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35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3" r:id="rId60"/>
    <p:sldId id="314" r:id="rId61"/>
    <p:sldId id="315" r:id="rId62"/>
    <p:sldId id="316" r:id="rId63"/>
    <p:sldId id="317" r:id="rId64"/>
    <p:sldId id="318" r:id="rId65"/>
    <p:sldId id="319" r:id="rId66"/>
    <p:sldId id="320" r:id="rId67"/>
    <p:sldId id="321" r:id="rId68"/>
    <p:sldId id="322" r:id="rId69"/>
    <p:sldId id="323" r:id="rId70"/>
    <p:sldId id="324" r:id="rId71"/>
    <p:sldId id="325" r:id="rId72"/>
    <p:sldId id="326" r:id="rId73"/>
    <p:sldId id="327" r:id="rId74"/>
    <p:sldId id="328" r:id="rId75"/>
    <p:sldId id="329" r:id="rId76"/>
    <p:sldId id="330" r:id="rId77"/>
    <p:sldId id="331" r:id="rId78"/>
    <p:sldId id="332" r:id="rId79"/>
    <p:sldId id="333" r:id="rId80"/>
    <p:sldId id="334" r:id="rId81"/>
    <p:sldId id="335" r:id="rId82"/>
    <p:sldId id="336" r:id="rId83"/>
    <p:sldId id="337" r:id="rId84"/>
    <p:sldId id="338" r:id="rId85"/>
    <p:sldId id="339" r:id="rId86"/>
    <p:sldId id="340" r:id="rId87"/>
    <p:sldId id="341" r:id="rId88"/>
    <p:sldId id="342" r:id="rId89"/>
    <p:sldId id="343" r:id="rId90"/>
    <p:sldId id="344" r:id="rId91"/>
    <p:sldId id="345" r:id="rId92"/>
    <p:sldId id="346" r:id="rId93"/>
    <p:sldId id="347" r:id="rId94"/>
    <p:sldId id="348" r:id="rId95"/>
    <p:sldId id="349" r:id="rId96"/>
    <p:sldId id="350" r:id="rId97"/>
    <p:sldId id="351" r:id="rId98"/>
    <p:sldId id="352" r:id="rId99"/>
    <p:sldId id="353" r:id="rId100"/>
    <p:sldId id="354" r:id="rId101"/>
    <p:sldId id="355" r:id="rId102"/>
  </p:sldIdLst>
  <p:sldSz cx="10693400" cy="7562850"/>
  <p:notesSz cx="10693400" cy="756285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AES" cryptAlgorithmClass="hash" cryptAlgorithmType="typeAny" cryptAlgorithmSid="14" spinCount="100000" saltData="kWo+At+NCn0fiq2xjiOS7g==" hashData="jrp7LYYw1BjecjqBndq7I7f4iAv9RFWYucKkxRgTAu0c09Y2cPpcNoYWjH/Xb4gPWXj0eGXbfGuq5cJW37f+Cw=="/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2" d="100"/>
          <a:sy n="62" d="100"/>
        </p:scale>
        <p:origin x="1326" y="10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802005" y="2344483"/>
            <a:ext cx="9089390" cy="15881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604010" y="4235196"/>
            <a:ext cx="7485380" cy="189071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900" b="0" i="0">
                <a:solidFill>
                  <a:srgbClr val="3C2B98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ct val="100000"/>
              </a:lnSpc>
              <a:spcBef>
                <a:spcPts val="170"/>
              </a:spcBef>
            </a:pPr>
            <a:r>
              <a:rPr spc="35" dirty="0"/>
              <a:t>WORLD </a:t>
            </a:r>
            <a:r>
              <a:rPr spc="30" dirty="0"/>
              <a:t>ASSOCIATION OF </a:t>
            </a:r>
            <a:r>
              <a:rPr spc="40" dirty="0"/>
              <a:t>TECHNOLOGY </a:t>
            </a:r>
            <a:r>
              <a:rPr spc="35" dirty="0"/>
              <a:t>TEACHERS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5/30/2018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800" b="1" i="0" u="heavy">
                <a:solidFill>
                  <a:srgbClr val="151616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3600" b="1" i="0">
                <a:solidFill>
                  <a:srgbClr val="151616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900" b="0" i="0">
                <a:solidFill>
                  <a:srgbClr val="3C2B98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ct val="100000"/>
              </a:lnSpc>
              <a:spcBef>
                <a:spcPts val="170"/>
              </a:spcBef>
            </a:pPr>
            <a:r>
              <a:rPr spc="35" dirty="0"/>
              <a:t>WORLD </a:t>
            </a:r>
            <a:r>
              <a:rPr spc="30" dirty="0"/>
              <a:t>ASSOCIATION OF </a:t>
            </a:r>
            <a:r>
              <a:rPr spc="40" dirty="0"/>
              <a:t>TECHNOLOGY </a:t>
            </a:r>
            <a:r>
              <a:rPr spc="35" dirty="0"/>
              <a:t>TEACHERS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5/30/2018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81014" y="58452"/>
            <a:ext cx="10567035" cy="7455534"/>
          </a:xfrm>
          <a:custGeom>
            <a:avLst/>
            <a:gdLst/>
            <a:ahLst/>
            <a:cxnLst/>
            <a:rect l="l" t="t" r="r" b="b"/>
            <a:pathLst>
              <a:path w="10567035" h="7455534">
                <a:moveTo>
                  <a:pt x="0" y="0"/>
                </a:moveTo>
                <a:lnTo>
                  <a:pt x="10566467" y="0"/>
                </a:lnTo>
                <a:lnTo>
                  <a:pt x="10566467" y="7454948"/>
                </a:lnTo>
                <a:lnTo>
                  <a:pt x="0" y="7454948"/>
                </a:lnTo>
                <a:lnTo>
                  <a:pt x="0" y="0"/>
                </a:lnTo>
                <a:close/>
              </a:path>
            </a:pathLst>
          </a:custGeom>
          <a:solidFill>
            <a:srgbClr val="F5FDF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155616" y="436223"/>
            <a:ext cx="10401935" cy="6858634"/>
          </a:xfrm>
          <a:custGeom>
            <a:avLst/>
            <a:gdLst/>
            <a:ahLst/>
            <a:cxnLst/>
            <a:rect l="l" t="t" r="r" b="b"/>
            <a:pathLst>
              <a:path w="10401935" h="6858634">
                <a:moveTo>
                  <a:pt x="0" y="0"/>
                </a:moveTo>
                <a:lnTo>
                  <a:pt x="10401311" y="0"/>
                </a:lnTo>
                <a:lnTo>
                  <a:pt x="10401311" y="6858006"/>
                </a:lnTo>
                <a:lnTo>
                  <a:pt x="0" y="6858006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k object 18"/>
          <p:cNvSpPr/>
          <p:nvPr/>
        </p:nvSpPr>
        <p:spPr>
          <a:xfrm>
            <a:off x="864052" y="1492653"/>
            <a:ext cx="1440966" cy="201157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k object 19"/>
          <p:cNvSpPr/>
          <p:nvPr/>
        </p:nvSpPr>
        <p:spPr>
          <a:xfrm>
            <a:off x="1218454" y="1595041"/>
            <a:ext cx="538486" cy="28892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k object 20"/>
          <p:cNvSpPr/>
          <p:nvPr/>
        </p:nvSpPr>
        <p:spPr>
          <a:xfrm>
            <a:off x="2379103" y="1382802"/>
            <a:ext cx="1638942" cy="217630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800" b="1" i="0" u="heavy">
                <a:solidFill>
                  <a:srgbClr val="151616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34670" y="1739455"/>
            <a:ext cx="4651629" cy="49914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507101" y="1739455"/>
            <a:ext cx="4651629" cy="49914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900" b="0" i="0">
                <a:solidFill>
                  <a:srgbClr val="3C2B98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ct val="100000"/>
              </a:lnSpc>
              <a:spcBef>
                <a:spcPts val="170"/>
              </a:spcBef>
            </a:pPr>
            <a:r>
              <a:rPr spc="35" dirty="0"/>
              <a:t>WORLD </a:t>
            </a:r>
            <a:r>
              <a:rPr spc="30" dirty="0"/>
              <a:t>ASSOCIATION OF </a:t>
            </a:r>
            <a:r>
              <a:rPr spc="40" dirty="0"/>
              <a:t>TECHNOLOGY </a:t>
            </a:r>
            <a:r>
              <a:rPr spc="35" dirty="0"/>
              <a:t>TEACHERS</a:t>
            </a: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5/30/2018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800" b="1" i="0" u="heavy">
                <a:solidFill>
                  <a:srgbClr val="151616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900" b="0" i="0">
                <a:solidFill>
                  <a:srgbClr val="3C2B98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ct val="100000"/>
              </a:lnSpc>
              <a:spcBef>
                <a:spcPts val="170"/>
              </a:spcBef>
            </a:pPr>
            <a:r>
              <a:rPr spc="35" dirty="0"/>
              <a:t>WORLD </a:t>
            </a:r>
            <a:r>
              <a:rPr spc="30" dirty="0"/>
              <a:t>ASSOCIATION OF </a:t>
            </a:r>
            <a:r>
              <a:rPr spc="40" dirty="0"/>
              <a:t>TECHNOLOGY </a:t>
            </a:r>
            <a:r>
              <a:rPr spc="35" dirty="0"/>
              <a:t>TEACHERS</a:t>
            </a: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5/30/2018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900" b="0" i="0">
                <a:solidFill>
                  <a:srgbClr val="3C2B98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ct val="100000"/>
              </a:lnSpc>
              <a:spcBef>
                <a:spcPts val="170"/>
              </a:spcBef>
            </a:pPr>
            <a:r>
              <a:rPr spc="35" dirty="0"/>
              <a:t>WORLD </a:t>
            </a:r>
            <a:r>
              <a:rPr spc="30" dirty="0"/>
              <a:t>ASSOCIATION OF </a:t>
            </a:r>
            <a:r>
              <a:rPr spc="40" dirty="0"/>
              <a:t>TECHNOLOGY </a:t>
            </a:r>
            <a:r>
              <a:rPr spc="35" dirty="0"/>
              <a:t>TEACHERS</a:t>
            </a: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5/30/2018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010602" y="70365"/>
            <a:ext cx="2600325" cy="75691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800" b="1" i="0" u="heavy">
                <a:solidFill>
                  <a:srgbClr val="151616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734912" y="1910590"/>
            <a:ext cx="6669405" cy="241172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1" i="0">
                <a:solidFill>
                  <a:srgbClr val="151616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738778" y="7388532"/>
            <a:ext cx="3169285" cy="1873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900" b="0" i="0">
                <a:solidFill>
                  <a:srgbClr val="3C2B98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ct val="100000"/>
              </a:lnSpc>
              <a:spcBef>
                <a:spcPts val="170"/>
              </a:spcBef>
            </a:pPr>
            <a:r>
              <a:rPr spc="35" dirty="0"/>
              <a:t>WORLD </a:t>
            </a:r>
            <a:r>
              <a:rPr spc="30" dirty="0"/>
              <a:t>ASSOCIATION OF </a:t>
            </a:r>
            <a:r>
              <a:rPr spc="40" dirty="0"/>
              <a:t>TECHNOLOGY </a:t>
            </a:r>
            <a:r>
              <a:rPr spc="35" dirty="0"/>
              <a:t>TEACHERS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534670" y="7033450"/>
            <a:ext cx="2459482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5/30/2018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7699248" y="7033450"/>
            <a:ext cx="2459482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hyperlink" Target="https://www.facebook.com/groups/254963448192823/" TargetMode="External"/><Relationship Id="rId7" Type="http://schemas.openxmlformats.org/officeDocument/2006/relationships/image" Target="../media/image7.png"/><Relationship Id="rId2" Type="http://schemas.openxmlformats.org/officeDocument/2006/relationships/hyperlink" Target="http://www.technologystudent.com/" TargetMode="Externa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254963448192823/" TargetMode="External"/><Relationship Id="rId2" Type="http://schemas.openxmlformats.org/officeDocument/2006/relationships/hyperlink" Target="http://www.technologystudent.com/" TargetMode="External"/><Relationship Id="rId1" Type="http://schemas.openxmlformats.org/officeDocument/2006/relationships/slideLayout" Target="../slideLayouts/slideLayout5.xml"/><Relationship Id="rId4" Type="http://schemas.openxmlformats.org/officeDocument/2006/relationships/hyperlink" Target="http://www.technologystudent.com/despro_flsh/iterative1.html" TargetMode="Externa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4.png"/><Relationship Id="rId2" Type="http://schemas.openxmlformats.org/officeDocument/2006/relationships/image" Target="../media/image503.png"/><Relationship Id="rId1" Type="http://schemas.openxmlformats.org/officeDocument/2006/relationships/slideLayout" Target="../slideLayouts/slideLayout5.xml"/><Relationship Id="rId5" Type="http://schemas.openxmlformats.org/officeDocument/2006/relationships/hyperlink" Target="http://www.facebook.com/groups/254963448192823/" TargetMode="External"/><Relationship Id="rId4" Type="http://schemas.openxmlformats.org/officeDocument/2006/relationships/hyperlink" Target="http://www.technologystudent.com/" TargetMode="External"/></Relationships>
</file>

<file path=ppt/slides/_rels/slide101.xml.rels><?xml version="1.0" encoding="UTF-8" standalone="yes"?>
<Relationships xmlns="http://schemas.openxmlformats.org/package/2006/relationships"><Relationship Id="rId8" Type="http://schemas.openxmlformats.org/officeDocument/2006/relationships/hyperlink" Target="http://www.technologystudent.com/despro_flsh/materials_main1.html" TargetMode="External"/><Relationship Id="rId3" Type="http://schemas.openxmlformats.org/officeDocument/2006/relationships/hyperlink" Target="http://www.technologystudent.com/" TargetMode="External"/><Relationship Id="rId7" Type="http://schemas.openxmlformats.org/officeDocument/2006/relationships/hyperlink" Target="http://www.technologystudent.com/despro_flsh/Designer1.html" TargetMode="External"/><Relationship Id="rId12" Type="http://schemas.openxmlformats.org/officeDocument/2006/relationships/hyperlink" Target="http://www.technologystudent.com/despro_flsh/vid_channel2.html" TargetMode="External"/><Relationship Id="rId2" Type="http://schemas.openxmlformats.org/officeDocument/2006/relationships/hyperlink" Target="https://www.facebook.com/groups/254963448192823/" TargetMode="External"/><Relationship Id="rId1" Type="http://schemas.openxmlformats.org/officeDocument/2006/relationships/slideLayout" Target="../slideLayouts/slideLayout5.xml"/><Relationship Id="rId6" Type="http://schemas.openxmlformats.org/officeDocument/2006/relationships/hyperlink" Target="http://www.technologystudent.com/despro_flsh/new_maths1.html" TargetMode="External"/><Relationship Id="rId11" Type="http://schemas.openxmlformats.org/officeDocument/2006/relationships/hyperlink" Target="http://www.technologystudent.com/despro_flsh/new_revison1.html" TargetMode="External"/><Relationship Id="rId5" Type="http://schemas.openxmlformats.org/officeDocument/2006/relationships/hyperlink" Target="http://www.technologystudent.com/designpro/despro1.htm" TargetMode="External"/><Relationship Id="rId10" Type="http://schemas.openxmlformats.org/officeDocument/2006/relationships/hyperlink" Target="http://www.technologystudent.com/despro_flsh/graphics_main1.html" TargetMode="External"/><Relationship Id="rId4" Type="http://schemas.openxmlformats.org/officeDocument/2006/relationships/hyperlink" Target="http://www.technologystudent.comprovides/" TargetMode="External"/><Relationship Id="rId9" Type="http://schemas.openxmlformats.org/officeDocument/2006/relationships/hyperlink" Target="http://www.technologystudent.com/equip1/equipex1.htm" TargetMode="Externa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image" Target="../media/image9.png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5" Type="http://schemas.openxmlformats.org/officeDocument/2006/relationships/image" Target="../media/image22.jp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openxmlformats.org/officeDocument/2006/relationships/image" Target="../media/image21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eWcFFmtlBt4" TargetMode="External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5.xml"/><Relationship Id="rId5" Type="http://schemas.openxmlformats.org/officeDocument/2006/relationships/hyperlink" Target="https://www.facebook.com/groups/254963448192823/" TargetMode="External"/><Relationship Id="rId4" Type="http://schemas.openxmlformats.org/officeDocument/2006/relationships/hyperlink" Target="http://www.technologystudent.com/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eWcFFmtlBt4" TargetMode="External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5.xml"/><Relationship Id="rId5" Type="http://schemas.openxmlformats.org/officeDocument/2006/relationships/hyperlink" Target="https://www.facebook.com/groups/254963448192823/" TargetMode="External"/><Relationship Id="rId4" Type="http://schemas.openxmlformats.org/officeDocument/2006/relationships/hyperlink" Target="http://www.technologystudent.com/" TargetMode="Externa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png"/><Relationship Id="rId18" Type="http://schemas.openxmlformats.org/officeDocument/2006/relationships/image" Target="../media/image41.png"/><Relationship Id="rId3" Type="http://schemas.openxmlformats.org/officeDocument/2006/relationships/image" Target="../media/image26.png"/><Relationship Id="rId21" Type="http://schemas.openxmlformats.org/officeDocument/2006/relationships/image" Target="../media/image44.png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17" Type="http://schemas.openxmlformats.org/officeDocument/2006/relationships/image" Target="../media/image40.png"/><Relationship Id="rId25" Type="http://schemas.openxmlformats.org/officeDocument/2006/relationships/hyperlink" Target="https://www.facebook.com/groups/254963448192823/" TargetMode="External"/><Relationship Id="rId2" Type="http://schemas.openxmlformats.org/officeDocument/2006/relationships/image" Target="../media/image25.png"/><Relationship Id="rId16" Type="http://schemas.openxmlformats.org/officeDocument/2006/relationships/image" Target="../media/image39.png"/><Relationship Id="rId20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24" Type="http://schemas.openxmlformats.org/officeDocument/2006/relationships/hyperlink" Target="http://www.technologystudent.com/" TargetMode="External"/><Relationship Id="rId5" Type="http://schemas.openxmlformats.org/officeDocument/2006/relationships/image" Target="../media/image28.png"/><Relationship Id="rId15" Type="http://schemas.openxmlformats.org/officeDocument/2006/relationships/image" Target="../media/image38.png"/><Relationship Id="rId23" Type="http://schemas.openxmlformats.org/officeDocument/2006/relationships/hyperlink" Target="http://www.technologystudent.com/despro_flsh/iterative1.html" TargetMode="External"/><Relationship Id="rId10" Type="http://schemas.openxmlformats.org/officeDocument/2006/relationships/image" Target="../media/image33.png"/><Relationship Id="rId19" Type="http://schemas.openxmlformats.org/officeDocument/2006/relationships/image" Target="../media/image42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Relationship Id="rId14" Type="http://schemas.openxmlformats.org/officeDocument/2006/relationships/image" Target="../media/image37.png"/><Relationship Id="rId22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echnologystudent.com/" TargetMode="External"/><Relationship Id="rId2" Type="http://schemas.openxmlformats.org/officeDocument/2006/relationships/hyperlink" Target="https://www.facebook.com/groups/254963448192823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technologystudent.com/despro_flsh/iterative1.html" TargetMode="Externa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technologystudent.com/despro_flsh/iterative1.html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groups/254963448192823/" TargetMode="External"/><Relationship Id="rId3" Type="http://schemas.openxmlformats.org/officeDocument/2006/relationships/image" Target="../media/image47.png"/><Relationship Id="rId7" Type="http://schemas.openxmlformats.org/officeDocument/2006/relationships/hyperlink" Target="http://www.technologystudent.com/" TargetMode="External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Relationship Id="rId9" Type="http://schemas.openxmlformats.org/officeDocument/2006/relationships/hyperlink" Target="http://www.technologystudent.com/despro_flsh/iterative2.html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254963448192823/" TargetMode="External"/><Relationship Id="rId2" Type="http://schemas.openxmlformats.org/officeDocument/2006/relationships/hyperlink" Target="http://www.technologystudent.com/" TargetMode="Externa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254963448192823/" TargetMode="External"/><Relationship Id="rId2" Type="http://schemas.openxmlformats.org/officeDocument/2006/relationships/hyperlink" Target="http://www.technologystudent.com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technologystudent.com/despro_flsh/iterative2.html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://www.technologystudent.com/equip1/equipex1.htm" TargetMode="External"/><Relationship Id="rId3" Type="http://schemas.openxmlformats.org/officeDocument/2006/relationships/hyperlink" Target="http://www.technologystudent.com/" TargetMode="External"/><Relationship Id="rId7" Type="http://schemas.openxmlformats.org/officeDocument/2006/relationships/hyperlink" Target="http://www.technologystudent.com/despro_flsh/materials_main1.html" TargetMode="External"/><Relationship Id="rId12" Type="http://schemas.openxmlformats.org/officeDocument/2006/relationships/hyperlink" Target="http://www.technologystudent.com/despro_flsh/vid_channel2.html" TargetMode="External"/><Relationship Id="rId2" Type="http://schemas.openxmlformats.org/officeDocument/2006/relationships/hyperlink" Target="https://www.facebook.com/groups/254963448192823/" TargetMode="External"/><Relationship Id="rId1" Type="http://schemas.openxmlformats.org/officeDocument/2006/relationships/slideLayout" Target="../slideLayouts/slideLayout5.xml"/><Relationship Id="rId6" Type="http://schemas.openxmlformats.org/officeDocument/2006/relationships/hyperlink" Target="http://www.technologystudent.com/despro_flsh/Designer1.html" TargetMode="External"/><Relationship Id="rId11" Type="http://schemas.openxmlformats.org/officeDocument/2006/relationships/hyperlink" Target="http://www.technologystudent.com/despro_flsh/new_revison1.html" TargetMode="External"/><Relationship Id="rId5" Type="http://schemas.openxmlformats.org/officeDocument/2006/relationships/hyperlink" Target="http://www.technologystudent.com/designpro/despro1.htm" TargetMode="External"/><Relationship Id="rId10" Type="http://schemas.openxmlformats.org/officeDocument/2006/relationships/hyperlink" Target="http://www.technologystudent.com/despro_flsh/new_maths1.html" TargetMode="External"/><Relationship Id="rId4" Type="http://schemas.openxmlformats.org/officeDocument/2006/relationships/hyperlink" Target="http://www.technologystudent.comprovides/" TargetMode="External"/><Relationship Id="rId9" Type="http://schemas.openxmlformats.org/officeDocument/2006/relationships/hyperlink" Target="http://www.technologystudent.com/despro_flsh/graphics_main1.html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acebook.com/groups/254963448192823/" TargetMode="External"/><Relationship Id="rId2" Type="http://schemas.openxmlformats.org/officeDocument/2006/relationships/hyperlink" Target="http://www.technologystudent.com/" TargetMode="Externa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www.facebook.com/groups/254963448192823/" TargetMode="External"/><Relationship Id="rId5" Type="http://schemas.openxmlformats.org/officeDocument/2006/relationships/hyperlink" Target="http://www.technologystudent.com/despro_flsh/new_prob1.html" TargetMode="External"/><Relationship Id="rId4" Type="http://schemas.openxmlformats.org/officeDocument/2006/relationships/hyperlink" Target="http://www.technologystudent.com/despro_flsh/iterative2.html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echnologystudent.com/despro_flsh/new_prob1.html" TargetMode="External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technologystudent.com/pdf14/POSTER_FIND_PROBLEM1.pdf" TargetMode="External"/><Relationship Id="rId5" Type="http://schemas.openxmlformats.org/officeDocument/2006/relationships/hyperlink" Target="http://www.facebook.com/groups/254963448192823/" TargetMode="External"/><Relationship Id="rId4" Type="http://schemas.openxmlformats.org/officeDocument/2006/relationships/hyperlink" Target="http://www.technologystudent.com/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echnologystudent.com/" TargetMode="External"/><Relationship Id="rId2" Type="http://schemas.openxmlformats.org/officeDocument/2006/relationships/hyperlink" Target="https://www.facebook.com/groups/254963448192823/" TargetMode="Externa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254963448192823/" TargetMode="External"/><Relationship Id="rId2" Type="http://schemas.openxmlformats.org/officeDocument/2006/relationships/hyperlink" Target="http://www.technologystudent.com/" TargetMode="External"/><Relationship Id="rId1" Type="http://schemas.openxmlformats.org/officeDocument/2006/relationships/slideLayout" Target="../slideLayouts/slideLayout5.xml"/><Relationship Id="rId4" Type="http://schemas.openxmlformats.org/officeDocument/2006/relationships/hyperlink" Target="http://www.technologystudent.com/despro_flsh/new_prob1.html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echnologystudent.com/despro_flsh/new_problem1.html" TargetMode="External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facebook.com/groups/254963448192823/" TargetMode="External"/><Relationship Id="rId4" Type="http://schemas.openxmlformats.org/officeDocument/2006/relationships/hyperlink" Target="http://www.technologystudent.com/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www.facebook.com/groups/254963448192823/" TargetMode="External"/><Relationship Id="rId5" Type="http://schemas.openxmlformats.org/officeDocument/2006/relationships/hyperlink" Target="http://www.technologystudent.com/" TargetMode="External"/><Relationship Id="rId4" Type="http://schemas.openxmlformats.org/officeDocument/2006/relationships/image" Target="../media/image5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254963448192823/" TargetMode="External"/><Relationship Id="rId2" Type="http://schemas.openxmlformats.org/officeDocument/2006/relationships/hyperlink" Target="http://www.technologystudent.com/" TargetMode="External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echnologystudent.com/despro_flsh/cus1.html" TargetMode="External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5.xml"/><Relationship Id="rId5" Type="http://schemas.openxmlformats.org/officeDocument/2006/relationships/hyperlink" Target="http://www.technologystudent.com/" TargetMode="External"/><Relationship Id="rId4" Type="http://schemas.openxmlformats.org/officeDocument/2006/relationships/hyperlink" Target="https://www.facebook.com/groups/254963448192823/" TargetMode="Externa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groups/254963448192823/" TargetMode="External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Relationship Id="rId9" Type="http://schemas.openxmlformats.org/officeDocument/2006/relationships/hyperlink" Target="http://www.technologystudent.com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echnologystudent.com/" TargetMode="External"/><Relationship Id="rId2" Type="http://schemas.openxmlformats.org/officeDocument/2006/relationships/hyperlink" Target="https://www.facebook.com/groups/254963448192823/" TargetMode="External"/><Relationship Id="rId1" Type="http://schemas.openxmlformats.org/officeDocument/2006/relationships/slideLayout" Target="../slideLayouts/slideLayout5.xml"/><Relationship Id="rId4" Type="http://schemas.openxmlformats.org/officeDocument/2006/relationships/hyperlink" Target="mailto:techteacher@technologystudent.com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254963448192823/" TargetMode="External"/><Relationship Id="rId2" Type="http://schemas.openxmlformats.org/officeDocument/2006/relationships/hyperlink" Target="http://www.technologystudent.com/" TargetMode="External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254963448192823/" TargetMode="External"/><Relationship Id="rId2" Type="http://schemas.openxmlformats.org/officeDocument/2006/relationships/hyperlink" Target="http://www.technologystudent.com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technologystudent.com/despro_flsh/focusres1.html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libaba.com/product-detail/wood-school-chair-with-writing-board_1130856362.html" TargetMode="External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technologystudent.com/" TargetMode="External"/><Relationship Id="rId5" Type="http://schemas.openxmlformats.org/officeDocument/2006/relationships/hyperlink" Target="https://www.facebook.com/groups/254963448192823/" TargetMode="External"/><Relationship Id="rId4" Type="http://schemas.openxmlformats.org/officeDocument/2006/relationships/image" Target="../media/image65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facebook.com/groups/254963448192823/" TargetMode="External"/><Relationship Id="rId5" Type="http://schemas.openxmlformats.org/officeDocument/2006/relationships/hyperlink" Target="http://www.technologystudent.com/" TargetMode="External"/><Relationship Id="rId4" Type="http://schemas.openxmlformats.org/officeDocument/2006/relationships/hyperlink" Target="http://www.facebook.com/groups/254963448192823/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254963448192823/" TargetMode="External"/><Relationship Id="rId2" Type="http://schemas.openxmlformats.org/officeDocument/2006/relationships/hyperlink" Target="http://www.technologystudent.com/despro_flsh/focussedq1.html" TargetMode="External"/><Relationship Id="rId1" Type="http://schemas.openxmlformats.org/officeDocument/2006/relationships/slideLayout" Target="../slideLayouts/slideLayout5.xml"/><Relationship Id="rId4" Type="http://schemas.openxmlformats.org/officeDocument/2006/relationships/hyperlink" Target="http://www.technologystudent.com/" TargetMode="Externa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openxmlformats.org/officeDocument/2006/relationships/hyperlink" Target="http://www.technologystudent.com/" TargetMode="External"/><Relationship Id="rId3" Type="http://schemas.openxmlformats.org/officeDocument/2006/relationships/image" Target="../media/image69.jpg"/><Relationship Id="rId7" Type="http://schemas.openxmlformats.org/officeDocument/2006/relationships/image" Target="../media/image73.jpg"/><Relationship Id="rId12" Type="http://schemas.openxmlformats.org/officeDocument/2006/relationships/hyperlink" Target="http://www.facebook.com/groups/254963448192823/" TargetMode="External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11" Type="http://schemas.openxmlformats.org/officeDocument/2006/relationships/image" Target="../media/image77.png"/><Relationship Id="rId5" Type="http://schemas.openxmlformats.org/officeDocument/2006/relationships/image" Target="../media/image71.jpg"/><Relationship Id="rId10" Type="http://schemas.openxmlformats.org/officeDocument/2006/relationships/image" Target="../media/image76.png"/><Relationship Id="rId4" Type="http://schemas.openxmlformats.org/officeDocument/2006/relationships/image" Target="../media/image70.png"/><Relationship Id="rId9" Type="http://schemas.openxmlformats.org/officeDocument/2006/relationships/image" Target="../media/image7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acebook.com/groups/254963448192823/" TargetMode="External"/><Relationship Id="rId2" Type="http://schemas.openxmlformats.org/officeDocument/2006/relationships/hyperlink" Target="http://www.technologystudent.com/" TargetMode="External"/><Relationship Id="rId1" Type="http://schemas.openxmlformats.org/officeDocument/2006/relationships/slideLayout" Target="../slideLayouts/slideLayout5.xml"/><Relationship Id="rId5" Type="http://schemas.openxmlformats.org/officeDocument/2006/relationships/hyperlink" Target="https://www.facebook.com/groups/254963448192823/" TargetMode="External"/><Relationship Id="rId4" Type="http://schemas.openxmlformats.org/officeDocument/2006/relationships/hyperlink" Target="http://www.technologystudent.com/despro_flsh/anmood1.html" TargetMode="Externa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13" Type="http://schemas.openxmlformats.org/officeDocument/2006/relationships/image" Target="../media/image88.jpg"/><Relationship Id="rId18" Type="http://schemas.openxmlformats.org/officeDocument/2006/relationships/image" Target="../media/image93.jpg"/><Relationship Id="rId3" Type="http://schemas.openxmlformats.org/officeDocument/2006/relationships/image" Target="../media/image78.jpg"/><Relationship Id="rId21" Type="http://schemas.openxmlformats.org/officeDocument/2006/relationships/image" Target="../media/image96.png"/><Relationship Id="rId7" Type="http://schemas.openxmlformats.org/officeDocument/2006/relationships/image" Target="../media/image82.png"/><Relationship Id="rId12" Type="http://schemas.openxmlformats.org/officeDocument/2006/relationships/image" Target="../media/image87.jpg"/><Relationship Id="rId17" Type="http://schemas.openxmlformats.org/officeDocument/2006/relationships/image" Target="../media/image92.jpg"/><Relationship Id="rId2" Type="http://schemas.openxmlformats.org/officeDocument/2006/relationships/hyperlink" Target="http://www.technologystudent.com/" TargetMode="External"/><Relationship Id="rId16" Type="http://schemas.openxmlformats.org/officeDocument/2006/relationships/image" Target="../media/image91.jpg"/><Relationship Id="rId20" Type="http://schemas.openxmlformats.org/officeDocument/2006/relationships/image" Target="../media/image9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jpg"/><Relationship Id="rId11" Type="http://schemas.openxmlformats.org/officeDocument/2006/relationships/image" Target="../media/image86.png"/><Relationship Id="rId24" Type="http://schemas.openxmlformats.org/officeDocument/2006/relationships/hyperlink" Target="https://www.facebook.com/groups/254963448192823/" TargetMode="External"/><Relationship Id="rId5" Type="http://schemas.openxmlformats.org/officeDocument/2006/relationships/image" Target="../media/image80.jpg"/><Relationship Id="rId15" Type="http://schemas.openxmlformats.org/officeDocument/2006/relationships/image" Target="../media/image90.jpg"/><Relationship Id="rId23" Type="http://schemas.openxmlformats.org/officeDocument/2006/relationships/hyperlink" Target="http://www.facebook.com/groups/254963448192823/" TargetMode="External"/><Relationship Id="rId10" Type="http://schemas.openxmlformats.org/officeDocument/2006/relationships/image" Target="../media/image85.jpg"/><Relationship Id="rId19" Type="http://schemas.openxmlformats.org/officeDocument/2006/relationships/image" Target="../media/image94.jpg"/><Relationship Id="rId4" Type="http://schemas.openxmlformats.org/officeDocument/2006/relationships/image" Target="../media/image79.png"/><Relationship Id="rId9" Type="http://schemas.openxmlformats.org/officeDocument/2006/relationships/image" Target="../media/image84.png"/><Relationship Id="rId14" Type="http://schemas.openxmlformats.org/officeDocument/2006/relationships/image" Target="../media/image89.jpg"/><Relationship Id="rId22" Type="http://schemas.openxmlformats.org/officeDocument/2006/relationships/image" Target="../media/image97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acebook.com/groups/254963448192823/" TargetMode="External"/><Relationship Id="rId2" Type="http://schemas.openxmlformats.org/officeDocument/2006/relationships/hyperlink" Target="http://www.technologystudent.com/" TargetMode="External"/><Relationship Id="rId1" Type="http://schemas.openxmlformats.org/officeDocument/2006/relationships/slideLayout" Target="../slideLayouts/slideLayout5.xml"/><Relationship Id="rId5" Type="http://schemas.openxmlformats.org/officeDocument/2006/relationships/hyperlink" Target="https://www.facebook.com/groups/254963448192823/" TargetMode="External"/><Relationship Id="rId4" Type="http://schemas.openxmlformats.org/officeDocument/2006/relationships/hyperlink" Target="http://www.technologystudent.com/despro_flsh/ergorest1.html" TargetMode="Externa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groups/254963448192823/" TargetMode="External"/><Relationship Id="rId3" Type="http://schemas.openxmlformats.org/officeDocument/2006/relationships/image" Target="../media/image99.png"/><Relationship Id="rId7" Type="http://schemas.openxmlformats.org/officeDocument/2006/relationships/hyperlink" Target="http://www.facebook.com/groups/254963448192823/" TargetMode="External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technologystudent.com/" TargetMode="External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acebook.com/groups/254963448192823/" TargetMode="External"/><Relationship Id="rId2" Type="http://schemas.openxmlformats.org/officeDocument/2006/relationships/hyperlink" Target="http://www.technologystudent.com/" TargetMode="External"/><Relationship Id="rId1" Type="http://schemas.openxmlformats.org/officeDocument/2006/relationships/slideLayout" Target="../slideLayouts/slideLayout5.xml"/><Relationship Id="rId4" Type="http://schemas.openxmlformats.org/officeDocument/2006/relationships/hyperlink" Target="https://www.facebook.com/groups/254963448192823/" TargetMode="Externa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acebook.com/groups/254963448192823/" TargetMode="External"/><Relationship Id="rId2" Type="http://schemas.openxmlformats.org/officeDocument/2006/relationships/hyperlink" Target="http://www.technologystudent.com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technologystudent.com/designpro/newspec1.html" TargetMode="Externa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echnologystudent.com/" TargetMode="External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technologystudent.com/designpro/newspec1.html" TargetMode="External"/><Relationship Id="rId4" Type="http://schemas.openxmlformats.org/officeDocument/2006/relationships/hyperlink" Target="http://www.facebook.com/groups/254963448192823/" TargetMode="Externa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254963448192823/" TargetMode="External"/><Relationship Id="rId2" Type="http://schemas.openxmlformats.org/officeDocument/2006/relationships/hyperlink" Target="http://www.technologystudent.com/" TargetMode="External"/><Relationship Id="rId1" Type="http://schemas.openxmlformats.org/officeDocument/2006/relationships/slideLayout" Target="../slideLayouts/slideLayout5.xml"/><Relationship Id="rId4" Type="http://schemas.openxmlformats.org/officeDocument/2006/relationships/hyperlink" Target="http://www.facebook.com/groups/254963448192823/" TargetMode="Externa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254963448192823/" TargetMode="External"/><Relationship Id="rId2" Type="http://schemas.openxmlformats.org/officeDocument/2006/relationships/hyperlink" Target="http://www.technologystudent.com/" TargetMode="External"/><Relationship Id="rId1" Type="http://schemas.openxmlformats.org/officeDocument/2006/relationships/slideLayout" Target="../slideLayouts/slideLayout5.xml"/><Relationship Id="rId4" Type="http://schemas.openxmlformats.org/officeDocument/2006/relationships/hyperlink" Target="http://www.facebook.com/groups/254963448192823/" TargetMode="Externa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254963448192823/" TargetMode="External"/><Relationship Id="rId2" Type="http://schemas.openxmlformats.org/officeDocument/2006/relationships/hyperlink" Target="http://www.technologystudent.com/" TargetMode="External"/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3" Type="http://schemas.openxmlformats.org/officeDocument/2006/relationships/image" Target="../media/image104.png"/><Relationship Id="rId7" Type="http://schemas.openxmlformats.org/officeDocument/2006/relationships/image" Target="../media/image108.png"/><Relationship Id="rId12" Type="http://schemas.openxmlformats.org/officeDocument/2006/relationships/hyperlink" Target="http://www.technologystudent.com/despro_flsh/iterative3.html" TargetMode="External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7.png"/><Relationship Id="rId11" Type="http://schemas.openxmlformats.org/officeDocument/2006/relationships/hyperlink" Target="https://www.facebook.com/groups/254963448192823/" TargetMode="External"/><Relationship Id="rId5" Type="http://schemas.openxmlformats.org/officeDocument/2006/relationships/image" Target="../media/image106.png"/><Relationship Id="rId10" Type="http://schemas.openxmlformats.org/officeDocument/2006/relationships/hyperlink" Target="http://www.technologystudent.com/" TargetMode="External"/><Relationship Id="rId4" Type="http://schemas.openxmlformats.org/officeDocument/2006/relationships/image" Target="../media/image105.png"/><Relationship Id="rId9" Type="http://schemas.openxmlformats.org/officeDocument/2006/relationships/image" Target="../media/image110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technologystudent.com/despro_flsh/iterative3.html" TargetMode="Externa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acebook.com/groups/254963448192823/" TargetMode="External"/><Relationship Id="rId2" Type="http://schemas.openxmlformats.org/officeDocument/2006/relationships/hyperlink" Target="http://www.technologystudent.com/" TargetMode="External"/><Relationship Id="rId1" Type="http://schemas.openxmlformats.org/officeDocument/2006/relationships/slideLayout" Target="../slideLayouts/slideLayout5.xml"/><Relationship Id="rId5" Type="http://schemas.openxmlformats.org/officeDocument/2006/relationships/hyperlink" Target="https://www.facebook.com/groups/254963448192823/" TargetMode="External"/><Relationship Id="rId4" Type="http://schemas.openxmlformats.org/officeDocument/2006/relationships/hyperlink" Target="http://www.technologystudent.com/despro_flsh/iterative3.html" TargetMode="Externa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acebook.com/groups/254963448192823/" TargetMode="External"/><Relationship Id="rId2" Type="http://schemas.openxmlformats.org/officeDocument/2006/relationships/hyperlink" Target="http://www.technologystudent.com/" TargetMode="External"/><Relationship Id="rId1" Type="http://schemas.openxmlformats.org/officeDocument/2006/relationships/slideLayout" Target="../slideLayouts/slideLayout5.xml"/><Relationship Id="rId4" Type="http://schemas.openxmlformats.org/officeDocument/2006/relationships/hyperlink" Target="https://www.facebook.com/groups/254963448192823/" TargetMode="Externa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5.xml"/><Relationship Id="rId5" Type="http://schemas.openxmlformats.org/officeDocument/2006/relationships/hyperlink" Target="http://www.technologystudent.com/" TargetMode="External"/><Relationship Id="rId4" Type="http://schemas.openxmlformats.org/officeDocument/2006/relationships/hyperlink" Target="https://www.facebook.com/groups/254963448192823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acebook.com/groups/254963448192823/" TargetMode="External"/><Relationship Id="rId2" Type="http://schemas.openxmlformats.org/officeDocument/2006/relationships/hyperlink" Target="http://www.technologystudent.com/" TargetMode="External"/><Relationship Id="rId1" Type="http://schemas.openxmlformats.org/officeDocument/2006/relationships/slideLayout" Target="../slideLayouts/slideLayout5.xml"/><Relationship Id="rId4" Type="http://schemas.openxmlformats.org/officeDocument/2006/relationships/hyperlink" Target="https://www.facebook.com/groups/254963448192823/" TargetMode="Externa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echnologystudent.com/" TargetMode="External"/><Relationship Id="rId2" Type="http://schemas.openxmlformats.org/officeDocument/2006/relationships/hyperlink" Target="https://www.facebook.com/groups/254963448192823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facebook.com/groups/254963448192823/" TargetMode="Externa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echnologystudent.com/" TargetMode="External"/><Relationship Id="rId2" Type="http://schemas.openxmlformats.org/officeDocument/2006/relationships/hyperlink" Target="https://www.facebook.com/groups/254963448192823/" TargetMode="External"/><Relationship Id="rId1" Type="http://schemas.openxmlformats.org/officeDocument/2006/relationships/slideLayout" Target="../slideLayouts/slideLayout5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hyperlink" Target="http://www.technologystudent.com/designpro/thumbnail2.html" TargetMode="External"/><Relationship Id="rId3" Type="http://schemas.openxmlformats.org/officeDocument/2006/relationships/hyperlink" Target="http://www.technologystudent.com/despro_flsh/graphics_perspective1.html" TargetMode="External"/><Relationship Id="rId7" Type="http://schemas.openxmlformats.org/officeDocument/2006/relationships/hyperlink" Target="http://www.technologystudent.com/despro_flsh/thumbnail1.html" TargetMode="External"/><Relationship Id="rId2" Type="http://schemas.openxmlformats.org/officeDocument/2006/relationships/hyperlink" Target="http://www.technologystudent.com/despro_flsh/graphics_shade1.html" TargetMode="External"/><Relationship Id="rId1" Type="http://schemas.openxmlformats.org/officeDocument/2006/relationships/slideLayout" Target="../slideLayouts/slideLayout5.xml"/><Relationship Id="rId6" Type="http://schemas.openxmlformats.org/officeDocument/2006/relationships/hyperlink" Target="http://www.technologystudent.com/despro_flsh/graphics_exviews1.html" TargetMode="External"/><Relationship Id="rId11" Type="http://schemas.openxmlformats.org/officeDocument/2006/relationships/hyperlink" Target="http://www.technologystudent.com/" TargetMode="External"/><Relationship Id="rId5" Type="http://schemas.openxmlformats.org/officeDocument/2006/relationships/hyperlink" Target="http://www.technologystudent.com/despro_flsh/graphics_ortho1.html" TargetMode="External"/><Relationship Id="rId10" Type="http://schemas.openxmlformats.org/officeDocument/2006/relationships/hyperlink" Target="https://www.facebook.com/groups/254963448192823/" TargetMode="External"/><Relationship Id="rId4" Type="http://schemas.openxmlformats.org/officeDocument/2006/relationships/hyperlink" Target="http://www.technologystudent.com/despro_flsh/graphics_iso1.html" TargetMode="External"/><Relationship Id="rId9" Type="http://schemas.openxmlformats.org/officeDocument/2006/relationships/hyperlink" Target="http://www.technologystudent.com/designpro/drawtec5.htm" TargetMode="Externa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hyperlink" Target="http://www.technologystudent.com/despro_flsh/matsres2.html" TargetMode="External"/><Relationship Id="rId13" Type="http://schemas.openxmlformats.org/officeDocument/2006/relationships/hyperlink" Target="https://www.facebook.com/groups/254963448192823/" TargetMode="External"/><Relationship Id="rId3" Type="http://schemas.openxmlformats.org/officeDocument/2006/relationships/hyperlink" Target="http://www.technologystudent.com/despro_3/cardmod2.html" TargetMode="External"/><Relationship Id="rId7" Type="http://schemas.openxmlformats.org/officeDocument/2006/relationships/hyperlink" Target="http://www.technologystudent.com/despro2/focgrp1.html" TargetMode="External"/><Relationship Id="rId12" Type="http://schemas.openxmlformats.org/officeDocument/2006/relationships/hyperlink" Target="http://www.technologystudent.com/prddes1/repair1.html" TargetMode="External"/><Relationship Id="rId2" Type="http://schemas.openxmlformats.org/officeDocument/2006/relationships/hyperlink" Target="http://www.technologystudent.com/despro_3/cardmod1.html" TargetMode="External"/><Relationship Id="rId1" Type="http://schemas.openxmlformats.org/officeDocument/2006/relationships/slideLayout" Target="../slideLayouts/slideLayout5.xml"/><Relationship Id="rId6" Type="http://schemas.openxmlformats.org/officeDocument/2006/relationships/hyperlink" Target="http://www.technologystudent.com/despro_flsh/graphics_block1.html" TargetMode="External"/><Relationship Id="rId11" Type="http://schemas.openxmlformats.org/officeDocument/2006/relationships/hyperlink" Target="http://www.technologystudent.com/prddes1/closeloop1.html" TargetMode="External"/><Relationship Id="rId5" Type="http://schemas.openxmlformats.org/officeDocument/2006/relationships/hyperlink" Target="http://www.technologystudent.com/despro_flsh/graphics_model1.html" TargetMode="External"/><Relationship Id="rId10" Type="http://schemas.openxmlformats.org/officeDocument/2006/relationships/hyperlink" Target="http://www.technologystudent.com/prddes1/life_energy1.html" TargetMode="External"/><Relationship Id="rId4" Type="http://schemas.openxmlformats.org/officeDocument/2006/relationships/hyperlink" Target="http://www.technologystudent.com/despro_flsh/prodevp4.html" TargetMode="External"/><Relationship Id="rId9" Type="http://schemas.openxmlformats.org/officeDocument/2006/relationships/hyperlink" Target="http://www.technologystudent.com/prddes1/lifecy1.html" TargetMode="External"/><Relationship Id="rId14" Type="http://schemas.openxmlformats.org/officeDocument/2006/relationships/hyperlink" Target="http://www.technologystudent.com/" TargetMode="Externa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hyperlink" Target="http://www.technologystudent.com/despro_flsh/graphics_stats1.html" TargetMode="External"/><Relationship Id="rId3" Type="http://schemas.openxmlformats.org/officeDocument/2006/relationships/hyperlink" Target="http://www.technologystudent.com/" TargetMode="External"/><Relationship Id="rId7" Type="http://schemas.openxmlformats.org/officeDocument/2006/relationships/hyperlink" Target="http://www.technologystudent.com/despro_flsh/Designer1.html" TargetMode="External"/><Relationship Id="rId2" Type="http://schemas.openxmlformats.org/officeDocument/2006/relationships/hyperlink" Target="https://www.facebook.com/groups/254963448192823/" TargetMode="External"/><Relationship Id="rId1" Type="http://schemas.openxmlformats.org/officeDocument/2006/relationships/slideLayout" Target="../slideLayouts/slideLayout5.xml"/><Relationship Id="rId6" Type="http://schemas.openxmlformats.org/officeDocument/2006/relationships/hyperlink" Target="http://www.technologystudent.com/equip1/equipex1.htm" TargetMode="External"/><Relationship Id="rId5" Type="http://schemas.openxmlformats.org/officeDocument/2006/relationships/hyperlink" Target="http://www.technologystudent.com/joints/joindex.htm" TargetMode="External"/><Relationship Id="rId4" Type="http://schemas.openxmlformats.org/officeDocument/2006/relationships/hyperlink" Target="http://www.technologystudent.com/despro_flsh/materials_main1.html" TargetMode="External"/><Relationship Id="rId9" Type="http://schemas.openxmlformats.org/officeDocument/2006/relationships/hyperlink" Target="http://www.technologystudent.com/designpro/ergo1.htm" TargetMode="Externa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acebook.com/groups/254963448192823/" TargetMode="External"/><Relationship Id="rId2" Type="http://schemas.openxmlformats.org/officeDocument/2006/relationships/hyperlink" Target="http://www.technologystudent.com/" TargetMode="External"/><Relationship Id="rId1" Type="http://schemas.openxmlformats.org/officeDocument/2006/relationships/slideLayout" Target="../slideLayouts/slideLayout5.xml"/><Relationship Id="rId4" Type="http://schemas.openxmlformats.org/officeDocument/2006/relationships/hyperlink" Target="https://www.facebook.com/groups/254963448192823/" TargetMode="Externa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echnologystudent.com/" TargetMode="External"/><Relationship Id="rId2" Type="http://schemas.openxmlformats.org/officeDocument/2006/relationships/hyperlink" Target="http://www.technologystudent.com/despro_flsh/basic_dev2.html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facebook.com/groups/254963448192823/" TargetMode="Externa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png"/><Relationship Id="rId13" Type="http://schemas.openxmlformats.org/officeDocument/2006/relationships/image" Target="../media/image124.png"/><Relationship Id="rId18" Type="http://schemas.openxmlformats.org/officeDocument/2006/relationships/image" Target="../media/image129.png"/><Relationship Id="rId3" Type="http://schemas.openxmlformats.org/officeDocument/2006/relationships/image" Target="../media/image114.png"/><Relationship Id="rId21" Type="http://schemas.openxmlformats.org/officeDocument/2006/relationships/image" Target="../media/image132.png"/><Relationship Id="rId7" Type="http://schemas.openxmlformats.org/officeDocument/2006/relationships/image" Target="../media/image118.jpg"/><Relationship Id="rId12" Type="http://schemas.openxmlformats.org/officeDocument/2006/relationships/image" Target="../media/image123.png"/><Relationship Id="rId17" Type="http://schemas.openxmlformats.org/officeDocument/2006/relationships/image" Target="../media/image128.png"/><Relationship Id="rId2" Type="http://schemas.openxmlformats.org/officeDocument/2006/relationships/image" Target="../media/image113.png"/><Relationship Id="rId16" Type="http://schemas.openxmlformats.org/officeDocument/2006/relationships/image" Target="../media/image127.png"/><Relationship Id="rId20" Type="http://schemas.openxmlformats.org/officeDocument/2006/relationships/image" Target="../media/image1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7.png"/><Relationship Id="rId11" Type="http://schemas.openxmlformats.org/officeDocument/2006/relationships/image" Target="../media/image122.png"/><Relationship Id="rId24" Type="http://schemas.openxmlformats.org/officeDocument/2006/relationships/hyperlink" Target="http://www.facebook.com/groups/254963448192823/" TargetMode="External"/><Relationship Id="rId5" Type="http://schemas.openxmlformats.org/officeDocument/2006/relationships/image" Target="../media/image116.png"/><Relationship Id="rId15" Type="http://schemas.openxmlformats.org/officeDocument/2006/relationships/image" Target="../media/image126.png"/><Relationship Id="rId23" Type="http://schemas.openxmlformats.org/officeDocument/2006/relationships/hyperlink" Target="http://www.technologystudent.com/" TargetMode="External"/><Relationship Id="rId10" Type="http://schemas.openxmlformats.org/officeDocument/2006/relationships/image" Target="../media/image121.png"/><Relationship Id="rId19" Type="http://schemas.openxmlformats.org/officeDocument/2006/relationships/image" Target="../media/image130.png"/><Relationship Id="rId4" Type="http://schemas.openxmlformats.org/officeDocument/2006/relationships/image" Target="../media/image115.png"/><Relationship Id="rId9" Type="http://schemas.openxmlformats.org/officeDocument/2006/relationships/image" Target="../media/image120.png"/><Relationship Id="rId14" Type="http://schemas.openxmlformats.org/officeDocument/2006/relationships/image" Target="../media/image125.png"/><Relationship Id="rId22" Type="http://schemas.openxmlformats.org/officeDocument/2006/relationships/image" Target="../media/image133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echnologystudent.com/" TargetMode="External"/><Relationship Id="rId2" Type="http://schemas.openxmlformats.org/officeDocument/2006/relationships/hyperlink" Target="http://www.technologystudent.com/despro_flsh/devidea3.html" TargetMode="External"/><Relationship Id="rId1" Type="http://schemas.openxmlformats.org/officeDocument/2006/relationships/slideLayout" Target="../slideLayouts/slideLayout5.xml"/><Relationship Id="rId5" Type="http://schemas.openxmlformats.org/officeDocument/2006/relationships/hyperlink" Target="https://www.facebook.com/groups/254963448192823/" TargetMode="External"/><Relationship Id="rId4" Type="http://schemas.openxmlformats.org/officeDocument/2006/relationships/hyperlink" Target="http://www.facebook.com/groups/254963448192823/" TargetMode="External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0.png"/><Relationship Id="rId13" Type="http://schemas.openxmlformats.org/officeDocument/2006/relationships/hyperlink" Target="http://www.technologystudent.com/" TargetMode="External"/><Relationship Id="rId3" Type="http://schemas.openxmlformats.org/officeDocument/2006/relationships/image" Target="../media/image135.png"/><Relationship Id="rId7" Type="http://schemas.openxmlformats.org/officeDocument/2006/relationships/image" Target="../media/image139.png"/><Relationship Id="rId12" Type="http://schemas.openxmlformats.org/officeDocument/2006/relationships/image" Target="../media/image144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8.png"/><Relationship Id="rId11" Type="http://schemas.openxmlformats.org/officeDocument/2006/relationships/image" Target="../media/image143.png"/><Relationship Id="rId5" Type="http://schemas.openxmlformats.org/officeDocument/2006/relationships/image" Target="../media/image137.png"/><Relationship Id="rId15" Type="http://schemas.openxmlformats.org/officeDocument/2006/relationships/hyperlink" Target="https://www.facebook.com/groups/254963448192823/" TargetMode="External"/><Relationship Id="rId10" Type="http://schemas.openxmlformats.org/officeDocument/2006/relationships/image" Target="../media/image142.png"/><Relationship Id="rId4" Type="http://schemas.openxmlformats.org/officeDocument/2006/relationships/image" Target="../media/image136.png"/><Relationship Id="rId9" Type="http://schemas.openxmlformats.org/officeDocument/2006/relationships/image" Target="../media/image141.png"/><Relationship Id="rId14" Type="http://schemas.openxmlformats.org/officeDocument/2006/relationships/hyperlink" Target="http://www.facebook.com/groups/254963448192823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acebook.com/groups/254963448192823/" TargetMode="External"/><Relationship Id="rId2" Type="http://schemas.openxmlformats.org/officeDocument/2006/relationships/hyperlink" Target="http://www.technologystudent.com/" TargetMode="External"/><Relationship Id="rId1" Type="http://schemas.openxmlformats.org/officeDocument/2006/relationships/slideLayout" Target="../slideLayouts/slideLayout5.xml"/><Relationship Id="rId4" Type="http://schemas.openxmlformats.org/officeDocument/2006/relationships/hyperlink" Target="https://www.facebook.com/groups/254963448192823/" TargetMode="Externa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acebook.com/groups/254963448192823/" TargetMode="External"/><Relationship Id="rId2" Type="http://schemas.openxmlformats.org/officeDocument/2006/relationships/hyperlink" Target="http://www.technologystudent.com/" TargetMode="External"/><Relationship Id="rId1" Type="http://schemas.openxmlformats.org/officeDocument/2006/relationships/slideLayout" Target="../slideLayouts/slideLayout5.xml"/><Relationship Id="rId5" Type="http://schemas.openxmlformats.org/officeDocument/2006/relationships/hyperlink" Target="https://www.facebook.com/groups/254963448192823/" TargetMode="External"/><Relationship Id="rId4" Type="http://schemas.openxmlformats.org/officeDocument/2006/relationships/hyperlink" Target="http://www.technologystudent.com/despro_flsh/devidea4.html" TargetMode="External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1.png"/><Relationship Id="rId13" Type="http://schemas.openxmlformats.org/officeDocument/2006/relationships/image" Target="../media/image156.png"/><Relationship Id="rId18" Type="http://schemas.openxmlformats.org/officeDocument/2006/relationships/hyperlink" Target="https://www.facebook.com/groups/254963448192823/" TargetMode="External"/><Relationship Id="rId3" Type="http://schemas.openxmlformats.org/officeDocument/2006/relationships/image" Target="../media/image146.png"/><Relationship Id="rId7" Type="http://schemas.openxmlformats.org/officeDocument/2006/relationships/image" Target="../media/image150.png"/><Relationship Id="rId12" Type="http://schemas.openxmlformats.org/officeDocument/2006/relationships/image" Target="../media/image155.png"/><Relationship Id="rId17" Type="http://schemas.openxmlformats.org/officeDocument/2006/relationships/hyperlink" Target="http://www.facebook.com/groups/254963448192823/" TargetMode="External"/><Relationship Id="rId2" Type="http://schemas.openxmlformats.org/officeDocument/2006/relationships/image" Target="../media/image145.png"/><Relationship Id="rId16" Type="http://schemas.openxmlformats.org/officeDocument/2006/relationships/hyperlink" Target="http://www.technologystudent.com/" TargetMode="Externa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9.png"/><Relationship Id="rId11" Type="http://schemas.openxmlformats.org/officeDocument/2006/relationships/image" Target="../media/image154.png"/><Relationship Id="rId5" Type="http://schemas.openxmlformats.org/officeDocument/2006/relationships/image" Target="../media/image148.png"/><Relationship Id="rId15" Type="http://schemas.openxmlformats.org/officeDocument/2006/relationships/image" Target="../media/image158.png"/><Relationship Id="rId10" Type="http://schemas.openxmlformats.org/officeDocument/2006/relationships/image" Target="../media/image153.png"/><Relationship Id="rId4" Type="http://schemas.openxmlformats.org/officeDocument/2006/relationships/image" Target="../media/image147.png"/><Relationship Id="rId9" Type="http://schemas.openxmlformats.org/officeDocument/2006/relationships/image" Target="../media/image152.png"/><Relationship Id="rId14" Type="http://schemas.openxmlformats.org/officeDocument/2006/relationships/image" Target="../media/image157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acebook.com/groups/254963448192823/" TargetMode="External"/><Relationship Id="rId2" Type="http://schemas.openxmlformats.org/officeDocument/2006/relationships/hyperlink" Target="http://www.technologystudent.com/" TargetMode="Externa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www.facebook.com/groups/254963448192823/" TargetMode="External"/><Relationship Id="rId5" Type="http://schemas.openxmlformats.org/officeDocument/2006/relationships/hyperlink" Target="http://www.technologystudent.com/designpro/thumbnail2.html" TargetMode="External"/><Relationship Id="rId4" Type="http://schemas.openxmlformats.org/officeDocument/2006/relationships/hyperlink" Target="http://www.technologystudent.com/despro_flsh/thumbnail1.html" TargetMode="External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67.png"/><Relationship Id="rId3" Type="http://schemas.openxmlformats.org/officeDocument/2006/relationships/image" Target="../media/image12.png"/><Relationship Id="rId7" Type="http://schemas.openxmlformats.org/officeDocument/2006/relationships/image" Target="../media/image162.png"/><Relationship Id="rId12" Type="http://schemas.openxmlformats.org/officeDocument/2006/relationships/image" Target="../media/image166.png"/><Relationship Id="rId17" Type="http://schemas.openxmlformats.org/officeDocument/2006/relationships/hyperlink" Target="https://www.facebook.com/groups/254963448192823/" TargetMode="External"/><Relationship Id="rId2" Type="http://schemas.openxmlformats.org/officeDocument/2006/relationships/image" Target="../media/image159.png"/><Relationship Id="rId16" Type="http://schemas.openxmlformats.org/officeDocument/2006/relationships/hyperlink" Target="http://www.facebook.com/groups/254963448192823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1.png"/><Relationship Id="rId11" Type="http://schemas.openxmlformats.org/officeDocument/2006/relationships/image" Target="../media/image165.png"/><Relationship Id="rId5" Type="http://schemas.openxmlformats.org/officeDocument/2006/relationships/image" Target="../media/image160.png"/><Relationship Id="rId15" Type="http://schemas.openxmlformats.org/officeDocument/2006/relationships/hyperlink" Target="http://www.technologystudent.com/" TargetMode="External"/><Relationship Id="rId10" Type="http://schemas.openxmlformats.org/officeDocument/2006/relationships/image" Target="../media/image164.png"/><Relationship Id="rId4" Type="http://schemas.openxmlformats.org/officeDocument/2006/relationships/image" Target="../media/image13.png"/><Relationship Id="rId9" Type="http://schemas.openxmlformats.org/officeDocument/2006/relationships/image" Target="../media/image163.png"/><Relationship Id="rId14" Type="http://schemas.openxmlformats.org/officeDocument/2006/relationships/image" Target="../media/image168.jp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groups/254963448192823/" TargetMode="External"/><Relationship Id="rId3" Type="http://schemas.openxmlformats.org/officeDocument/2006/relationships/hyperlink" Target="http://www.facebook.com/groups/254963448192823/" TargetMode="External"/><Relationship Id="rId7" Type="http://schemas.openxmlformats.org/officeDocument/2006/relationships/hyperlink" Target="http://www.technologystudent.com/despro_flsh/graphics_model1.html" TargetMode="External"/><Relationship Id="rId2" Type="http://schemas.openxmlformats.org/officeDocument/2006/relationships/hyperlink" Target="http://www.technologystudent.com/" TargetMode="External"/><Relationship Id="rId1" Type="http://schemas.openxmlformats.org/officeDocument/2006/relationships/slideLayout" Target="../slideLayouts/slideLayout5.xml"/><Relationship Id="rId6" Type="http://schemas.openxmlformats.org/officeDocument/2006/relationships/hyperlink" Target="http://www.technologystudent.com/despro_flsh/prodevp4.html" TargetMode="External"/><Relationship Id="rId5" Type="http://schemas.openxmlformats.org/officeDocument/2006/relationships/hyperlink" Target="http://www.technologystudent.com/despro_3/cardmod2.html" TargetMode="External"/><Relationship Id="rId4" Type="http://schemas.openxmlformats.org/officeDocument/2006/relationships/hyperlink" Target="http://www.technologystudent.com/despro_3/cardmod1.html" TargetMode="External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5.png"/><Relationship Id="rId13" Type="http://schemas.openxmlformats.org/officeDocument/2006/relationships/image" Target="../media/image180.png"/><Relationship Id="rId3" Type="http://schemas.openxmlformats.org/officeDocument/2006/relationships/image" Target="../media/image170.png"/><Relationship Id="rId7" Type="http://schemas.openxmlformats.org/officeDocument/2006/relationships/image" Target="../media/image174.png"/><Relationship Id="rId12" Type="http://schemas.openxmlformats.org/officeDocument/2006/relationships/image" Target="../media/image179.png"/><Relationship Id="rId17" Type="http://schemas.openxmlformats.org/officeDocument/2006/relationships/hyperlink" Target="http://www.technologystudent.com/" TargetMode="External"/><Relationship Id="rId2" Type="http://schemas.openxmlformats.org/officeDocument/2006/relationships/image" Target="../media/image169.png"/><Relationship Id="rId16" Type="http://schemas.openxmlformats.org/officeDocument/2006/relationships/hyperlink" Target="https://www.facebook.com/groups/254963448192823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3.png"/><Relationship Id="rId11" Type="http://schemas.openxmlformats.org/officeDocument/2006/relationships/image" Target="../media/image178.png"/><Relationship Id="rId5" Type="http://schemas.openxmlformats.org/officeDocument/2006/relationships/image" Target="../media/image172.png"/><Relationship Id="rId15" Type="http://schemas.openxmlformats.org/officeDocument/2006/relationships/hyperlink" Target="http://www.technologystudent.com/designpro/despro1.htm" TargetMode="External"/><Relationship Id="rId10" Type="http://schemas.openxmlformats.org/officeDocument/2006/relationships/image" Target="../media/image177.png"/><Relationship Id="rId4" Type="http://schemas.openxmlformats.org/officeDocument/2006/relationships/image" Target="../media/image171.png"/><Relationship Id="rId9" Type="http://schemas.openxmlformats.org/officeDocument/2006/relationships/image" Target="../media/image176.png"/><Relationship Id="rId14" Type="http://schemas.openxmlformats.org/officeDocument/2006/relationships/image" Target="../media/image181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254963448192823/" TargetMode="External"/><Relationship Id="rId2" Type="http://schemas.openxmlformats.org/officeDocument/2006/relationships/hyperlink" Target="http://www.technologystudent.com/" TargetMode="External"/><Relationship Id="rId1" Type="http://schemas.openxmlformats.org/officeDocument/2006/relationships/slideLayout" Target="../slideLayouts/slideLayout5.xml"/><Relationship Id="rId6" Type="http://schemas.openxmlformats.org/officeDocument/2006/relationships/hyperlink" Target="http://www.technologystudent.com/designpro/devtheme2.html" TargetMode="External"/><Relationship Id="rId5" Type="http://schemas.openxmlformats.org/officeDocument/2006/relationships/hyperlink" Target="http://www.technologystudent.com/designpro/devtheme1.html" TargetMode="External"/><Relationship Id="rId4" Type="http://schemas.openxmlformats.org/officeDocument/2006/relationships/hyperlink" Target="http://www.technologystudent.com/designpro/devtheme4.html" TargetMode="External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6.png"/><Relationship Id="rId13" Type="http://schemas.openxmlformats.org/officeDocument/2006/relationships/image" Target="../media/image191.png"/><Relationship Id="rId18" Type="http://schemas.openxmlformats.org/officeDocument/2006/relationships/image" Target="../media/image196.jpg"/><Relationship Id="rId3" Type="http://schemas.openxmlformats.org/officeDocument/2006/relationships/hyperlink" Target="http://www.technologystudent.com/" TargetMode="External"/><Relationship Id="rId21" Type="http://schemas.openxmlformats.org/officeDocument/2006/relationships/image" Target="../media/image199.jpg"/><Relationship Id="rId7" Type="http://schemas.openxmlformats.org/officeDocument/2006/relationships/image" Target="../media/image185.png"/><Relationship Id="rId12" Type="http://schemas.openxmlformats.org/officeDocument/2006/relationships/image" Target="../media/image190.png"/><Relationship Id="rId17" Type="http://schemas.openxmlformats.org/officeDocument/2006/relationships/image" Target="../media/image195.jpg"/><Relationship Id="rId2" Type="http://schemas.openxmlformats.org/officeDocument/2006/relationships/hyperlink" Target="http://www.facebook.com/groups/254963448192823/" TargetMode="External"/><Relationship Id="rId16" Type="http://schemas.openxmlformats.org/officeDocument/2006/relationships/image" Target="../media/image194.jpg"/><Relationship Id="rId20" Type="http://schemas.openxmlformats.org/officeDocument/2006/relationships/image" Target="../media/image19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84.png"/><Relationship Id="rId11" Type="http://schemas.openxmlformats.org/officeDocument/2006/relationships/image" Target="../media/image189.png"/><Relationship Id="rId5" Type="http://schemas.openxmlformats.org/officeDocument/2006/relationships/image" Target="../media/image183.png"/><Relationship Id="rId15" Type="http://schemas.openxmlformats.org/officeDocument/2006/relationships/image" Target="../media/image193.jpg"/><Relationship Id="rId10" Type="http://schemas.openxmlformats.org/officeDocument/2006/relationships/image" Target="../media/image188.png"/><Relationship Id="rId19" Type="http://schemas.openxmlformats.org/officeDocument/2006/relationships/image" Target="../media/image197.jpg"/><Relationship Id="rId4" Type="http://schemas.openxmlformats.org/officeDocument/2006/relationships/image" Target="../media/image182.png"/><Relationship Id="rId9" Type="http://schemas.openxmlformats.org/officeDocument/2006/relationships/image" Target="../media/image187.png"/><Relationship Id="rId14" Type="http://schemas.openxmlformats.org/officeDocument/2006/relationships/image" Target="../media/image192.png"/><Relationship Id="rId22" Type="http://schemas.openxmlformats.org/officeDocument/2006/relationships/hyperlink" Target="https://www.facebook.com/groups/254963448192823/" TargetMode="External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6.png"/><Relationship Id="rId13" Type="http://schemas.openxmlformats.org/officeDocument/2006/relationships/hyperlink" Target="https://www.facebook.com/groups/254963448192823/" TargetMode="External"/><Relationship Id="rId3" Type="http://schemas.openxmlformats.org/officeDocument/2006/relationships/image" Target="../media/image201.png"/><Relationship Id="rId7" Type="http://schemas.openxmlformats.org/officeDocument/2006/relationships/image" Target="../media/image205.png"/><Relationship Id="rId12" Type="http://schemas.openxmlformats.org/officeDocument/2006/relationships/hyperlink" Target="http://www.technologystudent.com/" TargetMode="External"/><Relationship Id="rId2" Type="http://schemas.openxmlformats.org/officeDocument/2006/relationships/image" Target="../media/image20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4.jpg"/><Relationship Id="rId11" Type="http://schemas.openxmlformats.org/officeDocument/2006/relationships/image" Target="../media/image209.png"/><Relationship Id="rId5" Type="http://schemas.openxmlformats.org/officeDocument/2006/relationships/image" Target="../media/image203.jpg"/><Relationship Id="rId10" Type="http://schemas.openxmlformats.org/officeDocument/2006/relationships/image" Target="../media/image208.png"/><Relationship Id="rId4" Type="http://schemas.openxmlformats.org/officeDocument/2006/relationships/image" Target="../media/image202.png"/><Relationship Id="rId9" Type="http://schemas.openxmlformats.org/officeDocument/2006/relationships/image" Target="../media/image207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254963448192823/" TargetMode="External"/><Relationship Id="rId2" Type="http://schemas.openxmlformats.org/officeDocument/2006/relationships/hyperlink" Target="http://www.technologystudent.com/" TargetMode="Externa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acebook.com/groups/254963448192823/" TargetMode="External"/><Relationship Id="rId2" Type="http://schemas.openxmlformats.org/officeDocument/2006/relationships/hyperlink" Target="http://www.technologystudent.com/" TargetMode="External"/><Relationship Id="rId1" Type="http://schemas.openxmlformats.org/officeDocument/2006/relationships/slideLayout" Target="../slideLayouts/slideLayout5.xml"/><Relationship Id="rId5" Type="http://schemas.openxmlformats.org/officeDocument/2006/relationships/hyperlink" Target="https://www.facebook.com/groups/254963448192823/" TargetMode="External"/><Relationship Id="rId4" Type="http://schemas.openxmlformats.org/officeDocument/2006/relationships/hyperlink" Target="http://www.technologystudent.com/despro_flsh/iterative1.html" TargetMode="External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5.png"/><Relationship Id="rId13" Type="http://schemas.openxmlformats.org/officeDocument/2006/relationships/image" Target="../media/image220.png"/><Relationship Id="rId18" Type="http://schemas.openxmlformats.org/officeDocument/2006/relationships/image" Target="../media/image225.png"/><Relationship Id="rId3" Type="http://schemas.openxmlformats.org/officeDocument/2006/relationships/image" Target="../media/image210.png"/><Relationship Id="rId7" Type="http://schemas.openxmlformats.org/officeDocument/2006/relationships/image" Target="../media/image214.png"/><Relationship Id="rId12" Type="http://schemas.openxmlformats.org/officeDocument/2006/relationships/image" Target="../media/image219.png"/><Relationship Id="rId17" Type="http://schemas.openxmlformats.org/officeDocument/2006/relationships/image" Target="../media/image224.png"/><Relationship Id="rId2" Type="http://schemas.openxmlformats.org/officeDocument/2006/relationships/hyperlink" Target="http://www.technologystudent.com/despro_flsh/iterative4.html" TargetMode="External"/><Relationship Id="rId16" Type="http://schemas.openxmlformats.org/officeDocument/2006/relationships/image" Target="../media/image223.png"/><Relationship Id="rId20" Type="http://schemas.openxmlformats.org/officeDocument/2006/relationships/hyperlink" Target="https://www.facebook.com/groups/254963448192823/" TargetMode="Externa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13.png"/><Relationship Id="rId11" Type="http://schemas.openxmlformats.org/officeDocument/2006/relationships/image" Target="../media/image218.png"/><Relationship Id="rId5" Type="http://schemas.openxmlformats.org/officeDocument/2006/relationships/image" Target="../media/image212.png"/><Relationship Id="rId15" Type="http://schemas.openxmlformats.org/officeDocument/2006/relationships/image" Target="../media/image222.png"/><Relationship Id="rId10" Type="http://schemas.openxmlformats.org/officeDocument/2006/relationships/image" Target="../media/image217.png"/><Relationship Id="rId19" Type="http://schemas.openxmlformats.org/officeDocument/2006/relationships/hyperlink" Target="http://www.technologystudent.com/" TargetMode="External"/><Relationship Id="rId4" Type="http://schemas.openxmlformats.org/officeDocument/2006/relationships/image" Target="../media/image211.png"/><Relationship Id="rId9" Type="http://schemas.openxmlformats.org/officeDocument/2006/relationships/image" Target="../media/image216.png"/><Relationship Id="rId14" Type="http://schemas.openxmlformats.org/officeDocument/2006/relationships/image" Target="../media/image221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hyperlink" Target="http://www.technologystudent.com/despro_3/integrate3.html" TargetMode="External"/><Relationship Id="rId13" Type="http://schemas.openxmlformats.org/officeDocument/2006/relationships/hyperlink" Target="http://www.technologystudent.com/despro_flsh/prodevp8.html" TargetMode="External"/><Relationship Id="rId3" Type="http://schemas.openxmlformats.org/officeDocument/2006/relationships/hyperlink" Target="http://www.facebook.com/groups/254963448192823/" TargetMode="External"/><Relationship Id="rId7" Type="http://schemas.openxmlformats.org/officeDocument/2006/relationships/hyperlink" Target="http://www.technologystudent.com/despro_3/integrate2.html" TargetMode="External"/><Relationship Id="rId12" Type="http://schemas.openxmlformats.org/officeDocument/2006/relationships/hyperlink" Target="http://www.technologystudent.com/despro_flsh/prodevp7.html" TargetMode="External"/><Relationship Id="rId2" Type="http://schemas.openxmlformats.org/officeDocument/2006/relationships/hyperlink" Target="http://www.technologystudent.com/" TargetMode="External"/><Relationship Id="rId1" Type="http://schemas.openxmlformats.org/officeDocument/2006/relationships/slideLayout" Target="../slideLayouts/slideLayout5.xml"/><Relationship Id="rId6" Type="http://schemas.openxmlformats.org/officeDocument/2006/relationships/hyperlink" Target="http://www.technologystudent.com/despro_3/integrate1.html" TargetMode="External"/><Relationship Id="rId11" Type="http://schemas.openxmlformats.org/officeDocument/2006/relationships/hyperlink" Target="http://www.technologystudent.com/despro_flsh/prodevp6.html" TargetMode="External"/><Relationship Id="rId5" Type="http://schemas.openxmlformats.org/officeDocument/2006/relationships/hyperlink" Target="http://www.technologystudent.com/despro_flsh/iterative5.html" TargetMode="External"/><Relationship Id="rId10" Type="http://schemas.openxmlformats.org/officeDocument/2006/relationships/hyperlink" Target="http://www.technologystudent.com/despro_flsh/prodevp5.html" TargetMode="External"/><Relationship Id="rId4" Type="http://schemas.openxmlformats.org/officeDocument/2006/relationships/hyperlink" Target="http://www.technologystudent.com/despro_flsh/iterative4.html" TargetMode="External"/><Relationship Id="rId9" Type="http://schemas.openxmlformats.org/officeDocument/2006/relationships/hyperlink" Target="http://www.technologystudent.com/despro_flsh/prodevp4.html" TargetMode="External"/><Relationship Id="rId14" Type="http://schemas.openxmlformats.org/officeDocument/2006/relationships/hyperlink" Target="https://www.facebook.com/groups/254963448192823/" TargetMode="Externa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acebook.com/groups/254963448192823/" TargetMode="External"/><Relationship Id="rId2" Type="http://schemas.openxmlformats.org/officeDocument/2006/relationships/hyperlink" Target="http://www.technologystudent.com/" TargetMode="External"/><Relationship Id="rId1" Type="http://schemas.openxmlformats.org/officeDocument/2006/relationships/slideLayout" Target="../slideLayouts/slideLayout5.xml"/><Relationship Id="rId4" Type="http://schemas.openxmlformats.org/officeDocument/2006/relationships/hyperlink" Target="https://www.facebook.com/groups/254963448192823/" TargetMode="External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2.png"/><Relationship Id="rId13" Type="http://schemas.openxmlformats.org/officeDocument/2006/relationships/image" Target="../media/image237.png"/><Relationship Id="rId18" Type="http://schemas.openxmlformats.org/officeDocument/2006/relationships/image" Target="../media/image242.png"/><Relationship Id="rId3" Type="http://schemas.openxmlformats.org/officeDocument/2006/relationships/image" Target="../media/image227.png"/><Relationship Id="rId21" Type="http://schemas.openxmlformats.org/officeDocument/2006/relationships/hyperlink" Target="http://www.facebook.com/groups/254963448192823/" TargetMode="External"/><Relationship Id="rId7" Type="http://schemas.openxmlformats.org/officeDocument/2006/relationships/image" Target="../media/image231.png"/><Relationship Id="rId12" Type="http://schemas.openxmlformats.org/officeDocument/2006/relationships/image" Target="../media/image236.png"/><Relationship Id="rId17" Type="http://schemas.openxmlformats.org/officeDocument/2006/relationships/image" Target="../media/image241.png"/><Relationship Id="rId2" Type="http://schemas.openxmlformats.org/officeDocument/2006/relationships/image" Target="../media/image226.png"/><Relationship Id="rId16" Type="http://schemas.openxmlformats.org/officeDocument/2006/relationships/image" Target="../media/image240.png"/><Relationship Id="rId20" Type="http://schemas.openxmlformats.org/officeDocument/2006/relationships/hyperlink" Target="http://www.technologystudent.com/" TargetMode="Externa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30.png"/><Relationship Id="rId11" Type="http://schemas.openxmlformats.org/officeDocument/2006/relationships/image" Target="../media/image235.png"/><Relationship Id="rId5" Type="http://schemas.openxmlformats.org/officeDocument/2006/relationships/image" Target="../media/image229.png"/><Relationship Id="rId15" Type="http://schemas.openxmlformats.org/officeDocument/2006/relationships/image" Target="../media/image239.png"/><Relationship Id="rId10" Type="http://schemas.openxmlformats.org/officeDocument/2006/relationships/image" Target="../media/image234.png"/><Relationship Id="rId19" Type="http://schemas.openxmlformats.org/officeDocument/2006/relationships/image" Target="../media/image243.png"/><Relationship Id="rId4" Type="http://schemas.openxmlformats.org/officeDocument/2006/relationships/image" Target="../media/image228.png"/><Relationship Id="rId9" Type="http://schemas.openxmlformats.org/officeDocument/2006/relationships/image" Target="../media/image233.png"/><Relationship Id="rId14" Type="http://schemas.openxmlformats.org/officeDocument/2006/relationships/image" Target="../media/image238.png"/><Relationship Id="rId22" Type="http://schemas.openxmlformats.org/officeDocument/2006/relationships/hyperlink" Target="https://www.facebook.com/groups/254963448192823/" TargetMode="External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0.png"/><Relationship Id="rId13" Type="http://schemas.openxmlformats.org/officeDocument/2006/relationships/image" Target="../media/image255.png"/><Relationship Id="rId18" Type="http://schemas.openxmlformats.org/officeDocument/2006/relationships/hyperlink" Target="http://www.facebook.com/groups/254963448192823/" TargetMode="External"/><Relationship Id="rId3" Type="http://schemas.openxmlformats.org/officeDocument/2006/relationships/image" Target="../media/image245.png"/><Relationship Id="rId7" Type="http://schemas.openxmlformats.org/officeDocument/2006/relationships/image" Target="../media/image249.png"/><Relationship Id="rId12" Type="http://schemas.openxmlformats.org/officeDocument/2006/relationships/image" Target="../media/image254.png"/><Relationship Id="rId17" Type="http://schemas.openxmlformats.org/officeDocument/2006/relationships/hyperlink" Target="http://www.technologystudent.com/" TargetMode="External"/><Relationship Id="rId2" Type="http://schemas.openxmlformats.org/officeDocument/2006/relationships/image" Target="../media/image244.png"/><Relationship Id="rId16" Type="http://schemas.openxmlformats.org/officeDocument/2006/relationships/image" Target="../media/image2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8.png"/><Relationship Id="rId11" Type="http://schemas.openxmlformats.org/officeDocument/2006/relationships/image" Target="../media/image253.png"/><Relationship Id="rId5" Type="http://schemas.openxmlformats.org/officeDocument/2006/relationships/image" Target="../media/image247.png"/><Relationship Id="rId15" Type="http://schemas.openxmlformats.org/officeDocument/2006/relationships/image" Target="../media/image257.png"/><Relationship Id="rId10" Type="http://schemas.openxmlformats.org/officeDocument/2006/relationships/image" Target="../media/image252.png"/><Relationship Id="rId19" Type="http://schemas.openxmlformats.org/officeDocument/2006/relationships/hyperlink" Target="https://www.facebook.com/groups/254963448192823/" TargetMode="External"/><Relationship Id="rId4" Type="http://schemas.openxmlformats.org/officeDocument/2006/relationships/image" Target="../media/image246.png"/><Relationship Id="rId9" Type="http://schemas.openxmlformats.org/officeDocument/2006/relationships/image" Target="../media/image251.png"/><Relationship Id="rId14" Type="http://schemas.openxmlformats.org/officeDocument/2006/relationships/image" Target="../media/image256.png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hyperlink" Target="http://www.technologystudent.com/" TargetMode="External"/><Relationship Id="rId3" Type="http://schemas.openxmlformats.org/officeDocument/2006/relationships/hyperlink" Target="http://www.technologystudent.com/joints/matprop2.htm" TargetMode="External"/><Relationship Id="rId7" Type="http://schemas.openxmlformats.org/officeDocument/2006/relationships/hyperlink" Target="http://www.technologystudent.com/joints/toughness1.html" TargetMode="External"/><Relationship Id="rId2" Type="http://schemas.openxmlformats.org/officeDocument/2006/relationships/hyperlink" Target="http://www.technologystudent.com/joints/matprop1.htm" TargetMode="External"/><Relationship Id="rId1" Type="http://schemas.openxmlformats.org/officeDocument/2006/relationships/slideLayout" Target="../slideLayouts/slideLayout5.xml"/><Relationship Id="rId6" Type="http://schemas.openxmlformats.org/officeDocument/2006/relationships/hyperlink" Target="http://www.technologystudent.com/joints/conduct1.html" TargetMode="External"/><Relationship Id="rId5" Type="http://schemas.openxmlformats.org/officeDocument/2006/relationships/hyperlink" Target="http://www.technologystudent.com/joints/tensile1.html" TargetMode="External"/><Relationship Id="rId10" Type="http://schemas.openxmlformats.org/officeDocument/2006/relationships/hyperlink" Target="https://www.facebook.com/groups/254963448192823/" TargetMode="External"/><Relationship Id="rId4" Type="http://schemas.openxmlformats.org/officeDocument/2006/relationships/hyperlink" Target="http://www.technologystudent.com/joints/htest1.html" TargetMode="External"/><Relationship Id="rId9" Type="http://schemas.openxmlformats.org/officeDocument/2006/relationships/hyperlink" Target="http://www.facebook.com/groups/254963448192823/" TargetMode="External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5.png"/><Relationship Id="rId13" Type="http://schemas.openxmlformats.org/officeDocument/2006/relationships/image" Target="../media/image270.jpg"/><Relationship Id="rId18" Type="http://schemas.openxmlformats.org/officeDocument/2006/relationships/hyperlink" Target="http://www.facebook.com/groups/254963448192823/" TargetMode="External"/><Relationship Id="rId3" Type="http://schemas.openxmlformats.org/officeDocument/2006/relationships/image" Target="../media/image260.png"/><Relationship Id="rId7" Type="http://schemas.openxmlformats.org/officeDocument/2006/relationships/image" Target="../media/image264.png"/><Relationship Id="rId12" Type="http://schemas.openxmlformats.org/officeDocument/2006/relationships/image" Target="../media/image269.png"/><Relationship Id="rId17" Type="http://schemas.openxmlformats.org/officeDocument/2006/relationships/hyperlink" Target="http://www.technologystudent.com/" TargetMode="External"/><Relationship Id="rId2" Type="http://schemas.openxmlformats.org/officeDocument/2006/relationships/image" Target="../media/image259.png"/><Relationship Id="rId16" Type="http://schemas.openxmlformats.org/officeDocument/2006/relationships/image" Target="../media/image27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63.png"/><Relationship Id="rId11" Type="http://schemas.openxmlformats.org/officeDocument/2006/relationships/image" Target="../media/image268.png"/><Relationship Id="rId5" Type="http://schemas.openxmlformats.org/officeDocument/2006/relationships/image" Target="../media/image262.png"/><Relationship Id="rId15" Type="http://schemas.openxmlformats.org/officeDocument/2006/relationships/image" Target="../media/image272.png"/><Relationship Id="rId10" Type="http://schemas.openxmlformats.org/officeDocument/2006/relationships/image" Target="../media/image267.png"/><Relationship Id="rId4" Type="http://schemas.openxmlformats.org/officeDocument/2006/relationships/image" Target="../media/image261.png"/><Relationship Id="rId9" Type="http://schemas.openxmlformats.org/officeDocument/2006/relationships/image" Target="../media/image266.png"/><Relationship Id="rId14" Type="http://schemas.openxmlformats.org/officeDocument/2006/relationships/image" Target="../media/image271.jp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acebook.com/groups/254963448192823/" TargetMode="External"/><Relationship Id="rId2" Type="http://schemas.openxmlformats.org/officeDocument/2006/relationships/hyperlink" Target="http://www.technologystudent.com/" TargetMode="External"/><Relationship Id="rId1" Type="http://schemas.openxmlformats.org/officeDocument/2006/relationships/slideLayout" Target="../slideLayouts/slideLayout5.xml"/><Relationship Id="rId4" Type="http://schemas.openxmlformats.org/officeDocument/2006/relationships/hyperlink" Target="https://www.facebook.com/groups/254963448192823/" TargetMode="External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0.jpg"/><Relationship Id="rId13" Type="http://schemas.openxmlformats.org/officeDocument/2006/relationships/image" Target="../media/image285.png"/><Relationship Id="rId18" Type="http://schemas.openxmlformats.org/officeDocument/2006/relationships/image" Target="../media/image290.png"/><Relationship Id="rId3" Type="http://schemas.openxmlformats.org/officeDocument/2006/relationships/image" Target="../media/image275.jpg"/><Relationship Id="rId21" Type="http://schemas.openxmlformats.org/officeDocument/2006/relationships/hyperlink" Target="http://www.technologystudent.com/" TargetMode="External"/><Relationship Id="rId7" Type="http://schemas.openxmlformats.org/officeDocument/2006/relationships/image" Target="../media/image279.jpg"/><Relationship Id="rId12" Type="http://schemas.openxmlformats.org/officeDocument/2006/relationships/image" Target="../media/image284.png"/><Relationship Id="rId17" Type="http://schemas.openxmlformats.org/officeDocument/2006/relationships/image" Target="../media/image289.png"/><Relationship Id="rId2" Type="http://schemas.openxmlformats.org/officeDocument/2006/relationships/image" Target="../media/image274.jpg"/><Relationship Id="rId16" Type="http://schemas.openxmlformats.org/officeDocument/2006/relationships/image" Target="../media/image288.png"/><Relationship Id="rId20" Type="http://schemas.openxmlformats.org/officeDocument/2006/relationships/hyperlink" Target="https://www.facebook.com/groups/254963448192823/" TargetMode="Externa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78.jpg"/><Relationship Id="rId11" Type="http://schemas.openxmlformats.org/officeDocument/2006/relationships/image" Target="../media/image283.jpg"/><Relationship Id="rId5" Type="http://schemas.openxmlformats.org/officeDocument/2006/relationships/image" Target="../media/image277.jpg"/><Relationship Id="rId15" Type="http://schemas.openxmlformats.org/officeDocument/2006/relationships/image" Target="../media/image287.png"/><Relationship Id="rId10" Type="http://schemas.openxmlformats.org/officeDocument/2006/relationships/image" Target="../media/image282.jpg"/><Relationship Id="rId19" Type="http://schemas.openxmlformats.org/officeDocument/2006/relationships/image" Target="../media/image291.png"/><Relationship Id="rId4" Type="http://schemas.openxmlformats.org/officeDocument/2006/relationships/image" Target="../media/image276.jpg"/><Relationship Id="rId9" Type="http://schemas.openxmlformats.org/officeDocument/2006/relationships/image" Target="../media/image281.jpg"/><Relationship Id="rId14" Type="http://schemas.openxmlformats.org/officeDocument/2006/relationships/image" Target="../media/image286.png"/><Relationship Id="rId22" Type="http://schemas.openxmlformats.org/officeDocument/2006/relationships/hyperlink" Target="http://www.facebook.com/groups/254963448192823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acebook.com/groups/254963448192823/" TargetMode="External"/><Relationship Id="rId2" Type="http://schemas.openxmlformats.org/officeDocument/2006/relationships/hyperlink" Target="http://www.technologystudent.com/" TargetMode="External"/><Relationship Id="rId1" Type="http://schemas.openxmlformats.org/officeDocument/2006/relationships/slideLayout" Target="../slideLayouts/slideLayout5.xml"/><Relationship Id="rId5" Type="http://schemas.openxmlformats.org/officeDocument/2006/relationships/hyperlink" Target="http://www.technologystudent.com/despro_flsh/iterative1.html" TargetMode="External"/><Relationship Id="rId4" Type="http://schemas.openxmlformats.org/officeDocument/2006/relationships/hyperlink" Target="https://www.facebook.com/groups/254963448192823/" TargetMode="External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8.jpg"/><Relationship Id="rId13" Type="http://schemas.openxmlformats.org/officeDocument/2006/relationships/image" Target="../media/image303.jpg"/><Relationship Id="rId18" Type="http://schemas.openxmlformats.org/officeDocument/2006/relationships/image" Target="../media/image308.png"/><Relationship Id="rId26" Type="http://schemas.openxmlformats.org/officeDocument/2006/relationships/hyperlink" Target="https://www.facebook.com/groups/254963448192823/" TargetMode="External"/><Relationship Id="rId3" Type="http://schemas.openxmlformats.org/officeDocument/2006/relationships/image" Target="../media/image293.jpg"/><Relationship Id="rId21" Type="http://schemas.openxmlformats.org/officeDocument/2006/relationships/image" Target="../media/image311.png"/><Relationship Id="rId7" Type="http://schemas.openxmlformats.org/officeDocument/2006/relationships/image" Target="../media/image297.jpg"/><Relationship Id="rId12" Type="http://schemas.openxmlformats.org/officeDocument/2006/relationships/image" Target="../media/image302.jpg"/><Relationship Id="rId17" Type="http://schemas.openxmlformats.org/officeDocument/2006/relationships/image" Target="../media/image307.png"/><Relationship Id="rId25" Type="http://schemas.openxmlformats.org/officeDocument/2006/relationships/image" Target="../media/image315.png"/><Relationship Id="rId2" Type="http://schemas.openxmlformats.org/officeDocument/2006/relationships/image" Target="../media/image292.jpg"/><Relationship Id="rId16" Type="http://schemas.openxmlformats.org/officeDocument/2006/relationships/image" Target="../media/image306.png"/><Relationship Id="rId20" Type="http://schemas.openxmlformats.org/officeDocument/2006/relationships/image" Target="../media/image31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96.jpg"/><Relationship Id="rId11" Type="http://schemas.openxmlformats.org/officeDocument/2006/relationships/image" Target="../media/image301.png"/><Relationship Id="rId24" Type="http://schemas.openxmlformats.org/officeDocument/2006/relationships/image" Target="../media/image314.png"/><Relationship Id="rId5" Type="http://schemas.openxmlformats.org/officeDocument/2006/relationships/image" Target="../media/image295.jpg"/><Relationship Id="rId15" Type="http://schemas.openxmlformats.org/officeDocument/2006/relationships/image" Target="../media/image305.png"/><Relationship Id="rId23" Type="http://schemas.openxmlformats.org/officeDocument/2006/relationships/image" Target="../media/image313.png"/><Relationship Id="rId28" Type="http://schemas.openxmlformats.org/officeDocument/2006/relationships/hyperlink" Target="http://www.facebook.com/groups/254963448192823/" TargetMode="External"/><Relationship Id="rId10" Type="http://schemas.openxmlformats.org/officeDocument/2006/relationships/image" Target="../media/image300.jpg"/><Relationship Id="rId19" Type="http://schemas.openxmlformats.org/officeDocument/2006/relationships/image" Target="../media/image309.png"/><Relationship Id="rId4" Type="http://schemas.openxmlformats.org/officeDocument/2006/relationships/image" Target="../media/image294.jpg"/><Relationship Id="rId9" Type="http://schemas.openxmlformats.org/officeDocument/2006/relationships/image" Target="../media/image299.jpg"/><Relationship Id="rId14" Type="http://schemas.openxmlformats.org/officeDocument/2006/relationships/image" Target="../media/image304.png"/><Relationship Id="rId22" Type="http://schemas.openxmlformats.org/officeDocument/2006/relationships/image" Target="../media/image312.png"/><Relationship Id="rId27" Type="http://schemas.openxmlformats.org/officeDocument/2006/relationships/hyperlink" Target="http://www.technologystudent.com/" TargetMode="External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2.png"/><Relationship Id="rId13" Type="http://schemas.openxmlformats.org/officeDocument/2006/relationships/image" Target="../media/image327.png"/><Relationship Id="rId18" Type="http://schemas.openxmlformats.org/officeDocument/2006/relationships/image" Target="../media/image332.png"/><Relationship Id="rId3" Type="http://schemas.openxmlformats.org/officeDocument/2006/relationships/image" Target="../media/image317.png"/><Relationship Id="rId21" Type="http://schemas.openxmlformats.org/officeDocument/2006/relationships/image" Target="../media/image335.png"/><Relationship Id="rId7" Type="http://schemas.openxmlformats.org/officeDocument/2006/relationships/image" Target="../media/image321.png"/><Relationship Id="rId12" Type="http://schemas.openxmlformats.org/officeDocument/2006/relationships/image" Target="../media/image326.png"/><Relationship Id="rId17" Type="http://schemas.openxmlformats.org/officeDocument/2006/relationships/image" Target="../media/image331.png"/><Relationship Id="rId2" Type="http://schemas.openxmlformats.org/officeDocument/2006/relationships/image" Target="../media/image316.png"/><Relationship Id="rId16" Type="http://schemas.openxmlformats.org/officeDocument/2006/relationships/image" Target="../media/image330.png"/><Relationship Id="rId20" Type="http://schemas.openxmlformats.org/officeDocument/2006/relationships/image" Target="../media/image33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20.png"/><Relationship Id="rId11" Type="http://schemas.openxmlformats.org/officeDocument/2006/relationships/image" Target="../media/image325.png"/><Relationship Id="rId24" Type="http://schemas.openxmlformats.org/officeDocument/2006/relationships/hyperlink" Target="https://www.facebook.com/groups/254963448192823/" TargetMode="External"/><Relationship Id="rId5" Type="http://schemas.openxmlformats.org/officeDocument/2006/relationships/image" Target="../media/image319.png"/><Relationship Id="rId15" Type="http://schemas.openxmlformats.org/officeDocument/2006/relationships/image" Target="../media/image329.png"/><Relationship Id="rId23" Type="http://schemas.openxmlformats.org/officeDocument/2006/relationships/hyperlink" Target="http://www.facebook.com/groups/254963448192823/" TargetMode="External"/><Relationship Id="rId10" Type="http://schemas.openxmlformats.org/officeDocument/2006/relationships/image" Target="../media/image324.png"/><Relationship Id="rId19" Type="http://schemas.openxmlformats.org/officeDocument/2006/relationships/image" Target="../media/image333.png"/><Relationship Id="rId4" Type="http://schemas.openxmlformats.org/officeDocument/2006/relationships/image" Target="../media/image318.png"/><Relationship Id="rId9" Type="http://schemas.openxmlformats.org/officeDocument/2006/relationships/image" Target="../media/image323.png"/><Relationship Id="rId14" Type="http://schemas.openxmlformats.org/officeDocument/2006/relationships/image" Target="../media/image328.png"/><Relationship Id="rId22" Type="http://schemas.openxmlformats.org/officeDocument/2006/relationships/hyperlink" Target="http://www.technologystudent.com/" TargetMode="External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2.png"/><Relationship Id="rId13" Type="http://schemas.openxmlformats.org/officeDocument/2006/relationships/image" Target="../media/image347.png"/><Relationship Id="rId18" Type="http://schemas.openxmlformats.org/officeDocument/2006/relationships/image" Target="../media/image352.png"/><Relationship Id="rId3" Type="http://schemas.openxmlformats.org/officeDocument/2006/relationships/image" Target="../media/image337.png"/><Relationship Id="rId21" Type="http://schemas.openxmlformats.org/officeDocument/2006/relationships/image" Target="../media/image355.png"/><Relationship Id="rId7" Type="http://schemas.openxmlformats.org/officeDocument/2006/relationships/image" Target="../media/image341.jpg"/><Relationship Id="rId12" Type="http://schemas.openxmlformats.org/officeDocument/2006/relationships/image" Target="../media/image346.png"/><Relationship Id="rId17" Type="http://schemas.openxmlformats.org/officeDocument/2006/relationships/image" Target="../media/image351.png"/><Relationship Id="rId25" Type="http://schemas.openxmlformats.org/officeDocument/2006/relationships/hyperlink" Target="https://www.facebook.com/groups/254963448192823/" TargetMode="External"/><Relationship Id="rId2" Type="http://schemas.openxmlformats.org/officeDocument/2006/relationships/image" Target="../media/image336.png"/><Relationship Id="rId16" Type="http://schemas.openxmlformats.org/officeDocument/2006/relationships/image" Target="../media/image350.png"/><Relationship Id="rId20" Type="http://schemas.openxmlformats.org/officeDocument/2006/relationships/image" Target="../media/image35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40.jpg"/><Relationship Id="rId11" Type="http://schemas.openxmlformats.org/officeDocument/2006/relationships/image" Target="../media/image345.png"/><Relationship Id="rId24" Type="http://schemas.openxmlformats.org/officeDocument/2006/relationships/hyperlink" Target="http://www.facebook.com/groups/254963448192823/" TargetMode="External"/><Relationship Id="rId5" Type="http://schemas.openxmlformats.org/officeDocument/2006/relationships/image" Target="../media/image339.jpg"/><Relationship Id="rId15" Type="http://schemas.openxmlformats.org/officeDocument/2006/relationships/image" Target="../media/image349.jpg"/><Relationship Id="rId23" Type="http://schemas.openxmlformats.org/officeDocument/2006/relationships/hyperlink" Target="http://www.technologystudent.com/" TargetMode="External"/><Relationship Id="rId10" Type="http://schemas.openxmlformats.org/officeDocument/2006/relationships/image" Target="../media/image344.png"/><Relationship Id="rId19" Type="http://schemas.openxmlformats.org/officeDocument/2006/relationships/image" Target="../media/image353.png"/><Relationship Id="rId4" Type="http://schemas.openxmlformats.org/officeDocument/2006/relationships/image" Target="../media/image338.png"/><Relationship Id="rId9" Type="http://schemas.openxmlformats.org/officeDocument/2006/relationships/image" Target="../media/image343.png"/><Relationship Id="rId14" Type="http://schemas.openxmlformats.org/officeDocument/2006/relationships/image" Target="../media/image348.png"/><Relationship Id="rId22" Type="http://schemas.openxmlformats.org/officeDocument/2006/relationships/image" Target="../media/image356.png"/></Relationships>
</file>

<file path=ppt/slides/_rels/slide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3.png"/><Relationship Id="rId13" Type="http://schemas.openxmlformats.org/officeDocument/2006/relationships/image" Target="../media/image368.png"/><Relationship Id="rId18" Type="http://schemas.openxmlformats.org/officeDocument/2006/relationships/image" Target="../media/image373.png"/><Relationship Id="rId3" Type="http://schemas.openxmlformats.org/officeDocument/2006/relationships/image" Target="../media/image358.png"/><Relationship Id="rId21" Type="http://schemas.openxmlformats.org/officeDocument/2006/relationships/hyperlink" Target="http://www.facebook.com/groups/254963448192823/" TargetMode="External"/><Relationship Id="rId7" Type="http://schemas.openxmlformats.org/officeDocument/2006/relationships/image" Target="../media/image362.png"/><Relationship Id="rId12" Type="http://schemas.openxmlformats.org/officeDocument/2006/relationships/image" Target="../media/image367.png"/><Relationship Id="rId17" Type="http://schemas.openxmlformats.org/officeDocument/2006/relationships/image" Target="../media/image372.png"/><Relationship Id="rId2" Type="http://schemas.openxmlformats.org/officeDocument/2006/relationships/image" Target="../media/image357.png"/><Relationship Id="rId16" Type="http://schemas.openxmlformats.org/officeDocument/2006/relationships/image" Target="../media/image371.png"/><Relationship Id="rId20" Type="http://schemas.openxmlformats.org/officeDocument/2006/relationships/hyperlink" Target="http://www.technologystudent.com/" TargetMode="Externa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61.png"/><Relationship Id="rId11" Type="http://schemas.openxmlformats.org/officeDocument/2006/relationships/image" Target="../media/image366.png"/><Relationship Id="rId5" Type="http://schemas.openxmlformats.org/officeDocument/2006/relationships/image" Target="../media/image360.png"/><Relationship Id="rId15" Type="http://schemas.openxmlformats.org/officeDocument/2006/relationships/image" Target="../media/image370.png"/><Relationship Id="rId10" Type="http://schemas.openxmlformats.org/officeDocument/2006/relationships/image" Target="../media/image365.png"/><Relationship Id="rId19" Type="http://schemas.openxmlformats.org/officeDocument/2006/relationships/image" Target="../media/image374.png"/><Relationship Id="rId4" Type="http://schemas.openxmlformats.org/officeDocument/2006/relationships/image" Target="../media/image359.jpg"/><Relationship Id="rId9" Type="http://schemas.openxmlformats.org/officeDocument/2006/relationships/image" Target="../media/image364.png"/><Relationship Id="rId14" Type="http://schemas.openxmlformats.org/officeDocument/2006/relationships/image" Target="../media/image369.png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1.png"/><Relationship Id="rId13" Type="http://schemas.openxmlformats.org/officeDocument/2006/relationships/image" Target="../media/image386.png"/><Relationship Id="rId18" Type="http://schemas.openxmlformats.org/officeDocument/2006/relationships/image" Target="../media/image391.png"/><Relationship Id="rId3" Type="http://schemas.openxmlformats.org/officeDocument/2006/relationships/image" Target="../media/image376.png"/><Relationship Id="rId21" Type="http://schemas.openxmlformats.org/officeDocument/2006/relationships/hyperlink" Target="http://www.facebook.com/groups/254963448192823/" TargetMode="External"/><Relationship Id="rId7" Type="http://schemas.openxmlformats.org/officeDocument/2006/relationships/image" Target="../media/image380.png"/><Relationship Id="rId12" Type="http://schemas.openxmlformats.org/officeDocument/2006/relationships/image" Target="../media/image385.png"/><Relationship Id="rId17" Type="http://schemas.openxmlformats.org/officeDocument/2006/relationships/image" Target="../media/image390.png"/><Relationship Id="rId2" Type="http://schemas.openxmlformats.org/officeDocument/2006/relationships/image" Target="../media/image375.png"/><Relationship Id="rId16" Type="http://schemas.openxmlformats.org/officeDocument/2006/relationships/image" Target="../media/image389.png"/><Relationship Id="rId20" Type="http://schemas.openxmlformats.org/officeDocument/2006/relationships/hyperlink" Target="http://www.technologystudent.com/" TargetMode="Externa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79.png"/><Relationship Id="rId11" Type="http://schemas.openxmlformats.org/officeDocument/2006/relationships/image" Target="../media/image384.png"/><Relationship Id="rId5" Type="http://schemas.openxmlformats.org/officeDocument/2006/relationships/image" Target="../media/image378.png"/><Relationship Id="rId15" Type="http://schemas.openxmlformats.org/officeDocument/2006/relationships/image" Target="../media/image388.png"/><Relationship Id="rId10" Type="http://schemas.openxmlformats.org/officeDocument/2006/relationships/image" Target="../media/image383.png"/><Relationship Id="rId19" Type="http://schemas.openxmlformats.org/officeDocument/2006/relationships/image" Target="../media/image392.png"/><Relationship Id="rId4" Type="http://schemas.openxmlformats.org/officeDocument/2006/relationships/image" Target="../media/image377.png"/><Relationship Id="rId9" Type="http://schemas.openxmlformats.org/officeDocument/2006/relationships/image" Target="../media/image382.png"/><Relationship Id="rId14" Type="http://schemas.openxmlformats.org/officeDocument/2006/relationships/image" Target="../media/image387.png"/><Relationship Id="rId22" Type="http://schemas.openxmlformats.org/officeDocument/2006/relationships/hyperlink" Target="https://www.facebook.com/groups/254963448192823/" TargetMode="External"/></Relationships>
</file>

<file path=ppt/slides/_rels/slide8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9.png"/><Relationship Id="rId13" Type="http://schemas.openxmlformats.org/officeDocument/2006/relationships/image" Target="../media/image404.png"/><Relationship Id="rId18" Type="http://schemas.openxmlformats.org/officeDocument/2006/relationships/hyperlink" Target="http://www.technologystudent.com/" TargetMode="External"/><Relationship Id="rId3" Type="http://schemas.openxmlformats.org/officeDocument/2006/relationships/image" Target="../media/image394.png"/><Relationship Id="rId7" Type="http://schemas.openxmlformats.org/officeDocument/2006/relationships/image" Target="../media/image398.png"/><Relationship Id="rId12" Type="http://schemas.openxmlformats.org/officeDocument/2006/relationships/image" Target="../media/image403.jpg"/><Relationship Id="rId17" Type="http://schemas.openxmlformats.org/officeDocument/2006/relationships/image" Target="../media/image408.png"/><Relationship Id="rId2" Type="http://schemas.openxmlformats.org/officeDocument/2006/relationships/image" Target="../media/image393.png"/><Relationship Id="rId16" Type="http://schemas.openxmlformats.org/officeDocument/2006/relationships/image" Target="../media/image40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97.png"/><Relationship Id="rId11" Type="http://schemas.openxmlformats.org/officeDocument/2006/relationships/image" Target="../media/image402.png"/><Relationship Id="rId5" Type="http://schemas.openxmlformats.org/officeDocument/2006/relationships/image" Target="../media/image396.png"/><Relationship Id="rId15" Type="http://schemas.openxmlformats.org/officeDocument/2006/relationships/image" Target="../media/image406.png"/><Relationship Id="rId10" Type="http://schemas.openxmlformats.org/officeDocument/2006/relationships/image" Target="../media/image401.png"/><Relationship Id="rId19" Type="http://schemas.openxmlformats.org/officeDocument/2006/relationships/hyperlink" Target="http://www.facebook.com/groups/254963448192823/" TargetMode="External"/><Relationship Id="rId4" Type="http://schemas.openxmlformats.org/officeDocument/2006/relationships/image" Target="../media/image395.png"/><Relationship Id="rId9" Type="http://schemas.openxmlformats.org/officeDocument/2006/relationships/image" Target="../media/image400.png"/><Relationship Id="rId14" Type="http://schemas.openxmlformats.org/officeDocument/2006/relationships/image" Target="../media/image405.png"/></Relationships>
</file>

<file path=ppt/slides/_rels/slide8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5.png"/><Relationship Id="rId13" Type="http://schemas.openxmlformats.org/officeDocument/2006/relationships/image" Target="../media/image420.png"/><Relationship Id="rId3" Type="http://schemas.openxmlformats.org/officeDocument/2006/relationships/image" Target="../media/image410.png"/><Relationship Id="rId7" Type="http://schemas.openxmlformats.org/officeDocument/2006/relationships/image" Target="../media/image414.png"/><Relationship Id="rId12" Type="http://schemas.openxmlformats.org/officeDocument/2006/relationships/image" Target="../media/image419.jpg"/><Relationship Id="rId2" Type="http://schemas.openxmlformats.org/officeDocument/2006/relationships/image" Target="../media/image409.png"/><Relationship Id="rId16" Type="http://schemas.openxmlformats.org/officeDocument/2006/relationships/hyperlink" Target="http://www.facebook.com/groups/254963448192823/" TargetMode="Externa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13.png"/><Relationship Id="rId11" Type="http://schemas.openxmlformats.org/officeDocument/2006/relationships/image" Target="../media/image418.jpg"/><Relationship Id="rId5" Type="http://schemas.openxmlformats.org/officeDocument/2006/relationships/image" Target="../media/image412.png"/><Relationship Id="rId15" Type="http://schemas.openxmlformats.org/officeDocument/2006/relationships/hyperlink" Target="http://www.technologystudent.com/" TargetMode="External"/><Relationship Id="rId10" Type="http://schemas.openxmlformats.org/officeDocument/2006/relationships/image" Target="../media/image417.png"/><Relationship Id="rId4" Type="http://schemas.openxmlformats.org/officeDocument/2006/relationships/image" Target="../media/image411.png"/><Relationship Id="rId9" Type="http://schemas.openxmlformats.org/officeDocument/2006/relationships/image" Target="../media/image416.png"/><Relationship Id="rId14" Type="http://schemas.openxmlformats.org/officeDocument/2006/relationships/hyperlink" Target="https://www.facebook.com/groups/254963448192823/" TargetMode="External"/></Relationships>
</file>

<file path=ppt/slides/_rels/slide8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7.png"/><Relationship Id="rId13" Type="http://schemas.openxmlformats.org/officeDocument/2006/relationships/image" Target="../media/image432.png"/><Relationship Id="rId18" Type="http://schemas.openxmlformats.org/officeDocument/2006/relationships/hyperlink" Target="http://www.technologystudent.com/" TargetMode="External"/><Relationship Id="rId3" Type="http://schemas.openxmlformats.org/officeDocument/2006/relationships/image" Target="../media/image422.png"/><Relationship Id="rId7" Type="http://schemas.openxmlformats.org/officeDocument/2006/relationships/image" Target="../media/image426.png"/><Relationship Id="rId12" Type="http://schemas.openxmlformats.org/officeDocument/2006/relationships/image" Target="../media/image431.png"/><Relationship Id="rId17" Type="http://schemas.openxmlformats.org/officeDocument/2006/relationships/image" Target="../media/image436.png"/><Relationship Id="rId2" Type="http://schemas.openxmlformats.org/officeDocument/2006/relationships/image" Target="../media/image421.png"/><Relationship Id="rId16" Type="http://schemas.openxmlformats.org/officeDocument/2006/relationships/image" Target="../media/image43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25.png"/><Relationship Id="rId11" Type="http://schemas.openxmlformats.org/officeDocument/2006/relationships/image" Target="../media/image430.png"/><Relationship Id="rId5" Type="http://schemas.openxmlformats.org/officeDocument/2006/relationships/image" Target="../media/image424.png"/><Relationship Id="rId15" Type="http://schemas.openxmlformats.org/officeDocument/2006/relationships/image" Target="../media/image434.png"/><Relationship Id="rId10" Type="http://schemas.openxmlformats.org/officeDocument/2006/relationships/image" Target="../media/image429.png"/><Relationship Id="rId19" Type="http://schemas.openxmlformats.org/officeDocument/2006/relationships/hyperlink" Target="http://www.facebook.com/groups/254963448192823/" TargetMode="External"/><Relationship Id="rId4" Type="http://schemas.openxmlformats.org/officeDocument/2006/relationships/image" Target="../media/image423.png"/><Relationship Id="rId9" Type="http://schemas.openxmlformats.org/officeDocument/2006/relationships/image" Target="../media/image428.png"/><Relationship Id="rId14" Type="http://schemas.openxmlformats.org/officeDocument/2006/relationships/image" Target="../media/image433.png"/></Relationships>
</file>

<file path=ppt/slides/_rels/slide8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3.png"/><Relationship Id="rId3" Type="http://schemas.openxmlformats.org/officeDocument/2006/relationships/image" Target="../media/image438.png"/><Relationship Id="rId7" Type="http://schemas.openxmlformats.org/officeDocument/2006/relationships/image" Target="../media/image442.png"/><Relationship Id="rId2" Type="http://schemas.openxmlformats.org/officeDocument/2006/relationships/image" Target="../media/image43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41.png"/><Relationship Id="rId11" Type="http://schemas.openxmlformats.org/officeDocument/2006/relationships/hyperlink" Target="https://www.facebook.com/groups/254963448192823/" TargetMode="External"/><Relationship Id="rId5" Type="http://schemas.openxmlformats.org/officeDocument/2006/relationships/image" Target="../media/image440.png"/><Relationship Id="rId10" Type="http://schemas.openxmlformats.org/officeDocument/2006/relationships/hyperlink" Target="http://www.facebook.com/groups/254963448192823/" TargetMode="External"/><Relationship Id="rId4" Type="http://schemas.openxmlformats.org/officeDocument/2006/relationships/image" Target="../media/image439.png"/><Relationship Id="rId9" Type="http://schemas.openxmlformats.org/officeDocument/2006/relationships/hyperlink" Target="http://www.technologystudent.com/" TargetMode="Externa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echnologystudent.com/designpro/prodstate1.html" TargetMode="External"/><Relationship Id="rId2" Type="http://schemas.openxmlformats.org/officeDocument/2006/relationships/hyperlink" Target="http://www.technologystudent.com/designpro/eg_prodlog1.html" TargetMode="External"/><Relationship Id="rId1" Type="http://schemas.openxmlformats.org/officeDocument/2006/relationships/slideLayout" Target="../slideLayouts/slideLayout5.xml"/><Relationship Id="rId5" Type="http://schemas.openxmlformats.org/officeDocument/2006/relationships/hyperlink" Target="https://www.facebook.com/groups/254963448192823/" TargetMode="External"/><Relationship Id="rId4" Type="http://schemas.openxmlformats.org/officeDocument/2006/relationships/hyperlink" Target="http://www.technologystudent.com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acebook.com/groups/254963448192823/" TargetMode="External"/><Relationship Id="rId2" Type="http://schemas.openxmlformats.org/officeDocument/2006/relationships/hyperlink" Target="http://www.technologystudent.com/" TargetMode="External"/><Relationship Id="rId1" Type="http://schemas.openxmlformats.org/officeDocument/2006/relationships/slideLayout" Target="../slideLayouts/slideLayout5.xml"/><Relationship Id="rId4" Type="http://schemas.openxmlformats.org/officeDocument/2006/relationships/hyperlink" Target="https://www.facebook.com/groups/254963448192823/" TargetMode="External"/></Relationships>
</file>

<file path=ppt/slides/_rels/slide90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groups/254963448192823/" TargetMode="External"/><Relationship Id="rId3" Type="http://schemas.openxmlformats.org/officeDocument/2006/relationships/hyperlink" Target="http://www.facebook.com/groups/254963448192823/" TargetMode="External"/><Relationship Id="rId7" Type="http://schemas.openxmlformats.org/officeDocument/2006/relationships/hyperlink" Target="http://www.technologystudent.com/designpro/eval1.htm" TargetMode="External"/><Relationship Id="rId2" Type="http://schemas.openxmlformats.org/officeDocument/2006/relationships/hyperlink" Target="http://www.technologystudent.com/" TargetMode="External"/><Relationship Id="rId1" Type="http://schemas.openxmlformats.org/officeDocument/2006/relationships/slideLayout" Target="../slideLayouts/slideLayout5.xml"/><Relationship Id="rId6" Type="http://schemas.openxmlformats.org/officeDocument/2006/relationships/hyperlink" Target="http://www.technologystudent.com/despro_flsh/testeval2.html" TargetMode="External"/><Relationship Id="rId5" Type="http://schemas.openxmlformats.org/officeDocument/2006/relationships/hyperlink" Target="http://www.technologystudent.com/despro_flsh/testeval1.html" TargetMode="External"/><Relationship Id="rId4" Type="http://schemas.openxmlformats.org/officeDocument/2006/relationships/hyperlink" Target="http://www.technologystudent.com/despro_flsh/evalintegr1.html" TargetMode="External"/></Relationships>
</file>

<file path=ppt/slides/_rels/slide9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groups/254963448192823/" TargetMode="External"/><Relationship Id="rId3" Type="http://schemas.openxmlformats.org/officeDocument/2006/relationships/hyperlink" Target="http://www.technologystudent.com/despro_flsh/testeval1.html" TargetMode="External"/><Relationship Id="rId7" Type="http://schemas.openxmlformats.org/officeDocument/2006/relationships/hyperlink" Target="http://www.facebook.com/groups/254963448192823/" TargetMode="External"/><Relationship Id="rId2" Type="http://schemas.openxmlformats.org/officeDocument/2006/relationships/hyperlink" Target="http://www.technologystudent.com/despro_flsh/evalintegr1.html" TargetMode="External"/><Relationship Id="rId1" Type="http://schemas.openxmlformats.org/officeDocument/2006/relationships/slideLayout" Target="../slideLayouts/slideLayout5.xml"/><Relationship Id="rId6" Type="http://schemas.openxmlformats.org/officeDocument/2006/relationships/hyperlink" Target="http://www.technologystudent.com/" TargetMode="External"/><Relationship Id="rId5" Type="http://schemas.openxmlformats.org/officeDocument/2006/relationships/hyperlink" Target="http://www.technologystudent.com/designpro/eval1.htm" TargetMode="External"/><Relationship Id="rId4" Type="http://schemas.openxmlformats.org/officeDocument/2006/relationships/hyperlink" Target="http://www.technologystudent.com/despro_flsh/testeval2.html" TargetMode="Externa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acebook.com/groups/254963448192823/" TargetMode="External"/><Relationship Id="rId2" Type="http://schemas.openxmlformats.org/officeDocument/2006/relationships/hyperlink" Target="http://www.technologystudent.com/" TargetMode="External"/><Relationship Id="rId1" Type="http://schemas.openxmlformats.org/officeDocument/2006/relationships/slideLayout" Target="../slideLayouts/slideLayout5.xml"/><Relationship Id="rId4" Type="http://schemas.openxmlformats.org/officeDocument/2006/relationships/hyperlink" Target="https://www.facebook.com/groups/254963448192823/" TargetMode="Externa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acebook.com/groups/254963448192823/" TargetMode="External"/><Relationship Id="rId2" Type="http://schemas.openxmlformats.org/officeDocument/2006/relationships/hyperlink" Target="http://www.technologystudent.com/" TargetMode="External"/><Relationship Id="rId1" Type="http://schemas.openxmlformats.org/officeDocument/2006/relationships/slideLayout" Target="../slideLayouts/slideLayout5.xml"/><Relationship Id="rId4" Type="http://schemas.openxmlformats.org/officeDocument/2006/relationships/hyperlink" Target="https://www.facebook.com/groups/254963448192823/" TargetMode="Externa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acebook.com/groups/254963448192823/" TargetMode="External"/><Relationship Id="rId2" Type="http://schemas.openxmlformats.org/officeDocument/2006/relationships/hyperlink" Target="http://www.technologystudent.com/" TargetMode="External"/><Relationship Id="rId1" Type="http://schemas.openxmlformats.org/officeDocument/2006/relationships/slideLayout" Target="../slideLayouts/slideLayout5.xml"/><Relationship Id="rId4" Type="http://schemas.openxmlformats.org/officeDocument/2006/relationships/hyperlink" Target="https://www.facebook.com/groups/254963448192823/" TargetMode="External"/></Relationships>
</file>

<file path=ppt/slides/_rels/slide9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0.png"/><Relationship Id="rId13" Type="http://schemas.openxmlformats.org/officeDocument/2006/relationships/image" Target="../media/image455.png"/><Relationship Id="rId18" Type="http://schemas.openxmlformats.org/officeDocument/2006/relationships/image" Target="../media/image460.png"/><Relationship Id="rId3" Type="http://schemas.openxmlformats.org/officeDocument/2006/relationships/image" Target="../media/image445.png"/><Relationship Id="rId21" Type="http://schemas.openxmlformats.org/officeDocument/2006/relationships/image" Target="../media/image463.png"/><Relationship Id="rId7" Type="http://schemas.openxmlformats.org/officeDocument/2006/relationships/image" Target="../media/image449.png"/><Relationship Id="rId12" Type="http://schemas.openxmlformats.org/officeDocument/2006/relationships/image" Target="../media/image454.png"/><Relationship Id="rId17" Type="http://schemas.openxmlformats.org/officeDocument/2006/relationships/image" Target="../media/image459.png"/><Relationship Id="rId2" Type="http://schemas.openxmlformats.org/officeDocument/2006/relationships/image" Target="../media/image444.jpg"/><Relationship Id="rId16" Type="http://schemas.openxmlformats.org/officeDocument/2006/relationships/image" Target="../media/image458.png"/><Relationship Id="rId20" Type="http://schemas.openxmlformats.org/officeDocument/2006/relationships/image" Target="../media/image46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48.png"/><Relationship Id="rId11" Type="http://schemas.openxmlformats.org/officeDocument/2006/relationships/image" Target="../media/image453.png"/><Relationship Id="rId24" Type="http://schemas.openxmlformats.org/officeDocument/2006/relationships/hyperlink" Target="http://www.facebook.com/groups/254963448192823/" TargetMode="External"/><Relationship Id="rId5" Type="http://schemas.openxmlformats.org/officeDocument/2006/relationships/image" Target="../media/image447.png"/><Relationship Id="rId15" Type="http://schemas.openxmlformats.org/officeDocument/2006/relationships/image" Target="../media/image457.png"/><Relationship Id="rId23" Type="http://schemas.openxmlformats.org/officeDocument/2006/relationships/hyperlink" Target="http://www.technologystudent.com/" TargetMode="External"/><Relationship Id="rId10" Type="http://schemas.openxmlformats.org/officeDocument/2006/relationships/image" Target="../media/image452.png"/><Relationship Id="rId19" Type="http://schemas.openxmlformats.org/officeDocument/2006/relationships/image" Target="../media/image461.png"/><Relationship Id="rId4" Type="http://schemas.openxmlformats.org/officeDocument/2006/relationships/image" Target="../media/image446.png"/><Relationship Id="rId9" Type="http://schemas.openxmlformats.org/officeDocument/2006/relationships/image" Target="../media/image451.png"/><Relationship Id="rId14" Type="http://schemas.openxmlformats.org/officeDocument/2006/relationships/image" Target="../media/image456.png"/><Relationship Id="rId22" Type="http://schemas.openxmlformats.org/officeDocument/2006/relationships/image" Target="../media/image464.png"/></Relationships>
</file>

<file path=ppt/slides/_rels/slide9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1.png"/><Relationship Id="rId13" Type="http://schemas.openxmlformats.org/officeDocument/2006/relationships/image" Target="../media/image475.png"/><Relationship Id="rId18" Type="http://schemas.openxmlformats.org/officeDocument/2006/relationships/image" Target="../media/image480.png"/><Relationship Id="rId26" Type="http://schemas.openxmlformats.org/officeDocument/2006/relationships/image" Target="../media/image488.png"/><Relationship Id="rId3" Type="http://schemas.openxmlformats.org/officeDocument/2006/relationships/image" Target="../media/image466.png"/><Relationship Id="rId21" Type="http://schemas.openxmlformats.org/officeDocument/2006/relationships/image" Target="../media/image483.png"/><Relationship Id="rId7" Type="http://schemas.openxmlformats.org/officeDocument/2006/relationships/image" Target="../media/image470.png"/><Relationship Id="rId12" Type="http://schemas.openxmlformats.org/officeDocument/2006/relationships/image" Target="../media/image474.png"/><Relationship Id="rId17" Type="http://schemas.openxmlformats.org/officeDocument/2006/relationships/image" Target="../media/image479.png"/><Relationship Id="rId25" Type="http://schemas.openxmlformats.org/officeDocument/2006/relationships/image" Target="../media/image487.png"/><Relationship Id="rId2" Type="http://schemas.openxmlformats.org/officeDocument/2006/relationships/image" Target="../media/image465.png"/><Relationship Id="rId16" Type="http://schemas.openxmlformats.org/officeDocument/2006/relationships/image" Target="../media/image478.png"/><Relationship Id="rId20" Type="http://schemas.openxmlformats.org/officeDocument/2006/relationships/image" Target="../media/image482.png"/><Relationship Id="rId29" Type="http://schemas.openxmlformats.org/officeDocument/2006/relationships/hyperlink" Target="http://www.technologystudent.com/" TargetMode="Externa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69.png"/><Relationship Id="rId11" Type="http://schemas.openxmlformats.org/officeDocument/2006/relationships/image" Target="../media/image473.png"/><Relationship Id="rId24" Type="http://schemas.openxmlformats.org/officeDocument/2006/relationships/image" Target="../media/image486.png"/><Relationship Id="rId5" Type="http://schemas.openxmlformats.org/officeDocument/2006/relationships/image" Target="../media/image468.png"/><Relationship Id="rId15" Type="http://schemas.openxmlformats.org/officeDocument/2006/relationships/image" Target="../media/image477.png"/><Relationship Id="rId23" Type="http://schemas.openxmlformats.org/officeDocument/2006/relationships/image" Target="../media/image485.png"/><Relationship Id="rId28" Type="http://schemas.openxmlformats.org/officeDocument/2006/relationships/image" Target="../media/image490.jpg"/><Relationship Id="rId10" Type="http://schemas.openxmlformats.org/officeDocument/2006/relationships/image" Target="../media/image267.png"/><Relationship Id="rId19" Type="http://schemas.openxmlformats.org/officeDocument/2006/relationships/image" Target="../media/image481.png"/><Relationship Id="rId4" Type="http://schemas.openxmlformats.org/officeDocument/2006/relationships/image" Target="../media/image467.png"/><Relationship Id="rId9" Type="http://schemas.openxmlformats.org/officeDocument/2006/relationships/image" Target="../media/image472.png"/><Relationship Id="rId14" Type="http://schemas.openxmlformats.org/officeDocument/2006/relationships/image" Target="../media/image476.png"/><Relationship Id="rId22" Type="http://schemas.openxmlformats.org/officeDocument/2006/relationships/image" Target="../media/image484.png"/><Relationship Id="rId27" Type="http://schemas.openxmlformats.org/officeDocument/2006/relationships/image" Target="../media/image489.png"/><Relationship Id="rId30" Type="http://schemas.openxmlformats.org/officeDocument/2006/relationships/hyperlink" Target="http://www.facebook.com/groups/254963448192823/" TargetMode="External"/></Relationships>
</file>

<file path=ppt/slides/_rels/slide9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7.png"/><Relationship Id="rId13" Type="http://schemas.openxmlformats.org/officeDocument/2006/relationships/image" Target="../media/image502.png"/><Relationship Id="rId3" Type="http://schemas.openxmlformats.org/officeDocument/2006/relationships/image" Target="../media/image492.png"/><Relationship Id="rId7" Type="http://schemas.openxmlformats.org/officeDocument/2006/relationships/image" Target="../media/image496.png"/><Relationship Id="rId12" Type="http://schemas.openxmlformats.org/officeDocument/2006/relationships/image" Target="../media/image501.png"/><Relationship Id="rId2" Type="http://schemas.openxmlformats.org/officeDocument/2006/relationships/image" Target="../media/image49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95.png"/><Relationship Id="rId11" Type="http://schemas.openxmlformats.org/officeDocument/2006/relationships/image" Target="../media/image500.png"/><Relationship Id="rId5" Type="http://schemas.openxmlformats.org/officeDocument/2006/relationships/image" Target="../media/image494.png"/><Relationship Id="rId15" Type="http://schemas.openxmlformats.org/officeDocument/2006/relationships/hyperlink" Target="http://www.facebook.com/groups/254963448192823/" TargetMode="External"/><Relationship Id="rId10" Type="http://schemas.openxmlformats.org/officeDocument/2006/relationships/image" Target="../media/image499.png"/><Relationship Id="rId4" Type="http://schemas.openxmlformats.org/officeDocument/2006/relationships/image" Target="../media/image493.png"/><Relationship Id="rId9" Type="http://schemas.openxmlformats.org/officeDocument/2006/relationships/image" Target="../media/image498.png"/><Relationship Id="rId14" Type="http://schemas.openxmlformats.org/officeDocument/2006/relationships/hyperlink" Target="http://www.technologystudent.com/" TargetMode="Externa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acebook.com/groups/254963448192823/" TargetMode="External"/><Relationship Id="rId2" Type="http://schemas.openxmlformats.org/officeDocument/2006/relationships/hyperlink" Target="http://www.technologystudent.com/" TargetMode="External"/><Relationship Id="rId1" Type="http://schemas.openxmlformats.org/officeDocument/2006/relationships/slideLayout" Target="../slideLayouts/slideLayout5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acebook.com/groups/254963448192823/" TargetMode="External"/><Relationship Id="rId2" Type="http://schemas.openxmlformats.org/officeDocument/2006/relationships/hyperlink" Target="http://www.technologystudent.com/" TargetMode="Externa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63562" y="160084"/>
            <a:ext cx="10338435" cy="7176134"/>
          </a:xfrm>
          <a:custGeom>
            <a:avLst/>
            <a:gdLst/>
            <a:ahLst/>
            <a:cxnLst/>
            <a:rect l="l" t="t" r="r" b="b"/>
            <a:pathLst>
              <a:path w="10338435" h="7176134">
                <a:moveTo>
                  <a:pt x="0" y="0"/>
                </a:moveTo>
                <a:lnTo>
                  <a:pt x="10337868" y="0"/>
                </a:lnTo>
                <a:lnTo>
                  <a:pt x="10337868" y="7175545"/>
                </a:lnTo>
                <a:lnTo>
                  <a:pt x="0" y="7175545"/>
                </a:lnTo>
                <a:lnTo>
                  <a:pt x="0" y="0"/>
                </a:lnTo>
                <a:close/>
              </a:path>
            </a:pathLst>
          </a:custGeom>
          <a:solidFill>
            <a:srgbClr val="FEF5B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7312227" y="221481"/>
            <a:ext cx="2072005" cy="1771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5" dirty="0">
                <a:solidFill>
                  <a:srgbClr val="3C2B98"/>
                </a:solidFill>
                <a:latin typeface="Arial"/>
                <a:cs typeface="Arial"/>
                <a:hlinkClick r:id="rId2"/>
              </a:rPr>
              <a:t>www.technologystudent.com ©</a:t>
            </a:r>
            <a:r>
              <a:rPr sz="1000" spc="-75" dirty="0">
                <a:solidFill>
                  <a:srgbClr val="3C2B98"/>
                </a:solidFill>
                <a:latin typeface="Arial"/>
                <a:cs typeface="Arial"/>
                <a:hlinkClick r:id="rId2"/>
              </a:rPr>
              <a:t> </a:t>
            </a:r>
            <a:r>
              <a:rPr sz="1000" spc="-5" dirty="0">
                <a:solidFill>
                  <a:srgbClr val="3C2B98"/>
                </a:solidFill>
                <a:latin typeface="Arial"/>
                <a:cs typeface="Arial"/>
              </a:rPr>
              <a:t>2018</a:t>
            </a:r>
            <a:endParaRPr sz="10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61303" y="243358"/>
            <a:ext cx="6635115" cy="1771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3606800" algn="l"/>
              </a:tabLst>
            </a:pPr>
            <a:r>
              <a:rPr sz="1000" spc="10" dirty="0">
                <a:solidFill>
                  <a:srgbClr val="3C2B98"/>
                </a:solidFill>
                <a:latin typeface="Arial"/>
                <a:cs typeface="Arial"/>
              </a:rPr>
              <a:t>WORLD </a:t>
            </a:r>
            <a:r>
              <a:rPr sz="1000" spc="5" dirty="0">
                <a:solidFill>
                  <a:srgbClr val="3C2B98"/>
                </a:solidFill>
                <a:latin typeface="Arial"/>
                <a:cs typeface="Arial"/>
              </a:rPr>
              <a:t>ASSOCIATION </a:t>
            </a:r>
            <a:r>
              <a:rPr sz="1000" spc="0" dirty="0">
                <a:solidFill>
                  <a:srgbClr val="3C2B98"/>
                </a:solidFill>
                <a:latin typeface="Arial"/>
                <a:cs typeface="Arial"/>
              </a:rPr>
              <a:t>OF</a:t>
            </a:r>
            <a:r>
              <a:rPr sz="1000" spc="125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1000" spc="15" dirty="0">
                <a:solidFill>
                  <a:srgbClr val="3C2B98"/>
                </a:solidFill>
                <a:latin typeface="Arial"/>
                <a:cs typeface="Arial"/>
              </a:rPr>
              <a:t>TECHNOLOGY</a:t>
            </a:r>
            <a:r>
              <a:rPr sz="1000" spc="30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1000" spc="15" dirty="0">
                <a:solidFill>
                  <a:srgbClr val="3C2B98"/>
                </a:solidFill>
                <a:latin typeface="Arial"/>
                <a:cs typeface="Arial"/>
              </a:rPr>
              <a:t>TEACHERS	</a:t>
            </a:r>
            <a:r>
              <a:rPr sz="1000" spc="-5" dirty="0">
                <a:solidFill>
                  <a:srgbClr val="3C2B98"/>
                </a:solidFill>
                <a:latin typeface="Arial"/>
                <a:cs typeface="Arial"/>
                <a:hlinkClick r:id="rId3"/>
              </a:rPr>
              <a:t>https://www.facebook.com/groups/254963448192823/</a:t>
            </a:r>
            <a:endParaRPr sz="10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495360" y="221097"/>
            <a:ext cx="871219" cy="1771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000" spc="-20" dirty="0">
                <a:solidFill>
                  <a:srgbClr val="3C2B98"/>
                </a:solidFill>
                <a:latin typeface="Arial"/>
                <a:cs typeface="Arial"/>
              </a:rPr>
              <a:t>V.Ryan </a:t>
            </a:r>
            <a:r>
              <a:rPr sz="1000" spc="-5" dirty="0">
                <a:solidFill>
                  <a:srgbClr val="3C2B98"/>
                </a:solidFill>
                <a:latin typeface="Arial"/>
                <a:cs typeface="Arial"/>
              </a:rPr>
              <a:t>©</a:t>
            </a:r>
            <a:r>
              <a:rPr sz="1000" spc="-70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1000" spc="-5" dirty="0">
                <a:solidFill>
                  <a:srgbClr val="3C2B98"/>
                </a:solidFill>
                <a:latin typeface="Arial"/>
                <a:cs typeface="Arial"/>
              </a:rPr>
              <a:t>2018</a:t>
            </a:r>
            <a:endParaRPr sz="10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312227" y="7117622"/>
            <a:ext cx="2072005" cy="1771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5" dirty="0">
                <a:solidFill>
                  <a:srgbClr val="3C2B98"/>
                </a:solidFill>
                <a:latin typeface="Arial"/>
                <a:cs typeface="Arial"/>
                <a:hlinkClick r:id="rId2"/>
              </a:rPr>
              <a:t>www.technologystudent.com ©</a:t>
            </a:r>
            <a:r>
              <a:rPr sz="1000" spc="-75" dirty="0">
                <a:solidFill>
                  <a:srgbClr val="3C2B98"/>
                </a:solidFill>
                <a:latin typeface="Arial"/>
                <a:cs typeface="Arial"/>
                <a:hlinkClick r:id="rId2"/>
              </a:rPr>
              <a:t> </a:t>
            </a:r>
            <a:r>
              <a:rPr sz="1000" spc="-5" dirty="0">
                <a:solidFill>
                  <a:srgbClr val="3C2B98"/>
                </a:solidFill>
                <a:latin typeface="Arial"/>
                <a:cs typeface="Arial"/>
              </a:rPr>
              <a:t>2018</a:t>
            </a:r>
            <a:endParaRPr sz="10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956051" y="7136342"/>
            <a:ext cx="3040380" cy="1771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5" dirty="0">
                <a:solidFill>
                  <a:srgbClr val="3C2B98"/>
                </a:solidFill>
                <a:latin typeface="Arial"/>
                <a:cs typeface="Arial"/>
                <a:hlinkClick r:id="rId3"/>
              </a:rPr>
              <a:t>https://www.facebook.com/groups/254963448192823/</a:t>
            </a:r>
            <a:endParaRPr sz="10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61303" y="7139499"/>
            <a:ext cx="3382010" cy="1771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10" dirty="0">
                <a:solidFill>
                  <a:srgbClr val="3C2B98"/>
                </a:solidFill>
                <a:latin typeface="Arial"/>
                <a:cs typeface="Arial"/>
              </a:rPr>
              <a:t>WORLD </a:t>
            </a:r>
            <a:r>
              <a:rPr sz="1000" spc="5" dirty="0">
                <a:solidFill>
                  <a:srgbClr val="3C2B98"/>
                </a:solidFill>
                <a:latin typeface="Arial"/>
                <a:cs typeface="Arial"/>
              </a:rPr>
              <a:t>ASSOCIATION </a:t>
            </a:r>
            <a:r>
              <a:rPr sz="1000" spc="0" dirty="0">
                <a:solidFill>
                  <a:srgbClr val="3C2B98"/>
                </a:solidFill>
                <a:latin typeface="Arial"/>
                <a:cs typeface="Arial"/>
              </a:rPr>
              <a:t>OF </a:t>
            </a:r>
            <a:r>
              <a:rPr sz="1000" spc="15" dirty="0">
                <a:solidFill>
                  <a:srgbClr val="3C2B98"/>
                </a:solidFill>
                <a:latin typeface="Arial"/>
                <a:cs typeface="Arial"/>
              </a:rPr>
              <a:t>TECHNOLOGY</a:t>
            </a:r>
            <a:r>
              <a:rPr sz="1000" spc="114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1000" spc="15" dirty="0">
                <a:solidFill>
                  <a:srgbClr val="3C2B98"/>
                </a:solidFill>
                <a:latin typeface="Arial"/>
                <a:cs typeface="Arial"/>
              </a:rPr>
              <a:t>TEACHERS</a:t>
            </a:r>
            <a:endParaRPr sz="10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9495360" y="7117240"/>
            <a:ext cx="871219" cy="1771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000" spc="-20" dirty="0">
                <a:solidFill>
                  <a:srgbClr val="3C2B98"/>
                </a:solidFill>
                <a:latin typeface="Arial"/>
                <a:cs typeface="Arial"/>
              </a:rPr>
              <a:t>V.Ryan </a:t>
            </a:r>
            <a:r>
              <a:rPr sz="1000" spc="-5" dirty="0">
                <a:solidFill>
                  <a:srgbClr val="3C2B98"/>
                </a:solidFill>
                <a:latin typeface="Arial"/>
                <a:cs typeface="Arial"/>
              </a:rPr>
              <a:t>©</a:t>
            </a:r>
            <a:r>
              <a:rPr sz="1000" spc="-70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1000" spc="-5" dirty="0">
                <a:solidFill>
                  <a:srgbClr val="3C2B98"/>
                </a:solidFill>
                <a:latin typeface="Arial"/>
                <a:cs typeface="Arial"/>
              </a:rPr>
              <a:t>2018</a:t>
            </a:r>
            <a:endParaRPr sz="10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93700" y="428625"/>
            <a:ext cx="8048758" cy="950259"/>
          </a:xfrm>
          <a:prstGeom prst="rect">
            <a:avLst/>
          </a:prstGeom>
        </p:spPr>
        <p:txBody>
          <a:bodyPr vert="horz" wrap="square" lIns="0" tIns="52069" rIns="0" bIns="0" rtlCol="0">
            <a:spAutoFit/>
          </a:bodyPr>
          <a:lstStyle/>
          <a:p>
            <a:pPr marL="12700" marR="5080" indent="1755139" algn="ctr">
              <a:lnSpc>
                <a:spcPts val="3310"/>
              </a:lnSpc>
              <a:spcBef>
                <a:spcPts val="409"/>
              </a:spcBef>
            </a:pPr>
            <a:r>
              <a:rPr lang="en-GB" sz="2950" u="sng" spc="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STUDENT VERSION</a:t>
            </a:r>
          </a:p>
          <a:p>
            <a:pPr marL="12700" marR="5080" indent="1755139" algn="ctr">
              <a:lnSpc>
                <a:spcPts val="3310"/>
              </a:lnSpc>
              <a:spcBef>
                <a:spcPts val="409"/>
              </a:spcBef>
            </a:pPr>
            <a:r>
              <a:rPr lang="en-GB" sz="2950" u="sng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DESIGN AND TECHNOLOGY - NEA</a:t>
            </a:r>
            <a:endParaRPr sz="2950" u="sng" dirty="0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3901042" y="1396690"/>
            <a:ext cx="3385203" cy="194779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469698" y="1631437"/>
            <a:ext cx="330835" cy="1543685"/>
          </a:xfrm>
          <a:custGeom>
            <a:avLst/>
            <a:gdLst/>
            <a:ahLst/>
            <a:cxnLst/>
            <a:rect l="l" t="t" r="r" b="b"/>
            <a:pathLst>
              <a:path w="330835" h="1543685">
                <a:moveTo>
                  <a:pt x="123453" y="239144"/>
                </a:moveTo>
                <a:lnTo>
                  <a:pt x="34855" y="239144"/>
                </a:lnTo>
                <a:lnTo>
                  <a:pt x="34524" y="261420"/>
                </a:lnTo>
                <a:lnTo>
                  <a:pt x="31702" y="270268"/>
                </a:lnTo>
                <a:lnTo>
                  <a:pt x="23640" y="279617"/>
                </a:lnTo>
                <a:lnTo>
                  <a:pt x="7592" y="303397"/>
                </a:lnTo>
                <a:lnTo>
                  <a:pt x="171" y="328762"/>
                </a:lnTo>
                <a:lnTo>
                  <a:pt x="581" y="359656"/>
                </a:lnTo>
                <a:lnTo>
                  <a:pt x="5997" y="390898"/>
                </a:lnTo>
                <a:lnTo>
                  <a:pt x="13596" y="417305"/>
                </a:lnTo>
                <a:lnTo>
                  <a:pt x="32050" y="461913"/>
                </a:lnTo>
                <a:lnTo>
                  <a:pt x="51924" y="507809"/>
                </a:lnTo>
                <a:lnTo>
                  <a:pt x="65125" y="552805"/>
                </a:lnTo>
                <a:lnTo>
                  <a:pt x="63564" y="594716"/>
                </a:lnTo>
                <a:lnTo>
                  <a:pt x="56337" y="609485"/>
                </a:lnTo>
                <a:lnTo>
                  <a:pt x="47127" y="621479"/>
                </a:lnTo>
                <a:lnTo>
                  <a:pt x="38918" y="635761"/>
                </a:lnTo>
                <a:lnTo>
                  <a:pt x="34692" y="657395"/>
                </a:lnTo>
                <a:lnTo>
                  <a:pt x="35243" y="702338"/>
                </a:lnTo>
                <a:lnTo>
                  <a:pt x="36863" y="706701"/>
                </a:lnTo>
                <a:lnTo>
                  <a:pt x="40697" y="707317"/>
                </a:lnTo>
                <a:lnTo>
                  <a:pt x="40427" y="716486"/>
                </a:lnTo>
                <a:lnTo>
                  <a:pt x="39025" y="732055"/>
                </a:lnTo>
                <a:lnTo>
                  <a:pt x="38159" y="747883"/>
                </a:lnTo>
                <a:lnTo>
                  <a:pt x="41342" y="768186"/>
                </a:lnTo>
                <a:lnTo>
                  <a:pt x="52087" y="797183"/>
                </a:lnTo>
                <a:lnTo>
                  <a:pt x="65146" y="840730"/>
                </a:lnTo>
                <a:lnTo>
                  <a:pt x="71103" y="892278"/>
                </a:lnTo>
                <a:lnTo>
                  <a:pt x="71558" y="947010"/>
                </a:lnTo>
                <a:lnTo>
                  <a:pt x="68111" y="1000112"/>
                </a:lnTo>
                <a:lnTo>
                  <a:pt x="62362" y="1046767"/>
                </a:lnTo>
                <a:lnTo>
                  <a:pt x="59727" y="1069111"/>
                </a:lnTo>
                <a:lnTo>
                  <a:pt x="58583" y="1088910"/>
                </a:lnTo>
                <a:lnTo>
                  <a:pt x="57841" y="1109030"/>
                </a:lnTo>
                <a:lnTo>
                  <a:pt x="56412" y="1132336"/>
                </a:lnTo>
                <a:lnTo>
                  <a:pt x="53499" y="1173040"/>
                </a:lnTo>
                <a:lnTo>
                  <a:pt x="53812" y="1185685"/>
                </a:lnTo>
                <a:lnTo>
                  <a:pt x="55525" y="1192371"/>
                </a:lnTo>
                <a:lnTo>
                  <a:pt x="56814" y="1215197"/>
                </a:lnTo>
                <a:lnTo>
                  <a:pt x="56809" y="1226143"/>
                </a:lnTo>
                <a:lnTo>
                  <a:pt x="56541" y="1243571"/>
                </a:lnTo>
                <a:lnTo>
                  <a:pt x="56465" y="1259128"/>
                </a:lnTo>
                <a:lnTo>
                  <a:pt x="57155" y="1272677"/>
                </a:lnTo>
                <a:lnTo>
                  <a:pt x="58472" y="1282017"/>
                </a:lnTo>
                <a:lnTo>
                  <a:pt x="59909" y="1290774"/>
                </a:lnTo>
                <a:lnTo>
                  <a:pt x="60962" y="1302573"/>
                </a:lnTo>
                <a:lnTo>
                  <a:pt x="62640" y="1344187"/>
                </a:lnTo>
                <a:lnTo>
                  <a:pt x="64756" y="1390493"/>
                </a:lnTo>
                <a:lnTo>
                  <a:pt x="68252" y="1435321"/>
                </a:lnTo>
                <a:lnTo>
                  <a:pt x="74070" y="1472504"/>
                </a:lnTo>
                <a:lnTo>
                  <a:pt x="126352" y="1472504"/>
                </a:lnTo>
                <a:lnTo>
                  <a:pt x="139463" y="1483787"/>
                </a:lnTo>
                <a:lnTo>
                  <a:pt x="144444" y="1494029"/>
                </a:lnTo>
                <a:lnTo>
                  <a:pt x="147212" y="1506292"/>
                </a:lnTo>
                <a:lnTo>
                  <a:pt x="153683" y="1523638"/>
                </a:lnTo>
                <a:lnTo>
                  <a:pt x="163309" y="1538593"/>
                </a:lnTo>
                <a:lnTo>
                  <a:pt x="173429" y="1543683"/>
                </a:lnTo>
                <a:lnTo>
                  <a:pt x="187487" y="1543380"/>
                </a:lnTo>
                <a:lnTo>
                  <a:pt x="208928" y="1542152"/>
                </a:lnTo>
                <a:lnTo>
                  <a:pt x="251862" y="1542152"/>
                </a:lnTo>
                <a:lnTo>
                  <a:pt x="258386" y="1539574"/>
                </a:lnTo>
                <a:lnTo>
                  <a:pt x="277577" y="1532246"/>
                </a:lnTo>
                <a:lnTo>
                  <a:pt x="296290" y="1528787"/>
                </a:lnTo>
                <a:lnTo>
                  <a:pt x="311977" y="1526795"/>
                </a:lnTo>
                <a:lnTo>
                  <a:pt x="322763" y="1519129"/>
                </a:lnTo>
                <a:lnTo>
                  <a:pt x="326774" y="1498651"/>
                </a:lnTo>
                <a:lnTo>
                  <a:pt x="303284" y="1491240"/>
                </a:lnTo>
                <a:lnTo>
                  <a:pt x="285514" y="1489799"/>
                </a:lnTo>
                <a:lnTo>
                  <a:pt x="273415" y="1487551"/>
                </a:lnTo>
                <a:lnTo>
                  <a:pt x="266937" y="1477716"/>
                </a:lnTo>
                <a:lnTo>
                  <a:pt x="266030" y="1453519"/>
                </a:lnTo>
                <a:lnTo>
                  <a:pt x="270644" y="1408182"/>
                </a:lnTo>
                <a:lnTo>
                  <a:pt x="280730" y="1334927"/>
                </a:lnTo>
                <a:lnTo>
                  <a:pt x="289087" y="1288848"/>
                </a:lnTo>
                <a:lnTo>
                  <a:pt x="292660" y="1271194"/>
                </a:lnTo>
                <a:lnTo>
                  <a:pt x="294800" y="1261835"/>
                </a:lnTo>
                <a:lnTo>
                  <a:pt x="298866" y="1243571"/>
                </a:lnTo>
                <a:lnTo>
                  <a:pt x="302316" y="1225421"/>
                </a:lnTo>
                <a:lnTo>
                  <a:pt x="305784" y="1207464"/>
                </a:lnTo>
                <a:lnTo>
                  <a:pt x="309901" y="1189778"/>
                </a:lnTo>
                <a:lnTo>
                  <a:pt x="319756" y="1143483"/>
                </a:lnTo>
                <a:lnTo>
                  <a:pt x="326798" y="1090530"/>
                </a:lnTo>
                <a:lnTo>
                  <a:pt x="330546" y="1034326"/>
                </a:lnTo>
                <a:lnTo>
                  <a:pt x="330520" y="978277"/>
                </a:lnTo>
                <a:lnTo>
                  <a:pt x="326240" y="925789"/>
                </a:lnTo>
                <a:lnTo>
                  <a:pt x="317224" y="880268"/>
                </a:lnTo>
                <a:lnTo>
                  <a:pt x="314540" y="858810"/>
                </a:lnTo>
                <a:lnTo>
                  <a:pt x="319085" y="846673"/>
                </a:lnTo>
                <a:lnTo>
                  <a:pt x="325131" y="834943"/>
                </a:lnTo>
                <a:lnTo>
                  <a:pt x="326951" y="814704"/>
                </a:lnTo>
                <a:lnTo>
                  <a:pt x="325142" y="803361"/>
                </a:lnTo>
                <a:lnTo>
                  <a:pt x="322863" y="797978"/>
                </a:lnTo>
                <a:lnTo>
                  <a:pt x="320899" y="792598"/>
                </a:lnTo>
                <a:lnTo>
                  <a:pt x="320036" y="781261"/>
                </a:lnTo>
                <a:lnTo>
                  <a:pt x="320046" y="771559"/>
                </a:lnTo>
                <a:lnTo>
                  <a:pt x="319736" y="765092"/>
                </a:lnTo>
                <a:lnTo>
                  <a:pt x="318476" y="758203"/>
                </a:lnTo>
                <a:lnTo>
                  <a:pt x="315633" y="747234"/>
                </a:lnTo>
                <a:lnTo>
                  <a:pt x="309642" y="729391"/>
                </a:lnTo>
                <a:lnTo>
                  <a:pt x="304113" y="713523"/>
                </a:lnTo>
                <a:lnTo>
                  <a:pt x="301964" y="697890"/>
                </a:lnTo>
                <a:lnTo>
                  <a:pt x="306114" y="680752"/>
                </a:lnTo>
                <a:lnTo>
                  <a:pt x="319637" y="641493"/>
                </a:lnTo>
                <a:lnTo>
                  <a:pt x="322870" y="608537"/>
                </a:lnTo>
                <a:lnTo>
                  <a:pt x="319819" y="575180"/>
                </a:lnTo>
                <a:lnTo>
                  <a:pt x="314485" y="534719"/>
                </a:lnTo>
                <a:lnTo>
                  <a:pt x="312275" y="514122"/>
                </a:lnTo>
                <a:lnTo>
                  <a:pt x="310598" y="494739"/>
                </a:lnTo>
                <a:lnTo>
                  <a:pt x="309980" y="482241"/>
                </a:lnTo>
                <a:lnTo>
                  <a:pt x="278848" y="482241"/>
                </a:lnTo>
                <a:lnTo>
                  <a:pt x="264473" y="460924"/>
                </a:lnTo>
                <a:lnTo>
                  <a:pt x="254938" y="435436"/>
                </a:lnTo>
                <a:lnTo>
                  <a:pt x="244596" y="404465"/>
                </a:lnTo>
                <a:lnTo>
                  <a:pt x="227801" y="366702"/>
                </a:lnTo>
                <a:lnTo>
                  <a:pt x="198906" y="320835"/>
                </a:lnTo>
                <a:lnTo>
                  <a:pt x="152265" y="265554"/>
                </a:lnTo>
                <a:lnTo>
                  <a:pt x="139378" y="253449"/>
                </a:lnTo>
                <a:lnTo>
                  <a:pt x="123453" y="239144"/>
                </a:lnTo>
                <a:close/>
              </a:path>
              <a:path w="330835" h="1543685">
                <a:moveTo>
                  <a:pt x="251862" y="1542152"/>
                </a:moveTo>
                <a:lnTo>
                  <a:pt x="208928" y="1542152"/>
                </a:lnTo>
                <a:lnTo>
                  <a:pt x="240788" y="1542352"/>
                </a:lnTo>
                <a:lnTo>
                  <a:pt x="251699" y="1542217"/>
                </a:lnTo>
                <a:lnTo>
                  <a:pt x="251862" y="1542152"/>
                </a:lnTo>
                <a:close/>
              </a:path>
              <a:path w="330835" h="1543685">
                <a:moveTo>
                  <a:pt x="117972" y="1536601"/>
                </a:moveTo>
                <a:lnTo>
                  <a:pt x="111142" y="1536601"/>
                </a:lnTo>
                <a:lnTo>
                  <a:pt x="117640" y="1537876"/>
                </a:lnTo>
                <a:lnTo>
                  <a:pt x="117972" y="1536601"/>
                </a:lnTo>
                <a:close/>
              </a:path>
              <a:path w="330835" h="1543685">
                <a:moveTo>
                  <a:pt x="126352" y="1472504"/>
                </a:moveTo>
                <a:lnTo>
                  <a:pt x="104569" y="1472504"/>
                </a:lnTo>
                <a:lnTo>
                  <a:pt x="103862" y="1500854"/>
                </a:lnTo>
                <a:lnTo>
                  <a:pt x="104244" y="1516448"/>
                </a:lnTo>
                <a:lnTo>
                  <a:pt x="106239" y="1527486"/>
                </a:lnTo>
                <a:lnTo>
                  <a:pt x="109146" y="1535687"/>
                </a:lnTo>
                <a:lnTo>
                  <a:pt x="109546" y="1537299"/>
                </a:lnTo>
                <a:lnTo>
                  <a:pt x="111142" y="1536601"/>
                </a:lnTo>
                <a:lnTo>
                  <a:pt x="117972" y="1536601"/>
                </a:lnTo>
                <a:lnTo>
                  <a:pt x="121076" y="1524711"/>
                </a:lnTo>
                <a:lnTo>
                  <a:pt x="122733" y="1507323"/>
                </a:lnTo>
                <a:lnTo>
                  <a:pt x="124021" y="1488870"/>
                </a:lnTo>
                <a:lnTo>
                  <a:pt x="126352" y="1472504"/>
                </a:lnTo>
                <a:close/>
              </a:path>
              <a:path w="330835" h="1543685">
                <a:moveTo>
                  <a:pt x="242402" y="343739"/>
                </a:moveTo>
                <a:lnTo>
                  <a:pt x="250589" y="361286"/>
                </a:lnTo>
                <a:lnTo>
                  <a:pt x="257512" y="374546"/>
                </a:lnTo>
                <a:lnTo>
                  <a:pt x="263256" y="388890"/>
                </a:lnTo>
                <a:lnTo>
                  <a:pt x="267903" y="409687"/>
                </a:lnTo>
                <a:lnTo>
                  <a:pt x="270968" y="426202"/>
                </a:lnTo>
                <a:lnTo>
                  <a:pt x="275215" y="448703"/>
                </a:lnTo>
                <a:lnTo>
                  <a:pt x="278542" y="469835"/>
                </a:lnTo>
                <a:lnTo>
                  <a:pt x="278848" y="482241"/>
                </a:lnTo>
                <a:lnTo>
                  <a:pt x="309980" y="482241"/>
                </a:lnTo>
                <a:lnTo>
                  <a:pt x="309612" y="474807"/>
                </a:lnTo>
                <a:lnTo>
                  <a:pt x="309477" y="452562"/>
                </a:lnTo>
                <a:lnTo>
                  <a:pt x="308593" y="425740"/>
                </a:lnTo>
                <a:lnTo>
                  <a:pt x="304379" y="414068"/>
                </a:lnTo>
                <a:lnTo>
                  <a:pt x="296133" y="406436"/>
                </a:lnTo>
                <a:lnTo>
                  <a:pt x="283154" y="391733"/>
                </a:lnTo>
                <a:lnTo>
                  <a:pt x="274618" y="379360"/>
                </a:lnTo>
                <a:lnTo>
                  <a:pt x="264583" y="365426"/>
                </a:lnTo>
                <a:lnTo>
                  <a:pt x="253645" y="352646"/>
                </a:lnTo>
                <a:lnTo>
                  <a:pt x="242402" y="343739"/>
                </a:lnTo>
                <a:close/>
              </a:path>
              <a:path w="330835" h="1543685">
                <a:moveTo>
                  <a:pt x="242562" y="210052"/>
                </a:moveTo>
                <a:lnTo>
                  <a:pt x="97613" y="210052"/>
                </a:lnTo>
                <a:lnTo>
                  <a:pt x="122285" y="217029"/>
                </a:lnTo>
                <a:lnTo>
                  <a:pt x="152350" y="233149"/>
                </a:lnTo>
                <a:lnTo>
                  <a:pt x="187285" y="249541"/>
                </a:lnTo>
                <a:lnTo>
                  <a:pt x="226565" y="257338"/>
                </a:lnTo>
                <a:lnTo>
                  <a:pt x="241623" y="219760"/>
                </a:lnTo>
                <a:lnTo>
                  <a:pt x="242562" y="210052"/>
                </a:lnTo>
                <a:close/>
              </a:path>
              <a:path w="330835" h="1543685">
                <a:moveTo>
                  <a:pt x="134457" y="0"/>
                </a:moveTo>
                <a:lnTo>
                  <a:pt x="79706" y="11602"/>
                </a:lnTo>
                <a:lnTo>
                  <a:pt x="42747" y="55112"/>
                </a:lnTo>
                <a:lnTo>
                  <a:pt x="30859" y="74185"/>
                </a:lnTo>
                <a:lnTo>
                  <a:pt x="30192" y="75196"/>
                </a:lnTo>
                <a:lnTo>
                  <a:pt x="22579" y="110189"/>
                </a:lnTo>
                <a:lnTo>
                  <a:pt x="20980" y="125288"/>
                </a:lnTo>
                <a:lnTo>
                  <a:pt x="15068" y="145263"/>
                </a:lnTo>
                <a:lnTo>
                  <a:pt x="7246" y="164967"/>
                </a:lnTo>
                <a:lnTo>
                  <a:pt x="1515" y="185246"/>
                </a:lnTo>
                <a:lnTo>
                  <a:pt x="3150" y="202466"/>
                </a:lnTo>
                <a:lnTo>
                  <a:pt x="17426" y="212993"/>
                </a:lnTo>
                <a:lnTo>
                  <a:pt x="13054" y="223940"/>
                </a:lnTo>
                <a:lnTo>
                  <a:pt x="4372" y="232556"/>
                </a:lnTo>
                <a:lnTo>
                  <a:pt x="0" y="243500"/>
                </a:lnTo>
                <a:lnTo>
                  <a:pt x="9602" y="242230"/>
                </a:lnTo>
                <a:lnTo>
                  <a:pt x="15920" y="240798"/>
                </a:lnTo>
                <a:lnTo>
                  <a:pt x="22991" y="239628"/>
                </a:lnTo>
                <a:lnTo>
                  <a:pt x="34855" y="239144"/>
                </a:lnTo>
                <a:lnTo>
                  <a:pt x="123453" y="239144"/>
                </a:lnTo>
                <a:lnTo>
                  <a:pt x="122545" y="238328"/>
                </a:lnTo>
                <a:lnTo>
                  <a:pt x="106909" y="222945"/>
                </a:lnTo>
                <a:lnTo>
                  <a:pt x="97613" y="210052"/>
                </a:lnTo>
                <a:lnTo>
                  <a:pt x="242562" y="210052"/>
                </a:lnTo>
                <a:lnTo>
                  <a:pt x="246989" y="164316"/>
                </a:lnTo>
                <a:lnTo>
                  <a:pt x="244947" y="109895"/>
                </a:lnTo>
                <a:lnTo>
                  <a:pt x="237783" y="75388"/>
                </a:lnTo>
                <a:lnTo>
                  <a:pt x="237190" y="74181"/>
                </a:lnTo>
                <a:lnTo>
                  <a:pt x="235342" y="70902"/>
                </a:lnTo>
                <a:lnTo>
                  <a:pt x="234712" y="69742"/>
                </a:lnTo>
                <a:lnTo>
                  <a:pt x="212464" y="30981"/>
                </a:lnTo>
                <a:lnTo>
                  <a:pt x="191688" y="14918"/>
                </a:lnTo>
                <a:lnTo>
                  <a:pt x="164556" y="4627"/>
                </a:lnTo>
                <a:lnTo>
                  <a:pt x="134457" y="0"/>
                </a:lnTo>
                <a:close/>
              </a:path>
              <a:path w="330835" h="1543685">
                <a:moveTo>
                  <a:pt x="26135" y="80067"/>
                </a:moveTo>
                <a:lnTo>
                  <a:pt x="23403" y="86137"/>
                </a:lnTo>
                <a:lnTo>
                  <a:pt x="25424" y="82607"/>
                </a:lnTo>
                <a:lnTo>
                  <a:pt x="26135" y="8006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567311" y="1841489"/>
            <a:ext cx="181610" cy="272415"/>
          </a:xfrm>
          <a:custGeom>
            <a:avLst/>
            <a:gdLst/>
            <a:ahLst/>
            <a:cxnLst/>
            <a:rect l="l" t="t" r="r" b="b"/>
            <a:pathLst>
              <a:path w="181610" h="272414">
                <a:moveTo>
                  <a:pt x="0" y="0"/>
                </a:moveTo>
                <a:lnTo>
                  <a:pt x="9296" y="12892"/>
                </a:lnTo>
                <a:lnTo>
                  <a:pt x="24932" y="28276"/>
                </a:lnTo>
                <a:lnTo>
                  <a:pt x="41765" y="43396"/>
                </a:lnTo>
                <a:lnTo>
                  <a:pt x="54651" y="55501"/>
                </a:lnTo>
                <a:lnTo>
                  <a:pt x="101292" y="110783"/>
                </a:lnTo>
                <a:lnTo>
                  <a:pt x="130187" y="156650"/>
                </a:lnTo>
                <a:lnTo>
                  <a:pt x="146982" y="194413"/>
                </a:lnTo>
                <a:lnTo>
                  <a:pt x="157324" y="225383"/>
                </a:lnTo>
                <a:lnTo>
                  <a:pt x="166860" y="250871"/>
                </a:lnTo>
                <a:lnTo>
                  <a:pt x="181235" y="272188"/>
                </a:lnTo>
                <a:lnTo>
                  <a:pt x="180929" y="259782"/>
                </a:lnTo>
                <a:lnTo>
                  <a:pt x="177601" y="238651"/>
                </a:lnTo>
                <a:lnTo>
                  <a:pt x="173354" y="216150"/>
                </a:lnTo>
                <a:lnTo>
                  <a:pt x="170290" y="199635"/>
                </a:lnTo>
                <a:lnTo>
                  <a:pt x="165642" y="178837"/>
                </a:lnTo>
                <a:lnTo>
                  <a:pt x="159899" y="164493"/>
                </a:lnTo>
                <a:lnTo>
                  <a:pt x="152976" y="151233"/>
                </a:lnTo>
                <a:lnTo>
                  <a:pt x="144788" y="133686"/>
                </a:lnTo>
                <a:lnTo>
                  <a:pt x="143036" y="123408"/>
                </a:lnTo>
                <a:lnTo>
                  <a:pt x="140624" y="120878"/>
                </a:lnTo>
                <a:lnTo>
                  <a:pt x="137425" y="118216"/>
                </a:lnTo>
                <a:lnTo>
                  <a:pt x="133308" y="107539"/>
                </a:lnTo>
                <a:lnTo>
                  <a:pt x="138097" y="100835"/>
                </a:lnTo>
                <a:lnTo>
                  <a:pt x="143667" y="92818"/>
                </a:lnTo>
                <a:lnTo>
                  <a:pt x="148370" y="84378"/>
                </a:lnTo>
                <a:lnTo>
                  <a:pt x="150555" y="76407"/>
                </a:lnTo>
                <a:lnTo>
                  <a:pt x="149353" y="65746"/>
                </a:lnTo>
                <a:lnTo>
                  <a:pt x="144790" y="60527"/>
                </a:lnTo>
                <a:lnTo>
                  <a:pt x="137709" y="55967"/>
                </a:lnTo>
                <a:lnTo>
                  <a:pt x="128951" y="47285"/>
                </a:lnTo>
                <a:lnTo>
                  <a:pt x="89672" y="39489"/>
                </a:lnTo>
                <a:lnTo>
                  <a:pt x="54737" y="23096"/>
                </a:lnTo>
                <a:lnTo>
                  <a:pt x="24671" y="6977"/>
                </a:lnTo>
                <a:lnTo>
                  <a:pt x="0" y="0"/>
                </a:lnTo>
                <a:close/>
              </a:path>
            </a:pathLst>
          </a:custGeom>
          <a:solidFill>
            <a:srgbClr val="F0F0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2097845" y="3409926"/>
            <a:ext cx="4135120" cy="3429000"/>
          </a:xfrm>
          <a:custGeom>
            <a:avLst/>
            <a:gdLst/>
            <a:ahLst/>
            <a:cxnLst/>
            <a:rect l="l" t="t" r="r" b="b"/>
            <a:pathLst>
              <a:path w="4135120" h="3429000">
                <a:moveTo>
                  <a:pt x="0" y="0"/>
                </a:moveTo>
                <a:lnTo>
                  <a:pt x="4134737" y="0"/>
                </a:lnTo>
                <a:lnTo>
                  <a:pt x="4134737" y="3428578"/>
                </a:lnTo>
                <a:lnTo>
                  <a:pt x="0" y="3428578"/>
                </a:lnTo>
                <a:lnTo>
                  <a:pt x="0" y="0"/>
                </a:lnTo>
                <a:close/>
              </a:path>
            </a:pathLst>
          </a:custGeom>
          <a:solidFill>
            <a:srgbClr val="EAF6F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2097845" y="3409926"/>
            <a:ext cx="4135120" cy="3429000"/>
          </a:xfrm>
          <a:custGeom>
            <a:avLst/>
            <a:gdLst/>
            <a:ahLst/>
            <a:cxnLst/>
            <a:rect l="l" t="t" r="r" b="b"/>
            <a:pathLst>
              <a:path w="4135120" h="3429000">
                <a:moveTo>
                  <a:pt x="0" y="0"/>
                </a:moveTo>
                <a:lnTo>
                  <a:pt x="4134737" y="0"/>
                </a:lnTo>
                <a:lnTo>
                  <a:pt x="4134737" y="3428578"/>
                </a:lnTo>
                <a:lnTo>
                  <a:pt x="0" y="3428578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6247667" y="3405272"/>
            <a:ext cx="2403798" cy="342509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2104848" y="3406398"/>
            <a:ext cx="6541770" cy="3423285"/>
          </a:xfrm>
          <a:custGeom>
            <a:avLst/>
            <a:gdLst/>
            <a:ahLst/>
            <a:cxnLst/>
            <a:rect l="l" t="t" r="r" b="b"/>
            <a:pathLst>
              <a:path w="6541770" h="3423284">
                <a:moveTo>
                  <a:pt x="0" y="0"/>
                </a:moveTo>
                <a:lnTo>
                  <a:pt x="6541242" y="0"/>
                </a:lnTo>
                <a:lnTo>
                  <a:pt x="6541242" y="3422746"/>
                </a:lnTo>
                <a:lnTo>
                  <a:pt x="0" y="3422746"/>
                </a:lnTo>
                <a:lnTo>
                  <a:pt x="0" y="0"/>
                </a:lnTo>
                <a:close/>
              </a:path>
            </a:pathLst>
          </a:custGeom>
          <a:ln w="3599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2301501" y="3841405"/>
            <a:ext cx="3754901" cy="62668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2258589" y="5891508"/>
            <a:ext cx="3865492" cy="34697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3602624" y="4545572"/>
            <a:ext cx="1237391" cy="123911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2020068" y="3335468"/>
            <a:ext cx="6727190" cy="3617595"/>
          </a:xfrm>
          <a:custGeom>
            <a:avLst/>
            <a:gdLst/>
            <a:ahLst/>
            <a:cxnLst/>
            <a:rect l="l" t="t" r="r" b="b"/>
            <a:pathLst>
              <a:path w="6727190" h="3617595">
                <a:moveTo>
                  <a:pt x="0" y="0"/>
                </a:moveTo>
                <a:lnTo>
                  <a:pt x="6727089" y="0"/>
                </a:lnTo>
                <a:lnTo>
                  <a:pt x="6727089" y="3617503"/>
                </a:lnTo>
                <a:lnTo>
                  <a:pt x="0" y="3617503"/>
                </a:lnTo>
                <a:lnTo>
                  <a:pt x="0" y="0"/>
                </a:lnTo>
                <a:close/>
              </a:path>
            </a:pathLst>
          </a:custGeom>
          <a:ln w="35999">
            <a:solidFill>
              <a:srgbClr val="3C2B9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63562" y="160084"/>
            <a:ext cx="10338435" cy="7176134"/>
          </a:xfrm>
          <a:custGeom>
            <a:avLst/>
            <a:gdLst/>
            <a:ahLst/>
            <a:cxnLst/>
            <a:rect l="l" t="t" r="r" b="b"/>
            <a:pathLst>
              <a:path w="10338435" h="7176134">
                <a:moveTo>
                  <a:pt x="0" y="0"/>
                </a:moveTo>
                <a:lnTo>
                  <a:pt x="10337868" y="0"/>
                </a:lnTo>
                <a:lnTo>
                  <a:pt x="10337868" y="7175545"/>
                </a:lnTo>
                <a:lnTo>
                  <a:pt x="0" y="7175545"/>
                </a:lnTo>
                <a:lnTo>
                  <a:pt x="0" y="0"/>
                </a:lnTo>
                <a:close/>
              </a:path>
            </a:pathLst>
          </a:custGeom>
          <a:solidFill>
            <a:srgbClr val="FEF5B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901266" y="1517306"/>
            <a:ext cx="8814435" cy="4775200"/>
          </a:xfrm>
          <a:custGeom>
            <a:avLst/>
            <a:gdLst/>
            <a:ahLst/>
            <a:cxnLst/>
            <a:rect l="l" t="t" r="r" b="b"/>
            <a:pathLst>
              <a:path w="8814435" h="4775200">
                <a:moveTo>
                  <a:pt x="0" y="0"/>
                </a:moveTo>
                <a:lnTo>
                  <a:pt x="8813805" y="0"/>
                </a:lnTo>
                <a:lnTo>
                  <a:pt x="8813805" y="4775201"/>
                </a:lnTo>
                <a:lnTo>
                  <a:pt x="0" y="4775201"/>
                </a:lnTo>
                <a:lnTo>
                  <a:pt x="0" y="0"/>
                </a:lnTo>
                <a:close/>
              </a:path>
            </a:pathLst>
          </a:custGeom>
          <a:solidFill>
            <a:srgbClr val="FDEE8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7312227" y="221481"/>
            <a:ext cx="2072005" cy="1771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5" dirty="0">
                <a:solidFill>
                  <a:srgbClr val="3C2B98"/>
                </a:solidFill>
                <a:latin typeface="Arial"/>
                <a:cs typeface="Arial"/>
                <a:hlinkClick r:id="rId2"/>
              </a:rPr>
              <a:t>www.technologystudent.com ©</a:t>
            </a:r>
            <a:r>
              <a:rPr sz="1000" spc="-75" dirty="0">
                <a:solidFill>
                  <a:srgbClr val="3C2B98"/>
                </a:solidFill>
                <a:latin typeface="Arial"/>
                <a:cs typeface="Arial"/>
                <a:hlinkClick r:id="rId2"/>
              </a:rPr>
              <a:t> </a:t>
            </a:r>
            <a:r>
              <a:rPr sz="1000" spc="-5" dirty="0">
                <a:solidFill>
                  <a:srgbClr val="3C2B98"/>
                </a:solidFill>
                <a:latin typeface="Arial"/>
                <a:cs typeface="Arial"/>
              </a:rPr>
              <a:t>2018</a:t>
            </a:r>
            <a:endParaRPr sz="10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956051" y="240201"/>
            <a:ext cx="3040380" cy="1771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5" dirty="0">
                <a:solidFill>
                  <a:srgbClr val="3C2B98"/>
                </a:solidFill>
                <a:latin typeface="Arial"/>
                <a:cs typeface="Arial"/>
                <a:hlinkClick r:id="rId3"/>
              </a:rPr>
              <a:t>https://www.facebook.com/groups/254963448192823/</a:t>
            </a:r>
            <a:endParaRPr sz="10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61303" y="243358"/>
            <a:ext cx="3382010" cy="1771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10" dirty="0">
                <a:solidFill>
                  <a:srgbClr val="3C2B98"/>
                </a:solidFill>
                <a:latin typeface="Arial"/>
                <a:cs typeface="Arial"/>
              </a:rPr>
              <a:t>WORLD </a:t>
            </a:r>
            <a:r>
              <a:rPr sz="1000" spc="5" dirty="0">
                <a:solidFill>
                  <a:srgbClr val="3C2B98"/>
                </a:solidFill>
                <a:latin typeface="Arial"/>
                <a:cs typeface="Arial"/>
              </a:rPr>
              <a:t>ASSOCIATION </a:t>
            </a:r>
            <a:r>
              <a:rPr sz="1000" spc="0" dirty="0">
                <a:solidFill>
                  <a:srgbClr val="3C2B98"/>
                </a:solidFill>
                <a:latin typeface="Arial"/>
                <a:cs typeface="Arial"/>
              </a:rPr>
              <a:t>OF </a:t>
            </a:r>
            <a:r>
              <a:rPr sz="1000" spc="15" dirty="0">
                <a:solidFill>
                  <a:srgbClr val="3C2B98"/>
                </a:solidFill>
                <a:latin typeface="Arial"/>
                <a:cs typeface="Arial"/>
              </a:rPr>
              <a:t>TECHNOLOGY</a:t>
            </a:r>
            <a:r>
              <a:rPr sz="1000" spc="114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1000" spc="15" dirty="0">
                <a:solidFill>
                  <a:srgbClr val="3C2B98"/>
                </a:solidFill>
                <a:latin typeface="Arial"/>
                <a:cs typeface="Arial"/>
              </a:rPr>
              <a:t>TEACHERS</a:t>
            </a:r>
            <a:endParaRPr sz="10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9495360" y="221097"/>
            <a:ext cx="871219" cy="1771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000" spc="-20" dirty="0">
                <a:solidFill>
                  <a:srgbClr val="3C2B98"/>
                </a:solidFill>
                <a:latin typeface="Arial"/>
                <a:cs typeface="Arial"/>
              </a:rPr>
              <a:t>V.Ryan </a:t>
            </a:r>
            <a:r>
              <a:rPr sz="1000" spc="-5" dirty="0">
                <a:solidFill>
                  <a:srgbClr val="3C2B98"/>
                </a:solidFill>
                <a:latin typeface="Arial"/>
                <a:cs typeface="Arial"/>
              </a:rPr>
              <a:t>©</a:t>
            </a:r>
            <a:r>
              <a:rPr sz="1000" spc="-70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1000" spc="-5" dirty="0">
                <a:solidFill>
                  <a:srgbClr val="3C2B98"/>
                </a:solidFill>
                <a:latin typeface="Arial"/>
                <a:cs typeface="Arial"/>
              </a:rPr>
              <a:t>2018</a:t>
            </a:r>
            <a:endParaRPr sz="10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308629" y="1644801"/>
            <a:ext cx="7906384" cy="4137025"/>
          </a:xfrm>
          <a:prstGeom prst="rect">
            <a:avLst/>
          </a:prstGeom>
        </p:spPr>
        <p:txBody>
          <a:bodyPr vert="horz" wrap="square" lIns="0" tIns="45085" rIns="0" bIns="0" rtlCol="0">
            <a:spAutoFit/>
          </a:bodyPr>
          <a:lstStyle/>
          <a:p>
            <a:pPr marL="12065" marR="5080" algn="ctr">
              <a:lnSpc>
                <a:spcPts val="2680"/>
              </a:lnSpc>
              <a:spcBef>
                <a:spcPts val="355"/>
              </a:spcBef>
            </a:pPr>
            <a:r>
              <a:rPr sz="2400" b="1" spc="-30" dirty="0">
                <a:solidFill>
                  <a:srgbClr val="151616"/>
                </a:solidFill>
                <a:latin typeface="Arial"/>
                <a:cs typeface="Arial"/>
              </a:rPr>
              <a:t>CAREFULLY </a:t>
            </a:r>
            <a:r>
              <a:rPr sz="2400" b="1" dirty="0">
                <a:solidFill>
                  <a:srgbClr val="151616"/>
                </a:solidFill>
                <a:latin typeface="Arial"/>
                <a:cs typeface="Arial"/>
              </a:rPr>
              <a:t>STUDY THE SAMPLE </a:t>
            </a:r>
            <a:r>
              <a:rPr sz="2400" b="1" spc="-20" dirty="0">
                <a:solidFill>
                  <a:srgbClr val="151616"/>
                </a:solidFill>
                <a:latin typeface="Arial"/>
                <a:cs typeface="Arial"/>
              </a:rPr>
              <a:t>ITERATIVE</a:t>
            </a:r>
            <a:r>
              <a:rPr sz="2400" b="1" spc="-114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151616"/>
                </a:solidFill>
                <a:latin typeface="Arial"/>
                <a:cs typeface="Arial"/>
              </a:rPr>
              <a:t>DESIGN  SHEET ON THE NEXT SLIDE. </a:t>
            </a:r>
            <a:r>
              <a:rPr sz="2400" b="1" spc="-5" dirty="0">
                <a:solidFill>
                  <a:srgbClr val="151616"/>
                </a:solidFill>
                <a:latin typeface="Arial"/>
                <a:cs typeface="Arial"/>
              </a:rPr>
              <a:t>YOUR TEACHER </a:t>
            </a:r>
            <a:r>
              <a:rPr sz="2400" b="1" spc="-75" dirty="0">
                <a:solidFill>
                  <a:srgbClr val="151616"/>
                </a:solidFill>
                <a:latin typeface="Arial"/>
                <a:cs typeface="Arial"/>
              </a:rPr>
              <a:t>MAY  </a:t>
            </a:r>
            <a:r>
              <a:rPr sz="2400" b="1" spc="-50" dirty="0">
                <a:solidFill>
                  <a:srgbClr val="151616"/>
                </a:solidFill>
                <a:latin typeface="Arial"/>
                <a:cs typeface="Arial"/>
              </a:rPr>
              <a:t>HAVE </a:t>
            </a:r>
            <a:r>
              <a:rPr sz="2400" b="1" spc="-5" dirty="0">
                <a:solidFill>
                  <a:srgbClr val="151616"/>
                </a:solidFill>
                <a:latin typeface="Arial"/>
                <a:cs typeface="Arial"/>
              </a:rPr>
              <a:t>A </a:t>
            </a:r>
            <a:r>
              <a:rPr sz="2400" b="1" dirty="0">
                <a:solidFill>
                  <a:srgbClr val="151616"/>
                </a:solidFill>
                <a:latin typeface="Arial"/>
                <a:cs typeface="Arial"/>
              </a:rPr>
              <a:t>PRINTED VERSION FOR YOU </a:t>
            </a:r>
            <a:r>
              <a:rPr sz="2400" b="1" spc="-25" dirty="0">
                <a:solidFill>
                  <a:srgbClr val="151616"/>
                </a:solidFill>
                <a:latin typeface="Arial"/>
                <a:cs typeface="Arial"/>
              </a:rPr>
              <a:t>TO</a:t>
            </a:r>
            <a:r>
              <a:rPr sz="2400" b="1" spc="-2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400" b="1" spc="-45" dirty="0">
                <a:solidFill>
                  <a:srgbClr val="151616"/>
                </a:solidFill>
                <a:latin typeface="Arial"/>
                <a:cs typeface="Arial"/>
              </a:rPr>
              <a:t>STUDY.</a:t>
            </a:r>
            <a:endParaRPr sz="2400">
              <a:latin typeface="Arial"/>
              <a:cs typeface="Arial"/>
            </a:endParaRPr>
          </a:p>
          <a:p>
            <a:pPr marL="201295" marR="194310" algn="ctr">
              <a:lnSpc>
                <a:spcPts val="2680"/>
              </a:lnSpc>
              <a:spcBef>
                <a:spcPts val="2685"/>
              </a:spcBef>
            </a:pPr>
            <a:r>
              <a:rPr sz="2400" b="1" spc="-50" dirty="0">
                <a:solidFill>
                  <a:srgbClr val="151616"/>
                </a:solidFill>
                <a:latin typeface="Arial"/>
                <a:cs typeface="Arial"/>
              </a:rPr>
              <a:t>WHAT </a:t>
            </a:r>
            <a:r>
              <a:rPr sz="2400" b="1" dirty="0">
                <a:solidFill>
                  <a:srgbClr val="151616"/>
                </a:solidFill>
                <a:latin typeface="Arial"/>
                <a:cs typeface="Arial"/>
              </a:rPr>
              <a:t>DESIGN </a:t>
            </a:r>
            <a:r>
              <a:rPr sz="2400" b="1" spc="-10" dirty="0">
                <a:solidFill>
                  <a:srgbClr val="151616"/>
                </a:solidFill>
                <a:latin typeface="Arial"/>
                <a:cs typeface="Arial"/>
              </a:rPr>
              <a:t>TOOLS </a:t>
            </a:r>
            <a:r>
              <a:rPr sz="2400" b="1" dirty="0">
                <a:solidFill>
                  <a:srgbClr val="151616"/>
                </a:solidFill>
                <a:latin typeface="Arial"/>
                <a:cs typeface="Arial"/>
              </a:rPr>
              <a:t>/ TECHNIQUES DO YOU</a:t>
            </a:r>
            <a:r>
              <a:rPr sz="2400" b="1" spc="-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151616"/>
                </a:solidFill>
                <a:latin typeface="Arial"/>
                <a:cs typeface="Arial"/>
              </a:rPr>
              <a:t>SEE  BEING </a:t>
            </a:r>
            <a:r>
              <a:rPr sz="2400" b="1" spc="-5" dirty="0">
                <a:solidFill>
                  <a:srgbClr val="151616"/>
                </a:solidFill>
                <a:latin typeface="Arial"/>
                <a:cs typeface="Arial"/>
              </a:rPr>
              <a:t>USED </a:t>
            </a:r>
            <a:r>
              <a:rPr sz="2400" b="1" dirty="0">
                <a:solidFill>
                  <a:srgbClr val="151616"/>
                </a:solidFill>
                <a:latin typeface="Arial"/>
                <a:cs typeface="Arial"/>
              </a:rPr>
              <a:t>ON THIS SINGLE</a:t>
            </a:r>
            <a:r>
              <a:rPr sz="2400" b="1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400" b="1" spc="-40" dirty="0">
                <a:solidFill>
                  <a:srgbClr val="151616"/>
                </a:solidFill>
                <a:latin typeface="Arial"/>
                <a:cs typeface="Arial"/>
              </a:rPr>
              <a:t>PAGE?</a:t>
            </a:r>
            <a:endParaRPr sz="2400">
              <a:latin typeface="Arial"/>
              <a:cs typeface="Arial"/>
            </a:endParaRPr>
          </a:p>
          <a:p>
            <a:pPr marL="136525" marR="128905" algn="ctr">
              <a:lnSpc>
                <a:spcPts val="2680"/>
              </a:lnSpc>
              <a:spcBef>
                <a:spcPts val="2685"/>
              </a:spcBef>
            </a:pPr>
            <a:r>
              <a:rPr sz="2400" b="1" dirty="0">
                <a:solidFill>
                  <a:srgbClr val="151616"/>
                </a:solidFill>
                <a:latin typeface="Arial"/>
                <a:cs typeface="Arial"/>
              </a:rPr>
              <a:t>YOU SHOULD FIND, </a:t>
            </a:r>
            <a:r>
              <a:rPr sz="2400" b="1" spc="-5" dirty="0">
                <a:solidFill>
                  <a:srgbClr val="151616"/>
                </a:solidFill>
                <a:latin typeface="Arial"/>
                <a:cs typeface="Arial"/>
              </a:rPr>
              <a:t>A </a:t>
            </a:r>
            <a:r>
              <a:rPr sz="2400" b="1" spc="-30" dirty="0">
                <a:solidFill>
                  <a:srgbClr val="151616"/>
                </a:solidFill>
                <a:latin typeface="Arial"/>
                <a:cs typeface="Arial"/>
              </a:rPr>
              <a:t>VARIETY </a:t>
            </a:r>
            <a:r>
              <a:rPr sz="2400" b="1" dirty="0">
                <a:solidFill>
                  <a:srgbClr val="151616"/>
                </a:solidFill>
                <a:latin typeface="Arial"/>
                <a:cs typeface="Arial"/>
              </a:rPr>
              <a:t>OF DESIGN </a:t>
            </a:r>
            <a:r>
              <a:rPr sz="2400" b="1" spc="-10" dirty="0">
                <a:solidFill>
                  <a:srgbClr val="151616"/>
                </a:solidFill>
                <a:latin typeface="Arial"/>
                <a:cs typeface="Arial"/>
              </a:rPr>
              <a:t>TOOLS</a:t>
            </a:r>
            <a:r>
              <a:rPr sz="2400" b="1" spc="-26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151616"/>
                </a:solidFill>
                <a:latin typeface="Arial"/>
                <a:cs typeface="Arial"/>
              </a:rPr>
              <a:t>/  </a:t>
            </a:r>
            <a:r>
              <a:rPr sz="2400" b="1" spc="-5" dirty="0">
                <a:solidFill>
                  <a:srgbClr val="151616"/>
                </a:solidFill>
                <a:latin typeface="Arial"/>
                <a:cs typeface="Arial"/>
              </a:rPr>
              <a:t>TECHNIQUES </a:t>
            </a:r>
            <a:r>
              <a:rPr sz="2400" b="1" spc="-50" dirty="0">
                <a:solidFill>
                  <a:srgbClr val="151616"/>
                </a:solidFill>
                <a:latin typeface="Arial"/>
                <a:cs typeface="Arial"/>
              </a:rPr>
              <a:t>HAVE </a:t>
            </a:r>
            <a:r>
              <a:rPr sz="2400" b="1" spc="-5" dirty="0">
                <a:solidFill>
                  <a:srgbClr val="151616"/>
                </a:solidFill>
                <a:latin typeface="Arial"/>
                <a:cs typeface="Arial"/>
              </a:rPr>
              <a:t>BEEN</a:t>
            </a:r>
            <a:r>
              <a:rPr sz="2400" b="1" spc="5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151616"/>
                </a:solidFill>
                <a:latin typeface="Arial"/>
                <a:cs typeface="Arial"/>
              </a:rPr>
              <a:t>UTILISED.</a:t>
            </a:r>
            <a:endParaRPr sz="2400">
              <a:latin typeface="Arial"/>
              <a:cs typeface="Arial"/>
            </a:endParaRPr>
          </a:p>
          <a:p>
            <a:pPr marL="379730" marR="372110" algn="ctr">
              <a:lnSpc>
                <a:spcPts val="2680"/>
              </a:lnSpc>
              <a:spcBef>
                <a:spcPts val="2680"/>
              </a:spcBef>
            </a:pPr>
            <a:r>
              <a:rPr sz="2400" b="1" dirty="0">
                <a:solidFill>
                  <a:srgbClr val="151616"/>
                </a:solidFill>
                <a:latin typeface="Arial"/>
                <a:cs typeface="Arial"/>
              </a:rPr>
              <a:t>THIS IS </a:t>
            </a:r>
            <a:r>
              <a:rPr sz="2400" b="1" spc="-5" dirty="0">
                <a:solidFill>
                  <a:srgbClr val="151616"/>
                </a:solidFill>
                <a:latin typeface="Arial"/>
                <a:cs typeface="Arial"/>
              </a:rPr>
              <a:t>A </a:t>
            </a:r>
            <a:r>
              <a:rPr sz="2400" b="1" dirty="0">
                <a:solidFill>
                  <a:srgbClr val="151616"/>
                </a:solidFill>
                <a:latin typeface="Arial"/>
                <a:cs typeface="Arial"/>
              </a:rPr>
              <a:t>TYPICAL EXAMPLE OF THE</a:t>
            </a:r>
            <a:r>
              <a:rPr sz="2400" b="1" spc="-28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400" b="1" spc="-25" dirty="0">
                <a:solidFill>
                  <a:srgbClr val="151616"/>
                </a:solidFill>
                <a:latin typeface="Arial"/>
                <a:cs typeface="Arial"/>
              </a:rPr>
              <a:t>ITERATIVE  </a:t>
            </a:r>
            <a:r>
              <a:rPr sz="2400" b="1" dirty="0">
                <a:solidFill>
                  <a:srgbClr val="151616"/>
                </a:solidFill>
                <a:latin typeface="Arial"/>
                <a:cs typeface="Arial"/>
              </a:rPr>
              <a:t>DESIGN ASPECT OF THE</a:t>
            </a:r>
            <a:r>
              <a:rPr sz="2400" b="1" spc="-1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151616"/>
                </a:solidFill>
                <a:latin typeface="Arial"/>
                <a:cs typeface="Arial"/>
              </a:rPr>
              <a:t>NEA.</a:t>
            </a:r>
            <a:endParaRPr sz="24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788474" y="644415"/>
            <a:ext cx="462407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u="sng" spc="-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STUDENT</a:t>
            </a:r>
            <a:r>
              <a:rPr sz="3600" b="1" u="sng" spc="-6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 </a:t>
            </a:r>
            <a:r>
              <a:rPr sz="3600" b="1" u="sng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EXERCISE</a:t>
            </a:r>
            <a:endParaRPr sz="3600" u="sng" dirty="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06384" y="6535954"/>
            <a:ext cx="9306560" cy="482600"/>
          </a:xfrm>
          <a:prstGeom prst="rect">
            <a:avLst/>
          </a:prstGeom>
          <a:solidFill>
            <a:srgbClr val="FEF5B1"/>
          </a:solidFill>
          <a:ln w="7199">
            <a:solidFill>
              <a:srgbClr val="DD2B1C"/>
            </a:solidFill>
          </a:ln>
        </p:spPr>
        <p:txBody>
          <a:bodyPr vert="horz" wrap="square" lIns="0" tIns="100965" rIns="0" bIns="0" rtlCol="0">
            <a:spAutoFit/>
          </a:bodyPr>
          <a:lstStyle/>
          <a:p>
            <a:pPr marL="436880">
              <a:lnSpc>
                <a:spcPct val="100000"/>
              </a:lnSpc>
              <a:spcBef>
                <a:spcPts val="795"/>
              </a:spcBef>
              <a:tabLst>
                <a:tab pos="2779395" algn="l"/>
              </a:tabLst>
            </a:pPr>
            <a:r>
              <a:rPr sz="2700" b="1" baseline="3086" dirty="0">
                <a:solidFill>
                  <a:srgbClr val="151616"/>
                </a:solidFill>
                <a:latin typeface="Arial"/>
                <a:cs typeface="Arial"/>
              </a:rPr>
              <a:t>HELPFUL</a:t>
            </a:r>
            <a:r>
              <a:rPr sz="2700" b="1" spc="-52" baseline="3086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700" b="1" baseline="3086" dirty="0">
                <a:solidFill>
                  <a:srgbClr val="151616"/>
                </a:solidFill>
                <a:latin typeface="Arial"/>
                <a:cs typeface="Arial"/>
              </a:rPr>
              <a:t>LINK	</a:t>
            </a:r>
            <a:r>
              <a:rPr sz="1800" spc="-5" dirty="0">
                <a:solidFill>
                  <a:srgbClr val="DD2B1C"/>
                </a:solidFill>
                <a:latin typeface="Arial"/>
                <a:cs typeface="Arial"/>
                <a:hlinkClick r:id="rId4"/>
              </a:rPr>
              <a:t>http://www.technologystudent.com/despro_ﬂsh/iterative1.html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6986" y="86957"/>
            <a:ext cx="10465435" cy="7366634"/>
          </a:xfrm>
          <a:custGeom>
            <a:avLst/>
            <a:gdLst/>
            <a:ahLst/>
            <a:cxnLst/>
            <a:rect l="l" t="t" r="r" b="b"/>
            <a:pathLst>
              <a:path w="10465435" h="7366634">
                <a:moveTo>
                  <a:pt x="0" y="0"/>
                </a:moveTo>
                <a:lnTo>
                  <a:pt x="10464866" y="0"/>
                </a:lnTo>
                <a:lnTo>
                  <a:pt x="10464866" y="7366045"/>
                </a:lnTo>
                <a:lnTo>
                  <a:pt x="0" y="7366045"/>
                </a:lnTo>
                <a:lnTo>
                  <a:pt x="0" y="0"/>
                </a:lnTo>
                <a:close/>
              </a:path>
            </a:pathLst>
          </a:custGeom>
          <a:solidFill>
            <a:srgbClr val="F9F5A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61985" y="445571"/>
            <a:ext cx="10363835" cy="6744334"/>
          </a:xfrm>
          <a:custGeom>
            <a:avLst/>
            <a:gdLst/>
            <a:ahLst/>
            <a:cxnLst/>
            <a:rect l="l" t="t" r="r" b="b"/>
            <a:pathLst>
              <a:path w="10363835" h="6744334">
                <a:moveTo>
                  <a:pt x="0" y="0"/>
                </a:moveTo>
                <a:lnTo>
                  <a:pt x="10363222" y="0"/>
                </a:lnTo>
                <a:lnTo>
                  <a:pt x="10363222" y="6743715"/>
                </a:lnTo>
                <a:lnTo>
                  <a:pt x="0" y="674371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604052" y="4065990"/>
            <a:ext cx="3432175" cy="2834005"/>
          </a:xfrm>
          <a:custGeom>
            <a:avLst/>
            <a:gdLst/>
            <a:ahLst/>
            <a:cxnLst/>
            <a:rect l="l" t="t" r="r" b="b"/>
            <a:pathLst>
              <a:path w="3432175" h="2834004">
                <a:moveTo>
                  <a:pt x="0" y="0"/>
                </a:moveTo>
                <a:lnTo>
                  <a:pt x="3431895" y="0"/>
                </a:lnTo>
                <a:lnTo>
                  <a:pt x="3431895" y="2833912"/>
                </a:lnTo>
                <a:lnTo>
                  <a:pt x="0" y="2833912"/>
                </a:lnTo>
                <a:lnTo>
                  <a:pt x="0" y="0"/>
                </a:lnTo>
                <a:close/>
              </a:path>
            </a:pathLst>
          </a:custGeom>
          <a:solidFill>
            <a:srgbClr val="C4C5C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604052" y="4065990"/>
            <a:ext cx="3432175" cy="2834005"/>
          </a:xfrm>
          <a:custGeom>
            <a:avLst/>
            <a:gdLst/>
            <a:ahLst/>
            <a:cxnLst/>
            <a:rect l="l" t="t" r="r" b="b"/>
            <a:pathLst>
              <a:path w="3432175" h="2834004">
                <a:moveTo>
                  <a:pt x="0" y="0"/>
                </a:moveTo>
                <a:lnTo>
                  <a:pt x="3431895" y="0"/>
                </a:lnTo>
                <a:lnTo>
                  <a:pt x="3431895" y="2833912"/>
                </a:lnTo>
                <a:lnTo>
                  <a:pt x="0" y="2833912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604052" y="1076083"/>
            <a:ext cx="3432175" cy="2834005"/>
          </a:xfrm>
          <a:custGeom>
            <a:avLst/>
            <a:gdLst/>
            <a:ahLst/>
            <a:cxnLst/>
            <a:rect l="l" t="t" r="r" b="b"/>
            <a:pathLst>
              <a:path w="3432175" h="2834004">
                <a:moveTo>
                  <a:pt x="0" y="0"/>
                </a:moveTo>
                <a:lnTo>
                  <a:pt x="3431895" y="0"/>
                </a:lnTo>
                <a:lnTo>
                  <a:pt x="3431895" y="2833912"/>
                </a:lnTo>
                <a:lnTo>
                  <a:pt x="0" y="2833912"/>
                </a:lnTo>
                <a:lnTo>
                  <a:pt x="0" y="0"/>
                </a:lnTo>
                <a:close/>
              </a:path>
            </a:pathLst>
          </a:custGeom>
          <a:solidFill>
            <a:srgbClr val="C4C5C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604052" y="1076083"/>
            <a:ext cx="3432175" cy="2834005"/>
          </a:xfrm>
          <a:custGeom>
            <a:avLst/>
            <a:gdLst/>
            <a:ahLst/>
            <a:cxnLst/>
            <a:rect l="l" t="t" r="r" b="b"/>
            <a:pathLst>
              <a:path w="3432175" h="2834004">
                <a:moveTo>
                  <a:pt x="0" y="0"/>
                </a:moveTo>
                <a:lnTo>
                  <a:pt x="3431895" y="0"/>
                </a:lnTo>
                <a:lnTo>
                  <a:pt x="3431895" y="2833912"/>
                </a:lnTo>
                <a:lnTo>
                  <a:pt x="0" y="2833912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4628837" y="127654"/>
            <a:ext cx="1673860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1" u="sng" spc="-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MY</a:t>
            </a:r>
            <a:r>
              <a:rPr sz="1600" b="1" u="sng" spc="-9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 </a:t>
            </a:r>
            <a:r>
              <a:rPr sz="1600" b="1" u="sng" spc="-2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EVALUATION</a:t>
            </a:r>
            <a:endParaRPr sz="160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3552055" y="1024084"/>
            <a:ext cx="3432175" cy="2834005"/>
          </a:xfrm>
          <a:custGeom>
            <a:avLst/>
            <a:gdLst/>
            <a:ahLst/>
            <a:cxnLst/>
            <a:rect l="l" t="t" r="r" b="b"/>
            <a:pathLst>
              <a:path w="3432175" h="2834004">
                <a:moveTo>
                  <a:pt x="0" y="0"/>
                </a:moveTo>
                <a:lnTo>
                  <a:pt x="3431894" y="0"/>
                </a:lnTo>
                <a:lnTo>
                  <a:pt x="3431894" y="2833912"/>
                </a:lnTo>
                <a:lnTo>
                  <a:pt x="0" y="2833912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552055" y="1024084"/>
            <a:ext cx="3432175" cy="2834005"/>
          </a:xfrm>
          <a:custGeom>
            <a:avLst/>
            <a:gdLst/>
            <a:ahLst/>
            <a:cxnLst/>
            <a:rect l="l" t="t" r="r" b="b"/>
            <a:pathLst>
              <a:path w="3432175" h="2834004">
                <a:moveTo>
                  <a:pt x="0" y="0"/>
                </a:moveTo>
                <a:lnTo>
                  <a:pt x="3431894" y="0"/>
                </a:lnTo>
                <a:lnTo>
                  <a:pt x="3431894" y="2833912"/>
                </a:lnTo>
                <a:lnTo>
                  <a:pt x="0" y="2833912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4006643" y="656638"/>
            <a:ext cx="2660015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-5" dirty="0">
                <a:solidFill>
                  <a:srgbClr val="151616"/>
                </a:solidFill>
                <a:latin typeface="Arial"/>
                <a:cs typeface="Arial"/>
              </a:rPr>
              <a:t>PRODUCT</a:t>
            </a:r>
            <a:r>
              <a:rPr sz="1600" spc="-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151616"/>
                </a:solidFill>
                <a:latin typeface="Arial"/>
                <a:cs typeface="Arial"/>
              </a:rPr>
              <a:t>PHOTOGRAPHS</a:t>
            </a:r>
            <a:endParaRPr sz="1600">
              <a:latin typeface="Arial"/>
              <a:cs typeface="Aria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3552055" y="4013992"/>
            <a:ext cx="3432175" cy="2834005"/>
          </a:xfrm>
          <a:custGeom>
            <a:avLst/>
            <a:gdLst/>
            <a:ahLst/>
            <a:cxnLst/>
            <a:rect l="l" t="t" r="r" b="b"/>
            <a:pathLst>
              <a:path w="3432175" h="2834004">
                <a:moveTo>
                  <a:pt x="0" y="0"/>
                </a:moveTo>
                <a:lnTo>
                  <a:pt x="3431894" y="0"/>
                </a:lnTo>
                <a:lnTo>
                  <a:pt x="3431894" y="2833913"/>
                </a:lnTo>
                <a:lnTo>
                  <a:pt x="0" y="2833913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552055" y="4013992"/>
            <a:ext cx="3432175" cy="2834005"/>
          </a:xfrm>
          <a:custGeom>
            <a:avLst/>
            <a:gdLst/>
            <a:ahLst/>
            <a:cxnLst/>
            <a:rect l="l" t="t" r="r" b="b"/>
            <a:pathLst>
              <a:path w="3432175" h="2834004">
                <a:moveTo>
                  <a:pt x="0" y="0"/>
                </a:moveTo>
                <a:lnTo>
                  <a:pt x="3431894" y="0"/>
                </a:lnTo>
                <a:lnTo>
                  <a:pt x="3431894" y="2833913"/>
                </a:lnTo>
                <a:lnTo>
                  <a:pt x="0" y="2833913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229133" y="612102"/>
            <a:ext cx="3221990" cy="58400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06755">
              <a:lnSpc>
                <a:spcPct val="100000"/>
              </a:lnSpc>
              <a:spcBef>
                <a:spcPts val="100"/>
              </a:spcBef>
            </a:pPr>
            <a:r>
              <a:rPr sz="1600" dirty="0">
                <a:solidFill>
                  <a:srgbClr val="151616"/>
                </a:solidFill>
                <a:latin typeface="Arial"/>
                <a:cs typeface="Arial"/>
              </a:rPr>
              <a:t>POSITIVE</a:t>
            </a:r>
            <a:r>
              <a:rPr sz="1600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151616"/>
                </a:solidFill>
                <a:latin typeface="Arial"/>
                <a:cs typeface="Arial"/>
              </a:rPr>
              <a:t>POINTS</a:t>
            </a:r>
            <a:endParaRPr sz="1600">
              <a:latin typeface="Arial"/>
              <a:cs typeface="Arial"/>
            </a:endParaRPr>
          </a:p>
          <a:p>
            <a:pPr marL="12700" marR="5080" algn="just">
              <a:lnSpc>
                <a:spcPts val="1560"/>
              </a:lnSpc>
              <a:spcBef>
                <a:spcPts val="1664"/>
              </a:spcBef>
            </a:pP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I</a:t>
            </a:r>
            <a:r>
              <a:rPr sz="1400" spc="-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151616"/>
                </a:solidFill>
                <a:latin typeface="Arial"/>
                <a:cs typeface="Arial"/>
              </a:rPr>
              <a:t>like</a:t>
            </a:r>
            <a:r>
              <a:rPr sz="1400" spc="-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400" spc="-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151616"/>
                </a:solidFill>
                <a:latin typeface="Arial"/>
                <a:cs typeface="Arial"/>
              </a:rPr>
              <a:t>overall</a:t>
            </a:r>
            <a:r>
              <a:rPr sz="1400" spc="-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151616"/>
                </a:solidFill>
                <a:latin typeface="Arial"/>
                <a:cs typeface="Arial"/>
              </a:rPr>
              <a:t>design</a:t>
            </a:r>
            <a:r>
              <a:rPr sz="1400" spc="-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of</a:t>
            </a:r>
            <a:r>
              <a:rPr sz="1400" spc="-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my</a:t>
            </a:r>
            <a:r>
              <a:rPr sz="1400" spc="-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project.</a:t>
            </a:r>
            <a:r>
              <a:rPr sz="1400" spc="-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It</a:t>
            </a:r>
            <a:r>
              <a:rPr sz="1400" spc="-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151616"/>
                </a:solidFill>
                <a:latin typeface="Arial"/>
                <a:cs typeface="Arial"/>
              </a:rPr>
              <a:t>is  a suitable game </a:t>
            </a: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for </a:t>
            </a:r>
            <a:r>
              <a:rPr sz="1400" spc="-5" dirty="0">
                <a:solidFill>
                  <a:srgbClr val="151616"/>
                </a:solidFill>
                <a:latin typeface="Arial"/>
                <a:cs typeface="Arial"/>
              </a:rPr>
              <a:t>a young child as </a:t>
            </a: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it  </a:t>
            </a:r>
            <a:r>
              <a:rPr sz="1400" spc="-5" dirty="0">
                <a:solidFill>
                  <a:srgbClr val="151616"/>
                </a:solidFill>
                <a:latin typeface="Arial"/>
                <a:cs typeface="Arial"/>
              </a:rPr>
              <a:t>helps in </a:t>
            </a: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1400" spc="-5" dirty="0">
                <a:solidFill>
                  <a:srgbClr val="151616"/>
                </a:solidFill>
                <a:latin typeface="Arial"/>
                <a:cs typeface="Arial"/>
              </a:rPr>
              <a:t>development </a:t>
            </a: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of </a:t>
            </a:r>
            <a:r>
              <a:rPr sz="1400" spc="-5" dirty="0">
                <a:solidFill>
                  <a:srgbClr val="151616"/>
                </a:solidFill>
                <a:latin typeface="Arial"/>
                <a:cs typeface="Arial"/>
              </a:rPr>
              <a:t>hand/eye  coordination. </a:t>
            </a: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1400" spc="-5" dirty="0">
                <a:solidFill>
                  <a:srgbClr val="151616"/>
                </a:solidFill>
                <a:latin typeface="Arial"/>
                <a:cs typeface="Arial"/>
              </a:rPr>
              <a:t>game and </a:t>
            </a: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its</a:t>
            </a:r>
            <a:r>
              <a:rPr sz="1400" spc="-1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151616"/>
                </a:solidFill>
                <a:latin typeface="Arial"/>
                <a:cs typeface="Arial"/>
              </a:rPr>
              <a:t>container  are </a:t>
            </a: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safe </a:t>
            </a:r>
            <a:r>
              <a:rPr sz="1400" spc="-5" dirty="0">
                <a:solidFill>
                  <a:srgbClr val="151616"/>
                </a:solidFill>
                <a:latin typeface="Arial"/>
                <a:cs typeface="Arial"/>
              </a:rPr>
              <a:t>as </a:t>
            </a: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1400" spc="-5" dirty="0">
                <a:solidFill>
                  <a:srgbClr val="151616"/>
                </a:solidFill>
                <a:latin typeface="Arial"/>
                <a:cs typeface="Arial"/>
              </a:rPr>
              <a:t>edges are </a:t>
            </a: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not </a:t>
            </a:r>
            <a:r>
              <a:rPr sz="1400" spc="-5" dirty="0">
                <a:solidFill>
                  <a:srgbClr val="151616"/>
                </a:solidFill>
                <a:latin typeface="Arial"/>
                <a:cs typeface="Arial"/>
              </a:rPr>
              <a:t>sharp and  there are no small pieces </a:t>
            </a: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that </a:t>
            </a:r>
            <a:r>
              <a:rPr sz="1400" spc="-5" dirty="0">
                <a:solidFill>
                  <a:srgbClr val="151616"/>
                </a:solidFill>
                <a:latin typeface="Arial"/>
                <a:cs typeface="Arial"/>
              </a:rPr>
              <a:t>could be  swallowed.</a:t>
            </a:r>
            <a:endParaRPr sz="1400">
              <a:latin typeface="Arial"/>
              <a:cs typeface="Arial"/>
            </a:endParaRPr>
          </a:p>
          <a:p>
            <a:pPr marL="12700" marR="5080" algn="just">
              <a:lnSpc>
                <a:spcPts val="1560"/>
              </a:lnSpc>
              <a:spcBef>
                <a:spcPts val="30"/>
              </a:spcBef>
            </a:pPr>
            <a:r>
              <a:rPr sz="1400" spc="-5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400" spc="-114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151616"/>
                </a:solidFill>
                <a:latin typeface="Arial"/>
                <a:cs typeface="Arial"/>
              </a:rPr>
              <a:t>joints</a:t>
            </a:r>
            <a:r>
              <a:rPr sz="1400" spc="-114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151616"/>
                </a:solidFill>
                <a:latin typeface="Arial"/>
                <a:cs typeface="Arial"/>
              </a:rPr>
              <a:t>are</a:t>
            </a:r>
            <a:r>
              <a:rPr sz="1400" spc="-114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151616"/>
                </a:solidFill>
                <a:latin typeface="Arial"/>
                <a:cs typeface="Arial"/>
              </a:rPr>
              <a:t>accurate</a:t>
            </a:r>
            <a:r>
              <a:rPr sz="1400" spc="-114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151616"/>
                </a:solidFill>
                <a:latin typeface="Arial"/>
                <a:cs typeface="Arial"/>
              </a:rPr>
              <a:t>and</a:t>
            </a:r>
            <a:r>
              <a:rPr sz="1400" spc="-114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151616"/>
                </a:solidFill>
                <a:latin typeface="Arial"/>
                <a:cs typeface="Arial"/>
              </a:rPr>
              <a:t>hold</a:t>
            </a:r>
            <a:r>
              <a:rPr sz="1400" spc="-114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400" spc="-114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151616"/>
                </a:solidFill>
                <a:latin typeface="Arial"/>
                <a:cs typeface="Arial"/>
              </a:rPr>
              <a:t>sides  together </a:t>
            </a:r>
            <a:r>
              <a:rPr sz="1400" spc="-10" dirty="0">
                <a:solidFill>
                  <a:srgbClr val="151616"/>
                </a:solidFill>
                <a:latin typeface="Arial"/>
                <a:cs typeface="Arial"/>
              </a:rPr>
              <a:t>permanently. </a:t>
            </a: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1400" spc="-5" dirty="0">
                <a:solidFill>
                  <a:srgbClr val="151616"/>
                </a:solidFill>
                <a:latin typeface="Arial"/>
                <a:cs typeface="Arial"/>
              </a:rPr>
              <a:t>wood is pine  and </a:t>
            </a: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this </a:t>
            </a:r>
            <a:r>
              <a:rPr sz="1400" spc="-5" dirty="0">
                <a:solidFill>
                  <a:srgbClr val="151616"/>
                </a:solidFill>
                <a:latin typeface="Arial"/>
                <a:cs typeface="Arial"/>
              </a:rPr>
              <a:t>is quite cheap </a:t>
            </a: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1400" spc="-5" dirty="0">
                <a:solidFill>
                  <a:srgbClr val="151616"/>
                </a:solidFill>
                <a:latin typeface="Arial"/>
                <a:cs typeface="Arial"/>
              </a:rPr>
              <a:t>buy and </a:t>
            </a: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yet  </a:t>
            </a:r>
            <a:r>
              <a:rPr sz="1400" spc="-5" dirty="0">
                <a:solidFill>
                  <a:srgbClr val="151616"/>
                </a:solidFill>
                <a:latin typeface="Arial"/>
                <a:cs typeface="Arial"/>
              </a:rPr>
              <a:t>strong and able </a:t>
            </a: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1400" spc="-5" dirty="0">
                <a:solidFill>
                  <a:srgbClr val="151616"/>
                </a:solidFill>
                <a:latin typeface="Arial"/>
                <a:cs typeface="Arial"/>
              </a:rPr>
              <a:t>withstand everyday  knocks.</a:t>
            </a:r>
            <a:endParaRPr sz="1400">
              <a:latin typeface="Arial"/>
              <a:cs typeface="Arial"/>
            </a:endParaRPr>
          </a:p>
          <a:p>
            <a:pPr marL="12700" marR="5080" algn="just">
              <a:lnSpc>
                <a:spcPts val="1560"/>
              </a:lnSpc>
              <a:spcBef>
                <a:spcPts val="20"/>
              </a:spcBef>
            </a:pP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I </a:t>
            </a:r>
            <a:r>
              <a:rPr sz="1400" spc="-5" dirty="0">
                <a:solidFill>
                  <a:srgbClr val="151616"/>
                </a:solidFill>
                <a:latin typeface="Arial"/>
                <a:cs typeface="Arial"/>
              </a:rPr>
              <a:t>like </a:t>
            </a: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1400" spc="-5" dirty="0">
                <a:solidFill>
                  <a:srgbClr val="151616"/>
                </a:solidFill>
                <a:latin typeface="Arial"/>
                <a:cs typeface="Arial"/>
              </a:rPr>
              <a:t>colour scheme as </a:t>
            </a: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it reflects the  </a:t>
            </a:r>
            <a:r>
              <a:rPr sz="1400" spc="-5" dirty="0">
                <a:solidFill>
                  <a:srgbClr val="151616"/>
                </a:solidFill>
                <a:latin typeface="Arial"/>
                <a:cs typeface="Arial"/>
              </a:rPr>
              <a:t>results </a:t>
            </a: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of my </a:t>
            </a:r>
            <a:r>
              <a:rPr sz="1400" spc="-5" dirty="0">
                <a:solidFill>
                  <a:srgbClr val="151616"/>
                </a:solidFill>
                <a:latin typeface="Arial"/>
                <a:cs typeface="Arial"/>
              </a:rPr>
              <a:t>questionnaire. </a:t>
            </a: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400" spc="-9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151616"/>
                </a:solidFill>
                <a:latin typeface="Arial"/>
                <a:cs typeface="Arial"/>
              </a:rPr>
              <a:t>perspex  lid is red as </a:t>
            </a: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this </a:t>
            </a:r>
            <a:r>
              <a:rPr sz="1400" spc="-5" dirty="0">
                <a:solidFill>
                  <a:srgbClr val="151616"/>
                </a:solidFill>
                <a:latin typeface="Arial"/>
                <a:cs typeface="Arial"/>
              </a:rPr>
              <a:t>was found </a:t>
            </a: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1400" spc="-5" dirty="0">
                <a:solidFill>
                  <a:srgbClr val="151616"/>
                </a:solidFill>
                <a:latin typeface="Arial"/>
                <a:cs typeface="Arial"/>
              </a:rPr>
              <a:t>be </a:t>
            </a: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the  </a:t>
            </a:r>
            <a:r>
              <a:rPr sz="1400" spc="-5" dirty="0">
                <a:solidFill>
                  <a:srgbClr val="151616"/>
                </a:solidFill>
                <a:latin typeface="Arial"/>
                <a:cs typeface="Arial"/>
              </a:rPr>
              <a:t>favourite </a:t>
            </a: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of </a:t>
            </a:r>
            <a:r>
              <a:rPr sz="1400" spc="-5" dirty="0">
                <a:solidFill>
                  <a:srgbClr val="151616"/>
                </a:solidFill>
                <a:latin typeface="Arial"/>
                <a:cs typeface="Arial"/>
              </a:rPr>
              <a:t>children aged 5 </a:t>
            </a: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1400" spc="-5" dirty="0">
                <a:solidFill>
                  <a:srgbClr val="151616"/>
                </a:solidFill>
                <a:latin typeface="Arial"/>
                <a:cs typeface="Arial"/>
              </a:rPr>
              <a:t>9 years </a:t>
            </a: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of  </a:t>
            </a:r>
            <a:r>
              <a:rPr sz="1400" spc="-5" dirty="0">
                <a:solidFill>
                  <a:srgbClr val="151616"/>
                </a:solidFill>
                <a:latin typeface="Arial"/>
                <a:cs typeface="Arial"/>
              </a:rPr>
              <a:t>age.</a:t>
            </a:r>
            <a:endParaRPr sz="1400">
              <a:latin typeface="Arial"/>
              <a:cs typeface="Arial"/>
            </a:endParaRPr>
          </a:p>
          <a:p>
            <a:pPr marL="12700" marR="5080" algn="just">
              <a:lnSpc>
                <a:spcPts val="1560"/>
              </a:lnSpc>
              <a:spcBef>
                <a:spcPts val="20"/>
              </a:spcBef>
            </a:pPr>
            <a:r>
              <a:rPr sz="1400" spc="-5" dirty="0">
                <a:solidFill>
                  <a:srgbClr val="151616"/>
                </a:solidFill>
                <a:latin typeface="Arial"/>
                <a:cs typeface="Arial"/>
              </a:rPr>
              <a:t>The lid closes quite smoothly and</a:t>
            </a:r>
            <a:r>
              <a:rPr sz="1400" spc="26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the  </a:t>
            </a:r>
            <a:r>
              <a:rPr sz="1400" spc="-5" dirty="0">
                <a:solidFill>
                  <a:srgbClr val="151616"/>
                </a:solidFill>
                <a:latin typeface="Arial"/>
                <a:cs typeface="Arial"/>
              </a:rPr>
              <a:t>b</a:t>
            </a:r>
            <a:r>
              <a:rPr sz="1400" spc="-2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151616"/>
                </a:solidFill>
                <a:latin typeface="Arial"/>
                <a:cs typeface="Arial"/>
              </a:rPr>
              <a:t>u</a:t>
            </a:r>
            <a:r>
              <a:rPr sz="1400" spc="-2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spc="75" dirty="0">
                <a:solidFill>
                  <a:srgbClr val="151616"/>
                </a:solidFill>
                <a:latin typeface="Arial"/>
                <a:cs typeface="Arial"/>
              </a:rPr>
              <a:t>tte</a:t>
            </a:r>
            <a:r>
              <a:rPr sz="1400" spc="-2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r</a:t>
            </a:r>
            <a:r>
              <a:rPr sz="1400" spc="-2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spc="50" dirty="0">
                <a:solidFill>
                  <a:srgbClr val="151616"/>
                </a:solidFill>
                <a:latin typeface="Arial"/>
                <a:cs typeface="Arial"/>
              </a:rPr>
              <a:t>fl</a:t>
            </a:r>
            <a:r>
              <a:rPr sz="1400" spc="-2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y</a:t>
            </a:r>
            <a:r>
              <a:rPr sz="1400" spc="114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151616"/>
                </a:solidFill>
                <a:latin typeface="Arial"/>
                <a:cs typeface="Arial"/>
              </a:rPr>
              <a:t>h</a:t>
            </a:r>
            <a:r>
              <a:rPr sz="1400" spc="-2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151616"/>
                </a:solidFill>
                <a:latin typeface="Arial"/>
                <a:cs typeface="Arial"/>
              </a:rPr>
              <a:t>i</a:t>
            </a:r>
            <a:r>
              <a:rPr sz="1400" spc="-2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151616"/>
                </a:solidFill>
                <a:latin typeface="Arial"/>
                <a:cs typeface="Arial"/>
              </a:rPr>
              <a:t>n</a:t>
            </a:r>
            <a:r>
              <a:rPr sz="1400" spc="-2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151616"/>
                </a:solidFill>
                <a:latin typeface="Arial"/>
                <a:cs typeface="Arial"/>
              </a:rPr>
              <a:t>g</a:t>
            </a:r>
            <a:r>
              <a:rPr sz="1400" spc="-2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151616"/>
                </a:solidFill>
                <a:latin typeface="Arial"/>
                <a:cs typeface="Arial"/>
              </a:rPr>
              <a:t>e</a:t>
            </a:r>
            <a:r>
              <a:rPr sz="1400" spc="-2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s</a:t>
            </a:r>
            <a:r>
              <a:rPr sz="1400" spc="114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151616"/>
                </a:solidFill>
                <a:latin typeface="Arial"/>
                <a:cs typeface="Arial"/>
              </a:rPr>
              <a:t>w</a:t>
            </a:r>
            <a:r>
              <a:rPr sz="1400" spc="-2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151616"/>
                </a:solidFill>
                <a:latin typeface="Arial"/>
                <a:cs typeface="Arial"/>
              </a:rPr>
              <a:t>o</a:t>
            </a:r>
            <a:r>
              <a:rPr sz="1400" spc="-2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r</a:t>
            </a:r>
            <a:r>
              <a:rPr sz="1400" spc="-2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k</a:t>
            </a:r>
            <a:r>
              <a:rPr sz="1400" spc="114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151616"/>
                </a:solidFill>
                <a:latin typeface="Arial"/>
                <a:cs typeface="Arial"/>
              </a:rPr>
              <a:t>w</a:t>
            </a:r>
            <a:r>
              <a:rPr sz="1400" spc="-2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151616"/>
                </a:solidFill>
                <a:latin typeface="Arial"/>
                <a:cs typeface="Arial"/>
              </a:rPr>
              <a:t>e</a:t>
            </a:r>
            <a:r>
              <a:rPr sz="1400" spc="-2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151616"/>
                </a:solidFill>
                <a:latin typeface="Arial"/>
                <a:cs typeface="Arial"/>
              </a:rPr>
              <a:t>l</a:t>
            </a:r>
            <a:r>
              <a:rPr sz="1400" spc="-2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151616"/>
                </a:solidFill>
                <a:latin typeface="Arial"/>
                <a:cs typeface="Arial"/>
              </a:rPr>
              <a:t>l</a:t>
            </a:r>
            <a:r>
              <a:rPr sz="1400" spc="-2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.</a:t>
            </a:r>
            <a:r>
              <a:rPr sz="1400" spc="9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spc="50" dirty="0">
                <a:solidFill>
                  <a:srgbClr val="151616"/>
                </a:solidFill>
                <a:latin typeface="Arial"/>
                <a:cs typeface="Arial"/>
              </a:rPr>
              <a:t>Th</a:t>
            </a:r>
            <a:r>
              <a:rPr sz="1400" spc="-2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151616"/>
                </a:solidFill>
                <a:latin typeface="Arial"/>
                <a:cs typeface="Arial"/>
              </a:rPr>
              <a:t>e  translucent</a:t>
            </a:r>
            <a:r>
              <a:rPr sz="1400" spc="-7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151616"/>
                </a:solidFill>
                <a:latin typeface="Arial"/>
                <a:cs typeface="Arial"/>
              </a:rPr>
              <a:t>lid</a:t>
            </a:r>
            <a:r>
              <a:rPr sz="1400" spc="-7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151616"/>
                </a:solidFill>
                <a:latin typeface="Arial"/>
                <a:cs typeface="Arial"/>
              </a:rPr>
              <a:t>allows</a:t>
            </a:r>
            <a:r>
              <a:rPr sz="1400" spc="-7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400" spc="-7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151616"/>
                </a:solidFill>
                <a:latin typeface="Arial"/>
                <a:cs typeface="Arial"/>
              </a:rPr>
              <a:t>internal</a:t>
            </a:r>
            <a:r>
              <a:rPr sz="1400" spc="-7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151616"/>
                </a:solidFill>
                <a:latin typeface="Arial"/>
                <a:cs typeface="Arial"/>
              </a:rPr>
              <a:t>maze</a:t>
            </a:r>
            <a:r>
              <a:rPr sz="1400" spc="-7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to  </a:t>
            </a:r>
            <a:r>
              <a:rPr sz="1400" spc="-5" dirty="0">
                <a:solidFill>
                  <a:srgbClr val="151616"/>
                </a:solidFill>
                <a:latin typeface="Arial"/>
                <a:cs typeface="Arial"/>
              </a:rPr>
              <a:t>be seen and </a:t>
            </a: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the pattern </a:t>
            </a:r>
            <a:r>
              <a:rPr sz="1400" spc="-5" dirty="0">
                <a:solidFill>
                  <a:srgbClr val="151616"/>
                </a:solidFill>
                <a:latin typeface="Arial"/>
                <a:cs typeface="Arial"/>
              </a:rPr>
              <a:t>looks quite  interesting.</a:t>
            </a:r>
            <a:endParaRPr sz="1400">
              <a:latin typeface="Arial"/>
              <a:cs typeface="Arial"/>
            </a:endParaRPr>
          </a:p>
          <a:p>
            <a:pPr marL="12700" marR="5080" algn="just">
              <a:lnSpc>
                <a:spcPts val="1560"/>
              </a:lnSpc>
              <a:spcBef>
                <a:spcPts val="20"/>
              </a:spcBef>
            </a:pP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I</a:t>
            </a:r>
            <a:r>
              <a:rPr sz="1400" spc="-8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151616"/>
                </a:solidFill>
                <a:latin typeface="Arial"/>
                <a:cs typeface="Arial"/>
              </a:rPr>
              <a:t>like</a:t>
            </a:r>
            <a:r>
              <a:rPr sz="1400" spc="-8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400" spc="-8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151616"/>
                </a:solidFill>
                <a:latin typeface="Arial"/>
                <a:cs typeface="Arial"/>
              </a:rPr>
              <a:t>position</a:t>
            </a:r>
            <a:r>
              <a:rPr sz="1400" spc="-8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of</a:t>
            </a:r>
            <a:r>
              <a:rPr sz="1400" spc="-8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400" spc="-8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coat</a:t>
            </a:r>
            <a:r>
              <a:rPr sz="1400" spc="-8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of</a:t>
            </a:r>
            <a:r>
              <a:rPr sz="1400" spc="-8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arms.</a:t>
            </a:r>
            <a:r>
              <a:rPr sz="1400" spc="-10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This  </a:t>
            </a:r>
            <a:r>
              <a:rPr sz="1400" spc="-5" dirty="0">
                <a:solidFill>
                  <a:srgbClr val="151616"/>
                </a:solidFill>
                <a:latin typeface="Arial"/>
                <a:cs typeface="Arial"/>
              </a:rPr>
              <a:t>has</a:t>
            </a:r>
            <a:r>
              <a:rPr sz="1400" spc="-16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151616"/>
                </a:solidFill>
                <a:latin typeface="Arial"/>
                <a:cs typeface="Arial"/>
              </a:rPr>
              <a:t>been</a:t>
            </a:r>
            <a:r>
              <a:rPr sz="1400" spc="-1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151616"/>
                </a:solidFill>
                <a:latin typeface="Arial"/>
                <a:cs typeface="Arial"/>
              </a:rPr>
              <a:t>machined</a:t>
            </a:r>
            <a:r>
              <a:rPr sz="1400" spc="-1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151616"/>
                </a:solidFill>
                <a:latin typeface="Arial"/>
                <a:cs typeface="Arial"/>
              </a:rPr>
              <a:t>on</a:t>
            </a:r>
            <a:r>
              <a:rPr sz="1400" spc="-16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151616"/>
                </a:solidFill>
                <a:latin typeface="Arial"/>
                <a:cs typeface="Arial"/>
              </a:rPr>
              <a:t>a</a:t>
            </a:r>
            <a:r>
              <a:rPr sz="1400" spc="-16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151616"/>
                </a:solidFill>
                <a:latin typeface="Arial"/>
                <a:cs typeface="Arial"/>
              </a:rPr>
              <a:t>CNC</a:t>
            </a:r>
            <a:r>
              <a:rPr sz="1400" spc="-1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151616"/>
                </a:solidFill>
                <a:latin typeface="Arial"/>
                <a:cs typeface="Arial"/>
              </a:rPr>
              <a:t>machine.</a:t>
            </a:r>
            <a:endParaRPr sz="1400">
              <a:latin typeface="Arial"/>
              <a:cs typeface="Arial"/>
            </a:endParaRPr>
          </a:p>
          <a:p>
            <a:pPr marL="12700" marR="5080" algn="just">
              <a:lnSpc>
                <a:spcPts val="1560"/>
              </a:lnSpc>
              <a:spcBef>
                <a:spcPts val="1570"/>
              </a:spcBef>
            </a:pPr>
            <a:r>
              <a:rPr sz="1400" spc="-5" dirty="0">
                <a:solidFill>
                  <a:srgbClr val="151616"/>
                </a:solidFill>
                <a:latin typeface="Arial"/>
                <a:cs typeface="Arial"/>
              </a:rPr>
              <a:t>Overall</a:t>
            </a:r>
            <a:r>
              <a:rPr sz="1400" spc="-10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400" spc="-10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151616"/>
                </a:solidFill>
                <a:latin typeface="Arial"/>
                <a:cs typeface="Arial"/>
              </a:rPr>
              <a:t>game</a:t>
            </a:r>
            <a:r>
              <a:rPr sz="1400" spc="-10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151616"/>
                </a:solidFill>
                <a:latin typeface="Arial"/>
                <a:cs typeface="Arial"/>
              </a:rPr>
              <a:t>works</a:t>
            </a:r>
            <a:r>
              <a:rPr sz="1400" spc="-10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151616"/>
                </a:solidFill>
                <a:latin typeface="Arial"/>
                <a:cs typeface="Arial"/>
              </a:rPr>
              <a:t>well.</a:t>
            </a:r>
            <a:r>
              <a:rPr sz="1400" spc="-1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400" spc="-10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151616"/>
                </a:solidFill>
                <a:latin typeface="Arial"/>
                <a:cs typeface="Arial"/>
              </a:rPr>
              <a:t>maze</a:t>
            </a:r>
            <a:r>
              <a:rPr sz="1400" spc="-10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151616"/>
                </a:solidFill>
                <a:latin typeface="Arial"/>
                <a:cs typeface="Arial"/>
              </a:rPr>
              <a:t>is  complex</a:t>
            </a:r>
            <a:r>
              <a:rPr sz="1400" spc="-1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but</a:t>
            </a:r>
            <a:r>
              <a:rPr sz="1400" spc="-16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151616"/>
                </a:solidFill>
                <a:latin typeface="Arial"/>
                <a:cs typeface="Arial"/>
              </a:rPr>
              <a:t>with</a:t>
            </a:r>
            <a:r>
              <a:rPr sz="1400" spc="-16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151616"/>
                </a:solidFill>
                <a:latin typeface="Arial"/>
                <a:cs typeface="Arial"/>
              </a:rPr>
              <a:t>effort</a:t>
            </a:r>
            <a:r>
              <a:rPr sz="1400" spc="-16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it</a:t>
            </a:r>
            <a:r>
              <a:rPr sz="1400" spc="-16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151616"/>
                </a:solidFill>
                <a:latin typeface="Arial"/>
                <a:cs typeface="Arial"/>
              </a:rPr>
              <a:t>can</a:t>
            </a:r>
            <a:r>
              <a:rPr sz="1400" spc="-16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151616"/>
                </a:solidFill>
                <a:latin typeface="Arial"/>
                <a:cs typeface="Arial"/>
              </a:rPr>
              <a:t>be</a:t>
            </a:r>
            <a:r>
              <a:rPr sz="1400" spc="-16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151616"/>
                </a:solidFill>
                <a:latin typeface="Arial"/>
                <a:cs typeface="Arial"/>
              </a:rPr>
              <a:t>beaten.</a:t>
            </a:r>
            <a:endParaRPr sz="1400">
              <a:latin typeface="Arial"/>
              <a:cs typeface="Arial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3678004" y="1219935"/>
            <a:ext cx="3161534" cy="239009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3751273" y="4356071"/>
            <a:ext cx="3060832" cy="211702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3838478" y="3450307"/>
            <a:ext cx="63119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solidFill>
                  <a:srgbClr val="DD2B1C"/>
                </a:solidFill>
                <a:latin typeface="Arial"/>
                <a:cs typeface="Arial"/>
              </a:rPr>
              <a:t>HANDLE</a:t>
            </a:r>
            <a:endParaRPr sz="1200">
              <a:latin typeface="Arial"/>
              <a:cs typeface="Arial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4134744" y="2737583"/>
            <a:ext cx="153670" cy="636905"/>
          </a:xfrm>
          <a:custGeom>
            <a:avLst/>
            <a:gdLst/>
            <a:ahLst/>
            <a:cxnLst/>
            <a:rect l="l" t="t" r="r" b="b"/>
            <a:pathLst>
              <a:path w="153670" h="636904">
                <a:moveTo>
                  <a:pt x="0" y="636422"/>
                </a:moveTo>
                <a:lnTo>
                  <a:pt x="153619" y="0"/>
                </a:lnTo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4241560" y="2737583"/>
            <a:ext cx="65405" cy="67310"/>
          </a:xfrm>
          <a:custGeom>
            <a:avLst/>
            <a:gdLst/>
            <a:ahLst/>
            <a:cxnLst/>
            <a:rect l="l" t="t" r="r" b="b"/>
            <a:pathLst>
              <a:path w="65404" h="67310">
                <a:moveTo>
                  <a:pt x="46803" y="0"/>
                </a:moveTo>
                <a:lnTo>
                  <a:pt x="0" y="51282"/>
                </a:lnTo>
                <a:lnTo>
                  <a:pt x="65058" y="66984"/>
                </a:lnTo>
                <a:lnTo>
                  <a:pt x="46803" y="0"/>
                </a:lnTo>
                <a:close/>
              </a:path>
            </a:pathLst>
          </a:custGeom>
          <a:solidFill>
            <a:srgbClr val="1516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3805559" y="4119648"/>
            <a:ext cx="115062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200" spc="-25" dirty="0">
                <a:solidFill>
                  <a:srgbClr val="DD2B1C"/>
                </a:solidFill>
                <a:latin typeface="Arial"/>
                <a:cs typeface="Arial"/>
              </a:rPr>
              <a:t>COAT </a:t>
            </a:r>
            <a:r>
              <a:rPr sz="1200" dirty="0">
                <a:solidFill>
                  <a:srgbClr val="DD2B1C"/>
                </a:solidFill>
                <a:latin typeface="Arial"/>
                <a:cs typeface="Arial"/>
              </a:rPr>
              <a:t>OF</a:t>
            </a:r>
            <a:r>
              <a:rPr sz="1200" spc="-145" dirty="0">
                <a:solidFill>
                  <a:srgbClr val="DD2B1C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DD2B1C"/>
                </a:solidFill>
                <a:latin typeface="Arial"/>
                <a:cs typeface="Arial"/>
              </a:rPr>
              <a:t>ARMS</a:t>
            </a:r>
            <a:endParaRPr sz="1200">
              <a:latin typeface="Arial"/>
              <a:cs typeface="Arial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4310308" y="4372530"/>
            <a:ext cx="560070" cy="340360"/>
          </a:xfrm>
          <a:custGeom>
            <a:avLst/>
            <a:gdLst/>
            <a:ahLst/>
            <a:cxnLst/>
            <a:rect l="l" t="t" r="r" b="b"/>
            <a:pathLst>
              <a:path w="560070" h="340360">
                <a:moveTo>
                  <a:pt x="0" y="0"/>
                </a:moveTo>
                <a:lnTo>
                  <a:pt x="559612" y="340156"/>
                </a:lnTo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4800556" y="4652496"/>
            <a:ext cx="69850" cy="60325"/>
          </a:xfrm>
          <a:custGeom>
            <a:avLst/>
            <a:gdLst/>
            <a:ahLst/>
            <a:cxnLst/>
            <a:rect l="l" t="t" r="r" b="b"/>
            <a:pathLst>
              <a:path w="69850" h="60325">
                <a:moveTo>
                  <a:pt x="34761" y="0"/>
                </a:moveTo>
                <a:lnTo>
                  <a:pt x="0" y="57189"/>
                </a:lnTo>
                <a:lnTo>
                  <a:pt x="69364" y="60191"/>
                </a:lnTo>
                <a:lnTo>
                  <a:pt x="34761" y="0"/>
                </a:lnTo>
                <a:close/>
              </a:path>
            </a:pathLst>
          </a:custGeom>
          <a:solidFill>
            <a:srgbClr val="1516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/>
          <p:nvPr/>
        </p:nvSpPr>
        <p:spPr>
          <a:xfrm>
            <a:off x="3838478" y="1261846"/>
            <a:ext cx="25019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solidFill>
                  <a:srgbClr val="DD2B1C"/>
                </a:solidFill>
                <a:latin typeface="Arial"/>
                <a:cs typeface="Arial"/>
              </a:rPr>
              <a:t>LID</a:t>
            </a:r>
            <a:endParaRPr sz="1200">
              <a:latin typeface="Arial"/>
              <a:cs typeface="Arial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4106397" y="1437285"/>
            <a:ext cx="578485" cy="241300"/>
          </a:xfrm>
          <a:custGeom>
            <a:avLst/>
            <a:gdLst/>
            <a:ahLst/>
            <a:cxnLst/>
            <a:rect l="l" t="t" r="r" b="b"/>
            <a:pathLst>
              <a:path w="578485" h="241300">
                <a:moveTo>
                  <a:pt x="0" y="0"/>
                </a:moveTo>
                <a:lnTo>
                  <a:pt x="578448" y="241020"/>
                </a:lnTo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4615822" y="1624017"/>
            <a:ext cx="69215" cy="62230"/>
          </a:xfrm>
          <a:custGeom>
            <a:avLst/>
            <a:gdLst/>
            <a:ahLst/>
            <a:cxnLst/>
            <a:rect l="l" t="t" r="r" b="b"/>
            <a:pathLst>
              <a:path w="69214" h="62230">
                <a:moveTo>
                  <a:pt x="25740" y="0"/>
                </a:moveTo>
                <a:lnTo>
                  <a:pt x="0" y="61779"/>
                </a:lnTo>
                <a:lnTo>
                  <a:pt x="69023" y="54288"/>
                </a:lnTo>
                <a:lnTo>
                  <a:pt x="25740" y="0"/>
                </a:lnTo>
                <a:close/>
              </a:path>
            </a:pathLst>
          </a:custGeom>
          <a:solidFill>
            <a:srgbClr val="1516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 txBox="1"/>
          <p:nvPr/>
        </p:nvSpPr>
        <p:spPr>
          <a:xfrm>
            <a:off x="7227360" y="621460"/>
            <a:ext cx="3221990" cy="60293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926465">
              <a:lnSpc>
                <a:spcPct val="100000"/>
              </a:lnSpc>
              <a:spcBef>
                <a:spcPts val="100"/>
              </a:spcBef>
            </a:pPr>
            <a:r>
              <a:rPr sz="1600" dirty="0">
                <a:solidFill>
                  <a:srgbClr val="151616"/>
                </a:solidFill>
                <a:latin typeface="Arial"/>
                <a:cs typeface="Arial"/>
              </a:rPr>
              <a:t>IMPROVEMENTS</a:t>
            </a:r>
            <a:endParaRPr sz="1600">
              <a:latin typeface="Arial"/>
              <a:cs typeface="Arial"/>
            </a:endParaRPr>
          </a:p>
          <a:p>
            <a:pPr marL="12700" marR="5080" algn="just">
              <a:lnSpc>
                <a:spcPts val="1560"/>
              </a:lnSpc>
              <a:spcBef>
                <a:spcPts val="1590"/>
              </a:spcBef>
            </a:pPr>
            <a:r>
              <a:rPr sz="1400" spc="-5" dirty="0">
                <a:solidFill>
                  <a:srgbClr val="151616"/>
                </a:solidFill>
                <a:latin typeface="Arial"/>
                <a:cs typeface="Arial"/>
              </a:rPr>
              <a:t>Although</a:t>
            </a:r>
            <a:r>
              <a:rPr sz="1400" spc="-4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I</a:t>
            </a:r>
            <a:r>
              <a:rPr sz="1400" spc="-5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151616"/>
                </a:solidFill>
                <a:latin typeface="Arial"/>
                <a:cs typeface="Arial"/>
              </a:rPr>
              <a:t>like</a:t>
            </a:r>
            <a:r>
              <a:rPr sz="1400" spc="-4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my</a:t>
            </a:r>
            <a:r>
              <a:rPr sz="1400" spc="-5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151616"/>
                </a:solidFill>
                <a:latin typeface="Arial"/>
                <a:cs typeface="Arial"/>
              </a:rPr>
              <a:t>maze</a:t>
            </a:r>
            <a:r>
              <a:rPr sz="1400" spc="-4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151616"/>
                </a:solidFill>
                <a:latin typeface="Arial"/>
                <a:cs typeface="Arial"/>
              </a:rPr>
              <a:t>game</a:t>
            </a:r>
            <a:r>
              <a:rPr sz="1400" spc="-4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it</a:t>
            </a:r>
            <a:r>
              <a:rPr sz="1400" spc="-5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151616"/>
                </a:solidFill>
                <a:latin typeface="Arial"/>
                <a:cs typeface="Arial"/>
              </a:rPr>
              <a:t>could</a:t>
            </a:r>
            <a:r>
              <a:rPr sz="1400" spc="-4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151616"/>
                </a:solidFill>
                <a:latin typeface="Arial"/>
                <a:cs typeface="Arial"/>
              </a:rPr>
              <a:t>be  improved</a:t>
            </a:r>
            <a:r>
              <a:rPr sz="1400" spc="-16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151616"/>
                </a:solidFill>
                <a:latin typeface="Arial"/>
                <a:cs typeface="Arial"/>
              </a:rPr>
              <a:t>and</a:t>
            </a:r>
            <a:r>
              <a:rPr sz="1400" spc="-16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151616"/>
                </a:solidFill>
                <a:latin typeface="Arial"/>
                <a:cs typeface="Arial"/>
              </a:rPr>
              <a:t>be</a:t>
            </a:r>
            <a:r>
              <a:rPr sz="1400" spc="-1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151616"/>
                </a:solidFill>
                <a:latin typeface="Arial"/>
                <a:cs typeface="Arial"/>
              </a:rPr>
              <a:t>even</a:t>
            </a:r>
            <a:r>
              <a:rPr sz="1400" spc="-16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better:</a:t>
            </a:r>
            <a:endParaRPr sz="1400">
              <a:latin typeface="Arial"/>
              <a:cs typeface="Arial"/>
            </a:endParaRPr>
          </a:p>
          <a:p>
            <a:pPr marL="12700" marR="5080" algn="just">
              <a:lnSpc>
                <a:spcPts val="1560"/>
              </a:lnSpc>
              <a:spcBef>
                <a:spcPts val="1575"/>
              </a:spcBef>
            </a:pP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A</a:t>
            </a:r>
            <a:r>
              <a:rPr sz="1400" spc="-2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151616"/>
                </a:solidFill>
                <a:latin typeface="Arial"/>
                <a:cs typeface="Arial"/>
              </a:rPr>
              <a:t>selection</a:t>
            </a:r>
            <a:r>
              <a:rPr sz="1400" spc="-15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of</a:t>
            </a:r>
            <a:r>
              <a:rPr sz="1400" spc="-15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151616"/>
                </a:solidFill>
                <a:latin typeface="Arial"/>
                <a:cs typeface="Arial"/>
              </a:rPr>
              <a:t>woods</a:t>
            </a:r>
            <a:r>
              <a:rPr sz="1400" spc="-15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151616"/>
                </a:solidFill>
                <a:latin typeface="Arial"/>
                <a:cs typeface="Arial"/>
              </a:rPr>
              <a:t>could</a:t>
            </a:r>
            <a:r>
              <a:rPr sz="1400" spc="-15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151616"/>
                </a:solidFill>
                <a:latin typeface="Arial"/>
                <a:cs typeface="Arial"/>
              </a:rPr>
              <a:t>be</a:t>
            </a:r>
            <a:r>
              <a:rPr sz="1400" spc="-15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151616"/>
                </a:solidFill>
                <a:latin typeface="Arial"/>
                <a:cs typeface="Arial"/>
              </a:rPr>
              <a:t>available</a:t>
            </a:r>
            <a:r>
              <a:rPr sz="1400" spc="-15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151616"/>
                </a:solidFill>
                <a:latin typeface="Arial"/>
                <a:cs typeface="Arial"/>
              </a:rPr>
              <a:t>so  </a:t>
            </a: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that </a:t>
            </a:r>
            <a:r>
              <a:rPr sz="1400" spc="-5" dirty="0">
                <a:solidFill>
                  <a:srgbClr val="151616"/>
                </a:solidFill>
                <a:latin typeface="Arial"/>
                <a:cs typeface="Arial"/>
              </a:rPr>
              <a:t>parents could choose </a:t>
            </a: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the type they  </a:t>
            </a:r>
            <a:r>
              <a:rPr sz="1400" spc="-5" dirty="0">
                <a:solidFill>
                  <a:srgbClr val="151616"/>
                </a:solidFill>
                <a:latin typeface="Arial"/>
                <a:cs typeface="Arial"/>
              </a:rPr>
              <a:t>like </a:t>
            </a: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best. A </a:t>
            </a:r>
            <a:r>
              <a:rPr sz="1400" spc="-5" dirty="0">
                <a:solidFill>
                  <a:srgbClr val="151616"/>
                </a:solidFill>
                <a:latin typeface="Arial"/>
                <a:cs typeface="Arial"/>
              </a:rPr>
              <a:t>wood such as mahogany  would increase </a:t>
            </a: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1400" spc="-5" dirty="0">
                <a:solidFill>
                  <a:srgbClr val="151616"/>
                </a:solidFill>
                <a:latin typeface="Arial"/>
                <a:cs typeface="Arial"/>
              </a:rPr>
              <a:t>price </a:t>
            </a: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but I </a:t>
            </a:r>
            <a:r>
              <a:rPr sz="1400" spc="-5" dirty="0">
                <a:solidFill>
                  <a:srgbClr val="151616"/>
                </a:solidFill>
                <a:latin typeface="Arial"/>
                <a:cs typeface="Arial"/>
              </a:rPr>
              <a:t>think  parents would be prepared </a:t>
            </a: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1400" spc="-5" dirty="0">
                <a:solidFill>
                  <a:srgbClr val="151616"/>
                </a:solidFill>
                <a:latin typeface="Arial"/>
                <a:cs typeface="Arial"/>
              </a:rPr>
              <a:t>pay a  higher</a:t>
            </a:r>
            <a:r>
              <a:rPr sz="1400" spc="-16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151616"/>
                </a:solidFill>
                <a:latin typeface="Arial"/>
                <a:cs typeface="Arial"/>
              </a:rPr>
              <a:t>price</a:t>
            </a:r>
            <a:r>
              <a:rPr sz="1400" spc="-16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for</a:t>
            </a:r>
            <a:r>
              <a:rPr sz="1400" spc="-1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151616"/>
                </a:solidFill>
                <a:latin typeface="Arial"/>
                <a:cs typeface="Arial"/>
              </a:rPr>
              <a:t>a</a:t>
            </a:r>
            <a:r>
              <a:rPr sz="1400" spc="-1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151616"/>
                </a:solidFill>
                <a:latin typeface="Arial"/>
                <a:cs typeface="Arial"/>
              </a:rPr>
              <a:t>quality</a:t>
            </a:r>
            <a:r>
              <a:rPr sz="1400" spc="-16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product.</a:t>
            </a:r>
            <a:endParaRPr sz="1400">
              <a:latin typeface="Arial"/>
              <a:cs typeface="Arial"/>
            </a:endParaRPr>
          </a:p>
          <a:p>
            <a:pPr marL="12700" marR="5080" algn="just">
              <a:lnSpc>
                <a:spcPts val="1560"/>
              </a:lnSpc>
              <a:spcBef>
                <a:spcPts val="1590"/>
              </a:spcBef>
            </a:pP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A</a:t>
            </a:r>
            <a:r>
              <a:rPr sz="1400" spc="-1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151616"/>
                </a:solidFill>
                <a:latin typeface="Arial"/>
                <a:cs typeface="Arial"/>
              </a:rPr>
              <a:t>selection</a:t>
            </a:r>
            <a:r>
              <a:rPr sz="1400" spc="-4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of</a:t>
            </a:r>
            <a:r>
              <a:rPr sz="1400" spc="-4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151616"/>
                </a:solidFill>
                <a:latin typeface="Arial"/>
                <a:cs typeface="Arial"/>
              </a:rPr>
              <a:t>handle</a:t>
            </a:r>
            <a:r>
              <a:rPr sz="1400" spc="-4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151616"/>
                </a:solidFill>
                <a:latin typeface="Arial"/>
                <a:cs typeface="Arial"/>
              </a:rPr>
              <a:t>shapes</a:t>
            </a:r>
            <a:r>
              <a:rPr sz="1400" spc="-4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151616"/>
                </a:solidFill>
                <a:latin typeface="Arial"/>
                <a:cs typeface="Arial"/>
              </a:rPr>
              <a:t>would</a:t>
            </a:r>
            <a:r>
              <a:rPr sz="1400" spc="-4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151616"/>
                </a:solidFill>
                <a:latin typeface="Arial"/>
                <a:cs typeface="Arial"/>
              </a:rPr>
              <a:t>allow  the user </a:t>
            </a: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1400" spc="-5" dirty="0">
                <a:solidFill>
                  <a:srgbClr val="151616"/>
                </a:solidFill>
                <a:latin typeface="Arial"/>
                <a:cs typeface="Arial"/>
              </a:rPr>
              <a:t>choose </a:t>
            </a: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1400" spc="-5" dirty="0">
                <a:solidFill>
                  <a:srgbClr val="151616"/>
                </a:solidFill>
                <a:latin typeface="Arial"/>
                <a:cs typeface="Arial"/>
              </a:rPr>
              <a:t>shape </a:t>
            </a: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they </a:t>
            </a:r>
            <a:r>
              <a:rPr sz="1400" spc="-5" dirty="0">
                <a:solidFill>
                  <a:srgbClr val="151616"/>
                </a:solidFill>
                <a:latin typeface="Arial"/>
                <a:cs typeface="Arial"/>
              </a:rPr>
              <a:t>like  </a:t>
            </a: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best. The </a:t>
            </a:r>
            <a:r>
              <a:rPr sz="1400" spc="-5" dirty="0">
                <a:solidFill>
                  <a:srgbClr val="151616"/>
                </a:solidFill>
                <a:latin typeface="Arial"/>
                <a:cs typeface="Arial"/>
              </a:rPr>
              <a:t>game could be supplied with a  variety </a:t>
            </a: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of </a:t>
            </a:r>
            <a:r>
              <a:rPr sz="1400" spc="-5" dirty="0">
                <a:solidFill>
                  <a:srgbClr val="151616"/>
                </a:solidFill>
                <a:latin typeface="Arial"/>
                <a:cs typeface="Arial"/>
              </a:rPr>
              <a:t>shapes making </a:t>
            </a: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1400" spc="-5" dirty="0">
                <a:solidFill>
                  <a:srgbClr val="151616"/>
                </a:solidFill>
                <a:latin typeface="Arial"/>
                <a:cs typeface="Arial"/>
              </a:rPr>
              <a:t>game</a:t>
            </a:r>
            <a:r>
              <a:rPr sz="1400" spc="-10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151616"/>
                </a:solidFill>
                <a:latin typeface="Arial"/>
                <a:cs typeface="Arial"/>
              </a:rPr>
              <a:t>more  interesting</a:t>
            </a:r>
            <a:r>
              <a:rPr sz="1400" spc="-1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to</a:t>
            </a:r>
            <a:r>
              <a:rPr sz="1400" spc="-16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151616"/>
                </a:solidFill>
                <a:latin typeface="Arial"/>
                <a:cs typeface="Arial"/>
              </a:rPr>
              <a:t>look</a:t>
            </a:r>
            <a:r>
              <a:rPr sz="1400" spc="-1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at</a:t>
            </a:r>
            <a:r>
              <a:rPr sz="1400" spc="-16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151616"/>
                </a:solidFill>
                <a:latin typeface="Arial"/>
                <a:cs typeface="Arial"/>
              </a:rPr>
              <a:t>and</a:t>
            </a:r>
            <a:r>
              <a:rPr sz="1400" spc="-1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spc="-25" dirty="0">
                <a:solidFill>
                  <a:srgbClr val="151616"/>
                </a:solidFill>
                <a:latin typeface="Arial"/>
                <a:cs typeface="Arial"/>
              </a:rPr>
              <a:t>play.</a:t>
            </a:r>
            <a:endParaRPr sz="1400">
              <a:latin typeface="Arial"/>
              <a:cs typeface="Arial"/>
            </a:endParaRPr>
          </a:p>
          <a:p>
            <a:pPr marL="12700" marR="5080" algn="just">
              <a:lnSpc>
                <a:spcPts val="1560"/>
              </a:lnSpc>
              <a:spcBef>
                <a:spcPts val="1580"/>
              </a:spcBef>
            </a:pPr>
            <a:r>
              <a:rPr sz="1400" spc="-5" dirty="0">
                <a:solidFill>
                  <a:srgbClr val="151616"/>
                </a:solidFill>
                <a:latin typeface="Arial"/>
                <a:cs typeface="Arial"/>
              </a:rPr>
              <a:t>Customers could select lids </a:t>
            </a: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from </a:t>
            </a:r>
            <a:r>
              <a:rPr sz="1400" spc="-5" dirty="0">
                <a:solidFill>
                  <a:srgbClr val="151616"/>
                </a:solidFill>
                <a:latin typeface="Arial"/>
                <a:cs typeface="Arial"/>
              </a:rPr>
              <a:t>a</a:t>
            </a:r>
            <a:r>
              <a:rPr sz="1400" spc="-14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151616"/>
                </a:solidFill>
                <a:latin typeface="Arial"/>
                <a:cs typeface="Arial"/>
              </a:rPr>
              <a:t>range  </a:t>
            </a: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of </a:t>
            </a:r>
            <a:r>
              <a:rPr sz="1400" spc="-5" dirty="0">
                <a:solidFill>
                  <a:srgbClr val="151616"/>
                </a:solidFill>
                <a:latin typeface="Arial"/>
                <a:cs typeface="Arial"/>
              </a:rPr>
              <a:t>colours including translucent and  transparent</a:t>
            </a:r>
            <a:r>
              <a:rPr sz="1400" spc="-16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151616"/>
                </a:solidFill>
                <a:latin typeface="Arial"/>
                <a:cs typeface="Arial"/>
              </a:rPr>
              <a:t>perspex.</a:t>
            </a:r>
            <a:endParaRPr sz="1400">
              <a:latin typeface="Arial"/>
              <a:cs typeface="Arial"/>
            </a:endParaRPr>
          </a:p>
          <a:p>
            <a:pPr marL="12700" marR="5080" algn="just">
              <a:lnSpc>
                <a:spcPts val="1560"/>
              </a:lnSpc>
              <a:spcBef>
                <a:spcPts val="1580"/>
              </a:spcBef>
            </a:pPr>
            <a:r>
              <a:rPr sz="1400" spc="-5" dirty="0">
                <a:solidFill>
                  <a:srgbClr val="151616"/>
                </a:solidFill>
                <a:latin typeface="Arial"/>
                <a:cs typeface="Arial"/>
              </a:rPr>
              <a:t>The coat </a:t>
            </a: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of arms </a:t>
            </a:r>
            <a:r>
              <a:rPr sz="1400" spc="-5" dirty="0">
                <a:solidFill>
                  <a:srgbClr val="151616"/>
                </a:solidFill>
                <a:latin typeface="Arial"/>
                <a:cs typeface="Arial"/>
              </a:rPr>
              <a:t>could be chosen by</a:t>
            </a:r>
            <a:r>
              <a:rPr sz="1400" spc="-1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the  customer to reflect the </a:t>
            </a:r>
            <a:r>
              <a:rPr sz="1400" spc="-5" dirty="0">
                <a:solidFill>
                  <a:srgbClr val="151616"/>
                </a:solidFill>
                <a:latin typeface="Arial"/>
                <a:cs typeface="Arial"/>
              </a:rPr>
              <a:t>family name.</a:t>
            </a:r>
            <a:r>
              <a:rPr sz="1400" spc="-9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This  </a:t>
            </a:r>
            <a:r>
              <a:rPr sz="1400" spc="-5" dirty="0">
                <a:solidFill>
                  <a:srgbClr val="151616"/>
                </a:solidFill>
                <a:latin typeface="Arial"/>
                <a:cs typeface="Arial"/>
              </a:rPr>
              <a:t>would personalise </a:t>
            </a: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1400" spc="-5" dirty="0">
                <a:solidFill>
                  <a:srgbClr val="151616"/>
                </a:solidFill>
                <a:latin typeface="Arial"/>
                <a:cs typeface="Arial"/>
              </a:rPr>
              <a:t>product and </a:t>
            </a: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lift</a:t>
            </a:r>
            <a:r>
              <a:rPr sz="1400" spc="-254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the  </a:t>
            </a:r>
            <a:r>
              <a:rPr sz="1400" spc="-5" dirty="0">
                <a:solidFill>
                  <a:srgbClr val="151616"/>
                </a:solidFill>
                <a:latin typeface="Arial"/>
                <a:cs typeface="Arial"/>
              </a:rPr>
              <a:t>price </a:t>
            </a: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of</a:t>
            </a:r>
            <a:r>
              <a:rPr sz="1400" spc="-3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151616"/>
                </a:solidFill>
                <a:latin typeface="Arial"/>
                <a:cs typeface="Arial"/>
              </a:rPr>
              <a:t>sale.</a:t>
            </a:r>
            <a:endParaRPr sz="1400">
              <a:latin typeface="Arial"/>
              <a:cs typeface="Arial"/>
            </a:endParaRPr>
          </a:p>
          <a:p>
            <a:pPr marL="12700" marR="5080" algn="just">
              <a:lnSpc>
                <a:spcPts val="1560"/>
              </a:lnSpc>
              <a:spcBef>
                <a:spcPts val="1580"/>
              </a:spcBef>
            </a:pP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In future </a:t>
            </a:r>
            <a:r>
              <a:rPr sz="1400" spc="-5" dirty="0">
                <a:solidFill>
                  <a:srgbClr val="151616"/>
                </a:solidFill>
                <a:latin typeface="Arial"/>
                <a:cs typeface="Arial"/>
              </a:rPr>
              <a:t>the maze game could be based  </a:t>
            </a:r>
            <a:r>
              <a:rPr sz="1400" spc="5" dirty="0">
                <a:solidFill>
                  <a:srgbClr val="151616"/>
                </a:solidFill>
                <a:latin typeface="Arial"/>
                <a:cs typeface="Arial"/>
              </a:rPr>
              <a:t>on </a:t>
            </a:r>
            <a:r>
              <a:rPr sz="1400" spc="-5" dirty="0">
                <a:solidFill>
                  <a:srgbClr val="151616"/>
                </a:solidFill>
                <a:latin typeface="Arial"/>
                <a:cs typeface="Arial"/>
              </a:rPr>
              <a:t>a </a:t>
            </a:r>
            <a:r>
              <a:rPr sz="1400" spc="10" dirty="0">
                <a:solidFill>
                  <a:srgbClr val="151616"/>
                </a:solidFill>
                <a:latin typeface="Arial"/>
                <a:cs typeface="Arial"/>
              </a:rPr>
              <a:t>rectangular, </a:t>
            </a:r>
            <a:r>
              <a:rPr sz="1400" spc="15" dirty="0">
                <a:solidFill>
                  <a:srgbClr val="151616"/>
                </a:solidFill>
                <a:latin typeface="Arial"/>
                <a:cs typeface="Arial"/>
              </a:rPr>
              <a:t>circular </a:t>
            </a:r>
            <a:r>
              <a:rPr sz="1400" spc="5" dirty="0">
                <a:solidFill>
                  <a:srgbClr val="151616"/>
                </a:solidFill>
                <a:latin typeface="Arial"/>
                <a:cs typeface="Arial"/>
              </a:rPr>
              <a:t>or </a:t>
            </a:r>
            <a:r>
              <a:rPr sz="1400" spc="10" dirty="0">
                <a:solidFill>
                  <a:srgbClr val="151616"/>
                </a:solidFill>
                <a:latin typeface="Arial"/>
                <a:cs typeface="Arial"/>
              </a:rPr>
              <a:t>even  </a:t>
            </a:r>
            <a:r>
              <a:rPr sz="1400" spc="-5" dirty="0">
                <a:solidFill>
                  <a:srgbClr val="151616"/>
                </a:solidFill>
                <a:latin typeface="Arial"/>
                <a:cs typeface="Arial"/>
              </a:rPr>
              <a:t>triangular</a:t>
            </a:r>
            <a:r>
              <a:rPr sz="1400" spc="-16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151616"/>
                </a:solidFill>
                <a:latin typeface="Arial"/>
                <a:cs typeface="Arial"/>
              </a:rPr>
              <a:t>shape.</a:t>
            </a:r>
            <a:endParaRPr sz="1400">
              <a:latin typeface="Arial"/>
              <a:cs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7237108" y="7348639"/>
            <a:ext cx="2862580" cy="187960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0"/>
              </a:spcBef>
              <a:tabLst>
                <a:tab pos="2057400" algn="l"/>
              </a:tabLst>
            </a:pPr>
            <a:r>
              <a:rPr sz="900" spc="5" dirty="0">
                <a:solidFill>
                  <a:srgbClr val="3C2B98"/>
                </a:solidFill>
                <a:latin typeface="Arial"/>
                <a:cs typeface="Arial"/>
                <a:hlinkClick r:id="rId4"/>
              </a:rPr>
              <a:t>www.technologystudent.com</a:t>
            </a:r>
            <a:r>
              <a:rPr sz="900" spc="25" dirty="0">
                <a:solidFill>
                  <a:srgbClr val="3C2B98"/>
                </a:solidFill>
                <a:latin typeface="Arial"/>
                <a:cs typeface="Arial"/>
                <a:hlinkClick r:id="rId4"/>
              </a:rPr>
              <a:t> </a:t>
            </a:r>
            <a:r>
              <a:rPr sz="900" spc="15" dirty="0">
                <a:solidFill>
                  <a:srgbClr val="3C2B98"/>
                </a:solidFill>
                <a:latin typeface="Arial"/>
                <a:cs typeface="Arial"/>
              </a:rPr>
              <a:t>©</a:t>
            </a:r>
            <a:r>
              <a:rPr sz="900" spc="25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900" spc="10" dirty="0">
                <a:solidFill>
                  <a:srgbClr val="3C2B98"/>
                </a:solidFill>
                <a:latin typeface="Arial"/>
                <a:cs typeface="Arial"/>
              </a:rPr>
              <a:t>2018	</a:t>
            </a:r>
            <a:r>
              <a:rPr sz="900" dirty="0">
                <a:solidFill>
                  <a:srgbClr val="3C2B98"/>
                </a:solidFill>
                <a:latin typeface="Arial"/>
                <a:cs typeface="Arial"/>
              </a:rPr>
              <a:t>V.Ryan </a:t>
            </a:r>
            <a:r>
              <a:rPr sz="900" spc="15" dirty="0">
                <a:solidFill>
                  <a:srgbClr val="3C2B98"/>
                </a:solidFill>
                <a:latin typeface="Arial"/>
                <a:cs typeface="Arial"/>
              </a:rPr>
              <a:t>©</a:t>
            </a:r>
            <a:r>
              <a:rPr sz="900" spc="-60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900" spc="10" dirty="0">
                <a:solidFill>
                  <a:srgbClr val="3C2B98"/>
                </a:solidFill>
                <a:latin typeface="Arial"/>
                <a:cs typeface="Arial"/>
              </a:rPr>
              <a:t>2018</a:t>
            </a:r>
            <a:endParaRPr sz="900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726078" y="7369481"/>
            <a:ext cx="3169285" cy="187325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0"/>
              </a:spcBef>
            </a:pPr>
            <a:r>
              <a:rPr sz="900" spc="35" dirty="0">
                <a:solidFill>
                  <a:srgbClr val="3C2B98"/>
                </a:solidFill>
                <a:latin typeface="Arial"/>
                <a:cs typeface="Arial"/>
              </a:rPr>
              <a:t>WORLD </a:t>
            </a:r>
            <a:r>
              <a:rPr sz="900" spc="30" dirty="0">
                <a:solidFill>
                  <a:srgbClr val="3C2B98"/>
                </a:solidFill>
                <a:latin typeface="Arial"/>
                <a:cs typeface="Arial"/>
              </a:rPr>
              <a:t>ASSOCIATION OF </a:t>
            </a:r>
            <a:r>
              <a:rPr sz="900" spc="40" dirty="0">
                <a:solidFill>
                  <a:srgbClr val="3C2B98"/>
                </a:solidFill>
                <a:latin typeface="Arial"/>
                <a:cs typeface="Arial"/>
              </a:rPr>
              <a:t>TECHNOLOGY </a:t>
            </a:r>
            <a:r>
              <a:rPr sz="900" spc="35" dirty="0">
                <a:solidFill>
                  <a:srgbClr val="3C2B98"/>
                </a:solidFill>
                <a:latin typeface="Arial"/>
                <a:cs typeface="Arial"/>
              </a:rPr>
              <a:t>TEACHERS</a:t>
            </a:r>
            <a:endParaRPr sz="90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4093334" y="7366521"/>
            <a:ext cx="2849245" cy="187325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0"/>
              </a:spcBef>
            </a:pPr>
            <a:r>
              <a:rPr sz="900" spc="5" dirty="0">
                <a:solidFill>
                  <a:srgbClr val="3C2B98"/>
                </a:solidFill>
                <a:latin typeface="Arial"/>
                <a:cs typeface="Arial"/>
                <a:hlinkClick r:id="rId5"/>
              </a:rPr>
              <a:t>https://www.facebook.com/groups/254963448192823/</a:t>
            </a:r>
            <a:endParaRPr sz="900"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7073190" y="2771874"/>
            <a:ext cx="137795" cy="1987550"/>
          </a:xfrm>
          <a:prstGeom prst="rect">
            <a:avLst/>
          </a:prstGeom>
        </p:spPr>
        <p:txBody>
          <a:bodyPr vert="vert270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650" spc="-5" dirty="0">
                <a:solidFill>
                  <a:srgbClr val="3C2B98"/>
                </a:solidFill>
                <a:latin typeface="Arial"/>
                <a:cs typeface="Arial"/>
                <a:hlinkClick r:id="rId5"/>
              </a:rPr>
              <a:t>https://www.facebook.com/groups/254963448192823/</a:t>
            </a:r>
            <a:endParaRPr sz="650">
              <a:latin typeface="Arial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7075241" y="4889372"/>
            <a:ext cx="137795" cy="2209800"/>
          </a:xfrm>
          <a:prstGeom prst="rect">
            <a:avLst/>
          </a:prstGeom>
        </p:spPr>
        <p:txBody>
          <a:bodyPr vert="vert270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650" spc="5" dirty="0">
                <a:solidFill>
                  <a:srgbClr val="3C2B98"/>
                </a:solidFill>
                <a:latin typeface="Arial"/>
                <a:cs typeface="Arial"/>
              </a:rPr>
              <a:t>WORLD </a:t>
            </a:r>
            <a:r>
              <a:rPr sz="650" spc="0" dirty="0">
                <a:solidFill>
                  <a:srgbClr val="3C2B98"/>
                </a:solidFill>
                <a:latin typeface="Arial"/>
                <a:cs typeface="Arial"/>
              </a:rPr>
              <a:t>ASSOCIATION OF </a:t>
            </a:r>
            <a:r>
              <a:rPr sz="650" spc="5" dirty="0">
                <a:solidFill>
                  <a:srgbClr val="3C2B98"/>
                </a:solidFill>
                <a:latin typeface="Arial"/>
                <a:cs typeface="Arial"/>
              </a:rPr>
              <a:t>TECHNOLOGY</a:t>
            </a:r>
            <a:r>
              <a:rPr sz="650" spc="75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650" spc="5" dirty="0">
                <a:solidFill>
                  <a:srgbClr val="3C2B98"/>
                </a:solidFill>
                <a:latin typeface="Arial"/>
                <a:cs typeface="Arial"/>
              </a:rPr>
              <a:t>TEACHERS</a:t>
            </a:r>
            <a:endParaRPr sz="650">
              <a:latin typeface="Arial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7060772" y="577898"/>
            <a:ext cx="138430" cy="1997075"/>
          </a:xfrm>
          <a:prstGeom prst="rect">
            <a:avLst/>
          </a:prstGeom>
        </p:spPr>
        <p:txBody>
          <a:bodyPr vert="vert270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650" spc="-5" dirty="0">
                <a:solidFill>
                  <a:srgbClr val="3C2B98"/>
                </a:solidFill>
                <a:latin typeface="Arial"/>
                <a:cs typeface="Arial"/>
                <a:hlinkClick r:id="rId4"/>
              </a:rPr>
              <a:t>www.technologystudent.com </a:t>
            </a:r>
            <a:r>
              <a:rPr sz="650" spc="-5" dirty="0">
                <a:solidFill>
                  <a:srgbClr val="3C2B98"/>
                </a:solidFill>
                <a:latin typeface="Arial"/>
                <a:cs typeface="Arial"/>
              </a:rPr>
              <a:t>© 2018 </a:t>
            </a:r>
            <a:r>
              <a:rPr sz="650" spc="-15" dirty="0">
                <a:solidFill>
                  <a:srgbClr val="3C2B98"/>
                </a:solidFill>
                <a:latin typeface="Arial"/>
                <a:cs typeface="Arial"/>
              </a:rPr>
              <a:t>V.Ryan </a:t>
            </a:r>
            <a:r>
              <a:rPr sz="650" spc="-5" dirty="0">
                <a:solidFill>
                  <a:srgbClr val="3C2B98"/>
                </a:solidFill>
                <a:latin typeface="Arial"/>
                <a:cs typeface="Arial"/>
              </a:rPr>
              <a:t>©</a:t>
            </a:r>
            <a:r>
              <a:rPr sz="650" spc="0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3C2B98"/>
                </a:solidFill>
                <a:latin typeface="Arial"/>
                <a:cs typeface="Arial"/>
              </a:rPr>
              <a:t>2018</a:t>
            </a:r>
            <a:endParaRPr sz="6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63562" y="160084"/>
            <a:ext cx="10338435" cy="1602105"/>
          </a:xfrm>
          <a:custGeom>
            <a:avLst/>
            <a:gdLst/>
            <a:ahLst/>
            <a:cxnLst/>
            <a:rect l="l" t="t" r="r" b="b"/>
            <a:pathLst>
              <a:path w="10338435" h="1602105">
                <a:moveTo>
                  <a:pt x="0" y="1602068"/>
                </a:moveTo>
                <a:lnTo>
                  <a:pt x="10337868" y="1602068"/>
                </a:lnTo>
                <a:lnTo>
                  <a:pt x="10337868" y="0"/>
                </a:lnTo>
                <a:lnTo>
                  <a:pt x="0" y="0"/>
                </a:lnTo>
                <a:lnTo>
                  <a:pt x="0" y="1602068"/>
                </a:lnTo>
                <a:close/>
              </a:path>
            </a:pathLst>
          </a:custGeom>
          <a:solidFill>
            <a:srgbClr val="FEF5B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63562" y="7146953"/>
            <a:ext cx="10338435" cy="189230"/>
          </a:xfrm>
          <a:custGeom>
            <a:avLst/>
            <a:gdLst/>
            <a:ahLst/>
            <a:cxnLst/>
            <a:rect l="l" t="t" r="r" b="b"/>
            <a:pathLst>
              <a:path w="10338435" h="189229">
                <a:moveTo>
                  <a:pt x="0" y="188676"/>
                </a:moveTo>
                <a:lnTo>
                  <a:pt x="10337868" y="188676"/>
                </a:lnTo>
                <a:lnTo>
                  <a:pt x="10337868" y="0"/>
                </a:lnTo>
                <a:lnTo>
                  <a:pt x="0" y="0"/>
                </a:lnTo>
                <a:lnTo>
                  <a:pt x="0" y="188676"/>
                </a:lnTo>
                <a:close/>
              </a:path>
            </a:pathLst>
          </a:custGeom>
          <a:solidFill>
            <a:srgbClr val="FEF5B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63033" y="1762152"/>
            <a:ext cx="10339070" cy="5384800"/>
          </a:xfrm>
          <a:custGeom>
            <a:avLst/>
            <a:gdLst/>
            <a:ahLst/>
            <a:cxnLst/>
            <a:rect l="l" t="t" r="r" b="b"/>
            <a:pathLst>
              <a:path w="10339070" h="5384800">
                <a:moveTo>
                  <a:pt x="0" y="0"/>
                </a:moveTo>
                <a:lnTo>
                  <a:pt x="10338595" y="0"/>
                </a:lnTo>
                <a:lnTo>
                  <a:pt x="10338595" y="5384801"/>
                </a:lnTo>
                <a:lnTo>
                  <a:pt x="0" y="5384801"/>
                </a:lnTo>
                <a:lnTo>
                  <a:pt x="0" y="0"/>
                </a:lnTo>
                <a:close/>
              </a:path>
            </a:pathLst>
          </a:custGeom>
          <a:solidFill>
            <a:srgbClr val="EC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991144" y="499550"/>
            <a:ext cx="8649970" cy="1067435"/>
          </a:xfrm>
          <a:custGeom>
            <a:avLst/>
            <a:gdLst/>
            <a:ahLst/>
            <a:cxnLst/>
            <a:rect l="l" t="t" r="r" b="b"/>
            <a:pathLst>
              <a:path w="8649970" h="1067435">
                <a:moveTo>
                  <a:pt x="0" y="0"/>
                </a:moveTo>
                <a:lnTo>
                  <a:pt x="8649845" y="0"/>
                </a:lnTo>
                <a:lnTo>
                  <a:pt x="8649845" y="1066802"/>
                </a:lnTo>
                <a:lnTo>
                  <a:pt x="0" y="1066802"/>
                </a:lnTo>
                <a:lnTo>
                  <a:pt x="0" y="0"/>
                </a:lnTo>
                <a:close/>
              </a:path>
            </a:pathLst>
          </a:custGeom>
          <a:solidFill>
            <a:srgbClr val="EC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361303" y="243358"/>
            <a:ext cx="6635115" cy="1771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3606800" algn="l"/>
              </a:tabLst>
            </a:pPr>
            <a:r>
              <a:rPr sz="1000" spc="10" dirty="0">
                <a:solidFill>
                  <a:srgbClr val="3C2B98"/>
                </a:solidFill>
                <a:latin typeface="Arial"/>
                <a:cs typeface="Arial"/>
              </a:rPr>
              <a:t>WORLD </a:t>
            </a:r>
            <a:r>
              <a:rPr sz="1000" spc="5" dirty="0">
                <a:solidFill>
                  <a:srgbClr val="3C2B98"/>
                </a:solidFill>
                <a:latin typeface="Arial"/>
                <a:cs typeface="Arial"/>
              </a:rPr>
              <a:t>ASSOCIATION </a:t>
            </a:r>
            <a:r>
              <a:rPr sz="1000" spc="0" dirty="0">
                <a:solidFill>
                  <a:srgbClr val="3C2B98"/>
                </a:solidFill>
                <a:latin typeface="Arial"/>
                <a:cs typeface="Arial"/>
              </a:rPr>
              <a:t>OF</a:t>
            </a:r>
            <a:r>
              <a:rPr sz="1000" spc="125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1000" spc="15" dirty="0">
                <a:solidFill>
                  <a:srgbClr val="3C2B98"/>
                </a:solidFill>
                <a:latin typeface="Arial"/>
                <a:cs typeface="Arial"/>
              </a:rPr>
              <a:t>TECHNOLOGY</a:t>
            </a:r>
            <a:r>
              <a:rPr sz="1000" spc="30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1000" spc="15" dirty="0">
                <a:solidFill>
                  <a:srgbClr val="3C2B98"/>
                </a:solidFill>
                <a:latin typeface="Arial"/>
                <a:cs typeface="Arial"/>
              </a:rPr>
              <a:t>TEACHERS	</a:t>
            </a:r>
            <a:r>
              <a:rPr sz="1000" spc="-5" dirty="0">
                <a:solidFill>
                  <a:srgbClr val="3C2B98"/>
                </a:solidFill>
                <a:latin typeface="Arial"/>
                <a:cs typeface="Arial"/>
                <a:hlinkClick r:id="rId2"/>
              </a:rPr>
              <a:t>https://www.facebook.com/groups/254963448192823/</a:t>
            </a:r>
            <a:endParaRPr sz="10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312227" y="221481"/>
            <a:ext cx="3054350" cy="1771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2195195" algn="l"/>
              </a:tabLst>
            </a:pPr>
            <a:r>
              <a:rPr sz="1000" spc="-5" dirty="0">
                <a:solidFill>
                  <a:srgbClr val="3C2B98"/>
                </a:solidFill>
                <a:latin typeface="Arial"/>
                <a:cs typeface="Arial"/>
                <a:hlinkClick r:id="rId3"/>
              </a:rPr>
              <a:t>www.technologystudent.com</a:t>
            </a:r>
            <a:r>
              <a:rPr sz="1000" dirty="0">
                <a:solidFill>
                  <a:srgbClr val="3C2B98"/>
                </a:solidFill>
                <a:latin typeface="Arial"/>
                <a:cs typeface="Arial"/>
                <a:hlinkClick r:id="rId3"/>
              </a:rPr>
              <a:t> </a:t>
            </a:r>
            <a:r>
              <a:rPr sz="1000" spc="-5" dirty="0">
                <a:solidFill>
                  <a:srgbClr val="3C2B98"/>
                </a:solidFill>
                <a:latin typeface="Arial"/>
                <a:cs typeface="Arial"/>
                <a:hlinkClick r:id="rId3"/>
              </a:rPr>
              <a:t>©</a:t>
            </a:r>
            <a:r>
              <a:rPr sz="1000" dirty="0">
                <a:solidFill>
                  <a:srgbClr val="3C2B98"/>
                </a:solidFill>
                <a:latin typeface="Arial"/>
                <a:cs typeface="Arial"/>
                <a:hlinkClick r:id="rId3"/>
              </a:rPr>
              <a:t> </a:t>
            </a:r>
            <a:r>
              <a:rPr sz="1000" spc="-5" dirty="0">
                <a:solidFill>
                  <a:srgbClr val="3C2B98"/>
                </a:solidFill>
                <a:latin typeface="Arial"/>
                <a:cs typeface="Arial"/>
              </a:rPr>
              <a:t>2018	</a:t>
            </a:r>
            <a:r>
              <a:rPr sz="1000" spc="-20" dirty="0">
                <a:solidFill>
                  <a:srgbClr val="3C2B98"/>
                </a:solidFill>
                <a:latin typeface="Arial"/>
                <a:cs typeface="Arial"/>
              </a:rPr>
              <a:t>V.Ryan </a:t>
            </a:r>
            <a:r>
              <a:rPr sz="1000" spc="-5" dirty="0">
                <a:solidFill>
                  <a:srgbClr val="3C2B98"/>
                </a:solidFill>
                <a:latin typeface="Arial"/>
                <a:cs typeface="Arial"/>
              </a:rPr>
              <a:t>©</a:t>
            </a:r>
            <a:r>
              <a:rPr sz="1000" spc="-70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1000" spc="-5" dirty="0">
                <a:solidFill>
                  <a:srgbClr val="3C2B98"/>
                </a:solidFill>
                <a:latin typeface="Arial"/>
                <a:cs typeface="Arial"/>
              </a:rPr>
              <a:t>2018</a:t>
            </a:r>
            <a:endParaRPr sz="10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80951" y="459221"/>
            <a:ext cx="9192260" cy="6670040"/>
          </a:xfrm>
          <a:prstGeom prst="rect">
            <a:avLst/>
          </a:prstGeom>
        </p:spPr>
        <p:txBody>
          <a:bodyPr vert="horz" wrap="square" lIns="0" tIns="45085" rIns="0" bIns="0" rtlCol="0">
            <a:spAutoFit/>
          </a:bodyPr>
          <a:lstStyle/>
          <a:p>
            <a:pPr marL="521334" marR="191770" algn="ctr">
              <a:lnSpc>
                <a:spcPts val="2680"/>
              </a:lnSpc>
              <a:spcBef>
                <a:spcPts val="355"/>
              </a:spcBef>
            </a:pPr>
            <a:r>
              <a:rPr sz="2400" u="heavy" spc="-10" dirty="0">
                <a:solidFill>
                  <a:srgbClr val="0000C4"/>
                </a:solidFill>
                <a:uFill>
                  <a:solidFill>
                    <a:srgbClr val="0000C4"/>
                  </a:solidFill>
                </a:uFill>
                <a:latin typeface="Arial"/>
                <a:cs typeface="Arial"/>
                <a:hlinkClick r:id="rId4"/>
              </a:rPr>
              <a:t>www.technologystudent.com</a:t>
            </a:r>
            <a:r>
              <a:rPr sz="2400" spc="-10" dirty="0">
                <a:solidFill>
                  <a:srgbClr val="0000C4"/>
                </a:solidFill>
                <a:latin typeface="Arial"/>
                <a:cs typeface="Arial"/>
                <a:hlinkClick r:id="rId4"/>
              </a:rPr>
              <a:t>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provides you with all you need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for 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Design and </a:t>
            </a:r>
            <a:r>
              <a:rPr sz="2400" spc="-30" dirty="0">
                <a:solidFill>
                  <a:srgbClr val="151616"/>
                </a:solidFill>
                <a:latin typeface="Arial"/>
                <a:cs typeface="Arial"/>
              </a:rPr>
              <a:t>Technology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GCSE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and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A</a:t>
            </a:r>
            <a:r>
              <a:rPr sz="2400" spc="-2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Level.</a:t>
            </a:r>
            <a:endParaRPr sz="2400" dirty="0">
              <a:latin typeface="Arial"/>
              <a:cs typeface="Arial"/>
            </a:endParaRPr>
          </a:p>
          <a:p>
            <a:pPr marL="321310" algn="ctr">
              <a:lnSpc>
                <a:spcPts val="2625"/>
              </a:lnSpc>
            </a:pP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Free twenty-four hour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access -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every day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of the</a:t>
            </a:r>
            <a:r>
              <a:rPr sz="2400" spc="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year</a:t>
            </a:r>
            <a:endParaRPr sz="2400" dirty="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2405"/>
              </a:spcBef>
            </a:pPr>
            <a:r>
              <a:rPr sz="2400" b="1" u="sng" spc="-2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IMPORTANT </a:t>
            </a:r>
            <a:r>
              <a:rPr sz="2400" b="1" u="sng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LINKS - FOR </a:t>
            </a:r>
            <a:r>
              <a:rPr sz="2400" b="1" u="sng" spc="-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YOUR SUCCESS </a:t>
            </a:r>
            <a:r>
              <a:rPr sz="2400" b="1" u="sng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WITH THE</a:t>
            </a:r>
            <a:r>
              <a:rPr sz="2400" b="1" u="sng" spc="-6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 </a:t>
            </a:r>
            <a:r>
              <a:rPr sz="2400" b="1" u="sng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COURSE</a:t>
            </a:r>
            <a:endParaRPr sz="2400" u="sng" dirty="0">
              <a:latin typeface="Arial"/>
              <a:cs typeface="Arial"/>
            </a:endParaRPr>
          </a:p>
          <a:p>
            <a:pPr marR="20320" algn="ctr">
              <a:lnSpc>
                <a:spcPct val="100000"/>
              </a:lnSpc>
              <a:spcBef>
                <a:spcPts val="670"/>
              </a:spcBef>
            </a:pPr>
            <a:r>
              <a:rPr sz="1800" spc="-15" dirty="0">
                <a:solidFill>
                  <a:srgbClr val="151616"/>
                </a:solidFill>
                <a:latin typeface="Arial"/>
                <a:cs typeface="Arial"/>
              </a:rPr>
              <a:t>ITERATIVE </a:t>
            </a:r>
            <a:r>
              <a:rPr sz="1800" dirty="0">
                <a:solidFill>
                  <a:srgbClr val="151616"/>
                </a:solidFill>
                <a:latin typeface="Arial"/>
                <a:cs typeface="Arial"/>
              </a:rPr>
              <a:t>DESIGN </a:t>
            </a:r>
            <a:r>
              <a:rPr sz="1800" spc="-5" dirty="0">
                <a:solidFill>
                  <a:srgbClr val="151616"/>
                </a:solidFill>
                <a:latin typeface="Arial"/>
                <a:cs typeface="Arial"/>
              </a:rPr>
              <a:t>AND </a:t>
            </a:r>
            <a:r>
              <a:rPr sz="18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800" spc="-1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151616"/>
                </a:solidFill>
                <a:latin typeface="Arial"/>
                <a:cs typeface="Arial"/>
              </a:rPr>
              <a:t>NEA</a:t>
            </a:r>
            <a:endParaRPr sz="1800" dirty="0">
              <a:latin typeface="Arial"/>
              <a:cs typeface="Arial"/>
            </a:endParaRPr>
          </a:p>
          <a:p>
            <a:pPr marR="20955" algn="ctr">
              <a:lnSpc>
                <a:spcPct val="100000"/>
              </a:lnSpc>
              <a:spcBef>
                <a:spcPts val="240"/>
              </a:spcBef>
            </a:pPr>
            <a:r>
              <a:rPr sz="1800" spc="-5" dirty="0">
                <a:solidFill>
                  <a:srgbClr val="DD2B1C"/>
                </a:solidFill>
                <a:latin typeface="Arial"/>
                <a:cs typeface="Arial"/>
                <a:hlinkClick r:id="rId5"/>
              </a:rPr>
              <a:t>http://www.technologystudent.com/designpro/despro1.htm</a:t>
            </a:r>
            <a:endParaRPr sz="1800" dirty="0">
              <a:latin typeface="Arial"/>
              <a:cs typeface="Arial"/>
            </a:endParaRPr>
          </a:p>
          <a:p>
            <a:pPr marL="377825" algn="ctr">
              <a:lnSpc>
                <a:spcPct val="100000"/>
              </a:lnSpc>
              <a:spcBef>
                <a:spcPts val="235"/>
              </a:spcBef>
            </a:pPr>
            <a:r>
              <a:rPr sz="1800" spc="-20" dirty="0">
                <a:solidFill>
                  <a:srgbClr val="151616"/>
                </a:solidFill>
                <a:latin typeface="Arial"/>
                <a:cs typeface="Arial"/>
              </a:rPr>
              <a:t>DETAILED </a:t>
            </a:r>
            <a:r>
              <a:rPr sz="1800" spc="-5" dirty="0">
                <a:solidFill>
                  <a:srgbClr val="151616"/>
                </a:solidFill>
                <a:latin typeface="Arial"/>
                <a:cs typeface="Arial"/>
              </a:rPr>
              <a:t>CONTENT AND </a:t>
            </a:r>
            <a:r>
              <a:rPr sz="1800" dirty="0">
                <a:solidFill>
                  <a:srgbClr val="151616"/>
                </a:solidFill>
                <a:latin typeface="Arial"/>
                <a:cs typeface="Arial"/>
              </a:rPr>
              <a:t>EXERCISES FOLLOWING THE GCSE</a:t>
            </a:r>
            <a:r>
              <a:rPr sz="1800" spc="-114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800" spc="-15" dirty="0">
                <a:solidFill>
                  <a:srgbClr val="151616"/>
                </a:solidFill>
                <a:latin typeface="Arial"/>
                <a:cs typeface="Arial"/>
              </a:rPr>
              <a:t>SPECIFICATION</a:t>
            </a:r>
            <a:endParaRPr sz="1800" dirty="0">
              <a:latin typeface="Arial"/>
              <a:cs typeface="Arial"/>
            </a:endParaRPr>
          </a:p>
          <a:p>
            <a:pPr marL="1740535" marR="1318260" indent="-443865">
              <a:lnSpc>
                <a:spcPct val="111000"/>
              </a:lnSpc>
            </a:pPr>
            <a:r>
              <a:rPr sz="1800" spc="-5" dirty="0">
                <a:solidFill>
                  <a:srgbClr val="DD2B1C"/>
                </a:solidFill>
                <a:latin typeface="Arial"/>
                <a:cs typeface="Arial"/>
                <a:hlinkClick r:id="rId6"/>
              </a:rPr>
              <a:t>http://www.technologystudent.com/despro_ﬂsh/new_maths1.html </a:t>
            </a:r>
            <a:r>
              <a:rPr sz="1800" spc="-5" dirty="0">
                <a:solidFill>
                  <a:srgbClr val="DD2B1C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151616"/>
                </a:solidFill>
                <a:latin typeface="Arial"/>
                <a:cs typeface="Arial"/>
              </a:rPr>
              <a:t>DESIGNERS, DESIGN MOVEMENTS </a:t>
            </a:r>
            <a:r>
              <a:rPr sz="1800" spc="-5" dirty="0">
                <a:solidFill>
                  <a:srgbClr val="151616"/>
                </a:solidFill>
                <a:latin typeface="Arial"/>
                <a:cs typeface="Arial"/>
              </a:rPr>
              <a:t>AND</a:t>
            </a:r>
            <a:r>
              <a:rPr sz="1800" spc="-14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800" spc="-15" dirty="0">
                <a:solidFill>
                  <a:srgbClr val="151616"/>
                </a:solidFill>
                <a:latin typeface="Arial"/>
                <a:cs typeface="Arial"/>
              </a:rPr>
              <a:t>COMPANIES</a:t>
            </a:r>
            <a:endParaRPr sz="1800" dirty="0">
              <a:latin typeface="Arial"/>
              <a:cs typeface="Arial"/>
            </a:endParaRPr>
          </a:p>
          <a:p>
            <a:pPr marL="1423670" marR="1445260" algn="ctr">
              <a:lnSpc>
                <a:spcPct val="111000"/>
              </a:lnSpc>
            </a:pPr>
            <a:r>
              <a:rPr sz="1800" spc="-5" dirty="0">
                <a:solidFill>
                  <a:srgbClr val="DD2B1C"/>
                </a:solidFill>
                <a:latin typeface="Arial"/>
                <a:cs typeface="Arial"/>
                <a:hlinkClick r:id="rId7"/>
              </a:rPr>
              <a:t>http://www.technologystudent.com/despro_ﬂsh/Designer1.html </a:t>
            </a:r>
            <a:r>
              <a:rPr sz="1800" spc="-5" dirty="0">
                <a:solidFill>
                  <a:srgbClr val="DD2B1C"/>
                </a:solidFill>
                <a:latin typeface="Arial"/>
                <a:cs typeface="Arial"/>
              </a:rPr>
              <a:t> </a:t>
            </a:r>
            <a:r>
              <a:rPr sz="1800" spc="-15" dirty="0">
                <a:solidFill>
                  <a:srgbClr val="151616"/>
                </a:solidFill>
                <a:latin typeface="Arial"/>
                <a:cs typeface="Arial"/>
              </a:rPr>
              <a:t>MATERIALS, </a:t>
            </a:r>
            <a:r>
              <a:rPr sz="1800" spc="-5" dirty="0">
                <a:solidFill>
                  <a:srgbClr val="151616"/>
                </a:solidFill>
                <a:latin typeface="Arial"/>
                <a:cs typeface="Arial"/>
              </a:rPr>
              <a:t>EQUIPMENT AND </a:t>
            </a:r>
            <a:r>
              <a:rPr sz="1800" dirty="0">
                <a:solidFill>
                  <a:srgbClr val="151616"/>
                </a:solidFill>
                <a:latin typeface="Arial"/>
                <a:cs typeface="Arial"/>
              </a:rPr>
              <a:t>INDUSTRIAL</a:t>
            </a:r>
            <a:r>
              <a:rPr sz="1800" spc="-204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151616"/>
                </a:solidFill>
                <a:latin typeface="Arial"/>
                <a:cs typeface="Arial"/>
              </a:rPr>
              <a:t>PROCESSES</a:t>
            </a:r>
            <a:endParaRPr sz="1800" dirty="0">
              <a:latin typeface="Arial"/>
              <a:cs typeface="Arial"/>
            </a:endParaRPr>
          </a:p>
          <a:p>
            <a:pPr marL="1106170" marR="1127760" algn="ctr">
              <a:lnSpc>
                <a:spcPct val="111000"/>
              </a:lnSpc>
            </a:pPr>
            <a:r>
              <a:rPr sz="1800" spc="-5" dirty="0">
                <a:solidFill>
                  <a:srgbClr val="DD2B1C"/>
                </a:solidFill>
                <a:latin typeface="Arial"/>
                <a:cs typeface="Arial"/>
                <a:hlinkClick r:id="rId8"/>
              </a:rPr>
              <a:t>http://www.technologystudent.com/despro_ﬂsh/materials_main1.html </a:t>
            </a:r>
            <a:r>
              <a:rPr sz="1800" spc="-5" dirty="0">
                <a:solidFill>
                  <a:srgbClr val="DD2B1C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DD2B1C"/>
                </a:solidFill>
                <a:latin typeface="Arial"/>
                <a:cs typeface="Arial"/>
                <a:hlinkClick r:id="rId9"/>
              </a:rPr>
              <a:t>http://www.technologystudent.com/equip1/equipex1.htm</a:t>
            </a:r>
            <a:endParaRPr sz="1800" dirty="0">
              <a:latin typeface="Arial"/>
              <a:cs typeface="Arial"/>
            </a:endParaRPr>
          </a:p>
          <a:p>
            <a:pPr marL="876935">
              <a:lnSpc>
                <a:spcPct val="100000"/>
              </a:lnSpc>
              <a:spcBef>
                <a:spcPts val="240"/>
              </a:spcBef>
            </a:pPr>
            <a:r>
              <a:rPr sz="1800" dirty="0">
                <a:solidFill>
                  <a:srgbClr val="151616"/>
                </a:solidFill>
                <a:latin typeface="Arial"/>
                <a:cs typeface="Arial"/>
              </a:rPr>
              <a:t>GRAPHICS, </a:t>
            </a:r>
            <a:r>
              <a:rPr sz="1800" spc="-10" dirty="0">
                <a:solidFill>
                  <a:srgbClr val="151616"/>
                </a:solidFill>
                <a:latin typeface="Arial"/>
                <a:cs typeface="Arial"/>
              </a:rPr>
              <a:t>DRAWING </a:t>
            </a:r>
            <a:r>
              <a:rPr sz="1800" dirty="0">
                <a:solidFill>
                  <a:srgbClr val="151616"/>
                </a:solidFill>
                <a:latin typeface="Arial"/>
                <a:cs typeface="Arial"/>
              </a:rPr>
              <a:t>TECHNIQUES </a:t>
            </a:r>
            <a:r>
              <a:rPr sz="1800" spc="-5" dirty="0">
                <a:solidFill>
                  <a:srgbClr val="151616"/>
                </a:solidFill>
                <a:latin typeface="Arial"/>
                <a:cs typeface="Arial"/>
              </a:rPr>
              <a:t>AND </a:t>
            </a:r>
            <a:r>
              <a:rPr sz="1800" dirty="0">
                <a:solidFill>
                  <a:srgbClr val="151616"/>
                </a:solidFill>
                <a:latin typeface="Arial"/>
                <a:cs typeface="Arial"/>
              </a:rPr>
              <a:t>INDUSTRIAL</a:t>
            </a:r>
            <a:r>
              <a:rPr sz="1800" spc="-2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151616"/>
                </a:solidFill>
                <a:latin typeface="Arial"/>
                <a:cs typeface="Arial"/>
              </a:rPr>
              <a:t>PROCESSES</a:t>
            </a:r>
            <a:endParaRPr sz="1800" dirty="0">
              <a:latin typeface="Arial"/>
              <a:cs typeface="Arial"/>
            </a:endParaRPr>
          </a:p>
          <a:p>
            <a:pPr marL="1137920" marR="1159510" algn="ctr">
              <a:lnSpc>
                <a:spcPct val="111000"/>
              </a:lnSpc>
            </a:pPr>
            <a:r>
              <a:rPr sz="1800" spc="-5" dirty="0">
                <a:solidFill>
                  <a:srgbClr val="DD2B1C"/>
                </a:solidFill>
                <a:latin typeface="Arial"/>
                <a:cs typeface="Arial"/>
                <a:hlinkClick r:id="rId10"/>
              </a:rPr>
              <a:t>http://www.technologystudent.com/despro_ﬂsh/graphics_main1.html </a:t>
            </a:r>
            <a:r>
              <a:rPr sz="1800" spc="-5" dirty="0">
                <a:solidFill>
                  <a:srgbClr val="DD2B1C"/>
                </a:solidFill>
                <a:latin typeface="Arial"/>
                <a:cs typeface="Arial"/>
              </a:rPr>
              <a:t> </a:t>
            </a:r>
            <a:r>
              <a:rPr sz="1800" spc="-25" dirty="0">
                <a:solidFill>
                  <a:srgbClr val="151616"/>
                </a:solidFill>
                <a:latin typeface="Arial"/>
                <a:cs typeface="Arial"/>
              </a:rPr>
              <a:t>MATHEMATICS </a:t>
            </a:r>
            <a:r>
              <a:rPr sz="1800" spc="-5" dirty="0">
                <a:solidFill>
                  <a:srgbClr val="151616"/>
                </a:solidFill>
                <a:latin typeface="Arial"/>
                <a:cs typeface="Arial"/>
              </a:rPr>
              <a:t>AND </a:t>
            </a:r>
            <a:r>
              <a:rPr sz="1800" dirty="0">
                <a:solidFill>
                  <a:srgbClr val="151616"/>
                </a:solidFill>
                <a:latin typeface="Arial"/>
                <a:cs typeface="Arial"/>
              </a:rPr>
              <a:t>DESIGN </a:t>
            </a:r>
            <a:r>
              <a:rPr sz="1800" spc="-5" dirty="0">
                <a:solidFill>
                  <a:srgbClr val="151616"/>
                </a:solidFill>
                <a:latin typeface="Arial"/>
                <a:cs typeface="Arial"/>
              </a:rPr>
              <a:t>AND</a:t>
            </a:r>
            <a:r>
              <a:rPr sz="1800" spc="-2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151616"/>
                </a:solidFill>
                <a:latin typeface="Arial"/>
                <a:cs typeface="Arial"/>
              </a:rPr>
              <a:t>TECHNOLOGY</a:t>
            </a:r>
            <a:endParaRPr sz="1800" dirty="0">
              <a:latin typeface="Arial"/>
              <a:cs typeface="Arial"/>
            </a:endParaRPr>
          </a:p>
          <a:p>
            <a:pPr marL="2489835" marR="1318260" indent="-1193165">
              <a:lnSpc>
                <a:spcPct val="111000"/>
              </a:lnSpc>
            </a:pPr>
            <a:r>
              <a:rPr sz="1800" spc="-5" dirty="0">
                <a:solidFill>
                  <a:srgbClr val="DD2B1C"/>
                </a:solidFill>
                <a:latin typeface="Arial"/>
                <a:cs typeface="Arial"/>
                <a:hlinkClick r:id="rId6"/>
              </a:rPr>
              <a:t>http://www.technologystudent.com/despro_ﬂsh/new_maths1.html </a:t>
            </a:r>
            <a:r>
              <a:rPr sz="1800" spc="-5" dirty="0">
                <a:solidFill>
                  <a:srgbClr val="DD2B1C"/>
                </a:solidFill>
                <a:latin typeface="Arial"/>
                <a:cs typeface="Arial"/>
              </a:rPr>
              <a:t> </a:t>
            </a:r>
            <a:r>
              <a:rPr sz="1800" spc="-35" dirty="0">
                <a:solidFill>
                  <a:srgbClr val="151616"/>
                </a:solidFill>
                <a:latin typeface="Arial"/>
                <a:cs typeface="Arial"/>
              </a:rPr>
              <a:t>TOTAL </a:t>
            </a:r>
            <a:r>
              <a:rPr sz="1800" dirty="0">
                <a:solidFill>
                  <a:srgbClr val="151616"/>
                </a:solidFill>
                <a:latin typeface="Arial"/>
                <a:cs typeface="Arial"/>
              </a:rPr>
              <a:t>REVISION - FOR</a:t>
            </a:r>
            <a:r>
              <a:rPr sz="1800" spc="-5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800" spc="-15" dirty="0">
                <a:solidFill>
                  <a:srgbClr val="151616"/>
                </a:solidFill>
                <a:latin typeface="Arial"/>
                <a:cs typeface="Arial"/>
              </a:rPr>
              <a:t>EXAMINATIONS</a:t>
            </a:r>
            <a:endParaRPr sz="1800" dirty="0">
              <a:latin typeface="Arial"/>
              <a:cs typeface="Arial"/>
            </a:endParaRPr>
          </a:p>
          <a:p>
            <a:pPr marL="1239520" marR="1261110" algn="ctr">
              <a:lnSpc>
                <a:spcPct val="111000"/>
              </a:lnSpc>
            </a:pPr>
            <a:r>
              <a:rPr sz="1800" spc="-5" dirty="0">
                <a:solidFill>
                  <a:srgbClr val="DD2B1C"/>
                </a:solidFill>
                <a:latin typeface="Arial"/>
                <a:cs typeface="Arial"/>
                <a:hlinkClick r:id="rId11"/>
              </a:rPr>
              <a:t>http://www.technologystudent.com/despro_ﬂsh/new_revison1.html </a:t>
            </a:r>
            <a:r>
              <a:rPr sz="1800" spc="-5" dirty="0">
                <a:solidFill>
                  <a:srgbClr val="DD2B1C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DD2B1C"/>
                </a:solidFill>
                <a:latin typeface="Arial"/>
                <a:cs typeface="Arial"/>
                <a:hlinkClick r:id="rId12"/>
              </a:rPr>
              <a:t>http://www.technologystudent.com/despro_ﬂsh/vid_channel2.html</a:t>
            </a:r>
            <a:endParaRPr sz="18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63562" y="86263"/>
            <a:ext cx="10338435" cy="7249795"/>
          </a:xfrm>
          <a:custGeom>
            <a:avLst/>
            <a:gdLst/>
            <a:ahLst/>
            <a:cxnLst/>
            <a:rect l="l" t="t" r="r" b="b"/>
            <a:pathLst>
              <a:path w="10338435" h="7249795">
                <a:moveTo>
                  <a:pt x="0" y="0"/>
                </a:moveTo>
                <a:lnTo>
                  <a:pt x="10337868" y="0"/>
                </a:lnTo>
                <a:lnTo>
                  <a:pt x="10337868" y="7249367"/>
                </a:lnTo>
                <a:lnTo>
                  <a:pt x="0" y="7249367"/>
                </a:lnTo>
                <a:lnTo>
                  <a:pt x="0" y="0"/>
                </a:lnTo>
                <a:close/>
              </a:path>
            </a:pathLst>
          </a:custGeom>
          <a:solidFill>
            <a:srgbClr val="FEF5B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29208" y="479963"/>
            <a:ext cx="10210800" cy="6781800"/>
          </a:xfrm>
          <a:custGeom>
            <a:avLst/>
            <a:gdLst/>
            <a:ahLst/>
            <a:cxnLst/>
            <a:rect l="l" t="t" r="r" b="b"/>
            <a:pathLst>
              <a:path w="10210800" h="6781800">
                <a:moveTo>
                  <a:pt x="0" y="0"/>
                </a:moveTo>
                <a:lnTo>
                  <a:pt x="10210794" y="0"/>
                </a:lnTo>
                <a:lnTo>
                  <a:pt x="10210794" y="6781801"/>
                </a:lnTo>
                <a:lnTo>
                  <a:pt x="0" y="6781801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821300" y="5029311"/>
            <a:ext cx="3317054" cy="157326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542851" y="2968721"/>
            <a:ext cx="3232266" cy="204476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94159" y="536950"/>
            <a:ext cx="2781092" cy="186361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009904" y="675115"/>
            <a:ext cx="2134720" cy="180380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703409" y="732002"/>
            <a:ext cx="3534310" cy="199065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503035" y="46222"/>
            <a:ext cx="9625330" cy="35941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2150" u="sng" spc="85" dirty="0">
                <a:uFill>
                  <a:solidFill>
                    <a:srgbClr val="151616"/>
                  </a:solidFill>
                </a:uFill>
              </a:rPr>
              <a:t>MEMPHIS </a:t>
            </a:r>
            <a:r>
              <a:rPr sz="2150" u="sng" spc="80" dirty="0">
                <a:uFill>
                  <a:solidFill>
                    <a:srgbClr val="151616"/>
                  </a:solidFill>
                </a:uFill>
              </a:rPr>
              <a:t>STYLE </a:t>
            </a:r>
            <a:r>
              <a:rPr sz="2150" u="sng" spc="55" dirty="0">
                <a:uFill>
                  <a:solidFill>
                    <a:srgbClr val="151616"/>
                  </a:solidFill>
                </a:uFill>
              </a:rPr>
              <a:t>MP3 </a:t>
            </a:r>
            <a:r>
              <a:rPr sz="2150" u="sng" spc="50" dirty="0">
                <a:uFill>
                  <a:solidFill>
                    <a:srgbClr val="151616"/>
                  </a:solidFill>
                </a:uFill>
              </a:rPr>
              <a:t>PLAYER </a:t>
            </a:r>
            <a:r>
              <a:rPr sz="2150" u="sng" spc="5" dirty="0">
                <a:uFill>
                  <a:solidFill>
                    <a:srgbClr val="151616"/>
                  </a:solidFill>
                </a:uFill>
              </a:rPr>
              <a:t>- </a:t>
            </a:r>
            <a:r>
              <a:rPr sz="2150" u="sng" spc="80" dirty="0">
                <a:uFill>
                  <a:solidFill>
                    <a:srgbClr val="151616"/>
                  </a:solidFill>
                </a:uFill>
              </a:rPr>
              <a:t>SAMPLE </a:t>
            </a:r>
            <a:r>
              <a:rPr sz="2150" u="sng" spc="65" dirty="0">
                <a:uFill>
                  <a:solidFill>
                    <a:srgbClr val="151616"/>
                  </a:solidFill>
                </a:uFill>
              </a:rPr>
              <a:t>ITERATIVE </a:t>
            </a:r>
            <a:r>
              <a:rPr sz="2150" u="sng" spc="80" dirty="0">
                <a:uFill>
                  <a:solidFill>
                    <a:srgbClr val="151616"/>
                  </a:solidFill>
                </a:uFill>
              </a:rPr>
              <a:t>DESIGN SHEET</a:t>
            </a:r>
            <a:endParaRPr sz="2150"/>
          </a:p>
        </p:txBody>
      </p:sp>
      <p:sp>
        <p:nvSpPr>
          <p:cNvPr id="10" name="object 10"/>
          <p:cNvSpPr txBox="1"/>
          <p:nvPr/>
        </p:nvSpPr>
        <p:spPr>
          <a:xfrm>
            <a:off x="1655157" y="503239"/>
            <a:ext cx="3324860" cy="26098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5080">
              <a:lnSpc>
                <a:spcPts val="890"/>
              </a:lnSpc>
              <a:spcBef>
                <a:spcPts val="185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This is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my ﬁrst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basic idea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for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an </a:t>
            </a:r>
            <a:r>
              <a:rPr sz="800" spc="0" dirty="0">
                <a:solidFill>
                  <a:srgbClr val="151616"/>
                </a:solidFill>
                <a:latin typeface="Arial"/>
                <a:cs typeface="Arial"/>
              </a:rPr>
              <a:t>MP3 </a:t>
            </a:r>
            <a:r>
              <a:rPr sz="800" spc="-10" dirty="0">
                <a:solidFill>
                  <a:srgbClr val="151616"/>
                </a:solidFill>
                <a:latin typeface="Arial"/>
                <a:cs typeface="Arial"/>
              </a:rPr>
              <a:t>player.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It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is composed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of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three main 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parts, two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speakers and a docking</a:t>
            </a:r>
            <a:r>
              <a:rPr sz="800" spc="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station.</a:t>
            </a:r>
            <a:endParaRPr sz="8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32994" y="1706662"/>
            <a:ext cx="52705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25" dirty="0">
                <a:solidFill>
                  <a:srgbClr val="151616"/>
                </a:solidFill>
                <a:latin typeface="Arial"/>
                <a:cs typeface="Arial"/>
              </a:rPr>
              <a:t>SPEAKE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R</a:t>
            </a:r>
            <a:endParaRPr sz="8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104491" y="2087665"/>
            <a:ext cx="71691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0" dirty="0">
                <a:solidFill>
                  <a:srgbClr val="151616"/>
                </a:solidFill>
                <a:latin typeface="Arial"/>
                <a:cs typeface="Arial"/>
              </a:rPr>
              <a:t>MP3</a:t>
            </a:r>
            <a:r>
              <a:rPr sz="8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STATION</a:t>
            </a:r>
            <a:endParaRPr sz="800">
              <a:latin typeface="Arial"/>
              <a:cs typeface="Arial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800286" y="1547909"/>
            <a:ext cx="245278" cy="15621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2203639" y="2167033"/>
            <a:ext cx="245278" cy="15621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435287" y="1897159"/>
            <a:ext cx="245278" cy="156215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5209579" y="1963746"/>
            <a:ext cx="1744345" cy="26098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5080">
              <a:lnSpc>
                <a:spcPts val="890"/>
              </a:lnSpc>
              <a:spcBef>
                <a:spcPts val="185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The ‘back’ view shows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interlocking  speaker and </a:t>
            </a:r>
            <a:r>
              <a:rPr sz="800" spc="0" dirty="0">
                <a:solidFill>
                  <a:srgbClr val="151616"/>
                </a:solidFill>
                <a:latin typeface="Arial"/>
                <a:cs typeface="Arial"/>
              </a:rPr>
              <a:t>MP3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station system.</a:t>
            </a:r>
            <a:endParaRPr sz="8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4934092" y="2370952"/>
            <a:ext cx="2067560" cy="48831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5080">
              <a:lnSpc>
                <a:spcPts val="890"/>
              </a:lnSpc>
              <a:spcBef>
                <a:spcPts val="185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The design is based on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Memphis Design  Movement. The speakers are rectangles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/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squares and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they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could be diﬀerent sizes and  colours, producing an unusual</a:t>
            </a:r>
            <a:r>
              <a:rPr sz="800" spc="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design.</a:t>
            </a:r>
            <a:endParaRPr sz="800">
              <a:latin typeface="Arial"/>
              <a:cs typeface="Arial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6088953" y="5526356"/>
            <a:ext cx="3184408" cy="1549292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540724" y="2243792"/>
            <a:ext cx="1967230" cy="855980"/>
          </a:xfrm>
          <a:prstGeom prst="rect">
            <a:avLst/>
          </a:prstGeom>
        </p:spPr>
        <p:txBody>
          <a:bodyPr vert="horz" wrap="square" lIns="0" tIns="78740" rIns="0" bIns="0" rtlCol="0">
            <a:spAutoFit/>
          </a:bodyPr>
          <a:lstStyle/>
          <a:p>
            <a:pPr marL="1452245">
              <a:lnSpc>
                <a:spcPct val="100000"/>
              </a:lnSpc>
              <a:spcBef>
                <a:spcPts val="620"/>
              </a:spcBef>
            </a:pPr>
            <a:r>
              <a:rPr sz="800" spc="25" dirty="0">
                <a:solidFill>
                  <a:srgbClr val="151616"/>
                </a:solidFill>
                <a:latin typeface="Arial"/>
                <a:cs typeface="Arial"/>
              </a:rPr>
              <a:t>SPEAKE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R</a:t>
            </a:r>
            <a:endParaRPr sz="800">
              <a:latin typeface="Arial"/>
              <a:cs typeface="Arial"/>
            </a:endParaRPr>
          </a:p>
          <a:p>
            <a:pPr marL="12700" marR="93980">
              <a:lnSpc>
                <a:spcPts val="890"/>
              </a:lnSpc>
              <a:spcBef>
                <a:spcPts val="610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The system has a built in transformer,  which means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it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can be plugged into a  mains supply (240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volts). Batteries ﬁt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into  either base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unit,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providing power when  playing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system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outside.</a:t>
            </a:r>
            <a:endParaRPr sz="800">
              <a:latin typeface="Arial"/>
              <a:cs typeface="Arial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2718206" y="2537780"/>
            <a:ext cx="1586392" cy="1197766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2718781" y="2531422"/>
            <a:ext cx="1473200" cy="1130300"/>
          </a:xfrm>
          <a:custGeom>
            <a:avLst/>
            <a:gdLst/>
            <a:ahLst/>
            <a:cxnLst/>
            <a:rect l="l" t="t" r="r" b="b"/>
            <a:pathLst>
              <a:path w="1473200" h="1130300">
                <a:moveTo>
                  <a:pt x="736598" y="0"/>
                </a:moveTo>
                <a:lnTo>
                  <a:pt x="791572" y="1550"/>
                </a:lnTo>
                <a:lnTo>
                  <a:pt x="845448" y="6127"/>
                </a:lnTo>
                <a:lnTo>
                  <a:pt x="898085" y="13623"/>
                </a:lnTo>
                <a:lnTo>
                  <a:pt x="949339" y="23927"/>
                </a:lnTo>
                <a:lnTo>
                  <a:pt x="999069" y="36931"/>
                </a:lnTo>
                <a:lnTo>
                  <a:pt x="1047131" y="52526"/>
                </a:lnTo>
                <a:lnTo>
                  <a:pt x="1093384" y="70601"/>
                </a:lnTo>
                <a:lnTo>
                  <a:pt x="1137686" y="91049"/>
                </a:lnTo>
                <a:lnTo>
                  <a:pt x="1179893" y="113758"/>
                </a:lnTo>
                <a:lnTo>
                  <a:pt x="1219863" y="138621"/>
                </a:lnTo>
                <a:lnTo>
                  <a:pt x="1257454" y="165528"/>
                </a:lnTo>
                <a:lnTo>
                  <a:pt x="1292523" y="194369"/>
                </a:lnTo>
                <a:lnTo>
                  <a:pt x="1324929" y="225036"/>
                </a:lnTo>
                <a:lnTo>
                  <a:pt x="1354528" y="257419"/>
                </a:lnTo>
                <a:lnTo>
                  <a:pt x="1381178" y="291409"/>
                </a:lnTo>
                <a:lnTo>
                  <a:pt x="1404737" y="326896"/>
                </a:lnTo>
                <a:lnTo>
                  <a:pt x="1425062" y="363772"/>
                </a:lnTo>
                <a:lnTo>
                  <a:pt x="1442011" y="401927"/>
                </a:lnTo>
                <a:lnTo>
                  <a:pt x="1455442" y="441251"/>
                </a:lnTo>
                <a:lnTo>
                  <a:pt x="1465212" y="481636"/>
                </a:lnTo>
                <a:lnTo>
                  <a:pt x="1471178" y="522972"/>
                </a:lnTo>
                <a:lnTo>
                  <a:pt x="1473198" y="565150"/>
                </a:lnTo>
                <a:lnTo>
                  <a:pt x="1471178" y="607327"/>
                </a:lnTo>
                <a:lnTo>
                  <a:pt x="1465212" y="648663"/>
                </a:lnTo>
                <a:lnTo>
                  <a:pt x="1455442" y="689048"/>
                </a:lnTo>
                <a:lnTo>
                  <a:pt x="1442011" y="728372"/>
                </a:lnTo>
                <a:lnTo>
                  <a:pt x="1425062" y="766527"/>
                </a:lnTo>
                <a:lnTo>
                  <a:pt x="1404737" y="803403"/>
                </a:lnTo>
                <a:lnTo>
                  <a:pt x="1381178" y="838890"/>
                </a:lnTo>
                <a:lnTo>
                  <a:pt x="1354528" y="872880"/>
                </a:lnTo>
                <a:lnTo>
                  <a:pt x="1324929" y="905263"/>
                </a:lnTo>
                <a:lnTo>
                  <a:pt x="1292523" y="935930"/>
                </a:lnTo>
                <a:lnTo>
                  <a:pt x="1257454" y="964771"/>
                </a:lnTo>
                <a:lnTo>
                  <a:pt x="1219863" y="991678"/>
                </a:lnTo>
                <a:lnTo>
                  <a:pt x="1179893" y="1016541"/>
                </a:lnTo>
                <a:lnTo>
                  <a:pt x="1137686" y="1039250"/>
                </a:lnTo>
                <a:lnTo>
                  <a:pt x="1093384" y="1059698"/>
                </a:lnTo>
                <a:lnTo>
                  <a:pt x="1047131" y="1077773"/>
                </a:lnTo>
                <a:lnTo>
                  <a:pt x="999069" y="1093368"/>
                </a:lnTo>
                <a:lnTo>
                  <a:pt x="949339" y="1106372"/>
                </a:lnTo>
                <a:lnTo>
                  <a:pt x="898085" y="1116676"/>
                </a:lnTo>
                <a:lnTo>
                  <a:pt x="845448" y="1124172"/>
                </a:lnTo>
                <a:lnTo>
                  <a:pt x="791572" y="1128749"/>
                </a:lnTo>
                <a:lnTo>
                  <a:pt x="736598" y="1130300"/>
                </a:lnTo>
                <a:lnTo>
                  <a:pt x="681625" y="1128749"/>
                </a:lnTo>
                <a:lnTo>
                  <a:pt x="627749" y="1124172"/>
                </a:lnTo>
                <a:lnTo>
                  <a:pt x="575112" y="1116676"/>
                </a:lnTo>
                <a:lnTo>
                  <a:pt x="523858" y="1106372"/>
                </a:lnTo>
                <a:lnTo>
                  <a:pt x="474129" y="1093368"/>
                </a:lnTo>
                <a:lnTo>
                  <a:pt x="426066" y="1077773"/>
                </a:lnTo>
                <a:lnTo>
                  <a:pt x="379813" y="1059698"/>
                </a:lnTo>
                <a:lnTo>
                  <a:pt x="335512" y="1039250"/>
                </a:lnTo>
                <a:lnTo>
                  <a:pt x="293305" y="1016541"/>
                </a:lnTo>
                <a:lnTo>
                  <a:pt x="253335" y="991678"/>
                </a:lnTo>
                <a:lnTo>
                  <a:pt x="215744" y="964771"/>
                </a:lnTo>
                <a:lnTo>
                  <a:pt x="180674" y="935930"/>
                </a:lnTo>
                <a:lnTo>
                  <a:pt x="148269" y="905263"/>
                </a:lnTo>
                <a:lnTo>
                  <a:pt x="118670" y="872880"/>
                </a:lnTo>
                <a:lnTo>
                  <a:pt x="92019" y="838890"/>
                </a:lnTo>
                <a:lnTo>
                  <a:pt x="68461" y="803403"/>
                </a:lnTo>
                <a:lnTo>
                  <a:pt x="48135" y="766527"/>
                </a:lnTo>
                <a:lnTo>
                  <a:pt x="31186" y="728372"/>
                </a:lnTo>
                <a:lnTo>
                  <a:pt x="17756" y="689048"/>
                </a:lnTo>
                <a:lnTo>
                  <a:pt x="7986" y="648663"/>
                </a:lnTo>
                <a:lnTo>
                  <a:pt x="2020" y="607327"/>
                </a:lnTo>
                <a:lnTo>
                  <a:pt x="0" y="565150"/>
                </a:lnTo>
                <a:lnTo>
                  <a:pt x="2020" y="522972"/>
                </a:lnTo>
                <a:lnTo>
                  <a:pt x="7986" y="481636"/>
                </a:lnTo>
                <a:lnTo>
                  <a:pt x="17756" y="441251"/>
                </a:lnTo>
                <a:lnTo>
                  <a:pt x="31186" y="401927"/>
                </a:lnTo>
                <a:lnTo>
                  <a:pt x="48135" y="363772"/>
                </a:lnTo>
                <a:lnTo>
                  <a:pt x="68461" y="326896"/>
                </a:lnTo>
                <a:lnTo>
                  <a:pt x="92019" y="291409"/>
                </a:lnTo>
                <a:lnTo>
                  <a:pt x="118670" y="257419"/>
                </a:lnTo>
                <a:lnTo>
                  <a:pt x="148269" y="225036"/>
                </a:lnTo>
                <a:lnTo>
                  <a:pt x="180674" y="194369"/>
                </a:lnTo>
                <a:lnTo>
                  <a:pt x="215744" y="165528"/>
                </a:lnTo>
                <a:lnTo>
                  <a:pt x="253335" y="138621"/>
                </a:lnTo>
                <a:lnTo>
                  <a:pt x="293305" y="113758"/>
                </a:lnTo>
                <a:lnTo>
                  <a:pt x="335512" y="91049"/>
                </a:lnTo>
                <a:lnTo>
                  <a:pt x="379813" y="70601"/>
                </a:lnTo>
                <a:lnTo>
                  <a:pt x="426066" y="52526"/>
                </a:lnTo>
                <a:lnTo>
                  <a:pt x="474129" y="36931"/>
                </a:lnTo>
                <a:lnTo>
                  <a:pt x="523858" y="23927"/>
                </a:lnTo>
                <a:lnTo>
                  <a:pt x="575112" y="13623"/>
                </a:lnTo>
                <a:lnTo>
                  <a:pt x="627749" y="6127"/>
                </a:lnTo>
                <a:lnTo>
                  <a:pt x="681625" y="1550"/>
                </a:lnTo>
                <a:lnTo>
                  <a:pt x="736598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3340922" y="2164920"/>
            <a:ext cx="285750" cy="370840"/>
          </a:xfrm>
          <a:custGeom>
            <a:avLst/>
            <a:gdLst/>
            <a:ahLst/>
            <a:cxnLst/>
            <a:rect l="l" t="t" r="r" b="b"/>
            <a:pathLst>
              <a:path w="285750" h="370839">
                <a:moveTo>
                  <a:pt x="208925" y="285488"/>
                </a:moveTo>
                <a:lnTo>
                  <a:pt x="229624" y="370635"/>
                </a:lnTo>
                <a:lnTo>
                  <a:pt x="285314" y="302994"/>
                </a:lnTo>
                <a:lnTo>
                  <a:pt x="268949" y="299243"/>
                </a:lnTo>
                <a:lnTo>
                  <a:pt x="250598" y="299243"/>
                </a:lnTo>
                <a:lnTo>
                  <a:pt x="241829" y="297234"/>
                </a:lnTo>
                <a:lnTo>
                  <a:pt x="242620" y="293210"/>
                </a:lnTo>
                <a:lnTo>
                  <a:pt x="208925" y="285488"/>
                </a:lnTo>
                <a:close/>
              </a:path>
              <a:path w="285750" h="370839">
                <a:moveTo>
                  <a:pt x="242620" y="293210"/>
                </a:moveTo>
                <a:lnTo>
                  <a:pt x="241829" y="297234"/>
                </a:lnTo>
                <a:lnTo>
                  <a:pt x="250598" y="299243"/>
                </a:lnTo>
                <a:lnTo>
                  <a:pt x="251390" y="295219"/>
                </a:lnTo>
                <a:lnTo>
                  <a:pt x="242620" y="293210"/>
                </a:lnTo>
                <a:close/>
              </a:path>
              <a:path w="285750" h="370839">
                <a:moveTo>
                  <a:pt x="251390" y="295219"/>
                </a:moveTo>
                <a:lnTo>
                  <a:pt x="250598" y="299243"/>
                </a:lnTo>
                <a:lnTo>
                  <a:pt x="268949" y="299243"/>
                </a:lnTo>
                <a:lnTo>
                  <a:pt x="251390" y="295219"/>
                </a:lnTo>
                <a:close/>
              </a:path>
              <a:path w="285750" h="370839">
                <a:moveTo>
                  <a:pt x="82249" y="9000"/>
                </a:moveTo>
                <a:lnTo>
                  <a:pt x="3693" y="9000"/>
                </a:lnTo>
                <a:lnTo>
                  <a:pt x="7833" y="9025"/>
                </a:lnTo>
                <a:lnTo>
                  <a:pt x="13434" y="9165"/>
                </a:lnTo>
                <a:lnTo>
                  <a:pt x="58798" y="13629"/>
                </a:lnTo>
                <a:lnTo>
                  <a:pt x="108154" y="25257"/>
                </a:lnTo>
                <a:lnTo>
                  <a:pt x="147354" y="41112"/>
                </a:lnTo>
                <a:lnTo>
                  <a:pt x="184579" y="64764"/>
                </a:lnTo>
                <a:lnTo>
                  <a:pt x="216471" y="97726"/>
                </a:lnTo>
                <a:lnTo>
                  <a:pt x="239784" y="141653"/>
                </a:lnTo>
                <a:lnTo>
                  <a:pt x="251207" y="198407"/>
                </a:lnTo>
                <a:lnTo>
                  <a:pt x="251758" y="220644"/>
                </a:lnTo>
                <a:lnTo>
                  <a:pt x="250480" y="244297"/>
                </a:lnTo>
                <a:lnTo>
                  <a:pt x="247211" y="269853"/>
                </a:lnTo>
                <a:lnTo>
                  <a:pt x="242620" y="293210"/>
                </a:lnTo>
                <a:lnTo>
                  <a:pt x="251390" y="295219"/>
                </a:lnTo>
                <a:lnTo>
                  <a:pt x="256096" y="271307"/>
                </a:lnTo>
                <a:lnTo>
                  <a:pt x="259444" y="245123"/>
                </a:lnTo>
                <a:lnTo>
                  <a:pt x="260761" y="220501"/>
                </a:lnTo>
                <a:lnTo>
                  <a:pt x="260186" y="197810"/>
                </a:lnTo>
                <a:lnTo>
                  <a:pt x="253806" y="156848"/>
                </a:lnTo>
                <a:lnTo>
                  <a:pt x="233081" y="106448"/>
                </a:lnTo>
                <a:lnTo>
                  <a:pt x="202149" y="68098"/>
                </a:lnTo>
                <a:lnTo>
                  <a:pt x="164702" y="40292"/>
                </a:lnTo>
                <a:lnTo>
                  <a:pt x="124372" y="21337"/>
                </a:lnTo>
                <a:lnTo>
                  <a:pt x="84660" y="9512"/>
                </a:lnTo>
                <a:lnTo>
                  <a:pt x="82249" y="9000"/>
                </a:lnTo>
                <a:close/>
              </a:path>
              <a:path w="285750" h="370839">
                <a:moveTo>
                  <a:pt x="3685" y="0"/>
                </a:moveTo>
                <a:lnTo>
                  <a:pt x="0" y="54"/>
                </a:lnTo>
                <a:lnTo>
                  <a:pt x="316" y="9047"/>
                </a:lnTo>
                <a:lnTo>
                  <a:pt x="3693" y="9000"/>
                </a:lnTo>
                <a:lnTo>
                  <a:pt x="82249" y="9000"/>
                </a:lnTo>
                <a:lnTo>
                  <a:pt x="38630" y="1904"/>
                </a:lnTo>
                <a:lnTo>
                  <a:pt x="7984" y="25"/>
                </a:lnTo>
                <a:lnTo>
                  <a:pt x="3685" y="0"/>
                </a:lnTo>
                <a:close/>
              </a:path>
            </a:pathLst>
          </a:custGeom>
          <a:solidFill>
            <a:srgbClr val="1516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/>
          <p:nvPr/>
        </p:nvSpPr>
        <p:spPr>
          <a:xfrm>
            <a:off x="7362411" y="2574266"/>
            <a:ext cx="183324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15" dirty="0">
                <a:solidFill>
                  <a:srgbClr val="151616"/>
                </a:solidFill>
                <a:latin typeface="Arial"/>
                <a:cs typeface="Arial"/>
              </a:rPr>
              <a:t>SPEAKERS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- </a:t>
            </a:r>
            <a:r>
              <a:rPr sz="800" spc="5" dirty="0">
                <a:solidFill>
                  <a:srgbClr val="151616"/>
                </a:solidFill>
                <a:latin typeface="Arial"/>
                <a:cs typeface="Arial"/>
              </a:rPr>
              <a:t>DISTANCE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15" dirty="0">
                <a:solidFill>
                  <a:srgbClr val="151616"/>
                </a:solidFill>
                <a:latin typeface="Arial"/>
                <a:cs typeface="Arial"/>
              </a:rPr>
              <a:t>EXTENDED</a:t>
            </a:r>
            <a:endParaRPr sz="800">
              <a:latin typeface="Arial"/>
              <a:cs typeface="Arial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7414621" y="1890809"/>
            <a:ext cx="485140" cy="631825"/>
          </a:xfrm>
          <a:custGeom>
            <a:avLst/>
            <a:gdLst/>
            <a:ahLst/>
            <a:cxnLst/>
            <a:rect l="l" t="t" r="r" b="b"/>
            <a:pathLst>
              <a:path w="485140" h="631825">
                <a:moveTo>
                  <a:pt x="40544" y="45577"/>
                </a:moveTo>
                <a:lnTo>
                  <a:pt x="33393" y="51048"/>
                </a:lnTo>
                <a:lnTo>
                  <a:pt x="477436" y="631385"/>
                </a:lnTo>
                <a:lnTo>
                  <a:pt x="484586" y="625914"/>
                </a:lnTo>
                <a:lnTo>
                  <a:pt x="40544" y="45577"/>
                </a:lnTo>
                <a:close/>
              </a:path>
              <a:path w="485140" h="631825">
                <a:moveTo>
                  <a:pt x="0" y="0"/>
                </a:moveTo>
                <a:lnTo>
                  <a:pt x="10389" y="68648"/>
                </a:lnTo>
                <a:lnTo>
                  <a:pt x="33393" y="51048"/>
                </a:lnTo>
                <a:lnTo>
                  <a:pt x="30186" y="46857"/>
                </a:lnTo>
                <a:lnTo>
                  <a:pt x="37336" y="41385"/>
                </a:lnTo>
                <a:lnTo>
                  <a:pt x="46022" y="41385"/>
                </a:lnTo>
                <a:lnTo>
                  <a:pt x="63544" y="27979"/>
                </a:lnTo>
                <a:lnTo>
                  <a:pt x="0" y="0"/>
                </a:lnTo>
                <a:close/>
              </a:path>
              <a:path w="485140" h="631825">
                <a:moveTo>
                  <a:pt x="37336" y="41385"/>
                </a:moveTo>
                <a:lnTo>
                  <a:pt x="30186" y="46857"/>
                </a:lnTo>
                <a:lnTo>
                  <a:pt x="33393" y="51048"/>
                </a:lnTo>
                <a:lnTo>
                  <a:pt x="40544" y="45577"/>
                </a:lnTo>
                <a:lnTo>
                  <a:pt x="37336" y="41385"/>
                </a:lnTo>
                <a:close/>
              </a:path>
              <a:path w="485140" h="631825">
                <a:moveTo>
                  <a:pt x="46022" y="41385"/>
                </a:moveTo>
                <a:lnTo>
                  <a:pt x="37336" y="41385"/>
                </a:lnTo>
                <a:lnTo>
                  <a:pt x="40544" y="45577"/>
                </a:lnTo>
                <a:lnTo>
                  <a:pt x="46022" y="41385"/>
                </a:lnTo>
                <a:close/>
              </a:path>
            </a:pathLst>
          </a:custGeom>
          <a:solidFill>
            <a:srgbClr val="1516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8319516" y="2312348"/>
            <a:ext cx="619125" cy="243204"/>
          </a:xfrm>
          <a:custGeom>
            <a:avLst/>
            <a:gdLst/>
            <a:ahLst/>
            <a:cxnLst/>
            <a:rect l="l" t="t" r="r" b="b"/>
            <a:pathLst>
              <a:path w="619125" h="243205">
                <a:moveTo>
                  <a:pt x="560494" y="27159"/>
                </a:moveTo>
                <a:lnTo>
                  <a:pt x="0" y="234640"/>
                </a:lnTo>
                <a:lnTo>
                  <a:pt x="3124" y="243079"/>
                </a:lnTo>
                <a:lnTo>
                  <a:pt x="563618" y="35599"/>
                </a:lnTo>
                <a:lnTo>
                  <a:pt x="560494" y="27159"/>
                </a:lnTo>
                <a:close/>
              </a:path>
              <a:path w="619125" h="243205">
                <a:moveTo>
                  <a:pt x="606068" y="25328"/>
                </a:moveTo>
                <a:lnTo>
                  <a:pt x="565440" y="25328"/>
                </a:lnTo>
                <a:lnTo>
                  <a:pt x="568566" y="33768"/>
                </a:lnTo>
                <a:lnTo>
                  <a:pt x="563618" y="35599"/>
                </a:lnTo>
                <a:lnTo>
                  <a:pt x="573674" y="62762"/>
                </a:lnTo>
                <a:lnTo>
                  <a:pt x="606068" y="25328"/>
                </a:lnTo>
                <a:close/>
              </a:path>
              <a:path w="619125" h="243205">
                <a:moveTo>
                  <a:pt x="565440" y="25328"/>
                </a:moveTo>
                <a:lnTo>
                  <a:pt x="560494" y="27159"/>
                </a:lnTo>
                <a:lnTo>
                  <a:pt x="563618" y="35599"/>
                </a:lnTo>
                <a:lnTo>
                  <a:pt x="568566" y="33768"/>
                </a:lnTo>
                <a:lnTo>
                  <a:pt x="565440" y="25328"/>
                </a:lnTo>
                <a:close/>
              </a:path>
              <a:path w="619125" h="243205">
                <a:moveTo>
                  <a:pt x="550439" y="0"/>
                </a:moveTo>
                <a:lnTo>
                  <a:pt x="560494" y="27159"/>
                </a:lnTo>
                <a:lnTo>
                  <a:pt x="565440" y="25328"/>
                </a:lnTo>
                <a:lnTo>
                  <a:pt x="606068" y="25328"/>
                </a:lnTo>
                <a:lnTo>
                  <a:pt x="619105" y="10262"/>
                </a:lnTo>
                <a:lnTo>
                  <a:pt x="550439" y="0"/>
                </a:lnTo>
                <a:close/>
              </a:path>
            </a:pathLst>
          </a:custGeom>
          <a:solidFill>
            <a:srgbClr val="1516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7824182" y="1201215"/>
            <a:ext cx="1117600" cy="371475"/>
          </a:xfrm>
          <a:custGeom>
            <a:avLst/>
            <a:gdLst/>
            <a:ahLst/>
            <a:cxnLst/>
            <a:rect l="l" t="t" r="r" b="b"/>
            <a:pathLst>
              <a:path w="1117600" h="371475">
                <a:moveTo>
                  <a:pt x="1058120" y="343509"/>
                </a:moveTo>
                <a:lnTo>
                  <a:pt x="1049625" y="371195"/>
                </a:lnTo>
                <a:lnTo>
                  <a:pt x="1117597" y="357047"/>
                </a:lnTo>
                <a:lnTo>
                  <a:pt x="1105965" y="345056"/>
                </a:lnTo>
                <a:lnTo>
                  <a:pt x="1063162" y="345056"/>
                </a:lnTo>
                <a:lnTo>
                  <a:pt x="1058120" y="343509"/>
                </a:lnTo>
                <a:close/>
              </a:path>
              <a:path w="1117600" h="371475">
                <a:moveTo>
                  <a:pt x="1060760" y="334904"/>
                </a:moveTo>
                <a:lnTo>
                  <a:pt x="1058120" y="343509"/>
                </a:lnTo>
                <a:lnTo>
                  <a:pt x="1063162" y="345056"/>
                </a:lnTo>
                <a:lnTo>
                  <a:pt x="1065804" y="336452"/>
                </a:lnTo>
                <a:lnTo>
                  <a:pt x="1060760" y="334904"/>
                </a:lnTo>
                <a:close/>
              </a:path>
              <a:path w="1117600" h="371475">
                <a:moveTo>
                  <a:pt x="1069257" y="307213"/>
                </a:moveTo>
                <a:lnTo>
                  <a:pt x="1060760" y="334904"/>
                </a:lnTo>
                <a:lnTo>
                  <a:pt x="1065804" y="336452"/>
                </a:lnTo>
                <a:lnTo>
                  <a:pt x="1063162" y="345056"/>
                </a:lnTo>
                <a:lnTo>
                  <a:pt x="1105965" y="345056"/>
                </a:lnTo>
                <a:lnTo>
                  <a:pt x="1069257" y="307213"/>
                </a:lnTo>
                <a:close/>
              </a:path>
              <a:path w="1117600" h="371475">
                <a:moveTo>
                  <a:pt x="59475" y="27687"/>
                </a:moveTo>
                <a:lnTo>
                  <a:pt x="56836" y="36290"/>
                </a:lnTo>
                <a:lnTo>
                  <a:pt x="1058120" y="343509"/>
                </a:lnTo>
                <a:lnTo>
                  <a:pt x="1060760" y="334904"/>
                </a:lnTo>
                <a:lnTo>
                  <a:pt x="59475" y="27687"/>
                </a:lnTo>
                <a:close/>
              </a:path>
              <a:path w="1117600" h="371475">
                <a:moveTo>
                  <a:pt x="67970" y="0"/>
                </a:moveTo>
                <a:lnTo>
                  <a:pt x="0" y="14147"/>
                </a:lnTo>
                <a:lnTo>
                  <a:pt x="48340" y="63982"/>
                </a:lnTo>
                <a:lnTo>
                  <a:pt x="56836" y="36290"/>
                </a:lnTo>
                <a:lnTo>
                  <a:pt x="51793" y="34743"/>
                </a:lnTo>
                <a:lnTo>
                  <a:pt x="54434" y="26140"/>
                </a:lnTo>
                <a:lnTo>
                  <a:pt x="59950" y="26140"/>
                </a:lnTo>
                <a:lnTo>
                  <a:pt x="67970" y="0"/>
                </a:lnTo>
                <a:close/>
              </a:path>
              <a:path w="1117600" h="371475">
                <a:moveTo>
                  <a:pt x="54434" y="26140"/>
                </a:moveTo>
                <a:lnTo>
                  <a:pt x="51793" y="34743"/>
                </a:lnTo>
                <a:lnTo>
                  <a:pt x="56836" y="36290"/>
                </a:lnTo>
                <a:lnTo>
                  <a:pt x="59475" y="27687"/>
                </a:lnTo>
                <a:lnTo>
                  <a:pt x="54434" y="26140"/>
                </a:lnTo>
                <a:close/>
              </a:path>
              <a:path w="1117600" h="371475">
                <a:moveTo>
                  <a:pt x="59950" y="26140"/>
                </a:moveTo>
                <a:lnTo>
                  <a:pt x="54434" y="26140"/>
                </a:lnTo>
                <a:lnTo>
                  <a:pt x="59475" y="27687"/>
                </a:lnTo>
                <a:lnTo>
                  <a:pt x="59950" y="26140"/>
                </a:lnTo>
                <a:close/>
              </a:path>
            </a:pathLst>
          </a:custGeom>
          <a:solidFill>
            <a:srgbClr val="1516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 txBox="1"/>
          <p:nvPr/>
        </p:nvSpPr>
        <p:spPr>
          <a:xfrm>
            <a:off x="4568202" y="3004382"/>
            <a:ext cx="1202055" cy="374650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5080">
              <a:lnSpc>
                <a:spcPts val="890"/>
              </a:lnSpc>
              <a:spcBef>
                <a:spcPts val="185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6 </a:t>
            </a:r>
            <a:r>
              <a:rPr sz="800" spc="5" dirty="0">
                <a:solidFill>
                  <a:srgbClr val="151616"/>
                </a:solidFill>
                <a:latin typeface="Arial"/>
                <a:cs typeface="Arial"/>
              </a:rPr>
              <a:t>AA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batteries are</a:t>
            </a:r>
            <a:r>
              <a:rPr sz="800" spc="-7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needed 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for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use away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from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mains  </a:t>
            </a:r>
            <a:r>
              <a:rPr sz="800" spc="-10" dirty="0">
                <a:solidFill>
                  <a:srgbClr val="151616"/>
                </a:solidFill>
                <a:latin typeface="Arial"/>
                <a:cs typeface="Arial"/>
              </a:rPr>
              <a:t>electricity.</a:t>
            </a:r>
            <a:endParaRPr sz="800">
              <a:latin typeface="Arial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453416" y="4620474"/>
            <a:ext cx="3112770" cy="60134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5080">
              <a:lnSpc>
                <a:spcPts val="890"/>
              </a:lnSpc>
              <a:spcBef>
                <a:spcPts val="185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Each speaker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arm,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can be altered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any angle between 0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90  degrees.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I tested this aspect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with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model.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This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means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that the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sound can be directed in almost any direction, ideal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for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a </a:t>
            </a:r>
            <a:r>
              <a:rPr sz="800" spc="-10" dirty="0">
                <a:solidFill>
                  <a:srgbClr val="151616"/>
                </a:solidFill>
                <a:latin typeface="Arial"/>
                <a:cs typeface="Arial"/>
              </a:rPr>
              <a:t>party.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If two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people are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sat at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diﬀerent sides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of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a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room, 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speakers can be  independently angles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for perfect</a:t>
            </a:r>
            <a:r>
              <a:rPr sz="800" spc="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listening.</a:t>
            </a:r>
            <a:endParaRPr sz="800">
              <a:latin typeface="Arial"/>
              <a:cs typeface="Arial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1412708" y="5237524"/>
            <a:ext cx="598805" cy="506095"/>
          </a:xfrm>
          <a:custGeom>
            <a:avLst/>
            <a:gdLst/>
            <a:ahLst/>
            <a:cxnLst/>
            <a:rect l="l" t="t" r="r" b="b"/>
            <a:pathLst>
              <a:path w="598805" h="506095">
                <a:moveTo>
                  <a:pt x="38257" y="420350"/>
                </a:moveTo>
                <a:lnTo>
                  <a:pt x="0" y="420998"/>
                </a:lnTo>
                <a:lnTo>
                  <a:pt x="48502" y="505743"/>
                </a:lnTo>
                <a:lnTo>
                  <a:pt x="89687" y="427770"/>
                </a:lnTo>
                <a:lnTo>
                  <a:pt x="38181" y="427770"/>
                </a:lnTo>
                <a:lnTo>
                  <a:pt x="38257" y="420350"/>
                </a:lnTo>
                <a:close/>
              </a:path>
              <a:path w="598805" h="506095">
                <a:moveTo>
                  <a:pt x="56255" y="420045"/>
                </a:moveTo>
                <a:lnTo>
                  <a:pt x="38257" y="420350"/>
                </a:lnTo>
                <a:lnTo>
                  <a:pt x="38181" y="427770"/>
                </a:lnTo>
                <a:lnTo>
                  <a:pt x="56180" y="427468"/>
                </a:lnTo>
                <a:lnTo>
                  <a:pt x="56255" y="420045"/>
                </a:lnTo>
                <a:close/>
              </a:path>
              <a:path w="598805" h="506095">
                <a:moveTo>
                  <a:pt x="94106" y="419403"/>
                </a:moveTo>
                <a:lnTo>
                  <a:pt x="56255" y="420045"/>
                </a:lnTo>
                <a:lnTo>
                  <a:pt x="56180" y="427468"/>
                </a:lnTo>
                <a:lnTo>
                  <a:pt x="38181" y="427770"/>
                </a:lnTo>
                <a:lnTo>
                  <a:pt x="89687" y="427770"/>
                </a:lnTo>
                <a:lnTo>
                  <a:pt x="94106" y="419403"/>
                </a:lnTo>
                <a:close/>
              </a:path>
              <a:path w="598805" h="506095">
                <a:moveTo>
                  <a:pt x="512403" y="38126"/>
                </a:moveTo>
                <a:lnTo>
                  <a:pt x="461523" y="42519"/>
                </a:lnTo>
                <a:lnTo>
                  <a:pt x="406925" y="51029"/>
                </a:lnTo>
                <a:lnTo>
                  <a:pt x="356035" y="62946"/>
                </a:lnTo>
                <a:lnTo>
                  <a:pt x="308851" y="78055"/>
                </a:lnTo>
                <a:lnTo>
                  <a:pt x="265388" y="96138"/>
                </a:lnTo>
                <a:lnTo>
                  <a:pt x="225668" y="116986"/>
                </a:lnTo>
                <a:lnTo>
                  <a:pt x="189701" y="140371"/>
                </a:lnTo>
                <a:lnTo>
                  <a:pt x="157506" y="166082"/>
                </a:lnTo>
                <a:lnTo>
                  <a:pt x="129110" y="193893"/>
                </a:lnTo>
                <a:lnTo>
                  <a:pt x="104529" y="223568"/>
                </a:lnTo>
                <a:lnTo>
                  <a:pt x="74857" y="271087"/>
                </a:lnTo>
                <a:lnTo>
                  <a:pt x="53884" y="321497"/>
                </a:lnTo>
                <a:lnTo>
                  <a:pt x="41652" y="373997"/>
                </a:lnTo>
                <a:lnTo>
                  <a:pt x="38257" y="420350"/>
                </a:lnTo>
                <a:lnTo>
                  <a:pt x="56255" y="420045"/>
                </a:lnTo>
                <a:lnTo>
                  <a:pt x="56351" y="410425"/>
                </a:lnTo>
                <a:lnTo>
                  <a:pt x="57448" y="393470"/>
                </a:lnTo>
                <a:lnTo>
                  <a:pt x="66247" y="343372"/>
                </a:lnTo>
                <a:lnTo>
                  <a:pt x="83325" y="294974"/>
                </a:lnTo>
                <a:lnTo>
                  <a:pt x="108684" y="248973"/>
                </a:lnTo>
                <a:lnTo>
                  <a:pt x="142350" y="206082"/>
                </a:lnTo>
                <a:lnTo>
                  <a:pt x="184363" y="167018"/>
                </a:lnTo>
                <a:lnTo>
                  <a:pt x="217025" y="143464"/>
                </a:lnTo>
                <a:lnTo>
                  <a:pt x="253425" y="122170"/>
                </a:lnTo>
                <a:lnTo>
                  <a:pt x="293569" y="103356"/>
                </a:lnTo>
                <a:lnTo>
                  <a:pt x="337466" y="87257"/>
                </a:lnTo>
                <a:lnTo>
                  <a:pt x="385121" y="74103"/>
                </a:lnTo>
                <a:lnTo>
                  <a:pt x="436535" y="64119"/>
                </a:lnTo>
                <a:lnTo>
                  <a:pt x="491709" y="57546"/>
                </a:lnTo>
                <a:lnTo>
                  <a:pt x="513302" y="56104"/>
                </a:lnTo>
                <a:lnTo>
                  <a:pt x="512403" y="38126"/>
                </a:lnTo>
                <a:close/>
              </a:path>
              <a:path w="598805" h="506095">
                <a:moveTo>
                  <a:pt x="587818" y="37631"/>
                </a:moveTo>
                <a:lnTo>
                  <a:pt x="519807" y="37631"/>
                </a:lnTo>
                <a:lnTo>
                  <a:pt x="520707" y="55609"/>
                </a:lnTo>
                <a:lnTo>
                  <a:pt x="513302" y="56104"/>
                </a:lnTo>
                <a:lnTo>
                  <a:pt x="515195" y="93985"/>
                </a:lnTo>
                <a:lnTo>
                  <a:pt x="598276" y="42721"/>
                </a:lnTo>
                <a:lnTo>
                  <a:pt x="587818" y="37631"/>
                </a:lnTo>
                <a:close/>
              </a:path>
              <a:path w="598805" h="506095">
                <a:moveTo>
                  <a:pt x="519807" y="37631"/>
                </a:moveTo>
                <a:lnTo>
                  <a:pt x="512403" y="38126"/>
                </a:lnTo>
                <a:lnTo>
                  <a:pt x="513302" y="56104"/>
                </a:lnTo>
                <a:lnTo>
                  <a:pt x="520707" y="55609"/>
                </a:lnTo>
                <a:lnTo>
                  <a:pt x="519807" y="37631"/>
                </a:lnTo>
                <a:close/>
              </a:path>
              <a:path w="598805" h="506095">
                <a:moveTo>
                  <a:pt x="510498" y="0"/>
                </a:moveTo>
                <a:lnTo>
                  <a:pt x="512403" y="38126"/>
                </a:lnTo>
                <a:lnTo>
                  <a:pt x="519807" y="37631"/>
                </a:lnTo>
                <a:lnTo>
                  <a:pt x="587818" y="37631"/>
                </a:lnTo>
                <a:lnTo>
                  <a:pt x="510498" y="0"/>
                </a:lnTo>
                <a:close/>
              </a:path>
            </a:pathLst>
          </a:custGeom>
          <a:solidFill>
            <a:srgbClr val="1516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3625225" y="3790227"/>
            <a:ext cx="2157991" cy="868424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7730488" y="3699802"/>
            <a:ext cx="1384935" cy="971550"/>
          </a:xfrm>
          <a:custGeom>
            <a:avLst/>
            <a:gdLst/>
            <a:ahLst/>
            <a:cxnLst/>
            <a:rect l="l" t="t" r="r" b="b"/>
            <a:pathLst>
              <a:path w="1384934" h="971550">
                <a:moveTo>
                  <a:pt x="692150" y="0"/>
                </a:moveTo>
                <a:lnTo>
                  <a:pt x="748916" y="1610"/>
                </a:lnTo>
                <a:lnTo>
                  <a:pt x="804419" y="6357"/>
                </a:lnTo>
                <a:lnTo>
                  <a:pt x="858481" y="14117"/>
                </a:lnTo>
                <a:lnTo>
                  <a:pt x="910922" y="24764"/>
                </a:lnTo>
                <a:lnTo>
                  <a:pt x="961565" y="38174"/>
                </a:lnTo>
                <a:lnTo>
                  <a:pt x="1010232" y="54220"/>
                </a:lnTo>
                <a:lnTo>
                  <a:pt x="1056744" y="72779"/>
                </a:lnTo>
                <a:lnTo>
                  <a:pt x="1100924" y="93725"/>
                </a:lnTo>
                <a:lnTo>
                  <a:pt x="1142593" y="116933"/>
                </a:lnTo>
                <a:lnTo>
                  <a:pt x="1181574" y="142278"/>
                </a:lnTo>
                <a:lnTo>
                  <a:pt x="1217687" y="169636"/>
                </a:lnTo>
                <a:lnTo>
                  <a:pt x="1250755" y="198880"/>
                </a:lnTo>
                <a:lnTo>
                  <a:pt x="1280600" y="229887"/>
                </a:lnTo>
                <a:lnTo>
                  <a:pt x="1307044" y="262531"/>
                </a:lnTo>
                <a:lnTo>
                  <a:pt x="1329908" y="296687"/>
                </a:lnTo>
                <a:lnTo>
                  <a:pt x="1349014" y="332230"/>
                </a:lnTo>
                <a:lnTo>
                  <a:pt x="1364185" y="369035"/>
                </a:lnTo>
                <a:lnTo>
                  <a:pt x="1375242" y="406977"/>
                </a:lnTo>
                <a:lnTo>
                  <a:pt x="1382006" y="445931"/>
                </a:lnTo>
                <a:lnTo>
                  <a:pt x="1384301" y="485772"/>
                </a:lnTo>
                <a:lnTo>
                  <a:pt x="1382006" y="525613"/>
                </a:lnTo>
                <a:lnTo>
                  <a:pt x="1375242" y="564567"/>
                </a:lnTo>
                <a:lnTo>
                  <a:pt x="1364185" y="602509"/>
                </a:lnTo>
                <a:lnTo>
                  <a:pt x="1349014" y="639314"/>
                </a:lnTo>
                <a:lnTo>
                  <a:pt x="1329908" y="674857"/>
                </a:lnTo>
                <a:lnTo>
                  <a:pt x="1307044" y="709013"/>
                </a:lnTo>
                <a:lnTo>
                  <a:pt x="1280600" y="741657"/>
                </a:lnTo>
                <a:lnTo>
                  <a:pt x="1250755" y="772664"/>
                </a:lnTo>
                <a:lnTo>
                  <a:pt x="1217687" y="801909"/>
                </a:lnTo>
                <a:lnTo>
                  <a:pt x="1181574" y="829266"/>
                </a:lnTo>
                <a:lnTo>
                  <a:pt x="1142593" y="854612"/>
                </a:lnTo>
                <a:lnTo>
                  <a:pt x="1100924" y="877820"/>
                </a:lnTo>
                <a:lnTo>
                  <a:pt x="1056744" y="898766"/>
                </a:lnTo>
                <a:lnTo>
                  <a:pt x="1010232" y="917325"/>
                </a:lnTo>
                <a:lnTo>
                  <a:pt x="961565" y="933371"/>
                </a:lnTo>
                <a:lnTo>
                  <a:pt x="910922" y="946781"/>
                </a:lnTo>
                <a:lnTo>
                  <a:pt x="858481" y="957428"/>
                </a:lnTo>
                <a:lnTo>
                  <a:pt x="804419" y="965188"/>
                </a:lnTo>
                <a:lnTo>
                  <a:pt x="748916" y="969935"/>
                </a:lnTo>
                <a:lnTo>
                  <a:pt x="692150" y="971546"/>
                </a:lnTo>
                <a:lnTo>
                  <a:pt x="635383" y="969935"/>
                </a:lnTo>
                <a:lnTo>
                  <a:pt x="579880" y="965188"/>
                </a:lnTo>
                <a:lnTo>
                  <a:pt x="525818" y="957428"/>
                </a:lnTo>
                <a:lnTo>
                  <a:pt x="473377" y="946781"/>
                </a:lnTo>
                <a:lnTo>
                  <a:pt x="422734" y="933371"/>
                </a:lnTo>
                <a:lnTo>
                  <a:pt x="374067" y="917325"/>
                </a:lnTo>
                <a:lnTo>
                  <a:pt x="327555" y="898766"/>
                </a:lnTo>
                <a:lnTo>
                  <a:pt x="283375" y="877820"/>
                </a:lnTo>
                <a:lnTo>
                  <a:pt x="241706" y="854612"/>
                </a:lnTo>
                <a:lnTo>
                  <a:pt x="202726" y="829266"/>
                </a:lnTo>
                <a:lnTo>
                  <a:pt x="166613" y="801909"/>
                </a:lnTo>
                <a:lnTo>
                  <a:pt x="133545" y="772664"/>
                </a:lnTo>
                <a:lnTo>
                  <a:pt x="103700" y="741657"/>
                </a:lnTo>
                <a:lnTo>
                  <a:pt x="77256" y="709013"/>
                </a:lnTo>
                <a:lnTo>
                  <a:pt x="54392" y="674857"/>
                </a:lnTo>
                <a:lnTo>
                  <a:pt x="35286" y="639314"/>
                </a:lnTo>
                <a:lnTo>
                  <a:pt x="20115" y="602509"/>
                </a:lnTo>
                <a:lnTo>
                  <a:pt x="9059" y="564567"/>
                </a:lnTo>
                <a:lnTo>
                  <a:pt x="2294" y="525613"/>
                </a:lnTo>
                <a:lnTo>
                  <a:pt x="0" y="485772"/>
                </a:lnTo>
                <a:lnTo>
                  <a:pt x="2294" y="445931"/>
                </a:lnTo>
                <a:lnTo>
                  <a:pt x="9059" y="406977"/>
                </a:lnTo>
                <a:lnTo>
                  <a:pt x="20115" y="369035"/>
                </a:lnTo>
                <a:lnTo>
                  <a:pt x="35286" y="332230"/>
                </a:lnTo>
                <a:lnTo>
                  <a:pt x="54392" y="296687"/>
                </a:lnTo>
                <a:lnTo>
                  <a:pt x="77256" y="262531"/>
                </a:lnTo>
                <a:lnTo>
                  <a:pt x="103700" y="229887"/>
                </a:lnTo>
                <a:lnTo>
                  <a:pt x="133545" y="198880"/>
                </a:lnTo>
                <a:lnTo>
                  <a:pt x="166613" y="169636"/>
                </a:lnTo>
                <a:lnTo>
                  <a:pt x="202726" y="142278"/>
                </a:lnTo>
                <a:lnTo>
                  <a:pt x="241706" y="116933"/>
                </a:lnTo>
                <a:lnTo>
                  <a:pt x="283375" y="93725"/>
                </a:lnTo>
                <a:lnTo>
                  <a:pt x="327555" y="72779"/>
                </a:lnTo>
                <a:lnTo>
                  <a:pt x="374067" y="54220"/>
                </a:lnTo>
                <a:lnTo>
                  <a:pt x="422734" y="38174"/>
                </a:lnTo>
                <a:lnTo>
                  <a:pt x="473377" y="24764"/>
                </a:lnTo>
                <a:lnTo>
                  <a:pt x="525818" y="14117"/>
                </a:lnTo>
                <a:lnTo>
                  <a:pt x="579880" y="6357"/>
                </a:lnTo>
                <a:lnTo>
                  <a:pt x="635383" y="1610"/>
                </a:lnTo>
                <a:lnTo>
                  <a:pt x="692150" y="0"/>
                </a:lnTo>
                <a:close/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4798396" y="4537554"/>
            <a:ext cx="3149600" cy="346075"/>
          </a:xfrm>
          <a:custGeom>
            <a:avLst/>
            <a:gdLst/>
            <a:ahLst/>
            <a:cxnLst/>
            <a:rect l="l" t="t" r="r" b="b"/>
            <a:pathLst>
              <a:path w="3149600" h="346075">
                <a:moveTo>
                  <a:pt x="49895" y="35115"/>
                </a:moveTo>
                <a:lnTo>
                  <a:pt x="86818" y="74819"/>
                </a:lnTo>
                <a:lnTo>
                  <a:pt x="137499" y="108611"/>
                </a:lnTo>
                <a:lnTo>
                  <a:pt x="191959" y="140220"/>
                </a:lnTo>
                <a:lnTo>
                  <a:pt x="250139" y="169617"/>
                </a:lnTo>
                <a:lnTo>
                  <a:pt x="311979" y="196797"/>
                </a:lnTo>
                <a:lnTo>
                  <a:pt x="377417" y="221745"/>
                </a:lnTo>
                <a:lnTo>
                  <a:pt x="446393" y="244454"/>
                </a:lnTo>
                <a:lnTo>
                  <a:pt x="518853" y="264899"/>
                </a:lnTo>
                <a:lnTo>
                  <a:pt x="594734" y="283071"/>
                </a:lnTo>
                <a:lnTo>
                  <a:pt x="673977" y="298961"/>
                </a:lnTo>
                <a:lnTo>
                  <a:pt x="756522" y="312548"/>
                </a:lnTo>
                <a:lnTo>
                  <a:pt x="842313" y="323820"/>
                </a:lnTo>
                <a:lnTo>
                  <a:pt x="931294" y="332762"/>
                </a:lnTo>
                <a:lnTo>
                  <a:pt x="1023404" y="339361"/>
                </a:lnTo>
                <a:lnTo>
                  <a:pt x="1118585" y="343598"/>
                </a:lnTo>
                <a:lnTo>
                  <a:pt x="1216771" y="345462"/>
                </a:lnTo>
                <a:lnTo>
                  <a:pt x="1317913" y="344938"/>
                </a:lnTo>
                <a:lnTo>
                  <a:pt x="1421946" y="342003"/>
                </a:lnTo>
                <a:lnTo>
                  <a:pt x="1528815" y="336654"/>
                </a:lnTo>
                <a:lnTo>
                  <a:pt x="1531497" y="336463"/>
                </a:lnTo>
                <a:lnTo>
                  <a:pt x="1216828" y="336463"/>
                </a:lnTo>
                <a:lnTo>
                  <a:pt x="1118866" y="334605"/>
                </a:lnTo>
                <a:lnTo>
                  <a:pt x="1023923" y="330375"/>
                </a:lnTo>
                <a:lnTo>
                  <a:pt x="932065" y="323799"/>
                </a:lnTo>
                <a:lnTo>
                  <a:pt x="843351" y="314877"/>
                </a:lnTo>
                <a:lnTo>
                  <a:pt x="757839" y="303641"/>
                </a:lnTo>
                <a:lnTo>
                  <a:pt x="675590" y="290106"/>
                </a:lnTo>
                <a:lnTo>
                  <a:pt x="596663" y="274280"/>
                </a:lnTo>
                <a:lnTo>
                  <a:pt x="521121" y="256186"/>
                </a:lnTo>
                <a:lnTo>
                  <a:pt x="449021" y="235844"/>
                </a:lnTo>
                <a:lnTo>
                  <a:pt x="380427" y="213264"/>
                </a:lnTo>
                <a:lnTo>
                  <a:pt x="315393" y="188468"/>
                </a:lnTo>
                <a:lnTo>
                  <a:pt x="253977" y="161474"/>
                </a:lnTo>
                <a:lnTo>
                  <a:pt x="196242" y="132307"/>
                </a:lnTo>
                <a:lnTo>
                  <a:pt x="142250" y="100972"/>
                </a:lnTo>
                <a:lnTo>
                  <a:pt x="92052" y="67496"/>
                </a:lnTo>
                <a:lnTo>
                  <a:pt x="49895" y="35115"/>
                </a:lnTo>
                <a:close/>
              </a:path>
              <a:path w="3149600" h="346075">
                <a:moveTo>
                  <a:pt x="3146770" y="31042"/>
                </a:moveTo>
                <a:lnTo>
                  <a:pt x="3008538" y="69249"/>
                </a:lnTo>
                <a:lnTo>
                  <a:pt x="2872383" y="104828"/>
                </a:lnTo>
                <a:lnTo>
                  <a:pt x="2738351" y="137807"/>
                </a:lnTo>
                <a:lnTo>
                  <a:pt x="2606512" y="168196"/>
                </a:lnTo>
                <a:lnTo>
                  <a:pt x="2476922" y="196005"/>
                </a:lnTo>
                <a:lnTo>
                  <a:pt x="2349637" y="221256"/>
                </a:lnTo>
                <a:lnTo>
                  <a:pt x="2224725" y="243961"/>
                </a:lnTo>
                <a:lnTo>
                  <a:pt x="2102230" y="264139"/>
                </a:lnTo>
                <a:lnTo>
                  <a:pt x="1982228" y="281807"/>
                </a:lnTo>
                <a:lnTo>
                  <a:pt x="1864771" y="296978"/>
                </a:lnTo>
                <a:lnTo>
                  <a:pt x="1749916" y="309665"/>
                </a:lnTo>
                <a:lnTo>
                  <a:pt x="1637733" y="319892"/>
                </a:lnTo>
                <a:lnTo>
                  <a:pt x="1528268" y="327668"/>
                </a:lnTo>
                <a:lnTo>
                  <a:pt x="1421593" y="333010"/>
                </a:lnTo>
                <a:lnTo>
                  <a:pt x="1317762" y="335937"/>
                </a:lnTo>
                <a:lnTo>
                  <a:pt x="1216828" y="336463"/>
                </a:lnTo>
                <a:lnTo>
                  <a:pt x="1531497" y="336463"/>
                </a:lnTo>
                <a:lnTo>
                  <a:pt x="1638461" y="328863"/>
                </a:lnTo>
                <a:lnTo>
                  <a:pt x="1750824" y="318621"/>
                </a:lnTo>
                <a:lnTo>
                  <a:pt x="1865844" y="305913"/>
                </a:lnTo>
                <a:lnTo>
                  <a:pt x="1983459" y="290722"/>
                </a:lnTo>
                <a:lnTo>
                  <a:pt x="2103620" y="273030"/>
                </a:lnTo>
                <a:lnTo>
                  <a:pt x="2226257" y="252831"/>
                </a:lnTo>
                <a:lnTo>
                  <a:pt x="2351322" y="230097"/>
                </a:lnTo>
                <a:lnTo>
                  <a:pt x="2478744" y="204819"/>
                </a:lnTo>
                <a:lnTo>
                  <a:pt x="2608470" y="176979"/>
                </a:lnTo>
                <a:lnTo>
                  <a:pt x="2740439" y="146563"/>
                </a:lnTo>
                <a:lnTo>
                  <a:pt x="2874592" y="113554"/>
                </a:lnTo>
                <a:lnTo>
                  <a:pt x="3010877" y="77939"/>
                </a:lnTo>
                <a:lnTo>
                  <a:pt x="3149226" y="39697"/>
                </a:lnTo>
                <a:lnTo>
                  <a:pt x="3146770" y="31042"/>
                </a:lnTo>
                <a:close/>
              </a:path>
              <a:path w="3149600" h="346075">
                <a:moveTo>
                  <a:pt x="0" y="0"/>
                </a:moveTo>
                <a:lnTo>
                  <a:pt x="25610" y="64533"/>
                </a:lnTo>
                <a:lnTo>
                  <a:pt x="44165" y="42056"/>
                </a:lnTo>
                <a:lnTo>
                  <a:pt x="39978" y="38840"/>
                </a:lnTo>
                <a:lnTo>
                  <a:pt x="45709" y="31899"/>
                </a:lnTo>
                <a:lnTo>
                  <a:pt x="52549" y="31899"/>
                </a:lnTo>
                <a:lnTo>
                  <a:pt x="68216" y="12920"/>
                </a:lnTo>
                <a:lnTo>
                  <a:pt x="0" y="0"/>
                </a:lnTo>
                <a:close/>
              </a:path>
              <a:path w="3149600" h="346075">
                <a:moveTo>
                  <a:pt x="45709" y="31899"/>
                </a:moveTo>
                <a:lnTo>
                  <a:pt x="39978" y="38840"/>
                </a:lnTo>
                <a:lnTo>
                  <a:pt x="44165" y="42056"/>
                </a:lnTo>
                <a:lnTo>
                  <a:pt x="49895" y="35115"/>
                </a:lnTo>
                <a:lnTo>
                  <a:pt x="45709" y="31899"/>
                </a:lnTo>
                <a:close/>
              </a:path>
              <a:path w="3149600" h="346075">
                <a:moveTo>
                  <a:pt x="52549" y="31899"/>
                </a:moveTo>
                <a:lnTo>
                  <a:pt x="45709" y="31899"/>
                </a:lnTo>
                <a:lnTo>
                  <a:pt x="49895" y="35115"/>
                </a:lnTo>
                <a:lnTo>
                  <a:pt x="52549" y="31899"/>
                </a:lnTo>
                <a:close/>
              </a:path>
            </a:pathLst>
          </a:custGeom>
          <a:solidFill>
            <a:srgbClr val="1516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 txBox="1"/>
          <p:nvPr/>
        </p:nvSpPr>
        <p:spPr>
          <a:xfrm>
            <a:off x="1469383" y="3718756"/>
            <a:ext cx="1938020" cy="48831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5080">
              <a:lnSpc>
                <a:spcPts val="890"/>
              </a:lnSpc>
              <a:spcBef>
                <a:spcPts val="185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0" dirty="0">
                <a:solidFill>
                  <a:srgbClr val="151616"/>
                </a:solidFill>
                <a:latin typeface="Arial"/>
                <a:cs typeface="Arial"/>
              </a:rPr>
              <a:t>MP3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station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has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two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headphone 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sockets. This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allows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two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people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listen</a:t>
            </a:r>
            <a:r>
              <a:rPr sz="8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to  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same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music,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without disturbing other  people in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800" spc="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room.</a:t>
            </a:r>
            <a:endParaRPr sz="80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3838770" y="6581289"/>
            <a:ext cx="1669414" cy="48831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5080">
              <a:lnSpc>
                <a:spcPts val="890"/>
              </a:lnSpc>
              <a:spcBef>
                <a:spcPts val="185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0" dirty="0">
                <a:solidFill>
                  <a:srgbClr val="151616"/>
                </a:solidFill>
                <a:latin typeface="Arial"/>
                <a:cs typeface="Arial"/>
              </a:rPr>
              <a:t>MP3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system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is stable and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very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unlikely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be knocked </a:t>
            </a:r>
            <a:r>
              <a:rPr sz="800" spc="-10" dirty="0">
                <a:solidFill>
                  <a:srgbClr val="151616"/>
                </a:solidFill>
                <a:latin typeface="Arial"/>
                <a:cs typeface="Arial"/>
              </a:rPr>
              <a:t>over.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It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will be  designed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to conform to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British and  European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safety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standards.</a:t>
            </a:r>
            <a:endParaRPr sz="800">
              <a:latin typeface="Arial"/>
              <a:cs typeface="Arial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3371814" y="6467042"/>
            <a:ext cx="465916" cy="561967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5584835" y="6522242"/>
            <a:ext cx="534808" cy="491933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1933070" y="3043108"/>
            <a:ext cx="753745" cy="137160"/>
          </a:xfrm>
          <a:custGeom>
            <a:avLst/>
            <a:gdLst/>
            <a:ahLst/>
            <a:cxnLst/>
            <a:rect l="l" t="t" r="r" b="b"/>
            <a:pathLst>
              <a:path w="753744" h="137160">
                <a:moveTo>
                  <a:pt x="697654" y="70638"/>
                </a:moveTo>
                <a:lnTo>
                  <a:pt x="693541" y="99312"/>
                </a:lnTo>
                <a:lnTo>
                  <a:pt x="698766" y="100062"/>
                </a:lnTo>
                <a:lnTo>
                  <a:pt x="697485" y="108968"/>
                </a:lnTo>
                <a:lnTo>
                  <a:pt x="692155" y="108968"/>
                </a:lnTo>
                <a:lnTo>
                  <a:pt x="688150" y="136889"/>
                </a:lnTo>
                <a:lnTo>
                  <a:pt x="753120" y="112402"/>
                </a:lnTo>
                <a:lnTo>
                  <a:pt x="748559" y="108968"/>
                </a:lnTo>
                <a:lnTo>
                  <a:pt x="697485" y="108968"/>
                </a:lnTo>
                <a:lnTo>
                  <a:pt x="692263" y="108219"/>
                </a:lnTo>
                <a:lnTo>
                  <a:pt x="747564" y="108219"/>
                </a:lnTo>
                <a:lnTo>
                  <a:pt x="697654" y="70638"/>
                </a:lnTo>
                <a:close/>
              </a:path>
              <a:path w="753744" h="137160">
                <a:moveTo>
                  <a:pt x="693541" y="99312"/>
                </a:moveTo>
                <a:lnTo>
                  <a:pt x="692263" y="108219"/>
                </a:lnTo>
                <a:lnTo>
                  <a:pt x="697485" y="108968"/>
                </a:lnTo>
                <a:lnTo>
                  <a:pt x="698766" y="100062"/>
                </a:lnTo>
                <a:lnTo>
                  <a:pt x="693541" y="99312"/>
                </a:lnTo>
                <a:close/>
              </a:path>
              <a:path w="753744" h="137160">
                <a:moveTo>
                  <a:pt x="1281" y="0"/>
                </a:moveTo>
                <a:lnTo>
                  <a:pt x="0" y="8906"/>
                </a:lnTo>
                <a:lnTo>
                  <a:pt x="692263" y="108219"/>
                </a:lnTo>
                <a:lnTo>
                  <a:pt x="693541" y="99312"/>
                </a:lnTo>
                <a:lnTo>
                  <a:pt x="1281" y="0"/>
                </a:lnTo>
                <a:close/>
              </a:path>
            </a:pathLst>
          </a:custGeom>
          <a:solidFill>
            <a:srgbClr val="1516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4173678" y="3132182"/>
            <a:ext cx="339725" cy="127000"/>
          </a:xfrm>
          <a:custGeom>
            <a:avLst/>
            <a:gdLst/>
            <a:ahLst/>
            <a:cxnLst/>
            <a:rect l="l" t="t" r="r" b="b"/>
            <a:pathLst>
              <a:path w="339725" h="127000">
                <a:moveTo>
                  <a:pt x="47558" y="63234"/>
                </a:moveTo>
                <a:lnTo>
                  <a:pt x="0" y="113818"/>
                </a:lnTo>
                <a:lnTo>
                  <a:pt x="68183" y="126903"/>
                </a:lnTo>
                <a:lnTo>
                  <a:pt x="59784" y="100976"/>
                </a:lnTo>
                <a:lnTo>
                  <a:pt x="54236" y="100976"/>
                </a:lnTo>
                <a:lnTo>
                  <a:pt x="51465" y="92416"/>
                </a:lnTo>
                <a:lnTo>
                  <a:pt x="56485" y="90790"/>
                </a:lnTo>
                <a:lnTo>
                  <a:pt x="47558" y="63234"/>
                </a:lnTo>
                <a:close/>
              </a:path>
              <a:path w="339725" h="127000">
                <a:moveTo>
                  <a:pt x="56485" y="90790"/>
                </a:moveTo>
                <a:lnTo>
                  <a:pt x="51465" y="92416"/>
                </a:lnTo>
                <a:lnTo>
                  <a:pt x="54236" y="100976"/>
                </a:lnTo>
                <a:lnTo>
                  <a:pt x="59258" y="99349"/>
                </a:lnTo>
                <a:lnTo>
                  <a:pt x="56485" y="90790"/>
                </a:lnTo>
                <a:close/>
              </a:path>
              <a:path w="339725" h="127000">
                <a:moveTo>
                  <a:pt x="59258" y="99349"/>
                </a:moveTo>
                <a:lnTo>
                  <a:pt x="54236" y="100976"/>
                </a:lnTo>
                <a:lnTo>
                  <a:pt x="59784" y="100976"/>
                </a:lnTo>
                <a:lnTo>
                  <a:pt x="59258" y="99349"/>
                </a:lnTo>
                <a:close/>
              </a:path>
              <a:path w="339725" h="127000">
                <a:moveTo>
                  <a:pt x="336750" y="0"/>
                </a:moveTo>
                <a:lnTo>
                  <a:pt x="56485" y="90790"/>
                </a:lnTo>
                <a:lnTo>
                  <a:pt x="59258" y="99349"/>
                </a:lnTo>
                <a:lnTo>
                  <a:pt x="339523" y="8561"/>
                </a:lnTo>
                <a:lnTo>
                  <a:pt x="336750" y="0"/>
                </a:lnTo>
                <a:close/>
              </a:path>
            </a:pathLst>
          </a:custGeom>
          <a:solidFill>
            <a:srgbClr val="1516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 txBox="1"/>
          <p:nvPr/>
        </p:nvSpPr>
        <p:spPr>
          <a:xfrm>
            <a:off x="1868825" y="7013145"/>
            <a:ext cx="85788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15" dirty="0">
                <a:solidFill>
                  <a:srgbClr val="151616"/>
                </a:solidFill>
                <a:latin typeface="Arial"/>
                <a:cs typeface="Arial"/>
              </a:rPr>
              <a:t>SPEAKER</a:t>
            </a:r>
            <a:r>
              <a:rPr sz="800" spc="-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10" dirty="0">
                <a:solidFill>
                  <a:srgbClr val="151616"/>
                </a:solidFill>
                <a:latin typeface="Arial"/>
                <a:cs typeface="Arial"/>
              </a:rPr>
              <a:t>ARMS</a:t>
            </a:r>
            <a:endParaRPr sz="800">
              <a:latin typeface="Arial"/>
              <a:cs typeface="Arial"/>
            </a:endParaRPr>
          </a:p>
        </p:txBody>
      </p:sp>
      <p:sp>
        <p:nvSpPr>
          <p:cNvPr id="40" name="object 40"/>
          <p:cNvSpPr/>
          <p:nvPr/>
        </p:nvSpPr>
        <p:spPr>
          <a:xfrm>
            <a:off x="1492394" y="6511499"/>
            <a:ext cx="316230" cy="506730"/>
          </a:xfrm>
          <a:custGeom>
            <a:avLst/>
            <a:gdLst/>
            <a:ahLst/>
            <a:cxnLst/>
            <a:rect l="l" t="t" r="r" b="b"/>
            <a:pathLst>
              <a:path w="316230" h="506729">
                <a:moveTo>
                  <a:pt x="52431" y="68200"/>
                </a:moveTo>
                <a:lnTo>
                  <a:pt x="37088" y="77620"/>
                </a:lnTo>
                <a:lnTo>
                  <a:pt x="300304" y="506359"/>
                </a:lnTo>
                <a:lnTo>
                  <a:pt x="315647" y="496940"/>
                </a:lnTo>
                <a:lnTo>
                  <a:pt x="52431" y="68200"/>
                </a:lnTo>
                <a:close/>
              </a:path>
              <a:path w="316230" h="506729">
                <a:moveTo>
                  <a:pt x="0" y="0"/>
                </a:moveTo>
                <a:lnTo>
                  <a:pt x="4654" y="97532"/>
                </a:lnTo>
                <a:lnTo>
                  <a:pt x="37088" y="77620"/>
                </a:lnTo>
                <a:lnTo>
                  <a:pt x="33205" y="71295"/>
                </a:lnTo>
                <a:lnTo>
                  <a:pt x="48549" y="61876"/>
                </a:lnTo>
                <a:lnTo>
                  <a:pt x="62731" y="61876"/>
                </a:lnTo>
                <a:lnTo>
                  <a:pt x="84866" y="48287"/>
                </a:lnTo>
                <a:lnTo>
                  <a:pt x="0" y="0"/>
                </a:lnTo>
                <a:close/>
              </a:path>
              <a:path w="316230" h="506729">
                <a:moveTo>
                  <a:pt x="48549" y="61876"/>
                </a:moveTo>
                <a:lnTo>
                  <a:pt x="33205" y="71295"/>
                </a:lnTo>
                <a:lnTo>
                  <a:pt x="37088" y="77620"/>
                </a:lnTo>
                <a:lnTo>
                  <a:pt x="52431" y="68200"/>
                </a:lnTo>
                <a:lnTo>
                  <a:pt x="48549" y="61876"/>
                </a:lnTo>
                <a:close/>
              </a:path>
              <a:path w="316230" h="506729">
                <a:moveTo>
                  <a:pt x="62731" y="61876"/>
                </a:moveTo>
                <a:lnTo>
                  <a:pt x="48549" y="61876"/>
                </a:lnTo>
                <a:lnTo>
                  <a:pt x="52431" y="68200"/>
                </a:lnTo>
                <a:lnTo>
                  <a:pt x="62731" y="61876"/>
                </a:lnTo>
                <a:close/>
              </a:path>
            </a:pathLst>
          </a:custGeom>
          <a:solidFill>
            <a:srgbClr val="1516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2691528" y="6463875"/>
            <a:ext cx="382270" cy="539115"/>
          </a:xfrm>
          <a:custGeom>
            <a:avLst/>
            <a:gdLst/>
            <a:ahLst/>
            <a:cxnLst/>
            <a:rect l="l" t="t" r="r" b="b"/>
            <a:pathLst>
              <a:path w="382269" h="539115">
                <a:moveTo>
                  <a:pt x="325485" y="64821"/>
                </a:moveTo>
                <a:lnTo>
                  <a:pt x="0" y="528224"/>
                </a:lnTo>
                <a:lnTo>
                  <a:pt x="14731" y="538570"/>
                </a:lnTo>
                <a:lnTo>
                  <a:pt x="340217" y="75168"/>
                </a:lnTo>
                <a:lnTo>
                  <a:pt x="325485" y="64821"/>
                </a:lnTo>
                <a:close/>
              </a:path>
              <a:path w="382269" h="539115">
                <a:moveTo>
                  <a:pt x="375560" y="58751"/>
                </a:moveTo>
                <a:lnTo>
                  <a:pt x="329749" y="58751"/>
                </a:lnTo>
                <a:lnTo>
                  <a:pt x="344481" y="69098"/>
                </a:lnTo>
                <a:lnTo>
                  <a:pt x="340217" y="75168"/>
                </a:lnTo>
                <a:lnTo>
                  <a:pt x="371354" y="97038"/>
                </a:lnTo>
                <a:lnTo>
                  <a:pt x="375560" y="58751"/>
                </a:lnTo>
                <a:close/>
              </a:path>
              <a:path w="382269" h="539115">
                <a:moveTo>
                  <a:pt x="329749" y="58751"/>
                </a:moveTo>
                <a:lnTo>
                  <a:pt x="325485" y="64821"/>
                </a:lnTo>
                <a:lnTo>
                  <a:pt x="340217" y="75168"/>
                </a:lnTo>
                <a:lnTo>
                  <a:pt x="344481" y="69098"/>
                </a:lnTo>
                <a:lnTo>
                  <a:pt x="329749" y="58751"/>
                </a:lnTo>
                <a:close/>
              </a:path>
              <a:path w="382269" h="539115">
                <a:moveTo>
                  <a:pt x="382014" y="0"/>
                </a:moveTo>
                <a:lnTo>
                  <a:pt x="294346" y="42951"/>
                </a:lnTo>
                <a:lnTo>
                  <a:pt x="325485" y="64821"/>
                </a:lnTo>
                <a:lnTo>
                  <a:pt x="329749" y="58751"/>
                </a:lnTo>
                <a:lnTo>
                  <a:pt x="375560" y="58751"/>
                </a:lnTo>
                <a:lnTo>
                  <a:pt x="382014" y="0"/>
                </a:lnTo>
                <a:close/>
              </a:path>
            </a:pathLst>
          </a:custGeom>
          <a:solidFill>
            <a:srgbClr val="1516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2565237" y="4175624"/>
            <a:ext cx="1457960" cy="369570"/>
          </a:xfrm>
          <a:custGeom>
            <a:avLst/>
            <a:gdLst/>
            <a:ahLst/>
            <a:cxnLst/>
            <a:rect l="l" t="t" r="r" b="b"/>
            <a:pathLst>
              <a:path w="1457960" h="369570">
                <a:moveTo>
                  <a:pt x="5392" y="0"/>
                </a:moveTo>
                <a:lnTo>
                  <a:pt x="0" y="7207"/>
                </a:lnTo>
                <a:lnTo>
                  <a:pt x="2207" y="8827"/>
                </a:lnTo>
                <a:lnTo>
                  <a:pt x="8590" y="13442"/>
                </a:lnTo>
                <a:lnTo>
                  <a:pt x="51487" y="42800"/>
                </a:lnTo>
                <a:lnTo>
                  <a:pt x="98341" y="72771"/>
                </a:lnTo>
                <a:lnTo>
                  <a:pt x="158389" y="108699"/>
                </a:lnTo>
                <a:lnTo>
                  <a:pt x="192989" y="128272"/>
                </a:lnTo>
                <a:lnTo>
                  <a:pt x="230428" y="148576"/>
                </a:lnTo>
                <a:lnTo>
                  <a:pt x="270568" y="169358"/>
                </a:lnTo>
                <a:lnTo>
                  <a:pt x="313254" y="190375"/>
                </a:lnTo>
                <a:lnTo>
                  <a:pt x="358333" y="211363"/>
                </a:lnTo>
                <a:lnTo>
                  <a:pt x="405655" y="232078"/>
                </a:lnTo>
                <a:lnTo>
                  <a:pt x="455076" y="252266"/>
                </a:lnTo>
                <a:lnTo>
                  <a:pt x="506437" y="271674"/>
                </a:lnTo>
                <a:lnTo>
                  <a:pt x="559591" y="290045"/>
                </a:lnTo>
                <a:lnTo>
                  <a:pt x="614390" y="307126"/>
                </a:lnTo>
                <a:lnTo>
                  <a:pt x="670683" y="322671"/>
                </a:lnTo>
                <a:lnTo>
                  <a:pt x="728315" y="336420"/>
                </a:lnTo>
                <a:lnTo>
                  <a:pt x="787139" y="348127"/>
                </a:lnTo>
                <a:lnTo>
                  <a:pt x="847008" y="357530"/>
                </a:lnTo>
                <a:lnTo>
                  <a:pt x="907765" y="364382"/>
                </a:lnTo>
                <a:lnTo>
                  <a:pt x="969264" y="368420"/>
                </a:lnTo>
                <a:lnTo>
                  <a:pt x="1031356" y="369399"/>
                </a:lnTo>
                <a:lnTo>
                  <a:pt x="1093881" y="367060"/>
                </a:lnTo>
                <a:lnTo>
                  <a:pt x="1156690" y="361148"/>
                </a:lnTo>
                <a:lnTo>
                  <a:pt x="1161536" y="360399"/>
                </a:lnTo>
                <a:lnTo>
                  <a:pt x="1031256" y="360399"/>
                </a:lnTo>
                <a:lnTo>
                  <a:pt x="969631" y="359427"/>
                </a:lnTo>
                <a:lnTo>
                  <a:pt x="908564" y="355417"/>
                </a:lnTo>
                <a:lnTo>
                  <a:pt x="848210" y="348609"/>
                </a:lnTo>
                <a:lnTo>
                  <a:pt x="788716" y="339263"/>
                </a:lnTo>
                <a:lnTo>
                  <a:pt x="730238" y="327629"/>
                </a:lnTo>
                <a:lnTo>
                  <a:pt x="672923" y="313952"/>
                </a:lnTo>
                <a:lnTo>
                  <a:pt x="616925" y="298494"/>
                </a:lnTo>
                <a:lnTo>
                  <a:pt x="562399" y="281491"/>
                </a:lnTo>
                <a:lnTo>
                  <a:pt x="509497" y="263207"/>
                </a:lnTo>
                <a:lnTo>
                  <a:pt x="458367" y="243893"/>
                </a:lnTo>
                <a:lnTo>
                  <a:pt x="409162" y="223790"/>
                </a:lnTo>
                <a:lnTo>
                  <a:pt x="362033" y="203163"/>
                </a:lnTo>
                <a:lnTo>
                  <a:pt x="317141" y="182253"/>
                </a:lnTo>
                <a:lnTo>
                  <a:pt x="274622" y="161323"/>
                </a:lnTo>
                <a:lnTo>
                  <a:pt x="234641" y="140619"/>
                </a:lnTo>
                <a:lnTo>
                  <a:pt x="197345" y="120394"/>
                </a:lnTo>
                <a:lnTo>
                  <a:pt x="162882" y="100901"/>
                </a:lnTo>
                <a:lnTo>
                  <a:pt x="103079" y="65116"/>
                </a:lnTo>
                <a:lnTo>
                  <a:pt x="56441" y="35284"/>
                </a:lnTo>
                <a:lnTo>
                  <a:pt x="24178" y="13425"/>
                </a:lnTo>
                <a:lnTo>
                  <a:pt x="7491" y="1548"/>
                </a:lnTo>
                <a:lnTo>
                  <a:pt x="5392" y="0"/>
                </a:lnTo>
                <a:close/>
              </a:path>
              <a:path w="1457960" h="369570">
                <a:moveTo>
                  <a:pt x="1399401" y="290164"/>
                </a:moveTo>
                <a:lnTo>
                  <a:pt x="1342519" y="310889"/>
                </a:lnTo>
                <a:lnTo>
                  <a:pt x="1280347" y="328874"/>
                </a:lnTo>
                <a:lnTo>
                  <a:pt x="1217984" y="342565"/>
                </a:lnTo>
                <a:lnTo>
                  <a:pt x="1155581" y="352220"/>
                </a:lnTo>
                <a:lnTo>
                  <a:pt x="1093290" y="358081"/>
                </a:lnTo>
                <a:lnTo>
                  <a:pt x="1031256" y="360399"/>
                </a:lnTo>
                <a:lnTo>
                  <a:pt x="1161536" y="360399"/>
                </a:lnTo>
                <a:lnTo>
                  <a:pt x="1219640" y="351414"/>
                </a:lnTo>
                <a:lnTo>
                  <a:pt x="1282565" y="337593"/>
                </a:lnTo>
                <a:lnTo>
                  <a:pt x="1345313" y="319443"/>
                </a:lnTo>
                <a:lnTo>
                  <a:pt x="1402770" y="298508"/>
                </a:lnTo>
                <a:lnTo>
                  <a:pt x="1399401" y="290164"/>
                </a:lnTo>
                <a:close/>
              </a:path>
              <a:path w="1457960" h="369570">
                <a:moveTo>
                  <a:pt x="1443998" y="288357"/>
                </a:moveTo>
                <a:lnTo>
                  <a:pt x="1404359" y="288357"/>
                </a:lnTo>
                <a:lnTo>
                  <a:pt x="1407730" y="296701"/>
                </a:lnTo>
                <a:lnTo>
                  <a:pt x="1402770" y="298508"/>
                </a:lnTo>
                <a:lnTo>
                  <a:pt x="1413683" y="325534"/>
                </a:lnTo>
                <a:lnTo>
                  <a:pt x="1443998" y="288357"/>
                </a:lnTo>
                <a:close/>
              </a:path>
              <a:path w="1457960" h="369570">
                <a:moveTo>
                  <a:pt x="1404359" y="288357"/>
                </a:moveTo>
                <a:lnTo>
                  <a:pt x="1399401" y="290164"/>
                </a:lnTo>
                <a:lnTo>
                  <a:pt x="1402770" y="298508"/>
                </a:lnTo>
                <a:lnTo>
                  <a:pt x="1407730" y="296701"/>
                </a:lnTo>
                <a:lnTo>
                  <a:pt x="1404359" y="288357"/>
                </a:lnTo>
                <a:close/>
              </a:path>
              <a:path w="1457960" h="369570">
                <a:moveTo>
                  <a:pt x="1388624" y="263476"/>
                </a:moveTo>
                <a:lnTo>
                  <a:pt x="1399401" y="290164"/>
                </a:lnTo>
                <a:lnTo>
                  <a:pt x="1404359" y="288357"/>
                </a:lnTo>
                <a:lnTo>
                  <a:pt x="1443998" y="288357"/>
                </a:lnTo>
                <a:lnTo>
                  <a:pt x="1457561" y="271724"/>
                </a:lnTo>
                <a:lnTo>
                  <a:pt x="1388624" y="263476"/>
                </a:lnTo>
                <a:close/>
              </a:path>
            </a:pathLst>
          </a:custGeom>
          <a:solidFill>
            <a:srgbClr val="1516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 txBox="1"/>
          <p:nvPr/>
        </p:nvSpPr>
        <p:spPr>
          <a:xfrm>
            <a:off x="9378533" y="2743217"/>
            <a:ext cx="1070610" cy="715010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5080">
              <a:lnSpc>
                <a:spcPts val="890"/>
              </a:lnSpc>
              <a:spcBef>
                <a:spcPts val="185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The card model proved 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be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useful. It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allow  me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see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product  in 3D and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handle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it.  It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was useful with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my  focus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 group</a:t>
            </a:r>
            <a:endParaRPr sz="800">
              <a:latin typeface="Arial"/>
              <a:cs typeface="Arial"/>
            </a:endParaRPr>
          </a:p>
        </p:txBody>
      </p:sp>
      <p:sp>
        <p:nvSpPr>
          <p:cNvPr id="44" name="object 44"/>
          <p:cNvSpPr/>
          <p:nvPr/>
        </p:nvSpPr>
        <p:spPr>
          <a:xfrm>
            <a:off x="436190" y="3183227"/>
            <a:ext cx="809257" cy="1360054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1308506" y="3348734"/>
            <a:ext cx="2204085" cy="252095"/>
          </a:xfrm>
          <a:custGeom>
            <a:avLst/>
            <a:gdLst/>
            <a:ahLst/>
            <a:cxnLst/>
            <a:rect l="l" t="t" r="r" b="b"/>
            <a:pathLst>
              <a:path w="2204085" h="252095">
                <a:moveTo>
                  <a:pt x="2125454" y="34505"/>
                </a:moveTo>
                <a:lnTo>
                  <a:pt x="0" y="242769"/>
                </a:lnTo>
                <a:lnTo>
                  <a:pt x="878" y="251726"/>
                </a:lnTo>
                <a:lnTo>
                  <a:pt x="2126332" y="43462"/>
                </a:lnTo>
                <a:lnTo>
                  <a:pt x="2125454" y="34505"/>
                </a:lnTo>
                <a:close/>
              </a:path>
              <a:path w="2204085" h="252095">
                <a:moveTo>
                  <a:pt x="2199501" y="34105"/>
                </a:moveTo>
                <a:lnTo>
                  <a:pt x="2129533" y="34105"/>
                </a:lnTo>
                <a:lnTo>
                  <a:pt x="2130411" y="43063"/>
                </a:lnTo>
                <a:lnTo>
                  <a:pt x="2126332" y="43462"/>
                </a:lnTo>
                <a:lnTo>
                  <a:pt x="2129716" y="78000"/>
                </a:lnTo>
                <a:lnTo>
                  <a:pt x="2199501" y="34105"/>
                </a:lnTo>
                <a:close/>
              </a:path>
              <a:path w="2204085" h="252095">
                <a:moveTo>
                  <a:pt x="2129533" y="34105"/>
                </a:moveTo>
                <a:lnTo>
                  <a:pt x="2125454" y="34505"/>
                </a:lnTo>
                <a:lnTo>
                  <a:pt x="2126332" y="43462"/>
                </a:lnTo>
                <a:lnTo>
                  <a:pt x="2130411" y="43063"/>
                </a:lnTo>
                <a:lnTo>
                  <a:pt x="2129533" y="34105"/>
                </a:lnTo>
                <a:close/>
              </a:path>
              <a:path w="2204085" h="252095">
                <a:moveTo>
                  <a:pt x="2122073" y="0"/>
                </a:moveTo>
                <a:lnTo>
                  <a:pt x="2125454" y="34505"/>
                </a:lnTo>
                <a:lnTo>
                  <a:pt x="2129533" y="34105"/>
                </a:lnTo>
                <a:lnTo>
                  <a:pt x="2199501" y="34105"/>
                </a:lnTo>
                <a:lnTo>
                  <a:pt x="2203890" y="31344"/>
                </a:lnTo>
                <a:lnTo>
                  <a:pt x="2122073" y="0"/>
                </a:lnTo>
                <a:close/>
              </a:path>
            </a:pathLst>
          </a:custGeom>
          <a:solidFill>
            <a:srgbClr val="1516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 txBox="1"/>
          <p:nvPr/>
        </p:nvSpPr>
        <p:spPr>
          <a:xfrm>
            <a:off x="7467751" y="464475"/>
            <a:ext cx="2755265" cy="857250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266700">
              <a:lnSpc>
                <a:spcPts val="890"/>
              </a:lnSpc>
              <a:spcBef>
                <a:spcPts val="185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The distance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of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each speaker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from 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docking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station,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can be altered independently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of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each</a:t>
            </a:r>
            <a:r>
              <a:rPr sz="800" spc="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10" dirty="0">
                <a:solidFill>
                  <a:srgbClr val="151616"/>
                </a:solidFill>
                <a:latin typeface="Arial"/>
                <a:cs typeface="Arial"/>
              </a:rPr>
              <a:t>other.</a:t>
            </a:r>
            <a:endParaRPr sz="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950">
              <a:latin typeface="Times New Roman"/>
              <a:cs typeface="Times New Roman"/>
            </a:endParaRPr>
          </a:p>
          <a:p>
            <a:pPr marL="1121410" marR="5080">
              <a:lnSpc>
                <a:spcPts val="890"/>
              </a:lnSpc>
            </a:pP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My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client liked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this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idea although he  suggested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that it may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be possible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to  trap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ﬁngers when shortening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distance between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800" spc="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speakers</a:t>
            </a:r>
            <a:endParaRPr sz="800">
              <a:latin typeface="Arial"/>
              <a:cs typeface="Arial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5912690" y="455802"/>
            <a:ext cx="652780" cy="942340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5080">
              <a:lnSpc>
                <a:spcPts val="890"/>
              </a:lnSpc>
              <a:spcBef>
                <a:spcPts val="185"/>
              </a:spcBef>
            </a:pP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My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client  suggested  adding</a:t>
            </a:r>
            <a:r>
              <a:rPr sz="800" spc="-7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artistic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detail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to the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back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of the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speakers,  improving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 aesthetics.</a:t>
            </a:r>
            <a:endParaRPr sz="800">
              <a:latin typeface="Arial"/>
              <a:cs typeface="Arial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216728" y="6240642"/>
            <a:ext cx="1002665" cy="715010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5080">
              <a:lnSpc>
                <a:spcPts val="890"/>
              </a:lnSpc>
              <a:spcBef>
                <a:spcPts val="185"/>
              </a:spcBef>
            </a:pP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My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client suggested  making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it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possible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to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angle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speakers,  so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that 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sound  could be focussed on  any point in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800" spc="-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room.</a:t>
            </a:r>
            <a:endParaRPr sz="800">
              <a:latin typeface="Arial"/>
              <a:cs typeface="Arial"/>
            </a:endParaRPr>
          </a:p>
        </p:txBody>
      </p:sp>
      <p:sp>
        <p:nvSpPr>
          <p:cNvPr id="49" name="object 49"/>
          <p:cNvSpPr/>
          <p:nvPr/>
        </p:nvSpPr>
        <p:spPr>
          <a:xfrm>
            <a:off x="311231" y="5151711"/>
            <a:ext cx="582295" cy="1018540"/>
          </a:xfrm>
          <a:custGeom>
            <a:avLst/>
            <a:gdLst/>
            <a:ahLst/>
            <a:cxnLst/>
            <a:rect l="l" t="t" r="r" b="b"/>
            <a:pathLst>
              <a:path w="582294" h="1018539">
                <a:moveTo>
                  <a:pt x="539105" y="65898"/>
                </a:moveTo>
                <a:lnTo>
                  <a:pt x="0" y="1013773"/>
                </a:lnTo>
                <a:lnTo>
                  <a:pt x="7825" y="1018223"/>
                </a:lnTo>
                <a:lnTo>
                  <a:pt x="546930" y="70348"/>
                </a:lnTo>
                <a:lnTo>
                  <a:pt x="539105" y="65898"/>
                </a:lnTo>
                <a:close/>
              </a:path>
              <a:path w="582294" h="1018539">
                <a:moveTo>
                  <a:pt x="578434" y="62337"/>
                </a:moveTo>
                <a:lnTo>
                  <a:pt x="541130" y="62337"/>
                </a:lnTo>
                <a:lnTo>
                  <a:pt x="548956" y="66786"/>
                </a:lnTo>
                <a:lnTo>
                  <a:pt x="546930" y="70348"/>
                </a:lnTo>
                <a:lnTo>
                  <a:pt x="577090" y="87501"/>
                </a:lnTo>
                <a:lnTo>
                  <a:pt x="578434" y="62337"/>
                </a:lnTo>
                <a:close/>
              </a:path>
              <a:path w="582294" h="1018539">
                <a:moveTo>
                  <a:pt x="541130" y="62337"/>
                </a:moveTo>
                <a:lnTo>
                  <a:pt x="539105" y="65898"/>
                </a:lnTo>
                <a:lnTo>
                  <a:pt x="546930" y="70348"/>
                </a:lnTo>
                <a:lnTo>
                  <a:pt x="548956" y="66786"/>
                </a:lnTo>
                <a:lnTo>
                  <a:pt x="541130" y="62337"/>
                </a:lnTo>
                <a:close/>
              </a:path>
              <a:path w="582294" h="1018539">
                <a:moveTo>
                  <a:pt x="581762" y="0"/>
                </a:moveTo>
                <a:lnTo>
                  <a:pt x="508967" y="48757"/>
                </a:lnTo>
                <a:lnTo>
                  <a:pt x="539105" y="65898"/>
                </a:lnTo>
                <a:lnTo>
                  <a:pt x="541130" y="62337"/>
                </a:lnTo>
                <a:lnTo>
                  <a:pt x="578434" y="62337"/>
                </a:lnTo>
                <a:lnTo>
                  <a:pt x="581762" y="0"/>
                </a:lnTo>
                <a:close/>
              </a:path>
            </a:pathLst>
          </a:custGeom>
          <a:solidFill>
            <a:srgbClr val="1516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 txBox="1"/>
          <p:nvPr/>
        </p:nvSpPr>
        <p:spPr>
          <a:xfrm>
            <a:off x="401189" y="4116657"/>
            <a:ext cx="889635" cy="26098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5080" indent="27940">
              <a:lnSpc>
                <a:spcPts val="890"/>
              </a:lnSpc>
              <a:spcBef>
                <a:spcPts val="185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Internet Research  size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of AA</a:t>
            </a:r>
            <a:r>
              <a:rPr sz="800" spc="-1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batteries</a:t>
            </a:r>
            <a:endParaRPr sz="800">
              <a:latin typeface="Arial"/>
              <a:cs typeface="Arial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9338498" y="5599284"/>
            <a:ext cx="1059180" cy="139636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5080">
              <a:lnSpc>
                <a:spcPts val="890"/>
              </a:lnSpc>
              <a:spcBef>
                <a:spcPts val="185"/>
              </a:spcBef>
            </a:pP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My focus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group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of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potential clients like  this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concept. </a:t>
            </a:r>
            <a:r>
              <a:rPr sz="800" spc="-10" dirty="0">
                <a:solidFill>
                  <a:srgbClr val="151616"/>
                </a:solidFill>
                <a:latin typeface="Arial"/>
                <a:cs typeface="Arial"/>
              </a:rPr>
              <a:t>However,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they suggested that  the mp3 player could  be manufactured in a  number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of styles,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whilst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at 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same</a:t>
            </a:r>
            <a:r>
              <a:rPr sz="800" spc="-4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time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keeping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same  shape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/ form. This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would give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product  a wider appeal.</a:t>
            </a:r>
            <a:endParaRPr sz="800">
              <a:latin typeface="Arial"/>
              <a:cs typeface="Arial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3817160" y="5782637"/>
            <a:ext cx="2335530" cy="60134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5080">
              <a:lnSpc>
                <a:spcPts val="890"/>
              </a:lnSpc>
              <a:spcBef>
                <a:spcPts val="185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player can be controlled by a range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of smart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phones through a freely available app.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It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has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its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own control pad, in a range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of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sizes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of button sizes.  It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also has voice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control.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Ideal or people who are  short sighted or have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arthritic</a:t>
            </a:r>
            <a:r>
              <a:rPr sz="800" spc="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hands/ﬁngers.</a:t>
            </a:r>
            <a:endParaRPr sz="800">
              <a:latin typeface="Arial"/>
              <a:cs typeface="Arial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1603019" y="5388425"/>
            <a:ext cx="1132840" cy="60134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065" marR="5080" algn="ctr">
              <a:lnSpc>
                <a:spcPts val="890"/>
              </a:lnSpc>
              <a:spcBef>
                <a:spcPts val="185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anthropometric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data  collected on hand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sizes,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has been applied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to the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mp3 </a:t>
            </a:r>
            <a:r>
              <a:rPr sz="800" spc="-10" dirty="0">
                <a:solidFill>
                  <a:srgbClr val="151616"/>
                </a:solidFill>
                <a:latin typeface="Arial"/>
                <a:cs typeface="Arial"/>
              </a:rPr>
              <a:t>player,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so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that it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is  easy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to</a:t>
            </a:r>
            <a:r>
              <a:rPr sz="8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adjust.</a:t>
            </a:r>
            <a:endParaRPr sz="800">
              <a:latin typeface="Arial"/>
              <a:cs typeface="Arial"/>
            </a:endParaRPr>
          </a:p>
        </p:txBody>
      </p:sp>
      <p:sp>
        <p:nvSpPr>
          <p:cNvPr id="54" name="object 54"/>
          <p:cNvSpPr/>
          <p:nvPr/>
        </p:nvSpPr>
        <p:spPr>
          <a:xfrm>
            <a:off x="2741799" y="4657060"/>
            <a:ext cx="2526400" cy="1008518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 txBox="1"/>
          <p:nvPr/>
        </p:nvSpPr>
        <p:spPr>
          <a:xfrm>
            <a:off x="5204623" y="4986241"/>
            <a:ext cx="106045" cy="67945"/>
          </a:xfrm>
          <a:prstGeom prst="rect">
            <a:avLst/>
          </a:prstGeom>
        </p:spPr>
        <p:txBody>
          <a:bodyPr vert="vert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450" dirty="0">
                <a:solidFill>
                  <a:srgbClr val="151616"/>
                </a:solidFill>
                <a:latin typeface="Arial"/>
                <a:cs typeface="Arial"/>
              </a:rPr>
              <a:t>D</a:t>
            </a:r>
            <a:endParaRPr sz="450">
              <a:latin typeface="Arial"/>
              <a:cs typeface="Arial"/>
            </a:endParaRPr>
          </a:p>
        </p:txBody>
      </p:sp>
      <p:sp>
        <p:nvSpPr>
          <p:cNvPr id="56" name="object 56"/>
          <p:cNvSpPr txBox="1"/>
          <p:nvPr/>
        </p:nvSpPr>
        <p:spPr>
          <a:xfrm>
            <a:off x="4802852" y="5539622"/>
            <a:ext cx="106045" cy="64769"/>
          </a:xfrm>
          <a:prstGeom prst="rect">
            <a:avLst/>
          </a:prstGeom>
        </p:spPr>
        <p:txBody>
          <a:bodyPr vert="vert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450" dirty="0">
                <a:solidFill>
                  <a:srgbClr val="151616"/>
                </a:solidFill>
                <a:latin typeface="Arial"/>
                <a:cs typeface="Arial"/>
              </a:rPr>
              <a:t>E</a:t>
            </a:r>
            <a:endParaRPr sz="450">
              <a:latin typeface="Arial"/>
              <a:cs typeface="Arial"/>
            </a:endParaRPr>
          </a:p>
        </p:txBody>
      </p:sp>
      <p:sp>
        <p:nvSpPr>
          <p:cNvPr id="57" name="object 57"/>
          <p:cNvSpPr txBox="1"/>
          <p:nvPr/>
        </p:nvSpPr>
        <p:spPr>
          <a:xfrm>
            <a:off x="6011868" y="4903023"/>
            <a:ext cx="3083560" cy="802640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5080" indent="-635" algn="ctr">
              <a:lnSpc>
                <a:spcPts val="890"/>
              </a:lnSpc>
              <a:spcBef>
                <a:spcPts val="185"/>
              </a:spcBef>
            </a:pPr>
            <a:r>
              <a:rPr sz="800" b="1" dirty="0">
                <a:solidFill>
                  <a:srgbClr val="151616"/>
                </a:solidFill>
                <a:latin typeface="Arial"/>
                <a:cs typeface="Arial"/>
              </a:rPr>
              <a:t>This is the ﬁnal ‘concept’ design. It </a:t>
            </a:r>
            <a:r>
              <a:rPr sz="800" b="1" spc="-5" dirty="0">
                <a:solidFill>
                  <a:srgbClr val="151616"/>
                </a:solidFill>
                <a:latin typeface="Arial"/>
                <a:cs typeface="Arial"/>
              </a:rPr>
              <a:t>clearly </a:t>
            </a:r>
            <a:r>
              <a:rPr sz="800" b="1" dirty="0">
                <a:solidFill>
                  <a:srgbClr val="151616"/>
                </a:solidFill>
                <a:latin typeface="Arial"/>
                <a:cs typeface="Arial"/>
              </a:rPr>
              <a:t>shows the Memphis  inﬂuence. It is colourful, unusual and the </a:t>
            </a:r>
            <a:r>
              <a:rPr sz="800" b="1" spc="-5" dirty="0">
                <a:solidFill>
                  <a:srgbClr val="151616"/>
                </a:solidFill>
                <a:latin typeface="Arial"/>
                <a:cs typeface="Arial"/>
              </a:rPr>
              <a:t>speakers</a:t>
            </a:r>
            <a:r>
              <a:rPr sz="800" b="1" spc="-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b="1" spc="-5" dirty="0">
                <a:solidFill>
                  <a:srgbClr val="151616"/>
                </a:solidFill>
                <a:latin typeface="Arial"/>
                <a:cs typeface="Arial"/>
              </a:rPr>
              <a:t>are </a:t>
            </a:r>
            <a:r>
              <a:rPr sz="800" b="1" dirty="0">
                <a:solidFill>
                  <a:srgbClr val="151616"/>
                </a:solidFill>
                <a:latin typeface="Arial"/>
                <a:cs typeface="Arial"/>
              </a:rPr>
              <a:t>diﬀerent  </a:t>
            </a:r>
            <a:r>
              <a:rPr sz="800" b="1" spc="-5" dirty="0">
                <a:solidFill>
                  <a:srgbClr val="151616"/>
                </a:solidFill>
                <a:latin typeface="Arial"/>
                <a:cs typeface="Arial"/>
              </a:rPr>
              <a:t>sizes, </a:t>
            </a:r>
            <a:r>
              <a:rPr sz="800" b="1" dirty="0">
                <a:solidFill>
                  <a:srgbClr val="151616"/>
                </a:solidFill>
                <a:latin typeface="Arial"/>
                <a:cs typeface="Arial"/>
              </a:rPr>
              <a:t>although they deliver equal sound</a:t>
            </a:r>
            <a:r>
              <a:rPr sz="800" b="1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b="1" dirty="0">
                <a:solidFill>
                  <a:srgbClr val="151616"/>
                </a:solidFill>
                <a:latin typeface="Arial"/>
                <a:cs typeface="Arial"/>
              </a:rPr>
              <a:t>volumes.</a:t>
            </a:r>
            <a:endParaRPr sz="800">
              <a:latin typeface="Arial"/>
              <a:cs typeface="Arial"/>
            </a:endParaRPr>
          </a:p>
          <a:p>
            <a:pPr marL="240029" marR="1186180" algn="just">
              <a:lnSpc>
                <a:spcPts val="890"/>
              </a:lnSpc>
              <a:spcBef>
                <a:spcPts val="705"/>
              </a:spcBef>
            </a:pP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My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research shows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that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high density  polystyrene is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best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choice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for the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casing, due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it’s</a:t>
            </a:r>
            <a:r>
              <a:rPr sz="800" spc="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physical</a:t>
            </a:r>
            <a:endParaRPr sz="800">
              <a:latin typeface="Arial"/>
              <a:cs typeface="Arial"/>
            </a:endParaRPr>
          </a:p>
        </p:txBody>
      </p:sp>
      <p:sp>
        <p:nvSpPr>
          <p:cNvPr id="58" name="object 58"/>
          <p:cNvSpPr txBox="1"/>
          <p:nvPr/>
        </p:nvSpPr>
        <p:spPr>
          <a:xfrm>
            <a:off x="3817163" y="5671775"/>
            <a:ext cx="405193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434590" algn="l"/>
              </a:tabLst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Focus group suggestion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- INCLUSIVITY -</a:t>
            </a:r>
            <a:r>
              <a:rPr sz="800" spc="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800" spc="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mp3	properties. Injection moulding</a:t>
            </a:r>
            <a:r>
              <a:rPr sz="800" spc="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being</a:t>
            </a:r>
            <a:endParaRPr sz="800">
              <a:latin typeface="Arial"/>
              <a:cs typeface="Arial"/>
            </a:endParaRPr>
          </a:p>
        </p:txBody>
      </p:sp>
      <p:sp>
        <p:nvSpPr>
          <p:cNvPr id="59" name="object 59"/>
          <p:cNvSpPr txBox="1"/>
          <p:nvPr/>
        </p:nvSpPr>
        <p:spPr>
          <a:xfrm>
            <a:off x="6239488" y="5785272"/>
            <a:ext cx="125095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the manufacturing</a:t>
            </a:r>
            <a:r>
              <a:rPr sz="8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process.</a:t>
            </a:r>
            <a:endParaRPr sz="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63562" y="160084"/>
            <a:ext cx="10338435" cy="7176134"/>
          </a:xfrm>
          <a:custGeom>
            <a:avLst/>
            <a:gdLst/>
            <a:ahLst/>
            <a:cxnLst/>
            <a:rect l="l" t="t" r="r" b="b"/>
            <a:pathLst>
              <a:path w="10338435" h="7176134">
                <a:moveTo>
                  <a:pt x="0" y="0"/>
                </a:moveTo>
                <a:lnTo>
                  <a:pt x="10337868" y="0"/>
                </a:lnTo>
                <a:lnTo>
                  <a:pt x="10337868" y="7175545"/>
                </a:lnTo>
                <a:lnTo>
                  <a:pt x="0" y="7175545"/>
                </a:lnTo>
                <a:lnTo>
                  <a:pt x="0" y="0"/>
                </a:lnTo>
                <a:close/>
              </a:path>
            </a:pathLst>
          </a:custGeom>
          <a:solidFill>
            <a:srgbClr val="FEF5B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419160" y="2376435"/>
            <a:ext cx="8107671" cy="438149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410685" y="2374700"/>
            <a:ext cx="8098155" cy="4391660"/>
          </a:xfrm>
          <a:custGeom>
            <a:avLst/>
            <a:gdLst/>
            <a:ahLst/>
            <a:cxnLst/>
            <a:rect l="l" t="t" r="r" b="b"/>
            <a:pathLst>
              <a:path w="8098155" h="4391659">
                <a:moveTo>
                  <a:pt x="0" y="0"/>
                </a:moveTo>
                <a:lnTo>
                  <a:pt x="8097767" y="0"/>
                </a:lnTo>
                <a:lnTo>
                  <a:pt x="8097767" y="4391027"/>
                </a:lnTo>
                <a:lnTo>
                  <a:pt x="0" y="4391027"/>
                </a:lnTo>
                <a:lnTo>
                  <a:pt x="0" y="0"/>
                </a:lnTo>
                <a:close/>
              </a:path>
            </a:pathLst>
          </a:custGeom>
          <a:ln w="179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586084" y="631979"/>
            <a:ext cx="9604375" cy="1642745"/>
          </a:xfrm>
          <a:prstGeom prst="rect">
            <a:avLst/>
          </a:prstGeom>
        </p:spPr>
        <p:txBody>
          <a:bodyPr vert="horz" wrap="square" lIns="0" tIns="53340" rIns="0" bIns="0" rtlCol="0">
            <a:spAutoFit/>
          </a:bodyPr>
          <a:lstStyle/>
          <a:p>
            <a:pPr marL="12700" marR="5080" algn="ctr">
              <a:lnSpc>
                <a:spcPts val="3400"/>
              </a:lnSpc>
              <a:spcBef>
                <a:spcPts val="420"/>
              </a:spcBef>
            </a:pPr>
            <a:r>
              <a:rPr sz="3000" b="1" spc="15" dirty="0">
                <a:solidFill>
                  <a:srgbClr val="151616"/>
                </a:solidFill>
                <a:latin typeface="Arial"/>
                <a:cs typeface="Arial"/>
              </a:rPr>
              <a:t>CLICK </a:t>
            </a:r>
            <a:r>
              <a:rPr sz="3000" b="1" spc="25" dirty="0">
                <a:solidFill>
                  <a:srgbClr val="151616"/>
                </a:solidFill>
                <a:latin typeface="Arial"/>
                <a:cs typeface="Arial"/>
              </a:rPr>
              <a:t>ON THE </a:t>
            </a:r>
            <a:r>
              <a:rPr sz="3000" b="1" spc="15" dirty="0">
                <a:solidFill>
                  <a:srgbClr val="151616"/>
                </a:solidFill>
                <a:latin typeface="Arial"/>
                <a:cs typeface="Arial"/>
              </a:rPr>
              <a:t>LINK </a:t>
            </a:r>
            <a:r>
              <a:rPr sz="3000" b="1" spc="25" dirty="0">
                <a:solidFill>
                  <a:srgbClr val="151616"/>
                </a:solidFill>
                <a:latin typeface="Arial"/>
                <a:cs typeface="Arial"/>
              </a:rPr>
              <a:t>BELOW FOR A THREE</a:t>
            </a:r>
            <a:r>
              <a:rPr sz="3000" b="1" spc="-3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3000" b="1" spc="25" dirty="0">
                <a:solidFill>
                  <a:srgbClr val="151616"/>
                </a:solidFill>
                <a:latin typeface="Arial"/>
                <a:cs typeface="Arial"/>
              </a:rPr>
              <a:t>MINUTE  </a:t>
            </a:r>
            <a:r>
              <a:rPr sz="3000" b="1" spc="15" dirty="0">
                <a:solidFill>
                  <a:srgbClr val="151616"/>
                </a:solidFill>
                <a:latin typeface="Arial"/>
                <a:cs typeface="Arial"/>
              </a:rPr>
              <a:t>VIDEO </a:t>
            </a:r>
            <a:r>
              <a:rPr sz="3000" b="1" spc="-35" dirty="0">
                <a:solidFill>
                  <a:srgbClr val="151616"/>
                </a:solidFill>
                <a:latin typeface="Arial"/>
                <a:cs typeface="Arial"/>
              </a:rPr>
              <a:t>THAT </a:t>
            </a:r>
            <a:r>
              <a:rPr sz="3000" b="1" spc="15" dirty="0">
                <a:solidFill>
                  <a:srgbClr val="151616"/>
                </a:solidFill>
                <a:latin typeface="Arial"/>
                <a:cs typeface="Arial"/>
              </a:rPr>
              <a:t>EXPLAINS </a:t>
            </a:r>
            <a:r>
              <a:rPr sz="3000" b="1" spc="-5" dirty="0">
                <a:solidFill>
                  <a:srgbClr val="151616"/>
                </a:solidFill>
                <a:latin typeface="Arial"/>
                <a:cs typeface="Arial"/>
              </a:rPr>
              <a:t>ITERATIVE</a:t>
            </a:r>
            <a:r>
              <a:rPr sz="3000" b="1" spc="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3000" b="1" spc="25" dirty="0">
                <a:solidFill>
                  <a:srgbClr val="151616"/>
                </a:solidFill>
                <a:latin typeface="Arial"/>
                <a:cs typeface="Arial"/>
              </a:rPr>
              <a:t>DESIGN</a:t>
            </a:r>
            <a:endParaRPr sz="30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2735"/>
              </a:spcBef>
            </a:pPr>
            <a:r>
              <a:rPr sz="2400" spc="-5" dirty="0">
                <a:solidFill>
                  <a:srgbClr val="00A3D4"/>
                </a:solidFill>
                <a:latin typeface="Arial"/>
                <a:cs typeface="Arial"/>
                <a:hlinkClick r:id="rId3"/>
              </a:rPr>
              <a:t>https://www.youtube.com/watch?v=eWcFFmtlBt4</a:t>
            </a:r>
            <a:endParaRPr sz="24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312227" y="7035996"/>
            <a:ext cx="3054350" cy="19875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  <a:tabLst>
                <a:tab pos="2195195" algn="l"/>
              </a:tabLst>
            </a:pPr>
            <a:r>
              <a:rPr sz="1000" spc="-5" dirty="0">
                <a:solidFill>
                  <a:srgbClr val="3C2B98"/>
                </a:solidFill>
                <a:latin typeface="Arial"/>
                <a:cs typeface="Arial"/>
                <a:hlinkClick r:id="rId4"/>
              </a:rPr>
              <a:t>www.technologystudent.com</a:t>
            </a:r>
            <a:r>
              <a:rPr sz="1000" dirty="0">
                <a:solidFill>
                  <a:srgbClr val="3C2B98"/>
                </a:solidFill>
                <a:latin typeface="Arial"/>
                <a:cs typeface="Arial"/>
                <a:hlinkClick r:id="rId4"/>
              </a:rPr>
              <a:t> </a:t>
            </a:r>
            <a:r>
              <a:rPr sz="1000" spc="-5" dirty="0">
                <a:solidFill>
                  <a:srgbClr val="3C2B98"/>
                </a:solidFill>
                <a:latin typeface="Arial"/>
                <a:cs typeface="Arial"/>
                <a:hlinkClick r:id="rId4"/>
              </a:rPr>
              <a:t>©</a:t>
            </a:r>
            <a:r>
              <a:rPr sz="1000" dirty="0">
                <a:solidFill>
                  <a:srgbClr val="3C2B98"/>
                </a:solidFill>
                <a:latin typeface="Arial"/>
                <a:cs typeface="Arial"/>
                <a:hlinkClick r:id="rId4"/>
              </a:rPr>
              <a:t> </a:t>
            </a:r>
            <a:r>
              <a:rPr sz="1000" spc="-5" dirty="0">
                <a:solidFill>
                  <a:srgbClr val="3C2B98"/>
                </a:solidFill>
                <a:latin typeface="Arial"/>
                <a:cs typeface="Arial"/>
              </a:rPr>
              <a:t>2018	</a:t>
            </a:r>
            <a:r>
              <a:rPr sz="1000" spc="-20" dirty="0">
                <a:solidFill>
                  <a:srgbClr val="3C2B98"/>
                </a:solidFill>
                <a:latin typeface="Arial"/>
                <a:cs typeface="Arial"/>
              </a:rPr>
              <a:t>V.Ryan </a:t>
            </a:r>
            <a:r>
              <a:rPr sz="1000" spc="-5" dirty="0">
                <a:solidFill>
                  <a:srgbClr val="3C2B98"/>
                </a:solidFill>
                <a:latin typeface="Arial"/>
                <a:cs typeface="Arial"/>
              </a:rPr>
              <a:t>©</a:t>
            </a:r>
            <a:r>
              <a:rPr sz="1000" spc="-70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1000" spc="-5" dirty="0">
                <a:solidFill>
                  <a:srgbClr val="3C2B98"/>
                </a:solidFill>
                <a:latin typeface="Arial"/>
                <a:cs typeface="Arial"/>
              </a:rPr>
              <a:t>2018</a:t>
            </a:r>
            <a:endParaRPr sz="10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61303" y="7058245"/>
            <a:ext cx="3382010" cy="19812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000" spc="10" dirty="0">
                <a:solidFill>
                  <a:srgbClr val="3C2B98"/>
                </a:solidFill>
                <a:latin typeface="Arial"/>
                <a:cs typeface="Arial"/>
              </a:rPr>
              <a:t>WORLD </a:t>
            </a:r>
            <a:r>
              <a:rPr sz="1000" spc="5" dirty="0">
                <a:solidFill>
                  <a:srgbClr val="3C2B98"/>
                </a:solidFill>
                <a:latin typeface="Arial"/>
                <a:cs typeface="Arial"/>
              </a:rPr>
              <a:t>ASSOCIATION </a:t>
            </a:r>
            <a:r>
              <a:rPr sz="1000" spc="0" dirty="0">
                <a:solidFill>
                  <a:srgbClr val="3C2B98"/>
                </a:solidFill>
                <a:latin typeface="Arial"/>
                <a:cs typeface="Arial"/>
              </a:rPr>
              <a:t>OF </a:t>
            </a:r>
            <a:r>
              <a:rPr sz="1000" spc="15" dirty="0">
                <a:solidFill>
                  <a:srgbClr val="3C2B98"/>
                </a:solidFill>
                <a:latin typeface="Arial"/>
                <a:cs typeface="Arial"/>
              </a:rPr>
              <a:t>TECHNOLOGY</a:t>
            </a:r>
            <a:r>
              <a:rPr sz="1000" spc="114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1000" spc="15" dirty="0">
                <a:solidFill>
                  <a:srgbClr val="3C2B98"/>
                </a:solidFill>
                <a:latin typeface="Arial"/>
                <a:cs typeface="Arial"/>
              </a:rPr>
              <a:t>TEACHERS</a:t>
            </a:r>
            <a:endParaRPr sz="10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956051" y="7055088"/>
            <a:ext cx="3040380" cy="19812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000" spc="-5" dirty="0">
                <a:solidFill>
                  <a:srgbClr val="3C2B98"/>
                </a:solidFill>
                <a:latin typeface="Arial"/>
                <a:cs typeface="Arial"/>
                <a:hlinkClick r:id="rId5"/>
              </a:rPr>
              <a:t>https://www.facebook.com/groups/254963448192823/</a:t>
            </a:r>
            <a:endParaRPr sz="10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61303" y="243358"/>
            <a:ext cx="6635115" cy="1771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3606800" algn="l"/>
              </a:tabLst>
            </a:pPr>
            <a:r>
              <a:rPr sz="1000" spc="10" dirty="0">
                <a:solidFill>
                  <a:srgbClr val="3C2B98"/>
                </a:solidFill>
                <a:latin typeface="Arial"/>
                <a:cs typeface="Arial"/>
              </a:rPr>
              <a:t>WORLD </a:t>
            </a:r>
            <a:r>
              <a:rPr sz="1000" spc="5" dirty="0">
                <a:solidFill>
                  <a:srgbClr val="3C2B98"/>
                </a:solidFill>
                <a:latin typeface="Arial"/>
                <a:cs typeface="Arial"/>
              </a:rPr>
              <a:t>ASSOCIATION </a:t>
            </a:r>
            <a:r>
              <a:rPr sz="1000" spc="0" dirty="0">
                <a:solidFill>
                  <a:srgbClr val="3C2B98"/>
                </a:solidFill>
                <a:latin typeface="Arial"/>
                <a:cs typeface="Arial"/>
              </a:rPr>
              <a:t>OF</a:t>
            </a:r>
            <a:r>
              <a:rPr sz="1000" spc="125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1000" spc="15" dirty="0">
                <a:solidFill>
                  <a:srgbClr val="3C2B98"/>
                </a:solidFill>
                <a:latin typeface="Arial"/>
                <a:cs typeface="Arial"/>
              </a:rPr>
              <a:t>TECHNOLOGY</a:t>
            </a:r>
            <a:r>
              <a:rPr sz="1000" spc="30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1000" spc="15" dirty="0">
                <a:solidFill>
                  <a:srgbClr val="3C2B98"/>
                </a:solidFill>
                <a:latin typeface="Arial"/>
                <a:cs typeface="Arial"/>
              </a:rPr>
              <a:t>TEACHERS	</a:t>
            </a:r>
            <a:r>
              <a:rPr sz="1000" spc="-5" dirty="0">
                <a:solidFill>
                  <a:srgbClr val="3C2B98"/>
                </a:solidFill>
                <a:latin typeface="Arial"/>
                <a:cs typeface="Arial"/>
                <a:hlinkClick r:id="rId5"/>
              </a:rPr>
              <a:t>https://www.facebook.com/groups/254963448192823/</a:t>
            </a:r>
            <a:endParaRPr sz="10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312227" y="221481"/>
            <a:ext cx="3054350" cy="1771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2195195" algn="l"/>
              </a:tabLst>
            </a:pPr>
            <a:r>
              <a:rPr sz="1000" spc="-5" dirty="0">
                <a:solidFill>
                  <a:srgbClr val="3C2B98"/>
                </a:solidFill>
                <a:latin typeface="Arial"/>
                <a:cs typeface="Arial"/>
                <a:hlinkClick r:id="rId4"/>
              </a:rPr>
              <a:t>www.technologystudent.com</a:t>
            </a:r>
            <a:r>
              <a:rPr sz="1000" dirty="0">
                <a:solidFill>
                  <a:srgbClr val="3C2B98"/>
                </a:solidFill>
                <a:latin typeface="Arial"/>
                <a:cs typeface="Arial"/>
                <a:hlinkClick r:id="rId4"/>
              </a:rPr>
              <a:t> </a:t>
            </a:r>
            <a:r>
              <a:rPr sz="1000" spc="-5" dirty="0">
                <a:solidFill>
                  <a:srgbClr val="3C2B98"/>
                </a:solidFill>
                <a:latin typeface="Arial"/>
                <a:cs typeface="Arial"/>
                <a:hlinkClick r:id="rId4"/>
              </a:rPr>
              <a:t>©</a:t>
            </a:r>
            <a:r>
              <a:rPr sz="1000" dirty="0">
                <a:solidFill>
                  <a:srgbClr val="3C2B98"/>
                </a:solidFill>
                <a:latin typeface="Arial"/>
                <a:cs typeface="Arial"/>
                <a:hlinkClick r:id="rId4"/>
              </a:rPr>
              <a:t> </a:t>
            </a:r>
            <a:r>
              <a:rPr sz="1000" spc="-5" dirty="0">
                <a:solidFill>
                  <a:srgbClr val="3C2B98"/>
                </a:solidFill>
                <a:latin typeface="Arial"/>
                <a:cs typeface="Arial"/>
              </a:rPr>
              <a:t>2018	</a:t>
            </a:r>
            <a:r>
              <a:rPr sz="1000" spc="-20" dirty="0">
                <a:solidFill>
                  <a:srgbClr val="3C2B98"/>
                </a:solidFill>
                <a:latin typeface="Arial"/>
                <a:cs typeface="Arial"/>
              </a:rPr>
              <a:t>V.Ryan </a:t>
            </a:r>
            <a:r>
              <a:rPr sz="1000" spc="-5" dirty="0">
                <a:solidFill>
                  <a:srgbClr val="3C2B98"/>
                </a:solidFill>
                <a:latin typeface="Arial"/>
                <a:cs typeface="Arial"/>
              </a:rPr>
              <a:t>©</a:t>
            </a:r>
            <a:r>
              <a:rPr sz="1000" spc="-70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1000" spc="-5" dirty="0">
                <a:solidFill>
                  <a:srgbClr val="3C2B98"/>
                </a:solidFill>
                <a:latin typeface="Arial"/>
                <a:cs typeface="Arial"/>
              </a:rPr>
              <a:t>2018</a:t>
            </a:r>
            <a:endParaRPr sz="1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63562" y="160084"/>
            <a:ext cx="10338435" cy="7176134"/>
          </a:xfrm>
          <a:custGeom>
            <a:avLst/>
            <a:gdLst/>
            <a:ahLst/>
            <a:cxnLst/>
            <a:rect l="l" t="t" r="r" b="b"/>
            <a:pathLst>
              <a:path w="10338435" h="7176134">
                <a:moveTo>
                  <a:pt x="0" y="0"/>
                </a:moveTo>
                <a:lnTo>
                  <a:pt x="10337868" y="0"/>
                </a:lnTo>
                <a:lnTo>
                  <a:pt x="10337868" y="7175545"/>
                </a:lnTo>
                <a:lnTo>
                  <a:pt x="0" y="7175545"/>
                </a:lnTo>
                <a:lnTo>
                  <a:pt x="0" y="0"/>
                </a:lnTo>
                <a:close/>
              </a:path>
            </a:pathLst>
          </a:custGeom>
          <a:solidFill>
            <a:srgbClr val="FEF5B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419160" y="2376435"/>
            <a:ext cx="8107671" cy="438149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410685" y="2374700"/>
            <a:ext cx="8098155" cy="4391660"/>
          </a:xfrm>
          <a:custGeom>
            <a:avLst/>
            <a:gdLst/>
            <a:ahLst/>
            <a:cxnLst/>
            <a:rect l="l" t="t" r="r" b="b"/>
            <a:pathLst>
              <a:path w="8098155" h="4391659">
                <a:moveTo>
                  <a:pt x="0" y="0"/>
                </a:moveTo>
                <a:lnTo>
                  <a:pt x="8097767" y="0"/>
                </a:lnTo>
                <a:lnTo>
                  <a:pt x="8097767" y="4391027"/>
                </a:lnTo>
                <a:lnTo>
                  <a:pt x="0" y="4391027"/>
                </a:lnTo>
                <a:lnTo>
                  <a:pt x="0" y="0"/>
                </a:lnTo>
                <a:close/>
              </a:path>
            </a:pathLst>
          </a:custGeom>
          <a:ln w="179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825069" y="631979"/>
            <a:ext cx="9126220" cy="1642745"/>
          </a:xfrm>
          <a:prstGeom prst="rect">
            <a:avLst/>
          </a:prstGeom>
        </p:spPr>
        <p:txBody>
          <a:bodyPr vert="horz" wrap="square" lIns="0" tIns="53340" rIns="0" bIns="0" rtlCol="0">
            <a:spAutoFit/>
          </a:bodyPr>
          <a:lstStyle/>
          <a:p>
            <a:pPr marL="12700" marR="5080" algn="ctr">
              <a:lnSpc>
                <a:spcPts val="3400"/>
              </a:lnSpc>
              <a:spcBef>
                <a:spcPts val="420"/>
              </a:spcBef>
            </a:pPr>
            <a:r>
              <a:rPr sz="3000" b="1" spc="-30" dirty="0">
                <a:solidFill>
                  <a:srgbClr val="DD2B1C"/>
                </a:solidFill>
                <a:latin typeface="Arial"/>
                <a:cs typeface="Arial"/>
              </a:rPr>
              <a:t>HAVE </a:t>
            </a:r>
            <a:r>
              <a:rPr sz="3000" b="1" spc="25" dirty="0">
                <a:solidFill>
                  <a:srgbClr val="DD2B1C"/>
                </a:solidFill>
                <a:latin typeface="Arial"/>
                <a:cs typeface="Arial"/>
              </a:rPr>
              <a:t>YOU GOT ANY QUESTIONS ABOUT  </a:t>
            </a:r>
            <a:r>
              <a:rPr sz="3000" b="1" spc="-5" dirty="0">
                <a:solidFill>
                  <a:srgbClr val="DD2B1C"/>
                </a:solidFill>
                <a:latin typeface="Arial"/>
                <a:cs typeface="Arial"/>
              </a:rPr>
              <a:t>ITERATIVE </a:t>
            </a:r>
            <a:r>
              <a:rPr sz="3000" b="1" spc="25" dirty="0">
                <a:solidFill>
                  <a:srgbClr val="DD2B1C"/>
                </a:solidFill>
                <a:latin typeface="Arial"/>
                <a:cs typeface="Arial"/>
              </a:rPr>
              <a:t>DESIGN? NOW </a:t>
            </a:r>
            <a:r>
              <a:rPr sz="3000" b="1" spc="10" dirty="0">
                <a:solidFill>
                  <a:srgbClr val="DD2B1C"/>
                </a:solidFill>
                <a:latin typeface="Arial"/>
                <a:cs typeface="Arial"/>
              </a:rPr>
              <a:t>IS </a:t>
            </a:r>
            <a:r>
              <a:rPr sz="3000" b="1" spc="25" dirty="0">
                <a:solidFill>
                  <a:srgbClr val="DD2B1C"/>
                </a:solidFill>
                <a:latin typeface="Arial"/>
                <a:cs typeface="Arial"/>
              </a:rPr>
              <a:t>A CHANCE </a:t>
            </a:r>
            <a:r>
              <a:rPr sz="3000" b="1" dirty="0">
                <a:solidFill>
                  <a:srgbClr val="DD2B1C"/>
                </a:solidFill>
                <a:latin typeface="Arial"/>
                <a:cs typeface="Arial"/>
              </a:rPr>
              <a:t>TO</a:t>
            </a:r>
            <a:r>
              <a:rPr sz="3000" b="1" spc="-425" dirty="0">
                <a:solidFill>
                  <a:srgbClr val="DD2B1C"/>
                </a:solidFill>
                <a:latin typeface="Arial"/>
                <a:cs typeface="Arial"/>
              </a:rPr>
              <a:t> </a:t>
            </a:r>
            <a:r>
              <a:rPr sz="3000" b="1" spc="15" dirty="0">
                <a:solidFill>
                  <a:srgbClr val="DD2B1C"/>
                </a:solidFill>
                <a:latin typeface="Arial"/>
                <a:cs typeface="Arial"/>
              </a:rPr>
              <a:t>ASK.</a:t>
            </a:r>
            <a:endParaRPr sz="30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2735"/>
              </a:spcBef>
            </a:pPr>
            <a:r>
              <a:rPr sz="2400" spc="-5" dirty="0">
                <a:solidFill>
                  <a:srgbClr val="00A3D4"/>
                </a:solidFill>
                <a:latin typeface="Arial"/>
                <a:cs typeface="Arial"/>
                <a:hlinkClick r:id="rId3"/>
              </a:rPr>
              <a:t>https://www.youtube.com/watch?v=eWcFFmtlBt4</a:t>
            </a:r>
            <a:endParaRPr sz="24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312227" y="7035996"/>
            <a:ext cx="3054350" cy="19875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  <a:tabLst>
                <a:tab pos="2195195" algn="l"/>
              </a:tabLst>
            </a:pPr>
            <a:r>
              <a:rPr sz="1000" spc="-5" dirty="0">
                <a:solidFill>
                  <a:srgbClr val="3C2B98"/>
                </a:solidFill>
                <a:latin typeface="Arial"/>
                <a:cs typeface="Arial"/>
                <a:hlinkClick r:id="rId4"/>
              </a:rPr>
              <a:t>www.technologystudent.com</a:t>
            </a:r>
            <a:r>
              <a:rPr sz="1000" dirty="0">
                <a:solidFill>
                  <a:srgbClr val="3C2B98"/>
                </a:solidFill>
                <a:latin typeface="Arial"/>
                <a:cs typeface="Arial"/>
                <a:hlinkClick r:id="rId4"/>
              </a:rPr>
              <a:t> </a:t>
            </a:r>
            <a:r>
              <a:rPr sz="1000" spc="-5" dirty="0">
                <a:solidFill>
                  <a:srgbClr val="3C2B98"/>
                </a:solidFill>
                <a:latin typeface="Arial"/>
                <a:cs typeface="Arial"/>
                <a:hlinkClick r:id="rId4"/>
              </a:rPr>
              <a:t>©</a:t>
            </a:r>
            <a:r>
              <a:rPr sz="1000" dirty="0">
                <a:solidFill>
                  <a:srgbClr val="3C2B98"/>
                </a:solidFill>
                <a:latin typeface="Arial"/>
                <a:cs typeface="Arial"/>
                <a:hlinkClick r:id="rId4"/>
              </a:rPr>
              <a:t> </a:t>
            </a:r>
            <a:r>
              <a:rPr sz="1000" spc="-5" dirty="0">
                <a:solidFill>
                  <a:srgbClr val="3C2B98"/>
                </a:solidFill>
                <a:latin typeface="Arial"/>
                <a:cs typeface="Arial"/>
              </a:rPr>
              <a:t>2018	</a:t>
            </a:r>
            <a:r>
              <a:rPr sz="1000" spc="-20" dirty="0">
                <a:solidFill>
                  <a:srgbClr val="3C2B98"/>
                </a:solidFill>
                <a:latin typeface="Arial"/>
                <a:cs typeface="Arial"/>
              </a:rPr>
              <a:t>V.Ryan </a:t>
            </a:r>
            <a:r>
              <a:rPr sz="1000" spc="-5" dirty="0">
                <a:solidFill>
                  <a:srgbClr val="3C2B98"/>
                </a:solidFill>
                <a:latin typeface="Arial"/>
                <a:cs typeface="Arial"/>
              </a:rPr>
              <a:t>©</a:t>
            </a:r>
            <a:r>
              <a:rPr sz="1000" spc="-70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1000" spc="-5" dirty="0">
                <a:solidFill>
                  <a:srgbClr val="3C2B98"/>
                </a:solidFill>
                <a:latin typeface="Arial"/>
                <a:cs typeface="Arial"/>
              </a:rPr>
              <a:t>2018</a:t>
            </a:r>
            <a:endParaRPr sz="10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61303" y="7058245"/>
            <a:ext cx="3382010" cy="19812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000" spc="10" dirty="0">
                <a:solidFill>
                  <a:srgbClr val="3C2B98"/>
                </a:solidFill>
                <a:latin typeface="Arial"/>
                <a:cs typeface="Arial"/>
              </a:rPr>
              <a:t>WORLD </a:t>
            </a:r>
            <a:r>
              <a:rPr sz="1000" spc="5" dirty="0">
                <a:solidFill>
                  <a:srgbClr val="3C2B98"/>
                </a:solidFill>
                <a:latin typeface="Arial"/>
                <a:cs typeface="Arial"/>
              </a:rPr>
              <a:t>ASSOCIATION </a:t>
            </a:r>
            <a:r>
              <a:rPr sz="1000" spc="0" dirty="0">
                <a:solidFill>
                  <a:srgbClr val="3C2B98"/>
                </a:solidFill>
                <a:latin typeface="Arial"/>
                <a:cs typeface="Arial"/>
              </a:rPr>
              <a:t>OF </a:t>
            </a:r>
            <a:r>
              <a:rPr sz="1000" spc="15" dirty="0">
                <a:solidFill>
                  <a:srgbClr val="3C2B98"/>
                </a:solidFill>
                <a:latin typeface="Arial"/>
                <a:cs typeface="Arial"/>
              </a:rPr>
              <a:t>TECHNOLOGY</a:t>
            </a:r>
            <a:r>
              <a:rPr sz="1000" spc="114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1000" spc="15" dirty="0">
                <a:solidFill>
                  <a:srgbClr val="3C2B98"/>
                </a:solidFill>
                <a:latin typeface="Arial"/>
                <a:cs typeface="Arial"/>
              </a:rPr>
              <a:t>TEACHERS</a:t>
            </a:r>
            <a:endParaRPr sz="10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956051" y="7055088"/>
            <a:ext cx="3040380" cy="19812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000" spc="-5" dirty="0">
                <a:solidFill>
                  <a:srgbClr val="3C2B98"/>
                </a:solidFill>
                <a:latin typeface="Arial"/>
                <a:cs typeface="Arial"/>
                <a:hlinkClick r:id="rId5"/>
              </a:rPr>
              <a:t>https://www.facebook.com/groups/254963448192823/</a:t>
            </a:r>
            <a:endParaRPr sz="10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61303" y="243358"/>
            <a:ext cx="6635115" cy="1771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3606800" algn="l"/>
              </a:tabLst>
            </a:pPr>
            <a:r>
              <a:rPr sz="1000" spc="10" dirty="0">
                <a:solidFill>
                  <a:srgbClr val="3C2B98"/>
                </a:solidFill>
                <a:latin typeface="Arial"/>
                <a:cs typeface="Arial"/>
              </a:rPr>
              <a:t>WORLD </a:t>
            </a:r>
            <a:r>
              <a:rPr sz="1000" spc="5" dirty="0">
                <a:solidFill>
                  <a:srgbClr val="3C2B98"/>
                </a:solidFill>
                <a:latin typeface="Arial"/>
                <a:cs typeface="Arial"/>
              </a:rPr>
              <a:t>ASSOCIATION </a:t>
            </a:r>
            <a:r>
              <a:rPr sz="1000" spc="0" dirty="0">
                <a:solidFill>
                  <a:srgbClr val="3C2B98"/>
                </a:solidFill>
                <a:latin typeface="Arial"/>
                <a:cs typeface="Arial"/>
              </a:rPr>
              <a:t>OF</a:t>
            </a:r>
            <a:r>
              <a:rPr sz="1000" spc="125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1000" spc="15" dirty="0">
                <a:solidFill>
                  <a:srgbClr val="3C2B98"/>
                </a:solidFill>
                <a:latin typeface="Arial"/>
                <a:cs typeface="Arial"/>
              </a:rPr>
              <a:t>TECHNOLOGY</a:t>
            </a:r>
            <a:r>
              <a:rPr sz="1000" spc="30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1000" spc="15" dirty="0">
                <a:solidFill>
                  <a:srgbClr val="3C2B98"/>
                </a:solidFill>
                <a:latin typeface="Arial"/>
                <a:cs typeface="Arial"/>
              </a:rPr>
              <a:t>TEACHERS	</a:t>
            </a:r>
            <a:r>
              <a:rPr sz="1000" spc="-5" dirty="0">
                <a:solidFill>
                  <a:srgbClr val="3C2B98"/>
                </a:solidFill>
                <a:latin typeface="Arial"/>
                <a:cs typeface="Arial"/>
                <a:hlinkClick r:id="rId5"/>
              </a:rPr>
              <a:t>https://www.facebook.com/groups/254963448192823/</a:t>
            </a:r>
            <a:endParaRPr sz="10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312227" y="221481"/>
            <a:ext cx="3054350" cy="1771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2195195" algn="l"/>
              </a:tabLst>
            </a:pPr>
            <a:r>
              <a:rPr sz="1000" spc="-5" dirty="0">
                <a:solidFill>
                  <a:srgbClr val="3C2B98"/>
                </a:solidFill>
                <a:latin typeface="Arial"/>
                <a:cs typeface="Arial"/>
                <a:hlinkClick r:id="rId4"/>
              </a:rPr>
              <a:t>www.technologystudent.com</a:t>
            </a:r>
            <a:r>
              <a:rPr sz="1000" dirty="0">
                <a:solidFill>
                  <a:srgbClr val="3C2B98"/>
                </a:solidFill>
                <a:latin typeface="Arial"/>
                <a:cs typeface="Arial"/>
                <a:hlinkClick r:id="rId4"/>
              </a:rPr>
              <a:t> </a:t>
            </a:r>
            <a:r>
              <a:rPr sz="1000" spc="-5" dirty="0">
                <a:solidFill>
                  <a:srgbClr val="3C2B98"/>
                </a:solidFill>
                <a:latin typeface="Arial"/>
                <a:cs typeface="Arial"/>
                <a:hlinkClick r:id="rId4"/>
              </a:rPr>
              <a:t>©</a:t>
            </a:r>
            <a:r>
              <a:rPr sz="1000" dirty="0">
                <a:solidFill>
                  <a:srgbClr val="3C2B98"/>
                </a:solidFill>
                <a:latin typeface="Arial"/>
                <a:cs typeface="Arial"/>
                <a:hlinkClick r:id="rId4"/>
              </a:rPr>
              <a:t> </a:t>
            </a:r>
            <a:r>
              <a:rPr sz="1000" spc="-5" dirty="0">
                <a:solidFill>
                  <a:srgbClr val="3C2B98"/>
                </a:solidFill>
                <a:latin typeface="Arial"/>
                <a:cs typeface="Arial"/>
              </a:rPr>
              <a:t>2018	</a:t>
            </a:r>
            <a:r>
              <a:rPr sz="1000" spc="-20" dirty="0">
                <a:solidFill>
                  <a:srgbClr val="3C2B98"/>
                </a:solidFill>
                <a:latin typeface="Arial"/>
                <a:cs typeface="Arial"/>
              </a:rPr>
              <a:t>V.Ryan </a:t>
            </a:r>
            <a:r>
              <a:rPr sz="1000" spc="-5" dirty="0">
                <a:solidFill>
                  <a:srgbClr val="3C2B98"/>
                </a:solidFill>
                <a:latin typeface="Arial"/>
                <a:cs typeface="Arial"/>
              </a:rPr>
              <a:t>©</a:t>
            </a:r>
            <a:r>
              <a:rPr sz="1000" spc="-70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1000" spc="-5" dirty="0">
                <a:solidFill>
                  <a:srgbClr val="3C2B98"/>
                </a:solidFill>
                <a:latin typeface="Arial"/>
                <a:cs typeface="Arial"/>
              </a:rPr>
              <a:t>2018</a:t>
            </a:r>
            <a:endParaRPr sz="1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63562" y="181684"/>
            <a:ext cx="10338435" cy="7176134"/>
          </a:xfrm>
          <a:custGeom>
            <a:avLst/>
            <a:gdLst/>
            <a:ahLst/>
            <a:cxnLst/>
            <a:rect l="l" t="t" r="r" b="b"/>
            <a:pathLst>
              <a:path w="10338435" h="7176134">
                <a:moveTo>
                  <a:pt x="0" y="0"/>
                </a:moveTo>
                <a:lnTo>
                  <a:pt x="10337868" y="0"/>
                </a:lnTo>
                <a:lnTo>
                  <a:pt x="10337868" y="7175545"/>
                </a:lnTo>
                <a:lnTo>
                  <a:pt x="0" y="7175545"/>
                </a:lnTo>
                <a:lnTo>
                  <a:pt x="0" y="0"/>
                </a:lnTo>
                <a:close/>
              </a:path>
            </a:pathLst>
          </a:custGeom>
          <a:solidFill>
            <a:srgbClr val="FEF5B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939791" y="1090262"/>
            <a:ext cx="8573135" cy="6236335"/>
          </a:xfrm>
          <a:custGeom>
            <a:avLst/>
            <a:gdLst/>
            <a:ahLst/>
            <a:cxnLst/>
            <a:rect l="l" t="t" r="r" b="b"/>
            <a:pathLst>
              <a:path w="8573135" h="6236334">
                <a:moveTo>
                  <a:pt x="0" y="0"/>
                </a:moveTo>
                <a:lnTo>
                  <a:pt x="8572553" y="0"/>
                </a:lnTo>
                <a:lnTo>
                  <a:pt x="8572553" y="6235740"/>
                </a:lnTo>
                <a:lnTo>
                  <a:pt x="0" y="623574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000466" y="1698250"/>
            <a:ext cx="141605" cy="545465"/>
          </a:xfrm>
          <a:custGeom>
            <a:avLst/>
            <a:gdLst/>
            <a:ahLst/>
            <a:cxnLst/>
            <a:rect l="l" t="t" r="r" b="b"/>
            <a:pathLst>
              <a:path w="141605" h="545464">
                <a:moveTo>
                  <a:pt x="84077" y="117179"/>
                </a:moveTo>
                <a:lnTo>
                  <a:pt x="57078" y="117179"/>
                </a:lnTo>
                <a:lnTo>
                  <a:pt x="57078" y="544992"/>
                </a:lnTo>
                <a:lnTo>
                  <a:pt x="84077" y="544992"/>
                </a:lnTo>
                <a:lnTo>
                  <a:pt x="84077" y="117179"/>
                </a:lnTo>
                <a:close/>
              </a:path>
              <a:path w="141605" h="545464">
                <a:moveTo>
                  <a:pt x="70578" y="0"/>
                </a:moveTo>
                <a:lnTo>
                  <a:pt x="0" y="128303"/>
                </a:lnTo>
                <a:lnTo>
                  <a:pt x="57078" y="128303"/>
                </a:lnTo>
                <a:lnTo>
                  <a:pt x="57078" y="117179"/>
                </a:lnTo>
                <a:lnTo>
                  <a:pt x="135037" y="117179"/>
                </a:lnTo>
                <a:lnTo>
                  <a:pt x="70578" y="0"/>
                </a:lnTo>
                <a:close/>
              </a:path>
              <a:path w="141605" h="545464">
                <a:moveTo>
                  <a:pt x="135037" y="117179"/>
                </a:moveTo>
                <a:lnTo>
                  <a:pt x="84077" y="117179"/>
                </a:lnTo>
                <a:lnTo>
                  <a:pt x="84077" y="128303"/>
                </a:lnTo>
                <a:lnTo>
                  <a:pt x="141156" y="128303"/>
                </a:lnTo>
                <a:lnTo>
                  <a:pt x="135037" y="117179"/>
                </a:lnTo>
                <a:close/>
              </a:path>
            </a:pathLst>
          </a:custGeom>
          <a:solidFill>
            <a:srgbClr val="AFB0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317274" y="1932674"/>
            <a:ext cx="414020" cy="375285"/>
          </a:xfrm>
          <a:custGeom>
            <a:avLst/>
            <a:gdLst/>
            <a:ahLst/>
            <a:cxnLst/>
            <a:rect l="l" t="t" r="r" b="b"/>
            <a:pathLst>
              <a:path w="414020" h="375285">
                <a:moveTo>
                  <a:pt x="309590" y="75847"/>
                </a:moveTo>
                <a:lnTo>
                  <a:pt x="0" y="354744"/>
                </a:lnTo>
                <a:lnTo>
                  <a:pt x="18072" y="374803"/>
                </a:lnTo>
                <a:lnTo>
                  <a:pt x="327662" y="95907"/>
                </a:lnTo>
                <a:lnTo>
                  <a:pt x="309590" y="75847"/>
                </a:lnTo>
                <a:close/>
              </a:path>
              <a:path w="414020" h="375285">
                <a:moveTo>
                  <a:pt x="390172" y="68399"/>
                </a:moveTo>
                <a:lnTo>
                  <a:pt x="317858" y="68399"/>
                </a:lnTo>
                <a:lnTo>
                  <a:pt x="335930" y="88459"/>
                </a:lnTo>
                <a:lnTo>
                  <a:pt x="327662" y="95907"/>
                </a:lnTo>
                <a:lnTo>
                  <a:pt x="365864" y="138315"/>
                </a:lnTo>
                <a:lnTo>
                  <a:pt x="390172" y="68399"/>
                </a:lnTo>
                <a:close/>
              </a:path>
              <a:path w="414020" h="375285">
                <a:moveTo>
                  <a:pt x="317858" y="68399"/>
                </a:moveTo>
                <a:lnTo>
                  <a:pt x="309590" y="75847"/>
                </a:lnTo>
                <a:lnTo>
                  <a:pt x="327662" y="95907"/>
                </a:lnTo>
                <a:lnTo>
                  <a:pt x="335930" y="88459"/>
                </a:lnTo>
                <a:lnTo>
                  <a:pt x="317858" y="68399"/>
                </a:lnTo>
                <a:close/>
              </a:path>
              <a:path w="414020" h="375285">
                <a:moveTo>
                  <a:pt x="413952" y="0"/>
                </a:moveTo>
                <a:lnTo>
                  <a:pt x="271386" y="33436"/>
                </a:lnTo>
                <a:lnTo>
                  <a:pt x="309590" y="75847"/>
                </a:lnTo>
                <a:lnTo>
                  <a:pt x="317858" y="68399"/>
                </a:lnTo>
                <a:lnTo>
                  <a:pt x="390172" y="68399"/>
                </a:lnTo>
                <a:lnTo>
                  <a:pt x="413952" y="0"/>
                </a:lnTo>
                <a:close/>
              </a:path>
            </a:pathLst>
          </a:custGeom>
          <a:solidFill>
            <a:srgbClr val="AFB0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435310" y="2456189"/>
            <a:ext cx="545465" cy="141605"/>
          </a:xfrm>
          <a:custGeom>
            <a:avLst/>
            <a:gdLst/>
            <a:ahLst/>
            <a:cxnLst/>
            <a:rect l="l" t="t" r="r" b="b"/>
            <a:pathLst>
              <a:path w="545464" h="141605">
                <a:moveTo>
                  <a:pt x="416689" y="0"/>
                </a:moveTo>
                <a:lnTo>
                  <a:pt x="416689" y="141155"/>
                </a:lnTo>
                <a:lnTo>
                  <a:pt x="520451" y="84077"/>
                </a:lnTo>
                <a:lnTo>
                  <a:pt x="427813" y="84077"/>
                </a:lnTo>
                <a:lnTo>
                  <a:pt x="427813" y="57077"/>
                </a:lnTo>
                <a:lnTo>
                  <a:pt x="520451" y="57077"/>
                </a:lnTo>
                <a:lnTo>
                  <a:pt x="416689" y="0"/>
                </a:lnTo>
                <a:close/>
              </a:path>
              <a:path w="545464" h="141605">
                <a:moveTo>
                  <a:pt x="416689" y="57077"/>
                </a:moveTo>
                <a:lnTo>
                  <a:pt x="0" y="57077"/>
                </a:lnTo>
                <a:lnTo>
                  <a:pt x="0" y="84077"/>
                </a:lnTo>
                <a:lnTo>
                  <a:pt x="416689" y="84077"/>
                </a:lnTo>
                <a:lnTo>
                  <a:pt x="416689" y="57077"/>
                </a:lnTo>
                <a:close/>
              </a:path>
              <a:path w="545464" h="141605">
                <a:moveTo>
                  <a:pt x="520451" y="57077"/>
                </a:moveTo>
                <a:lnTo>
                  <a:pt x="427813" y="57077"/>
                </a:lnTo>
                <a:lnTo>
                  <a:pt x="427813" y="84077"/>
                </a:lnTo>
                <a:lnTo>
                  <a:pt x="520451" y="84077"/>
                </a:lnTo>
                <a:lnTo>
                  <a:pt x="544993" y="70577"/>
                </a:lnTo>
                <a:lnTo>
                  <a:pt x="520451" y="57077"/>
                </a:lnTo>
                <a:close/>
              </a:path>
            </a:pathLst>
          </a:custGeom>
          <a:solidFill>
            <a:srgbClr val="AFB0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474013" y="1928379"/>
            <a:ext cx="395605" cy="394335"/>
          </a:xfrm>
          <a:custGeom>
            <a:avLst/>
            <a:gdLst/>
            <a:ahLst/>
            <a:cxnLst/>
            <a:rect l="l" t="t" r="r" b="b"/>
            <a:pathLst>
              <a:path w="395605" h="394335">
                <a:moveTo>
                  <a:pt x="100411" y="81005"/>
                </a:moveTo>
                <a:lnTo>
                  <a:pt x="81352" y="100129"/>
                </a:lnTo>
                <a:lnTo>
                  <a:pt x="376506" y="394265"/>
                </a:lnTo>
                <a:lnTo>
                  <a:pt x="395564" y="375141"/>
                </a:lnTo>
                <a:lnTo>
                  <a:pt x="100411" y="81005"/>
                </a:lnTo>
                <a:close/>
              </a:path>
              <a:path w="395605" h="394335">
                <a:moveTo>
                  <a:pt x="0" y="0"/>
                </a:moveTo>
                <a:lnTo>
                  <a:pt x="41061" y="140558"/>
                </a:lnTo>
                <a:lnTo>
                  <a:pt x="81352" y="100129"/>
                </a:lnTo>
                <a:lnTo>
                  <a:pt x="73472" y="92275"/>
                </a:lnTo>
                <a:lnTo>
                  <a:pt x="92530" y="73152"/>
                </a:lnTo>
                <a:lnTo>
                  <a:pt x="108237" y="73152"/>
                </a:lnTo>
                <a:lnTo>
                  <a:pt x="140702" y="40576"/>
                </a:lnTo>
                <a:lnTo>
                  <a:pt x="0" y="0"/>
                </a:lnTo>
                <a:close/>
              </a:path>
              <a:path w="395605" h="394335">
                <a:moveTo>
                  <a:pt x="92530" y="73152"/>
                </a:moveTo>
                <a:lnTo>
                  <a:pt x="73472" y="92275"/>
                </a:lnTo>
                <a:lnTo>
                  <a:pt x="81352" y="100129"/>
                </a:lnTo>
                <a:lnTo>
                  <a:pt x="100411" y="81005"/>
                </a:lnTo>
                <a:lnTo>
                  <a:pt x="92530" y="73152"/>
                </a:lnTo>
                <a:close/>
              </a:path>
              <a:path w="395605" h="394335">
                <a:moveTo>
                  <a:pt x="108237" y="73152"/>
                </a:moveTo>
                <a:lnTo>
                  <a:pt x="92530" y="73152"/>
                </a:lnTo>
                <a:lnTo>
                  <a:pt x="100411" y="81005"/>
                </a:lnTo>
                <a:lnTo>
                  <a:pt x="108237" y="73152"/>
                </a:lnTo>
                <a:close/>
              </a:path>
            </a:pathLst>
          </a:custGeom>
          <a:solidFill>
            <a:srgbClr val="AFB0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249323" y="2451909"/>
            <a:ext cx="545465" cy="141605"/>
          </a:xfrm>
          <a:custGeom>
            <a:avLst/>
            <a:gdLst/>
            <a:ahLst/>
            <a:cxnLst/>
            <a:rect l="l" t="t" r="r" b="b"/>
            <a:pathLst>
              <a:path w="545464" h="141605">
                <a:moveTo>
                  <a:pt x="128303" y="0"/>
                </a:moveTo>
                <a:lnTo>
                  <a:pt x="0" y="70577"/>
                </a:lnTo>
                <a:lnTo>
                  <a:pt x="128303" y="141155"/>
                </a:lnTo>
                <a:lnTo>
                  <a:pt x="128303" y="84077"/>
                </a:lnTo>
                <a:lnTo>
                  <a:pt x="117179" y="84077"/>
                </a:lnTo>
                <a:lnTo>
                  <a:pt x="117179" y="57077"/>
                </a:lnTo>
                <a:lnTo>
                  <a:pt x="128303" y="57077"/>
                </a:lnTo>
                <a:lnTo>
                  <a:pt x="128303" y="0"/>
                </a:lnTo>
                <a:close/>
              </a:path>
              <a:path w="545464" h="141605">
                <a:moveTo>
                  <a:pt x="128303" y="57077"/>
                </a:moveTo>
                <a:lnTo>
                  <a:pt x="117179" y="57077"/>
                </a:lnTo>
                <a:lnTo>
                  <a:pt x="117179" y="84077"/>
                </a:lnTo>
                <a:lnTo>
                  <a:pt x="128303" y="84077"/>
                </a:lnTo>
                <a:lnTo>
                  <a:pt x="128303" y="57077"/>
                </a:lnTo>
                <a:close/>
              </a:path>
              <a:path w="545464" h="141605">
                <a:moveTo>
                  <a:pt x="544996" y="57077"/>
                </a:moveTo>
                <a:lnTo>
                  <a:pt x="128303" y="57077"/>
                </a:lnTo>
                <a:lnTo>
                  <a:pt x="128303" y="84077"/>
                </a:lnTo>
                <a:lnTo>
                  <a:pt x="544996" y="84077"/>
                </a:lnTo>
                <a:lnTo>
                  <a:pt x="544996" y="57077"/>
                </a:lnTo>
                <a:close/>
              </a:path>
            </a:pathLst>
          </a:custGeom>
          <a:solidFill>
            <a:srgbClr val="AFB0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000466" y="2799719"/>
            <a:ext cx="141605" cy="545465"/>
          </a:xfrm>
          <a:custGeom>
            <a:avLst/>
            <a:gdLst/>
            <a:ahLst/>
            <a:cxnLst/>
            <a:rect l="l" t="t" r="r" b="b"/>
            <a:pathLst>
              <a:path w="141605" h="545464">
                <a:moveTo>
                  <a:pt x="57078" y="416689"/>
                </a:moveTo>
                <a:lnTo>
                  <a:pt x="0" y="416689"/>
                </a:lnTo>
                <a:lnTo>
                  <a:pt x="70578" y="544993"/>
                </a:lnTo>
                <a:lnTo>
                  <a:pt x="135037" y="427813"/>
                </a:lnTo>
                <a:lnTo>
                  <a:pt x="57078" y="427813"/>
                </a:lnTo>
                <a:lnTo>
                  <a:pt x="57078" y="416689"/>
                </a:lnTo>
                <a:close/>
              </a:path>
              <a:path w="141605" h="545464">
                <a:moveTo>
                  <a:pt x="84077" y="0"/>
                </a:moveTo>
                <a:lnTo>
                  <a:pt x="57078" y="0"/>
                </a:lnTo>
                <a:lnTo>
                  <a:pt x="57078" y="427813"/>
                </a:lnTo>
                <a:lnTo>
                  <a:pt x="84077" y="427813"/>
                </a:lnTo>
                <a:lnTo>
                  <a:pt x="84077" y="0"/>
                </a:lnTo>
                <a:close/>
              </a:path>
              <a:path w="141605" h="545464">
                <a:moveTo>
                  <a:pt x="141156" y="416689"/>
                </a:moveTo>
                <a:lnTo>
                  <a:pt x="84077" y="416689"/>
                </a:lnTo>
                <a:lnTo>
                  <a:pt x="84077" y="427813"/>
                </a:lnTo>
                <a:lnTo>
                  <a:pt x="135037" y="427813"/>
                </a:lnTo>
                <a:lnTo>
                  <a:pt x="141156" y="416689"/>
                </a:lnTo>
                <a:close/>
              </a:path>
            </a:pathLst>
          </a:custGeom>
          <a:solidFill>
            <a:srgbClr val="AFB0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305371" y="2738883"/>
            <a:ext cx="414020" cy="375285"/>
          </a:xfrm>
          <a:custGeom>
            <a:avLst/>
            <a:gdLst/>
            <a:ahLst/>
            <a:cxnLst/>
            <a:rect l="l" t="t" r="r" b="b"/>
            <a:pathLst>
              <a:path w="414020" h="375285">
                <a:moveTo>
                  <a:pt x="309590" y="298958"/>
                </a:moveTo>
                <a:lnTo>
                  <a:pt x="271386" y="341367"/>
                </a:lnTo>
                <a:lnTo>
                  <a:pt x="413953" y="374807"/>
                </a:lnTo>
                <a:lnTo>
                  <a:pt x="390173" y="306407"/>
                </a:lnTo>
                <a:lnTo>
                  <a:pt x="317859" y="306407"/>
                </a:lnTo>
                <a:lnTo>
                  <a:pt x="309590" y="298958"/>
                </a:lnTo>
                <a:close/>
              </a:path>
              <a:path w="414020" h="375285">
                <a:moveTo>
                  <a:pt x="327662" y="278898"/>
                </a:moveTo>
                <a:lnTo>
                  <a:pt x="309590" y="298958"/>
                </a:lnTo>
                <a:lnTo>
                  <a:pt x="317859" y="306407"/>
                </a:lnTo>
                <a:lnTo>
                  <a:pt x="335931" y="286348"/>
                </a:lnTo>
                <a:lnTo>
                  <a:pt x="327662" y="278898"/>
                </a:lnTo>
                <a:close/>
              </a:path>
              <a:path w="414020" h="375285">
                <a:moveTo>
                  <a:pt x="365865" y="236491"/>
                </a:moveTo>
                <a:lnTo>
                  <a:pt x="327662" y="278898"/>
                </a:lnTo>
                <a:lnTo>
                  <a:pt x="335931" y="286348"/>
                </a:lnTo>
                <a:lnTo>
                  <a:pt x="317859" y="306407"/>
                </a:lnTo>
                <a:lnTo>
                  <a:pt x="390173" y="306407"/>
                </a:lnTo>
                <a:lnTo>
                  <a:pt x="365865" y="236491"/>
                </a:lnTo>
                <a:close/>
              </a:path>
              <a:path w="414020" h="375285">
                <a:moveTo>
                  <a:pt x="18072" y="0"/>
                </a:moveTo>
                <a:lnTo>
                  <a:pt x="0" y="20059"/>
                </a:lnTo>
                <a:lnTo>
                  <a:pt x="309590" y="298958"/>
                </a:lnTo>
                <a:lnTo>
                  <a:pt x="327662" y="278898"/>
                </a:lnTo>
                <a:lnTo>
                  <a:pt x="18072" y="0"/>
                </a:lnTo>
                <a:close/>
              </a:path>
            </a:pathLst>
          </a:custGeom>
          <a:solidFill>
            <a:srgbClr val="AFB0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463811" y="2740723"/>
            <a:ext cx="395605" cy="394335"/>
          </a:xfrm>
          <a:custGeom>
            <a:avLst/>
            <a:gdLst/>
            <a:ahLst/>
            <a:cxnLst/>
            <a:rect l="l" t="t" r="r" b="b"/>
            <a:pathLst>
              <a:path w="395605" h="394335">
                <a:moveTo>
                  <a:pt x="41061" y="253706"/>
                </a:moveTo>
                <a:lnTo>
                  <a:pt x="0" y="394265"/>
                </a:lnTo>
                <a:lnTo>
                  <a:pt x="140702" y="353688"/>
                </a:lnTo>
                <a:lnTo>
                  <a:pt x="108237" y="321113"/>
                </a:lnTo>
                <a:lnTo>
                  <a:pt x="92530" y="321113"/>
                </a:lnTo>
                <a:lnTo>
                  <a:pt x="73472" y="301989"/>
                </a:lnTo>
                <a:lnTo>
                  <a:pt x="81352" y="294135"/>
                </a:lnTo>
                <a:lnTo>
                  <a:pt x="41061" y="253706"/>
                </a:lnTo>
                <a:close/>
              </a:path>
              <a:path w="395605" h="394335">
                <a:moveTo>
                  <a:pt x="81352" y="294135"/>
                </a:moveTo>
                <a:lnTo>
                  <a:pt x="73472" y="301989"/>
                </a:lnTo>
                <a:lnTo>
                  <a:pt x="92530" y="321113"/>
                </a:lnTo>
                <a:lnTo>
                  <a:pt x="100411" y="313259"/>
                </a:lnTo>
                <a:lnTo>
                  <a:pt x="81352" y="294135"/>
                </a:lnTo>
                <a:close/>
              </a:path>
              <a:path w="395605" h="394335">
                <a:moveTo>
                  <a:pt x="100411" y="313259"/>
                </a:moveTo>
                <a:lnTo>
                  <a:pt x="92530" y="321113"/>
                </a:lnTo>
                <a:lnTo>
                  <a:pt x="108237" y="321113"/>
                </a:lnTo>
                <a:lnTo>
                  <a:pt x="100411" y="313259"/>
                </a:lnTo>
                <a:close/>
              </a:path>
              <a:path w="395605" h="394335">
                <a:moveTo>
                  <a:pt x="376505" y="0"/>
                </a:moveTo>
                <a:lnTo>
                  <a:pt x="81352" y="294135"/>
                </a:lnTo>
                <a:lnTo>
                  <a:pt x="100411" y="313259"/>
                </a:lnTo>
                <a:lnTo>
                  <a:pt x="395564" y="19122"/>
                </a:lnTo>
                <a:lnTo>
                  <a:pt x="376505" y="0"/>
                </a:lnTo>
                <a:close/>
              </a:path>
            </a:pathLst>
          </a:custGeom>
          <a:solidFill>
            <a:srgbClr val="AFB0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008383" y="5157435"/>
            <a:ext cx="141605" cy="545465"/>
          </a:xfrm>
          <a:custGeom>
            <a:avLst/>
            <a:gdLst/>
            <a:ahLst/>
            <a:cxnLst/>
            <a:rect l="l" t="t" r="r" b="b"/>
            <a:pathLst>
              <a:path w="141605" h="545464">
                <a:moveTo>
                  <a:pt x="84077" y="117180"/>
                </a:moveTo>
                <a:lnTo>
                  <a:pt x="57077" y="117180"/>
                </a:lnTo>
                <a:lnTo>
                  <a:pt x="57077" y="544993"/>
                </a:lnTo>
                <a:lnTo>
                  <a:pt x="84077" y="544993"/>
                </a:lnTo>
                <a:lnTo>
                  <a:pt x="84077" y="117180"/>
                </a:lnTo>
                <a:close/>
              </a:path>
              <a:path w="141605" h="545464">
                <a:moveTo>
                  <a:pt x="70577" y="0"/>
                </a:moveTo>
                <a:lnTo>
                  <a:pt x="0" y="128304"/>
                </a:lnTo>
                <a:lnTo>
                  <a:pt x="57077" y="128304"/>
                </a:lnTo>
                <a:lnTo>
                  <a:pt x="57077" y="117180"/>
                </a:lnTo>
                <a:lnTo>
                  <a:pt x="135036" y="117180"/>
                </a:lnTo>
                <a:lnTo>
                  <a:pt x="70577" y="0"/>
                </a:lnTo>
                <a:close/>
              </a:path>
              <a:path w="141605" h="545464">
                <a:moveTo>
                  <a:pt x="135036" y="117180"/>
                </a:moveTo>
                <a:lnTo>
                  <a:pt x="84077" y="117180"/>
                </a:lnTo>
                <a:lnTo>
                  <a:pt x="84077" y="128304"/>
                </a:lnTo>
                <a:lnTo>
                  <a:pt x="141155" y="128304"/>
                </a:lnTo>
                <a:lnTo>
                  <a:pt x="135036" y="117180"/>
                </a:lnTo>
                <a:close/>
              </a:path>
            </a:pathLst>
          </a:custGeom>
          <a:solidFill>
            <a:srgbClr val="AFB0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325193" y="5391859"/>
            <a:ext cx="414020" cy="375285"/>
          </a:xfrm>
          <a:custGeom>
            <a:avLst/>
            <a:gdLst/>
            <a:ahLst/>
            <a:cxnLst/>
            <a:rect l="l" t="t" r="r" b="b"/>
            <a:pathLst>
              <a:path w="414020" h="375285">
                <a:moveTo>
                  <a:pt x="309590" y="75848"/>
                </a:moveTo>
                <a:lnTo>
                  <a:pt x="0" y="354747"/>
                </a:lnTo>
                <a:lnTo>
                  <a:pt x="18072" y="374807"/>
                </a:lnTo>
                <a:lnTo>
                  <a:pt x="327661" y="95908"/>
                </a:lnTo>
                <a:lnTo>
                  <a:pt x="309590" y="75848"/>
                </a:lnTo>
                <a:close/>
              </a:path>
              <a:path w="414020" h="375285">
                <a:moveTo>
                  <a:pt x="390171" y="68400"/>
                </a:moveTo>
                <a:lnTo>
                  <a:pt x="317858" y="68400"/>
                </a:lnTo>
                <a:lnTo>
                  <a:pt x="335930" y="88459"/>
                </a:lnTo>
                <a:lnTo>
                  <a:pt x="327661" y="95908"/>
                </a:lnTo>
                <a:lnTo>
                  <a:pt x="365864" y="138315"/>
                </a:lnTo>
                <a:lnTo>
                  <a:pt x="390171" y="68400"/>
                </a:lnTo>
                <a:close/>
              </a:path>
              <a:path w="414020" h="375285">
                <a:moveTo>
                  <a:pt x="317858" y="68400"/>
                </a:moveTo>
                <a:lnTo>
                  <a:pt x="309590" y="75848"/>
                </a:lnTo>
                <a:lnTo>
                  <a:pt x="327661" y="95908"/>
                </a:lnTo>
                <a:lnTo>
                  <a:pt x="335930" y="88459"/>
                </a:lnTo>
                <a:lnTo>
                  <a:pt x="317858" y="68400"/>
                </a:lnTo>
                <a:close/>
              </a:path>
              <a:path w="414020" h="375285">
                <a:moveTo>
                  <a:pt x="413952" y="0"/>
                </a:moveTo>
                <a:lnTo>
                  <a:pt x="271386" y="33440"/>
                </a:lnTo>
                <a:lnTo>
                  <a:pt x="309590" y="75848"/>
                </a:lnTo>
                <a:lnTo>
                  <a:pt x="317858" y="68400"/>
                </a:lnTo>
                <a:lnTo>
                  <a:pt x="390171" y="68400"/>
                </a:lnTo>
                <a:lnTo>
                  <a:pt x="413952" y="0"/>
                </a:lnTo>
                <a:close/>
              </a:path>
            </a:pathLst>
          </a:custGeom>
          <a:solidFill>
            <a:srgbClr val="AFB0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443230" y="5915375"/>
            <a:ext cx="545465" cy="141605"/>
          </a:xfrm>
          <a:custGeom>
            <a:avLst/>
            <a:gdLst/>
            <a:ahLst/>
            <a:cxnLst/>
            <a:rect l="l" t="t" r="r" b="b"/>
            <a:pathLst>
              <a:path w="545464" h="141604">
                <a:moveTo>
                  <a:pt x="416689" y="0"/>
                </a:moveTo>
                <a:lnTo>
                  <a:pt x="416689" y="141156"/>
                </a:lnTo>
                <a:lnTo>
                  <a:pt x="520451" y="84079"/>
                </a:lnTo>
                <a:lnTo>
                  <a:pt x="427813" y="84079"/>
                </a:lnTo>
                <a:lnTo>
                  <a:pt x="427813" y="57078"/>
                </a:lnTo>
                <a:lnTo>
                  <a:pt x="520452" y="57078"/>
                </a:lnTo>
                <a:lnTo>
                  <a:pt x="416689" y="0"/>
                </a:lnTo>
                <a:close/>
              </a:path>
              <a:path w="545464" h="141604">
                <a:moveTo>
                  <a:pt x="416689" y="57078"/>
                </a:moveTo>
                <a:lnTo>
                  <a:pt x="0" y="57078"/>
                </a:lnTo>
                <a:lnTo>
                  <a:pt x="0" y="84079"/>
                </a:lnTo>
                <a:lnTo>
                  <a:pt x="416689" y="84079"/>
                </a:lnTo>
                <a:lnTo>
                  <a:pt x="416689" y="57078"/>
                </a:lnTo>
                <a:close/>
              </a:path>
              <a:path w="545464" h="141604">
                <a:moveTo>
                  <a:pt x="520452" y="57078"/>
                </a:moveTo>
                <a:lnTo>
                  <a:pt x="427813" y="57078"/>
                </a:lnTo>
                <a:lnTo>
                  <a:pt x="427813" y="84079"/>
                </a:lnTo>
                <a:lnTo>
                  <a:pt x="520451" y="84079"/>
                </a:lnTo>
                <a:lnTo>
                  <a:pt x="544993" y="70578"/>
                </a:lnTo>
                <a:lnTo>
                  <a:pt x="520452" y="57078"/>
                </a:lnTo>
                <a:close/>
              </a:path>
            </a:pathLst>
          </a:custGeom>
          <a:solidFill>
            <a:srgbClr val="AFB0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2481933" y="5387565"/>
            <a:ext cx="395605" cy="394335"/>
          </a:xfrm>
          <a:custGeom>
            <a:avLst/>
            <a:gdLst/>
            <a:ahLst/>
            <a:cxnLst/>
            <a:rect l="l" t="t" r="r" b="b"/>
            <a:pathLst>
              <a:path w="395605" h="394335">
                <a:moveTo>
                  <a:pt x="100409" y="81007"/>
                </a:moveTo>
                <a:lnTo>
                  <a:pt x="81352" y="100130"/>
                </a:lnTo>
                <a:lnTo>
                  <a:pt x="376506" y="394267"/>
                </a:lnTo>
                <a:lnTo>
                  <a:pt x="395564" y="375145"/>
                </a:lnTo>
                <a:lnTo>
                  <a:pt x="100409" y="81007"/>
                </a:lnTo>
                <a:close/>
              </a:path>
              <a:path w="395605" h="394335">
                <a:moveTo>
                  <a:pt x="0" y="0"/>
                </a:moveTo>
                <a:lnTo>
                  <a:pt x="41061" y="140561"/>
                </a:lnTo>
                <a:lnTo>
                  <a:pt x="81352" y="100130"/>
                </a:lnTo>
                <a:lnTo>
                  <a:pt x="73469" y="92274"/>
                </a:lnTo>
                <a:lnTo>
                  <a:pt x="92527" y="73151"/>
                </a:lnTo>
                <a:lnTo>
                  <a:pt x="108238" y="73151"/>
                </a:lnTo>
                <a:lnTo>
                  <a:pt x="140703" y="40575"/>
                </a:lnTo>
                <a:lnTo>
                  <a:pt x="0" y="0"/>
                </a:lnTo>
                <a:close/>
              </a:path>
              <a:path w="395605" h="394335">
                <a:moveTo>
                  <a:pt x="92527" y="73151"/>
                </a:moveTo>
                <a:lnTo>
                  <a:pt x="73469" y="92274"/>
                </a:lnTo>
                <a:lnTo>
                  <a:pt x="81352" y="100130"/>
                </a:lnTo>
                <a:lnTo>
                  <a:pt x="100409" y="81007"/>
                </a:lnTo>
                <a:lnTo>
                  <a:pt x="92527" y="73151"/>
                </a:lnTo>
                <a:close/>
              </a:path>
              <a:path w="395605" h="394335">
                <a:moveTo>
                  <a:pt x="108238" y="73151"/>
                </a:moveTo>
                <a:lnTo>
                  <a:pt x="92527" y="73151"/>
                </a:lnTo>
                <a:lnTo>
                  <a:pt x="100409" y="81007"/>
                </a:lnTo>
                <a:lnTo>
                  <a:pt x="108238" y="73151"/>
                </a:lnTo>
                <a:close/>
              </a:path>
            </a:pathLst>
          </a:custGeom>
          <a:solidFill>
            <a:srgbClr val="AFB0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2257243" y="5911099"/>
            <a:ext cx="545465" cy="141605"/>
          </a:xfrm>
          <a:custGeom>
            <a:avLst/>
            <a:gdLst/>
            <a:ahLst/>
            <a:cxnLst/>
            <a:rect l="l" t="t" r="r" b="b"/>
            <a:pathLst>
              <a:path w="545464" h="141604">
                <a:moveTo>
                  <a:pt x="128304" y="0"/>
                </a:moveTo>
                <a:lnTo>
                  <a:pt x="0" y="70577"/>
                </a:lnTo>
                <a:lnTo>
                  <a:pt x="128304" y="141155"/>
                </a:lnTo>
                <a:lnTo>
                  <a:pt x="128304" y="84077"/>
                </a:lnTo>
                <a:lnTo>
                  <a:pt x="117180" y="84077"/>
                </a:lnTo>
                <a:lnTo>
                  <a:pt x="117180" y="57077"/>
                </a:lnTo>
                <a:lnTo>
                  <a:pt x="128304" y="57077"/>
                </a:lnTo>
                <a:lnTo>
                  <a:pt x="128304" y="0"/>
                </a:lnTo>
                <a:close/>
              </a:path>
              <a:path w="545464" h="141604">
                <a:moveTo>
                  <a:pt x="128304" y="57077"/>
                </a:moveTo>
                <a:lnTo>
                  <a:pt x="117180" y="57077"/>
                </a:lnTo>
                <a:lnTo>
                  <a:pt x="117180" y="84077"/>
                </a:lnTo>
                <a:lnTo>
                  <a:pt x="128304" y="84077"/>
                </a:lnTo>
                <a:lnTo>
                  <a:pt x="128304" y="57077"/>
                </a:lnTo>
                <a:close/>
              </a:path>
              <a:path w="545464" h="141604">
                <a:moveTo>
                  <a:pt x="544992" y="57077"/>
                </a:moveTo>
                <a:lnTo>
                  <a:pt x="128304" y="57077"/>
                </a:lnTo>
                <a:lnTo>
                  <a:pt x="128304" y="84077"/>
                </a:lnTo>
                <a:lnTo>
                  <a:pt x="544992" y="84077"/>
                </a:lnTo>
                <a:lnTo>
                  <a:pt x="544992" y="57077"/>
                </a:lnTo>
                <a:close/>
              </a:path>
            </a:pathLst>
          </a:custGeom>
          <a:solidFill>
            <a:srgbClr val="AFB0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008383" y="6258906"/>
            <a:ext cx="141605" cy="545465"/>
          </a:xfrm>
          <a:custGeom>
            <a:avLst/>
            <a:gdLst/>
            <a:ahLst/>
            <a:cxnLst/>
            <a:rect l="l" t="t" r="r" b="b"/>
            <a:pathLst>
              <a:path w="141605" h="545465">
                <a:moveTo>
                  <a:pt x="57077" y="416692"/>
                </a:moveTo>
                <a:lnTo>
                  <a:pt x="0" y="416692"/>
                </a:lnTo>
                <a:lnTo>
                  <a:pt x="70577" y="544996"/>
                </a:lnTo>
                <a:lnTo>
                  <a:pt x="135036" y="427816"/>
                </a:lnTo>
                <a:lnTo>
                  <a:pt x="57077" y="427816"/>
                </a:lnTo>
                <a:lnTo>
                  <a:pt x="57077" y="416692"/>
                </a:lnTo>
                <a:close/>
              </a:path>
              <a:path w="141605" h="545465">
                <a:moveTo>
                  <a:pt x="84077" y="0"/>
                </a:moveTo>
                <a:lnTo>
                  <a:pt x="57077" y="0"/>
                </a:lnTo>
                <a:lnTo>
                  <a:pt x="57077" y="427816"/>
                </a:lnTo>
                <a:lnTo>
                  <a:pt x="84077" y="427816"/>
                </a:lnTo>
                <a:lnTo>
                  <a:pt x="84077" y="0"/>
                </a:lnTo>
                <a:close/>
              </a:path>
              <a:path w="141605" h="545465">
                <a:moveTo>
                  <a:pt x="141155" y="416692"/>
                </a:moveTo>
                <a:lnTo>
                  <a:pt x="84077" y="416692"/>
                </a:lnTo>
                <a:lnTo>
                  <a:pt x="84077" y="427816"/>
                </a:lnTo>
                <a:lnTo>
                  <a:pt x="135036" y="427816"/>
                </a:lnTo>
                <a:lnTo>
                  <a:pt x="141155" y="416692"/>
                </a:lnTo>
                <a:close/>
              </a:path>
            </a:pathLst>
          </a:custGeom>
          <a:solidFill>
            <a:srgbClr val="AFB0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313292" y="6198073"/>
            <a:ext cx="414020" cy="375285"/>
          </a:xfrm>
          <a:custGeom>
            <a:avLst/>
            <a:gdLst/>
            <a:ahLst/>
            <a:cxnLst/>
            <a:rect l="l" t="t" r="r" b="b"/>
            <a:pathLst>
              <a:path w="414020" h="375284">
                <a:moveTo>
                  <a:pt x="309590" y="298954"/>
                </a:moveTo>
                <a:lnTo>
                  <a:pt x="271385" y="341365"/>
                </a:lnTo>
                <a:lnTo>
                  <a:pt x="413952" y="374802"/>
                </a:lnTo>
                <a:lnTo>
                  <a:pt x="390172" y="306402"/>
                </a:lnTo>
                <a:lnTo>
                  <a:pt x="317858" y="306402"/>
                </a:lnTo>
                <a:lnTo>
                  <a:pt x="309590" y="298954"/>
                </a:lnTo>
                <a:close/>
              </a:path>
              <a:path w="414020" h="375284">
                <a:moveTo>
                  <a:pt x="327661" y="278894"/>
                </a:moveTo>
                <a:lnTo>
                  <a:pt x="309590" y="298954"/>
                </a:lnTo>
                <a:lnTo>
                  <a:pt x="317858" y="306402"/>
                </a:lnTo>
                <a:lnTo>
                  <a:pt x="335930" y="286343"/>
                </a:lnTo>
                <a:lnTo>
                  <a:pt x="327661" y="278894"/>
                </a:lnTo>
                <a:close/>
              </a:path>
              <a:path w="414020" h="375284">
                <a:moveTo>
                  <a:pt x="365864" y="236486"/>
                </a:moveTo>
                <a:lnTo>
                  <a:pt x="327661" y="278894"/>
                </a:lnTo>
                <a:lnTo>
                  <a:pt x="335930" y="286343"/>
                </a:lnTo>
                <a:lnTo>
                  <a:pt x="317858" y="306402"/>
                </a:lnTo>
                <a:lnTo>
                  <a:pt x="390172" y="306402"/>
                </a:lnTo>
                <a:lnTo>
                  <a:pt x="365864" y="236486"/>
                </a:lnTo>
                <a:close/>
              </a:path>
              <a:path w="414020" h="375284">
                <a:moveTo>
                  <a:pt x="18072" y="0"/>
                </a:moveTo>
                <a:lnTo>
                  <a:pt x="0" y="20058"/>
                </a:lnTo>
                <a:lnTo>
                  <a:pt x="309590" y="298954"/>
                </a:lnTo>
                <a:lnTo>
                  <a:pt x="327661" y="278894"/>
                </a:lnTo>
                <a:lnTo>
                  <a:pt x="18072" y="0"/>
                </a:lnTo>
                <a:close/>
              </a:path>
            </a:pathLst>
          </a:custGeom>
          <a:solidFill>
            <a:srgbClr val="AFB0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2471731" y="6199908"/>
            <a:ext cx="395605" cy="394335"/>
          </a:xfrm>
          <a:custGeom>
            <a:avLst/>
            <a:gdLst/>
            <a:ahLst/>
            <a:cxnLst/>
            <a:rect l="l" t="t" r="r" b="b"/>
            <a:pathLst>
              <a:path w="395605" h="394334">
                <a:moveTo>
                  <a:pt x="41061" y="253706"/>
                </a:moveTo>
                <a:lnTo>
                  <a:pt x="0" y="394268"/>
                </a:lnTo>
                <a:lnTo>
                  <a:pt x="140702" y="353693"/>
                </a:lnTo>
                <a:lnTo>
                  <a:pt x="108238" y="321116"/>
                </a:lnTo>
                <a:lnTo>
                  <a:pt x="92527" y="321116"/>
                </a:lnTo>
                <a:lnTo>
                  <a:pt x="73468" y="301993"/>
                </a:lnTo>
                <a:lnTo>
                  <a:pt x="81351" y="294136"/>
                </a:lnTo>
                <a:lnTo>
                  <a:pt x="41061" y="253706"/>
                </a:lnTo>
                <a:close/>
              </a:path>
              <a:path w="395605" h="394334">
                <a:moveTo>
                  <a:pt x="81351" y="294136"/>
                </a:moveTo>
                <a:lnTo>
                  <a:pt x="73468" y="301993"/>
                </a:lnTo>
                <a:lnTo>
                  <a:pt x="92527" y="321116"/>
                </a:lnTo>
                <a:lnTo>
                  <a:pt x="100409" y="313261"/>
                </a:lnTo>
                <a:lnTo>
                  <a:pt x="81351" y="294136"/>
                </a:lnTo>
                <a:close/>
              </a:path>
              <a:path w="395605" h="394334">
                <a:moveTo>
                  <a:pt x="100409" y="313261"/>
                </a:moveTo>
                <a:lnTo>
                  <a:pt x="92527" y="321116"/>
                </a:lnTo>
                <a:lnTo>
                  <a:pt x="108238" y="321116"/>
                </a:lnTo>
                <a:lnTo>
                  <a:pt x="100409" y="313261"/>
                </a:lnTo>
                <a:close/>
              </a:path>
              <a:path w="395605" h="394334">
                <a:moveTo>
                  <a:pt x="376505" y="0"/>
                </a:moveTo>
                <a:lnTo>
                  <a:pt x="81351" y="294136"/>
                </a:lnTo>
                <a:lnTo>
                  <a:pt x="100409" y="313261"/>
                </a:lnTo>
                <a:lnTo>
                  <a:pt x="395564" y="19123"/>
                </a:lnTo>
                <a:lnTo>
                  <a:pt x="376505" y="0"/>
                </a:lnTo>
                <a:close/>
              </a:path>
            </a:pathLst>
          </a:custGeom>
          <a:solidFill>
            <a:srgbClr val="AFB0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7293221" y="5173645"/>
            <a:ext cx="141605" cy="545465"/>
          </a:xfrm>
          <a:custGeom>
            <a:avLst/>
            <a:gdLst/>
            <a:ahLst/>
            <a:cxnLst/>
            <a:rect l="l" t="t" r="r" b="b"/>
            <a:pathLst>
              <a:path w="141604" h="545464">
                <a:moveTo>
                  <a:pt x="84079" y="117180"/>
                </a:moveTo>
                <a:lnTo>
                  <a:pt x="57078" y="117180"/>
                </a:lnTo>
                <a:lnTo>
                  <a:pt x="57078" y="544997"/>
                </a:lnTo>
                <a:lnTo>
                  <a:pt x="84079" y="544997"/>
                </a:lnTo>
                <a:lnTo>
                  <a:pt x="84079" y="117180"/>
                </a:lnTo>
                <a:close/>
              </a:path>
              <a:path w="141604" h="545464">
                <a:moveTo>
                  <a:pt x="70578" y="0"/>
                </a:moveTo>
                <a:lnTo>
                  <a:pt x="0" y="128304"/>
                </a:lnTo>
                <a:lnTo>
                  <a:pt x="57078" y="128304"/>
                </a:lnTo>
                <a:lnTo>
                  <a:pt x="57078" y="117180"/>
                </a:lnTo>
                <a:lnTo>
                  <a:pt x="135037" y="117180"/>
                </a:lnTo>
                <a:lnTo>
                  <a:pt x="70578" y="0"/>
                </a:lnTo>
                <a:close/>
              </a:path>
              <a:path w="141604" h="545464">
                <a:moveTo>
                  <a:pt x="135037" y="117180"/>
                </a:moveTo>
                <a:lnTo>
                  <a:pt x="84079" y="117180"/>
                </a:lnTo>
                <a:lnTo>
                  <a:pt x="84079" y="128304"/>
                </a:lnTo>
                <a:lnTo>
                  <a:pt x="141156" y="128304"/>
                </a:lnTo>
                <a:lnTo>
                  <a:pt x="135037" y="117180"/>
                </a:lnTo>
                <a:close/>
              </a:path>
            </a:pathLst>
          </a:custGeom>
          <a:solidFill>
            <a:srgbClr val="AFB0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7610033" y="5408071"/>
            <a:ext cx="414020" cy="375285"/>
          </a:xfrm>
          <a:custGeom>
            <a:avLst/>
            <a:gdLst/>
            <a:ahLst/>
            <a:cxnLst/>
            <a:rect l="l" t="t" r="r" b="b"/>
            <a:pathLst>
              <a:path w="414020" h="375285">
                <a:moveTo>
                  <a:pt x="309589" y="75848"/>
                </a:moveTo>
                <a:lnTo>
                  <a:pt x="0" y="354747"/>
                </a:lnTo>
                <a:lnTo>
                  <a:pt x="18072" y="374806"/>
                </a:lnTo>
                <a:lnTo>
                  <a:pt x="327661" y="95908"/>
                </a:lnTo>
                <a:lnTo>
                  <a:pt x="309589" y="75848"/>
                </a:lnTo>
                <a:close/>
              </a:path>
              <a:path w="414020" h="375285">
                <a:moveTo>
                  <a:pt x="390172" y="68399"/>
                </a:moveTo>
                <a:lnTo>
                  <a:pt x="317858" y="68399"/>
                </a:lnTo>
                <a:lnTo>
                  <a:pt x="335930" y="88459"/>
                </a:lnTo>
                <a:lnTo>
                  <a:pt x="327661" y="95908"/>
                </a:lnTo>
                <a:lnTo>
                  <a:pt x="365864" y="138315"/>
                </a:lnTo>
                <a:lnTo>
                  <a:pt x="390172" y="68399"/>
                </a:lnTo>
                <a:close/>
              </a:path>
              <a:path w="414020" h="375285">
                <a:moveTo>
                  <a:pt x="317858" y="68399"/>
                </a:moveTo>
                <a:lnTo>
                  <a:pt x="309589" y="75848"/>
                </a:lnTo>
                <a:lnTo>
                  <a:pt x="327661" y="95908"/>
                </a:lnTo>
                <a:lnTo>
                  <a:pt x="335930" y="88459"/>
                </a:lnTo>
                <a:lnTo>
                  <a:pt x="317858" y="68399"/>
                </a:lnTo>
                <a:close/>
              </a:path>
              <a:path w="414020" h="375285">
                <a:moveTo>
                  <a:pt x="413952" y="0"/>
                </a:moveTo>
                <a:lnTo>
                  <a:pt x="271386" y="33440"/>
                </a:lnTo>
                <a:lnTo>
                  <a:pt x="309589" y="75848"/>
                </a:lnTo>
                <a:lnTo>
                  <a:pt x="317858" y="68399"/>
                </a:lnTo>
                <a:lnTo>
                  <a:pt x="390172" y="68399"/>
                </a:lnTo>
                <a:lnTo>
                  <a:pt x="413952" y="0"/>
                </a:lnTo>
                <a:close/>
              </a:path>
            </a:pathLst>
          </a:custGeom>
          <a:solidFill>
            <a:srgbClr val="AFB0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7728065" y="5931590"/>
            <a:ext cx="545465" cy="141605"/>
          </a:xfrm>
          <a:custGeom>
            <a:avLst/>
            <a:gdLst/>
            <a:ahLst/>
            <a:cxnLst/>
            <a:rect l="l" t="t" r="r" b="b"/>
            <a:pathLst>
              <a:path w="545465" h="141604">
                <a:moveTo>
                  <a:pt x="416693" y="0"/>
                </a:moveTo>
                <a:lnTo>
                  <a:pt x="416693" y="141155"/>
                </a:lnTo>
                <a:lnTo>
                  <a:pt x="520455" y="84077"/>
                </a:lnTo>
                <a:lnTo>
                  <a:pt x="427817" y="84077"/>
                </a:lnTo>
                <a:lnTo>
                  <a:pt x="427817" y="57077"/>
                </a:lnTo>
                <a:lnTo>
                  <a:pt x="520455" y="57077"/>
                </a:lnTo>
                <a:lnTo>
                  <a:pt x="416693" y="0"/>
                </a:lnTo>
                <a:close/>
              </a:path>
              <a:path w="545465" h="141604">
                <a:moveTo>
                  <a:pt x="416693" y="57077"/>
                </a:moveTo>
                <a:lnTo>
                  <a:pt x="0" y="57077"/>
                </a:lnTo>
                <a:lnTo>
                  <a:pt x="0" y="84077"/>
                </a:lnTo>
                <a:lnTo>
                  <a:pt x="416693" y="84077"/>
                </a:lnTo>
                <a:lnTo>
                  <a:pt x="416693" y="57077"/>
                </a:lnTo>
                <a:close/>
              </a:path>
              <a:path w="545465" h="141604">
                <a:moveTo>
                  <a:pt x="520455" y="57077"/>
                </a:moveTo>
                <a:lnTo>
                  <a:pt x="427817" y="57077"/>
                </a:lnTo>
                <a:lnTo>
                  <a:pt x="427817" y="84077"/>
                </a:lnTo>
                <a:lnTo>
                  <a:pt x="520455" y="84077"/>
                </a:lnTo>
                <a:lnTo>
                  <a:pt x="544997" y="70577"/>
                </a:lnTo>
                <a:lnTo>
                  <a:pt x="520455" y="57077"/>
                </a:lnTo>
                <a:close/>
              </a:path>
            </a:pathLst>
          </a:custGeom>
          <a:solidFill>
            <a:srgbClr val="AFB0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6766772" y="5403779"/>
            <a:ext cx="395605" cy="394335"/>
          </a:xfrm>
          <a:custGeom>
            <a:avLst/>
            <a:gdLst/>
            <a:ahLst/>
            <a:cxnLst/>
            <a:rect l="l" t="t" r="r" b="b"/>
            <a:pathLst>
              <a:path w="395604" h="394335">
                <a:moveTo>
                  <a:pt x="100410" y="81007"/>
                </a:moveTo>
                <a:lnTo>
                  <a:pt x="81352" y="100131"/>
                </a:lnTo>
                <a:lnTo>
                  <a:pt x="376502" y="394265"/>
                </a:lnTo>
                <a:lnTo>
                  <a:pt x="395560" y="375141"/>
                </a:lnTo>
                <a:lnTo>
                  <a:pt x="100410" y="81007"/>
                </a:lnTo>
                <a:close/>
              </a:path>
              <a:path w="395604" h="394335">
                <a:moveTo>
                  <a:pt x="0" y="0"/>
                </a:moveTo>
                <a:lnTo>
                  <a:pt x="41061" y="140562"/>
                </a:lnTo>
                <a:lnTo>
                  <a:pt x="81352" y="100131"/>
                </a:lnTo>
                <a:lnTo>
                  <a:pt x="73469" y="92275"/>
                </a:lnTo>
                <a:lnTo>
                  <a:pt x="92527" y="73152"/>
                </a:lnTo>
                <a:lnTo>
                  <a:pt x="108239" y="73152"/>
                </a:lnTo>
                <a:lnTo>
                  <a:pt x="140703" y="40575"/>
                </a:lnTo>
                <a:lnTo>
                  <a:pt x="0" y="0"/>
                </a:lnTo>
                <a:close/>
              </a:path>
              <a:path w="395604" h="394335">
                <a:moveTo>
                  <a:pt x="92527" y="73152"/>
                </a:moveTo>
                <a:lnTo>
                  <a:pt x="73469" y="92275"/>
                </a:lnTo>
                <a:lnTo>
                  <a:pt x="81352" y="100131"/>
                </a:lnTo>
                <a:lnTo>
                  <a:pt x="100410" y="81007"/>
                </a:lnTo>
                <a:lnTo>
                  <a:pt x="92527" y="73152"/>
                </a:lnTo>
                <a:close/>
              </a:path>
              <a:path w="395604" h="394335">
                <a:moveTo>
                  <a:pt x="108239" y="73152"/>
                </a:moveTo>
                <a:lnTo>
                  <a:pt x="92527" y="73152"/>
                </a:lnTo>
                <a:lnTo>
                  <a:pt x="100410" y="81007"/>
                </a:lnTo>
                <a:lnTo>
                  <a:pt x="108239" y="73152"/>
                </a:lnTo>
                <a:close/>
              </a:path>
            </a:pathLst>
          </a:custGeom>
          <a:solidFill>
            <a:srgbClr val="AFB0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6542082" y="5927309"/>
            <a:ext cx="545465" cy="141605"/>
          </a:xfrm>
          <a:custGeom>
            <a:avLst/>
            <a:gdLst/>
            <a:ahLst/>
            <a:cxnLst/>
            <a:rect l="l" t="t" r="r" b="b"/>
            <a:pathLst>
              <a:path w="545465" h="141604">
                <a:moveTo>
                  <a:pt x="128303" y="0"/>
                </a:moveTo>
                <a:lnTo>
                  <a:pt x="0" y="70578"/>
                </a:lnTo>
                <a:lnTo>
                  <a:pt x="128303" y="141156"/>
                </a:lnTo>
                <a:lnTo>
                  <a:pt x="128303" y="84077"/>
                </a:lnTo>
                <a:lnTo>
                  <a:pt x="117179" y="84077"/>
                </a:lnTo>
                <a:lnTo>
                  <a:pt x="117179" y="57078"/>
                </a:lnTo>
                <a:lnTo>
                  <a:pt x="128303" y="57078"/>
                </a:lnTo>
                <a:lnTo>
                  <a:pt x="128303" y="0"/>
                </a:lnTo>
                <a:close/>
              </a:path>
              <a:path w="545465" h="141604">
                <a:moveTo>
                  <a:pt x="128303" y="57078"/>
                </a:moveTo>
                <a:lnTo>
                  <a:pt x="117179" y="57078"/>
                </a:lnTo>
                <a:lnTo>
                  <a:pt x="117179" y="84077"/>
                </a:lnTo>
                <a:lnTo>
                  <a:pt x="128303" y="84077"/>
                </a:lnTo>
                <a:lnTo>
                  <a:pt x="128303" y="57078"/>
                </a:lnTo>
                <a:close/>
              </a:path>
              <a:path w="545465" h="141604">
                <a:moveTo>
                  <a:pt x="544992" y="57078"/>
                </a:moveTo>
                <a:lnTo>
                  <a:pt x="128303" y="57078"/>
                </a:lnTo>
                <a:lnTo>
                  <a:pt x="128303" y="84077"/>
                </a:lnTo>
                <a:lnTo>
                  <a:pt x="544992" y="84077"/>
                </a:lnTo>
                <a:lnTo>
                  <a:pt x="544992" y="57078"/>
                </a:lnTo>
                <a:close/>
              </a:path>
            </a:pathLst>
          </a:custGeom>
          <a:solidFill>
            <a:srgbClr val="AFB0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7293221" y="6275120"/>
            <a:ext cx="141605" cy="545465"/>
          </a:xfrm>
          <a:custGeom>
            <a:avLst/>
            <a:gdLst/>
            <a:ahLst/>
            <a:cxnLst/>
            <a:rect l="l" t="t" r="r" b="b"/>
            <a:pathLst>
              <a:path w="141604" h="545465">
                <a:moveTo>
                  <a:pt x="57078" y="416689"/>
                </a:moveTo>
                <a:lnTo>
                  <a:pt x="0" y="416689"/>
                </a:lnTo>
                <a:lnTo>
                  <a:pt x="70578" y="544992"/>
                </a:lnTo>
                <a:lnTo>
                  <a:pt x="135037" y="427813"/>
                </a:lnTo>
                <a:lnTo>
                  <a:pt x="57078" y="427813"/>
                </a:lnTo>
                <a:lnTo>
                  <a:pt x="57078" y="416689"/>
                </a:lnTo>
                <a:close/>
              </a:path>
              <a:path w="141604" h="545465">
                <a:moveTo>
                  <a:pt x="84079" y="0"/>
                </a:moveTo>
                <a:lnTo>
                  <a:pt x="57078" y="0"/>
                </a:lnTo>
                <a:lnTo>
                  <a:pt x="57078" y="427813"/>
                </a:lnTo>
                <a:lnTo>
                  <a:pt x="84079" y="427813"/>
                </a:lnTo>
                <a:lnTo>
                  <a:pt x="84079" y="0"/>
                </a:lnTo>
                <a:close/>
              </a:path>
              <a:path w="141604" h="545465">
                <a:moveTo>
                  <a:pt x="141156" y="416689"/>
                </a:moveTo>
                <a:lnTo>
                  <a:pt x="84079" y="416689"/>
                </a:lnTo>
                <a:lnTo>
                  <a:pt x="84079" y="427813"/>
                </a:lnTo>
                <a:lnTo>
                  <a:pt x="135037" y="427813"/>
                </a:lnTo>
                <a:lnTo>
                  <a:pt x="141156" y="416689"/>
                </a:lnTo>
                <a:close/>
              </a:path>
            </a:pathLst>
          </a:custGeom>
          <a:solidFill>
            <a:srgbClr val="AFB0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7598130" y="6214283"/>
            <a:ext cx="414020" cy="375285"/>
          </a:xfrm>
          <a:custGeom>
            <a:avLst/>
            <a:gdLst/>
            <a:ahLst/>
            <a:cxnLst/>
            <a:rect l="l" t="t" r="r" b="b"/>
            <a:pathLst>
              <a:path w="414020" h="375284">
                <a:moveTo>
                  <a:pt x="309591" y="298958"/>
                </a:moveTo>
                <a:lnTo>
                  <a:pt x="271386" y="341367"/>
                </a:lnTo>
                <a:lnTo>
                  <a:pt x="413953" y="374807"/>
                </a:lnTo>
                <a:lnTo>
                  <a:pt x="390172" y="306406"/>
                </a:lnTo>
                <a:lnTo>
                  <a:pt x="317859" y="306406"/>
                </a:lnTo>
                <a:lnTo>
                  <a:pt x="309591" y="298958"/>
                </a:lnTo>
                <a:close/>
              </a:path>
              <a:path w="414020" h="375284">
                <a:moveTo>
                  <a:pt x="327662" y="278898"/>
                </a:moveTo>
                <a:lnTo>
                  <a:pt x="309591" y="298958"/>
                </a:lnTo>
                <a:lnTo>
                  <a:pt x="317859" y="306406"/>
                </a:lnTo>
                <a:lnTo>
                  <a:pt x="335931" y="286348"/>
                </a:lnTo>
                <a:lnTo>
                  <a:pt x="327662" y="278898"/>
                </a:lnTo>
                <a:close/>
              </a:path>
              <a:path w="414020" h="375284">
                <a:moveTo>
                  <a:pt x="365865" y="236491"/>
                </a:moveTo>
                <a:lnTo>
                  <a:pt x="327662" y="278898"/>
                </a:lnTo>
                <a:lnTo>
                  <a:pt x="335931" y="286348"/>
                </a:lnTo>
                <a:lnTo>
                  <a:pt x="317859" y="306406"/>
                </a:lnTo>
                <a:lnTo>
                  <a:pt x="390172" y="306406"/>
                </a:lnTo>
                <a:lnTo>
                  <a:pt x="365865" y="236491"/>
                </a:lnTo>
                <a:close/>
              </a:path>
              <a:path w="414020" h="375284">
                <a:moveTo>
                  <a:pt x="18072" y="0"/>
                </a:moveTo>
                <a:lnTo>
                  <a:pt x="0" y="20059"/>
                </a:lnTo>
                <a:lnTo>
                  <a:pt x="309591" y="298958"/>
                </a:lnTo>
                <a:lnTo>
                  <a:pt x="327662" y="278898"/>
                </a:lnTo>
                <a:lnTo>
                  <a:pt x="18072" y="0"/>
                </a:lnTo>
                <a:close/>
              </a:path>
            </a:pathLst>
          </a:custGeom>
          <a:solidFill>
            <a:srgbClr val="AFB0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6756570" y="6216124"/>
            <a:ext cx="395605" cy="394335"/>
          </a:xfrm>
          <a:custGeom>
            <a:avLst/>
            <a:gdLst/>
            <a:ahLst/>
            <a:cxnLst/>
            <a:rect l="l" t="t" r="r" b="b"/>
            <a:pathLst>
              <a:path w="395604" h="394334">
                <a:moveTo>
                  <a:pt x="41061" y="253702"/>
                </a:moveTo>
                <a:lnTo>
                  <a:pt x="0" y="394263"/>
                </a:lnTo>
                <a:lnTo>
                  <a:pt x="140702" y="353688"/>
                </a:lnTo>
                <a:lnTo>
                  <a:pt x="108237" y="321111"/>
                </a:lnTo>
                <a:lnTo>
                  <a:pt x="92527" y="321111"/>
                </a:lnTo>
                <a:lnTo>
                  <a:pt x="73468" y="301989"/>
                </a:lnTo>
                <a:lnTo>
                  <a:pt x="81352" y="294132"/>
                </a:lnTo>
                <a:lnTo>
                  <a:pt x="41061" y="253702"/>
                </a:lnTo>
                <a:close/>
              </a:path>
              <a:path w="395604" h="394334">
                <a:moveTo>
                  <a:pt x="81352" y="294132"/>
                </a:moveTo>
                <a:lnTo>
                  <a:pt x="73468" y="301989"/>
                </a:lnTo>
                <a:lnTo>
                  <a:pt x="92527" y="321111"/>
                </a:lnTo>
                <a:lnTo>
                  <a:pt x="100409" y="313256"/>
                </a:lnTo>
                <a:lnTo>
                  <a:pt x="81352" y="294132"/>
                </a:lnTo>
                <a:close/>
              </a:path>
              <a:path w="395604" h="394334">
                <a:moveTo>
                  <a:pt x="100409" y="313256"/>
                </a:moveTo>
                <a:lnTo>
                  <a:pt x="92527" y="321111"/>
                </a:lnTo>
                <a:lnTo>
                  <a:pt x="108237" y="321111"/>
                </a:lnTo>
                <a:lnTo>
                  <a:pt x="100409" y="313256"/>
                </a:lnTo>
                <a:close/>
              </a:path>
              <a:path w="395604" h="394334">
                <a:moveTo>
                  <a:pt x="376501" y="0"/>
                </a:moveTo>
                <a:lnTo>
                  <a:pt x="81352" y="294132"/>
                </a:lnTo>
                <a:lnTo>
                  <a:pt x="100409" y="313256"/>
                </a:lnTo>
                <a:lnTo>
                  <a:pt x="395560" y="19122"/>
                </a:lnTo>
                <a:lnTo>
                  <a:pt x="376501" y="0"/>
                </a:lnTo>
                <a:close/>
              </a:path>
            </a:pathLst>
          </a:custGeom>
          <a:solidFill>
            <a:srgbClr val="AFB0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7284618" y="1698250"/>
            <a:ext cx="141605" cy="545465"/>
          </a:xfrm>
          <a:custGeom>
            <a:avLst/>
            <a:gdLst/>
            <a:ahLst/>
            <a:cxnLst/>
            <a:rect l="l" t="t" r="r" b="b"/>
            <a:pathLst>
              <a:path w="141604" h="545464">
                <a:moveTo>
                  <a:pt x="84077" y="117179"/>
                </a:moveTo>
                <a:lnTo>
                  <a:pt x="57077" y="117179"/>
                </a:lnTo>
                <a:lnTo>
                  <a:pt x="57077" y="544992"/>
                </a:lnTo>
                <a:lnTo>
                  <a:pt x="84077" y="544992"/>
                </a:lnTo>
                <a:lnTo>
                  <a:pt x="84077" y="117179"/>
                </a:lnTo>
                <a:close/>
              </a:path>
              <a:path w="141604" h="545464">
                <a:moveTo>
                  <a:pt x="70577" y="0"/>
                </a:moveTo>
                <a:lnTo>
                  <a:pt x="0" y="128303"/>
                </a:lnTo>
                <a:lnTo>
                  <a:pt x="57077" y="128303"/>
                </a:lnTo>
                <a:lnTo>
                  <a:pt x="57077" y="117179"/>
                </a:lnTo>
                <a:lnTo>
                  <a:pt x="135036" y="117179"/>
                </a:lnTo>
                <a:lnTo>
                  <a:pt x="70577" y="0"/>
                </a:lnTo>
                <a:close/>
              </a:path>
              <a:path w="141604" h="545464">
                <a:moveTo>
                  <a:pt x="135036" y="117179"/>
                </a:moveTo>
                <a:lnTo>
                  <a:pt x="84077" y="117179"/>
                </a:lnTo>
                <a:lnTo>
                  <a:pt x="84077" y="128303"/>
                </a:lnTo>
                <a:lnTo>
                  <a:pt x="141155" y="128303"/>
                </a:lnTo>
                <a:lnTo>
                  <a:pt x="135036" y="117179"/>
                </a:lnTo>
                <a:close/>
              </a:path>
            </a:pathLst>
          </a:custGeom>
          <a:solidFill>
            <a:srgbClr val="AFB0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7601429" y="1932674"/>
            <a:ext cx="414020" cy="375285"/>
          </a:xfrm>
          <a:custGeom>
            <a:avLst/>
            <a:gdLst/>
            <a:ahLst/>
            <a:cxnLst/>
            <a:rect l="l" t="t" r="r" b="b"/>
            <a:pathLst>
              <a:path w="414020" h="375285">
                <a:moveTo>
                  <a:pt x="309590" y="75847"/>
                </a:moveTo>
                <a:lnTo>
                  <a:pt x="0" y="354744"/>
                </a:lnTo>
                <a:lnTo>
                  <a:pt x="18072" y="374803"/>
                </a:lnTo>
                <a:lnTo>
                  <a:pt x="327662" y="95907"/>
                </a:lnTo>
                <a:lnTo>
                  <a:pt x="309590" y="75847"/>
                </a:lnTo>
                <a:close/>
              </a:path>
              <a:path w="414020" h="375285">
                <a:moveTo>
                  <a:pt x="390172" y="68399"/>
                </a:moveTo>
                <a:lnTo>
                  <a:pt x="317858" y="68399"/>
                </a:lnTo>
                <a:lnTo>
                  <a:pt x="335930" y="88459"/>
                </a:lnTo>
                <a:lnTo>
                  <a:pt x="327662" y="95907"/>
                </a:lnTo>
                <a:lnTo>
                  <a:pt x="365864" y="138315"/>
                </a:lnTo>
                <a:lnTo>
                  <a:pt x="390172" y="68399"/>
                </a:lnTo>
                <a:close/>
              </a:path>
              <a:path w="414020" h="375285">
                <a:moveTo>
                  <a:pt x="317858" y="68399"/>
                </a:moveTo>
                <a:lnTo>
                  <a:pt x="309590" y="75847"/>
                </a:lnTo>
                <a:lnTo>
                  <a:pt x="327662" y="95907"/>
                </a:lnTo>
                <a:lnTo>
                  <a:pt x="335930" y="88459"/>
                </a:lnTo>
                <a:lnTo>
                  <a:pt x="317858" y="68399"/>
                </a:lnTo>
                <a:close/>
              </a:path>
              <a:path w="414020" h="375285">
                <a:moveTo>
                  <a:pt x="413952" y="0"/>
                </a:moveTo>
                <a:lnTo>
                  <a:pt x="271386" y="33436"/>
                </a:lnTo>
                <a:lnTo>
                  <a:pt x="309590" y="75847"/>
                </a:lnTo>
                <a:lnTo>
                  <a:pt x="317858" y="68399"/>
                </a:lnTo>
                <a:lnTo>
                  <a:pt x="390172" y="68399"/>
                </a:lnTo>
                <a:lnTo>
                  <a:pt x="413952" y="0"/>
                </a:lnTo>
                <a:close/>
              </a:path>
            </a:pathLst>
          </a:custGeom>
          <a:solidFill>
            <a:srgbClr val="AFB0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7719462" y="2456189"/>
            <a:ext cx="545465" cy="141605"/>
          </a:xfrm>
          <a:custGeom>
            <a:avLst/>
            <a:gdLst/>
            <a:ahLst/>
            <a:cxnLst/>
            <a:rect l="l" t="t" r="r" b="b"/>
            <a:pathLst>
              <a:path w="545465" h="141605">
                <a:moveTo>
                  <a:pt x="416692" y="0"/>
                </a:moveTo>
                <a:lnTo>
                  <a:pt x="416692" y="141155"/>
                </a:lnTo>
                <a:lnTo>
                  <a:pt x="520454" y="84077"/>
                </a:lnTo>
                <a:lnTo>
                  <a:pt x="427816" y="84077"/>
                </a:lnTo>
                <a:lnTo>
                  <a:pt x="427816" y="57077"/>
                </a:lnTo>
                <a:lnTo>
                  <a:pt x="520454" y="57077"/>
                </a:lnTo>
                <a:lnTo>
                  <a:pt x="416692" y="0"/>
                </a:lnTo>
                <a:close/>
              </a:path>
              <a:path w="545465" h="141605">
                <a:moveTo>
                  <a:pt x="416692" y="57077"/>
                </a:moveTo>
                <a:lnTo>
                  <a:pt x="0" y="57077"/>
                </a:lnTo>
                <a:lnTo>
                  <a:pt x="0" y="84077"/>
                </a:lnTo>
                <a:lnTo>
                  <a:pt x="416692" y="84077"/>
                </a:lnTo>
                <a:lnTo>
                  <a:pt x="416692" y="57077"/>
                </a:lnTo>
                <a:close/>
              </a:path>
              <a:path w="545465" h="141605">
                <a:moveTo>
                  <a:pt x="520454" y="57077"/>
                </a:moveTo>
                <a:lnTo>
                  <a:pt x="427816" y="57077"/>
                </a:lnTo>
                <a:lnTo>
                  <a:pt x="427816" y="84077"/>
                </a:lnTo>
                <a:lnTo>
                  <a:pt x="520454" y="84077"/>
                </a:lnTo>
                <a:lnTo>
                  <a:pt x="544996" y="70577"/>
                </a:lnTo>
                <a:lnTo>
                  <a:pt x="520454" y="57077"/>
                </a:lnTo>
                <a:close/>
              </a:path>
            </a:pathLst>
          </a:custGeom>
          <a:solidFill>
            <a:srgbClr val="AFB0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6758168" y="1928379"/>
            <a:ext cx="395605" cy="394335"/>
          </a:xfrm>
          <a:custGeom>
            <a:avLst/>
            <a:gdLst/>
            <a:ahLst/>
            <a:cxnLst/>
            <a:rect l="l" t="t" r="r" b="b"/>
            <a:pathLst>
              <a:path w="395604" h="394335">
                <a:moveTo>
                  <a:pt x="100411" y="81007"/>
                </a:moveTo>
                <a:lnTo>
                  <a:pt x="81352" y="100131"/>
                </a:lnTo>
                <a:lnTo>
                  <a:pt x="376502" y="394265"/>
                </a:lnTo>
                <a:lnTo>
                  <a:pt x="395561" y="375141"/>
                </a:lnTo>
                <a:lnTo>
                  <a:pt x="100411" y="81007"/>
                </a:lnTo>
                <a:close/>
              </a:path>
              <a:path w="395604" h="394335">
                <a:moveTo>
                  <a:pt x="0" y="0"/>
                </a:moveTo>
                <a:lnTo>
                  <a:pt x="41061" y="140562"/>
                </a:lnTo>
                <a:lnTo>
                  <a:pt x="81352" y="100131"/>
                </a:lnTo>
                <a:lnTo>
                  <a:pt x="73469" y="92275"/>
                </a:lnTo>
                <a:lnTo>
                  <a:pt x="92528" y="73152"/>
                </a:lnTo>
                <a:lnTo>
                  <a:pt x="108239" y="73152"/>
                </a:lnTo>
                <a:lnTo>
                  <a:pt x="140703" y="40576"/>
                </a:lnTo>
                <a:lnTo>
                  <a:pt x="0" y="0"/>
                </a:lnTo>
                <a:close/>
              </a:path>
              <a:path w="395604" h="394335">
                <a:moveTo>
                  <a:pt x="92528" y="73152"/>
                </a:moveTo>
                <a:lnTo>
                  <a:pt x="73469" y="92275"/>
                </a:lnTo>
                <a:lnTo>
                  <a:pt x="81352" y="100131"/>
                </a:lnTo>
                <a:lnTo>
                  <a:pt x="100411" y="81007"/>
                </a:lnTo>
                <a:lnTo>
                  <a:pt x="92528" y="73152"/>
                </a:lnTo>
                <a:close/>
              </a:path>
              <a:path w="395604" h="394335">
                <a:moveTo>
                  <a:pt x="108239" y="73152"/>
                </a:moveTo>
                <a:lnTo>
                  <a:pt x="92528" y="73152"/>
                </a:lnTo>
                <a:lnTo>
                  <a:pt x="100411" y="81007"/>
                </a:lnTo>
                <a:lnTo>
                  <a:pt x="108239" y="73152"/>
                </a:lnTo>
                <a:close/>
              </a:path>
            </a:pathLst>
          </a:custGeom>
          <a:solidFill>
            <a:srgbClr val="AFB0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6533474" y="2451909"/>
            <a:ext cx="545465" cy="141605"/>
          </a:xfrm>
          <a:custGeom>
            <a:avLst/>
            <a:gdLst/>
            <a:ahLst/>
            <a:cxnLst/>
            <a:rect l="l" t="t" r="r" b="b"/>
            <a:pathLst>
              <a:path w="545465" h="141605">
                <a:moveTo>
                  <a:pt x="128304" y="0"/>
                </a:moveTo>
                <a:lnTo>
                  <a:pt x="0" y="70577"/>
                </a:lnTo>
                <a:lnTo>
                  <a:pt x="128304" y="141155"/>
                </a:lnTo>
                <a:lnTo>
                  <a:pt x="128304" y="84077"/>
                </a:lnTo>
                <a:lnTo>
                  <a:pt x="117180" y="84077"/>
                </a:lnTo>
                <a:lnTo>
                  <a:pt x="117180" y="57077"/>
                </a:lnTo>
                <a:lnTo>
                  <a:pt x="128304" y="57077"/>
                </a:lnTo>
                <a:lnTo>
                  <a:pt x="128304" y="0"/>
                </a:lnTo>
                <a:close/>
              </a:path>
              <a:path w="545465" h="141605">
                <a:moveTo>
                  <a:pt x="128304" y="57077"/>
                </a:moveTo>
                <a:lnTo>
                  <a:pt x="117180" y="57077"/>
                </a:lnTo>
                <a:lnTo>
                  <a:pt x="117180" y="84077"/>
                </a:lnTo>
                <a:lnTo>
                  <a:pt x="128304" y="84077"/>
                </a:lnTo>
                <a:lnTo>
                  <a:pt x="128304" y="57077"/>
                </a:lnTo>
                <a:close/>
              </a:path>
              <a:path w="545465" h="141605">
                <a:moveTo>
                  <a:pt x="544996" y="57077"/>
                </a:moveTo>
                <a:lnTo>
                  <a:pt x="128304" y="57077"/>
                </a:lnTo>
                <a:lnTo>
                  <a:pt x="128304" y="84077"/>
                </a:lnTo>
                <a:lnTo>
                  <a:pt x="544996" y="84077"/>
                </a:lnTo>
                <a:lnTo>
                  <a:pt x="544996" y="57077"/>
                </a:lnTo>
                <a:close/>
              </a:path>
            </a:pathLst>
          </a:custGeom>
          <a:solidFill>
            <a:srgbClr val="AFB0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7284618" y="2799719"/>
            <a:ext cx="141605" cy="545465"/>
          </a:xfrm>
          <a:custGeom>
            <a:avLst/>
            <a:gdLst/>
            <a:ahLst/>
            <a:cxnLst/>
            <a:rect l="l" t="t" r="r" b="b"/>
            <a:pathLst>
              <a:path w="141604" h="545464">
                <a:moveTo>
                  <a:pt x="57077" y="416689"/>
                </a:moveTo>
                <a:lnTo>
                  <a:pt x="0" y="416689"/>
                </a:lnTo>
                <a:lnTo>
                  <a:pt x="70577" y="544993"/>
                </a:lnTo>
                <a:lnTo>
                  <a:pt x="135036" y="427813"/>
                </a:lnTo>
                <a:lnTo>
                  <a:pt x="57077" y="427813"/>
                </a:lnTo>
                <a:lnTo>
                  <a:pt x="57077" y="416689"/>
                </a:lnTo>
                <a:close/>
              </a:path>
              <a:path w="141604" h="545464">
                <a:moveTo>
                  <a:pt x="84077" y="0"/>
                </a:moveTo>
                <a:lnTo>
                  <a:pt x="57077" y="0"/>
                </a:lnTo>
                <a:lnTo>
                  <a:pt x="57077" y="427813"/>
                </a:lnTo>
                <a:lnTo>
                  <a:pt x="84077" y="427813"/>
                </a:lnTo>
                <a:lnTo>
                  <a:pt x="84077" y="0"/>
                </a:lnTo>
                <a:close/>
              </a:path>
              <a:path w="141604" h="545464">
                <a:moveTo>
                  <a:pt x="141155" y="416689"/>
                </a:moveTo>
                <a:lnTo>
                  <a:pt x="84077" y="416689"/>
                </a:lnTo>
                <a:lnTo>
                  <a:pt x="84077" y="427813"/>
                </a:lnTo>
                <a:lnTo>
                  <a:pt x="135036" y="427813"/>
                </a:lnTo>
                <a:lnTo>
                  <a:pt x="141155" y="416689"/>
                </a:lnTo>
                <a:close/>
              </a:path>
            </a:pathLst>
          </a:custGeom>
          <a:solidFill>
            <a:srgbClr val="AFB0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7589523" y="2738883"/>
            <a:ext cx="414020" cy="375285"/>
          </a:xfrm>
          <a:custGeom>
            <a:avLst/>
            <a:gdLst/>
            <a:ahLst/>
            <a:cxnLst/>
            <a:rect l="l" t="t" r="r" b="b"/>
            <a:pathLst>
              <a:path w="414020" h="375285">
                <a:moveTo>
                  <a:pt x="309589" y="298959"/>
                </a:moveTo>
                <a:lnTo>
                  <a:pt x="271386" y="341367"/>
                </a:lnTo>
                <a:lnTo>
                  <a:pt x="413952" y="374807"/>
                </a:lnTo>
                <a:lnTo>
                  <a:pt x="390172" y="306407"/>
                </a:lnTo>
                <a:lnTo>
                  <a:pt x="317858" y="306407"/>
                </a:lnTo>
                <a:lnTo>
                  <a:pt x="309589" y="298959"/>
                </a:lnTo>
                <a:close/>
              </a:path>
              <a:path w="414020" h="375285">
                <a:moveTo>
                  <a:pt x="327661" y="278898"/>
                </a:moveTo>
                <a:lnTo>
                  <a:pt x="309589" y="298959"/>
                </a:lnTo>
                <a:lnTo>
                  <a:pt x="317858" y="306407"/>
                </a:lnTo>
                <a:lnTo>
                  <a:pt x="335930" y="286348"/>
                </a:lnTo>
                <a:lnTo>
                  <a:pt x="327661" y="278898"/>
                </a:lnTo>
                <a:close/>
              </a:path>
              <a:path w="414020" h="375285">
                <a:moveTo>
                  <a:pt x="365864" y="236491"/>
                </a:moveTo>
                <a:lnTo>
                  <a:pt x="327661" y="278898"/>
                </a:lnTo>
                <a:lnTo>
                  <a:pt x="335930" y="286348"/>
                </a:lnTo>
                <a:lnTo>
                  <a:pt x="317858" y="306407"/>
                </a:lnTo>
                <a:lnTo>
                  <a:pt x="390172" y="306407"/>
                </a:lnTo>
                <a:lnTo>
                  <a:pt x="365864" y="236491"/>
                </a:lnTo>
                <a:close/>
              </a:path>
              <a:path w="414020" h="375285">
                <a:moveTo>
                  <a:pt x="18072" y="0"/>
                </a:moveTo>
                <a:lnTo>
                  <a:pt x="0" y="20059"/>
                </a:lnTo>
                <a:lnTo>
                  <a:pt x="309589" y="298959"/>
                </a:lnTo>
                <a:lnTo>
                  <a:pt x="327661" y="278898"/>
                </a:lnTo>
                <a:lnTo>
                  <a:pt x="18072" y="0"/>
                </a:lnTo>
                <a:close/>
              </a:path>
            </a:pathLst>
          </a:custGeom>
          <a:solidFill>
            <a:srgbClr val="AFB0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6747965" y="2740723"/>
            <a:ext cx="395605" cy="394335"/>
          </a:xfrm>
          <a:custGeom>
            <a:avLst/>
            <a:gdLst/>
            <a:ahLst/>
            <a:cxnLst/>
            <a:rect l="l" t="t" r="r" b="b"/>
            <a:pathLst>
              <a:path w="395604" h="394335">
                <a:moveTo>
                  <a:pt x="41061" y="253702"/>
                </a:moveTo>
                <a:lnTo>
                  <a:pt x="0" y="394265"/>
                </a:lnTo>
                <a:lnTo>
                  <a:pt x="140702" y="353688"/>
                </a:lnTo>
                <a:lnTo>
                  <a:pt x="108239" y="321113"/>
                </a:lnTo>
                <a:lnTo>
                  <a:pt x="92527" y="321113"/>
                </a:lnTo>
                <a:lnTo>
                  <a:pt x="73469" y="301989"/>
                </a:lnTo>
                <a:lnTo>
                  <a:pt x="81352" y="294133"/>
                </a:lnTo>
                <a:lnTo>
                  <a:pt x="41061" y="253702"/>
                </a:lnTo>
                <a:close/>
              </a:path>
              <a:path w="395604" h="394335">
                <a:moveTo>
                  <a:pt x="81352" y="294133"/>
                </a:moveTo>
                <a:lnTo>
                  <a:pt x="73469" y="301989"/>
                </a:lnTo>
                <a:lnTo>
                  <a:pt x="92527" y="321113"/>
                </a:lnTo>
                <a:lnTo>
                  <a:pt x="100410" y="313257"/>
                </a:lnTo>
                <a:lnTo>
                  <a:pt x="81352" y="294133"/>
                </a:lnTo>
                <a:close/>
              </a:path>
              <a:path w="395604" h="394335">
                <a:moveTo>
                  <a:pt x="100410" y="313257"/>
                </a:moveTo>
                <a:lnTo>
                  <a:pt x="92527" y="321113"/>
                </a:lnTo>
                <a:lnTo>
                  <a:pt x="108239" y="321113"/>
                </a:lnTo>
                <a:lnTo>
                  <a:pt x="100410" y="313257"/>
                </a:lnTo>
                <a:close/>
              </a:path>
              <a:path w="395604" h="394335">
                <a:moveTo>
                  <a:pt x="376502" y="0"/>
                </a:moveTo>
                <a:lnTo>
                  <a:pt x="81352" y="294133"/>
                </a:lnTo>
                <a:lnTo>
                  <a:pt x="100410" y="313257"/>
                </a:lnTo>
                <a:lnTo>
                  <a:pt x="395560" y="19122"/>
                </a:lnTo>
                <a:lnTo>
                  <a:pt x="376502" y="0"/>
                </a:lnTo>
                <a:close/>
              </a:path>
            </a:pathLst>
          </a:custGeom>
          <a:solidFill>
            <a:srgbClr val="AFB0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6375852" y="1527396"/>
            <a:ext cx="1972310" cy="1972310"/>
          </a:xfrm>
          <a:custGeom>
            <a:avLst/>
            <a:gdLst/>
            <a:ahLst/>
            <a:cxnLst/>
            <a:rect l="l" t="t" r="r" b="b"/>
            <a:pathLst>
              <a:path w="1972309" h="1972310">
                <a:moveTo>
                  <a:pt x="985909" y="0"/>
                </a:moveTo>
                <a:lnTo>
                  <a:pt x="1033677" y="1136"/>
                </a:lnTo>
                <a:lnTo>
                  <a:pt x="1080859" y="4513"/>
                </a:lnTo>
                <a:lnTo>
                  <a:pt x="1127401" y="10077"/>
                </a:lnTo>
                <a:lnTo>
                  <a:pt x="1173254" y="17777"/>
                </a:lnTo>
                <a:lnTo>
                  <a:pt x="1218365" y="27562"/>
                </a:lnTo>
                <a:lnTo>
                  <a:pt x="1262683" y="39379"/>
                </a:lnTo>
                <a:lnTo>
                  <a:pt x="1306156" y="53177"/>
                </a:lnTo>
                <a:lnTo>
                  <a:pt x="1348732" y="68906"/>
                </a:lnTo>
                <a:lnTo>
                  <a:pt x="1390361" y="86512"/>
                </a:lnTo>
                <a:lnTo>
                  <a:pt x="1430989" y="105944"/>
                </a:lnTo>
                <a:lnTo>
                  <a:pt x="1470565" y="127151"/>
                </a:lnTo>
                <a:lnTo>
                  <a:pt x="1509039" y="150080"/>
                </a:lnTo>
                <a:lnTo>
                  <a:pt x="1546357" y="174681"/>
                </a:lnTo>
                <a:lnTo>
                  <a:pt x="1582469" y="200902"/>
                </a:lnTo>
                <a:lnTo>
                  <a:pt x="1617323" y="228691"/>
                </a:lnTo>
                <a:lnTo>
                  <a:pt x="1650868" y="257996"/>
                </a:lnTo>
                <a:lnTo>
                  <a:pt x="1683050" y="288765"/>
                </a:lnTo>
                <a:lnTo>
                  <a:pt x="1713820" y="320948"/>
                </a:lnTo>
                <a:lnTo>
                  <a:pt x="1743125" y="354492"/>
                </a:lnTo>
                <a:lnTo>
                  <a:pt x="1770914" y="389346"/>
                </a:lnTo>
                <a:lnTo>
                  <a:pt x="1797135" y="425458"/>
                </a:lnTo>
                <a:lnTo>
                  <a:pt x="1821736" y="462777"/>
                </a:lnTo>
                <a:lnTo>
                  <a:pt x="1844665" y="501250"/>
                </a:lnTo>
                <a:lnTo>
                  <a:pt x="1865872" y="540827"/>
                </a:lnTo>
                <a:lnTo>
                  <a:pt x="1885304" y="581455"/>
                </a:lnTo>
                <a:lnTo>
                  <a:pt x="1902910" y="623083"/>
                </a:lnTo>
                <a:lnTo>
                  <a:pt x="1918639" y="665660"/>
                </a:lnTo>
                <a:lnTo>
                  <a:pt x="1932437" y="709133"/>
                </a:lnTo>
                <a:lnTo>
                  <a:pt x="1944255" y="753450"/>
                </a:lnTo>
                <a:lnTo>
                  <a:pt x="1954039" y="798562"/>
                </a:lnTo>
                <a:lnTo>
                  <a:pt x="1961739" y="844415"/>
                </a:lnTo>
                <a:lnTo>
                  <a:pt x="1967304" y="890957"/>
                </a:lnTo>
                <a:lnTo>
                  <a:pt x="1970680" y="938139"/>
                </a:lnTo>
                <a:lnTo>
                  <a:pt x="1971817" y="985907"/>
                </a:lnTo>
                <a:lnTo>
                  <a:pt x="1970680" y="1033675"/>
                </a:lnTo>
                <a:lnTo>
                  <a:pt x="1967304" y="1080857"/>
                </a:lnTo>
                <a:lnTo>
                  <a:pt x="1961739" y="1127400"/>
                </a:lnTo>
                <a:lnTo>
                  <a:pt x="1954039" y="1173253"/>
                </a:lnTo>
                <a:lnTo>
                  <a:pt x="1944255" y="1218364"/>
                </a:lnTo>
                <a:lnTo>
                  <a:pt x="1932437" y="1262682"/>
                </a:lnTo>
                <a:lnTo>
                  <a:pt x="1918639" y="1306155"/>
                </a:lnTo>
                <a:lnTo>
                  <a:pt x="1902910" y="1348731"/>
                </a:lnTo>
                <a:lnTo>
                  <a:pt x="1885304" y="1390359"/>
                </a:lnTo>
                <a:lnTo>
                  <a:pt x="1865872" y="1430988"/>
                </a:lnTo>
                <a:lnTo>
                  <a:pt x="1844665" y="1470564"/>
                </a:lnTo>
                <a:lnTo>
                  <a:pt x="1821736" y="1509038"/>
                </a:lnTo>
                <a:lnTo>
                  <a:pt x="1797135" y="1546356"/>
                </a:lnTo>
                <a:lnTo>
                  <a:pt x="1770914" y="1582468"/>
                </a:lnTo>
                <a:lnTo>
                  <a:pt x="1743125" y="1617322"/>
                </a:lnTo>
                <a:lnTo>
                  <a:pt x="1713820" y="1650866"/>
                </a:lnTo>
                <a:lnTo>
                  <a:pt x="1683050" y="1683049"/>
                </a:lnTo>
                <a:lnTo>
                  <a:pt x="1650868" y="1713818"/>
                </a:lnTo>
                <a:lnTo>
                  <a:pt x="1617323" y="1743123"/>
                </a:lnTo>
                <a:lnTo>
                  <a:pt x="1582469" y="1770912"/>
                </a:lnTo>
                <a:lnTo>
                  <a:pt x="1546357" y="1797132"/>
                </a:lnTo>
                <a:lnTo>
                  <a:pt x="1509039" y="1821733"/>
                </a:lnTo>
                <a:lnTo>
                  <a:pt x="1470565" y="1844663"/>
                </a:lnTo>
                <a:lnTo>
                  <a:pt x="1430989" y="1865869"/>
                </a:lnTo>
                <a:lnTo>
                  <a:pt x="1390361" y="1885301"/>
                </a:lnTo>
                <a:lnTo>
                  <a:pt x="1348732" y="1902907"/>
                </a:lnTo>
                <a:lnTo>
                  <a:pt x="1306156" y="1918635"/>
                </a:lnTo>
                <a:lnTo>
                  <a:pt x="1262683" y="1932434"/>
                </a:lnTo>
                <a:lnTo>
                  <a:pt x="1218365" y="1944251"/>
                </a:lnTo>
                <a:lnTo>
                  <a:pt x="1173254" y="1954036"/>
                </a:lnTo>
                <a:lnTo>
                  <a:pt x="1127401" y="1961736"/>
                </a:lnTo>
                <a:lnTo>
                  <a:pt x="1080859" y="1967300"/>
                </a:lnTo>
                <a:lnTo>
                  <a:pt x="1033677" y="1970676"/>
                </a:lnTo>
                <a:lnTo>
                  <a:pt x="985909" y="1971813"/>
                </a:lnTo>
                <a:lnTo>
                  <a:pt x="938141" y="1970676"/>
                </a:lnTo>
                <a:lnTo>
                  <a:pt x="890960" y="1967300"/>
                </a:lnTo>
                <a:lnTo>
                  <a:pt x="844416" y="1961736"/>
                </a:lnTo>
                <a:lnTo>
                  <a:pt x="798563" y="1954036"/>
                </a:lnTo>
                <a:lnTo>
                  <a:pt x="753452" y="1944251"/>
                </a:lnTo>
                <a:lnTo>
                  <a:pt x="709134" y="1932434"/>
                </a:lnTo>
                <a:lnTo>
                  <a:pt x="665661" y="1918635"/>
                </a:lnTo>
                <a:lnTo>
                  <a:pt x="623084" y="1902907"/>
                </a:lnTo>
                <a:lnTo>
                  <a:pt x="581456" y="1885301"/>
                </a:lnTo>
                <a:lnTo>
                  <a:pt x="540828" y="1865869"/>
                </a:lnTo>
                <a:lnTo>
                  <a:pt x="501251" y="1844663"/>
                </a:lnTo>
                <a:lnTo>
                  <a:pt x="462778" y="1821733"/>
                </a:lnTo>
                <a:lnTo>
                  <a:pt x="425459" y="1797132"/>
                </a:lnTo>
                <a:lnTo>
                  <a:pt x="389347" y="1770912"/>
                </a:lnTo>
                <a:lnTo>
                  <a:pt x="354493" y="1743123"/>
                </a:lnTo>
                <a:lnTo>
                  <a:pt x="320948" y="1713818"/>
                </a:lnTo>
                <a:lnTo>
                  <a:pt x="288766" y="1683049"/>
                </a:lnTo>
                <a:lnTo>
                  <a:pt x="257996" y="1650866"/>
                </a:lnTo>
                <a:lnTo>
                  <a:pt x="228691" y="1617322"/>
                </a:lnTo>
                <a:lnTo>
                  <a:pt x="200902" y="1582468"/>
                </a:lnTo>
                <a:lnTo>
                  <a:pt x="174681" y="1546356"/>
                </a:lnTo>
                <a:lnTo>
                  <a:pt x="150080" y="1509038"/>
                </a:lnTo>
                <a:lnTo>
                  <a:pt x="127151" y="1470564"/>
                </a:lnTo>
                <a:lnTo>
                  <a:pt x="105944" y="1430988"/>
                </a:lnTo>
                <a:lnTo>
                  <a:pt x="86512" y="1390359"/>
                </a:lnTo>
                <a:lnTo>
                  <a:pt x="68906" y="1348731"/>
                </a:lnTo>
                <a:lnTo>
                  <a:pt x="53178" y="1306155"/>
                </a:lnTo>
                <a:lnTo>
                  <a:pt x="39379" y="1262682"/>
                </a:lnTo>
                <a:lnTo>
                  <a:pt x="27562" y="1218364"/>
                </a:lnTo>
                <a:lnTo>
                  <a:pt x="17777" y="1173253"/>
                </a:lnTo>
                <a:lnTo>
                  <a:pt x="10077" y="1127400"/>
                </a:lnTo>
                <a:lnTo>
                  <a:pt x="4513" y="1080857"/>
                </a:lnTo>
                <a:lnTo>
                  <a:pt x="1136" y="1033675"/>
                </a:lnTo>
                <a:lnTo>
                  <a:pt x="0" y="985907"/>
                </a:lnTo>
                <a:lnTo>
                  <a:pt x="1136" y="938139"/>
                </a:lnTo>
                <a:lnTo>
                  <a:pt x="4513" y="890957"/>
                </a:lnTo>
                <a:lnTo>
                  <a:pt x="10077" y="844415"/>
                </a:lnTo>
                <a:lnTo>
                  <a:pt x="17777" y="798562"/>
                </a:lnTo>
                <a:lnTo>
                  <a:pt x="27562" y="753450"/>
                </a:lnTo>
                <a:lnTo>
                  <a:pt x="39379" y="709133"/>
                </a:lnTo>
                <a:lnTo>
                  <a:pt x="53178" y="665660"/>
                </a:lnTo>
                <a:lnTo>
                  <a:pt x="68906" y="623083"/>
                </a:lnTo>
                <a:lnTo>
                  <a:pt x="86512" y="581455"/>
                </a:lnTo>
                <a:lnTo>
                  <a:pt x="105944" y="540827"/>
                </a:lnTo>
                <a:lnTo>
                  <a:pt x="127151" y="501250"/>
                </a:lnTo>
                <a:lnTo>
                  <a:pt x="150080" y="462777"/>
                </a:lnTo>
                <a:lnTo>
                  <a:pt x="174681" y="425458"/>
                </a:lnTo>
                <a:lnTo>
                  <a:pt x="200902" y="389346"/>
                </a:lnTo>
                <a:lnTo>
                  <a:pt x="228691" y="354492"/>
                </a:lnTo>
                <a:lnTo>
                  <a:pt x="257996" y="320948"/>
                </a:lnTo>
                <a:lnTo>
                  <a:pt x="288766" y="288765"/>
                </a:lnTo>
                <a:lnTo>
                  <a:pt x="320948" y="257996"/>
                </a:lnTo>
                <a:lnTo>
                  <a:pt x="354493" y="228691"/>
                </a:lnTo>
                <a:lnTo>
                  <a:pt x="389347" y="200902"/>
                </a:lnTo>
                <a:lnTo>
                  <a:pt x="425459" y="174681"/>
                </a:lnTo>
                <a:lnTo>
                  <a:pt x="462778" y="150080"/>
                </a:lnTo>
                <a:lnTo>
                  <a:pt x="501251" y="127151"/>
                </a:lnTo>
                <a:lnTo>
                  <a:pt x="540828" y="105944"/>
                </a:lnTo>
                <a:lnTo>
                  <a:pt x="581456" y="86512"/>
                </a:lnTo>
                <a:lnTo>
                  <a:pt x="623084" y="68906"/>
                </a:lnTo>
                <a:lnTo>
                  <a:pt x="665661" y="53177"/>
                </a:lnTo>
                <a:lnTo>
                  <a:pt x="709134" y="39379"/>
                </a:lnTo>
                <a:lnTo>
                  <a:pt x="753452" y="27562"/>
                </a:lnTo>
                <a:lnTo>
                  <a:pt x="798563" y="17777"/>
                </a:lnTo>
                <a:lnTo>
                  <a:pt x="844416" y="10077"/>
                </a:lnTo>
                <a:lnTo>
                  <a:pt x="890960" y="4513"/>
                </a:lnTo>
                <a:lnTo>
                  <a:pt x="938141" y="1136"/>
                </a:lnTo>
                <a:lnTo>
                  <a:pt x="985909" y="0"/>
                </a:lnTo>
                <a:close/>
              </a:path>
            </a:pathLst>
          </a:custGeom>
          <a:ln w="17999">
            <a:solidFill>
              <a:srgbClr val="DD2B1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7355591" y="1478045"/>
            <a:ext cx="108438" cy="9885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7951158" y="1708164"/>
            <a:ext cx="110199" cy="10619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8275385" y="2254222"/>
            <a:ext cx="98887" cy="10808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8231047" y="2853367"/>
            <a:ext cx="93218" cy="11434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7795090" y="3317861"/>
            <a:ext cx="113579" cy="9471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7145097" y="3458245"/>
            <a:ext cx="111250" cy="9779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6407668" y="2798431"/>
            <a:ext cx="95882" cy="11273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6747552" y="1660132"/>
            <a:ext cx="113640" cy="9373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 txBox="1"/>
          <p:nvPr/>
        </p:nvSpPr>
        <p:spPr>
          <a:xfrm>
            <a:off x="6659500" y="1278596"/>
            <a:ext cx="136271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b="1" u="sng" spc="-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1. </a:t>
            </a:r>
            <a:r>
              <a:rPr sz="1000" b="1" u="sng" spc="1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DESIGN</a:t>
            </a:r>
            <a:r>
              <a:rPr sz="1000" b="1" u="sng" spc="4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 </a:t>
            </a:r>
            <a:r>
              <a:rPr sz="1000" b="1" u="sng" spc="1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CONCEPT</a:t>
            </a:r>
            <a:endParaRPr sz="1000">
              <a:latin typeface="Arial"/>
              <a:cs typeface="Arial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7474226" y="1827469"/>
            <a:ext cx="1755139" cy="319405"/>
          </a:xfrm>
          <a:prstGeom prst="rect">
            <a:avLst/>
          </a:prstGeom>
        </p:spPr>
        <p:txBody>
          <a:bodyPr vert="horz" wrap="square" lIns="0" tIns="26669" rIns="0" bIns="0" rtlCol="0">
            <a:spAutoFit/>
          </a:bodyPr>
          <a:lstStyle/>
          <a:p>
            <a:pPr marL="150495" marR="5080" indent="-138430">
              <a:lnSpc>
                <a:spcPts val="1110"/>
              </a:lnSpc>
              <a:spcBef>
                <a:spcPts val="209"/>
              </a:spcBef>
            </a:pPr>
            <a:r>
              <a:rPr sz="1000" b="1" spc="-5" dirty="0">
                <a:solidFill>
                  <a:srgbClr val="151616"/>
                </a:solidFill>
                <a:latin typeface="Arial"/>
                <a:cs typeface="Arial"/>
              </a:rPr>
              <a:t>2. </a:t>
            </a:r>
            <a:r>
              <a:rPr sz="1000" b="1" spc="15" dirty="0">
                <a:solidFill>
                  <a:srgbClr val="151616"/>
                </a:solidFill>
                <a:latin typeface="Arial"/>
                <a:cs typeface="Arial"/>
              </a:rPr>
              <a:t>INITIAL LARGE NUMBER  </a:t>
            </a:r>
            <a:r>
              <a:rPr sz="1000" b="1" spc="5" dirty="0">
                <a:solidFill>
                  <a:srgbClr val="151616"/>
                </a:solidFill>
                <a:latin typeface="Arial"/>
                <a:cs typeface="Arial"/>
              </a:rPr>
              <a:t>OF </a:t>
            </a:r>
            <a:r>
              <a:rPr sz="1000" b="1" spc="15" dirty="0">
                <a:solidFill>
                  <a:srgbClr val="151616"/>
                </a:solidFill>
                <a:latin typeface="Arial"/>
                <a:cs typeface="Arial"/>
              </a:rPr>
              <a:t>SKETCHES </a:t>
            </a:r>
            <a:r>
              <a:rPr sz="1000" b="1" spc="-5" dirty="0">
                <a:solidFill>
                  <a:srgbClr val="151616"/>
                </a:solidFill>
                <a:latin typeface="Arial"/>
                <a:cs typeface="Arial"/>
              </a:rPr>
              <a:t>/</a:t>
            </a:r>
            <a:r>
              <a:rPr sz="1000" b="1" spc="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000" b="1" spc="15" dirty="0">
                <a:solidFill>
                  <a:srgbClr val="151616"/>
                </a:solidFill>
                <a:latin typeface="Arial"/>
                <a:cs typeface="Arial"/>
              </a:rPr>
              <a:t>IDEAS</a:t>
            </a:r>
            <a:endParaRPr sz="1000">
              <a:latin typeface="Arial"/>
              <a:cs typeface="Arial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7974713" y="3066672"/>
            <a:ext cx="638810" cy="319405"/>
          </a:xfrm>
          <a:prstGeom prst="rect">
            <a:avLst/>
          </a:prstGeom>
        </p:spPr>
        <p:txBody>
          <a:bodyPr vert="horz" wrap="square" lIns="0" tIns="26669" rIns="0" bIns="0" rtlCol="0">
            <a:spAutoFit/>
          </a:bodyPr>
          <a:lstStyle/>
          <a:p>
            <a:pPr marL="36830" marR="5080" indent="-24765">
              <a:lnSpc>
                <a:spcPts val="1110"/>
              </a:lnSpc>
              <a:spcBef>
                <a:spcPts val="209"/>
              </a:spcBef>
            </a:pPr>
            <a:r>
              <a:rPr sz="1000" b="1" spc="-5" dirty="0">
                <a:solidFill>
                  <a:srgbClr val="151616"/>
                </a:solidFill>
                <a:latin typeface="Arial"/>
                <a:cs typeface="Arial"/>
              </a:rPr>
              <a:t>4.</a:t>
            </a:r>
            <a:r>
              <a:rPr sz="1000" b="1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000" b="1" spc="15" dirty="0">
                <a:solidFill>
                  <a:srgbClr val="151616"/>
                </a:solidFill>
                <a:latin typeface="Arial"/>
                <a:cs typeface="Arial"/>
              </a:rPr>
              <a:t>INITIAL  MODELS</a:t>
            </a:r>
            <a:endParaRPr sz="1000">
              <a:latin typeface="Arial"/>
              <a:cs typeface="Arial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8223765" y="2515120"/>
            <a:ext cx="45212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b="1" spc="-5" dirty="0">
                <a:solidFill>
                  <a:srgbClr val="151616"/>
                </a:solidFill>
                <a:latin typeface="Arial"/>
                <a:cs typeface="Arial"/>
              </a:rPr>
              <a:t>3.</a:t>
            </a:r>
            <a:r>
              <a:rPr sz="1000" b="1" spc="-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000" b="1" spc="10" dirty="0">
                <a:solidFill>
                  <a:srgbClr val="151616"/>
                </a:solidFill>
                <a:latin typeface="Arial"/>
                <a:cs typeface="Arial"/>
              </a:rPr>
              <a:t>CAD</a:t>
            </a:r>
            <a:endParaRPr sz="1000">
              <a:latin typeface="Arial"/>
              <a:cs typeface="Arial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5852359" y="1726061"/>
            <a:ext cx="1252220" cy="319405"/>
          </a:xfrm>
          <a:prstGeom prst="rect">
            <a:avLst/>
          </a:prstGeom>
        </p:spPr>
        <p:txBody>
          <a:bodyPr vert="horz" wrap="square" lIns="0" tIns="26669" rIns="0" bIns="0" rtlCol="0">
            <a:spAutoFit/>
          </a:bodyPr>
          <a:lstStyle/>
          <a:p>
            <a:pPr marL="97790" marR="5080" indent="-85725">
              <a:lnSpc>
                <a:spcPts val="1110"/>
              </a:lnSpc>
              <a:spcBef>
                <a:spcPts val="209"/>
              </a:spcBef>
            </a:pPr>
            <a:r>
              <a:rPr sz="1000" b="1" spc="-5" dirty="0">
                <a:solidFill>
                  <a:srgbClr val="008333"/>
                </a:solidFill>
                <a:latin typeface="Arial"/>
                <a:cs typeface="Arial"/>
              </a:rPr>
              <a:t>7. </a:t>
            </a:r>
            <a:r>
              <a:rPr sz="1000" b="1" spc="15" dirty="0">
                <a:solidFill>
                  <a:srgbClr val="008333"/>
                </a:solidFill>
                <a:latin typeface="Arial"/>
                <a:cs typeface="Arial"/>
              </a:rPr>
              <a:t>INITIAL TESTING  </a:t>
            </a:r>
            <a:r>
              <a:rPr sz="1000" b="1" spc="10" dirty="0">
                <a:solidFill>
                  <a:srgbClr val="008333"/>
                </a:solidFill>
                <a:latin typeface="Arial"/>
                <a:cs typeface="Arial"/>
              </a:rPr>
              <a:t>AND</a:t>
            </a:r>
            <a:r>
              <a:rPr sz="1000" b="1" spc="25" dirty="0">
                <a:solidFill>
                  <a:srgbClr val="008333"/>
                </a:solidFill>
                <a:latin typeface="Arial"/>
                <a:cs typeface="Arial"/>
              </a:rPr>
              <a:t> </a:t>
            </a:r>
            <a:r>
              <a:rPr sz="1000" b="1" spc="15" dirty="0">
                <a:solidFill>
                  <a:srgbClr val="008333"/>
                </a:solidFill>
                <a:latin typeface="Arial"/>
                <a:cs typeface="Arial"/>
              </a:rPr>
              <a:t>FEEDBACK</a:t>
            </a:r>
            <a:endParaRPr sz="1000">
              <a:latin typeface="Arial"/>
              <a:cs typeface="Arial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5549177" y="2550789"/>
            <a:ext cx="171323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b="1" spc="-5" dirty="0">
                <a:solidFill>
                  <a:srgbClr val="008333"/>
                </a:solidFill>
                <a:latin typeface="Arial"/>
                <a:cs typeface="Arial"/>
              </a:rPr>
              <a:t>6. </a:t>
            </a:r>
            <a:r>
              <a:rPr sz="1000" b="1" spc="15" dirty="0">
                <a:solidFill>
                  <a:srgbClr val="008333"/>
                </a:solidFill>
                <a:latin typeface="Arial"/>
                <a:cs typeface="Arial"/>
              </a:rPr>
              <a:t>CHECK IDEAS</a:t>
            </a:r>
            <a:r>
              <a:rPr sz="1000" b="1" spc="30" dirty="0">
                <a:solidFill>
                  <a:srgbClr val="008333"/>
                </a:solidFill>
                <a:latin typeface="Arial"/>
                <a:cs typeface="Arial"/>
              </a:rPr>
              <a:t> </a:t>
            </a:r>
            <a:r>
              <a:rPr sz="1000" b="1" spc="15" dirty="0">
                <a:solidFill>
                  <a:srgbClr val="008333"/>
                </a:solidFill>
                <a:latin typeface="Arial"/>
                <a:cs typeface="Arial"/>
              </a:rPr>
              <a:t>AGAINST</a:t>
            </a:r>
            <a:endParaRPr sz="1000">
              <a:latin typeface="Arial"/>
              <a:cs typeface="Arial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5731941" y="2692319"/>
            <a:ext cx="135001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b="1" spc="10" dirty="0">
                <a:solidFill>
                  <a:srgbClr val="008333"/>
                </a:solidFill>
                <a:latin typeface="Arial"/>
                <a:cs typeface="Arial"/>
              </a:rPr>
              <a:t>THE</a:t>
            </a:r>
            <a:r>
              <a:rPr sz="1000" b="1" spc="35" dirty="0">
                <a:solidFill>
                  <a:srgbClr val="008333"/>
                </a:solidFill>
                <a:latin typeface="Arial"/>
                <a:cs typeface="Arial"/>
              </a:rPr>
              <a:t> </a:t>
            </a:r>
            <a:r>
              <a:rPr sz="1000" b="1" spc="10" dirty="0">
                <a:solidFill>
                  <a:srgbClr val="008333"/>
                </a:solidFill>
                <a:latin typeface="Arial"/>
                <a:cs typeface="Arial"/>
              </a:rPr>
              <a:t>SPECIFICATION</a:t>
            </a:r>
            <a:endParaRPr sz="1000">
              <a:latin typeface="Arial"/>
              <a:cs typeface="Arial"/>
            </a:endParaRPr>
          </a:p>
        </p:txBody>
      </p:sp>
      <p:sp>
        <p:nvSpPr>
          <p:cNvPr id="52" name="object 52"/>
          <p:cNvSpPr/>
          <p:nvPr/>
        </p:nvSpPr>
        <p:spPr>
          <a:xfrm>
            <a:off x="6391691" y="5018637"/>
            <a:ext cx="1972310" cy="1972310"/>
          </a:xfrm>
          <a:custGeom>
            <a:avLst/>
            <a:gdLst/>
            <a:ahLst/>
            <a:cxnLst/>
            <a:rect l="l" t="t" r="r" b="b"/>
            <a:pathLst>
              <a:path w="1972309" h="1972309">
                <a:moveTo>
                  <a:pt x="985907" y="0"/>
                </a:moveTo>
                <a:lnTo>
                  <a:pt x="1033675" y="1136"/>
                </a:lnTo>
                <a:lnTo>
                  <a:pt x="1080857" y="4513"/>
                </a:lnTo>
                <a:lnTo>
                  <a:pt x="1127400" y="10077"/>
                </a:lnTo>
                <a:lnTo>
                  <a:pt x="1173253" y="17777"/>
                </a:lnTo>
                <a:lnTo>
                  <a:pt x="1218364" y="27562"/>
                </a:lnTo>
                <a:lnTo>
                  <a:pt x="1262682" y="39379"/>
                </a:lnTo>
                <a:lnTo>
                  <a:pt x="1306155" y="53178"/>
                </a:lnTo>
                <a:lnTo>
                  <a:pt x="1348731" y="68906"/>
                </a:lnTo>
                <a:lnTo>
                  <a:pt x="1390359" y="86512"/>
                </a:lnTo>
                <a:lnTo>
                  <a:pt x="1430988" y="105944"/>
                </a:lnTo>
                <a:lnTo>
                  <a:pt x="1470564" y="127151"/>
                </a:lnTo>
                <a:lnTo>
                  <a:pt x="1509038" y="150081"/>
                </a:lnTo>
                <a:lnTo>
                  <a:pt x="1546356" y="174682"/>
                </a:lnTo>
                <a:lnTo>
                  <a:pt x="1582468" y="200903"/>
                </a:lnTo>
                <a:lnTo>
                  <a:pt x="1617322" y="228691"/>
                </a:lnTo>
                <a:lnTo>
                  <a:pt x="1650866" y="257996"/>
                </a:lnTo>
                <a:lnTo>
                  <a:pt x="1683049" y="288766"/>
                </a:lnTo>
                <a:lnTo>
                  <a:pt x="1713818" y="320949"/>
                </a:lnTo>
                <a:lnTo>
                  <a:pt x="1743123" y="354493"/>
                </a:lnTo>
                <a:lnTo>
                  <a:pt x="1770912" y="389348"/>
                </a:lnTo>
                <a:lnTo>
                  <a:pt x="1797132" y="425460"/>
                </a:lnTo>
                <a:lnTo>
                  <a:pt x="1821733" y="462779"/>
                </a:lnTo>
                <a:lnTo>
                  <a:pt x="1844663" y="501252"/>
                </a:lnTo>
                <a:lnTo>
                  <a:pt x="1865869" y="540829"/>
                </a:lnTo>
                <a:lnTo>
                  <a:pt x="1885301" y="581457"/>
                </a:lnTo>
                <a:lnTo>
                  <a:pt x="1902907" y="623085"/>
                </a:lnTo>
                <a:lnTo>
                  <a:pt x="1918635" y="665662"/>
                </a:lnTo>
                <a:lnTo>
                  <a:pt x="1932434" y="709135"/>
                </a:lnTo>
                <a:lnTo>
                  <a:pt x="1944251" y="753453"/>
                </a:lnTo>
                <a:lnTo>
                  <a:pt x="1954036" y="798565"/>
                </a:lnTo>
                <a:lnTo>
                  <a:pt x="1961736" y="844418"/>
                </a:lnTo>
                <a:lnTo>
                  <a:pt x="1967300" y="890961"/>
                </a:lnTo>
                <a:lnTo>
                  <a:pt x="1970676" y="938142"/>
                </a:lnTo>
                <a:lnTo>
                  <a:pt x="1971813" y="985911"/>
                </a:lnTo>
                <a:lnTo>
                  <a:pt x="1970676" y="1033679"/>
                </a:lnTo>
                <a:lnTo>
                  <a:pt x="1967300" y="1080860"/>
                </a:lnTo>
                <a:lnTo>
                  <a:pt x="1961736" y="1127403"/>
                </a:lnTo>
                <a:lnTo>
                  <a:pt x="1954036" y="1173255"/>
                </a:lnTo>
                <a:lnTo>
                  <a:pt x="1944251" y="1218367"/>
                </a:lnTo>
                <a:lnTo>
                  <a:pt x="1932434" y="1262684"/>
                </a:lnTo>
                <a:lnTo>
                  <a:pt x="1918635" y="1306157"/>
                </a:lnTo>
                <a:lnTo>
                  <a:pt x="1902907" y="1348734"/>
                </a:lnTo>
                <a:lnTo>
                  <a:pt x="1885301" y="1390362"/>
                </a:lnTo>
                <a:lnTo>
                  <a:pt x="1865869" y="1430990"/>
                </a:lnTo>
                <a:lnTo>
                  <a:pt x="1844663" y="1470566"/>
                </a:lnTo>
                <a:lnTo>
                  <a:pt x="1821733" y="1509040"/>
                </a:lnTo>
                <a:lnTo>
                  <a:pt x="1797132" y="1546358"/>
                </a:lnTo>
                <a:lnTo>
                  <a:pt x="1770912" y="1582470"/>
                </a:lnTo>
                <a:lnTo>
                  <a:pt x="1743123" y="1617324"/>
                </a:lnTo>
                <a:lnTo>
                  <a:pt x="1713818" y="1650868"/>
                </a:lnTo>
                <a:lnTo>
                  <a:pt x="1683049" y="1683051"/>
                </a:lnTo>
                <a:lnTo>
                  <a:pt x="1650866" y="1713821"/>
                </a:lnTo>
                <a:lnTo>
                  <a:pt x="1617322" y="1743126"/>
                </a:lnTo>
                <a:lnTo>
                  <a:pt x="1582468" y="1770914"/>
                </a:lnTo>
                <a:lnTo>
                  <a:pt x="1546356" y="1797135"/>
                </a:lnTo>
                <a:lnTo>
                  <a:pt x="1509038" y="1821736"/>
                </a:lnTo>
                <a:lnTo>
                  <a:pt x="1470564" y="1844666"/>
                </a:lnTo>
                <a:lnTo>
                  <a:pt x="1430988" y="1865873"/>
                </a:lnTo>
                <a:lnTo>
                  <a:pt x="1390359" y="1885305"/>
                </a:lnTo>
                <a:lnTo>
                  <a:pt x="1348731" y="1902911"/>
                </a:lnTo>
                <a:lnTo>
                  <a:pt x="1306155" y="1918639"/>
                </a:lnTo>
                <a:lnTo>
                  <a:pt x="1262682" y="1932437"/>
                </a:lnTo>
                <a:lnTo>
                  <a:pt x="1218364" y="1944255"/>
                </a:lnTo>
                <a:lnTo>
                  <a:pt x="1173253" y="1954039"/>
                </a:lnTo>
                <a:lnTo>
                  <a:pt x="1127400" y="1961739"/>
                </a:lnTo>
                <a:lnTo>
                  <a:pt x="1080857" y="1967304"/>
                </a:lnTo>
                <a:lnTo>
                  <a:pt x="1033675" y="1970680"/>
                </a:lnTo>
                <a:lnTo>
                  <a:pt x="985907" y="1971817"/>
                </a:lnTo>
                <a:lnTo>
                  <a:pt x="938139" y="1970680"/>
                </a:lnTo>
                <a:lnTo>
                  <a:pt x="890958" y="1967304"/>
                </a:lnTo>
                <a:lnTo>
                  <a:pt x="844415" y="1961739"/>
                </a:lnTo>
                <a:lnTo>
                  <a:pt x="798562" y="1954039"/>
                </a:lnTo>
                <a:lnTo>
                  <a:pt x="753451" y="1944255"/>
                </a:lnTo>
                <a:lnTo>
                  <a:pt x="709133" y="1932437"/>
                </a:lnTo>
                <a:lnTo>
                  <a:pt x="665660" y="1918639"/>
                </a:lnTo>
                <a:lnTo>
                  <a:pt x="623084" y="1902911"/>
                </a:lnTo>
                <a:lnTo>
                  <a:pt x="581456" y="1885305"/>
                </a:lnTo>
                <a:lnTo>
                  <a:pt x="540828" y="1865873"/>
                </a:lnTo>
                <a:lnTo>
                  <a:pt x="501251" y="1844666"/>
                </a:lnTo>
                <a:lnTo>
                  <a:pt x="462778" y="1821736"/>
                </a:lnTo>
                <a:lnTo>
                  <a:pt x="425459" y="1797135"/>
                </a:lnTo>
                <a:lnTo>
                  <a:pt x="389347" y="1770914"/>
                </a:lnTo>
                <a:lnTo>
                  <a:pt x="354493" y="1743126"/>
                </a:lnTo>
                <a:lnTo>
                  <a:pt x="320949" y="1713821"/>
                </a:lnTo>
                <a:lnTo>
                  <a:pt x="288766" y="1683051"/>
                </a:lnTo>
                <a:lnTo>
                  <a:pt x="257996" y="1650868"/>
                </a:lnTo>
                <a:lnTo>
                  <a:pt x="228691" y="1617324"/>
                </a:lnTo>
                <a:lnTo>
                  <a:pt x="200902" y="1582470"/>
                </a:lnTo>
                <a:lnTo>
                  <a:pt x="174682" y="1546358"/>
                </a:lnTo>
                <a:lnTo>
                  <a:pt x="150081" y="1509040"/>
                </a:lnTo>
                <a:lnTo>
                  <a:pt x="127151" y="1470566"/>
                </a:lnTo>
                <a:lnTo>
                  <a:pt x="105944" y="1430990"/>
                </a:lnTo>
                <a:lnTo>
                  <a:pt x="86512" y="1390362"/>
                </a:lnTo>
                <a:lnTo>
                  <a:pt x="68906" y="1348734"/>
                </a:lnTo>
                <a:lnTo>
                  <a:pt x="53178" y="1306157"/>
                </a:lnTo>
                <a:lnTo>
                  <a:pt x="39379" y="1262684"/>
                </a:lnTo>
                <a:lnTo>
                  <a:pt x="27562" y="1218367"/>
                </a:lnTo>
                <a:lnTo>
                  <a:pt x="17777" y="1173255"/>
                </a:lnTo>
                <a:lnTo>
                  <a:pt x="10077" y="1127403"/>
                </a:lnTo>
                <a:lnTo>
                  <a:pt x="4513" y="1080860"/>
                </a:lnTo>
                <a:lnTo>
                  <a:pt x="1136" y="1033679"/>
                </a:lnTo>
                <a:lnTo>
                  <a:pt x="0" y="985911"/>
                </a:lnTo>
                <a:lnTo>
                  <a:pt x="1136" y="938142"/>
                </a:lnTo>
                <a:lnTo>
                  <a:pt x="4513" y="890961"/>
                </a:lnTo>
                <a:lnTo>
                  <a:pt x="10077" y="844418"/>
                </a:lnTo>
                <a:lnTo>
                  <a:pt x="17777" y="798565"/>
                </a:lnTo>
                <a:lnTo>
                  <a:pt x="27562" y="753453"/>
                </a:lnTo>
                <a:lnTo>
                  <a:pt x="39379" y="709135"/>
                </a:lnTo>
                <a:lnTo>
                  <a:pt x="53178" y="665662"/>
                </a:lnTo>
                <a:lnTo>
                  <a:pt x="68906" y="623085"/>
                </a:lnTo>
                <a:lnTo>
                  <a:pt x="86512" y="581457"/>
                </a:lnTo>
                <a:lnTo>
                  <a:pt x="105944" y="540829"/>
                </a:lnTo>
                <a:lnTo>
                  <a:pt x="127151" y="501252"/>
                </a:lnTo>
                <a:lnTo>
                  <a:pt x="150081" y="462779"/>
                </a:lnTo>
                <a:lnTo>
                  <a:pt x="174682" y="425460"/>
                </a:lnTo>
                <a:lnTo>
                  <a:pt x="200902" y="389348"/>
                </a:lnTo>
                <a:lnTo>
                  <a:pt x="228691" y="354493"/>
                </a:lnTo>
                <a:lnTo>
                  <a:pt x="257996" y="320949"/>
                </a:lnTo>
                <a:lnTo>
                  <a:pt x="288766" y="288766"/>
                </a:lnTo>
                <a:lnTo>
                  <a:pt x="320949" y="257996"/>
                </a:lnTo>
                <a:lnTo>
                  <a:pt x="354493" y="228691"/>
                </a:lnTo>
                <a:lnTo>
                  <a:pt x="389347" y="200903"/>
                </a:lnTo>
                <a:lnTo>
                  <a:pt x="425459" y="174682"/>
                </a:lnTo>
                <a:lnTo>
                  <a:pt x="462778" y="150081"/>
                </a:lnTo>
                <a:lnTo>
                  <a:pt x="501251" y="127151"/>
                </a:lnTo>
                <a:lnTo>
                  <a:pt x="540828" y="105944"/>
                </a:lnTo>
                <a:lnTo>
                  <a:pt x="581456" y="86512"/>
                </a:lnTo>
                <a:lnTo>
                  <a:pt x="623084" y="68906"/>
                </a:lnTo>
                <a:lnTo>
                  <a:pt x="665660" y="53178"/>
                </a:lnTo>
                <a:lnTo>
                  <a:pt x="709133" y="39379"/>
                </a:lnTo>
                <a:lnTo>
                  <a:pt x="753451" y="27562"/>
                </a:lnTo>
                <a:lnTo>
                  <a:pt x="798562" y="17777"/>
                </a:lnTo>
                <a:lnTo>
                  <a:pt x="844415" y="10077"/>
                </a:lnTo>
                <a:lnTo>
                  <a:pt x="890958" y="4513"/>
                </a:lnTo>
                <a:lnTo>
                  <a:pt x="938139" y="1136"/>
                </a:lnTo>
                <a:lnTo>
                  <a:pt x="985907" y="0"/>
                </a:lnTo>
                <a:close/>
              </a:path>
            </a:pathLst>
          </a:custGeom>
          <a:ln w="17999">
            <a:solidFill>
              <a:srgbClr val="DD2B1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7371432" y="4969289"/>
            <a:ext cx="108438" cy="9885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7966997" y="5199408"/>
            <a:ext cx="110196" cy="106192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8246888" y="6344611"/>
            <a:ext cx="93218" cy="114349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7810927" y="6809105"/>
            <a:ext cx="113583" cy="9471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7160936" y="6949487"/>
            <a:ext cx="111250" cy="97796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6423505" y="6289671"/>
            <a:ext cx="95884" cy="112734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6382901" y="5630605"/>
            <a:ext cx="93616" cy="114264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6763391" y="5151376"/>
            <a:ext cx="113640" cy="9373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 txBox="1"/>
          <p:nvPr/>
        </p:nvSpPr>
        <p:spPr>
          <a:xfrm>
            <a:off x="7733824" y="6603125"/>
            <a:ext cx="154940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b="1" spc="-5" dirty="0">
                <a:solidFill>
                  <a:srgbClr val="151616"/>
                </a:solidFill>
                <a:latin typeface="Arial"/>
                <a:cs typeface="Arial"/>
              </a:rPr>
              <a:t>3. </a:t>
            </a:r>
            <a:r>
              <a:rPr sz="1000" b="1" spc="10" dirty="0">
                <a:solidFill>
                  <a:srgbClr val="151616"/>
                </a:solidFill>
                <a:latin typeface="Arial"/>
                <a:cs typeface="Arial"/>
              </a:rPr>
              <a:t>MATERIALS</a:t>
            </a:r>
            <a:r>
              <a:rPr sz="1000" b="1" spc="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000" b="1" spc="15" dirty="0">
                <a:solidFill>
                  <a:srgbClr val="151616"/>
                </a:solidFill>
                <a:latin typeface="Arial"/>
                <a:cs typeface="Arial"/>
              </a:rPr>
              <a:t>TESTING</a:t>
            </a:r>
            <a:endParaRPr sz="1000">
              <a:latin typeface="Arial"/>
              <a:cs typeface="Arial"/>
            </a:endParaRPr>
          </a:p>
        </p:txBody>
      </p:sp>
      <p:sp>
        <p:nvSpPr>
          <p:cNvPr id="62" name="object 62"/>
          <p:cNvSpPr txBox="1"/>
          <p:nvPr/>
        </p:nvSpPr>
        <p:spPr>
          <a:xfrm>
            <a:off x="6007151" y="4675710"/>
            <a:ext cx="284607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b="1" u="sng" spc="-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1. </a:t>
            </a:r>
            <a:r>
              <a:rPr sz="1000" b="1" u="sng" spc="1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IMPROVEMENTS </a:t>
            </a:r>
            <a:r>
              <a:rPr sz="1000" b="1" u="sng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TO </a:t>
            </a:r>
            <a:r>
              <a:rPr sz="1000" b="1" u="sng" spc="1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SELECTED</a:t>
            </a:r>
            <a:r>
              <a:rPr sz="1000" b="1" u="sng" spc="204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 </a:t>
            </a:r>
            <a:r>
              <a:rPr sz="1000" b="1" u="sng" spc="1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DESIGNS</a:t>
            </a:r>
            <a:endParaRPr sz="1000">
              <a:latin typeface="Arial"/>
              <a:cs typeface="Arial"/>
            </a:endParaRPr>
          </a:p>
        </p:txBody>
      </p:sp>
      <p:sp>
        <p:nvSpPr>
          <p:cNvPr id="63" name="object 63"/>
          <p:cNvSpPr txBox="1"/>
          <p:nvPr/>
        </p:nvSpPr>
        <p:spPr>
          <a:xfrm>
            <a:off x="5936771" y="6450118"/>
            <a:ext cx="1163955" cy="319405"/>
          </a:xfrm>
          <a:prstGeom prst="rect">
            <a:avLst/>
          </a:prstGeom>
        </p:spPr>
        <p:txBody>
          <a:bodyPr vert="horz" wrap="square" lIns="0" tIns="26669" rIns="0" bIns="0" rtlCol="0">
            <a:spAutoFit/>
          </a:bodyPr>
          <a:lstStyle/>
          <a:p>
            <a:pPr marL="129539" marR="5080" indent="-117475">
              <a:lnSpc>
                <a:spcPts val="1110"/>
              </a:lnSpc>
              <a:spcBef>
                <a:spcPts val="209"/>
              </a:spcBef>
            </a:pPr>
            <a:r>
              <a:rPr sz="1000" b="1" spc="-5" dirty="0">
                <a:solidFill>
                  <a:srgbClr val="008333"/>
                </a:solidFill>
                <a:latin typeface="Arial"/>
                <a:cs typeface="Arial"/>
              </a:rPr>
              <a:t>5. </a:t>
            </a:r>
            <a:r>
              <a:rPr sz="1000" b="1" spc="15" dirty="0">
                <a:solidFill>
                  <a:srgbClr val="008333"/>
                </a:solidFill>
                <a:latin typeface="Arial"/>
                <a:cs typeface="Arial"/>
              </a:rPr>
              <a:t>TESTING </a:t>
            </a:r>
            <a:r>
              <a:rPr sz="1000" b="1" spc="5" dirty="0">
                <a:solidFill>
                  <a:srgbClr val="008333"/>
                </a:solidFill>
                <a:latin typeface="Arial"/>
                <a:cs typeface="Arial"/>
              </a:rPr>
              <a:t>OF </a:t>
            </a:r>
            <a:r>
              <a:rPr sz="1000" b="1" spc="-5" dirty="0">
                <a:solidFill>
                  <a:srgbClr val="008333"/>
                </a:solidFill>
                <a:latin typeface="Arial"/>
                <a:cs typeface="Arial"/>
              </a:rPr>
              <a:t>3D  </a:t>
            </a:r>
            <a:r>
              <a:rPr sz="1000" b="1" spc="15" dirty="0">
                <a:solidFill>
                  <a:srgbClr val="008333"/>
                </a:solidFill>
                <a:latin typeface="Arial"/>
                <a:cs typeface="Arial"/>
              </a:rPr>
              <a:t>PROTOTYPES</a:t>
            </a:r>
            <a:endParaRPr sz="1000">
              <a:latin typeface="Arial"/>
              <a:cs typeface="Arial"/>
            </a:endParaRPr>
          </a:p>
        </p:txBody>
      </p:sp>
      <p:sp>
        <p:nvSpPr>
          <p:cNvPr id="64" name="object 64"/>
          <p:cNvSpPr txBox="1"/>
          <p:nvPr/>
        </p:nvSpPr>
        <p:spPr>
          <a:xfrm>
            <a:off x="5654629" y="5293186"/>
            <a:ext cx="1593850" cy="319405"/>
          </a:xfrm>
          <a:prstGeom prst="rect">
            <a:avLst/>
          </a:prstGeom>
        </p:spPr>
        <p:txBody>
          <a:bodyPr vert="horz" wrap="square" lIns="0" tIns="26669" rIns="0" bIns="0" rtlCol="0">
            <a:spAutoFit/>
          </a:bodyPr>
          <a:lstStyle/>
          <a:p>
            <a:pPr marL="306070" marR="5080" indent="-294005">
              <a:lnSpc>
                <a:spcPts val="1110"/>
              </a:lnSpc>
              <a:spcBef>
                <a:spcPts val="209"/>
              </a:spcBef>
            </a:pPr>
            <a:r>
              <a:rPr sz="1000" b="1" spc="-5" dirty="0">
                <a:solidFill>
                  <a:srgbClr val="008333"/>
                </a:solidFill>
                <a:latin typeface="Arial"/>
                <a:cs typeface="Arial"/>
              </a:rPr>
              <a:t>7. </a:t>
            </a:r>
            <a:r>
              <a:rPr sz="1000" b="1" spc="15" dirty="0">
                <a:solidFill>
                  <a:srgbClr val="008333"/>
                </a:solidFill>
                <a:latin typeface="Arial"/>
                <a:cs typeface="Arial"/>
              </a:rPr>
              <a:t>INITIAL </a:t>
            </a:r>
            <a:r>
              <a:rPr sz="1000" b="1" spc="0" dirty="0">
                <a:solidFill>
                  <a:srgbClr val="008333"/>
                </a:solidFill>
                <a:latin typeface="Arial"/>
                <a:cs typeface="Arial"/>
              </a:rPr>
              <a:t>EVALUATION </a:t>
            </a:r>
            <a:r>
              <a:rPr sz="1000" b="1" spc="-5" dirty="0">
                <a:solidFill>
                  <a:srgbClr val="008333"/>
                </a:solidFill>
                <a:latin typeface="Arial"/>
                <a:cs typeface="Arial"/>
              </a:rPr>
              <a:t>/  </a:t>
            </a:r>
            <a:r>
              <a:rPr sz="1000" b="1" spc="15" dirty="0">
                <a:solidFill>
                  <a:srgbClr val="008333"/>
                </a:solidFill>
                <a:latin typeface="Arial"/>
                <a:cs typeface="Arial"/>
              </a:rPr>
              <a:t>CONCLUSIONS</a:t>
            </a:r>
            <a:endParaRPr sz="1000">
              <a:latin typeface="Arial"/>
              <a:cs typeface="Arial"/>
            </a:endParaRPr>
          </a:p>
        </p:txBody>
      </p:sp>
      <p:sp>
        <p:nvSpPr>
          <p:cNvPr id="65" name="object 65"/>
          <p:cNvSpPr txBox="1"/>
          <p:nvPr/>
        </p:nvSpPr>
        <p:spPr>
          <a:xfrm>
            <a:off x="5387923" y="5850747"/>
            <a:ext cx="189611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b="1" spc="-5" dirty="0">
                <a:solidFill>
                  <a:srgbClr val="008333"/>
                </a:solidFill>
                <a:latin typeface="Arial"/>
                <a:cs typeface="Arial"/>
              </a:rPr>
              <a:t>6. </a:t>
            </a:r>
            <a:r>
              <a:rPr sz="1000" b="1" spc="15" dirty="0">
                <a:solidFill>
                  <a:srgbClr val="008333"/>
                </a:solidFill>
                <a:latin typeface="Arial"/>
                <a:cs typeface="Arial"/>
              </a:rPr>
              <a:t>CLIENT </a:t>
            </a:r>
            <a:r>
              <a:rPr sz="1000" b="1" spc="-5" dirty="0">
                <a:solidFill>
                  <a:srgbClr val="008333"/>
                </a:solidFill>
                <a:latin typeface="Arial"/>
                <a:cs typeface="Arial"/>
              </a:rPr>
              <a:t>/ </a:t>
            </a:r>
            <a:r>
              <a:rPr sz="1000" b="1" spc="5" dirty="0">
                <a:solidFill>
                  <a:srgbClr val="008333"/>
                </a:solidFill>
                <a:latin typeface="Arial"/>
                <a:cs typeface="Arial"/>
              </a:rPr>
              <a:t>TARGET</a:t>
            </a:r>
            <a:r>
              <a:rPr sz="1000" b="1" spc="75" dirty="0">
                <a:solidFill>
                  <a:srgbClr val="008333"/>
                </a:solidFill>
                <a:latin typeface="Arial"/>
                <a:cs typeface="Arial"/>
              </a:rPr>
              <a:t> </a:t>
            </a:r>
            <a:r>
              <a:rPr sz="1000" b="1" spc="15" dirty="0">
                <a:solidFill>
                  <a:srgbClr val="008333"/>
                </a:solidFill>
                <a:latin typeface="Arial"/>
                <a:cs typeface="Arial"/>
              </a:rPr>
              <a:t>MARKET</a:t>
            </a:r>
            <a:endParaRPr sz="1000">
              <a:latin typeface="Arial"/>
              <a:cs typeface="Arial"/>
            </a:endParaRPr>
          </a:p>
        </p:txBody>
      </p:sp>
      <p:sp>
        <p:nvSpPr>
          <p:cNvPr id="66" name="object 66"/>
          <p:cNvSpPr txBox="1"/>
          <p:nvPr/>
        </p:nvSpPr>
        <p:spPr>
          <a:xfrm>
            <a:off x="5685096" y="5992277"/>
            <a:ext cx="1303655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b="1" spc="15" dirty="0">
                <a:solidFill>
                  <a:srgbClr val="008333"/>
                </a:solidFill>
                <a:latin typeface="Arial"/>
                <a:cs typeface="Arial"/>
              </a:rPr>
              <a:t>INPUT </a:t>
            </a:r>
            <a:r>
              <a:rPr sz="1000" b="1" spc="-5" dirty="0">
                <a:solidFill>
                  <a:srgbClr val="008333"/>
                </a:solidFill>
                <a:latin typeface="Arial"/>
                <a:cs typeface="Arial"/>
              </a:rPr>
              <a:t>/ </a:t>
            </a:r>
            <a:r>
              <a:rPr sz="1000" b="1" spc="10" dirty="0">
                <a:solidFill>
                  <a:srgbClr val="008333"/>
                </a:solidFill>
                <a:latin typeface="Arial"/>
                <a:cs typeface="Arial"/>
              </a:rPr>
              <a:t>FEED</a:t>
            </a:r>
            <a:r>
              <a:rPr sz="1000" b="1" spc="25" dirty="0">
                <a:solidFill>
                  <a:srgbClr val="008333"/>
                </a:solidFill>
                <a:latin typeface="Arial"/>
                <a:cs typeface="Arial"/>
              </a:rPr>
              <a:t> </a:t>
            </a:r>
            <a:r>
              <a:rPr sz="1000" b="1" spc="15" dirty="0">
                <a:solidFill>
                  <a:srgbClr val="008333"/>
                </a:solidFill>
                <a:latin typeface="Arial"/>
                <a:cs typeface="Arial"/>
              </a:rPr>
              <a:t>BACK</a:t>
            </a:r>
            <a:endParaRPr sz="1000">
              <a:latin typeface="Arial"/>
              <a:cs typeface="Arial"/>
            </a:endParaRPr>
          </a:p>
        </p:txBody>
      </p:sp>
      <p:sp>
        <p:nvSpPr>
          <p:cNvPr id="67" name="object 67"/>
          <p:cNvSpPr txBox="1"/>
          <p:nvPr/>
        </p:nvSpPr>
        <p:spPr>
          <a:xfrm>
            <a:off x="7691902" y="5510543"/>
            <a:ext cx="1657350" cy="602615"/>
          </a:xfrm>
          <a:prstGeom prst="rect">
            <a:avLst/>
          </a:prstGeom>
        </p:spPr>
        <p:txBody>
          <a:bodyPr vert="horz" wrap="square" lIns="0" tIns="26669" rIns="0" bIns="0" rtlCol="0">
            <a:spAutoFit/>
          </a:bodyPr>
          <a:lstStyle/>
          <a:p>
            <a:pPr marL="193675" marR="186055" indent="193675">
              <a:lnSpc>
                <a:spcPts val="1110"/>
              </a:lnSpc>
              <a:spcBef>
                <a:spcPts val="209"/>
              </a:spcBef>
            </a:pPr>
            <a:r>
              <a:rPr sz="1000" b="1" spc="-5" dirty="0">
                <a:solidFill>
                  <a:srgbClr val="151616"/>
                </a:solidFill>
                <a:latin typeface="Arial"/>
                <a:cs typeface="Arial"/>
              </a:rPr>
              <a:t>2. </a:t>
            </a:r>
            <a:r>
              <a:rPr sz="1000" b="1" spc="15" dirty="0">
                <a:solidFill>
                  <a:srgbClr val="151616"/>
                </a:solidFill>
                <a:latin typeface="Arial"/>
                <a:cs typeface="Arial"/>
              </a:rPr>
              <a:t>FOCUSSED  ANTHROPOMETRIC</a:t>
            </a:r>
            <a:endParaRPr sz="1000">
              <a:latin typeface="Arial"/>
              <a:cs typeface="Arial"/>
            </a:endParaRPr>
          </a:p>
          <a:p>
            <a:pPr marL="94615" marR="5080" indent="-82550">
              <a:lnSpc>
                <a:spcPts val="1110"/>
              </a:lnSpc>
              <a:spcBef>
                <a:spcPts val="5"/>
              </a:spcBef>
            </a:pPr>
            <a:r>
              <a:rPr sz="1000" b="1" spc="15" dirty="0">
                <a:solidFill>
                  <a:srgbClr val="151616"/>
                </a:solidFill>
                <a:latin typeface="Arial"/>
                <a:cs typeface="Arial"/>
              </a:rPr>
              <a:t>RESEARCH, LEADING </a:t>
            </a:r>
            <a:r>
              <a:rPr sz="1000" b="1" dirty="0">
                <a:solidFill>
                  <a:srgbClr val="151616"/>
                </a:solidFill>
                <a:latin typeface="Arial"/>
                <a:cs typeface="Arial"/>
              </a:rPr>
              <a:t>TO  </a:t>
            </a:r>
            <a:r>
              <a:rPr sz="1000" b="1" spc="15" dirty="0">
                <a:solidFill>
                  <a:srgbClr val="151616"/>
                </a:solidFill>
                <a:latin typeface="Arial"/>
                <a:cs typeface="Arial"/>
              </a:rPr>
              <a:t>ERGONOMIC</a:t>
            </a:r>
            <a:r>
              <a:rPr sz="1000" b="1" spc="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000" b="1" spc="15" dirty="0">
                <a:solidFill>
                  <a:srgbClr val="151616"/>
                </a:solidFill>
                <a:latin typeface="Arial"/>
                <a:cs typeface="Arial"/>
              </a:rPr>
              <a:t>DESIGNS</a:t>
            </a:r>
            <a:endParaRPr sz="1000">
              <a:latin typeface="Arial"/>
              <a:cs typeface="Arial"/>
            </a:endParaRPr>
          </a:p>
        </p:txBody>
      </p:sp>
      <p:sp>
        <p:nvSpPr>
          <p:cNvPr id="68" name="object 68"/>
          <p:cNvSpPr/>
          <p:nvPr/>
        </p:nvSpPr>
        <p:spPr>
          <a:xfrm>
            <a:off x="5636595" y="249108"/>
            <a:ext cx="369570" cy="256540"/>
          </a:xfrm>
          <a:custGeom>
            <a:avLst/>
            <a:gdLst/>
            <a:ahLst/>
            <a:cxnLst/>
            <a:rect l="l" t="t" r="r" b="b"/>
            <a:pathLst>
              <a:path w="369570" h="256540">
                <a:moveTo>
                  <a:pt x="0" y="0"/>
                </a:moveTo>
                <a:lnTo>
                  <a:pt x="369364" y="0"/>
                </a:lnTo>
                <a:lnTo>
                  <a:pt x="369364" y="256291"/>
                </a:lnTo>
                <a:lnTo>
                  <a:pt x="0" y="256291"/>
                </a:lnTo>
                <a:lnTo>
                  <a:pt x="0" y="0"/>
                </a:lnTo>
                <a:close/>
              </a:path>
            </a:pathLst>
          </a:custGeom>
          <a:solidFill>
            <a:srgbClr val="3C2B9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7234635" y="249108"/>
            <a:ext cx="369570" cy="256540"/>
          </a:xfrm>
          <a:custGeom>
            <a:avLst/>
            <a:gdLst/>
            <a:ahLst/>
            <a:cxnLst/>
            <a:rect l="l" t="t" r="r" b="b"/>
            <a:pathLst>
              <a:path w="369570" h="256540">
                <a:moveTo>
                  <a:pt x="0" y="0"/>
                </a:moveTo>
                <a:lnTo>
                  <a:pt x="369360" y="0"/>
                </a:lnTo>
                <a:lnTo>
                  <a:pt x="369360" y="256291"/>
                </a:lnTo>
                <a:lnTo>
                  <a:pt x="0" y="256291"/>
                </a:lnTo>
                <a:lnTo>
                  <a:pt x="0" y="0"/>
                </a:lnTo>
                <a:close/>
              </a:path>
            </a:pathLst>
          </a:custGeom>
          <a:solidFill>
            <a:srgbClr val="1516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8727145" y="249108"/>
            <a:ext cx="369570" cy="256540"/>
          </a:xfrm>
          <a:custGeom>
            <a:avLst/>
            <a:gdLst/>
            <a:ahLst/>
            <a:cxnLst/>
            <a:rect l="l" t="t" r="r" b="b"/>
            <a:pathLst>
              <a:path w="369570" h="256540">
                <a:moveTo>
                  <a:pt x="0" y="0"/>
                </a:moveTo>
                <a:lnTo>
                  <a:pt x="369360" y="0"/>
                </a:lnTo>
                <a:lnTo>
                  <a:pt x="369360" y="256291"/>
                </a:lnTo>
                <a:lnTo>
                  <a:pt x="0" y="256291"/>
                </a:lnTo>
                <a:lnTo>
                  <a:pt x="0" y="0"/>
                </a:lnTo>
                <a:close/>
              </a:path>
            </a:pathLst>
          </a:custGeom>
          <a:solidFill>
            <a:srgbClr val="00A75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 txBox="1"/>
          <p:nvPr/>
        </p:nvSpPr>
        <p:spPr>
          <a:xfrm>
            <a:off x="6046024" y="256515"/>
            <a:ext cx="4113529" cy="21844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  <a:tabLst>
                <a:tab pos="1610360" algn="l"/>
                <a:tab pos="3102610" algn="l"/>
              </a:tabLst>
            </a:pPr>
            <a:r>
              <a:rPr sz="1250" spc="0" dirty="0">
                <a:solidFill>
                  <a:srgbClr val="3C2B98"/>
                </a:solidFill>
                <a:latin typeface="Arial"/>
                <a:cs typeface="Arial"/>
              </a:rPr>
              <a:t>=</a:t>
            </a:r>
            <a:r>
              <a:rPr sz="1250" spc="30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1250" spc="35" dirty="0">
                <a:solidFill>
                  <a:srgbClr val="3C2B98"/>
                </a:solidFill>
                <a:latin typeface="Arial"/>
                <a:cs typeface="Arial"/>
              </a:rPr>
              <a:t>EXPLORE	</a:t>
            </a:r>
            <a:r>
              <a:rPr sz="1250" spc="0" dirty="0">
                <a:solidFill>
                  <a:srgbClr val="151616"/>
                </a:solidFill>
                <a:latin typeface="Arial"/>
                <a:cs typeface="Arial"/>
              </a:rPr>
              <a:t>=</a:t>
            </a:r>
            <a:r>
              <a:rPr sz="1250" spc="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50" spc="25" dirty="0">
                <a:solidFill>
                  <a:srgbClr val="151616"/>
                </a:solidFill>
                <a:latin typeface="Arial"/>
                <a:cs typeface="Arial"/>
              </a:rPr>
              <a:t>CREATE	</a:t>
            </a:r>
            <a:r>
              <a:rPr sz="1250" spc="0" dirty="0">
                <a:solidFill>
                  <a:srgbClr val="00A759"/>
                </a:solidFill>
                <a:latin typeface="Arial"/>
                <a:cs typeface="Arial"/>
              </a:rPr>
              <a:t>=</a:t>
            </a:r>
            <a:r>
              <a:rPr sz="1250" dirty="0">
                <a:solidFill>
                  <a:srgbClr val="00A759"/>
                </a:solidFill>
                <a:latin typeface="Arial"/>
                <a:cs typeface="Arial"/>
              </a:rPr>
              <a:t> </a:t>
            </a:r>
            <a:r>
              <a:rPr sz="1250" spc="10" dirty="0">
                <a:solidFill>
                  <a:srgbClr val="00A759"/>
                </a:solidFill>
                <a:latin typeface="Arial"/>
                <a:cs typeface="Arial"/>
              </a:rPr>
              <a:t>EVALUATE</a:t>
            </a:r>
            <a:endParaRPr sz="1250">
              <a:latin typeface="Arial"/>
              <a:cs typeface="Arial"/>
            </a:endParaRPr>
          </a:p>
        </p:txBody>
      </p:sp>
      <p:sp>
        <p:nvSpPr>
          <p:cNvPr id="72" name="object 72"/>
          <p:cNvSpPr/>
          <p:nvPr/>
        </p:nvSpPr>
        <p:spPr>
          <a:xfrm>
            <a:off x="2099617" y="4985708"/>
            <a:ext cx="1972310" cy="1972310"/>
          </a:xfrm>
          <a:custGeom>
            <a:avLst/>
            <a:gdLst/>
            <a:ahLst/>
            <a:cxnLst/>
            <a:rect l="l" t="t" r="r" b="b"/>
            <a:pathLst>
              <a:path w="1972310" h="1972309">
                <a:moveTo>
                  <a:pt x="985906" y="0"/>
                </a:moveTo>
                <a:lnTo>
                  <a:pt x="1033674" y="1136"/>
                </a:lnTo>
                <a:lnTo>
                  <a:pt x="1080855" y="4513"/>
                </a:lnTo>
                <a:lnTo>
                  <a:pt x="1127399" y="10077"/>
                </a:lnTo>
                <a:lnTo>
                  <a:pt x="1173252" y="17777"/>
                </a:lnTo>
                <a:lnTo>
                  <a:pt x="1218363" y="27561"/>
                </a:lnTo>
                <a:lnTo>
                  <a:pt x="1262681" y="39379"/>
                </a:lnTo>
                <a:lnTo>
                  <a:pt x="1306154" y="53177"/>
                </a:lnTo>
                <a:lnTo>
                  <a:pt x="1348731" y="68905"/>
                </a:lnTo>
                <a:lnTo>
                  <a:pt x="1390359" y="86511"/>
                </a:lnTo>
                <a:lnTo>
                  <a:pt x="1430987" y="105943"/>
                </a:lnTo>
                <a:lnTo>
                  <a:pt x="1470564" y="127150"/>
                </a:lnTo>
                <a:lnTo>
                  <a:pt x="1509038" y="150079"/>
                </a:lnTo>
                <a:lnTo>
                  <a:pt x="1546356" y="174680"/>
                </a:lnTo>
                <a:lnTo>
                  <a:pt x="1582469" y="200901"/>
                </a:lnTo>
                <a:lnTo>
                  <a:pt x="1617323" y="228689"/>
                </a:lnTo>
                <a:lnTo>
                  <a:pt x="1650867" y="257994"/>
                </a:lnTo>
                <a:lnTo>
                  <a:pt x="1683050" y="288764"/>
                </a:lnTo>
                <a:lnTo>
                  <a:pt x="1713820" y="320946"/>
                </a:lnTo>
                <a:lnTo>
                  <a:pt x="1743125" y="354490"/>
                </a:lnTo>
                <a:lnTo>
                  <a:pt x="1770914" y="389344"/>
                </a:lnTo>
                <a:lnTo>
                  <a:pt x="1797134" y="425456"/>
                </a:lnTo>
                <a:lnTo>
                  <a:pt x="1821736" y="462775"/>
                </a:lnTo>
                <a:lnTo>
                  <a:pt x="1844665" y="501248"/>
                </a:lnTo>
                <a:lnTo>
                  <a:pt x="1865872" y="540825"/>
                </a:lnTo>
                <a:lnTo>
                  <a:pt x="1885304" y="581453"/>
                </a:lnTo>
                <a:lnTo>
                  <a:pt x="1902910" y="623081"/>
                </a:lnTo>
                <a:lnTo>
                  <a:pt x="1918639" y="665657"/>
                </a:lnTo>
                <a:lnTo>
                  <a:pt x="1932437" y="709130"/>
                </a:lnTo>
                <a:lnTo>
                  <a:pt x="1944255" y="753448"/>
                </a:lnTo>
                <a:lnTo>
                  <a:pt x="1954039" y="798560"/>
                </a:lnTo>
                <a:lnTo>
                  <a:pt x="1961739" y="844413"/>
                </a:lnTo>
                <a:lnTo>
                  <a:pt x="1967304" y="890956"/>
                </a:lnTo>
                <a:lnTo>
                  <a:pt x="1970680" y="938137"/>
                </a:lnTo>
                <a:lnTo>
                  <a:pt x="1971817" y="985906"/>
                </a:lnTo>
                <a:lnTo>
                  <a:pt x="1970680" y="1033674"/>
                </a:lnTo>
                <a:lnTo>
                  <a:pt x="1967304" y="1080855"/>
                </a:lnTo>
                <a:lnTo>
                  <a:pt x="1961739" y="1127398"/>
                </a:lnTo>
                <a:lnTo>
                  <a:pt x="1954039" y="1173251"/>
                </a:lnTo>
                <a:lnTo>
                  <a:pt x="1944255" y="1218363"/>
                </a:lnTo>
                <a:lnTo>
                  <a:pt x="1932437" y="1262681"/>
                </a:lnTo>
                <a:lnTo>
                  <a:pt x="1918639" y="1306154"/>
                </a:lnTo>
                <a:lnTo>
                  <a:pt x="1902910" y="1348730"/>
                </a:lnTo>
                <a:lnTo>
                  <a:pt x="1885304" y="1390358"/>
                </a:lnTo>
                <a:lnTo>
                  <a:pt x="1865872" y="1430987"/>
                </a:lnTo>
                <a:lnTo>
                  <a:pt x="1844665" y="1470563"/>
                </a:lnTo>
                <a:lnTo>
                  <a:pt x="1821736" y="1509037"/>
                </a:lnTo>
                <a:lnTo>
                  <a:pt x="1797134" y="1546355"/>
                </a:lnTo>
                <a:lnTo>
                  <a:pt x="1770914" y="1582467"/>
                </a:lnTo>
                <a:lnTo>
                  <a:pt x="1743125" y="1617321"/>
                </a:lnTo>
                <a:lnTo>
                  <a:pt x="1713820" y="1650865"/>
                </a:lnTo>
                <a:lnTo>
                  <a:pt x="1683050" y="1683048"/>
                </a:lnTo>
                <a:lnTo>
                  <a:pt x="1650867" y="1713818"/>
                </a:lnTo>
                <a:lnTo>
                  <a:pt x="1617323" y="1743123"/>
                </a:lnTo>
                <a:lnTo>
                  <a:pt x="1582469" y="1770911"/>
                </a:lnTo>
                <a:lnTo>
                  <a:pt x="1546356" y="1797132"/>
                </a:lnTo>
                <a:lnTo>
                  <a:pt x="1509038" y="1821733"/>
                </a:lnTo>
                <a:lnTo>
                  <a:pt x="1470564" y="1844662"/>
                </a:lnTo>
                <a:lnTo>
                  <a:pt x="1430987" y="1865869"/>
                </a:lnTo>
                <a:lnTo>
                  <a:pt x="1390359" y="1885301"/>
                </a:lnTo>
                <a:lnTo>
                  <a:pt x="1348731" y="1902907"/>
                </a:lnTo>
                <a:lnTo>
                  <a:pt x="1306154" y="1918635"/>
                </a:lnTo>
                <a:lnTo>
                  <a:pt x="1262681" y="1932434"/>
                </a:lnTo>
                <a:lnTo>
                  <a:pt x="1218363" y="1944251"/>
                </a:lnTo>
                <a:lnTo>
                  <a:pt x="1173252" y="1954036"/>
                </a:lnTo>
                <a:lnTo>
                  <a:pt x="1127399" y="1961736"/>
                </a:lnTo>
                <a:lnTo>
                  <a:pt x="1080855" y="1967300"/>
                </a:lnTo>
                <a:lnTo>
                  <a:pt x="1033674" y="1970676"/>
                </a:lnTo>
                <a:lnTo>
                  <a:pt x="985906" y="1971813"/>
                </a:lnTo>
                <a:lnTo>
                  <a:pt x="938138" y="1970676"/>
                </a:lnTo>
                <a:lnTo>
                  <a:pt x="890956" y="1967300"/>
                </a:lnTo>
                <a:lnTo>
                  <a:pt x="844414" y="1961736"/>
                </a:lnTo>
                <a:lnTo>
                  <a:pt x="798561" y="1954036"/>
                </a:lnTo>
                <a:lnTo>
                  <a:pt x="753450" y="1944251"/>
                </a:lnTo>
                <a:lnTo>
                  <a:pt x="709132" y="1932434"/>
                </a:lnTo>
                <a:lnTo>
                  <a:pt x="665659" y="1918635"/>
                </a:lnTo>
                <a:lnTo>
                  <a:pt x="623083" y="1902907"/>
                </a:lnTo>
                <a:lnTo>
                  <a:pt x="581455" y="1885301"/>
                </a:lnTo>
                <a:lnTo>
                  <a:pt x="540827" y="1865869"/>
                </a:lnTo>
                <a:lnTo>
                  <a:pt x="501250" y="1844662"/>
                </a:lnTo>
                <a:lnTo>
                  <a:pt x="462777" y="1821733"/>
                </a:lnTo>
                <a:lnTo>
                  <a:pt x="425458" y="1797132"/>
                </a:lnTo>
                <a:lnTo>
                  <a:pt x="389346" y="1770911"/>
                </a:lnTo>
                <a:lnTo>
                  <a:pt x="354492" y="1743123"/>
                </a:lnTo>
                <a:lnTo>
                  <a:pt x="320948" y="1713818"/>
                </a:lnTo>
                <a:lnTo>
                  <a:pt x="288765" y="1683048"/>
                </a:lnTo>
                <a:lnTo>
                  <a:pt x="257995" y="1650865"/>
                </a:lnTo>
                <a:lnTo>
                  <a:pt x="228690" y="1617321"/>
                </a:lnTo>
                <a:lnTo>
                  <a:pt x="200902" y="1582467"/>
                </a:lnTo>
                <a:lnTo>
                  <a:pt x="174681" y="1546355"/>
                </a:lnTo>
                <a:lnTo>
                  <a:pt x="150080" y="1509037"/>
                </a:lnTo>
                <a:lnTo>
                  <a:pt x="127150" y="1470563"/>
                </a:lnTo>
                <a:lnTo>
                  <a:pt x="105944" y="1430987"/>
                </a:lnTo>
                <a:lnTo>
                  <a:pt x="86512" y="1390358"/>
                </a:lnTo>
                <a:lnTo>
                  <a:pt x="68906" y="1348730"/>
                </a:lnTo>
                <a:lnTo>
                  <a:pt x="53177" y="1306154"/>
                </a:lnTo>
                <a:lnTo>
                  <a:pt x="39379" y="1262681"/>
                </a:lnTo>
                <a:lnTo>
                  <a:pt x="27562" y="1218363"/>
                </a:lnTo>
                <a:lnTo>
                  <a:pt x="17777" y="1173251"/>
                </a:lnTo>
                <a:lnTo>
                  <a:pt x="10077" y="1127398"/>
                </a:lnTo>
                <a:lnTo>
                  <a:pt x="4513" y="1080855"/>
                </a:lnTo>
                <a:lnTo>
                  <a:pt x="1136" y="1033674"/>
                </a:lnTo>
                <a:lnTo>
                  <a:pt x="0" y="985906"/>
                </a:lnTo>
                <a:lnTo>
                  <a:pt x="1136" y="938137"/>
                </a:lnTo>
                <a:lnTo>
                  <a:pt x="4513" y="890956"/>
                </a:lnTo>
                <a:lnTo>
                  <a:pt x="10077" y="844413"/>
                </a:lnTo>
                <a:lnTo>
                  <a:pt x="17777" y="798560"/>
                </a:lnTo>
                <a:lnTo>
                  <a:pt x="27562" y="753448"/>
                </a:lnTo>
                <a:lnTo>
                  <a:pt x="39379" y="709130"/>
                </a:lnTo>
                <a:lnTo>
                  <a:pt x="53177" y="665657"/>
                </a:lnTo>
                <a:lnTo>
                  <a:pt x="68906" y="623081"/>
                </a:lnTo>
                <a:lnTo>
                  <a:pt x="86512" y="581453"/>
                </a:lnTo>
                <a:lnTo>
                  <a:pt x="105944" y="540825"/>
                </a:lnTo>
                <a:lnTo>
                  <a:pt x="127150" y="501248"/>
                </a:lnTo>
                <a:lnTo>
                  <a:pt x="150080" y="462775"/>
                </a:lnTo>
                <a:lnTo>
                  <a:pt x="174681" y="425456"/>
                </a:lnTo>
                <a:lnTo>
                  <a:pt x="200902" y="389344"/>
                </a:lnTo>
                <a:lnTo>
                  <a:pt x="228690" y="354490"/>
                </a:lnTo>
                <a:lnTo>
                  <a:pt x="257995" y="320946"/>
                </a:lnTo>
                <a:lnTo>
                  <a:pt x="288765" y="288764"/>
                </a:lnTo>
                <a:lnTo>
                  <a:pt x="320948" y="257994"/>
                </a:lnTo>
                <a:lnTo>
                  <a:pt x="354492" y="228689"/>
                </a:lnTo>
                <a:lnTo>
                  <a:pt x="389346" y="200901"/>
                </a:lnTo>
                <a:lnTo>
                  <a:pt x="425458" y="174680"/>
                </a:lnTo>
                <a:lnTo>
                  <a:pt x="462777" y="150079"/>
                </a:lnTo>
                <a:lnTo>
                  <a:pt x="501250" y="127150"/>
                </a:lnTo>
                <a:lnTo>
                  <a:pt x="540827" y="105943"/>
                </a:lnTo>
                <a:lnTo>
                  <a:pt x="581455" y="86511"/>
                </a:lnTo>
                <a:lnTo>
                  <a:pt x="623083" y="68905"/>
                </a:lnTo>
                <a:lnTo>
                  <a:pt x="665659" y="53177"/>
                </a:lnTo>
                <a:lnTo>
                  <a:pt x="709132" y="39379"/>
                </a:lnTo>
                <a:lnTo>
                  <a:pt x="753450" y="27561"/>
                </a:lnTo>
                <a:lnTo>
                  <a:pt x="798561" y="17777"/>
                </a:lnTo>
                <a:lnTo>
                  <a:pt x="844414" y="10077"/>
                </a:lnTo>
                <a:lnTo>
                  <a:pt x="890956" y="4513"/>
                </a:lnTo>
                <a:lnTo>
                  <a:pt x="938138" y="1136"/>
                </a:lnTo>
                <a:lnTo>
                  <a:pt x="985906" y="0"/>
                </a:lnTo>
                <a:close/>
              </a:path>
            </a:pathLst>
          </a:custGeom>
          <a:ln w="17999">
            <a:solidFill>
              <a:srgbClr val="DD2B1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3079357" y="4936355"/>
            <a:ext cx="108438" cy="98852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3674923" y="5166474"/>
            <a:ext cx="110195" cy="10619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3999146" y="5712533"/>
            <a:ext cx="98891" cy="10808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3518855" y="6776171"/>
            <a:ext cx="113579" cy="9471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2868862" y="6916553"/>
            <a:ext cx="111250" cy="97797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2339481" y="6627163"/>
            <a:ext cx="103572" cy="111423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2090825" y="5597676"/>
            <a:ext cx="93618" cy="114263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2471317" y="5118444"/>
            <a:ext cx="113640" cy="9373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 txBox="1"/>
          <p:nvPr/>
        </p:nvSpPr>
        <p:spPr>
          <a:xfrm>
            <a:off x="1798438" y="4674842"/>
            <a:ext cx="258699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b="1" u="sng" spc="-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1. </a:t>
            </a:r>
            <a:r>
              <a:rPr sz="1000" b="1" u="sng" spc="1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ONE IDEA </a:t>
            </a:r>
            <a:r>
              <a:rPr sz="1000" b="1" u="sng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TO </a:t>
            </a:r>
            <a:r>
              <a:rPr sz="1000" b="1" u="sng" spc="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BE </a:t>
            </a:r>
            <a:r>
              <a:rPr sz="1000" b="1" u="sng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FULLY</a:t>
            </a:r>
            <a:r>
              <a:rPr sz="1000" b="1" u="sng" spc="14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 </a:t>
            </a:r>
            <a:r>
              <a:rPr sz="1000" b="1" u="sng" spc="1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DEVELOPED.</a:t>
            </a:r>
            <a:endParaRPr sz="1000">
              <a:latin typeface="Arial"/>
              <a:cs typeface="Arial"/>
            </a:endParaRPr>
          </a:p>
        </p:txBody>
      </p:sp>
      <p:sp>
        <p:nvSpPr>
          <p:cNvPr id="82" name="object 82"/>
          <p:cNvSpPr txBox="1"/>
          <p:nvPr/>
        </p:nvSpPr>
        <p:spPr>
          <a:xfrm>
            <a:off x="3525282" y="5294666"/>
            <a:ext cx="132461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b="1" spc="-5" dirty="0">
                <a:solidFill>
                  <a:srgbClr val="151616"/>
                </a:solidFill>
                <a:latin typeface="Arial"/>
                <a:cs typeface="Arial"/>
              </a:rPr>
              <a:t>2. </a:t>
            </a:r>
            <a:r>
              <a:rPr sz="1000" b="1" spc="15" dirty="0">
                <a:solidFill>
                  <a:srgbClr val="151616"/>
                </a:solidFill>
                <a:latin typeface="Arial"/>
                <a:cs typeface="Arial"/>
              </a:rPr>
              <a:t>FINAL</a:t>
            </a:r>
            <a:r>
              <a:rPr sz="1000" b="1" spc="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000" b="1" spc="10" dirty="0">
                <a:solidFill>
                  <a:srgbClr val="151616"/>
                </a:solidFill>
                <a:latin typeface="Arial"/>
                <a:cs typeface="Arial"/>
              </a:rPr>
              <a:t>DRAWINGS</a:t>
            </a:r>
            <a:endParaRPr sz="1000">
              <a:latin typeface="Arial"/>
              <a:cs typeface="Arial"/>
            </a:endParaRPr>
          </a:p>
        </p:txBody>
      </p:sp>
      <p:sp>
        <p:nvSpPr>
          <p:cNvPr id="83" name="object 83"/>
          <p:cNvSpPr txBox="1"/>
          <p:nvPr/>
        </p:nvSpPr>
        <p:spPr>
          <a:xfrm>
            <a:off x="3579685" y="6067546"/>
            <a:ext cx="1411605" cy="319405"/>
          </a:xfrm>
          <a:prstGeom prst="rect">
            <a:avLst/>
          </a:prstGeom>
        </p:spPr>
        <p:txBody>
          <a:bodyPr vert="horz" wrap="square" lIns="0" tIns="26669" rIns="0" bIns="0" rtlCol="0">
            <a:spAutoFit/>
          </a:bodyPr>
          <a:lstStyle/>
          <a:p>
            <a:pPr marL="147320" marR="5080" indent="-135255">
              <a:lnSpc>
                <a:spcPts val="1110"/>
              </a:lnSpc>
              <a:spcBef>
                <a:spcPts val="209"/>
              </a:spcBef>
            </a:pPr>
            <a:r>
              <a:rPr sz="1000" b="1" spc="-5" dirty="0">
                <a:solidFill>
                  <a:srgbClr val="151616"/>
                </a:solidFill>
                <a:latin typeface="Arial"/>
                <a:cs typeface="Arial"/>
              </a:rPr>
              <a:t>3. </a:t>
            </a:r>
            <a:r>
              <a:rPr sz="1000" b="1" spc="15" dirty="0">
                <a:solidFill>
                  <a:srgbClr val="151616"/>
                </a:solidFill>
                <a:latin typeface="Arial"/>
                <a:cs typeface="Arial"/>
              </a:rPr>
              <a:t>FINAL PROTOTYPE  MANUFACTURED</a:t>
            </a:r>
            <a:endParaRPr sz="1000">
              <a:latin typeface="Arial"/>
              <a:cs typeface="Arial"/>
            </a:endParaRPr>
          </a:p>
        </p:txBody>
      </p:sp>
      <p:sp>
        <p:nvSpPr>
          <p:cNvPr id="84" name="object 84"/>
          <p:cNvSpPr txBox="1"/>
          <p:nvPr/>
        </p:nvSpPr>
        <p:spPr>
          <a:xfrm>
            <a:off x="2186002" y="6996936"/>
            <a:ext cx="1844039" cy="319405"/>
          </a:xfrm>
          <a:prstGeom prst="rect">
            <a:avLst/>
          </a:prstGeom>
        </p:spPr>
        <p:txBody>
          <a:bodyPr vert="horz" wrap="square" lIns="0" tIns="26669" rIns="0" bIns="0" rtlCol="0">
            <a:spAutoFit/>
          </a:bodyPr>
          <a:lstStyle/>
          <a:p>
            <a:pPr marL="12700" marR="5080" indent="251460">
              <a:lnSpc>
                <a:spcPts val="1110"/>
              </a:lnSpc>
              <a:spcBef>
                <a:spcPts val="209"/>
              </a:spcBef>
            </a:pPr>
            <a:r>
              <a:rPr sz="1000" b="1" spc="-5" dirty="0">
                <a:solidFill>
                  <a:srgbClr val="008333"/>
                </a:solidFill>
                <a:latin typeface="Arial"/>
                <a:cs typeface="Arial"/>
              </a:rPr>
              <a:t>4. </a:t>
            </a:r>
            <a:r>
              <a:rPr sz="1000" b="1" spc="10" dirty="0">
                <a:solidFill>
                  <a:srgbClr val="008333"/>
                </a:solidFill>
                <a:latin typeface="Arial"/>
                <a:cs typeface="Arial"/>
              </a:rPr>
              <a:t>FULL </a:t>
            </a:r>
            <a:r>
              <a:rPr sz="1000" b="1" spc="15" dirty="0">
                <a:solidFill>
                  <a:srgbClr val="008333"/>
                </a:solidFill>
                <a:latin typeface="Arial"/>
                <a:cs typeface="Arial"/>
              </a:rPr>
              <a:t>TESTING </a:t>
            </a:r>
            <a:r>
              <a:rPr sz="1000" b="1" spc="5" dirty="0">
                <a:solidFill>
                  <a:srgbClr val="008333"/>
                </a:solidFill>
                <a:latin typeface="Arial"/>
                <a:cs typeface="Arial"/>
              </a:rPr>
              <a:t>BY  </a:t>
            </a:r>
            <a:r>
              <a:rPr sz="1000" b="1" spc="15" dirty="0">
                <a:solidFill>
                  <a:srgbClr val="008333"/>
                </a:solidFill>
                <a:latin typeface="Arial"/>
                <a:cs typeface="Arial"/>
              </a:rPr>
              <a:t>FOCUS GROUP </a:t>
            </a:r>
            <a:r>
              <a:rPr sz="1000" b="1" spc="10" dirty="0">
                <a:solidFill>
                  <a:srgbClr val="008333"/>
                </a:solidFill>
                <a:latin typeface="Arial"/>
                <a:cs typeface="Arial"/>
              </a:rPr>
              <a:t>AND</a:t>
            </a:r>
            <a:r>
              <a:rPr sz="1000" b="1" spc="-10" dirty="0">
                <a:solidFill>
                  <a:srgbClr val="008333"/>
                </a:solidFill>
                <a:latin typeface="Arial"/>
                <a:cs typeface="Arial"/>
              </a:rPr>
              <a:t> </a:t>
            </a:r>
            <a:r>
              <a:rPr sz="1000" b="1" spc="15" dirty="0">
                <a:solidFill>
                  <a:srgbClr val="008333"/>
                </a:solidFill>
                <a:latin typeface="Arial"/>
                <a:cs typeface="Arial"/>
              </a:rPr>
              <a:t>CLIENT</a:t>
            </a:r>
            <a:endParaRPr sz="1000">
              <a:latin typeface="Arial"/>
              <a:cs typeface="Arial"/>
            </a:endParaRPr>
          </a:p>
        </p:txBody>
      </p:sp>
      <p:sp>
        <p:nvSpPr>
          <p:cNvPr id="85" name="object 85"/>
          <p:cNvSpPr txBox="1"/>
          <p:nvPr/>
        </p:nvSpPr>
        <p:spPr>
          <a:xfrm>
            <a:off x="1194607" y="6065148"/>
            <a:ext cx="1684655" cy="319405"/>
          </a:xfrm>
          <a:prstGeom prst="rect">
            <a:avLst/>
          </a:prstGeom>
        </p:spPr>
        <p:txBody>
          <a:bodyPr vert="horz" wrap="square" lIns="0" tIns="26669" rIns="0" bIns="0" rtlCol="0">
            <a:spAutoFit/>
          </a:bodyPr>
          <a:lstStyle/>
          <a:p>
            <a:pPr marL="12700" marR="5080" indent="120014">
              <a:lnSpc>
                <a:spcPts val="1110"/>
              </a:lnSpc>
              <a:spcBef>
                <a:spcPts val="209"/>
              </a:spcBef>
            </a:pPr>
            <a:r>
              <a:rPr sz="1000" b="1" spc="-5" dirty="0">
                <a:solidFill>
                  <a:srgbClr val="008333"/>
                </a:solidFill>
                <a:latin typeface="Arial"/>
                <a:cs typeface="Arial"/>
              </a:rPr>
              <a:t>5. </a:t>
            </a:r>
            <a:r>
              <a:rPr sz="1000" b="1" spc="15" dirty="0">
                <a:solidFill>
                  <a:srgbClr val="008333"/>
                </a:solidFill>
                <a:latin typeface="Arial"/>
                <a:cs typeface="Arial"/>
              </a:rPr>
              <a:t>FINAL </a:t>
            </a:r>
            <a:r>
              <a:rPr sz="1000" b="1" spc="0" dirty="0">
                <a:solidFill>
                  <a:srgbClr val="008333"/>
                </a:solidFill>
                <a:latin typeface="Arial"/>
                <a:cs typeface="Arial"/>
              </a:rPr>
              <a:t>EVALUATION  </a:t>
            </a:r>
            <a:r>
              <a:rPr sz="1000" b="1" spc="15" dirty="0">
                <a:solidFill>
                  <a:srgbClr val="008333"/>
                </a:solidFill>
                <a:latin typeface="Arial"/>
                <a:cs typeface="Arial"/>
              </a:rPr>
              <a:t>AGAINST</a:t>
            </a:r>
            <a:r>
              <a:rPr sz="1000" b="1" spc="65" dirty="0">
                <a:solidFill>
                  <a:srgbClr val="008333"/>
                </a:solidFill>
                <a:latin typeface="Arial"/>
                <a:cs typeface="Arial"/>
              </a:rPr>
              <a:t> </a:t>
            </a:r>
            <a:r>
              <a:rPr sz="1000" b="1" spc="10" dirty="0">
                <a:solidFill>
                  <a:srgbClr val="008333"/>
                </a:solidFill>
                <a:latin typeface="Arial"/>
                <a:cs typeface="Arial"/>
              </a:rPr>
              <a:t>SPECIFICATION</a:t>
            </a:r>
            <a:endParaRPr sz="1000">
              <a:latin typeface="Arial"/>
              <a:cs typeface="Arial"/>
            </a:endParaRPr>
          </a:p>
        </p:txBody>
      </p:sp>
      <p:sp>
        <p:nvSpPr>
          <p:cNvPr id="86" name="object 86"/>
          <p:cNvSpPr txBox="1"/>
          <p:nvPr/>
        </p:nvSpPr>
        <p:spPr>
          <a:xfrm>
            <a:off x="1427847" y="5286447"/>
            <a:ext cx="1673860" cy="319405"/>
          </a:xfrm>
          <a:prstGeom prst="rect">
            <a:avLst/>
          </a:prstGeom>
        </p:spPr>
        <p:txBody>
          <a:bodyPr vert="horz" wrap="square" lIns="0" tIns="26669" rIns="0" bIns="0" rtlCol="0">
            <a:spAutoFit/>
          </a:bodyPr>
          <a:lstStyle/>
          <a:p>
            <a:pPr marL="147320" marR="5080" indent="-135255">
              <a:lnSpc>
                <a:spcPts val="1110"/>
              </a:lnSpc>
              <a:spcBef>
                <a:spcPts val="209"/>
              </a:spcBef>
            </a:pPr>
            <a:r>
              <a:rPr sz="1000" b="1" spc="-5" dirty="0">
                <a:solidFill>
                  <a:srgbClr val="008333"/>
                </a:solidFill>
                <a:latin typeface="Arial"/>
                <a:cs typeface="Arial"/>
              </a:rPr>
              <a:t>6. </a:t>
            </a:r>
            <a:r>
              <a:rPr sz="1000" b="1" spc="15" dirty="0">
                <a:solidFill>
                  <a:srgbClr val="008333"/>
                </a:solidFill>
                <a:latin typeface="Arial"/>
                <a:cs typeface="Arial"/>
              </a:rPr>
              <a:t>FINAL IMPROVEMENTS  </a:t>
            </a:r>
            <a:r>
              <a:rPr sz="1000" b="1" spc="10" dirty="0">
                <a:solidFill>
                  <a:srgbClr val="008333"/>
                </a:solidFill>
                <a:latin typeface="Arial"/>
                <a:cs typeface="Arial"/>
              </a:rPr>
              <a:t>AND</a:t>
            </a:r>
            <a:r>
              <a:rPr sz="1000" b="1" spc="25" dirty="0">
                <a:solidFill>
                  <a:srgbClr val="008333"/>
                </a:solidFill>
                <a:latin typeface="Arial"/>
                <a:cs typeface="Arial"/>
              </a:rPr>
              <a:t> </a:t>
            </a:r>
            <a:r>
              <a:rPr sz="1000" b="1" spc="10" dirty="0">
                <a:solidFill>
                  <a:srgbClr val="008333"/>
                </a:solidFill>
                <a:latin typeface="Arial"/>
                <a:cs typeface="Arial"/>
              </a:rPr>
              <a:t>MODIFICATIONS</a:t>
            </a:r>
            <a:endParaRPr sz="1000">
              <a:latin typeface="Arial"/>
              <a:cs typeface="Arial"/>
            </a:endParaRPr>
          </a:p>
        </p:txBody>
      </p:sp>
      <p:sp>
        <p:nvSpPr>
          <p:cNvPr id="87" name="object 87"/>
          <p:cNvSpPr txBox="1">
            <a:spLocks noGrp="1"/>
          </p:cNvSpPr>
          <p:nvPr>
            <p:ph type="title"/>
          </p:nvPr>
        </p:nvSpPr>
        <p:spPr>
          <a:xfrm>
            <a:off x="286028" y="194022"/>
            <a:ext cx="503047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u="sng" spc="50" dirty="0">
                <a:uFill>
                  <a:solidFill>
                    <a:srgbClr val="151616"/>
                  </a:solidFill>
                </a:uFill>
              </a:rPr>
              <a:t>COMPLETE </a:t>
            </a:r>
            <a:r>
              <a:rPr sz="2000" u="sng" spc="35" dirty="0">
                <a:uFill>
                  <a:solidFill>
                    <a:srgbClr val="151616"/>
                  </a:solidFill>
                </a:uFill>
              </a:rPr>
              <a:t>ITERATIVE </a:t>
            </a:r>
            <a:r>
              <a:rPr sz="2000" u="sng" spc="50" dirty="0">
                <a:uFill>
                  <a:solidFill>
                    <a:srgbClr val="151616"/>
                  </a:solidFill>
                </a:uFill>
              </a:rPr>
              <a:t>DESIGN</a:t>
            </a:r>
            <a:r>
              <a:rPr sz="2000" u="sng" spc="150" dirty="0">
                <a:uFill>
                  <a:solidFill>
                    <a:srgbClr val="151616"/>
                  </a:solidFill>
                </a:uFill>
              </a:rPr>
              <a:t> </a:t>
            </a:r>
            <a:r>
              <a:rPr sz="2000" u="sng" spc="50" dirty="0">
                <a:uFill>
                  <a:solidFill>
                    <a:srgbClr val="151616"/>
                  </a:solidFill>
                </a:uFill>
              </a:rPr>
              <a:t>CYCLE</a:t>
            </a:r>
            <a:endParaRPr sz="2000"/>
          </a:p>
        </p:txBody>
      </p:sp>
      <p:sp>
        <p:nvSpPr>
          <p:cNvPr id="88" name="object 88"/>
          <p:cNvSpPr/>
          <p:nvPr/>
        </p:nvSpPr>
        <p:spPr>
          <a:xfrm>
            <a:off x="2083776" y="1541987"/>
            <a:ext cx="1972310" cy="1972310"/>
          </a:xfrm>
          <a:custGeom>
            <a:avLst/>
            <a:gdLst/>
            <a:ahLst/>
            <a:cxnLst/>
            <a:rect l="l" t="t" r="r" b="b"/>
            <a:pathLst>
              <a:path w="1972310" h="1972310">
                <a:moveTo>
                  <a:pt x="985907" y="0"/>
                </a:moveTo>
                <a:lnTo>
                  <a:pt x="1033675" y="1136"/>
                </a:lnTo>
                <a:lnTo>
                  <a:pt x="1080856" y="4513"/>
                </a:lnTo>
                <a:lnTo>
                  <a:pt x="1127399" y="10077"/>
                </a:lnTo>
                <a:lnTo>
                  <a:pt x="1173252" y="17777"/>
                </a:lnTo>
                <a:lnTo>
                  <a:pt x="1218363" y="27562"/>
                </a:lnTo>
                <a:lnTo>
                  <a:pt x="1262681" y="39379"/>
                </a:lnTo>
                <a:lnTo>
                  <a:pt x="1306154" y="53177"/>
                </a:lnTo>
                <a:lnTo>
                  <a:pt x="1348730" y="68906"/>
                </a:lnTo>
                <a:lnTo>
                  <a:pt x="1390358" y="86512"/>
                </a:lnTo>
                <a:lnTo>
                  <a:pt x="1430986" y="105944"/>
                </a:lnTo>
                <a:lnTo>
                  <a:pt x="1470563" y="127150"/>
                </a:lnTo>
                <a:lnTo>
                  <a:pt x="1509036" y="150080"/>
                </a:lnTo>
                <a:lnTo>
                  <a:pt x="1546355" y="174681"/>
                </a:lnTo>
                <a:lnTo>
                  <a:pt x="1582467" y="200902"/>
                </a:lnTo>
                <a:lnTo>
                  <a:pt x="1617321" y="228690"/>
                </a:lnTo>
                <a:lnTo>
                  <a:pt x="1650865" y="257995"/>
                </a:lnTo>
                <a:lnTo>
                  <a:pt x="1683048" y="288765"/>
                </a:lnTo>
                <a:lnTo>
                  <a:pt x="1713818" y="320948"/>
                </a:lnTo>
                <a:lnTo>
                  <a:pt x="1743123" y="354492"/>
                </a:lnTo>
                <a:lnTo>
                  <a:pt x="1770911" y="389346"/>
                </a:lnTo>
                <a:lnTo>
                  <a:pt x="1797132" y="425458"/>
                </a:lnTo>
                <a:lnTo>
                  <a:pt x="1821733" y="462777"/>
                </a:lnTo>
                <a:lnTo>
                  <a:pt x="1844663" y="501250"/>
                </a:lnTo>
                <a:lnTo>
                  <a:pt x="1865870" y="540827"/>
                </a:lnTo>
                <a:lnTo>
                  <a:pt x="1885302" y="581455"/>
                </a:lnTo>
                <a:lnTo>
                  <a:pt x="1902908" y="623083"/>
                </a:lnTo>
                <a:lnTo>
                  <a:pt x="1918636" y="665659"/>
                </a:lnTo>
                <a:lnTo>
                  <a:pt x="1932435" y="709132"/>
                </a:lnTo>
                <a:lnTo>
                  <a:pt x="1944252" y="753450"/>
                </a:lnTo>
                <a:lnTo>
                  <a:pt x="1954037" y="798561"/>
                </a:lnTo>
                <a:lnTo>
                  <a:pt x="1961737" y="844414"/>
                </a:lnTo>
                <a:lnTo>
                  <a:pt x="1967301" y="890956"/>
                </a:lnTo>
                <a:lnTo>
                  <a:pt x="1970677" y="938138"/>
                </a:lnTo>
                <a:lnTo>
                  <a:pt x="1971814" y="985906"/>
                </a:lnTo>
                <a:lnTo>
                  <a:pt x="1970677" y="1033674"/>
                </a:lnTo>
                <a:lnTo>
                  <a:pt x="1967301" y="1080855"/>
                </a:lnTo>
                <a:lnTo>
                  <a:pt x="1961737" y="1127398"/>
                </a:lnTo>
                <a:lnTo>
                  <a:pt x="1954037" y="1173251"/>
                </a:lnTo>
                <a:lnTo>
                  <a:pt x="1944252" y="1218363"/>
                </a:lnTo>
                <a:lnTo>
                  <a:pt x="1932435" y="1262681"/>
                </a:lnTo>
                <a:lnTo>
                  <a:pt x="1918636" y="1306154"/>
                </a:lnTo>
                <a:lnTo>
                  <a:pt x="1902908" y="1348730"/>
                </a:lnTo>
                <a:lnTo>
                  <a:pt x="1885302" y="1390358"/>
                </a:lnTo>
                <a:lnTo>
                  <a:pt x="1865870" y="1430987"/>
                </a:lnTo>
                <a:lnTo>
                  <a:pt x="1844663" y="1470563"/>
                </a:lnTo>
                <a:lnTo>
                  <a:pt x="1821733" y="1509037"/>
                </a:lnTo>
                <a:lnTo>
                  <a:pt x="1797132" y="1546355"/>
                </a:lnTo>
                <a:lnTo>
                  <a:pt x="1770911" y="1582467"/>
                </a:lnTo>
                <a:lnTo>
                  <a:pt x="1743123" y="1617321"/>
                </a:lnTo>
                <a:lnTo>
                  <a:pt x="1713818" y="1650865"/>
                </a:lnTo>
                <a:lnTo>
                  <a:pt x="1683048" y="1683048"/>
                </a:lnTo>
                <a:lnTo>
                  <a:pt x="1650865" y="1713818"/>
                </a:lnTo>
                <a:lnTo>
                  <a:pt x="1617321" y="1743123"/>
                </a:lnTo>
                <a:lnTo>
                  <a:pt x="1582467" y="1770911"/>
                </a:lnTo>
                <a:lnTo>
                  <a:pt x="1546355" y="1797132"/>
                </a:lnTo>
                <a:lnTo>
                  <a:pt x="1509036" y="1821733"/>
                </a:lnTo>
                <a:lnTo>
                  <a:pt x="1470563" y="1844662"/>
                </a:lnTo>
                <a:lnTo>
                  <a:pt x="1430986" y="1865869"/>
                </a:lnTo>
                <a:lnTo>
                  <a:pt x="1390358" y="1885301"/>
                </a:lnTo>
                <a:lnTo>
                  <a:pt x="1348730" y="1902907"/>
                </a:lnTo>
                <a:lnTo>
                  <a:pt x="1306154" y="1918635"/>
                </a:lnTo>
                <a:lnTo>
                  <a:pt x="1262681" y="1932434"/>
                </a:lnTo>
                <a:lnTo>
                  <a:pt x="1218363" y="1944251"/>
                </a:lnTo>
                <a:lnTo>
                  <a:pt x="1173252" y="1954036"/>
                </a:lnTo>
                <a:lnTo>
                  <a:pt x="1127399" y="1961736"/>
                </a:lnTo>
                <a:lnTo>
                  <a:pt x="1080856" y="1967300"/>
                </a:lnTo>
                <a:lnTo>
                  <a:pt x="1033675" y="1970676"/>
                </a:lnTo>
                <a:lnTo>
                  <a:pt x="985907" y="1971813"/>
                </a:lnTo>
                <a:lnTo>
                  <a:pt x="938139" y="1970676"/>
                </a:lnTo>
                <a:lnTo>
                  <a:pt x="890957" y="1967300"/>
                </a:lnTo>
                <a:lnTo>
                  <a:pt x="844414" y="1961736"/>
                </a:lnTo>
                <a:lnTo>
                  <a:pt x="798561" y="1954036"/>
                </a:lnTo>
                <a:lnTo>
                  <a:pt x="753450" y="1944251"/>
                </a:lnTo>
                <a:lnTo>
                  <a:pt x="709132" y="1932434"/>
                </a:lnTo>
                <a:lnTo>
                  <a:pt x="665659" y="1918635"/>
                </a:lnTo>
                <a:lnTo>
                  <a:pt x="623082" y="1902907"/>
                </a:lnTo>
                <a:lnTo>
                  <a:pt x="581454" y="1885301"/>
                </a:lnTo>
                <a:lnTo>
                  <a:pt x="540826" y="1865869"/>
                </a:lnTo>
                <a:lnTo>
                  <a:pt x="501249" y="1844662"/>
                </a:lnTo>
                <a:lnTo>
                  <a:pt x="462776" y="1821733"/>
                </a:lnTo>
                <a:lnTo>
                  <a:pt x="425457" y="1797132"/>
                </a:lnTo>
                <a:lnTo>
                  <a:pt x="389345" y="1770911"/>
                </a:lnTo>
                <a:lnTo>
                  <a:pt x="354491" y="1743123"/>
                </a:lnTo>
                <a:lnTo>
                  <a:pt x="320947" y="1713818"/>
                </a:lnTo>
                <a:lnTo>
                  <a:pt x="288764" y="1683048"/>
                </a:lnTo>
                <a:lnTo>
                  <a:pt x="257995" y="1650865"/>
                </a:lnTo>
                <a:lnTo>
                  <a:pt x="228690" y="1617321"/>
                </a:lnTo>
                <a:lnTo>
                  <a:pt x="200901" y="1582467"/>
                </a:lnTo>
                <a:lnTo>
                  <a:pt x="174681" y="1546355"/>
                </a:lnTo>
                <a:lnTo>
                  <a:pt x="150080" y="1509037"/>
                </a:lnTo>
                <a:lnTo>
                  <a:pt x="127150" y="1470563"/>
                </a:lnTo>
                <a:lnTo>
                  <a:pt x="105943" y="1430987"/>
                </a:lnTo>
                <a:lnTo>
                  <a:pt x="86511" y="1390358"/>
                </a:lnTo>
                <a:lnTo>
                  <a:pt x="68905" y="1348730"/>
                </a:lnTo>
                <a:lnTo>
                  <a:pt x="53177" y="1306154"/>
                </a:lnTo>
                <a:lnTo>
                  <a:pt x="39379" y="1262681"/>
                </a:lnTo>
                <a:lnTo>
                  <a:pt x="27561" y="1218363"/>
                </a:lnTo>
                <a:lnTo>
                  <a:pt x="17777" y="1173251"/>
                </a:lnTo>
                <a:lnTo>
                  <a:pt x="10077" y="1127398"/>
                </a:lnTo>
                <a:lnTo>
                  <a:pt x="4513" y="1080855"/>
                </a:lnTo>
                <a:lnTo>
                  <a:pt x="1136" y="1033674"/>
                </a:lnTo>
                <a:lnTo>
                  <a:pt x="0" y="985906"/>
                </a:lnTo>
                <a:lnTo>
                  <a:pt x="1136" y="938138"/>
                </a:lnTo>
                <a:lnTo>
                  <a:pt x="4513" y="890956"/>
                </a:lnTo>
                <a:lnTo>
                  <a:pt x="10077" y="844414"/>
                </a:lnTo>
                <a:lnTo>
                  <a:pt x="17777" y="798561"/>
                </a:lnTo>
                <a:lnTo>
                  <a:pt x="27561" y="753450"/>
                </a:lnTo>
                <a:lnTo>
                  <a:pt x="39379" y="709132"/>
                </a:lnTo>
                <a:lnTo>
                  <a:pt x="53177" y="665659"/>
                </a:lnTo>
                <a:lnTo>
                  <a:pt x="68905" y="623083"/>
                </a:lnTo>
                <a:lnTo>
                  <a:pt x="86511" y="581455"/>
                </a:lnTo>
                <a:lnTo>
                  <a:pt x="105943" y="540827"/>
                </a:lnTo>
                <a:lnTo>
                  <a:pt x="127150" y="501250"/>
                </a:lnTo>
                <a:lnTo>
                  <a:pt x="150080" y="462777"/>
                </a:lnTo>
                <a:lnTo>
                  <a:pt x="174681" y="425458"/>
                </a:lnTo>
                <a:lnTo>
                  <a:pt x="200901" y="389346"/>
                </a:lnTo>
                <a:lnTo>
                  <a:pt x="228690" y="354492"/>
                </a:lnTo>
                <a:lnTo>
                  <a:pt x="257995" y="320948"/>
                </a:lnTo>
                <a:lnTo>
                  <a:pt x="288764" y="288765"/>
                </a:lnTo>
                <a:lnTo>
                  <a:pt x="320947" y="257995"/>
                </a:lnTo>
                <a:lnTo>
                  <a:pt x="354491" y="228690"/>
                </a:lnTo>
                <a:lnTo>
                  <a:pt x="389345" y="200902"/>
                </a:lnTo>
                <a:lnTo>
                  <a:pt x="425457" y="174681"/>
                </a:lnTo>
                <a:lnTo>
                  <a:pt x="462776" y="150080"/>
                </a:lnTo>
                <a:lnTo>
                  <a:pt x="501249" y="127150"/>
                </a:lnTo>
                <a:lnTo>
                  <a:pt x="540826" y="105944"/>
                </a:lnTo>
                <a:lnTo>
                  <a:pt x="581454" y="86512"/>
                </a:lnTo>
                <a:lnTo>
                  <a:pt x="623082" y="68906"/>
                </a:lnTo>
                <a:lnTo>
                  <a:pt x="665659" y="53177"/>
                </a:lnTo>
                <a:lnTo>
                  <a:pt x="709132" y="39379"/>
                </a:lnTo>
                <a:lnTo>
                  <a:pt x="753450" y="27562"/>
                </a:lnTo>
                <a:lnTo>
                  <a:pt x="798561" y="17777"/>
                </a:lnTo>
                <a:lnTo>
                  <a:pt x="844414" y="10077"/>
                </a:lnTo>
                <a:lnTo>
                  <a:pt x="890957" y="4513"/>
                </a:lnTo>
                <a:lnTo>
                  <a:pt x="938139" y="1136"/>
                </a:lnTo>
                <a:lnTo>
                  <a:pt x="985907" y="0"/>
                </a:lnTo>
                <a:close/>
              </a:path>
            </a:pathLst>
          </a:custGeom>
          <a:ln w="17999">
            <a:solidFill>
              <a:srgbClr val="DD2B1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3063513" y="1492635"/>
            <a:ext cx="108438" cy="9885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3983306" y="2268813"/>
            <a:ext cx="98892" cy="108085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3503012" y="3332451"/>
            <a:ext cx="113579" cy="94712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2323642" y="3183447"/>
            <a:ext cx="103571" cy="111419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2455477" y="1674723"/>
            <a:ext cx="113640" cy="93732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 txBox="1"/>
          <p:nvPr/>
        </p:nvSpPr>
        <p:spPr>
          <a:xfrm>
            <a:off x="2033179" y="1281237"/>
            <a:ext cx="216027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b="1" u="sng" spc="-5" dirty="0">
                <a:solidFill>
                  <a:srgbClr val="3C2B98"/>
                </a:solidFill>
                <a:uFill>
                  <a:solidFill>
                    <a:srgbClr val="3C2B98"/>
                  </a:solidFill>
                </a:uFill>
                <a:latin typeface="Arial"/>
                <a:cs typeface="Arial"/>
              </a:rPr>
              <a:t>1. </a:t>
            </a:r>
            <a:r>
              <a:rPr sz="1000" b="1" u="sng" spc="15" dirty="0">
                <a:solidFill>
                  <a:srgbClr val="3C2B98"/>
                </a:solidFill>
                <a:uFill>
                  <a:solidFill>
                    <a:srgbClr val="3C2B98"/>
                  </a:solidFill>
                </a:uFill>
                <a:latin typeface="Arial"/>
                <a:cs typeface="Arial"/>
              </a:rPr>
              <a:t>DESIGN PROBLEM</a:t>
            </a:r>
            <a:r>
              <a:rPr sz="1000" b="1" u="sng" spc="110" dirty="0">
                <a:solidFill>
                  <a:srgbClr val="3C2B98"/>
                </a:solidFill>
                <a:uFill>
                  <a:solidFill>
                    <a:srgbClr val="3C2B98"/>
                  </a:solidFill>
                </a:uFill>
                <a:latin typeface="Arial"/>
                <a:cs typeface="Arial"/>
              </a:rPr>
              <a:t> </a:t>
            </a:r>
            <a:r>
              <a:rPr sz="1000" b="1" u="sng" spc="15" dirty="0">
                <a:solidFill>
                  <a:srgbClr val="3C2B98"/>
                </a:solidFill>
                <a:uFill>
                  <a:solidFill>
                    <a:srgbClr val="3C2B98"/>
                  </a:solidFill>
                </a:uFill>
                <a:latin typeface="Arial"/>
                <a:cs typeface="Arial"/>
              </a:rPr>
              <a:t>IDENTIFIED</a:t>
            </a:r>
            <a:endParaRPr sz="1000">
              <a:latin typeface="Arial"/>
              <a:cs typeface="Arial"/>
            </a:endParaRPr>
          </a:p>
        </p:txBody>
      </p:sp>
      <p:sp>
        <p:nvSpPr>
          <p:cNvPr id="95" name="object 95"/>
          <p:cNvSpPr txBox="1"/>
          <p:nvPr/>
        </p:nvSpPr>
        <p:spPr>
          <a:xfrm>
            <a:off x="3294425" y="2691110"/>
            <a:ext cx="2207260" cy="461009"/>
          </a:xfrm>
          <a:prstGeom prst="rect">
            <a:avLst/>
          </a:prstGeom>
        </p:spPr>
        <p:txBody>
          <a:bodyPr vert="horz" wrap="square" lIns="0" tIns="26669" rIns="0" bIns="0" rtlCol="0">
            <a:spAutoFit/>
          </a:bodyPr>
          <a:lstStyle/>
          <a:p>
            <a:pPr marL="424180" marR="5080" indent="-412115">
              <a:lnSpc>
                <a:spcPts val="1110"/>
              </a:lnSpc>
              <a:spcBef>
                <a:spcPts val="209"/>
              </a:spcBef>
            </a:pPr>
            <a:r>
              <a:rPr sz="1000" b="1" spc="-5" dirty="0">
                <a:solidFill>
                  <a:srgbClr val="3C2B98"/>
                </a:solidFill>
                <a:latin typeface="Arial"/>
                <a:cs typeface="Arial"/>
              </a:rPr>
              <a:t>3. </a:t>
            </a:r>
            <a:r>
              <a:rPr sz="1000" b="1" spc="10" dirty="0">
                <a:solidFill>
                  <a:srgbClr val="3C2B98"/>
                </a:solidFill>
                <a:latin typeface="Arial"/>
                <a:cs typeface="Arial"/>
              </a:rPr>
              <a:t>ESTABLISH </a:t>
            </a:r>
            <a:r>
              <a:rPr sz="1000" b="1" spc="-5" dirty="0">
                <a:solidFill>
                  <a:srgbClr val="3C2B98"/>
                </a:solidFill>
                <a:latin typeface="Arial"/>
                <a:cs typeface="Arial"/>
              </a:rPr>
              <a:t>A </a:t>
            </a:r>
            <a:r>
              <a:rPr sz="1000" b="1" spc="5" dirty="0">
                <a:solidFill>
                  <a:srgbClr val="3C2B98"/>
                </a:solidFill>
                <a:latin typeface="Arial"/>
                <a:cs typeface="Arial"/>
              </a:rPr>
              <a:t>TARGET </a:t>
            </a:r>
            <a:r>
              <a:rPr sz="1000" b="1" spc="15" dirty="0">
                <a:solidFill>
                  <a:srgbClr val="3C2B98"/>
                </a:solidFill>
                <a:latin typeface="Arial"/>
                <a:cs typeface="Arial"/>
              </a:rPr>
              <a:t>MARKET  TYPICAL</a:t>
            </a:r>
            <a:r>
              <a:rPr sz="1000" b="1" spc="5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1000" b="1" spc="15" dirty="0">
                <a:solidFill>
                  <a:srgbClr val="3C2B98"/>
                </a:solidFill>
                <a:latin typeface="Arial"/>
                <a:cs typeface="Arial"/>
              </a:rPr>
              <a:t>CUSTOMER</a:t>
            </a:r>
            <a:endParaRPr sz="1000">
              <a:latin typeface="Arial"/>
              <a:cs typeface="Arial"/>
            </a:endParaRPr>
          </a:p>
          <a:p>
            <a:pPr marL="381000">
              <a:lnSpc>
                <a:spcPts val="1095"/>
              </a:lnSpc>
            </a:pPr>
            <a:r>
              <a:rPr sz="1000" b="1" spc="10" dirty="0">
                <a:solidFill>
                  <a:srgbClr val="3C2B98"/>
                </a:solidFill>
                <a:latin typeface="Arial"/>
                <a:cs typeface="Arial"/>
              </a:rPr>
              <a:t>AND </a:t>
            </a:r>
            <a:r>
              <a:rPr sz="1000" b="1" spc="0" dirty="0">
                <a:solidFill>
                  <a:srgbClr val="3C2B98"/>
                </a:solidFill>
                <a:latin typeface="Arial"/>
                <a:cs typeface="Arial"/>
              </a:rPr>
              <a:t>STAKE</a:t>
            </a:r>
            <a:r>
              <a:rPr sz="1000" b="1" spc="35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1000" b="1" spc="15" dirty="0">
                <a:solidFill>
                  <a:srgbClr val="3C2B98"/>
                </a:solidFill>
                <a:latin typeface="Arial"/>
                <a:cs typeface="Arial"/>
              </a:rPr>
              <a:t>HOLDERS</a:t>
            </a:r>
            <a:endParaRPr sz="1000">
              <a:latin typeface="Arial"/>
              <a:cs typeface="Arial"/>
            </a:endParaRPr>
          </a:p>
        </p:txBody>
      </p:sp>
      <p:sp>
        <p:nvSpPr>
          <p:cNvPr id="96" name="object 96"/>
          <p:cNvSpPr txBox="1"/>
          <p:nvPr/>
        </p:nvSpPr>
        <p:spPr>
          <a:xfrm>
            <a:off x="2552678" y="3515243"/>
            <a:ext cx="1114425" cy="319405"/>
          </a:xfrm>
          <a:prstGeom prst="rect">
            <a:avLst/>
          </a:prstGeom>
        </p:spPr>
        <p:txBody>
          <a:bodyPr vert="horz" wrap="square" lIns="0" tIns="26669" rIns="0" bIns="0" rtlCol="0">
            <a:spAutoFit/>
          </a:bodyPr>
          <a:lstStyle/>
          <a:p>
            <a:pPr marL="81915" marR="5080" indent="-69850">
              <a:lnSpc>
                <a:spcPts val="1110"/>
              </a:lnSpc>
              <a:spcBef>
                <a:spcPts val="209"/>
              </a:spcBef>
            </a:pPr>
            <a:r>
              <a:rPr sz="1000" b="1" spc="-5" dirty="0">
                <a:solidFill>
                  <a:srgbClr val="3C2B98"/>
                </a:solidFill>
                <a:latin typeface="Arial"/>
                <a:cs typeface="Arial"/>
              </a:rPr>
              <a:t>4. </a:t>
            </a:r>
            <a:r>
              <a:rPr sz="1000" b="1" spc="5" dirty="0">
                <a:solidFill>
                  <a:srgbClr val="3C2B98"/>
                </a:solidFill>
                <a:latin typeface="Arial"/>
                <a:cs typeface="Arial"/>
              </a:rPr>
              <a:t>FORMULATE </a:t>
            </a:r>
            <a:r>
              <a:rPr sz="1000" b="1" spc="-5" dirty="0">
                <a:solidFill>
                  <a:srgbClr val="3C2B98"/>
                </a:solidFill>
                <a:latin typeface="Arial"/>
                <a:cs typeface="Arial"/>
              </a:rPr>
              <a:t>A  </a:t>
            </a:r>
            <a:r>
              <a:rPr sz="1000" b="1" spc="15" dirty="0">
                <a:solidFill>
                  <a:srgbClr val="3C2B98"/>
                </a:solidFill>
                <a:latin typeface="Arial"/>
                <a:cs typeface="Arial"/>
              </a:rPr>
              <a:t>DESIGN</a:t>
            </a:r>
            <a:r>
              <a:rPr sz="1000" b="1" spc="10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1000" b="1" spc="15" dirty="0">
                <a:solidFill>
                  <a:srgbClr val="3C2B98"/>
                </a:solidFill>
                <a:latin typeface="Arial"/>
                <a:cs typeface="Arial"/>
              </a:rPr>
              <a:t>BRIEF</a:t>
            </a:r>
            <a:endParaRPr sz="1000">
              <a:latin typeface="Arial"/>
              <a:cs typeface="Arial"/>
            </a:endParaRPr>
          </a:p>
        </p:txBody>
      </p:sp>
      <p:sp>
        <p:nvSpPr>
          <p:cNvPr id="97" name="object 97"/>
          <p:cNvSpPr txBox="1"/>
          <p:nvPr/>
        </p:nvSpPr>
        <p:spPr>
          <a:xfrm>
            <a:off x="1213596" y="2698371"/>
            <a:ext cx="1691639" cy="1701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50" b="1" dirty="0">
                <a:solidFill>
                  <a:srgbClr val="3C2B98"/>
                </a:solidFill>
                <a:latin typeface="Arial"/>
                <a:cs typeface="Arial"/>
              </a:rPr>
              <a:t>5. </a:t>
            </a:r>
            <a:r>
              <a:rPr sz="950" b="1" spc="15" dirty="0">
                <a:solidFill>
                  <a:srgbClr val="3C2B98"/>
                </a:solidFill>
                <a:latin typeface="Arial"/>
                <a:cs typeface="Arial"/>
              </a:rPr>
              <a:t>FOCUSSED</a:t>
            </a:r>
            <a:r>
              <a:rPr sz="950" b="1" spc="30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950" b="1" spc="5" dirty="0">
                <a:solidFill>
                  <a:srgbClr val="3C2B98"/>
                </a:solidFill>
                <a:latin typeface="Arial"/>
                <a:cs typeface="Arial"/>
              </a:rPr>
              <a:t>ANALYTICAL</a:t>
            </a:r>
            <a:endParaRPr sz="950">
              <a:latin typeface="Arial"/>
              <a:cs typeface="Arial"/>
            </a:endParaRPr>
          </a:p>
        </p:txBody>
      </p:sp>
      <p:sp>
        <p:nvSpPr>
          <p:cNvPr id="98" name="object 98"/>
          <p:cNvSpPr txBox="1"/>
          <p:nvPr/>
        </p:nvSpPr>
        <p:spPr>
          <a:xfrm>
            <a:off x="1378421" y="2833015"/>
            <a:ext cx="1361440" cy="439420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327025" marR="319405" algn="ctr">
              <a:lnSpc>
                <a:spcPts val="1060"/>
              </a:lnSpc>
              <a:spcBef>
                <a:spcPts val="200"/>
              </a:spcBef>
            </a:pPr>
            <a:r>
              <a:rPr sz="950" b="1" spc="20" dirty="0">
                <a:solidFill>
                  <a:srgbClr val="3C2B98"/>
                </a:solidFill>
                <a:latin typeface="Arial"/>
                <a:cs typeface="Arial"/>
              </a:rPr>
              <a:t>R</a:t>
            </a:r>
            <a:r>
              <a:rPr sz="950" b="1" spc="25" dirty="0">
                <a:solidFill>
                  <a:srgbClr val="3C2B98"/>
                </a:solidFill>
                <a:latin typeface="Arial"/>
                <a:cs typeface="Arial"/>
              </a:rPr>
              <a:t>ESE</a:t>
            </a:r>
            <a:r>
              <a:rPr sz="950" b="1" spc="20" dirty="0">
                <a:solidFill>
                  <a:srgbClr val="3C2B98"/>
                </a:solidFill>
                <a:latin typeface="Arial"/>
                <a:cs typeface="Arial"/>
              </a:rPr>
              <a:t>ARC</a:t>
            </a:r>
            <a:r>
              <a:rPr sz="950" b="1" spc="-5" dirty="0">
                <a:solidFill>
                  <a:srgbClr val="3C2B98"/>
                </a:solidFill>
                <a:latin typeface="Arial"/>
                <a:cs typeface="Arial"/>
              </a:rPr>
              <a:t>H  </a:t>
            </a:r>
            <a:r>
              <a:rPr sz="950" b="1" spc="5" dirty="0">
                <a:solidFill>
                  <a:srgbClr val="3C2B98"/>
                </a:solidFill>
                <a:latin typeface="Arial"/>
                <a:cs typeface="Arial"/>
              </a:rPr>
              <a:t>OF</a:t>
            </a:r>
            <a:endParaRPr sz="950">
              <a:latin typeface="Arial"/>
              <a:cs typeface="Arial"/>
            </a:endParaRPr>
          </a:p>
          <a:p>
            <a:pPr algn="ctr">
              <a:lnSpc>
                <a:spcPts val="1040"/>
              </a:lnSpc>
            </a:pPr>
            <a:r>
              <a:rPr sz="950" b="1" spc="15" dirty="0">
                <a:solidFill>
                  <a:srgbClr val="3C2B98"/>
                </a:solidFill>
                <a:latin typeface="Arial"/>
                <a:cs typeface="Arial"/>
              </a:rPr>
              <a:t>EXISTING</a:t>
            </a:r>
            <a:r>
              <a:rPr sz="950" b="1" spc="25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950" b="1" spc="15" dirty="0">
                <a:solidFill>
                  <a:srgbClr val="3C2B98"/>
                </a:solidFill>
                <a:latin typeface="Arial"/>
                <a:cs typeface="Arial"/>
              </a:rPr>
              <a:t>PRODUCTS</a:t>
            </a:r>
            <a:endParaRPr sz="950">
              <a:latin typeface="Arial"/>
              <a:cs typeface="Arial"/>
            </a:endParaRPr>
          </a:p>
        </p:txBody>
      </p:sp>
      <p:sp>
        <p:nvSpPr>
          <p:cNvPr id="99" name="object 99"/>
          <p:cNvSpPr txBox="1"/>
          <p:nvPr/>
        </p:nvSpPr>
        <p:spPr>
          <a:xfrm>
            <a:off x="1413810" y="1712522"/>
            <a:ext cx="1348105" cy="738505"/>
          </a:xfrm>
          <a:prstGeom prst="rect">
            <a:avLst/>
          </a:prstGeom>
        </p:spPr>
        <p:txBody>
          <a:bodyPr vert="horz" wrap="square" lIns="0" tIns="26669" rIns="0" bIns="0" rtlCol="0">
            <a:spAutoFit/>
          </a:bodyPr>
          <a:lstStyle/>
          <a:p>
            <a:pPr marL="312420" marR="5080" indent="96520">
              <a:lnSpc>
                <a:spcPts val="1110"/>
              </a:lnSpc>
              <a:spcBef>
                <a:spcPts val="209"/>
              </a:spcBef>
            </a:pPr>
            <a:r>
              <a:rPr sz="1000" b="1" spc="-5" dirty="0">
                <a:solidFill>
                  <a:srgbClr val="3C2B98"/>
                </a:solidFill>
                <a:latin typeface="Arial"/>
                <a:cs typeface="Arial"/>
              </a:rPr>
              <a:t>7. </a:t>
            </a:r>
            <a:r>
              <a:rPr sz="1000" b="1" spc="15" dirty="0">
                <a:solidFill>
                  <a:srgbClr val="3C2B98"/>
                </a:solidFill>
                <a:latin typeface="Arial"/>
                <a:cs typeface="Arial"/>
              </a:rPr>
              <a:t>JUSTIFIED  </a:t>
            </a:r>
            <a:r>
              <a:rPr sz="1000" b="1" spc="10" dirty="0">
                <a:solidFill>
                  <a:srgbClr val="3C2B98"/>
                </a:solidFill>
                <a:latin typeface="Arial"/>
                <a:cs typeface="Arial"/>
              </a:rPr>
              <a:t>SPECIFICATION</a:t>
            </a:r>
            <a:endParaRPr sz="1000">
              <a:latin typeface="Arial"/>
              <a:cs typeface="Arial"/>
            </a:endParaRPr>
          </a:p>
          <a:p>
            <a:pPr marL="144780" marR="212090" indent="-132715">
              <a:lnSpc>
                <a:spcPts val="1060"/>
              </a:lnSpc>
              <a:spcBef>
                <a:spcPts val="1180"/>
              </a:spcBef>
            </a:pPr>
            <a:r>
              <a:rPr sz="950" b="1" dirty="0">
                <a:solidFill>
                  <a:srgbClr val="3C2B98"/>
                </a:solidFill>
                <a:latin typeface="Arial"/>
                <a:cs typeface="Arial"/>
              </a:rPr>
              <a:t>6. </a:t>
            </a:r>
            <a:r>
              <a:rPr sz="950" b="1" spc="10" dirty="0">
                <a:solidFill>
                  <a:srgbClr val="3C2B98"/>
                </a:solidFill>
                <a:latin typeface="Arial"/>
                <a:cs typeface="Arial"/>
              </a:rPr>
              <a:t>INSPIRATIONAL  </a:t>
            </a:r>
            <a:r>
              <a:rPr sz="950" b="1" spc="15" dirty="0">
                <a:solidFill>
                  <a:srgbClr val="3C2B98"/>
                </a:solidFill>
                <a:latin typeface="Arial"/>
                <a:cs typeface="Arial"/>
              </a:rPr>
              <a:t>MOODBOARD</a:t>
            </a:r>
            <a:endParaRPr sz="950">
              <a:latin typeface="Arial"/>
              <a:cs typeface="Arial"/>
            </a:endParaRPr>
          </a:p>
        </p:txBody>
      </p:sp>
      <p:sp>
        <p:nvSpPr>
          <p:cNvPr id="100" name="object 100"/>
          <p:cNvSpPr txBox="1"/>
          <p:nvPr/>
        </p:nvSpPr>
        <p:spPr>
          <a:xfrm>
            <a:off x="3341142" y="1706672"/>
            <a:ext cx="1447165" cy="319405"/>
          </a:xfrm>
          <a:prstGeom prst="rect">
            <a:avLst/>
          </a:prstGeom>
        </p:spPr>
        <p:txBody>
          <a:bodyPr vert="horz" wrap="square" lIns="0" tIns="26669" rIns="0" bIns="0" rtlCol="0">
            <a:spAutoFit/>
          </a:bodyPr>
          <a:lstStyle/>
          <a:p>
            <a:pPr marL="487680" marR="5080" indent="-475615">
              <a:lnSpc>
                <a:spcPts val="1110"/>
              </a:lnSpc>
              <a:spcBef>
                <a:spcPts val="209"/>
              </a:spcBef>
            </a:pPr>
            <a:r>
              <a:rPr sz="1000" b="1" spc="-5" dirty="0">
                <a:solidFill>
                  <a:srgbClr val="3C2B98"/>
                </a:solidFill>
                <a:latin typeface="Arial"/>
                <a:cs typeface="Arial"/>
              </a:rPr>
              <a:t>2. </a:t>
            </a:r>
            <a:r>
              <a:rPr sz="1000" b="1" spc="15" dirty="0">
                <a:solidFill>
                  <a:srgbClr val="3C2B98"/>
                </a:solidFill>
                <a:latin typeface="Arial"/>
                <a:cs typeface="Arial"/>
              </a:rPr>
              <a:t>PROVE </a:t>
            </a:r>
            <a:r>
              <a:rPr sz="1000" b="1" spc="-5" dirty="0">
                <a:solidFill>
                  <a:srgbClr val="3C2B98"/>
                </a:solidFill>
                <a:latin typeface="Arial"/>
                <a:cs typeface="Arial"/>
              </a:rPr>
              <a:t>A</a:t>
            </a:r>
            <a:r>
              <a:rPr sz="1000" b="1" spc="-65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1000" b="1" spc="15" dirty="0">
                <a:solidFill>
                  <a:srgbClr val="3C2B98"/>
                </a:solidFill>
                <a:latin typeface="Arial"/>
                <a:cs typeface="Arial"/>
              </a:rPr>
              <a:t>PROBLEM  EXISTS</a:t>
            </a:r>
            <a:endParaRPr sz="1000">
              <a:latin typeface="Arial"/>
              <a:cs typeface="Arial"/>
            </a:endParaRPr>
          </a:p>
        </p:txBody>
      </p:sp>
      <p:sp>
        <p:nvSpPr>
          <p:cNvPr id="101" name="object 101"/>
          <p:cNvSpPr txBox="1"/>
          <p:nvPr/>
        </p:nvSpPr>
        <p:spPr>
          <a:xfrm>
            <a:off x="2833538" y="1990294"/>
            <a:ext cx="448309" cy="937894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5950" spc="10" dirty="0">
                <a:solidFill>
                  <a:srgbClr val="DD2B1C"/>
                </a:solidFill>
                <a:latin typeface="Arial"/>
                <a:cs typeface="Arial"/>
              </a:rPr>
              <a:t>1</a:t>
            </a:r>
            <a:endParaRPr sz="5950">
              <a:latin typeface="Arial"/>
              <a:cs typeface="Arial"/>
            </a:endParaRPr>
          </a:p>
        </p:txBody>
      </p:sp>
      <p:sp>
        <p:nvSpPr>
          <p:cNvPr id="102" name="object 102"/>
          <p:cNvSpPr txBox="1"/>
          <p:nvPr/>
        </p:nvSpPr>
        <p:spPr>
          <a:xfrm>
            <a:off x="7149367" y="1990294"/>
            <a:ext cx="435609" cy="937894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5950" spc="-3235" dirty="0">
                <a:solidFill>
                  <a:srgbClr val="DD2B1C"/>
                </a:solidFill>
                <a:latin typeface="Arial"/>
                <a:cs typeface="Arial"/>
              </a:rPr>
              <a:t>2</a:t>
            </a:r>
            <a:endParaRPr sz="5950">
              <a:latin typeface="Arial"/>
              <a:cs typeface="Arial"/>
            </a:endParaRPr>
          </a:p>
        </p:txBody>
      </p:sp>
      <p:sp>
        <p:nvSpPr>
          <p:cNvPr id="103" name="object 103"/>
          <p:cNvSpPr txBox="1"/>
          <p:nvPr/>
        </p:nvSpPr>
        <p:spPr>
          <a:xfrm>
            <a:off x="2889289" y="5452770"/>
            <a:ext cx="448309" cy="937894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5950" spc="10" dirty="0">
                <a:solidFill>
                  <a:srgbClr val="DD2B1C"/>
                </a:solidFill>
                <a:latin typeface="Arial"/>
                <a:cs typeface="Arial"/>
              </a:rPr>
              <a:t>4</a:t>
            </a:r>
            <a:endParaRPr sz="5950">
              <a:latin typeface="Arial"/>
              <a:cs typeface="Arial"/>
            </a:endParaRPr>
          </a:p>
        </p:txBody>
      </p:sp>
      <p:sp>
        <p:nvSpPr>
          <p:cNvPr id="104" name="object 104"/>
          <p:cNvSpPr txBox="1"/>
          <p:nvPr/>
        </p:nvSpPr>
        <p:spPr>
          <a:xfrm>
            <a:off x="7184658" y="5465186"/>
            <a:ext cx="448309" cy="937894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5950" spc="10" dirty="0">
                <a:solidFill>
                  <a:srgbClr val="DD2B1C"/>
                </a:solidFill>
                <a:latin typeface="Arial"/>
                <a:cs typeface="Arial"/>
              </a:rPr>
              <a:t>3</a:t>
            </a:r>
            <a:endParaRPr sz="5950">
              <a:latin typeface="Arial"/>
              <a:cs typeface="Arial"/>
            </a:endParaRPr>
          </a:p>
        </p:txBody>
      </p:sp>
      <p:sp>
        <p:nvSpPr>
          <p:cNvPr id="105" name="object 105"/>
          <p:cNvSpPr/>
          <p:nvPr/>
        </p:nvSpPr>
        <p:spPr>
          <a:xfrm>
            <a:off x="4301035" y="1174258"/>
            <a:ext cx="2298700" cy="313055"/>
          </a:xfrm>
          <a:custGeom>
            <a:avLst/>
            <a:gdLst/>
            <a:ahLst/>
            <a:cxnLst/>
            <a:rect l="l" t="t" r="r" b="b"/>
            <a:pathLst>
              <a:path w="2298700" h="313055">
                <a:moveTo>
                  <a:pt x="2087228" y="227427"/>
                </a:moveTo>
                <a:lnTo>
                  <a:pt x="2052341" y="312634"/>
                </a:lnTo>
                <a:lnTo>
                  <a:pt x="2298067" y="294130"/>
                </a:lnTo>
                <a:lnTo>
                  <a:pt x="2243411" y="231645"/>
                </a:lnTo>
                <a:lnTo>
                  <a:pt x="2097949" y="231645"/>
                </a:lnTo>
                <a:lnTo>
                  <a:pt x="2087228" y="227427"/>
                </a:lnTo>
                <a:close/>
              </a:path>
              <a:path w="2298700" h="313055">
                <a:moveTo>
                  <a:pt x="2100869" y="194112"/>
                </a:moveTo>
                <a:lnTo>
                  <a:pt x="2087228" y="227427"/>
                </a:lnTo>
                <a:lnTo>
                  <a:pt x="2097949" y="231645"/>
                </a:lnTo>
                <a:lnTo>
                  <a:pt x="2111594" y="198332"/>
                </a:lnTo>
                <a:lnTo>
                  <a:pt x="2100869" y="194112"/>
                </a:lnTo>
                <a:close/>
              </a:path>
              <a:path w="2298700" h="313055">
                <a:moveTo>
                  <a:pt x="2135850" y="108677"/>
                </a:moveTo>
                <a:lnTo>
                  <a:pt x="2100869" y="194112"/>
                </a:lnTo>
                <a:lnTo>
                  <a:pt x="2111594" y="198332"/>
                </a:lnTo>
                <a:lnTo>
                  <a:pt x="2097949" y="231645"/>
                </a:lnTo>
                <a:lnTo>
                  <a:pt x="2243411" y="231645"/>
                </a:lnTo>
                <a:lnTo>
                  <a:pt x="2135850" y="108677"/>
                </a:lnTo>
                <a:close/>
              </a:path>
              <a:path w="2298700" h="313055">
                <a:moveTo>
                  <a:pt x="1517940" y="36000"/>
                </a:moveTo>
                <a:lnTo>
                  <a:pt x="1061369" y="36000"/>
                </a:lnTo>
                <a:lnTo>
                  <a:pt x="1128981" y="37026"/>
                </a:lnTo>
                <a:lnTo>
                  <a:pt x="1196484" y="39524"/>
                </a:lnTo>
                <a:lnTo>
                  <a:pt x="1263826" y="43502"/>
                </a:lnTo>
                <a:lnTo>
                  <a:pt x="1330944" y="48961"/>
                </a:lnTo>
                <a:lnTo>
                  <a:pt x="1397782" y="55905"/>
                </a:lnTo>
                <a:lnTo>
                  <a:pt x="1464285" y="64343"/>
                </a:lnTo>
                <a:lnTo>
                  <a:pt x="1530388" y="74275"/>
                </a:lnTo>
                <a:lnTo>
                  <a:pt x="1596038" y="85702"/>
                </a:lnTo>
                <a:lnTo>
                  <a:pt x="1661176" y="98640"/>
                </a:lnTo>
                <a:lnTo>
                  <a:pt x="1725745" y="113083"/>
                </a:lnTo>
                <a:lnTo>
                  <a:pt x="1789685" y="129042"/>
                </a:lnTo>
                <a:lnTo>
                  <a:pt x="1852941" y="146513"/>
                </a:lnTo>
                <a:lnTo>
                  <a:pt x="1915448" y="165506"/>
                </a:lnTo>
                <a:lnTo>
                  <a:pt x="1977162" y="186023"/>
                </a:lnTo>
                <a:lnTo>
                  <a:pt x="2038013" y="208066"/>
                </a:lnTo>
                <a:lnTo>
                  <a:pt x="2087228" y="227427"/>
                </a:lnTo>
                <a:lnTo>
                  <a:pt x="2100869" y="194112"/>
                </a:lnTo>
                <a:lnTo>
                  <a:pt x="2050736" y="174391"/>
                </a:lnTo>
                <a:lnTo>
                  <a:pt x="1988971" y="152017"/>
                </a:lnTo>
                <a:lnTo>
                  <a:pt x="1926363" y="131198"/>
                </a:lnTo>
                <a:lnTo>
                  <a:pt x="1862964" y="111939"/>
                </a:lnTo>
                <a:lnTo>
                  <a:pt x="1798836" y="94223"/>
                </a:lnTo>
                <a:lnTo>
                  <a:pt x="1734033" y="78047"/>
                </a:lnTo>
                <a:lnTo>
                  <a:pt x="1668613" y="63417"/>
                </a:lnTo>
                <a:lnTo>
                  <a:pt x="1602633" y="50313"/>
                </a:lnTo>
                <a:lnTo>
                  <a:pt x="1536148" y="38736"/>
                </a:lnTo>
                <a:lnTo>
                  <a:pt x="1517940" y="36000"/>
                </a:lnTo>
                <a:close/>
              </a:path>
              <a:path w="2298700" h="313055">
                <a:moveTo>
                  <a:pt x="1061528" y="0"/>
                </a:moveTo>
                <a:lnTo>
                  <a:pt x="993085" y="450"/>
                </a:lnTo>
                <a:lnTo>
                  <a:pt x="924660" y="2379"/>
                </a:lnTo>
                <a:lnTo>
                  <a:pt x="856300" y="5786"/>
                </a:lnTo>
                <a:lnTo>
                  <a:pt x="788071" y="10660"/>
                </a:lnTo>
                <a:lnTo>
                  <a:pt x="720025" y="17002"/>
                </a:lnTo>
                <a:lnTo>
                  <a:pt x="652218" y="24808"/>
                </a:lnTo>
                <a:lnTo>
                  <a:pt x="584711" y="34070"/>
                </a:lnTo>
                <a:lnTo>
                  <a:pt x="517560" y="44784"/>
                </a:lnTo>
                <a:lnTo>
                  <a:pt x="450820" y="56945"/>
                </a:lnTo>
                <a:lnTo>
                  <a:pt x="384548" y="70553"/>
                </a:lnTo>
                <a:lnTo>
                  <a:pt x="318808" y="85601"/>
                </a:lnTo>
                <a:lnTo>
                  <a:pt x="253648" y="102078"/>
                </a:lnTo>
                <a:lnTo>
                  <a:pt x="189133" y="119992"/>
                </a:lnTo>
                <a:lnTo>
                  <a:pt x="125312" y="139327"/>
                </a:lnTo>
                <a:lnTo>
                  <a:pt x="62247" y="160088"/>
                </a:lnTo>
                <a:lnTo>
                  <a:pt x="0" y="182267"/>
                </a:lnTo>
                <a:lnTo>
                  <a:pt x="12499" y="216029"/>
                </a:lnTo>
                <a:lnTo>
                  <a:pt x="74016" y="194112"/>
                </a:lnTo>
                <a:lnTo>
                  <a:pt x="136163" y="173657"/>
                </a:lnTo>
                <a:lnTo>
                  <a:pt x="199170" y="154566"/>
                </a:lnTo>
                <a:lnTo>
                  <a:pt x="262878" y="136875"/>
                </a:lnTo>
                <a:lnTo>
                  <a:pt x="327239" y="120600"/>
                </a:lnTo>
                <a:lnTo>
                  <a:pt x="392187" y="105732"/>
                </a:lnTo>
                <a:lnTo>
                  <a:pt x="457667" y="92289"/>
                </a:lnTo>
                <a:lnTo>
                  <a:pt x="523623" y="80272"/>
                </a:lnTo>
                <a:lnTo>
                  <a:pt x="589996" y="69682"/>
                </a:lnTo>
                <a:lnTo>
                  <a:pt x="656725" y="60526"/>
                </a:lnTo>
                <a:lnTo>
                  <a:pt x="723755" y="52809"/>
                </a:lnTo>
                <a:lnTo>
                  <a:pt x="791024" y="46537"/>
                </a:lnTo>
                <a:lnTo>
                  <a:pt x="858480" y="41720"/>
                </a:lnTo>
                <a:lnTo>
                  <a:pt x="926063" y="38351"/>
                </a:lnTo>
                <a:lnTo>
                  <a:pt x="993711" y="36442"/>
                </a:lnTo>
                <a:lnTo>
                  <a:pt x="1517940" y="36000"/>
                </a:lnTo>
                <a:lnTo>
                  <a:pt x="1469224" y="28681"/>
                </a:lnTo>
                <a:lnTo>
                  <a:pt x="1401908" y="20142"/>
                </a:lnTo>
                <a:lnTo>
                  <a:pt x="1334264" y="13111"/>
                </a:lnTo>
                <a:lnTo>
                  <a:pt x="1266346" y="7589"/>
                </a:lnTo>
                <a:lnTo>
                  <a:pt x="1198213" y="3567"/>
                </a:lnTo>
                <a:lnTo>
                  <a:pt x="1129917" y="1041"/>
                </a:lnTo>
                <a:lnTo>
                  <a:pt x="1061528" y="0"/>
                </a:lnTo>
                <a:close/>
              </a:path>
            </a:pathLst>
          </a:custGeom>
          <a:solidFill>
            <a:srgbClr val="1516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4066473" y="6739771"/>
            <a:ext cx="2298700" cy="313055"/>
          </a:xfrm>
          <a:custGeom>
            <a:avLst/>
            <a:gdLst/>
            <a:ahLst/>
            <a:cxnLst/>
            <a:rect l="l" t="t" r="r" b="b"/>
            <a:pathLst>
              <a:path w="2298700" h="313054">
                <a:moveTo>
                  <a:pt x="210837" y="85207"/>
                </a:moveTo>
                <a:lnTo>
                  <a:pt x="247329" y="138244"/>
                </a:lnTo>
                <a:lnTo>
                  <a:pt x="309095" y="160618"/>
                </a:lnTo>
                <a:lnTo>
                  <a:pt x="371703" y="181437"/>
                </a:lnTo>
                <a:lnTo>
                  <a:pt x="435103" y="200696"/>
                </a:lnTo>
                <a:lnTo>
                  <a:pt x="499229" y="218412"/>
                </a:lnTo>
                <a:lnTo>
                  <a:pt x="564033" y="234588"/>
                </a:lnTo>
                <a:lnTo>
                  <a:pt x="629452" y="249218"/>
                </a:lnTo>
                <a:lnTo>
                  <a:pt x="695432" y="262322"/>
                </a:lnTo>
                <a:lnTo>
                  <a:pt x="761917" y="273899"/>
                </a:lnTo>
                <a:lnTo>
                  <a:pt x="828842" y="283954"/>
                </a:lnTo>
                <a:lnTo>
                  <a:pt x="896158" y="292493"/>
                </a:lnTo>
                <a:lnTo>
                  <a:pt x="963802" y="299524"/>
                </a:lnTo>
                <a:lnTo>
                  <a:pt x="1031720" y="305046"/>
                </a:lnTo>
                <a:lnTo>
                  <a:pt x="1099853" y="309067"/>
                </a:lnTo>
                <a:lnTo>
                  <a:pt x="1168149" y="311594"/>
                </a:lnTo>
                <a:lnTo>
                  <a:pt x="1236538" y="312635"/>
                </a:lnTo>
                <a:lnTo>
                  <a:pt x="1304982" y="312185"/>
                </a:lnTo>
                <a:lnTo>
                  <a:pt x="1373407" y="310255"/>
                </a:lnTo>
                <a:lnTo>
                  <a:pt x="1441767" y="306849"/>
                </a:lnTo>
                <a:lnTo>
                  <a:pt x="1509994" y="301975"/>
                </a:lnTo>
                <a:lnTo>
                  <a:pt x="1578041" y="295633"/>
                </a:lnTo>
                <a:lnTo>
                  <a:pt x="1645847" y="287827"/>
                </a:lnTo>
                <a:lnTo>
                  <a:pt x="1713354" y="278565"/>
                </a:lnTo>
                <a:lnTo>
                  <a:pt x="1725453" y="276635"/>
                </a:lnTo>
                <a:lnTo>
                  <a:pt x="1236696" y="276635"/>
                </a:lnTo>
                <a:lnTo>
                  <a:pt x="1169085" y="275609"/>
                </a:lnTo>
                <a:lnTo>
                  <a:pt x="1101581" y="273110"/>
                </a:lnTo>
                <a:lnTo>
                  <a:pt x="1034239" y="269133"/>
                </a:lnTo>
                <a:lnTo>
                  <a:pt x="967121" y="263674"/>
                </a:lnTo>
                <a:lnTo>
                  <a:pt x="900283" y="256730"/>
                </a:lnTo>
                <a:lnTo>
                  <a:pt x="833781" y="248292"/>
                </a:lnTo>
                <a:lnTo>
                  <a:pt x="767678" y="238359"/>
                </a:lnTo>
                <a:lnTo>
                  <a:pt x="702028" y="226933"/>
                </a:lnTo>
                <a:lnTo>
                  <a:pt x="636889" y="213995"/>
                </a:lnTo>
                <a:lnTo>
                  <a:pt x="572320" y="199552"/>
                </a:lnTo>
                <a:lnTo>
                  <a:pt x="508381" y="183593"/>
                </a:lnTo>
                <a:lnTo>
                  <a:pt x="445124" y="166122"/>
                </a:lnTo>
                <a:lnTo>
                  <a:pt x="382617" y="147129"/>
                </a:lnTo>
                <a:lnTo>
                  <a:pt x="320903" y="126612"/>
                </a:lnTo>
                <a:lnTo>
                  <a:pt x="260052" y="104569"/>
                </a:lnTo>
                <a:lnTo>
                  <a:pt x="210837" y="85207"/>
                </a:lnTo>
                <a:close/>
              </a:path>
              <a:path w="2298700" h="313054">
                <a:moveTo>
                  <a:pt x="2285568" y="96606"/>
                </a:moveTo>
                <a:lnTo>
                  <a:pt x="2224052" y="118522"/>
                </a:lnTo>
                <a:lnTo>
                  <a:pt x="2161904" y="138978"/>
                </a:lnTo>
                <a:lnTo>
                  <a:pt x="2098897" y="158069"/>
                </a:lnTo>
                <a:lnTo>
                  <a:pt x="2035187" y="175760"/>
                </a:lnTo>
                <a:lnTo>
                  <a:pt x="1970826" y="192035"/>
                </a:lnTo>
                <a:lnTo>
                  <a:pt x="1905878" y="206903"/>
                </a:lnTo>
                <a:lnTo>
                  <a:pt x="1840398" y="220346"/>
                </a:lnTo>
                <a:lnTo>
                  <a:pt x="1774442" y="232363"/>
                </a:lnTo>
                <a:lnTo>
                  <a:pt x="1708069" y="242953"/>
                </a:lnTo>
                <a:lnTo>
                  <a:pt x="1641340" y="252108"/>
                </a:lnTo>
                <a:lnTo>
                  <a:pt x="1574312" y="259826"/>
                </a:lnTo>
                <a:lnTo>
                  <a:pt x="1507042" y="266098"/>
                </a:lnTo>
                <a:lnTo>
                  <a:pt x="1439585" y="270915"/>
                </a:lnTo>
                <a:lnTo>
                  <a:pt x="1372002" y="274284"/>
                </a:lnTo>
                <a:lnTo>
                  <a:pt x="1304354" y="276193"/>
                </a:lnTo>
                <a:lnTo>
                  <a:pt x="1236696" y="276635"/>
                </a:lnTo>
                <a:lnTo>
                  <a:pt x="1725453" y="276635"/>
                </a:lnTo>
                <a:lnTo>
                  <a:pt x="1780505" y="267851"/>
                </a:lnTo>
                <a:lnTo>
                  <a:pt x="1847245" y="255690"/>
                </a:lnTo>
                <a:lnTo>
                  <a:pt x="1913517" y="242082"/>
                </a:lnTo>
                <a:lnTo>
                  <a:pt x="1979258" y="227034"/>
                </a:lnTo>
                <a:lnTo>
                  <a:pt x="2044418" y="210557"/>
                </a:lnTo>
                <a:lnTo>
                  <a:pt x="2108934" y="192643"/>
                </a:lnTo>
                <a:lnTo>
                  <a:pt x="2172754" y="173308"/>
                </a:lnTo>
                <a:lnTo>
                  <a:pt x="2235819" y="152547"/>
                </a:lnTo>
                <a:lnTo>
                  <a:pt x="2298066" y="130368"/>
                </a:lnTo>
                <a:lnTo>
                  <a:pt x="2285568" y="96606"/>
                </a:lnTo>
                <a:close/>
              </a:path>
              <a:path w="2298700" h="313054">
                <a:moveTo>
                  <a:pt x="245724" y="0"/>
                </a:moveTo>
                <a:lnTo>
                  <a:pt x="0" y="18505"/>
                </a:lnTo>
                <a:lnTo>
                  <a:pt x="162215" y="203958"/>
                </a:lnTo>
                <a:lnTo>
                  <a:pt x="197196" y="118522"/>
                </a:lnTo>
                <a:lnTo>
                  <a:pt x="186472" y="114303"/>
                </a:lnTo>
                <a:lnTo>
                  <a:pt x="200116" y="80990"/>
                </a:lnTo>
                <a:lnTo>
                  <a:pt x="212563" y="80990"/>
                </a:lnTo>
                <a:lnTo>
                  <a:pt x="245724" y="0"/>
                </a:lnTo>
                <a:close/>
              </a:path>
              <a:path w="2298700" h="313054">
                <a:moveTo>
                  <a:pt x="200116" y="80990"/>
                </a:moveTo>
                <a:lnTo>
                  <a:pt x="186472" y="114303"/>
                </a:lnTo>
                <a:lnTo>
                  <a:pt x="197196" y="118522"/>
                </a:lnTo>
                <a:lnTo>
                  <a:pt x="210837" y="85207"/>
                </a:lnTo>
                <a:lnTo>
                  <a:pt x="200116" y="80990"/>
                </a:lnTo>
                <a:close/>
              </a:path>
              <a:path w="2298700" h="313054">
                <a:moveTo>
                  <a:pt x="212563" y="80990"/>
                </a:moveTo>
                <a:lnTo>
                  <a:pt x="200116" y="80990"/>
                </a:lnTo>
                <a:lnTo>
                  <a:pt x="210837" y="85207"/>
                </a:lnTo>
                <a:lnTo>
                  <a:pt x="212563" y="80990"/>
                </a:lnTo>
                <a:close/>
              </a:path>
            </a:pathLst>
          </a:custGeom>
          <a:solidFill>
            <a:srgbClr val="1516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8961487" y="2356779"/>
            <a:ext cx="313055" cy="2298700"/>
          </a:xfrm>
          <a:custGeom>
            <a:avLst/>
            <a:gdLst/>
            <a:ahLst/>
            <a:cxnLst/>
            <a:rect l="l" t="t" r="r" b="b"/>
            <a:pathLst>
              <a:path w="313054" h="2298700">
                <a:moveTo>
                  <a:pt x="0" y="2052341"/>
                </a:moveTo>
                <a:lnTo>
                  <a:pt x="18503" y="2298067"/>
                </a:lnTo>
                <a:lnTo>
                  <a:pt x="203958" y="2135851"/>
                </a:lnTo>
                <a:lnTo>
                  <a:pt x="144714" y="2111594"/>
                </a:lnTo>
                <a:lnTo>
                  <a:pt x="114303" y="2111594"/>
                </a:lnTo>
                <a:lnTo>
                  <a:pt x="80989" y="2097951"/>
                </a:lnTo>
                <a:lnTo>
                  <a:pt x="85207" y="2087229"/>
                </a:lnTo>
                <a:lnTo>
                  <a:pt x="0" y="2052341"/>
                </a:lnTo>
                <a:close/>
              </a:path>
              <a:path w="313054" h="2298700">
                <a:moveTo>
                  <a:pt x="85207" y="2087229"/>
                </a:moveTo>
                <a:lnTo>
                  <a:pt x="80989" y="2097951"/>
                </a:lnTo>
                <a:lnTo>
                  <a:pt x="114303" y="2111594"/>
                </a:lnTo>
                <a:lnTo>
                  <a:pt x="118522" y="2100870"/>
                </a:lnTo>
                <a:lnTo>
                  <a:pt x="85207" y="2087229"/>
                </a:lnTo>
                <a:close/>
              </a:path>
              <a:path w="313054" h="2298700">
                <a:moveTo>
                  <a:pt x="118522" y="2100870"/>
                </a:moveTo>
                <a:lnTo>
                  <a:pt x="114303" y="2111594"/>
                </a:lnTo>
                <a:lnTo>
                  <a:pt x="144714" y="2111594"/>
                </a:lnTo>
                <a:lnTo>
                  <a:pt x="118522" y="2100870"/>
                </a:lnTo>
                <a:close/>
              </a:path>
              <a:path w="313054" h="2298700">
                <a:moveTo>
                  <a:pt x="130366" y="0"/>
                </a:moveTo>
                <a:lnTo>
                  <a:pt x="96606" y="12499"/>
                </a:lnTo>
                <a:lnTo>
                  <a:pt x="118490" y="73919"/>
                </a:lnTo>
                <a:lnTo>
                  <a:pt x="138978" y="136163"/>
                </a:lnTo>
                <a:lnTo>
                  <a:pt x="158069" y="199170"/>
                </a:lnTo>
                <a:lnTo>
                  <a:pt x="175759" y="262879"/>
                </a:lnTo>
                <a:lnTo>
                  <a:pt x="192035" y="327239"/>
                </a:lnTo>
                <a:lnTo>
                  <a:pt x="206903" y="392187"/>
                </a:lnTo>
                <a:lnTo>
                  <a:pt x="220344" y="457668"/>
                </a:lnTo>
                <a:lnTo>
                  <a:pt x="232361" y="523623"/>
                </a:lnTo>
                <a:lnTo>
                  <a:pt x="242953" y="589996"/>
                </a:lnTo>
                <a:lnTo>
                  <a:pt x="252107" y="656725"/>
                </a:lnTo>
                <a:lnTo>
                  <a:pt x="259826" y="723755"/>
                </a:lnTo>
                <a:lnTo>
                  <a:pt x="266098" y="791024"/>
                </a:lnTo>
                <a:lnTo>
                  <a:pt x="270915" y="858481"/>
                </a:lnTo>
                <a:lnTo>
                  <a:pt x="274284" y="926063"/>
                </a:lnTo>
                <a:lnTo>
                  <a:pt x="276191" y="993711"/>
                </a:lnTo>
                <a:lnTo>
                  <a:pt x="276632" y="1061528"/>
                </a:lnTo>
                <a:lnTo>
                  <a:pt x="275609" y="1128981"/>
                </a:lnTo>
                <a:lnTo>
                  <a:pt x="273110" y="1196484"/>
                </a:lnTo>
                <a:lnTo>
                  <a:pt x="269132" y="1263826"/>
                </a:lnTo>
                <a:lnTo>
                  <a:pt x="263674" y="1330944"/>
                </a:lnTo>
                <a:lnTo>
                  <a:pt x="256730" y="1397782"/>
                </a:lnTo>
                <a:lnTo>
                  <a:pt x="248292" y="1464285"/>
                </a:lnTo>
                <a:lnTo>
                  <a:pt x="238359" y="1530389"/>
                </a:lnTo>
                <a:lnTo>
                  <a:pt x="226933" y="1596038"/>
                </a:lnTo>
                <a:lnTo>
                  <a:pt x="213994" y="1661176"/>
                </a:lnTo>
                <a:lnTo>
                  <a:pt x="199551" y="1725745"/>
                </a:lnTo>
                <a:lnTo>
                  <a:pt x="183592" y="1789686"/>
                </a:lnTo>
                <a:lnTo>
                  <a:pt x="166122" y="1852941"/>
                </a:lnTo>
                <a:lnTo>
                  <a:pt x="147128" y="1915448"/>
                </a:lnTo>
                <a:lnTo>
                  <a:pt x="126612" y="1977162"/>
                </a:lnTo>
                <a:lnTo>
                  <a:pt x="104569" y="2038013"/>
                </a:lnTo>
                <a:lnTo>
                  <a:pt x="85207" y="2087229"/>
                </a:lnTo>
                <a:lnTo>
                  <a:pt x="118522" y="2100870"/>
                </a:lnTo>
                <a:lnTo>
                  <a:pt x="138243" y="2050736"/>
                </a:lnTo>
                <a:lnTo>
                  <a:pt x="160618" y="1988971"/>
                </a:lnTo>
                <a:lnTo>
                  <a:pt x="181436" y="1926363"/>
                </a:lnTo>
                <a:lnTo>
                  <a:pt x="200696" y="1862964"/>
                </a:lnTo>
                <a:lnTo>
                  <a:pt x="218412" y="1798836"/>
                </a:lnTo>
                <a:lnTo>
                  <a:pt x="234586" y="1734033"/>
                </a:lnTo>
                <a:lnTo>
                  <a:pt x="249217" y="1668614"/>
                </a:lnTo>
                <a:lnTo>
                  <a:pt x="262321" y="1602633"/>
                </a:lnTo>
                <a:lnTo>
                  <a:pt x="273898" y="1536148"/>
                </a:lnTo>
                <a:lnTo>
                  <a:pt x="283954" y="1469224"/>
                </a:lnTo>
                <a:lnTo>
                  <a:pt x="292492" y="1401908"/>
                </a:lnTo>
                <a:lnTo>
                  <a:pt x="299523" y="1334264"/>
                </a:lnTo>
                <a:lnTo>
                  <a:pt x="305046" y="1266347"/>
                </a:lnTo>
                <a:lnTo>
                  <a:pt x="309067" y="1198213"/>
                </a:lnTo>
                <a:lnTo>
                  <a:pt x="311594" y="1129917"/>
                </a:lnTo>
                <a:lnTo>
                  <a:pt x="312633" y="1061369"/>
                </a:lnTo>
                <a:lnTo>
                  <a:pt x="312185" y="993085"/>
                </a:lnTo>
                <a:lnTo>
                  <a:pt x="310255" y="924660"/>
                </a:lnTo>
                <a:lnTo>
                  <a:pt x="306849" y="856300"/>
                </a:lnTo>
                <a:lnTo>
                  <a:pt x="301975" y="788073"/>
                </a:lnTo>
                <a:lnTo>
                  <a:pt x="295631" y="720025"/>
                </a:lnTo>
                <a:lnTo>
                  <a:pt x="287827" y="652218"/>
                </a:lnTo>
                <a:lnTo>
                  <a:pt x="278564" y="584711"/>
                </a:lnTo>
                <a:lnTo>
                  <a:pt x="267850" y="517561"/>
                </a:lnTo>
                <a:lnTo>
                  <a:pt x="255690" y="450820"/>
                </a:lnTo>
                <a:lnTo>
                  <a:pt x="242082" y="384548"/>
                </a:lnTo>
                <a:lnTo>
                  <a:pt x="227034" y="318809"/>
                </a:lnTo>
                <a:lnTo>
                  <a:pt x="210557" y="253649"/>
                </a:lnTo>
                <a:lnTo>
                  <a:pt x="192643" y="189133"/>
                </a:lnTo>
                <a:lnTo>
                  <a:pt x="173308" y="125312"/>
                </a:lnTo>
                <a:lnTo>
                  <a:pt x="152546" y="62247"/>
                </a:lnTo>
                <a:lnTo>
                  <a:pt x="130366" y="0"/>
                </a:lnTo>
                <a:close/>
              </a:path>
            </a:pathLst>
          </a:custGeom>
          <a:solidFill>
            <a:srgbClr val="1516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5182045" y="3249637"/>
            <a:ext cx="141605" cy="635000"/>
          </a:xfrm>
          <a:custGeom>
            <a:avLst/>
            <a:gdLst/>
            <a:ahLst/>
            <a:cxnLst/>
            <a:rect l="l" t="t" r="r" b="b"/>
            <a:pathLst>
              <a:path w="141604" h="635000">
                <a:moveTo>
                  <a:pt x="84077" y="117179"/>
                </a:moveTo>
                <a:lnTo>
                  <a:pt x="57077" y="117179"/>
                </a:lnTo>
                <a:lnTo>
                  <a:pt x="57077" y="634531"/>
                </a:lnTo>
                <a:lnTo>
                  <a:pt x="84077" y="634531"/>
                </a:lnTo>
                <a:lnTo>
                  <a:pt x="84077" y="117179"/>
                </a:lnTo>
                <a:close/>
              </a:path>
              <a:path w="141604" h="635000">
                <a:moveTo>
                  <a:pt x="70577" y="0"/>
                </a:moveTo>
                <a:lnTo>
                  <a:pt x="0" y="128303"/>
                </a:lnTo>
                <a:lnTo>
                  <a:pt x="57077" y="128303"/>
                </a:lnTo>
                <a:lnTo>
                  <a:pt x="57077" y="117179"/>
                </a:lnTo>
                <a:lnTo>
                  <a:pt x="135036" y="117179"/>
                </a:lnTo>
                <a:lnTo>
                  <a:pt x="70577" y="0"/>
                </a:lnTo>
                <a:close/>
              </a:path>
              <a:path w="141604" h="635000">
                <a:moveTo>
                  <a:pt x="135036" y="117179"/>
                </a:moveTo>
                <a:lnTo>
                  <a:pt x="84077" y="117179"/>
                </a:lnTo>
                <a:lnTo>
                  <a:pt x="84077" y="128303"/>
                </a:lnTo>
                <a:lnTo>
                  <a:pt x="141155" y="128303"/>
                </a:lnTo>
                <a:lnTo>
                  <a:pt x="135036" y="117179"/>
                </a:lnTo>
                <a:close/>
              </a:path>
            </a:pathLst>
          </a:custGeom>
          <a:solidFill>
            <a:srgbClr val="AFB0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5540795" y="3522574"/>
            <a:ext cx="480695" cy="434975"/>
          </a:xfrm>
          <a:custGeom>
            <a:avLst/>
            <a:gdLst/>
            <a:ahLst/>
            <a:cxnLst/>
            <a:rect l="l" t="t" r="r" b="b"/>
            <a:pathLst>
              <a:path w="480695" h="434975">
                <a:moveTo>
                  <a:pt x="376114" y="75848"/>
                </a:moveTo>
                <a:lnTo>
                  <a:pt x="0" y="414676"/>
                </a:lnTo>
                <a:lnTo>
                  <a:pt x="18072" y="434736"/>
                </a:lnTo>
                <a:lnTo>
                  <a:pt x="394186" y="95908"/>
                </a:lnTo>
                <a:lnTo>
                  <a:pt x="376114" y="75848"/>
                </a:lnTo>
                <a:close/>
              </a:path>
              <a:path w="480695" h="434975">
                <a:moveTo>
                  <a:pt x="456697" y="68399"/>
                </a:moveTo>
                <a:lnTo>
                  <a:pt x="384383" y="68399"/>
                </a:lnTo>
                <a:lnTo>
                  <a:pt x="402455" y="88459"/>
                </a:lnTo>
                <a:lnTo>
                  <a:pt x="394186" y="95908"/>
                </a:lnTo>
                <a:lnTo>
                  <a:pt x="432389" y="138315"/>
                </a:lnTo>
                <a:lnTo>
                  <a:pt x="456697" y="68399"/>
                </a:lnTo>
                <a:close/>
              </a:path>
              <a:path w="480695" h="434975">
                <a:moveTo>
                  <a:pt x="384383" y="68399"/>
                </a:moveTo>
                <a:lnTo>
                  <a:pt x="376114" y="75848"/>
                </a:lnTo>
                <a:lnTo>
                  <a:pt x="394186" y="95908"/>
                </a:lnTo>
                <a:lnTo>
                  <a:pt x="402455" y="88459"/>
                </a:lnTo>
                <a:lnTo>
                  <a:pt x="384383" y="68399"/>
                </a:lnTo>
                <a:close/>
              </a:path>
              <a:path w="480695" h="434975">
                <a:moveTo>
                  <a:pt x="480477" y="0"/>
                </a:moveTo>
                <a:lnTo>
                  <a:pt x="337911" y="33440"/>
                </a:lnTo>
                <a:lnTo>
                  <a:pt x="376114" y="75848"/>
                </a:lnTo>
                <a:lnTo>
                  <a:pt x="384383" y="68399"/>
                </a:lnTo>
                <a:lnTo>
                  <a:pt x="456697" y="68399"/>
                </a:lnTo>
                <a:lnTo>
                  <a:pt x="480477" y="0"/>
                </a:lnTo>
                <a:close/>
              </a:path>
            </a:pathLst>
          </a:custGeom>
          <a:solidFill>
            <a:srgbClr val="AFB0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5676736" y="4143697"/>
            <a:ext cx="635000" cy="141605"/>
          </a:xfrm>
          <a:custGeom>
            <a:avLst/>
            <a:gdLst/>
            <a:ahLst/>
            <a:cxnLst/>
            <a:rect l="l" t="t" r="r" b="b"/>
            <a:pathLst>
              <a:path w="635000" h="141604">
                <a:moveTo>
                  <a:pt x="506230" y="0"/>
                </a:moveTo>
                <a:lnTo>
                  <a:pt x="506230" y="141155"/>
                </a:lnTo>
                <a:lnTo>
                  <a:pt x="609993" y="84077"/>
                </a:lnTo>
                <a:lnTo>
                  <a:pt x="517354" y="84077"/>
                </a:lnTo>
                <a:lnTo>
                  <a:pt x="517354" y="57077"/>
                </a:lnTo>
                <a:lnTo>
                  <a:pt x="609993" y="57077"/>
                </a:lnTo>
                <a:lnTo>
                  <a:pt x="506230" y="0"/>
                </a:lnTo>
                <a:close/>
              </a:path>
              <a:path w="635000" h="141604">
                <a:moveTo>
                  <a:pt x="506230" y="57077"/>
                </a:moveTo>
                <a:lnTo>
                  <a:pt x="0" y="57077"/>
                </a:lnTo>
                <a:lnTo>
                  <a:pt x="0" y="84077"/>
                </a:lnTo>
                <a:lnTo>
                  <a:pt x="506230" y="84077"/>
                </a:lnTo>
                <a:lnTo>
                  <a:pt x="506230" y="57077"/>
                </a:lnTo>
                <a:close/>
              </a:path>
              <a:path w="635000" h="141604">
                <a:moveTo>
                  <a:pt x="609993" y="57077"/>
                </a:moveTo>
                <a:lnTo>
                  <a:pt x="517354" y="57077"/>
                </a:lnTo>
                <a:lnTo>
                  <a:pt x="517354" y="84077"/>
                </a:lnTo>
                <a:lnTo>
                  <a:pt x="609993" y="84077"/>
                </a:lnTo>
                <a:lnTo>
                  <a:pt x="634535" y="70577"/>
                </a:lnTo>
                <a:lnTo>
                  <a:pt x="609993" y="57077"/>
                </a:lnTo>
                <a:close/>
              </a:path>
            </a:pathLst>
          </a:custGeom>
          <a:solidFill>
            <a:srgbClr val="AFB0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4557506" y="3517578"/>
            <a:ext cx="459105" cy="457834"/>
          </a:xfrm>
          <a:custGeom>
            <a:avLst/>
            <a:gdLst/>
            <a:ahLst/>
            <a:cxnLst/>
            <a:rect l="l" t="t" r="r" b="b"/>
            <a:pathLst>
              <a:path w="459104" h="457835">
                <a:moveTo>
                  <a:pt x="100408" y="81006"/>
                </a:moveTo>
                <a:lnTo>
                  <a:pt x="81350" y="100129"/>
                </a:lnTo>
                <a:lnTo>
                  <a:pt x="439926" y="457469"/>
                </a:lnTo>
                <a:lnTo>
                  <a:pt x="458985" y="438346"/>
                </a:lnTo>
                <a:lnTo>
                  <a:pt x="100408" y="81006"/>
                </a:lnTo>
                <a:close/>
              </a:path>
              <a:path w="459104" h="457835">
                <a:moveTo>
                  <a:pt x="0" y="0"/>
                </a:moveTo>
                <a:lnTo>
                  <a:pt x="41061" y="140557"/>
                </a:lnTo>
                <a:lnTo>
                  <a:pt x="81350" y="100129"/>
                </a:lnTo>
                <a:lnTo>
                  <a:pt x="73468" y="92274"/>
                </a:lnTo>
                <a:lnTo>
                  <a:pt x="92527" y="73151"/>
                </a:lnTo>
                <a:lnTo>
                  <a:pt x="108236" y="73151"/>
                </a:lnTo>
                <a:lnTo>
                  <a:pt x="140702" y="40575"/>
                </a:lnTo>
                <a:lnTo>
                  <a:pt x="0" y="0"/>
                </a:lnTo>
                <a:close/>
              </a:path>
              <a:path w="459104" h="457835">
                <a:moveTo>
                  <a:pt x="92527" y="73151"/>
                </a:moveTo>
                <a:lnTo>
                  <a:pt x="73468" y="92274"/>
                </a:lnTo>
                <a:lnTo>
                  <a:pt x="81350" y="100129"/>
                </a:lnTo>
                <a:lnTo>
                  <a:pt x="100408" y="81006"/>
                </a:lnTo>
                <a:lnTo>
                  <a:pt x="92527" y="73151"/>
                </a:lnTo>
                <a:close/>
              </a:path>
              <a:path w="459104" h="457835">
                <a:moveTo>
                  <a:pt x="108236" y="73151"/>
                </a:moveTo>
                <a:lnTo>
                  <a:pt x="92527" y="73151"/>
                </a:lnTo>
                <a:lnTo>
                  <a:pt x="100408" y="81006"/>
                </a:lnTo>
                <a:lnTo>
                  <a:pt x="108236" y="73151"/>
                </a:lnTo>
                <a:close/>
              </a:path>
            </a:pathLst>
          </a:custGeom>
          <a:solidFill>
            <a:srgbClr val="AFB0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4295902" y="4138715"/>
            <a:ext cx="635000" cy="141605"/>
          </a:xfrm>
          <a:custGeom>
            <a:avLst/>
            <a:gdLst/>
            <a:ahLst/>
            <a:cxnLst/>
            <a:rect l="l" t="t" r="r" b="b"/>
            <a:pathLst>
              <a:path w="635000" h="141604">
                <a:moveTo>
                  <a:pt x="128303" y="0"/>
                </a:moveTo>
                <a:lnTo>
                  <a:pt x="0" y="70577"/>
                </a:lnTo>
                <a:lnTo>
                  <a:pt x="128303" y="141155"/>
                </a:lnTo>
                <a:lnTo>
                  <a:pt x="128303" y="84077"/>
                </a:lnTo>
                <a:lnTo>
                  <a:pt x="117179" y="84077"/>
                </a:lnTo>
                <a:lnTo>
                  <a:pt x="117179" y="57077"/>
                </a:lnTo>
                <a:lnTo>
                  <a:pt x="128303" y="57077"/>
                </a:lnTo>
                <a:lnTo>
                  <a:pt x="128303" y="0"/>
                </a:lnTo>
                <a:close/>
              </a:path>
              <a:path w="635000" h="141604">
                <a:moveTo>
                  <a:pt x="128303" y="57077"/>
                </a:moveTo>
                <a:lnTo>
                  <a:pt x="117179" y="57077"/>
                </a:lnTo>
                <a:lnTo>
                  <a:pt x="117179" y="84077"/>
                </a:lnTo>
                <a:lnTo>
                  <a:pt x="128303" y="84077"/>
                </a:lnTo>
                <a:lnTo>
                  <a:pt x="128303" y="57077"/>
                </a:lnTo>
                <a:close/>
              </a:path>
              <a:path w="635000" h="141604">
                <a:moveTo>
                  <a:pt x="634531" y="57077"/>
                </a:moveTo>
                <a:lnTo>
                  <a:pt x="128303" y="57077"/>
                </a:lnTo>
                <a:lnTo>
                  <a:pt x="128303" y="84077"/>
                </a:lnTo>
                <a:lnTo>
                  <a:pt x="634531" y="84077"/>
                </a:lnTo>
                <a:lnTo>
                  <a:pt x="634531" y="57077"/>
                </a:lnTo>
                <a:close/>
              </a:path>
            </a:pathLst>
          </a:custGeom>
          <a:solidFill>
            <a:srgbClr val="AFB0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5182045" y="4532072"/>
            <a:ext cx="141605" cy="635000"/>
          </a:xfrm>
          <a:custGeom>
            <a:avLst/>
            <a:gdLst/>
            <a:ahLst/>
            <a:cxnLst/>
            <a:rect l="l" t="t" r="r" b="b"/>
            <a:pathLst>
              <a:path w="141604" h="635000">
                <a:moveTo>
                  <a:pt x="57077" y="506228"/>
                </a:moveTo>
                <a:lnTo>
                  <a:pt x="0" y="506228"/>
                </a:lnTo>
                <a:lnTo>
                  <a:pt x="70577" y="634532"/>
                </a:lnTo>
                <a:lnTo>
                  <a:pt x="135036" y="517352"/>
                </a:lnTo>
                <a:lnTo>
                  <a:pt x="57077" y="517352"/>
                </a:lnTo>
                <a:lnTo>
                  <a:pt x="57077" y="506228"/>
                </a:lnTo>
                <a:close/>
              </a:path>
              <a:path w="141604" h="635000">
                <a:moveTo>
                  <a:pt x="84077" y="0"/>
                </a:moveTo>
                <a:lnTo>
                  <a:pt x="57077" y="0"/>
                </a:lnTo>
                <a:lnTo>
                  <a:pt x="57077" y="517352"/>
                </a:lnTo>
                <a:lnTo>
                  <a:pt x="84077" y="517352"/>
                </a:lnTo>
                <a:lnTo>
                  <a:pt x="84077" y="0"/>
                </a:lnTo>
                <a:close/>
              </a:path>
              <a:path w="141604" h="635000">
                <a:moveTo>
                  <a:pt x="141155" y="506228"/>
                </a:moveTo>
                <a:lnTo>
                  <a:pt x="84077" y="506228"/>
                </a:lnTo>
                <a:lnTo>
                  <a:pt x="84077" y="517352"/>
                </a:lnTo>
                <a:lnTo>
                  <a:pt x="135036" y="517352"/>
                </a:lnTo>
                <a:lnTo>
                  <a:pt x="141155" y="506228"/>
                </a:lnTo>
                <a:close/>
              </a:path>
            </a:pathLst>
          </a:custGeom>
          <a:solidFill>
            <a:srgbClr val="AFB0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5526935" y="4462891"/>
            <a:ext cx="480695" cy="434975"/>
          </a:xfrm>
          <a:custGeom>
            <a:avLst/>
            <a:gdLst/>
            <a:ahLst/>
            <a:cxnLst/>
            <a:rect l="l" t="t" r="r" b="b"/>
            <a:pathLst>
              <a:path w="480695" h="434975">
                <a:moveTo>
                  <a:pt x="376114" y="358886"/>
                </a:moveTo>
                <a:lnTo>
                  <a:pt x="337910" y="401294"/>
                </a:lnTo>
                <a:lnTo>
                  <a:pt x="480477" y="434734"/>
                </a:lnTo>
                <a:lnTo>
                  <a:pt x="456696" y="366335"/>
                </a:lnTo>
                <a:lnTo>
                  <a:pt x="384383" y="366335"/>
                </a:lnTo>
                <a:lnTo>
                  <a:pt x="376114" y="358886"/>
                </a:lnTo>
                <a:close/>
              </a:path>
              <a:path w="480695" h="434975">
                <a:moveTo>
                  <a:pt x="394185" y="338827"/>
                </a:moveTo>
                <a:lnTo>
                  <a:pt x="376114" y="358886"/>
                </a:lnTo>
                <a:lnTo>
                  <a:pt x="384383" y="366335"/>
                </a:lnTo>
                <a:lnTo>
                  <a:pt x="402455" y="346276"/>
                </a:lnTo>
                <a:lnTo>
                  <a:pt x="394185" y="338827"/>
                </a:lnTo>
                <a:close/>
              </a:path>
              <a:path w="480695" h="434975">
                <a:moveTo>
                  <a:pt x="432389" y="296420"/>
                </a:moveTo>
                <a:lnTo>
                  <a:pt x="394185" y="338827"/>
                </a:lnTo>
                <a:lnTo>
                  <a:pt x="402455" y="346276"/>
                </a:lnTo>
                <a:lnTo>
                  <a:pt x="384383" y="366335"/>
                </a:lnTo>
                <a:lnTo>
                  <a:pt x="456696" y="366335"/>
                </a:lnTo>
                <a:lnTo>
                  <a:pt x="432389" y="296420"/>
                </a:lnTo>
                <a:close/>
              </a:path>
              <a:path w="480695" h="434975">
                <a:moveTo>
                  <a:pt x="18072" y="0"/>
                </a:moveTo>
                <a:lnTo>
                  <a:pt x="0" y="20058"/>
                </a:lnTo>
                <a:lnTo>
                  <a:pt x="376114" y="358886"/>
                </a:lnTo>
                <a:lnTo>
                  <a:pt x="394185" y="338827"/>
                </a:lnTo>
                <a:lnTo>
                  <a:pt x="18072" y="0"/>
                </a:lnTo>
                <a:close/>
              </a:path>
            </a:pathLst>
          </a:custGeom>
          <a:solidFill>
            <a:srgbClr val="AFB0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4545629" y="4464953"/>
            <a:ext cx="459105" cy="457834"/>
          </a:xfrm>
          <a:custGeom>
            <a:avLst/>
            <a:gdLst/>
            <a:ahLst/>
            <a:cxnLst/>
            <a:rect l="l" t="t" r="r" b="b"/>
            <a:pathLst>
              <a:path w="459104" h="457835">
                <a:moveTo>
                  <a:pt x="41061" y="316908"/>
                </a:moveTo>
                <a:lnTo>
                  <a:pt x="0" y="457470"/>
                </a:lnTo>
                <a:lnTo>
                  <a:pt x="140703" y="416894"/>
                </a:lnTo>
                <a:lnTo>
                  <a:pt x="108239" y="384318"/>
                </a:lnTo>
                <a:lnTo>
                  <a:pt x="92527" y="384318"/>
                </a:lnTo>
                <a:lnTo>
                  <a:pt x="73469" y="365194"/>
                </a:lnTo>
                <a:lnTo>
                  <a:pt x="81352" y="357338"/>
                </a:lnTo>
                <a:lnTo>
                  <a:pt x="41061" y="316908"/>
                </a:lnTo>
                <a:close/>
              </a:path>
              <a:path w="459104" h="457835">
                <a:moveTo>
                  <a:pt x="81352" y="357338"/>
                </a:moveTo>
                <a:lnTo>
                  <a:pt x="73469" y="365194"/>
                </a:lnTo>
                <a:lnTo>
                  <a:pt x="92527" y="384318"/>
                </a:lnTo>
                <a:lnTo>
                  <a:pt x="100410" y="376462"/>
                </a:lnTo>
                <a:lnTo>
                  <a:pt x="81352" y="357338"/>
                </a:lnTo>
                <a:close/>
              </a:path>
              <a:path w="459104" h="457835">
                <a:moveTo>
                  <a:pt x="100410" y="376462"/>
                </a:moveTo>
                <a:lnTo>
                  <a:pt x="92527" y="384318"/>
                </a:lnTo>
                <a:lnTo>
                  <a:pt x="108239" y="384318"/>
                </a:lnTo>
                <a:lnTo>
                  <a:pt x="100410" y="376462"/>
                </a:lnTo>
                <a:close/>
              </a:path>
              <a:path w="459104" h="457835">
                <a:moveTo>
                  <a:pt x="439924" y="0"/>
                </a:moveTo>
                <a:lnTo>
                  <a:pt x="81352" y="357338"/>
                </a:lnTo>
                <a:lnTo>
                  <a:pt x="100410" y="376462"/>
                </a:lnTo>
                <a:lnTo>
                  <a:pt x="458981" y="19123"/>
                </a:lnTo>
                <a:lnTo>
                  <a:pt x="439924" y="0"/>
                </a:lnTo>
                <a:close/>
              </a:path>
            </a:pathLst>
          </a:custGeom>
          <a:solidFill>
            <a:srgbClr val="AFB0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object 116"/>
          <p:cNvSpPr txBox="1"/>
          <p:nvPr/>
        </p:nvSpPr>
        <p:spPr>
          <a:xfrm>
            <a:off x="4584576" y="3894635"/>
            <a:ext cx="1411605" cy="612775"/>
          </a:xfrm>
          <a:prstGeom prst="rect">
            <a:avLst/>
          </a:prstGeom>
        </p:spPr>
        <p:txBody>
          <a:bodyPr vert="horz" wrap="square" lIns="0" tIns="39370" rIns="0" bIns="0" rtlCol="0">
            <a:spAutoFit/>
          </a:bodyPr>
          <a:lstStyle/>
          <a:p>
            <a:pPr marL="12700" marR="5080" indent="430530">
              <a:lnSpc>
                <a:spcPts val="2230"/>
              </a:lnSpc>
              <a:spcBef>
                <a:spcPts val="310"/>
              </a:spcBef>
            </a:pPr>
            <a:r>
              <a:rPr sz="2000" spc="30" dirty="0">
                <a:solidFill>
                  <a:srgbClr val="AFB0B0"/>
                </a:solidFill>
                <a:latin typeface="Arial"/>
                <a:cs typeface="Arial"/>
              </a:rPr>
              <a:t>THE  </a:t>
            </a:r>
            <a:r>
              <a:rPr sz="2000" spc="60" dirty="0">
                <a:solidFill>
                  <a:srgbClr val="AFB0B0"/>
                </a:solidFill>
                <a:latin typeface="Arial"/>
                <a:cs typeface="Arial"/>
              </a:rPr>
              <a:t>DES</a:t>
            </a:r>
            <a:r>
              <a:rPr sz="2000" spc="55" dirty="0">
                <a:solidFill>
                  <a:srgbClr val="AFB0B0"/>
                </a:solidFill>
                <a:latin typeface="Arial"/>
                <a:cs typeface="Arial"/>
              </a:rPr>
              <a:t>IG</a:t>
            </a:r>
            <a:r>
              <a:rPr sz="2000" spc="60" dirty="0">
                <a:solidFill>
                  <a:srgbClr val="AFB0B0"/>
                </a:solidFill>
                <a:latin typeface="Arial"/>
                <a:cs typeface="Arial"/>
              </a:rPr>
              <a:t>NE</a:t>
            </a:r>
            <a:r>
              <a:rPr sz="2000" spc="-5" dirty="0">
                <a:solidFill>
                  <a:srgbClr val="AFB0B0"/>
                </a:solidFill>
                <a:latin typeface="Arial"/>
                <a:cs typeface="Arial"/>
              </a:rPr>
              <a:t>R</a:t>
            </a:r>
            <a:endParaRPr sz="2000">
              <a:latin typeface="Arial"/>
              <a:cs typeface="Arial"/>
            </a:endParaRPr>
          </a:p>
        </p:txBody>
      </p:sp>
      <p:sp>
        <p:nvSpPr>
          <p:cNvPr id="117" name="object 117"/>
          <p:cNvSpPr txBox="1"/>
          <p:nvPr/>
        </p:nvSpPr>
        <p:spPr>
          <a:xfrm>
            <a:off x="6773747" y="3580784"/>
            <a:ext cx="1221740" cy="319405"/>
          </a:xfrm>
          <a:prstGeom prst="rect">
            <a:avLst/>
          </a:prstGeom>
        </p:spPr>
        <p:txBody>
          <a:bodyPr vert="horz" wrap="square" lIns="0" tIns="26669" rIns="0" bIns="0" rtlCol="0">
            <a:spAutoFit/>
          </a:bodyPr>
          <a:lstStyle/>
          <a:p>
            <a:pPr marL="62230" marR="5080" indent="-50165">
              <a:lnSpc>
                <a:spcPts val="1110"/>
              </a:lnSpc>
              <a:spcBef>
                <a:spcPts val="209"/>
              </a:spcBef>
            </a:pPr>
            <a:r>
              <a:rPr sz="1000" b="1" spc="-5" dirty="0">
                <a:solidFill>
                  <a:srgbClr val="008333"/>
                </a:solidFill>
                <a:latin typeface="Arial"/>
                <a:cs typeface="Arial"/>
              </a:rPr>
              <a:t>5. </a:t>
            </a:r>
            <a:r>
              <a:rPr sz="1000" b="1" spc="15" dirty="0">
                <a:solidFill>
                  <a:srgbClr val="008333"/>
                </a:solidFill>
                <a:latin typeface="Arial"/>
                <a:cs typeface="Arial"/>
              </a:rPr>
              <a:t>ENVIRONMENT </a:t>
            </a:r>
            <a:r>
              <a:rPr sz="1000" b="1" spc="-5" dirty="0">
                <a:solidFill>
                  <a:srgbClr val="008333"/>
                </a:solidFill>
                <a:latin typeface="Arial"/>
                <a:cs typeface="Arial"/>
              </a:rPr>
              <a:t>/  </a:t>
            </a:r>
            <a:r>
              <a:rPr sz="1000" b="1" spc="10" dirty="0">
                <a:solidFill>
                  <a:srgbClr val="008333"/>
                </a:solidFill>
                <a:latin typeface="Arial"/>
                <a:cs typeface="Arial"/>
              </a:rPr>
              <a:t>SUSTAINABILITY</a:t>
            </a:r>
            <a:endParaRPr sz="1000">
              <a:latin typeface="Arial"/>
              <a:cs typeface="Arial"/>
            </a:endParaRPr>
          </a:p>
        </p:txBody>
      </p:sp>
      <p:sp>
        <p:nvSpPr>
          <p:cNvPr id="118" name="object 118"/>
          <p:cNvSpPr txBox="1"/>
          <p:nvPr/>
        </p:nvSpPr>
        <p:spPr>
          <a:xfrm>
            <a:off x="6733228" y="7018147"/>
            <a:ext cx="1221740" cy="319405"/>
          </a:xfrm>
          <a:prstGeom prst="rect">
            <a:avLst/>
          </a:prstGeom>
        </p:spPr>
        <p:txBody>
          <a:bodyPr vert="horz" wrap="square" lIns="0" tIns="26669" rIns="0" bIns="0" rtlCol="0">
            <a:spAutoFit/>
          </a:bodyPr>
          <a:lstStyle/>
          <a:p>
            <a:pPr marL="62230" marR="5080" indent="-50165">
              <a:lnSpc>
                <a:spcPts val="1110"/>
              </a:lnSpc>
              <a:spcBef>
                <a:spcPts val="209"/>
              </a:spcBef>
            </a:pPr>
            <a:r>
              <a:rPr sz="1000" b="1" spc="-5" dirty="0">
                <a:solidFill>
                  <a:srgbClr val="008333"/>
                </a:solidFill>
                <a:latin typeface="Arial"/>
                <a:cs typeface="Arial"/>
              </a:rPr>
              <a:t>4. </a:t>
            </a:r>
            <a:r>
              <a:rPr sz="1000" b="1" spc="15" dirty="0">
                <a:solidFill>
                  <a:srgbClr val="008333"/>
                </a:solidFill>
                <a:latin typeface="Arial"/>
                <a:cs typeface="Arial"/>
              </a:rPr>
              <a:t>ENVIRONMENT </a:t>
            </a:r>
            <a:r>
              <a:rPr sz="1000" b="1" spc="-5" dirty="0">
                <a:solidFill>
                  <a:srgbClr val="008333"/>
                </a:solidFill>
                <a:latin typeface="Arial"/>
                <a:cs typeface="Arial"/>
              </a:rPr>
              <a:t>/  </a:t>
            </a:r>
            <a:r>
              <a:rPr sz="1000" b="1" spc="10" dirty="0">
                <a:solidFill>
                  <a:srgbClr val="008333"/>
                </a:solidFill>
                <a:latin typeface="Arial"/>
                <a:cs typeface="Arial"/>
              </a:rPr>
              <a:t>SUSTAINABILITY</a:t>
            </a:r>
            <a:endParaRPr sz="1000">
              <a:latin typeface="Arial"/>
              <a:cs typeface="Arial"/>
            </a:endParaRPr>
          </a:p>
        </p:txBody>
      </p:sp>
      <p:sp>
        <p:nvSpPr>
          <p:cNvPr id="119" name="object 119"/>
          <p:cNvSpPr txBox="1"/>
          <p:nvPr/>
        </p:nvSpPr>
        <p:spPr>
          <a:xfrm>
            <a:off x="764369" y="671526"/>
            <a:ext cx="9306560" cy="324485"/>
          </a:xfrm>
          <a:prstGeom prst="rect">
            <a:avLst/>
          </a:prstGeom>
          <a:solidFill>
            <a:srgbClr val="FEF5B1"/>
          </a:solidFill>
          <a:ln w="7199">
            <a:solidFill>
              <a:srgbClr val="DD2B1C"/>
            </a:solidFill>
          </a:ln>
        </p:spPr>
        <p:txBody>
          <a:bodyPr vert="horz" wrap="square" lIns="0" tIns="8255" rIns="0" bIns="0" rtlCol="0">
            <a:spAutoFit/>
          </a:bodyPr>
          <a:lstStyle/>
          <a:p>
            <a:pPr marL="449580">
              <a:lnSpc>
                <a:spcPct val="100000"/>
              </a:lnSpc>
              <a:spcBef>
                <a:spcPts val="65"/>
              </a:spcBef>
              <a:tabLst>
                <a:tab pos="2888615" algn="l"/>
              </a:tabLst>
            </a:pPr>
            <a:r>
              <a:rPr sz="1800" b="1" dirty="0">
                <a:solidFill>
                  <a:srgbClr val="151616"/>
                </a:solidFill>
                <a:latin typeface="Arial"/>
                <a:cs typeface="Arial"/>
              </a:rPr>
              <a:t>HELPFUL</a:t>
            </a:r>
            <a:r>
              <a:rPr sz="1800" b="1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151616"/>
                </a:solidFill>
                <a:latin typeface="Arial"/>
                <a:cs typeface="Arial"/>
              </a:rPr>
              <a:t>LINK	</a:t>
            </a:r>
            <a:r>
              <a:rPr sz="2700" spc="-7" baseline="1543" dirty="0">
                <a:solidFill>
                  <a:srgbClr val="DD2B1C"/>
                </a:solidFill>
                <a:latin typeface="Arial"/>
                <a:cs typeface="Arial"/>
                <a:hlinkClick r:id="rId23"/>
              </a:rPr>
              <a:t>http://www.technologystudent.com/despro_ﬂsh/iterative1.html</a:t>
            </a:r>
            <a:endParaRPr sz="2700" baseline="1543">
              <a:latin typeface="Arial"/>
              <a:cs typeface="Arial"/>
            </a:endParaRPr>
          </a:p>
        </p:txBody>
      </p:sp>
      <p:sp>
        <p:nvSpPr>
          <p:cNvPr id="120" name="object 120"/>
          <p:cNvSpPr txBox="1"/>
          <p:nvPr/>
        </p:nvSpPr>
        <p:spPr>
          <a:xfrm>
            <a:off x="7312227" y="7346226"/>
            <a:ext cx="2072005" cy="1771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5" dirty="0">
                <a:solidFill>
                  <a:srgbClr val="3C2B98"/>
                </a:solidFill>
                <a:latin typeface="Arial"/>
                <a:cs typeface="Arial"/>
                <a:hlinkClick r:id="rId24"/>
              </a:rPr>
              <a:t>www.technologystudent.com ©</a:t>
            </a:r>
            <a:r>
              <a:rPr sz="1000" spc="-75" dirty="0">
                <a:solidFill>
                  <a:srgbClr val="3C2B98"/>
                </a:solidFill>
                <a:latin typeface="Arial"/>
                <a:cs typeface="Arial"/>
                <a:hlinkClick r:id="rId24"/>
              </a:rPr>
              <a:t> </a:t>
            </a:r>
            <a:r>
              <a:rPr sz="1000" spc="-5" dirty="0">
                <a:solidFill>
                  <a:srgbClr val="3C2B98"/>
                </a:solidFill>
                <a:latin typeface="Arial"/>
                <a:cs typeface="Arial"/>
              </a:rPr>
              <a:t>2018</a:t>
            </a:r>
            <a:endParaRPr sz="1000">
              <a:latin typeface="Arial"/>
              <a:cs typeface="Arial"/>
            </a:endParaRPr>
          </a:p>
        </p:txBody>
      </p:sp>
      <p:sp>
        <p:nvSpPr>
          <p:cNvPr id="121" name="object 121"/>
          <p:cNvSpPr txBox="1"/>
          <p:nvPr/>
        </p:nvSpPr>
        <p:spPr>
          <a:xfrm>
            <a:off x="3956051" y="7364946"/>
            <a:ext cx="3040380" cy="1771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5" dirty="0">
                <a:solidFill>
                  <a:srgbClr val="3C2B98"/>
                </a:solidFill>
                <a:latin typeface="Arial"/>
                <a:cs typeface="Arial"/>
                <a:hlinkClick r:id="rId25"/>
              </a:rPr>
              <a:t>https://www.facebook.com/groups/254963448192823/</a:t>
            </a:r>
            <a:endParaRPr sz="1000">
              <a:latin typeface="Arial"/>
              <a:cs typeface="Arial"/>
            </a:endParaRPr>
          </a:p>
        </p:txBody>
      </p:sp>
      <p:sp>
        <p:nvSpPr>
          <p:cNvPr id="122" name="object 122"/>
          <p:cNvSpPr txBox="1"/>
          <p:nvPr/>
        </p:nvSpPr>
        <p:spPr>
          <a:xfrm>
            <a:off x="361303" y="7368103"/>
            <a:ext cx="3382010" cy="1771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10" dirty="0">
                <a:solidFill>
                  <a:srgbClr val="3C2B98"/>
                </a:solidFill>
                <a:latin typeface="Arial"/>
                <a:cs typeface="Arial"/>
              </a:rPr>
              <a:t>WORLD </a:t>
            </a:r>
            <a:r>
              <a:rPr sz="1000" spc="5" dirty="0">
                <a:solidFill>
                  <a:srgbClr val="3C2B98"/>
                </a:solidFill>
                <a:latin typeface="Arial"/>
                <a:cs typeface="Arial"/>
              </a:rPr>
              <a:t>ASSOCIATION </a:t>
            </a:r>
            <a:r>
              <a:rPr sz="1000" spc="0" dirty="0">
                <a:solidFill>
                  <a:srgbClr val="3C2B98"/>
                </a:solidFill>
                <a:latin typeface="Arial"/>
                <a:cs typeface="Arial"/>
              </a:rPr>
              <a:t>OF </a:t>
            </a:r>
            <a:r>
              <a:rPr sz="1000" spc="15" dirty="0">
                <a:solidFill>
                  <a:srgbClr val="3C2B98"/>
                </a:solidFill>
                <a:latin typeface="Arial"/>
                <a:cs typeface="Arial"/>
              </a:rPr>
              <a:t>TECHNOLOGY</a:t>
            </a:r>
            <a:r>
              <a:rPr sz="1000" spc="114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1000" spc="15" dirty="0">
                <a:solidFill>
                  <a:srgbClr val="3C2B98"/>
                </a:solidFill>
                <a:latin typeface="Arial"/>
                <a:cs typeface="Arial"/>
              </a:rPr>
              <a:t>TEACHERS</a:t>
            </a:r>
            <a:endParaRPr sz="1000">
              <a:latin typeface="Arial"/>
              <a:cs typeface="Arial"/>
            </a:endParaRPr>
          </a:p>
        </p:txBody>
      </p:sp>
      <p:sp>
        <p:nvSpPr>
          <p:cNvPr id="123" name="object 123"/>
          <p:cNvSpPr txBox="1"/>
          <p:nvPr/>
        </p:nvSpPr>
        <p:spPr>
          <a:xfrm>
            <a:off x="9495360" y="7345843"/>
            <a:ext cx="871219" cy="1771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000" spc="-20" dirty="0">
                <a:solidFill>
                  <a:srgbClr val="3C2B98"/>
                </a:solidFill>
                <a:latin typeface="Arial"/>
                <a:cs typeface="Arial"/>
              </a:rPr>
              <a:t>V.Ryan </a:t>
            </a:r>
            <a:r>
              <a:rPr sz="1000" spc="-5" dirty="0">
                <a:solidFill>
                  <a:srgbClr val="3C2B98"/>
                </a:solidFill>
                <a:latin typeface="Arial"/>
                <a:cs typeface="Arial"/>
              </a:rPr>
              <a:t>©</a:t>
            </a:r>
            <a:r>
              <a:rPr sz="1000" spc="-70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1000" spc="-5" dirty="0">
                <a:solidFill>
                  <a:srgbClr val="3C2B98"/>
                </a:solidFill>
                <a:latin typeface="Arial"/>
                <a:cs typeface="Arial"/>
              </a:rPr>
              <a:t>2018</a:t>
            </a:r>
            <a:endParaRPr sz="1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63562" y="160084"/>
            <a:ext cx="10338435" cy="7176134"/>
          </a:xfrm>
          <a:custGeom>
            <a:avLst/>
            <a:gdLst/>
            <a:ahLst/>
            <a:cxnLst/>
            <a:rect l="l" t="t" r="r" b="b"/>
            <a:pathLst>
              <a:path w="10338435" h="7176134">
                <a:moveTo>
                  <a:pt x="0" y="0"/>
                </a:moveTo>
                <a:lnTo>
                  <a:pt x="10337868" y="0"/>
                </a:lnTo>
                <a:lnTo>
                  <a:pt x="10337868" y="7175545"/>
                </a:lnTo>
                <a:lnTo>
                  <a:pt x="0" y="7175545"/>
                </a:lnTo>
                <a:lnTo>
                  <a:pt x="0" y="0"/>
                </a:lnTo>
                <a:close/>
              </a:path>
            </a:pathLst>
          </a:custGeom>
          <a:solidFill>
            <a:srgbClr val="FEF5B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485686" y="1555950"/>
            <a:ext cx="9648825" cy="4818380"/>
          </a:xfrm>
          <a:prstGeom prst="rect">
            <a:avLst/>
          </a:prstGeom>
        </p:spPr>
        <p:txBody>
          <a:bodyPr vert="horz" wrap="square" lIns="0" tIns="45085" rIns="0" bIns="0" rtlCol="0">
            <a:spAutoFit/>
          </a:bodyPr>
          <a:lstStyle/>
          <a:p>
            <a:pPr marL="122555" marR="114300" algn="ctr">
              <a:lnSpc>
                <a:spcPts val="2680"/>
              </a:lnSpc>
              <a:spcBef>
                <a:spcPts val="355"/>
              </a:spcBef>
            </a:pPr>
            <a:r>
              <a:rPr sz="2400" b="1" i="1" u="heavy" spc="-5" dirty="0">
                <a:solidFill>
                  <a:srgbClr val="DD2B1C"/>
                </a:solidFill>
                <a:uFill>
                  <a:solidFill>
                    <a:srgbClr val="DD2B1C"/>
                  </a:solidFill>
                </a:uFill>
                <a:latin typeface="Arial"/>
                <a:cs typeface="Arial"/>
              </a:rPr>
              <a:t>Example</a:t>
            </a:r>
            <a:r>
              <a:rPr sz="2400" b="1" i="1" spc="-5" dirty="0">
                <a:solidFill>
                  <a:srgbClr val="DD2B1C"/>
                </a:solidFill>
                <a:latin typeface="Arial"/>
                <a:cs typeface="Arial"/>
              </a:rPr>
              <a:t> </a:t>
            </a:r>
            <a:r>
              <a:rPr sz="2400" b="1" i="1" u="heavy" spc="-5" dirty="0">
                <a:solidFill>
                  <a:srgbClr val="DD2B1C"/>
                </a:solidFill>
                <a:uFill>
                  <a:solidFill>
                    <a:srgbClr val="DD2B1C"/>
                  </a:solidFill>
                </a:uFill>
                <a:latin typeface="Arial"/>
                <a:cs typeface="Arial"/>
              </a:rPr>
              <a:t>1</a:t>
            </a:r>
            <a:r>
              <a:rPr sz="2400" b="1" i="1" spc="-5" dirty="0">
                <a:solidFill>
                  <a:srgbClr val="DD2B1C"/>
                </a:solidFill>
                <a:latin typeface="Arial"/>
                <a:cs typeface="Arial"/>
              </a:rPr>
              <a:t>: </a:t>
            </a:r>
            <a:r>
              <a:rPr sz="2400" i="1" dirty="0">
                <a:solidFill>
                  <a:srgbClr val="151616"/>
                </a:solidFill>
                <a:latin typeface="Arial"/>
                <a:cs typeface="Arial"/>
              </a:rPr>
              <a:t>If </a:t>
            </a:r>
            <a:r>
              <a:rPr sz="2400" i="1" spc="-5" dirty="0">
                <a:solidFill>
                  <a:srgbClr val="151616"/>
                </a:solidFill>
                <a:latin typeface="Arial"/>
                <a:cs typeface="Arial"/>
              </a:rPr>
              <a:t>you understand </a:t>
            </a:r>
            <a:r>
              <a:rPr sz="2400" i="1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2400" i="1" spc="-5" dirty="0">
                <a:solidFill>
                  <a:srgbClr val="151616"/>
                </a:solidFill>
                <a:latin typeface="Arial"/>
                <a:cs typeface="Arial"/>
              </a:rPr>
              <a:t>purpose </a:t>
            </a:r>
            <a:r>
              <a:rPr sz="2400" i="1" dirty="0">
                <a:solidFill>
                  <a:srgbClr val="151616"/>
                </a:solidFill>
                <a:latin typeface="Arial"/>
                <a:cs typeface="Arial"/>
              </a:rPr>
              <a:t>of </a:t>
            </a:r>
            <a:r>
              <a:rPr sz="2400" i="1" spc="-5" dirty="0">
                <a:solidFill>
                  <a:srgbClr val="151616"/>
                </a:solidFill>
                <a:latin typeface="Arial"/>
                <a:cs typeface="Arial"/>
              </a:rPr>
              <a:t>a questionnaire </a:t>
            </a:r>
            <a:r>
              <a:rPr sz="2400" i="1" dirty="0">
                <a:solidFill>
                  <a:srgbClr val="151616"/>
                </a:solidFill>
                <a:latin typeface="Arial"/>
                <a:cs typeface="Arial"/>
              </a:rPr>
              <a:t>/ </a:t>
            </a:r>
            <a:r>
              <a:rPr sz="2400" i="1" spc="-5" dirty="0">
                <a:solidFill>
                  <a:srgbClr val="151616"/>
                </a:solidFill>
                <a:latin typeface="Arial"/>
                <a:cs typeface="Arial"/>
              </a:rPr>
              <a:t>survey  and how </a:t>
            </a:r>
            <a:r>
              <a:rPr sz="2400" i="1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2400" i="1" spc="-5" dirty="0">
                <a:solidFill>
                  <a:srgbClr val="151616"/>
                </a:solidFill>
                <a:latin typeface="Arial"/>
                <a:cs typeface="Arial"/>
              </a:rPr>
              <a:t>conduct one, you will be able </a:t>
            </a:r>
            <a:r>
              <a:rPr sz="2400" i="1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2400" i="1" spc="-5" dirty="0">
                <a:solidFill>
                  <a:srgbClr val="151616"/>
                </a:solidFill>
                <a:latin typeface="Arial"/>
                <a:cs typeface="Arial"/>
              </a:rPr>
              <a:t>decide when </a:t>
            </a:r>
            <a:r>
              <a:rPr sz="2400" i="1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2400" i="1" spc="-5" dirty="0">
                <a:solidFill>
                  <a:srgbClr val="151616"/>
                </a:solidFill>
                <a:latin typeface="Arial"/>
                <a:cs typeface="Arial"/>
              </a:rPr>
              <a:t>use </a:t>
            </a:r>
            <a:r>
              <a:rPr sz="2400" i="1" dirty="0">
                <a:solidFill>
                  <a:srgbClr val="151616"/>
                </a:solidFill>
                <a:latin typeface="Arial"/>
                <a:cs typeface="Arial"/>
              </a:rPr>
              <a:t>this  </a:t>
            </a:r>
            <a:r>
              <a:rPr sz="2400" i="1" spc="-5" dirty="0">
                <a:solidFill>
                  <a:srgbClr val="151616"/>
                </a:solidFill>
                <a:latin typeface="Arial"/>
                <a:cs typeface="Arial"/>
              </a:rPr>
              <a:t>tool during designing (and how many </a:t>
            </a:r>
            <a:r>
              <a:rPr sz="2400" i="1" dirty="0">
                <a:solidFill>
                  <a:srgbClr val="151616"/>
                </a:solidFill>
                <a:latin typeface="Arial"/>
                <a:cs typeface="Arial"/>
              </a:rPr>
              <a:t>times). This </a:t>
            </a:r>
            <a:r>
              <a:rPr sz="2400" i="1" spc="-5" dirty="0">
                <a:solidFill>
                  <a:srgbClr val="151616"/>
                </a:solidFill>
                <a:latin typeface="Arial"/>
                <a:cs typeface="Arial"/>
              </a:rPr>
              <a:t>applies </a:t>
            </a:r>
            <a:r>
              <a:rPr sz="2400" i="1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2400" i="1" spc="-5" dirty="0">
                <a:solidFill>
                  <a:srgbClr val="151616"/>
                </a:solidFill>
                <a:latin typeface="Arial"/>
                <a:cs typeface="Arial"/>
              </a:rPr>
              <a:t>each  ‘design tool’, including </a:t>
            </a:r>
            <a:r>
              <a:rPr sz="2400" i="1" spc="40" dirty="0">
                <a:solidFill>
                  <a:srgbClr val="151616"/>
                </a:solidFill>
                <a:latin typeface="Arial"/>
                <a:cs typeface="Arial"/>
              </a:rPr>
              <a:t>CAD, </a:t>
            </a:r>
            <a:r>
              <a:rPr sz="2400" i="1" spc="-5" dirty="0">
                <a:solidFill>
                  <a:srgbClr val="151616"/>
                </a:solidFill>
                <a:latin typeface="Arial"/>
                <a:cs typeface="Arial"/>
              </a:rPr>
              <a:t>thumbnail sketching and model</a:t>
            </a:r>
            <a:r>
              <a:rPr sz="2400" i="1" spc="18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400" i="1" spc="-5" dirty="0">
                <a:solidFill>
                  <a:srgbClr val="151616"/>
                </a:solidFill>
                <a:latin typeface="Arial"/>
                <a:cs typeface="Arial"/>
              </a:rPr>
              <a:t>making.</a:t>
            </a:r>
            <a:endParaRPr sz="2400">
              <a:latin typeface="Arial"/>
              <a:cs typeface="Arial"/>
            </a:endParaRPr>
          </a:p>
          <a:p>
            <a:pPr marL="29209" marR="22225" algn="ctr">
              <a:lnSpc>
                <a:spcPts val="2680"/>
              </a:lnSpc>
              <a:spcBef>
                <a:spcPts val="5"/>
              </a:spcBef>
            </a:pPr>
            <a:r>
              <a:rPr sz="2400" i="1" spc="-5" dirty="0">
                <a:solidFill>
                  <a:srgbClr val="151616"/>
                </a:solidFill>
                <a:latin typeface="Arial"/>
                <a:cs typeface="Arial"/>
              </a:rPr>
              <a:t>Each design tool can be utilised many </a:t>
            </a:r>
            <a:r>
              <a:rPr sz="2400" i="1" dirty="0">
                <a:solidFill>
                  <a:srgbClr val="151616"/>
                </a:solidFill>
                <a:latin typeface="Arial"/>
                <a:cs typeface="Arial"/>
              </a:rPr>
              <a:t>times, </a:t>
            </a:r>
            <a:r>
              <a:rPr sz="2400" i="1" spc="-5" dirty="0">
                <a:solidFill>
                  <a:srgbClr val="151616"/>
                </a:solidFill>
                <a:latin typeface="Arial"/>
                <a:cs typeface="Arial"/>
              </a:rPr>
              <a:t>during </a:t>
            </a:r>
            <a:r>
              <a:rPr sz="2400" i="1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2400" i="1" spc="-5" dirty="0">
                <a:solidFill>
                  <a:srgbClr val="151616"/>
                </a:solidFill>
                <a:latin typeface="Arial"/>
                <a:cs typeface="Arial"/>
              </a:rPr>
              <a:t>iterative design  process.</a:t>
            </a:r>
            <a:endParaRPr sz="2400">
              <a:latin typeface="Arial"/>
              <a:cs typeface="Arial"/>
            </a:endParaRPr>
          </a:p>
          <a:p>
            <a:pPr marL="12700" marR="5080" algn="ctr">
              <a:lnSpc>
                <a:spcPts val="2680"/>
              </a:lnSpc>
              <a:spcBef>
                <a:spcPts val="2685"/>
              </a:spcBef>
            </a:pPr>
            <a:r>
              <a:rPr sz="2400" b="1" i="1" u="heavy" spc="-5" dirty="0">
                <a:solidFill>
                  <a:srgbClr val="DD2B1C"/>
                </a:solidFill>
                <a:uFill>
                  <a:solidFill>
                    <a:srgbClr val="DD2B1C"/>
                  </a:solidFill>
                </a:uFill>
                <a:latin typeface="Arial"/>
                <a:cs typeface="Arial"/>
              </a:rPr>
              <a:t>Example 2:</a:t>
            </a:r>
            <a:r>
              <a:rPr sz="2400" b="1" i="1" spc="-5" dirty="0">
                <a:solidFill>
                  <a:srgbClr val="DD2B1C"/>
                </a:solidFill>
                <a:latin typeface="Arial"/>
                <a:cs typeface="Arial"/>
              </a:rPr>
              <a:t> </a:t>
            </a:r>
            <a:r>
              <a:rPr sz="2400" i="1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2400" i="1" spc="-5" dirty="0">
                <a:solidFill>
                  <a:srgbClr val="151616"/>
                </a:solidFill>
                <a:latin typeface="Arial"/>
                <a:cs typeface="Arial"/>
              </a:rPr>
              <a:t>‘design tool’ called ‘feedback’. </a:t>
            </a:r>
            <a:r>
              <a:rPr sz="2400" i="1" dirty="0">
                <a:solidFill>
                  <a:srgbClr val="151616"/>
                </a:solidFill>
                <a:latin typeface="Arial"/>
                <a:cs typeface="Arial"/>
              </a:rPr>
              <a:t>If </a:t>
            </a:r>
            <a:r>
              <a:rPr sz="2400" i="1" spc="-5" dirty="0">
                <a:solidFill>
                  <a:srgbClr val="151616"/>
                </a:solidFill>
                <a:latin typeface="Arial"/>
                <a:cs typeface="Arial"/>
              </a:rPr>
              <a:t>you know how </a:t>
            </a:r>
            <a:r>
              <a:rPr sz="2400" i="1" dirty="0">
                <a:solidFill>
                  <a:srgbClr val="151616"/>
                </a:solidFill>
                <a:latin typeface="Arial"/>
                <a:cs typeface="Arial"/>
              </a:rPr>
              <a:t>to  </a:t>
            </a:r>
            <a:r>
              <a:rPr sz="2400" i="1" spc="-5" dirty="0">
                <a:solidFill>
                  <a:srgbClr val="151616"/>
                </a:solidFill>
                <a:latin typeface="Arial"/>
                <a:cs typeface="Arial"/>
              </a:rPr>
              <a:t>record </a:t>
            </a:r>
            <a:r>
              <a:rPr sz="2400" i="1" dirty="0">
                <a:solidFill>
                  <a:srgbClr val="151616"/>
                </a:solidFill>
                <a:latin typeface="Arial"/>
                <a:cs typeface="Arial"/>
              </a:rPr>
              <a:t>feedback, </a:t>
            </a:r>
            <a:r>
              <a:rPr sz="2400" i="1" spc="-5" dirty="0">
                <a:solidFill>
                  <a:srgbClr val="151616"/>
                </a:solidFill>
                <a:latin typeface="Arial"/>
                <a:cs typeface="Arial"/>
              </a:rPr>
              <a:t>what </a:t>
            </a:r>
            <a:r>
              <a:rPr sz="2400" i="1" dirty="0">
                <a:solidFill>
                  <a:srgbClr val="151616"/>
                </a:solidFill>
                <a:latin typeface="Arial"/>
                <a:cs typeface="Arial"/>
              </a:rPr>
              <a:t>to ask </a:t>
            </a:r>
            <a:r>
              <a:rPr sz="2400" i="1" spc="-5" dirty="0">
                <a:solidFill>
                  <a:srgbClr val="151616"/>
                </a:solidFill>
                <a:latin typeface="Arial"/>
                <a:cs typeface="Arial"/>
              </a:rPr>
              <a:t>potential </a:t>
            </a:r>
            <a:r>
              <a:rPr sz="2400" i="1" dirty="0">
                <a:solidFill>
                  <a:srgbClr val="151616"/>
                </a:solidFill>
                <a:latin typeface="Arial"/>
                <a:cs typeface="Arial"/>
              </a:rPr>
              <a:t>customers </a:t>
            </a:r>
            <a:r>
              <a:rPr sz="2400" i="1" spc="-5" dirty="0">
                <a:solidFill>
                  <a:srgbClr val="151616"/>
                </a:solidFill>
                <a:latin typeface="Arial"/>
                <a:cs typeface="Arial"/>
              </a:rPr>
              <a:t>and</a:t>
            </a:r>
            <a:r>
              <a:rPr sz="2400" i="1" spc="7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400" i="1" spc="-5" dirty="0">
                <a:solidFill>
                  <a:srgbClr val="151616"/>
                </a:solidFill>
                <a:latin typeface="Arial"/>
                <a:cs typeface="Arial"/>
              </a:rPr>
              <a:t>stakeholders</a:t>
            </a:r>
            <a:r>
              <a:rPr sz="2400" i="1" spc="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400" i="1" spc="-5" dirty="0">
                <a:solidFill>
                  <a:srgbClr val="151616"/>
                </a:solidFill>
                <a:latin typeface="Arial"/>
                <a:cs typeface="Arial"/>
              </a:rPr>
              <a:t>and  how </a:t>
            </a:r>
            <a:r>
              <a:rPr sz="2400" i="1" dirty="0">
                <a:solidFill>
                  <a:srgbClr val="151616"/>
                </a:solidFill>
                <a:latin typeface="Arial"/>
                <a:cs typeface="Arial"/>
              </a:rPr>
              <a:t>to turn the </a:t>
            </a:r>
            <a:r>
              <a:rPr sz="2400" i="1" spc="-5" dirty="0">
                <a:solidFill>
                  <a:srgbClr val="151616"/>
                </a:solidFill>
                <a:latin typeface="Arial"/>
                <a:cs typeface="Arial"/>
              </a:rPr>
              <a:t>gained knowledge into an improved design, </a:t>
            </a:r>
            <a:r>
              <a:rPr sz="2400" i="1" dirty="0">
                <a:solidFill>
                  <a:srgbClr val="151616"/>
                </a:solidFill>
                <a:latin typeface="Arial"/>
                <a:cs typeface="Arial"/>
              </a:rPr>
              <a:t>this </a:t>
            </a:r>
            <a:r>
              <a:rPr sz="2400" i="1" spc="-5" dirty="0">
                <a:solidFill>
                  <a:srgbClr val="151616"/>
                </a:solidFill>
                <a:latin typeface="Arial"/>
                <a:cs typeface="Arial"/>
              </a:rPr>
              <a:t>skill  can be used </a:t>
            </a:r>
            <a:r>
              <a:rPr sz="2400" i="1" spc="-20" dirty="0">
                <a:solidFill>
                  <a:srgbClr val="151616"/>
                </a:solidFill>
                <a:latin typeface="Arial"/>
                <a:cs typeface="Arial"/>
              </a:rPr>
              <a:t>regularly, </a:t>
            </a:r>
            <a:r>
              <a:rPr sz="2400" i="1" spc="-5" dirty="0">
                <a:solidFill>
                  <a:srgbClr val="151616"/>
                </a:solidFill>
                <a:latin typeface="Arial"/>
                <a:cs typeface="Arial"/>
              </a:rPr>
              <a:t>during </a:t>
            </a:r>
            <a:r>
              <a:rPr sz="2400" i="1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2400" i="1" spc="-5" dirty="0">
                <a:solidFill>
                  <a:srgbClr val="151616"/>
                </a:solidFill>
                <a:latin typeface="Arial"/>
                <a:cs typeface="Arial"/>
              </a:rPr>
              <a:t>iterative design</a:t>
            </a:r>
            <a:r>
              <a:rPr sz="2400" i="1" spc="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400" i="1" dirty="0">
                <a:solidFill>
                  <a:srgbClr val="151616"/>
                </a:solidFill>
                <a:latin typeface="Arial"/>
                <a:cs typeface="Arial"/>
              </a:rPr>
              <a:t>process.</a:t>
            </a:r>
            <a:endParaRPr sz="2400">
              <a:latin typeface="Arial"/>
              <a:cs typeface="Arial"/>
            </a:endParaRPr>
          </a:p>
          <a:p>
            <a:pPr marL="359410" marR="351155" algn="ctr">
              <a:lnSpc>
                <a:spcPts val="2680"/>
              </a:lnSpc>
              <a:spcBef>
                <a:spcPts val="2685"/>
              </a:spcBef>
            </a:pP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There is no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set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way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of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designing. </a:t>
            </a:r>
            <a:r>
              <a:rPr sz="2400" spc="-80" dirty="0">
                <a:solidFill>
                  <a:srgbClr val="151616"/>
                </a:solidFill>
                <a:latin typeface="Arial"/>
                <a:cs typeface="Arial"/>
              </a:rPr>
              <a:t>You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have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freedom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use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the 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‘design tools’,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at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any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time,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whilst solving your design</a:t>
            </a:r>
            <a:r>
              <a:rPr sz="2400" spc="114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problem.</a:t>
            </a:r>
            <a:endParaRPr sz="2400">
              <a:latin typeface="Arial"/>
              <a:cs typeface="Arial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031812" y="326752"/>
            <a:ext cx="645160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u="sng" spc="60" dirty="0"/>
              <a:t>HOW </a:t>
            </a:r>
            <a:r>
              <a:rPr sz="3000" u="sng" spc="55" dirty="0"/>
              <a:t>ITERATIVE </a:t>
            </a:r>
            <a:r>
              <a:rPr sz="3000" u="sng" spc="75" dirty="0"/>
              <a:t>DESIGN</a:t>
            </a:r>
            <a:r>
              <a:rPr sz="3000" u="sng" spc="225" dirty="0"/>
              <a:t> </a:t>
            </a:r>
            <a:r>
              <a:rPr sz="3000" u="sng" spc="75" dirty="0"/>
              <a:t>WORKS</a:t>
            </a:r>
            <a:endParaRPr sz="3000" u="sng" dirty="0"/>
          </a:p>
        </p:txBody>
      </p:sp>
      <p:sp>
        <p:nvSpPr>
          <p:cNvPr id="5" name="object 5"/>
          <p:cNvSpPr txBox="1"/>
          <p:nvPr/>
        </p:nvSpPr>
        <p:spPr>
          <a:xfrm>
            <a:off x="3956051" y="7060145"/>
            <a:ext cx="3040380" cy="1771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5" dirty="0">
                <a:solidFill>
                  <a:srgbClr val="3C2B98"/>
                </a:solidFill>
                <a:latin typeface="Arial"/>
                <a:cs typeface="Arial"/>
                <a:hlinkClick r:id="rId2"/>
              </a:rPr>
              <a:t>https://www.facebook.com/groups/254963448192823/</a:t>
            </a:r>
            <a:endParaRPr sz="10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61303" y="7063302"/>
            <a:ext cx="3382010" cy="1771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10" dirty="0">
                <a:solidFill>
                  <a:srgbClr val="3C2B98"/>
                </a:solidFill>
                <a:latin typeface="Arial"/>
                <a:cs typeface="Arial"/>
              </a:rPr>
              <a:t>WORLD </a:t>
            </a:r>
            <a:r>
              <a:rPr sz="1000" spc="5" dirty="0">
                <a:solidFill>
                  <a:srgbClr val="3C2B98"/>
                </a:solidFill>
                <a:latin typeface="Arial"/>
                <a:cs typeface="Arial"/>
              </a:rPr>
              <a:t>ASSOCIATION </a:t>
            </a:r>
            <a:r>
              <a:rPr sz="1000" spc="0" dirty="0">
                <a:solidFill>
                  <a:srgbClr val="3C2B98"/>
                </a:solidFill>
                <a:latin typeface="Arial"/>
                <a:cs typeface="Arial"/>
              </a:rPr>
              <a:t>OF </a:t>
            </a:r>
            <a:r>
              <a:rPr sz="1000" spc="15" dirty="0">
                <a:solidFill>
                  <a:srgbClr val="3C2B98"/>
                </a:solidFill>
                <a:latin typeface="Arial"/>
                <a:cs typeface="Arial"/>
              </a:rPr>
              <a:t>TECHNOLOGY</a:t>
            </a:r>
            <a:r>
              <a:rPr sz="1000" spc="114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1000" spc="15" dirty="0">
                <a:solidFill>
                  <a:srgbClr val="3C2B98"/>
                </a:solidFill>
                <a:latin typeface="Arial"/>
                <a:cs typeface="Arial"/>
              </a:rPr>
              <a:t>TEACHERS</a:t>
            </a:r>
            <a:endParaRPr sz="10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312227" y="7041426"/>
            <a:ext cx="3054350" cy="1771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2195195" algn="l"/>
              </a:tabLst>
            </a:pPr>
            <a:r>
              <a:rPr sz="1000" spc="-5" dirty="0">
                <a:solidFill>
                  <a:srgbClr val="3C2B98"/>
                </a:solidFill>
                <a:latin typeface="Arial"/>
                <a:cs typeface="Arial"/>
                <a:hlinkClick r:id="rId3"/>
              </a:rPr>
              <a:t>www.technologystudent.com</a:t>
            </a:r>
            <a:r>
              <a:rPr sz="1000" dirty="0">
                <a:solidFill>
                  <a:srgbClr val="3C2B98"/>
                </a:solidFill>
                <a:latin typeface="Arial"/>
                <a:cs typeface="Arial"/>
                <a:hlinkClick r:id="rId3"/>
              </a:rPr>
              <a:t> </a:t>
            </a:r>
            <a:r>
              <a:rPr sz="1000" spc="-5" dirty="0">
                <a:solidFill>
                  <a:srgbClr val="3C2B98"/>
                </a:solidFill>
                <a:latin typeface="Arial"/>
                <a:cs typeface="Arial"/>
                <a:hlinkClick r:id="rId3"/>
              </a:rPr>
              <a:t>©</a:t>
            </a:r>
            <a:r>
              <a:rPr sz="1000" dirty="0">
                <a:solidFill>
                  <a:srgbClr val="3C2B98"/>
                </a:solidFill>
                <a:latin typeface="Arial"/>
                <a:cs typeface="Arial"/>
                <a:hlinkClick r:id="rId3"/>
              </a:rPr>
              <a:t> </a:t>
            </a:r>
            <a:r>
              <a:rPr sz="1000" spc="-5" dirty="0">
                <a:solidFill>
                  <a:srgbClr val="3C2B98"/>
                </a:solidFill>
                <a:latin typeface="Arial"/>
                <a:cs typeface="Arial"/>
              </a:rPr>
              <a:t>2018	</a:t>
            </a:r>
            <a:r>
              <a:rPr sz="1000" spc="-20" dirty="0">
                <a:solidFill>
                  <a:srgbClr val="3C2B98"/>
                </a:solidFill>
                <a:latin typeface="Arial"/>
                <a:cs typeface="Arial"/>
              </a:rPr>
              <a:t>V.Ryan </a:t>
            </a:r>
            <a:r>
              <a:rPr sz="1000" spc="-5" dirty="0">
                <a:solidFill>
                  <a:srgbClr val="3C2B98"/>
                </a:solidFill>
                <a:latin typeface="Arial"/>
                <a:cs typeface="Arial"/>
              </a:rPr>
              <a:t>©</a:t>
            </a:r>
            <a:r>
              <a:rPr sz="1000" spc="-70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1000" spc="-5" dirty="0">
                <a:solidFill>
                  <a:srgbClr val="3C2B98"/>
                </a:solidFill>
                <a:latin typeface="Arial"/>
                <a:cs typeface="Arial"/>
              </a:rPr>
              <a:t>2018</a:t>
            </a:r>
            <a:endParaRPr sz="10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93683" y="897583"/>
            <a:ext cx="9306560" cy="483234"/>
          </a:xfrm>
          <a:prstGeom prst="rect">
            <a:avLst/>
          </a:prstGeom>
          <a:solidFill>
            <a:srgbClr val="FEF5B1"/>
          </a:solidFill>
          <a:ln w="7199">
            <a:solidFill>
              <a:srgbClr val="DD2B1C"/>
            </a:solidFill>
          </a:ln>
        </p:spPr>
        <p:txBody>
          <a:bodyPr vert="horz" wrap="square" lIns="0" tIns="100965" rIns="0" bIns="0" rtlCol="0">
            <a:spAutoFit/>
          </a:bodyPr>
          <a:lstStyle/>
          <a:p>
            <a:pPr marL="436880">
              <a:lnSpc>
                <a:spcPct val="100000"/>
              </a:lnSpc>
              <a:spcBef>
                <a:spcPts val="795"/>
              </a:spcBef>
              <a:tabLst>
                <a:tab pos="2779395" algn="l"/>
              </a:tabLst>
            </a:pPr>
            <a:r>
              <a:rPr sz="2700" b="1" baseline="3086" dirty="0">
                <a:solidFill>
                  <a:srgbClr val="151616"/>
                </a:solidFill>
                <a:latin typeface="Arial"/>
                <a:cs typeface="Arial"/>
              </a:rPr>
              <a:t>HELPFUL</a:t>
            </a:r>
            <a:r>
              <a:rPr sz="2700" b="1" spc="-52" baseline="3086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700" b="1" baseline="3086" dirty="0">
                <a:solidFill>
                  <a:srgbClr val="151616"/>
                </a:solidFill>
                <a:latin typeface="Arial"/>
                <a:cs typeface="Arial"/>
              </a:rPr>
              <a:t>LINK	</a:t>
            </a:r>
            <a:r>
              <a:rPr sz="1800" spc="-5" dirty="0">
                <a:solidFill>
                  <a:srgbClr val="DD2B1C"/>
                </a:solidFill>
                <a:latin typeface="Arial"/>
                <a:cs typeface="Arial"/>
                <a:hlinkClick r:id="rId4"/>
              </a:rPr>
              <a:t>http://www.technologystudent.com/despro_ﬂsh/iterative1.html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63562" y="160084"/>
            <a:ext cx="10338435" cy="7176134"/>
          </a:xfrm>
          <a:custGeom>
            <a:avLst/>
            <a:gdLst/>
            <a:ahLst/>
            <a:cxnLst/>
            <a:rect l="l" t="t" r="r" b="b"/>
            <a:pathLst>
              <a:path w="10338435" h="7176134">
                <a:moveTo>
                  <a:pt x="0" y="0"/>
                </a:moveTo>
                <a:lnTo>
                  <a:pt x="10337868" y="0"/>
                </a:lnTo>
                <a:lnTo>
                  <a:pt x="10337868" y="7175545"/>
                </a:lnTo>
                <a:lnTo>
                  <a:pt x="0" y="7175545"/>
                </a:lnTo>
                <a:lnTo>
                  <a:pt x="0" y="0"/>
                </a:lnTo>
                <a:close/>
              </a:path>
            </a:pathLst>
          </a:custGeom>
          <a:solidFill>
            <a:srgbClr val="FEF5B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681339" y="811515"/>
            <a:ext cx="9306560" cy="483234"/>
          </a:xfrm>
          <a:prstGeom prst="rect">
            <a:avLst/>
          </a:prstGeom>
          <a:solidFill>
            <a:srgbClr val="FEF5B1"/>
          </a:solidFill>
          <a:ln w="7199">
            <a:solidFill>
              <a:srgbClr val="DD2B1C"/>
            </a:solidFill>
          </a:ln>
        </p:spPr>
        <p:txBody>
          <a:bodyPr vert="horz" wrap="square" lIns="0" tIns="100965" rIns="0" bIns="0" rtlCol="0">
            <a:spAutoFit/>
          </a:bodyPr>
          <a:lstStyle/>
          <a:p>
            <a:pPr marL="436880">
              <a:lnSpc>
                <a:spcPct val="100000"/>
              </a:lnSpc>
              <a:spcBef>
                <a:spcPts val="795"/>
              </a:spcBef>
              <a:tabLst>
                <a:tab pos="2779395" algn="l"/>
              </a:tabLst>
            </a:pPr>
            <a:r>
              <a:rPr sz="2700" b="1" baseline="3086" dirty="0">
                <a:solidFill>
                  <a:srgbClr val="151616"/>
                </a:solidFill>
                <a:latin typeface="Arial"/>
                <a:cs typeface="Arial"/>
              </a:rPr>
              <a:t>HELPFUL</a:t>
            </a:r>
            <a:r>
              <a:rPr sz="2700" b="1" spc="-52" baseline="3086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700" b="1" baseline="3086" dirty="0">
                <a:solidFill>
                  <a:srgbClr val="151616"/>
                </a:solidFill>
                <a:latin typeface="Arial"/>
                <a:cs typeface="Arial"/>
              </a:rPr>
              <a:t>LINK	</a:t>
            </a:r>
            <a:r>
              <a:rPr sz="1800" spc="-5" dirty="0">
                <a:solidFill>
                  <a:srgbClr val="DD2B1C"/>
                </a:solidFill>
                <a:latin typeface="Arial"/>
                <a:cs typeface="Arial"/>
                <a:hlinkClick r:id="rId2"/>
              </a:rPr>
              <a:t>http://www.technologystudent.com/despro_ﬂsh/iterative1.html</a:t>
            </a:r>
            <a:endParaRPr sz="18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627339" y="4228361"/>
            <a:ext cx="7559675" cy="2088514"/>
          </a:xfrm>
          <a:prstGeom prst="rect">
            <a:avLst/>
          </a:prstGeom>
          <a:solidFill>
            <a:srgbClr val="FDF08E"/>
          </a:solidFill>
        </p:spPr>
        <p:txBody>
          <a:bodyPr vert="horz" wrap="square" lIns="0" tIns="99060" rIns="0" bIns="0" rtlCol="0">
            <a:spAutoFit/>
          </a:bodyPr>
          <a:lstStyle/>
          <a:p>
            <a:pPr marL="1397635">
              <a:lnSpc>
                <a:spcPct val="100000"/>
              </a:lnSpc>
              <a:spcBef>
                <a:spcPts val="780"/>
              </a:spcBef>
            </a:pPr>
            <a:r>
              <a:rPr sz="2900" spc="5" dirty="0">
                <a:solidFill>
                  <a:srgbClr val="151616"/>
                </a:solidFill>
                <a:latin typeface="Arial"/>
                <a:cs typeface="Arial"/>
              </a:rPr>
              <a:t>CYCLE ONE </a:t>
            </a:r>
            <a:r>
              <a:rPr sz="2900" spc="0" dirty="0">
                <a:solidFill>
                  <a:srgbClr val="151616"/>
                </a:solidFill>
                <a:latin typeface="Arial"/>
                <a:cs typeface="Arial"/>
              </a:rPr>
              <a:t>- 5 to 8</a:t>
            </a:r>
            <a:r>
              <a:rPr sz="2900" spc="-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900" spc="5" dirty="0">
                <a:solidFill>
                  <a:srgbClr val="151616"/>
                </a:solidFill>
                <a:latin typeface="Arial"/>
                <a:cs typeface="Arial"/>
              </a:rPr>
              <a:t>SHEETS</a:t>
            </a:r>
            <a:endParaRPr sz="2900">
              <a:latin typeface="Arial"/>
              <a:cs typeface="Arial"/>
            </a:endParaRPr>
          </a:p>
          <a:p>
            <a:pPr marL="423545" marR="200025" indent="911860">
              <a:lnSpc>
                <a:spcPts val="5440"/>
              </a:lnSpc>
              <a:spcBef>
                <a:spcPts val="350"/>
              </a:spcBef>
            </a:pPr>
            <a:r>
              <a:rPr sz="2900" spc="5" dirty="0">
                <a:solidFill>
                  <a:srgbClr val="151616"/>
                </a:solidFill>
                <a:latin typeface="Arial"/>
                <a:cs typeface="Arial"/>
              </a:rPr>
              <a:t>CYCLE TWO </a:t>
            </a:r>
            <a:r>
              <a:rPr sz="2900" spc="0" dirty="0">
                <a:solidFill>
                  <a:srgbClr val="151616"/>
                </a:solidFill>
                <a:latin typeface="Arial"/>
                <a:cs typeface="Arial"/>
              </a:rPr>
              <a:t>- 5 to 8 </a:t>
            </a:r>
            <a:r>
              <a:rPr sz="2900" spc="5" dirty="0">
                <a:solidFill>
                  <a:srgbClr val="151616"/>
                </a:solidFill>
                <a:latin typeface="Arial"/>
                <a:cs typeface="Arial"/>
              </a:rPr>
              <a:t>SHEETS  CYCLE THREE AND FOUR </a:t>
            </a:r>
            <a:r>
              <a:rPr sz="2900" spc="0" dirty="0">
                <a:solidFill>
                  <a:srgbClr val="151616"/>
                </a:solidFill>
                <a:latin typeface="Arial"/>
                <a:cs typeface="Arial"/>
              </a:rPr>
              <a:t>- 10</a:t>
            </a:r>
            <a:r>
              <a:rPr sz="2900" spc="-3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900" spc="5" dirty="0">
                <a:solidFill>
                  <a:srgbClr val="151616"/>
                </a:solidFill>
                <a:latin typeface="Arial"/>
                <a:cs typeface="Arial"/>
              </a:rPr>
              <a:t>SHEETS</a:t>
            </a:r>
            <a:endParaRPr sz="2900">
              <a:latin typeface="Arial"/>
              <a:cs typeface="Arial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480601" y="259958"/>
            <a:ext cx="9657080" cy="406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500" u="none" dirty="0"/>
              <a:t>HOW </a:t>
            </a:r>
            <a:r>
              <a:rPr sz="2500" u="none" spc="-5" dirty="0"/>
              <a:t>MANY </a:t>
            </a:r>
            <a:r>
              <a:rPr sz="2500" u="none" spc="-40" dirty="0"/>
              <a:t>PAGES </a:t>
            </a:r>
            <a:r>
              <a:rPr sz="2500" u="none" dirty="0"/>
              <a:t>FOR </a:t>
            </a:r>
            <a:r>
              <a:rPr sz="2500" u="none" spc="-5" dirty="0"/>
              <a:t>EACH </a:t>
            </a:r>
            <a:r>
              <a:rPr sz="2500" u="none" dirty="0"/>
              <a:t>CYCLE OF </a:t>
            </a:r>
            <a:r>
              <a:rPr sz="2500" u="none" spc="-25" dirty="0"/>
              <a:t>ITERATIVE</a:t>
            </a:r>
            <a:r>
              <a:rPr sz="2500" u="none" spc="-10" dirty="0"/>
              <a:t> </a:t>
            </a:r>
            <a:r>
              <a:rPr sz="2500" u="none" dirty="0"/>
              <a:t>DESIGN?</a:t>
            </a:r>
            <a:endParaRPr sz="2500"/>
          </a:p>
        </p:txBody>
      </p:sp>
      <p:sp>
        <p:nvSpPr>
          <p:cNvPr id="6" name="object 6"/>
          <p:cNvSpPr txBox="1"/>
          <p:nvPr/>
        </p:nvSpPr>
        <p:spPr>
          <a:xfrm>
            <a:off x="465066" y="6486416"/>
            <a:ext cx="9723755" cy="732155"/>
          </a:xfrm>
          <a:prstGeom prst="rect">
            <a:avLst/>
          </a:prstGeom>
        </p:spPr>
        <p:txBody>
          <a:bodyPr vert="horz" wrap="square" lIns="0" tIns="45085" rIns="0" bIns="0" rtlCol="0">
            <a:spAutoFit/>
          </a:bodyPr>
          <a:lstStyle/>
          <a:p>
            <a:pPr marL="898525" marR="5080" indent="-886460">
              <a:lnSpc>
                <a:spcPts val="2680"/>
              </a:lnSpc>
              <a:spcBef>
                <a:spcPts val="355"/>
              </a:spcBef>
            </a:pPr>
            <a:r>
              <a:rPr sz="2400" b="1" u="sng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HOWEVER - THE </a:t>
            </a:r>
            <a:r>
              <a:rPr sz="2400" b="1" u="sng" spc="-4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TOTAL </a:t>
            </a:r>
            <a:r>
              <a:rPr sz="2400" b="1" u="sng" spc="-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NUMBER </a:t>
            </a:r>
            <a:r>
              <a:rPr sz="2400" b="1" u="sng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OF </a:t>
            </a:r>
            <a:r>
              <a:rPr sz="2400" b="1" u="sng" spc="-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DESIGN </a:t>
            </a:r>
            <a:r>
              <a:rPr sz="2400" b="1" u="sng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SHEETS FOR</a:t>
            </a:r>
            <a:r>
              <a:rPr sz="2400" b="1" u="sng" spc="-7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 </a:t>
            </a:r>
            <a:r>
              <a:rPr sz="2400" b="1" u="sng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YOUR </a:t>
            </a:r>
            <a:r>
              <a:rPr sz="2400" b="1" u="sng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400" b="1" u="sng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ENTIRE PORTFOLIO </a:t>
            </a:r>
            <a:r>
              <a:rPr sz="2400" b="1" u="sng" spc="-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SHOULD BE </a:t>
            </a:r>
            <a:r>
              <a:rPr sz="2400" b="1" u="sng" spc="-3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APPROXIMATELY</a:t>
            </a:r>
            <a:r>
              <a:rPr sz="2400" b="1" u="sng" spc="-13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 </a:t>
            </a:r>
            <a:r>
              <a:rPr sz="2400" b="1" u="sng" spc="-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20</a:t>
            </a:r>
            <a:endParaRPr sz="2400" u="sng" dirty="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20044" y="1458843"/>
            <a:ext cx="9728200" cy="2434590"/>
          </a:xfrm>
          <a:prstGeom prst="rect">
            <a:avLst/>
          </a:prstGeom>
        </p:spPr>
        <p:txBody>
          <a:bodyPr vert="horz" wrap="square" lIns="0" tIns="45085" rIns="0" bIns="0" rtlCol="0">
            <a:spAutoFit/>
          </a:bodyPr>
          <a:lstStyle/>
          <a:p>
            <a:pPr marL="12700" marR="5080" indent="-635" algn="ctr">
              <a:lnSpc>
                <a:spcPts val="2680"/>
              </a:lnSpc>
              <a:spcBef>
                <a:spcPts val="355"/>
              </a:spcBef>
            </a:pP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The number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of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design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sheets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in each ‘cycle’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of the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iterative process will  </a:t>
            </a:r>
            <a:r>
              <a:rPr sz="2400" spc="-40" dirty="0">
                <a:solidFill>
                  <a:srgbClr val="151616"/>
                </a:solidFill>
                <a:latin typeface="Arial"/>
                <a:cs typeface="Arial"/>
              </a:rPr>
              <a:t>vary.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This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will depend on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approach you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take to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problem solving and  design AND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contextual challenge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/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design problem you are working  on. Some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students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will produce more initial designs (cycle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two),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whilst  other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students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will spend longer on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development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of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ideas and  consequently produce more design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sheets for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cycle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three. This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is</a:t>
            </a:r>
            <a:r>
              <a:rPr sz="2400" spc="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due</a:t>
            </a:r>
            <a:r>
              <a:rPr sz="2400" spc="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to  the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ﬂexibility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of the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iterative design</a:t>
            </a:r>
            <a:r>
              <a:rPr sz="2400" spc="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process.</a:t>
            </a:r>
            <a:endParaRPr sz="24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 rot="19080000">
            <a:off x="293997" y="4964462"/>
            <a:ext cx="2498415" cy="304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400"/>
              </a:lnSpc>
            </a:pPr>
            <a:r>
              <a:rPr sz="2400" b="1" spc="-5" dirty="0">
                <a:solidFill>
                  <a:srgbClr val="DD2B1C"/>
                </a:solidFill>
                <a:latin typeface="Arial"/>
                <a:cs typeface="Arial"/>
              </a:rPr>
              <a:t>A </a:t>
            </a:r>
            <a:r>
              <a:rPr sz="2400" b="1" dirty="0">
                <a:solidFill>
                  <a:srgbClr val="DD2B1C"/>
                </a:solidFill>
                <a:latin typeface="Arial"/>
                <a:cs typeface="Arial"/>
              </a:rPr>
              <a:t>ROUGH</a:t>
            </a:r>
            <a:r>
              <a:rPr sz="2400" b="1" spc="-200" dirty="0">
                <a:solidFill>
                  <a:srgbClr val="DD2B1C"/>
                </a:solidFill>
                <a:latin typeface="Arial"/>
                <a:cs typeface="Arial"/>
              </a:rPr>
              <a:t> </a:t>
            </a:r>
            <a:r>
              <a:rPr sz="3600" b="1" baseline="1157" dirty="0">
                <a:solidFill>
                  <a:srgbClr val="DD2B1C"/>
                </a:solidFill>
                <a:latin typeface="Arial"/>
                <a:cs typeface="Arial"/>
              </a:rPr>
              <a:t>GUIDE</a:t>
            </a:r>
            <a:endParaRPr sz="3600" baseline="1157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 rot="2520000">
            <a:off x="8069711" y="4944685"/>
            <a:ext cx="2498415" cy="304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400"/>
              </a:lnSpc>
            </a:pPr>
            <a:r>
              <a:rPr sz="3600" b="1" spc="-7" baseline="1157" dirty="0">
                <a:solidFill>
                  <a:srgbClr val="DD2B1C"/>
                </a:solidFill>
                <a:latin typeface="Arial"/>
                <a:cs typeface="Arial"/>
              </a:rPr>
              <a:t>A </a:t>
            </a:r>
            <a:r>
              <a:rPr sz="3600" b="1" baseline="1157" dirty="0">
                <a:solidFill>
                  <a:srgbClr val="DD2B1C"/>
                </a:solidFill>
                <a:latin typeface="Arial"/>
                <a:cs typeface="Arial"/>
              </a:rPr>
              <a:t>ROUGH</a:t>
            </a:r>
            <a:r>
              <a:rPr sz="3600" b="1" spc="-300" baseline="1157" dirty="0">
                <a:solidFill>
                  <a:srgbClr val="DD2B1C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DD2B1C"/>
                </a:solidFill>
                <a:latin typeface="Arial"/>
                <a:cs typeface="Arial"/>
              </a:rPr>
              <a:t>GUIDE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1014" y="58452"/>
            <a:ext cx="10567035" cy="7455534"/>
          </a:xfrm>
          <a:custGeom>
            <a:avLst/>
            <a:gdLst/>
            <a:ahLst/>
            <a:cxnLst/>
            <a:rect l="l" t="t" r="r" b="b"/>
            <a:pathLst>
              <a:path w="10567035" h="7455534">
                <a:moveTo>
                  <a:pt x="0" y="0"/>
                </a:moveTo>
                <a:lnTo>
                  <a:pt x="10566467" y="0"/>
                </a:lnTo>
                <a:lnTo>
                  <a:pt x="10566467" y="7454948"/>
                </a:lnTo>
                <a:lnTo>
                  <a:pt x="0" y="7454948"/>
                </a:lnTo>
                <a:lnTo>
                  <a:pt x="0" y="0"/>
                </a:lnTo>
                <a:close/>
              </a:path>
            </a:pathLst>
          </a:custGeom>
          <a:solidFill>
            <a:srgbClr val="FBF9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104889" y="1839567"/>
            <a:ext cx="8712835" cy="5144135"/>
          </a:xfrm>
          <a:custGeom>
            <a:avLst/>
            <a:gdLst/>
            <a:ahLst/>
            <a:cxnLst/>
            <a:rect l="l" t="t" r="r" b="b"/>
            <a:pathLst>
              <a:path w="8712835" h="5144134">
                <a:moveTo>
                  <a:pt x="0" y="0"/>
                </a:moveTo>
                <a:lnTo>
                  <a:pt x="8712255" y="0"/>
                </a:lnTo>
                <a:lnTo>
                  <a:pt x="8712255" y="5143531"/>
                </a:lnTo>
                <a:lnTo>
                  <a:pt x="0" y="5143531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u="sng" spc="-5" dirty="0"/>
              <a:t>CYCLE</a:t>
            </a:r>
            <a:r>
              <a:rPr u="sng" spc="-70" dirty="0"/>
              <a:t> </a:t>
            </a:r>
            <a:r>
              <a:rPr u="sng" spc="-5" dirty="0"/>
              <a:t>1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1202386" y="780236"/>
            <a:ext cx="821690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u="sng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IDENTIFYING </a:t>
            </a:r>
            <a:r>
              <a:rPr sz="2400" b="1" u="sng" spc="-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&amp; </a:t>
            </a:r>
            <a:r>
              <a:rPr sz="2400" b="1" u="sng" spc="-1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INVESTIGATING </a:t>
            </a:r>
            <a:r>
              <a:rPr sz="2400" b="1" u="sng" spc="-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DESIGN</a:t>
            </a:r>
            <a:r>
              <a:rPr sz="2400" b="1" u="sng" spc="-3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 </a:t>
            </a:r>
            <a:r>
              <a:rPr sz="2400" b="1" u="sng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POSSIBILITIES</a:t>
            </a:r>
            <a:endParaRPr sz="2400" u="sng" dirty="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4838824" y="2812906"/>
            <a:ext cx="141605" cy="1037590"/>
          </a:xfrm>
          <a:custGeom>
            <a:avLst/>
            <a:gdLst/>
            <a:ahLst/>
            <a:cxnLst/>
            <a:rect l="l" t="t" r="r" b="b"/>
            <a:pathLst>
              <a:path w="141604" h="1037589">
                <a:moveTo>
                  <a:pt x="84077" y="117180"/>
                </a:moveTo>
                <a:lnTo>
                  <a:pt x="57078" y="117180"/>
                </a:lnTo>
                <a:lnTo>
                  <a:pt x="57078" y="1037398"/>
                </a:lnTo>
                <a:lnTo>
                  <a:pt x="84077" y="1037398"/>
                </a:lnTo>
                <a:lnTo>
                  <a:pt x="84077" y="117180"/>
                </a:lnTo>
                <a:close/>
              </a:path>
              <a:path w="141604" h="1037589">
                <a:moveTo>
                  <a:pt x="70577" y="0"/>
                </a:moveTo>
                <a:lnTo>
                  <a:pt x="0" y="128304"/>
                </a:lnTo>
                <a:lnTo>
                  <a:pt x="57078" y="128304"/>
                </a:lnTo>
                <a:lnTo>
                  <a:pt x="57078" y="117180"/>
                </a:lnTo>
                <a:lnTo>
                  <a:pt x="135037" y="117180"/>
                </a:lnTo>
                <a:lnTo>
                  <a:pt x="70577" y="0"/>
                </a:lnTo>
                <a:close/>
              </a:path>
              <a:path w="141604" h="1037589">
                <a:moveTo>
                  <a:pt x="135037" y="117180"/>
                </a:moveTo>
                <a:lnTo>
                  <a:pt x="84077" y="117180"/>
                </a:lnTo>
                <a:lnTo>
                  <a:pt x="84077" y="128304"/>
                </a:lnTo>
                <a:lnTo>
                  <a:pt x="141156" y="128304"/>
                </a:lnTo>
                <a:lnTo>
                  <a:pt x="135037" y="117180"/>
                </a:lnTo>
                <a:close/>
              </a:path>
            </a:pathLst>
          </a:custGeom>
          <a:solidFill>
            <a:srgbClr val="AFB0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386269" y="3259137"/>
            <a:ext cx="780415" cy="704850"/>
          </a:xfrm>
          <a:custGeom>
            <a:avLst/>
            <a:gdLst/>
            <a:ahLst/>
            <a:cxnLst/>
            <a:rect l="l" t="t" r="r" b="b"/>
            <a:pathLst>
              <a:path w="780414" h="704850">
                <a:moveTo>
                  <a:pt x="675433" y="75848"/>
                </a:moveTo>
                <a:lnTo>
                  <a:pt x="0" y="684320"/>
                </a:lnTo>
                <a:lnTo>
                  <a:pt x="18072" y="704380"/>
                </a:lnTo>
                <a:lnTo>
                  <a:pt x="693504" y="95908"/>
                </a:lnTo>
                <a:lnTo>
                  <a:pt x="675433" y="75848"/>
                </a:lnTo>
                <a:close/>
              </a:path>
              <a:path w="780414" h="704850">
                <a:moveTo>
                  <a:pt x="756015" y="68399"/>
                </a:moveTo>
                <a:lnTo>
                  <a:pt x="683701" y="68399"/>
                </a:lnTo>
                <a:lnTo>
                  <a:pt x="701772" y="88459"/>
                </a:lnTo>
                <a:lnTo>
                  <a:pt x="693504" y="95908"/>
                </a:lnTo>
                <a:lnTo>
                  <a:pt x="731707" y="138315"/>
                </a:lnTo>
                <a:lnTo>
                  <a:pt x="756015" y="68399"/>
                </a:lnTo>
                <a:close/>
              </a:path>
              <a:path w="780414" h="704850">
                <a:moveTo>
                  <a:pt x="683701" y="68399"/>
                </a:moveTo>
                <a:lnTo>
                  <a:pt x="675433" y="75848"/>
                </a:lnTo>
                <a:lnTo>
                  <a:pt x="693504" y="95908"/>
                </a:lnTo>
                <a:lnTo>
                  <a:pt x="701772" y="88459"/>
                </a:lnTo>
                <a:lnTo>
                  <a:pt x="683701" y="68399"/>
                </a:lnTo>
                <a:close/>
              </a:path>
              <a:path w="780414" h="704850">
                <a:moveTo>
                  <a:pt x="779796" y="0"/>
                </a:moveTo>
                <a:lnTo>
                  <a:pt x="637228" y="33440"/>
                </a:lnTo>
                <a:lnTo>
                  <a:pt x="675433" y="75848"/>
                </a:lnTo>
                <a:lnTo>
                  <a:pt x="683701" y="68399"/>
                </a:lnTo>
                <a:lnTo>
                  <a:pt x="756015" y="68399"/>
                </a:lnTo>
                <a:lnTo>
                  <a:pt x="779796" y="0"/>
                </a:lnTo>
                <a:close/>
              </a:path>
            </a:pathLst>
          </a:custGeom>
          <a:solidFill>
            <a:srgbClr val="AFB0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602783" y="4319416"/>
            <a:ext cx="1037590" cy="141605"/>
          </a:xfrm>
          <a:custGeom>
            <a:avLst/>
            <a:gdLst/>
            <a:ahLst/>
            <a:cxnLst/>
            <a:rect l="l" t="t" r="r" b="b"/>
            <a:pathLst>
              <a:path w="1037590" h="141604">
                <a:moveTo>
                  <a:pt x="909093" y="0"/>
                </a:moveTo>
                <a:lnTo>
                  <a:pt x="909093" y="141155"/>
                </a:lnTo>
                <a:lnTo>
                  <a:pt x="1012856" y="84077"/>
                </a:lnTo>
                <a:lnTo>
                  <a:pt x="920217" y="84077"/>
                </a:lnTo>
                <a:lnTo>
                  <a:pt x="920217" y="57077"/>
                </a:lnTo>
                <a:lnTo>
                  <a:pt x="1012856" y="57077"/>
                </a:lnTo>
                <a:lnTo>
                  <a:pt x="909093" y="0"/>
                </a:lnTo>
                <a:close/>
              </a:path>
              <a:path w="1037590" h="141604">
                <a:moveTo>
                  <a:pt x="909093" y="57077"/>
                </a:moveTo>
                <a:lnTo>
                  <a:pt x="0" y="57077"/>
                </a:lnTo>
                <a:lnTo>
                  <a:pt x="0" y="84077"/>
                </a:lnTo>
                <a:lnTo>
                  <a:pt x="909093" y="84077"/>
                </a:lnTo>
                <a:lnTo>
                  <a:pt x="909093" y="57077"/>
                </a:lnTo>
                <a:close/>
              </a:path>
              <a:path w="1037590" h="141604">
                <a:moveTo>
                  <a:pt x="1012856" y="57077"/>
                </a:moveTo>
                <a:lnTo>
                  <a:pt x="920217" y="57077"/>
                </a:lnTo>
                <a:lnTo>
                  <a:pt x="920217" y="84077"/>
                </a:lnTo>
                <a:lnTo>
                  <a:pt x="1012856" y="84077"/>
                </a:lnTo>
                <a:lnTo>
                  <a:pt x="1037398" y="70577"/>
                </a:lnTo>
                <a:lnTo>
                  <a:pt x="1012856" y="57077"/>
                </a:lnTo>
                <a:close/>
              </a:path>
            </a:pathLst>
          </a:custGeom>
          <a:solidFill>
            <a:srgbClr val="AFB0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772961" y="3250962"/>
            <a:ext cx="744855" cy="742315"/>
          </a:xfrm>
          <a:custGeom>
            <a:avLst/>
            <a:gdLst/>
            <a:ahLst/>
            <a:cxnLst/>
            <a:rect l="l" t="t" r="r" b="b"/>
            <a:pathLst>
              <a:path w="744854" h="742314">
                <a:moveTo>
                  <a:pt x="100409" y="81007"/>
                </a:moveTo>
                <a:lnTo>
                  <a:pt x="81352" y="100130"/>
                </a:lnTo>
                <a:lnTo>
                  <a:pt x="725285" y="741847"/>
                </a:lnTo>
                <a:lnTo>
                  <a:pt x="744343" y="722725"/>
                </a:lnTo>
                <a:lnTo>
                  <a:pt x="100409" y="81007"/>
                </a:lnTo>
                <a:close/>
              </a:path>
              <a:path w="744854" h="742314">
                <a:moveTo>
                  <a:pt x="0" y="0"/>
                </a:moveTo>
                <a:lnTo>
                  <a:pt x="41061" y="140561"/>
                </a:lnTo>
                <a:lnTo>
                  <a:pt x="81352" y="100130"/>
                </a:lnTo>
                <a:lnTo>
                  <a:pt x="73469" y="92274"/>
                </a:lnTo>
                <a:lnTo>
                  <a:pt x="92527" y="73152"/>
                </a:lnTo>
                <a:lnTo>
                  <a:pt x="108238" y="73152"/>
                </a:lnTo>
                <a:lnTo>
                  <a:pt x="140703" y="40575"/>
                </a:lnTo>
                <a:lnTo>
                  <a:pt x="0" y="0"/>
                </a:lnTo>
                <a:close/>
              </a:path>
              <a:path w="744854" h="742314">
                <a:moveTo>
                  <a:pt x="92527" y="73152"/>
                </a:moveTo>
                <a:lnTo>
                  <a:pt x="73469" y="92274"/>
                </a:lnTo>
                <a:lnTo>
                  <a:pt x="81352" y="100130"/>
                </a:lnTo>
                <a:lnTo>
                  <a:pt x="100409" y="81007"/>
                </a:lnTo>
                <a:lnTo>
                  <a:pt x="92527" y="73152"/>
                </a:lnTo>
                <a:close/>
              </a:path>
              <a:path w="744854" h="742314">
                <a:moveTo>
                  <a:pt x="108238" y="73152"/>
                </a:moveTo>
                <a:lnTo>
                  <a:pt x="92527" y="73152"/>
                </a:lnTo>
                <a:lnTo>
                  <a:pt x="100409" y="81007"/>
                </a:lnTo>
                <a:lnTo>
                  <a:pt x="108238" y="73152"/>
                </a:lnTo>
                <a:close/>
              </a:path>
            </a:pathLst>
          </a:custGeom>
          <a:solidFill>
            <a:srgbClr val="AFB0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345260" y="4311269"/>
            <a:ext cx="1037590" cy="141605"/>
          </a:xfrm>
          <a:custGeom>
            <a:avLst/>
            <a:gdLst/>
            <a:ahLst/>
            <a:cxnLst/>
            <a:rect l="l" t="t" r="r" b="b"/>
            <a:pathLst>
              <a:path w="1037589" h="141604">
                <a:moveTo>
                  <a:pt x="128304" y="0"/>
                </a:moveTo>
                <a:lnTo>
                  <a:pt x="0" y="70577"/>
                </a:lnTo>
                <a:lnTo>
                  <a:pt x="128304" y="141155"/>
                </a:lnTo>
                <a:lnTo>
                  <a:pt x="128304" y="84077"/>
                </a:lnTo>
                <a:lnTo>
                  <a:pt x="117180" y="84077"/>
                </a:lnTo>
                <a:lnTo>
                  <a:pt x="117180" y="57077"/>
                </a:lnTo>
                <a:lnTo>
                  <a:pt x="128304" y="57077"/>
                </a:lnTo>
                <a:lnTo>
                  <a:pt x="128304" y="0"/>
                </a:lnTo>
                <a:close/>
              </a:path>
              <a:path w="1037589" h="141604">
                <a:moveTo>
                  <a:pt x="128304" y="57077"/>
                </a:moveTo>
                <a:lnTo>
                  <a:pt x="117180" y="57077"/>
                </a:lnTo>
                <a:lnTo>
                  <a:pt x="117180" y="84077"/>
                </a:lnTo>
                <a:lnTo>
                  <a:pt x="128304" y="84077"/>
                </a:lnTo>
                <a:lnTo>
                  <a:pt x="128304" y="57077"/>
                </a:lnTo>
                <a:close/>
              </a:path>
              <a:path w="1037589" h="141604">
                <a:moveTo>
                  <a:pt x="1037398" y="57077"/>
                </a:moveTo>
                <a:lnTo>
                  <a:pt x="128304" y="57077"/>
                </a:lnTo>
                <a:lnTo>
                  <a:pt x="128304" y="84077"/>
                </a:lnTo>
                <a:lnTo>
                  <a:pt x="1037398" y="84077"/>
                </a:lnTo>
                <a:lnTo>
                  <a:pt x="1037398" y="57077"/>
                </a:lnTo>
                <a:close/>
              </a:path>
            </a:pathLst>
          </a:custGeom>
          <a:solidFill>
            <a:srgbClr val="AFB0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838824" y="4909556"/>
            <a:ext cx="141605" cy="1037590"/>
          </a:xfrm>
          <a:custGeom>
            <a:avLst/>
            <a:gdLst/>
            <a:ahLst/>
            <a:cxnLst/>
            <a:rect l="l" t="t" r="r" b="b"/>
            <a:pathLst>
              <a:path w="141604" h="1037589">
                <a:moveTo>
                  <a:pt x="57078" y="909093"/>
                </a:moveTo>
                <a:lnTo>
                  <a:pt x="0" y="909093"/>
                </a:lnTo>
                <a:lnTo>
                  <a:pt x="70577" y="1037398"/>
                </a:lnTo>
                <a:lnTo>
                  <a:pt x="135037" y="920217"/>
                </a:lnTo>
                <a:lnTo>
                  <a:pt x="57078" y="920217"/>
                </a:lnTo>
                <a:lnTo>
                  <a:pt x="57078" y="909093"/>
                </a:lnTo>
                <a:close/>
              </a:path>
              <a:path w="141604" h="1037589">
                <a:moveTo>
                  <a:pt x="84077" y="0"/>
                </a:moveTo>
                <a:lnTo>
                  <a:pt x="57078" y="0"/>
                </a:lnTo>
                <a:lnTo>
                  <a:pt x="57078" y="920217"/>
                </a:lnTo>
                <a:lnTo>
                  <a:pt x="84077" y="920217"/>
                </a:lnTo>
                <a:lnTo>
                  <a:pt x="84077" y="0"/>
                </a:lnTo>
                <a:close/>
              </a:path>
              <a:path w="141604" h="1037589">
                <a:moveTo>
                  <a:pt x="141156" y="909093"/>
                </a:moveTo>
                <a:lnTo>
                  <a:pt x="84077" y="909093"/>
                </a:lnTo>
                <a:lnTo>
                  <a:pt x="84077" y="920217"/>
                </a:lnTo>
                <a:lnTo>
                  <a:pt x="135037" y="920217"/>
                </a:lnTo>
                <a:lnTo>
                  <a:pt x="141156" y="909093"/>
                </a:lnTo>
                <a:close/>
              </a:path>
            </a:pathLst>
          </a:custGeom>
          <a:solidFill>
            <a:srgbClr val="AFB0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363615" y="4802820"/>
            <a:ext cx="780415" cy="704850"/>
          </a:xfrm>
          <a:custGeom>
            <a:avLst/>
            <a:gdLst/>
            <a:ahLst/>
            <a:cxnLst/>
            <a:rect l="l" t="t" r="r" b="b"/>
            <a:pathLst>
              <a:path w="780414" h="704850">
                <a:moveTo>
                  <a:pt x="675433" y="628531"/>
                </a:moveTo>
                <a:lnTo>
                  <a:pt x="637228" y="670939"/>
                </a:lnTo>
                <a:lnTo>
                  <a:pt x="779795" y="704380"/>
                </a:lnTo>
                <a:lnTo>
                  <a:pt x="756014" y="635979"/>
                </a:lnTo>
                <a:lnTo>
                  <a:pt x="683700" y="635979"/>
                </a:lnTo>
                <a:lnTo>
                  <a:pt x="675433" y="628531"/>
                </a:lnTo>
                <a:close/>
              </a:path>
              <a:path w="780414" h="704850">
                <a:moveTo>
                  <a:pt x="693503" y="608471"/>
                </a:moveTo>
                <a:lnTo>
                  <a:pt x="675433" y="628531"/>
                </a:lnTo>
                <a:lnTo>
                  <a:pt x="683700" y="635979"/>
                </a:lnTo>
                <a:lnTo>
                  <a:pt x="701772" y="615920"/>
                </a:lnTo>
                <a:lnTo>
                  <a:pt x="693503" y="608471"/>
                </a:lnTo>
                <a:close/>
              </a:path>
              <a:path w="780414" h="704850">
                <a:moveTo>
                  <a:pt x="731706" y="566064"/>
                </a:moveTo>
                <a:lnTo>
                  <a:pt x="693503" y="608471"/>
                </a:lnTo>
                <a:lnTo>
                  <a:pt x="701772" y="615920"/>
                </a:lnTo>
                <a:lnTo>
                  <a:pt x="683700" y="635979"/>
                </a:lnTo>
                <a:lnTo>
                  <a:pt x="756014" y="635979"/>
                </a:lnTo>
                <a:lnTo>
                  <a:pt x="731706" y="566064"/>
                </a:lnTo>
                <a:close/>
              </a:path>
              <a:path w="780414" h="704850">
                <a:moveTo>
                  <a:pt x="18072" y="0"/>
                </a:moveTo>
                <a:lnTo>
                  <a:pt x="0" y="20059"/>
                </a:lnTo>
                <a:lnTo>
                  <a:pt x="675433" y="628531"/>
                </a:lnTo>
                <a:lnTo>
                  <a:pt x="693503" y="608471"/>
                </a:lnTo>
                <a:lnTo>
                  <a:pt x="18072" y="0"/>
                </a:lnTo>
                <a:close/>
              </a:path>
            </a:pathLst>
          </a:custGeom>
          <a:solidFill>
            <a:srgbClr val="AFB0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753539" y="4805895"/>
            <a:ext cx="744855" cy="742315"/>
          </a:xfrm>
          <a:custGeom>
            <a:avLst/>
            <a:gdLst/>
            <a:ahLst/>
            <a:cxnLst/>
            <a:rect l="l" t="t" r="r" b="b"/>
            <a:pathLst>
              <a:path w="744854" h="742314">
                <a:moveTo>
                  <a:pt x="41061" y="601286"/>
                </a:moveTo>
                <a:lnTo>
                  <a:pt x="0" y="741847"/>
                </a:lnTo>
                <a:lnTo>
                  <a:pt x="140703" y="701272"/>
                </a:lnTo>
                <a:lnTo>
                  <a:pt x="108238" y="668695"/>
                </a:lnTo>
                <a:lnTo>
                  <a:pt x="92527" y="668695"/>
                </a:lnTo>
                <a:lnTo>
                  <a:pt x="73469" y="649573"/>
                </a:lnTo>
                <a:lnTo>
                  <a:pt x="81352" y="641716"/>
                </a:lnTo>
                <a:lnTo>
                  <a:pt x="41061" y="601286"/>
                </a:lnTo>
                <a:close/>
              </a:path>
              <a:path w="744854" h="742314">
                <a:moveTo>
                  <a:pt x="81352" y="641716"/>
                </a:moveTo>
                <a:lnTo>
                  <a:pt x="73469" y="649573"/>
                </a:lnTo>
                <a:lnTo>
                  <a:pt x="92527" y="668695"/>
                </a:lnTo>
                <a:lnTo>
                  <a:pt x="100409" y="660839"/>
                </a:lnTo>
                <a:lnTo>
                  <a:pt x="81352" y="641716"/>
                </a:lnTo>
                <a:close/>
              </a:path>
              <a:path w="744854" h="742314">
                <a:moveTo>
                  <a:pt x="100409" y="660839"/>
                </a:moveTo>
                <a:lnTo>
                  <a:pt x="92527" y="668695"/>
                </a:lnTo>
                <a:lnTo>
                  <a:pt x="108238" y="668695"/>
                </a:lnTo>
                <a:lnTo>
                  <a:pt x="100409" y="660839"/>
                </a:lnTo>
                <a:close/>
              </a:path>
              <a:path w="744854" h="742314">
                <a:moveTo>
                  <a:pt x="725285" y="0"/>
                </a:moveTo>
                <a:lnTo>
                  <a:pt x="81352" y="641716"/>
                </a:lnTo>
                <a:lnTo>
                  <a:pt x="100409" y="660839"/>
                </a:lnTo>
                <a:lnTo>
                  <a:pt x="744343" y="19122"/>
                </a:lnTo>
                <a:lnTo>
                  <a:pt x="725285" y="0"/>
                </a:lnTo>
                <a:close/>
              </a:path>
            </a:pathLst>
          </a:custGeom>
          <a:solidFill>
            <a:srgbClr val="AFB0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212254" y="2515467"/>
            <a:ext cx="3753485" cy="3753485"/>
          </a:xfrm>
          <a:custGeom>
            <a:avLst/>
            <a:gdLst/>
            <a:ahLst/>
            <a:cxnLst/>
            <a:rect l="l" t="t" r="r" b="b"/>
            <a:pathLst>
              <a:path w="3753484" h="3753485">
                <a:moveTo>
                  <a:pt x="1876676" y="0"/>
                </a:moveTo>
                <a:lnTo>
                  <a:pt x="1925114" y="612"/>
                </a:lnTo>
                <a:lnTo>
                  <a:pt x="1973249" y="2441"/>
                </a:lnTo>
                <a:lnTo>
                  <a:pt x="2021068" y="5472"/>
                </a:lnTo>
                <a:lnTo>
                  <a:pt x="2068555" y="9689"/>
                </a:lnTo>
                <a:lnTo>
                  <a:pt x="2115696" y="15077"/>
                </a:lnTo>
                <a:lnTo>
                  <a:pt x="2162475" y="21623"/>
                </a:lnTo>
                <a:lnTo>
                  <a:pt x="2208878" y="29311"/>
                </a:lnTo>
                <a:lnTo>
                  <a:pt x="2254891" y="38127"/>
                </a:lnTo>
                <a:lnTo>
                  <a:pt x="2300499" y="48055"/>
                </a:lnTo>
                <a:lnTo>
                  <a:pt x="2345686" y="59082"/>
                </a:lnTo>
                <a:lnTo>
                  <a:pt x="2390439" y="71192"/>
                </a:lnTo>
                <a:lnTo>
                  <a:pt x="2434741" y="84371"/>
                </a:lnTo>
                <a:lnTo>
                  <a:pt x="2478580" y="98604"/>
                </a:lnTo>
                <a:lnTo>
                  <a:pt x="2521939" y="113876"/>
                </a:lnTo>
                <a:lnTo>
                  <a:pt x="2564805" y="130172"/>
                </a:lnTo>
                <a:lnTo>
                  <a:pt x="2607162" y="147478"/>
                </a:lnTo>
                <a:lnTo>
                  <a:pt x="2648996" y="165779"/>
                </a:lnTo>
                <a:lnTo>
                  <a:pt x="2690292" y="185060"/>
                </a:lnTo>
                <a:lnTo>
                  <a:pt x="2731035" y="205307"/>
                </a:lnTo>
                <a:lnTo>
                  <a:pt x="2771210" y="226504"/>
                </a:lnTo>
                <a:lnTo>
                  <a:pt x="2810803" y="248637"/>
                </a:lnTo>
                <a:lnTo>
                  <a:pt x="2849800" y="271692"/>
                </a:lnTo>
                <a:lnTo>
                  <a:pt x="2888184" y="295653"/>
                </a:lnTo>
                <a:lnTo>
                  <a:pt x="2925942" y="320506"/>
                </a:lnTo>
                <a:lnTo>
                  <a:pt x="2963059" y="346236"/>
                </a:lnTo>
                <a:lnTo>
                  <a:pt x="2999520" y="372828"/>
                </a:lnTo>
                <a:lnTo>
                  <a:pt x="3035310" y="400268"/>
                </a:lnTo>
                <a:lnTo>
                  <a:pt x="3070415" y="428540"/>
                </a:lnTo>
                <a:lnTo>
                  <a:pt x="3104819" y="457631"/>
                </a:lnTo>
                <a:lnTo>
                  <a:pt x="3138509" y="487525"/>
                </a:lnTo>
                <a:lnTo>
                  <a:pt x="3171469" y="518208"/>
                </a:lnTo>
                <a:lnTo>
                  <a:pt x="3203685" y="549664"/>
                </a:lnTo>
                <a:lnTo>
                  <a:pt x="3235141" y="581880"/>
                </a:lnTo>
                <a:lnTo>
                  <a:pt x="3265824" y="614840"/>
                </a:lnTo>
                <a:lnTo>
                  <a:pt x="3295718" y="648530"/>
                </a:lnTo>
                <a:lnTo>
                  <a:pt x="3324809" y="682934"/>
                </a:lnTo>
                <a:lnTo>
                  <a:pt x="3353081" y="718039"/>
                </a:lnTo>
                <a:lnTo>
                  <a:pt x="3380521" y="753829"/>
                </a:lnTo>
                <a:lnTo>
                  <a:pt x="3407114" y="790290"/>
                </a:lnTo>
                <a:lnTo>
                  <a:pt x="3432843" y="827407"/>
                </a:lnTo>
                <a:lnTo>
                  <a:pt x="3457696" y="865165"/>
                </a:lnTo>
                <a:lnTo>
                  <a:pt x="3481658" y="903549"/>
                </a:lnTo>
                <a:lnTo>
                  <a:pt x="3504712" y="942546"/>
                </a:lnTo>
                <a:lnTo>
                  <a:pt x="3526845" y="982139"/>
                </a:lnTo>
                <a:lnTo>
                  <a:pt x="3548043" y="1022314"/>
                </a:lnTo>
                <a:lnTo>
                  <a:pt x="3568289" y="1063057"/>
                </a:lnTo>
                <a:lnTo>
                  <a:pt x="3587571" y="1104353"/>
                </a:lnTo>
                <a:lnTo>
                  <a:pt x="3605872" y="1146187"/>
                </a:lnTo>
                <a:lnTo>
                  <a:pt x="3623178" y="1188544"/>
                </a:lnTo>
                <a:lnTo>
                  <a:pt x="3639474" y="1231409"/>
                </a:lnTo>
                <a:lnTo>
                  <a:pt x="3654746" y="1274769"/>
                </a:lnTo>
                <a:lnTo>
                  <a:pt x="3668978" y="1318607"/>
                </a:lnTo>
                <a:lnTo>
                  <a:pt x="3682157" y="1362910"/>
                </a:lnTo>
                <a:lnTo>
                  <a:pt x="3694267" y="1407663"/>
                </a:lnTo>
                <a:lnTo>
                  <a:pt x="3705294" y="1452850"/>
                </a:lnTo>
                <a:lnTo>
                  <a:pt x="3715223" y="1498457"/>
                </a:lnTo>
                <a:lnTo>
                  <a:pt x="3724038" y="1544470"/>
                </a:lnTo>
                <a:lnTo>
                  <a:pt x="3731726" y="1590874"/>
                </a:lnTo>
                <a:lnTo>
                  <a:pt x="3738272" y="1637653"/>
                </a:lnTo>
                <a:lnTo>
                  <a:pt x="3743661" y="1684793"/>
                </a:lnTo>
                <a:lnTo>
                  <a:pt x="3747878" y="1732280"/>
                </a:lnTo>
                <a:lnTo>
                  <a:pt x="3750908" y="1780099"/>
                </a:lnTo>
                <a:lnTo>
                  <a:pt x="3752737" y="1828234"/>
                </a:lnTo>
                <a:lnTo>
                  <a:pt x="3753350" y="1876672"/>
                </a:lnTo>
                <a:lnTo>
                  <a:pt x="3752737" y="1925110"/>
                </a:lnTo>
                <a:lnTo>
                  <a:pt x="3750908" y="1973246"/>
                </a:lnTo>
                <a:lnTo>
                  <a:pt x="3747878" y="2021065"/>
                </a:lnTo>
                <a:lnTo>
                  <a:pt x="3743661" y="2068552"/>
                </a:lnTo>
                <a:lnTo>
                  <a:pt x="3738272" y="2115693"/>
                </a:lnTo>
                <a:lnTo>
                  <a:pt x="3731726" y="2162472"/>
                </a:lnTo>
                <a:lnTo>
                  <a:pt x="3724038" y="2208876"/>
                </a:lnTo>
                <a:lnTo>
                  <a:pt x="3715223" y="2254889"/>
                </a:lnTo>
                <a:lnTo>
                  <a:pt x="3705294" y="2300496"/>
                </a:lnTo>
                <a:lnTo>
                  <a:pt x="3694267" y="2345684"/>
                </a:lnTo>
                <a:lnTo>
                  <a:pt x="3682157" y="2390436"/>
                </a:lnTo>
                <a:lnTo>
                  <a:pt x="3668978" y="2434739"/>
                </a:lnTo>
                <a:lnTo>
                  <a:pt x="3654746" y="2478578"/>
                </a:lnTo>
                <a:lnTo>
                  <a:pt x="3639474" y="2521937"/>
                </a:lnTo>
                <a:lnTo>
                  <a:pt x="3623178" y="2564803"/>
                </a:lnTo>
                <a:lnTo>
                  <a:pt x="3605872" y="2607160"/>
                </a:lnTo>
                <a:lnTo>
                  <a:pt x="3587571" y="2648994"/>
                </a:lnTo>
                <a:lnTo>
                  <a:pt x="3568289" y="2690290"/>
                </a:lnTo>
                <a:lnTo>
                  <a:pt x="3548043" y="2731033"/>
                </a:lnTo>
                <a:lnTo>
                  <a:pt x="3526845" y="2771209"/>
                </a:lnTo>
                <a:lnTo>
                  <a:pt x="3504712" y="2810802"/>
                </a:lnTo>
                <a:lnTo>
                  <a:pt x="3481658" y="2849798"/>
                </a:lnTo>
                <a:lnTo>
                  <a:pt x="3457696" y="2888183"/>
                </a:lnTo>
                <a:lnTo>
                  <a:pt x="3432843" y="2925941"/>
                </a:lnTo>
                <a:lnTo>
                  <a:pt x="3407114" y="2963058"/>
                </a:lnTo>
                <a:lnTo>
                  <a:pt x="3380521" y="2999519"/>
                </a:lnTo>
                <a:lnTo>
                  <a:pt x="3353081" y="3035309"/>
                </a:lnTo>
                <a:lnTo>
                  <a:pt x="3324809" y="3070414"/>
                </a:lnTo>
                <a:lnTo>
                  <a:pt x="3295718" y="3104818"/>
                </a:lnTo>
                <a:lnTo>
                  <a:pt x="3265824" y="3138508"/>
                </a:lnTo>
                <a:lnTo>
                  <a:pt x="3235141" y="3171468"/>
                </a:lnTo>
                <a:lnTo>
                  <a:pt x="3203685" y="3203684"/>
                </a:lnTo>
                <a:lnTo>
                  <a:pt x="3171469" y="3235140"/>
                </a:lnTo>
                <a:lnTo>
                  <a:pt x="3138509" y="3265823"/>
                </a:lnTo>
                <a:lnTo>
                  <a:pt x="3104819" y="3295717"/>
                </a:lnTo>
                <a:lnTo>
                  <a:pt x="3070415" y="3324808"/>
                </a:lnTo>
                <a:lnTo>
                  <a:pt x="3035310" y="3353080"/>
                </a:lnTo>
                <a:lnTo>
                  <a:pt x="2999520" y="3380520"/>
                </a:lnTo>
                <a:lnTo>
                  <a:pt x="2963059" y="3407112"/>
                </a:lnTo>
                <a:lnTo>
                  <a:pt x="2925942" y="3432842"/>
                </a:lnTo>
                <a:lnTo>
                  <a:pt x="2888184" y="3457695"/>
                </a:lnTo>
                <a:lnTo>
                  <a:pt x="2849800" y="3481656"/>
                </a:lnTo>
                <a:lnTo>
                  <a:pt x="2810803" y="3504711"/>
                </a:lnTo>
                <a:lnTo>
                  <a:pt x="2771210" y="3526844"/>
                </a:lnTo>
                <a:lnTo>
                  <a:pt x="2731035" y="3548042"/>
                </a:lnTo>
                <a:lnTo>
                  <a:pt x="2690292" y="3568288"/>
                </a:lnTo>
                <a:lnTo>
                  <a:pt x="2648996" y="3587569"/>
                </a:lnTo>
                <a:lnTo>
                  <a:pt x="2607162" y="3605870"/>
                </a:lnTo>
                <a:lnTo>
                  <a:pt x="2564805" y="3623176"/>
                </a:lnTo>
                <a:lnTo>
                  <a:pt x="2521939" y="3639473"/>
                </a:lnTo>
                <a:lnTo>
                  <a:pt x="2478580" y="3654744"/>
                </a:lnTo>
                <a:lnTo>
                  <a:pt x="2434741" y="3668977"/>
                </a:lnTo>
                <a:lnTo>
                  <a:pt x="2390439" y="3682156"/>
                </a:lnTo>
                <a:lnTo>
                  <a:pt x="2345686" y="3694266"/>
                </a:lnTo>
                <a:lnTo>
                  <a:pt x="2300499" y="3705293"/>
                </a:lnTo>
                <a:lnTo>
                  <a:pt x="2254891" y="3715221"/>
                </a:lnTo>
                <a:lnTo>
                  <a:pt x="2208878" y="3724037"/>
                </a:lnTo>
                <a:lnTo>
                  <a:pt x="2162475" y="3731725"/>
                </a:lnTo>
                <a:lnTo>
                  <a:pt x="2115696" y="3738271"/>
                </a:lnTo>
                <a:lnTo>
                  <a:pt x="2068555" y="3743660"/>
                </a:lnTo>
                <a:lnTo>
                  <a:pt x="2021068" y="3747876"/>
                </a:lnTo>
                <a:lnTo>
                  <a:pt x="1973249" y="3750907"/>
                </a:lnTo>
                <a:lnTo>
                  <a:pt x="1925114" y="3752736"/>
                </a:lnTo>
                <a:lnTo>
                  <a:pt x="1876676" y="3753349"/>
                </a:lnTo>
                <a:lnTo>
                  <a:pt x="1828238" y="3752736"/>
                </a:lnTo>
                <a:lnTo>
                  <a:pt x="1780102" y="3750907"/>
                </a:lnTo>
                <a:lnTo>
                  <a:pt x="1732284" y="3747876"/>
                </a:lnTo>
                <a:lnTo>
                  <a:pt x="1684796" y="3743660"/>
                </a:lnTo>
                <a:lnTo>
                  <a:pt x="1637656" y="3738271"/>
                </a:lnTo>
                <a:lnTo>
                  <a:pt x="1590876" y="3731725"/>
                </a:lnTo>
                <a:lnTo>
                  <a:pt x="1544473" y="3724037"/>
                </a:lnTo>
                <a:lnTo>
                  <a:pt x="1498460" y="3715221"/>
                </a:lnTo>
                <a:lnTo>
                  <a:pt x="1452852" y="3705293"/>
                </a:lnTo>
                <a:lnTo>
                  <a:pt x="1407665" y="3694266"/>
                </a:lnTo>
                <a:lnTo>
                  <a:pt x="1362912" y="3682156"/>
                </a:lnTo>
                <a:lnTo>
                  <a:pt x="1318609" y="3668977"/>
                </a:lnTo>
                <a:lnTo>
                  <a:pt x="1274771" y="3654744"/>
                </a:lnTo>
                <a:lnTo>
                  <a:pt x="1231411" y="3639473"/>
                </a:lnTo>
                <a:lnTo>
                  <a:pt x="1188545" y="3623176"/>
                </a:lnTo>
                <a:lnTo>
                  <a:pt x="1146188" y="3605870"/>
                </a:lnTo>
                <a:lnTo>
                  <a:pt x="1104354" y="3587569"/>
                </a:lnTo>
                <a:lnTo>
                  <a:pt x="1063059" y="3568288"/>
                </a:lnTo>
                <a:lnTo>
                  <a:pt x="1022316" y="3548042"/>
                </a:lnTo>
                <a:lnTo>
                  <a:pt x="982140" y="3526844"/>
                </a:lnTo>
                <a:lnTo>
                  <a:pt x="942547" y="3504711"/>
                </a:lnTo>
                <a:lnTo>
                  <a:pt x="903550" y="3481656"/>
                </a:lnTo>
                <a:lnTo>
                  <a:pt x="865166" y="3457695"/>
                </a:lnTo>
                <a:lnTo>
                  <a:pt x="827408" y="3432842"/>
                </a:lnTo>
                <a:lnTo>
                  <a:pt x="790291" y="3407112"/>
                </a:lnTo>
                <a:lnTo>
                  <a:pt x="753830" y="3380520"/>
                </a:lnTo>
                <a:lnTo>
                  <a:pt x="718040" y="3353080"/>
                </a:lnTo>
                <a:lnTo>
                  <a:pt x="682935" y="3324808"/>
                </a:lnTo>
                <a:lnTo>
                  <a:pt x="648530" y="3295717"/>
                </a:lnTo>
                <a:lnTo>
                  <a:pt x="614841" y="3265823"/>
                </a:lnTo>
                <a:lnTo>
                  <a:pt x="581881" y="3235140"/>
                </a:lnTo>
                <a:lnTo>
                  <a:pt x="549665" y="3203684"/>
                </a:lnTo>
                <a:lnTo>
                  <a:pt x="518208" y="3171468"/>
                </a:lnTo>
                <a:lnTo>
                  <a:pt x="487526" y="3138508"/>
                </a:lnTo>
                <a:lnTo>
                  <a:pt x="457632" y="3104818"/>
                </a:lnTo>
                <a:lnTo>
                  <a:pt x="428541" y="3070414"/>
                </a:lnTo>
                <a:lnTo>
                  <a:pt x="400268" y="3035309"/>
                </a:lnTo>
                <a:lnTo>
                  <a:pt x="372828" y="2999519"/>
                </a:lnTo>
                <a:lnTo>
                  <a:pt x="346236" y="2963058"/>
                </a:lnTo>
                <a:lnTo>
                  <a:pt x="320506" y="2925941"/>
                </a:lnTo>
                <a:lnTo>
                  <a:pt x="295653" y="2888183"/>
                </a:lnTo>
                <a:lnTo>
                  <a:pt x="271692" y="2849798"/>
                </a:lnTo>
                <a:lnTo>
                  <a:pt x="248637" y="2810802"/>
                </a:lnTo>
                <a:lnTo>
                  <a:pt x="226504" y="2771209"/>
                </a:lnTo>
                <a:lnTo>
                  <a:pt x="205307" y="2731033"/>
                </a:lnTo>
                <a:lnTo>
                  <a:pt x="185060" y="2690290"/>
                </a:lnTo>
                <a:lnTo>
                  <a:pt x="165779" y="2648994"/>
                </a:lnTo>
                <a:lnTo>
                  <a:pt x="147478" y="2607160"/>
                </a:lnTo>
                <a:lnTo>
                  <a:pt x="130172" y="2564803"/>
                </a:lnTo>
                <a:lnTo>
                  <a:pt x="113876" y="2521937"/>
                </a:lnTo>
                <a:lnTo>
                  <a:pt x="98604" y="2478578"/>
                </a:lnTo>
                <a:lnTo>
                  <a:pt x="84371" y="2434739"/>
                </a:lnTo>
                <a:lnTo>
                  <a:pt x="71192" y="2390436"/>
                </a:lnTo>
                <a:lnTo>
                  <a:pt x="59082" y="2345684"/>
                </a:lnTo>
                <a:lnTo>
                  <a:pt x="48055" y="2300496"/>
                </a:lnTo>
                <a:lnTo>
                  <a:pt x="38127" y="2254889"/>
                </a:lnTo>
                <a:lnTo>
                  <a:pt x="29311" y="2208876"/>
                </a:lnTo>
                <a:lnTo>
                  <a:pt x="21623" y="2162472"/>
                </a:lnTo>
                <a:lnTo>
                  <a:pt x="15077" y="2115693"/>
                </a:lnTo>
                <a:lnTo>
                  <a:pt x="9689" y="2068552"/>
                </a:lnTo>
                <a:lnTo>
                  <a:pt x="5472" y="2021065"/>
                </a:lnTo>
                <a:lnTo>
                  <a:pt x="2441" y="1973246"/>
                </a:lnTo>
                <a:lnTo>
                  <a:pt x="612" y="1925110"/>
                </a:lnTo>
                <a:lnTo>
                  <a:pt x="0" y="1876672"/>
                </a:lnTo>
                <a:lnTo>
                  <a:pt x="612" y="1828234"/>
                </a:lnTo>
                <a:lnTo>
                  <a:pt x="2441" y="1780099"/>
                </a:lnTo>
                <a:lnTo>
                  <a:pt x="5472" y="1732280"/>
                </a:lnTo>
                <a:lnTo>
                  <a:pt x="9689" y="1684793"/>
                </a:lnTo>
                <a:lnTo>
                  <a:pt x="15077" y="1637653"/>
                </a:lnTo>
                <a:lnTo>
                  <a:pt x="21623" y="1590874"/>
                </a:lnTo>
                <a:lnTo>
                  <a:pt x="29311" y="1544470"/>
                </a:lnTo>
                <a:lnTo>
                  <a:pt x="38127" y="1498457"/>
                </a:lnTo>
                <a:lnTo>
                  <a:pt x="48055" y="1452850"/>
                </a:lnTo>
                <a:lnTo>
                  <a:pt x="59082" y="1407663"/>
                </a:lnTo>
                <a:lnTo>
                  <a:pt x="71192" y="1362910"/>
                </a:lnTo>
                <a:lnTo>
                  <a:pt x="84371" y="1318607"/>
                </a:lnTo>
                <a:lnTo>
                  <a:pt x="98604" y="1274769"/>
                </a:lnTo>
                <a:lnTo>
                  <a:pt x="113876" y="1231409"/>
                </a:lnTo>
                <a:lnTo>
                  <a:pt x="130172" y="1188544"/>
                </a:lnTo>
                <a:lnTo>
                  <a:pt x="147478" y="1146187"/>
                </a:lnTo>
                <a:lnTo>
                  <a:pt x="165779" y="1104353"/>
                </a:lnTo>
                <a:lnTo>
                  <a:pt x="185060" y="1063057"/>
                </a:lnTo>
                <a:lnTo>
                  <a:pt x="205307" y="1022314"/>
                </a:lnTo>
                <a:lnTo>
                  <a:pt x="226504" y="982139"/>
                </a:lnTo>
                <a:lnTo>
                  <a:pt x="248637" y="942546"/>
                </a:lnTo>
                <a:lnTo>
                  <a:pt x="271692" y="903549"/>
                </a:lnTo>
                <a:lnTo>
                  <a:pt x="295653" y="865165"/>
                </a:lnTo>
                <a:lnTo>
                  <a:pt x="320506" y="827407"/>
                </a:lnTo>
                <a:lnTo>
                  <a:pt x="346236" y="790290"/>
                </a:lnTo>
                <a:lnTo>
                  <a:pt x="372828" y="753829"/>
                </a:lnTo>
                <a:lnTo>
                  <a:pt x="400268" y="718039"/>
                </a:lnTo>
                <a:lnTo>
                  <a:pt x="428541" y="682934"/>
                </a:lnTo>
                <a:lnTo>
                  <a:pt x="457632" y="648530"/>
                </a:lnTo>
                <a:lnTo>
                  <a:pt x="487526" y="614840"/>
                </a:lnTo>
                <a:lnTo>
                  <a:pt x="518208" y="581880"/>
                </a:lnTo>
                <a:lnTo>
                  <a:pt x="549665" y="549664"/>
                </a:lnTo>
                <a:lnTo>
                  <a:pt x="581881" y="518208"/>
                </a:lnTo>
                <a:lnTo>
                  <a:pt x="614841" y="487525"/>
                </a:lnTo>
                <a:lnTo>
                  <a:pt x="648530" y="457631"/>
                </a:lnTo>
                <a:lnTo>
                  <a:pt x="682935" y="428540"/>
                </a:lnTo>
                <a:lnTo>
                  <a:pt x="718040" y="400268"/>
                </a:lnTo>
                <a:lnTo>
                  <a:pt x="753830" y="372828"/>
                </a:lnTo>
                <a:lnTo>
                  <a:pt x="790291" y="346236"/>
                </a:lnTo>
                <a:lnTo>
                  <a:pt x="827408" y="320506"/>
                </a:lnTo>
                <a:lnTo>
                  <a:pt x="865166" y="295653"/>
                </a:lnTo>
                <a:lnTo>
                  <a:pt x="903550" y="271692"/>
                </a:lnTo>
                <a:lnTo>
                  <a:pt x="942547" y="248637"/>
                </a:lnTo>
                <a:lnTo>
                  <a:pt x="982140" y="226504"/>
                </a:lnTo>
                <a:lnTo>
                  <a:pt x="1022316" y="205307"/>
                </a:lnTo>
                <a:lnTo>
                  <a:pt x="1063059" y="185060"/>
                </a:lnTo>
                <a:lnTo>
                  <a:pt x="1104354" y="165779"/>
                </a:lnTo>
                <a:lnTo>
                  <a:pt x="1146188" y="147478"/>
                </a:lnTo>
                <a:lnTo>
                  <a:pt x="1188545" y="130172"/>
                </a:lnTo>
                <a:lnTo>
                  <a:pt x="1231411" y="113876"/>
                </a:lnTo>
                <a:lnTo>
                  <a:pt x="1274771" y="98604"/>
                </a:lnTo>
                <a:lnTo>
                  <a:pt x="1318609" y="84371"/>
                </a:lnTo>
                <a:lnTo>
                  <a:pt x="1362912" y="71192"/>
                </a:lnTo>
                <a:lnTo>
                  <a:pt x="1407665" y="59082"/>
                </a:lnTo>
                <a:lnTo>
                  <a:pt x="1452852" y="48055"/>
                </a:lnTo>
                <a:lnTo>
                  <a:pt x="1498460" y="38127"/>
                </a:lnTo>
                <a:lnTo>
                  <a:pt x="1544473" y="29311"/>
                </a:lnTo>
                <a:lnTo>
                  <a:pt x="1590876" y="21623"/>
                </a:lnTo>
                <a:lnTo>
                  <a:pt x="1637656" y="15077"/>
                </a:lnTo>
                <a:lnTo>
                  <a:pt x="1684796" y="9689"/>
                </a:lnTo>
                <a:lnTo>
                  <a:pt x="1732284" y="5472"/>
                </a:lnTo>
                <a:lnTo>
                  <a:pt x="1780102" y="2441"/>
                </a:lnTo>
                <a:lnTo>
                  <a:pt x="1828238" y="612"/>
                </a:lnTo>
                <a:lnTo>
                  <a:pt x="1876676" y="0"/>
                </a:lnTo>
                <a:close/>
              </a:path>
            </a:pathLst>
          </a:custGeom>
          <a:ln w="17999">
            <a:solidFill>
              <a:srgbClr val="DD2B1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5085320" y="2429657"/>
            <a:ext cx="190152" cy="17190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6836141" y="3907112"/>
            <a:ext cx="171974" cy="18947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5921902" y="5931748"/>
            <a:ext cx="199937" cy="16401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676972" y="5648111"/>
            <a:ext cx="180884" cy="19582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3927920" y="2776262"/>
            <a:ext cx="200051" cy="16215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3117766" y="1962295"/>
            <a:ext cx="4062095" cy="3149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900" u="sng" spc="-5" dirty="0">
                <a:solidFill>
                  <a:srgbClr val="3C2B98"/>
                </a:solidFill>
                <a:uFill>
                  <a:solidFill>
                    <a:srgbClr val="3C2B98"/>
                  </a:solidFill>
                </a:uFill>
                <a:latin typeface="Arial"/>
                <a:cs typeface="Arial"/>
              </a:rPr>
              <a:t>1. </a:t>
            </a:r>
            <a:r>
              <a:rPr sz="1900" u="sng" spc="40" dirty="0">
                <a:solidFill>
                  <a:srgbClr val="3C2B98"/>
                </a:solidFill>
                <a:uFill>
                  <a:solidFill>
                    <a:srgbClr val="3C2B98"/>
                  </a:solidFill>
                </a:uFill>
                <a:latin typeface="Arial"/>
                <a:cs typeface="Arial"/>
              </a:rPr>
              <a:t>DESIGN </a:t>
            </a:r>
            <a:r>
              <a:rPr sz="1900" u="sng" spc="50" dirty="0">
                <a:solidFill>
                  <a:srgbClr val="3C2B98"/>
                </a:solidFill>
                <a:uFill>
                  <a:solidFill>
                    <a:srgbClr val="3C2B98"/>
                  </a:solidFill>
                </a:uFill>
                <a:latin typeface="Arial"/>
                <a:cs typeface="Arial"/>
              </a:rPr>
              <a:t>PROBLEM</a:t>
            </a:r>
            <a:r>
              <a:rPr sz="1900" u="sng" spc="180" dirty="0">
                <a:solidFill>
                  <a:srgbClr val="3C2B98"/>
                </a:solidFill>
                <a:uFill>
                  <a:solidFill>
                    <a:srgbClr val="3C2B98"/>
                  </a:solidFill>
                </a:uFill>
                <a:latin typeface="Arial"/>
                <a:cs typeface="Arial"/>
              </a:rPr>
              <a:t> </a:t>
            </a:r>
            <a:r>
              <a:rPr sz="1900" u="sng" spc="50" dirty="0">
                <a:solidFill>
                  <a:srgbClr val="3C2B98"/>
                </a:solidFill>
                <a:uFill>
                  <a:solidFill>
                    <a:srgbClr val="3C2B98"/>
                  </a:solidFill>
                </a:uFill>
                <a:latin typeface="Arial"/>
                <a:cs typeface="Arial"/>
              </a:rPr>
              <a:t>IDENTIFIED</a:t>
            </a:r>
            <a:endParaRPr sz="1900">
              <a:latin typeface="Arial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7312227" y="7035996"/>
            <a:ext cx="3054350" cy="19875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  <a:tabLst>
                <a:tab pos="2195195" algn="l"/>
              </a:tabLst>
            </a:pPr>
            <a:r>
              <a:rPr sz="1000" spc="-5" dirty="0">
                <a:solidFill>
                  <a:srgbClr val="3C2B98"/>
                </a:solidFill>
                <a:latin typeface="Arial"/>
                <a:cs typeface="Arial"/>
                <a:hlinkClick r:id="rId7"/>
              </a:rPr>
              <a:t>www.technologystudent.com</a:t>
            </a:r>
            <a:r>
              <a:rPr sz="1000" dirty="0">
                <a:solidFill>
                  <a:srgbClr val="3C2B98"/>
                </a:solidFill>
                <a:latin typeface="Arial"/>
                <a:cs typeface="Arial"/>
                <a:hlinkClick r:id="rId7"/>
              </a:rPr>
              <a:t> </a:t>
            </a:r>
            <a:r>
              <a:rPr sz="1000" spc="-5" dirty="0">
                <a:solidFill>
                  <a:srgbClr val="3C2B98"/>
                </a:solidFill>
                <a:latin typeface="Arial"/>
                <a:cs typeface="Arial"/>
                <a:hlinkClick r:id="rId7"/>
              </a:rPr>
              <a:t>©</a:t>
            </a:r>
            <a:r>
              <a:rPr sz="1000" dirty="0">
                <a:solidFill>
                  <a:srgbClr val="3C2B98"/>
                </a:solidFill>
                <a:latin typeface="Arial"/>
                <a:cs typeface="Arial"/>
                <a:hlinkClick r:id="rId7"/>
              </a:rPr>
              <a:t> </a:t>
            </a:r>
            <a:r>
              <a:rPr sz="1000" spc="-5" dirty="0">
                <a:solidFill>
                  <a:srgbClr val="3C2B98"/>
                </a:solidFill>
                <a:latin typeface="Arial"/>
                <a:cs typeface="Arial"/>
              </a:rPr>
              <a:t>2018	</a:t>
            </a:r>
            <a:r>
              <a:rPr sz="1000" spc="-20" dirty="0">
                <a:solidFill>
                  <a:srgbClr val="3C2B98"/>
                </a:solidFill>
                <a:latin typeface="Arial"/>
                <a:cs typeface="Arial"/>
              </a:rPr>
              <a:t>V.Ryan </a:t>
            </a:r>
            <a:r>
              <a:rPr sz="1000" spc="-5" dirty="0">
                <a:solidFill>
                  <a:srgbClr val="3C2B98"/>
                </a:solidFill>
                <a:latin typeface="Arial"/>
                <a:cs typeface="Arial"/>
              </a:rPr>
              <a:t>©</a:t>
            </a:r>
            <a:r>
              <a:rPr sz="1000" spc="-70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1000" spc="-5" dirty="0">
                <a:solidFill>
                  <a:srgbClr val="3C2B98"/>
                </a:solidFill>
                <a:latin typeface="Arial"/>
                <a:cs typeface="Arial"/>
              </a:rPr>
              <a:t>2018</a:t>
            </a:r>
            <a:endParaRPr sz="1000">
              <a:latin typeface="Arial"/>
              <a:cs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361303" y="7058245"/>
            <a:ext cx="3382010" cy="19812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000" spc="10" dirty="0">
                <a:solidFill>
                  <a:srgbClr val="3C2B98"/>
                </a:solidFill>
                <a:latin typeface="Arial"/>
                <a:cs typeface="Arial"/>
              </a:rPr>
              <a:t>WORLD </a:t>
            </a:r>
            <a:r>
              <a:rPr sz="1000" spc="5" dirty="0">
                <a:solidFill>
                  <a:srgbClr val="3C2B98"/>
                </a:solidFill>
                <a:latin typeface="Arial"/>
                <a:cs typeface="Arial"/>
              </a:rPr>
              <a:t>ASSOCIATION </a:t>
            </a:r>
            <a:r>
              <a:rPr sz="1000" spc="0" dirty="0">
                <a:solidFill>
                  <a:srgbClr val="3C2B98"/>
                </a:solidFill>
                <a:latin typeface="Arial"/>
                <a:cs typeface="Arial"/>
              </a:rPr>
              <a:t>OF </a:t>
            </a:r>
            <a:r>
              <a:rPr sz="1000" spc="15" dirty="0">
                <a:solidFill>
                  <a:srgbClr val="3C2B98"/>
                </a:solidFill>
                <a:latin typeface="Arial"/>
                <a:cs typeface="Arial"/>
              </a:rPr>
              <a:t>TECHNOLOGY</a:t>
            </a:r>
            <a:r>
              <a:rPr sz="1000" spc="114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1000" spc="15" dirty="0">
                <a:solidFill>
                  <a:srgbClr val="3C2B98"/>
                </a:solidFill>
                <a:latin typeface="Arial"/>
                <a:cs typeface="Arial"/>
              </a:rPr>
              <a:t>TEACHERS</a:t>
            </a:r>
            <a:endParaRPr sz="1000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3956051" y="7055088"/>
            <a:ext cx="3040380" cy="19812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000" spc="-5" dirty="0">
                <a:solidFill>
                  <a:srgbClr val="3C2B98"/>
                </a:solidFill>
                <a:latin typeface="Arial"/>
                <a:cs typeface="Arial"/>
                <a:hlinkClick r:id="rId8"/>
              </a:rPr>
              <a:t>https://www.facebook.com/groups/254963448192823/</a:t>
            </a:r>
            <a:endParaRPr sz="100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5528059" y="4714276"/>
            <a:ext cx="4178935" cy="854075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marL="796925" marR="5080" indent="-784860">
              <a:lnSpc>
                <a:spcPts val="2120"/>
              </a:lnSpc>
              <a:spcBef>
                <a:spcPts val="300"/>
              </a:spcBef>
            </a:pPr>
            <a:r>
              <a:rPr sz="1900" b="1" spc="-5" dirty="0">
                <a:solidFill>
                  <a:srgbClr val="3C2B98"/>
                </a:solidFill>
                <a:latin typeface="Arial"/>
                <a:cs typeface="Arial"/>
              </a:rPr>
              <a:t>3. </a:t>
            </a:r>
            <a:r>
              <a:rPr sz="1900" b="1" spc="30" dirty="0">
                <a:solidFill>
                  <a:srgbClr val="3C2B98"/>
                </a:solidFill>
                <a:latin typeface="Arial"/>
                <a:cs typeface="Arial"/>
              </a:rPr>
              <a:t>ESTABLISH </a:t>
            </a:r>
            <a:r>
              <a:rPr sz="1900" b="1" spc="-5" dirty="0">
                <a:solidFill>
                  <a:srgbClr val="3C2B98"/>
                </a:solidFill>
                <a:latin typeface="Arial"/>
                <a:cs typeface="Arial"/>
              </a:rPr>
              <a:t>A </a:t>
            </a:r>
            <a:r>
              <a:rPr sz="1900" b="1" spc="25" dirty="0">
                <a:solidFill>
                  <a:srgbClr val="3C2B98"/>
                </a:solidFill>
                <a:latin typeface="Arial"/>
                <a:cs typeface="Arial"/>
              </a:rPr>
              <a:t>TARGET </a:t>
            </a:r>
            <a:r>
              <a:rPr sz="1900" b="1" spc="40" dirty="0">
                <a:solidFill>
                  <a:srgbClr val="3C2B98"/>
                </a:solidFill>
                <a:latin typeface="Arial"/>
                <a:cs typeface="Arial"/>
              </a:rPr>
              <a:t>MARKET  </a:t>
            </a:r>
            <a:r>
              <a:rPr sz="1900" b="1" spc="50" dirty="0">
                <a:solidFill>
                  <a:srgbClr val="3C2B98"/>
                </a:solidFill>
                <a:latin typeface="Arial"/>
                <a:cs typeface="Arial"/>
              </a:rPr>
              <a:t>TYPICAL</a:t>
            </a:r>
            <a:r>
              <a:rPr sz="1900" b="1" spc="25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1900" b="1" spc="40" dirty="0">
                <a:solidFill>
                  <a:srgbClr val="3C2B98"/>
                </a:solidFill>
                <a:latin typeface="Arial"/>
                <a:cs typeface="Arial"/>
              </a:rPr>
              <a:t>CUSTOMER</a:t>
            </a:r>
            <a:endParaRPr sz="1900">
              <a:latin typeface="Arial"/>
              <a:cs typeface="Arial"/>
            </a:endParaRPr>
          </a:p>
          <a:p>
            <a:pPr marL="713740">
              <a:lnSpc>
                <a:spcPts val="2080"/>
              </a:lnSpc>
            </a:pPr>
            <a:r>
              <a:rPr sz="1900" b="1" spc="30" dirty="0">
                <a:solidFill>
                  <a:srgbClr val="3C2B98"/>
                </a:solidFill>
                <a:latin typeface="Arial"/>
                <a:cs typeface="Arial"/>
              </a:rPr>
              <a:t>AND </a:t>
            </a:r>
            <a:r>
              <a:rPr sz="1900" b="1" spc="15" dirty="0">
                <a:solidFill>
                  <a:srgbClr val="3C2B98"/>
                </a:solidFill>
                <a:latin typeface="Arial"/>
                <a:cs typeface="Arial"/>
              </a:rPr>
              <a:t>STAKE</a:t>
            </a:r>
            <a:r>
              <a:rPr sz="1900" b="1" spc="80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1900" b="1" spc="50" dirty="0">
                <a:solidFill>
                  <a:srgbClr val="3C2B98"/>
                </a:solidFill>
                <a:latin typeface="Arial"/>
                <a:cs typeface="Arial"/>
              </a:rPr>
              <a:t>HOLDERS</a:t>
            </a:r>
            <a:endParaRPr sz="190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2135484" y="4724836"/>
            <a:ext cx="2059939" cy="637540"/>
          </a:xfrm>
          <a:prstGeom prst="rect">
            <a:avLst/>
          </a:prstGeom>
        </p:spPr>
        <p:txBody>
          <a:bodyPr vert="horz" wrap="square" lIns="0" tIns="40640" rIns="0" bIns="0" rtlCol="0">
            <a:spAutoFit/>
          </a:bodyPr>
          <a:lstStyle/>
          <a:p>
            <a:pPr marL="255904" marR="5080" indent="-243840">
              <a:lnSpc>
                <a:spcPts val="2320"/>
              </a:lnSpc>
              <a:spcBef>
                <a:spcPts val="320"/>
              </a:spcBef>
            </a:pPr>
            <a:r>
              <a:rPr sz="2050" b="1" spc="5" dirty="0">
                <a:solidFill>
                  <a:srgbClr val="3C2B98"/>
                </a:solidFill>
                <a:latin typeface="Arial"/>
                <a:cs typeface="Arial"/>
              </a:rPr>
              <a:t>5.</a:t>
            </a:r>
            <a:r>
              <a:rPr sz="2050" b="1" spc="-55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2050" b="1" spc="50" dirty="0">
                <a:solidFill>
                  <a:srgbClr val="3C2B98"/>
                </a:solidFill>
                <a:latin typeface="Arial"/>
                <a:cs typeface="Arial"/>
              </a:rPr>
              <a:t>ANALYTICAL  </a:t>
            </a:r>
            <a:r>
              <a:rPr sz="2050" b="1" spc="75" dirty="0">
                <a:solidFill>
                  <a:srgbClr val="3C2B98"/>
                </a:solidFill>
                <a:latin typeface="Arial"/>
                <a:cs typeface="Arial"/>
              </a:rPr>
              <a:t>RESEARCH</a:t>
            </a:r>
            <a:endParaRPr sz="205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2964614" y="5314773"/>
            <a:ext cx="401955" cy="34226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2050" b="1" spc="85" dirty="0">
                <a:solidFill>
                  <a:srgbClr val="3C2B98"/>
                </a:solidFill>
                <a:latin typeface="Arial"/>
                <a:cs typeface="Arial"/>
              </a:rPr>
              <a:t>O</a:t>
            </a:r>
            <a:r>
              <a:rPr sz="2050" b="1" spc="10" dirty="0">
                <a:solidFill>
                  <a:srgbClr val="3C2B98"/>
                </a:solidFill>
                <a:latin typeface="Arial"/>
                <a:cs typeface="Arial"/>
              </a:rPr>
              <a:t>F</a:t>
            </a:r>
            <a:endParaRPr sz="205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689277" y="5609743"/>
            <a:ext cx="4525010" cy="125793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2050" b="1" spc="65" dirty="0">
                <a:solidFill>
                  <a:srgbClr val="3C2B98"/>
                </a:solidFill>
                <a:latin typeface="Arial"/>
                <a:cs typeface="Arial"/>
              </a:rPr>
              <a:t>EXISTING</a:t>
            </a:r>
            <a:r>
              <a:rPr sz="2050" b="1" spc="75" dirty="0">
                <a:solidFill>
                  <a:srgbClr val="3C2B98"/>
                </a:solidFill>
                <a:latin typeface="Arial"/>
                <a:cs typeface="Arial"/>
              </a:rPr>
              <a:t> PRODUCTS</a:t>
            </a:r>
            <a:endParaRPr sz="20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2600">
              <a:latin typeface="Times New Roman"/>
              <a:cs typeface="Times New Roman"/>
            </a:endParaRPr>
          </a:p>
          <a:p>
            <a:pPr marL="2571115" marR="5080" indent="-132080">
              <a:lnSpc>
                <a:spcPts val="2120"/>
              </a:lnSpc>
              <a:spcBef>
                <a:spcPts val="5"/>
              </a:spcBef>
            </a:pPr>
            <a:r>
              <a:rPr sz="1900" b="1" spc="-5" dirty="0">
                <a:solidFill>
                  <a:srgbClr val="3C2B98"/>
                </a:solidFill>
                <a:latin typeface="Arial"/>
                <a:cs typeface="Arial"/>
              </a:rPr>
              <a:t>4. </a:t>
            </a:r>
            <a:r>
              <a:rPr sz="1900" b="1" spc="30" dirty="0">
                <a:solidFill>
                  <a:srgbClr val="3C2B98"/>
                </a:solidFill>
                <a:latin typeface="Arial"/>
                <a:cs typeface="Arial"/>
              </a:rPr>
              <a:t>FORMULATE</a:t>
            </a:r>
            <a:r>
              <a:rPr sz="1900" b="1" spc="-35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1900" b="1" spc="-5" dirty="0">
                <a:solidFill>
                  <a:srgbClr val="3C2B98"/>
                </a:solidFill>
                <a:latin typeface="Arial"/>
                <a:cs typeface="Arial"/>
              </a:rPr>
              <a:t>A  </a:t>
            </a:r>
            <a:r>
              <a:rPr sz="1900" b="1" spc="40" dirty="0">
                <a:solidFill>
                  <a:srgbClr val="3C2B98"/>
                </a:solidFill>
                <a:latin typeface="Arial"/>
                <a:cs typeface="Arial"/>
              </a:rPr>
              <a:t>DESIGN</a:t>
            </a:r>
            <a:r>
              <a:rPr sz="1900" b="1" spc="50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1900" b="1" spc="40" dirty="0">
                <a:solidFill>
                  <a:srgbClr val="3C2B98"/>
                </a:solidFill>
                <a:latin typeface="Arial"/>
                <a:cs typeface="Arial"/>
              </a:rPr>
              <a:t>BRIEF</a:t>
            </a:r>
            <a:endParaRPr sz="190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1788275" y="2851563"/>
            <a:ext cx="2703195" cy="1459230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marL="743585" marR="5080" indent="184150">
              <a:lnSpc>
                <a:spcPts val="2120"/>
              </a:lnSpc>
              <a:spcBef>
                <a:spcPts val="300"/>
              </a:spcBef>
            </a:pPr>
            <a:r>
              <a:rPr sz="1900" b="1" spc="-5" dirty="0">
                <a:solidFill>
                  <a:srgbClr val="3C2B98"/>
                </a:solidFill>
                <a:latin typeface="Arial"/>
                <a:cs typeface="Arial"/>
              </a:rPr>
              <a:t>7. </a:t>
            </a:r>
            <a:r>
              <a:rPr sz="1900" b="1" spc="50" dirty="0">
                <a:solidFill>
                  <a:srgbClr val="3C2B98"/>
                </a:solidFill>
                <a:latin typeface="Arial"/>
                <a:cs typeface="Arial"/>
              </a:rPr>
              <a:t>JUSTIFIED  </a:t>
            </a:r>
            <a:r>
              <a:rPr sz="1900" b="1" spc="35" dirty="0">
                <a:solidFill>
                  <a:srgbClr val="3C2B98"/>
                </a:solidFill>
                <a:latin typeface="Arial"/>
                <a:cs typeface="Arial"/>
              </a:rPr>
              <a:t>SPECIFICATION</a:t>
            </a:r>
            <a:endParaRPr sz="1900">
              <a:latin typeface="Arial"/>
              <a:cs typeface="Arial"/>
            </a:endParaRPr>
          </a:p>
          <a:p>
            <a:pPr marL="302260" marR="238760" indent="-290195">
              <a:lnSpc>
                <a:spcPts val="2320"/>
              </a:lnSpc>
              <a:spcBef>
                <a:spcPts val="2250"/>
              </a:spcBef>
            </a:pPr>
            <a:r>
              <a:rPr sz="2050" b="1" spc="5" dirty="0">
                <a:solidFill>
                  <a:srgbClr val="3C2B98"/>
                </a:solidFill>
                <a:latin typeface="Arial"/>
                <a:cs typeface="Arial"/>
              </a:rPr>
              <a:t>6. </a:t>
            </a:r>
            <a:r>
              <a:rPr sz="2050" b="1" spc="60" dirty="0">
                <a:solidFill>
                  <a:srgbClr val="3C2B98"/>
                </a:solidFill>
                <a:latin typeface="Arial"/>
                <a:cs typeface="Arial"/>
              </a:rPr>
              <a:t>INSPIRATIONAL  </a:t>
            </a:r>
            <a:r>
              <a:rPr sz="2050" b="1" spc="75" dirty="0">
                <a:solidFill>
                  <a:srgbClr val="3C2B98"/>
                </a:solidFill>
                <a:latin typeface="Arial"/>
                <a:cs typeface="Arial"/>
              </a:rPr>
              <a:t>MOODBOARD</a:t>
            </a:r>
            <a:endParaRPr sz="205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5617041" y="2840396"/>
            <a:ext cx="2731770" cy="584835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marL="917575" marR="5080" indent="-905510">
              <a:lnSpc>
                <a:spcPts val="2120"/>
              </a:lnSpc>
              <a:spcBef>
                <a:spcPts val="300"/>
              </a:spcBef>
            </a:pPr>
            <a:r>
              <a:rPr sz="1900" b="1" spc="-5" dirty="0">
                <a:solidFill>
                  <a:srgbClr val="3C2B98"/>
                </a:solidFill>
                <a:latin typeface="Arial"/>
                <a:cs typeface="Arial"/>
              </a:rPr>
              <a:t>2. </a:t>
            </a:r>
            <a:r>
              <a:rPr sz="1900" b="1" spc="40" dirty="0">
                <a:solidFill>
                  <a:srgbClr val="3C2B98"/>
                </a:solidFill>
                <a:latin typeface="Arial"/>
                <a:cs typeface="Arial"/>
              </a:rPr>
              <a:t>PROVE </a:t>
            </a:r>
            <a:r>
              <a:rPr sz="1900" b="1" spc="-5" dirty="0">
                <a:solidFill>
                  <a:srgbClr val="3C2B98"/>
                </a:solidFill>
                <a:latin typeface="Arial"/>
                <a:cs typeface="Arial"/>
              </a:rPr>
              <a:t>A</a:t>
            </a:r>
            <a:r>
              <a:rPr sz="1900" b="1" spc="-114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1900" b="1" spc="50" dirty="0">
                <a:solidFill>
                  <a:srgbClr val="3C2B98"/>
                </a:solidFill>
                <a:latin typeface="Arial"/>
                <a:cs typeface="Arial"/>
              </a:rPr>
              <a:t>PROBLEM  </a:t>
            </a:r>
            <a:r>
              <a:rPr sz="1900" b="1" spc="40" dirty="0">
                <a:solidFill>
                  <a:srgbClr val="3C2B98"/>
                </a:solidFill>
                <a:latin typeface="Arial"/>
                <a:cs typeface="Arial"/>
              </a:rPr>
              <a:t>EXISTS</a:t>
            </a:r>
            <a:endParaRPr sz="1900"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4468788" y="3380272"/>
            <a:ext cx="830580" cy="17621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1400" spc="-10" dirty="0">
                <a:solidFill>
                  <a:srgbClr val="DD2B1C"/>
                </a:solidFill>
                <a:latin typeface="Arial"/>
                <a:cs typeface="Arial"/>
              </a:rPr>
              <a:t>1</a:t>
            </a:r>
            <a:endParaRPr sz="11400">
              <a:latin typeface="Arial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650069" y="1335725"/>
            <a:ext cx="9306560" cy="324485"/>
          </a:xfrm>
          <a:prstGeom prst="rect">
            <a:avLst/>
          </a:prstGeom>
          <a:solidFill>
            <a:srgbClr val="FBF9FD"/>
          </a:solidFill>
          <a:ln w="7199">
            <a:solidFill>
              <a:srgbClr val="DD2B1C"/>
            </a:solidFill>
          </a:ln>
        </p:spPr>
        <p:txBody>
          <a:bodyPr vert="horz" wrap="square" lIns="0" tIns="19050" rIns="0" bIns="0" rtlCol="0">
            <a:spAutoFit/>
          </a:bodyPr>
          <a:lstStyle/>
          <a:p>
            <a:pPr marL="449580">
              <a:lnSpc>
                <a:spcPct val="100000"/>
              </a:lnSpc>
              <a:spcBef>
                <a:spcPts val="150"/>
              </a:spcBef>
              <a:tabLst>
                <a:tab pos="2644140" algn="l"/>
              </a:tabLst>
            </a:pPr>
            <a:r>
              <a:rPr sz="2700" b="1" baseline="3086" dirty="0">
                <a:solidFill>
                  <a:srgbClr val="151616"/>
                </a:solidFill>
                <a:latin typeface="Arial"/>
                <a:cs typeface="Arial"/>
              </a:rPr>
              <a:t>HELPFUL</a:t>
            </a:r>
            <a:r>
              <a:rPr sz="2700" b="1" spc="-52" baseline="3086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700" b="1" baseline="3086" dirty="0">
                <a:solidFill>
                  <a:srgbClr val="151616"/>
                </a:solidFill>
                <a:latin typeface="Arial"/>
                <a:cs typeface="Arial"/>
              </a:rPr>
              <a:t>LINK	</a:t>
            </a:r>
            <a:r>
              <a:rPr sz="1800" spc="-5" dirty="0">
                <a:solidFill>
                  <a:srgbClr val="DD2B1C"/>
                </a:solidFill>
                <a:latin typeface="Arial"/>
                <a:cs typeface="Arial"/>
                <a:hlinkClick r:id="rId9"/>
              </a:rPr>
              <a:t>http://www.technologystudent.com/despro_ﬂsh/iterative2.html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1014" y="58452"/>
            <a:ext cx="10567035" cy="7455534"/>
          </a:xfrm>
          <a:custGeom>
            <a:avLst/>
            <a:gdLst/>
            <a:ahLst/>
            <a:cxnLst/>
            <a:rect l="l" t="t" r="r" b="b"/>
            <a:pathLst>
              <a:path w="10567035" h="7455534">
                <a:moveTo>
                  <a:pt x="0" y="0"/>
                </a:moveTo>
                <a:lnTo>
                  <a:pt x="10566467" y="0"/>
                </a:lnTo>
                <a:lnTo>
                  <a:pt x="10566467" y="7454948"/>
                </a:lnTo>
                <a:lnTo>
                  <a:pt x="0" y="7454948"/>
                </a:lnTo>
                <a:lnTo>
                  <a:pt x="0" y="0"/>
                </a:lnTo>
                <a:close/>
              </a:path>
            </a:pathLst>
          </a:custGeom>
          <a:solidFill>
            <a:srgbClr val="FBF9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457434" y="186626"/>
            <a:ext cx="9317355" cy="6675755"/>
          </a:xfrm>
          <a:prstGeom prst="rect">
            <a:avLst/>
          </a:prstGeom>
        </p:spPr>
        <p:txBody>
          <a:bodyPr vert="horz" wrap="square" lIns="0" tIns="43815" rIns="0" bIns="0" rtlCol="0">
            <a:spAutoFit/>
          </a:bodyPr>
          <a:lstStyle/>
          <a:p>
            <a:pPr marL="3416300" marR="5080" indent="-3252470">
              <a:lnSpc>
                <a:spcPts val="2540"/>
              </a:lnSpc>
              <a:spcBef>
                <a:spcPts val="345"/>
              </a:spcBef>
            </a:pPr>
            <a:r>
              <a:rPr sz="2250" b="1" u="sng" spc="1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CYCLE </a:t>
            </a:r>
            <a:r>
              <a:rPr sz="2250" b="1" u="sng" spc="1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ONE </a:t>
            </a:r>
            <a:r>
              <a:rPr sz="2250" b="1" u="sng" spc="1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COVERS THE </a:t>
            </a:r>
            <a:r>
              <a:rPr sz="2250" b="1" u="sng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EXAMINATION </a:t>
            </a:r>
            <a:r>
              <a:rPr sz="2250" b="1" u="sng" spc="1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BOARDS</a:t>
            </a:r>
            <a:r>
              <a:rPr sz="2250" b="1" u="sng" spc="-1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 </a:t>
            </a:r>
            <a:r>
              <a:rPr sz="2250" b="1" u="sng" spc="1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‘OBJECTIVES’ </a:t>
            </a:r>
            <a:r>
              <a:rPr sz="2250" b="1" u="sng" spc="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250" b="1" u="sng" spc="1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OUTLINED</a:t>
            </a:r>
            <a:r>
              <a:rPr sz="2250" b="1" u="sng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 </a:t>
            </a:r>
            <a:r>
              <a:rPr sz="2250" b="1" u="sng" spc="1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BELOW</a:t>
            </a:r>
            <a:endParaRPr sz="2250" u="sng" dirty="0">
              <a:latin typeface="Arial"/>
              <a:cs typeface="Arial"/>
            </a:endParaRPr>
          </a:p>
          <a:p>
            <a:pPr marL="562610" algn="ctr">
              <a:lnSpc>
                <a:spcPct val="100000"/>
              </a:lnSpc>
              <a:spcBef>
                <a:spcPts val="860"/>
              </a:spcBef>
            </a:pPr>
            <a:r>
              <a:rPr sz="3600" b="1" spc="-5" dirty="0">
                <a:solidFill>
                  <a:srgbClr val="151616"/>
                </a:solidFill>
                <a:latin typeface="Arial"/>
                <a:cs typeface="Arial"/>
              </a:rPr>
              <a:t>AQA</a:t>
            </a:r>
            <a:endParaRPr sz="3600" dirty="0">
              <a:latin typeface="Arial"/>
              <a:cs typeface="Arial"/>
            </a:endParaRPr>
          </a:p>
          <a:p>
            <a:pPr marL="12700" marR="221615">
              <a:lnSpc>
                <a:spcPts val="2680"/>
              </a:lnSpc>
              <a:spcBef>
                <a:spcPts val="1510"/>
              </a:spcBef>
            </a:pP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AO1: </a:t>
            </a:r>
            <a:r>
              <a:rPr sz="2400" spc="-20" dirty="0">
                <a:solidFill>
                  <a:srgbClr val="151616"/>
                </a:solidFill>
                <a:latin typeface="Arial"/>
                <a:cs typeface="Arial"/>
              </a:rPr>
              <a:t>Identify,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investigate and outline design possibilities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address  needs and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 wants.</a:t>
            </a:r>
            <a:endParaRPr sz="2400" dirty="0">
              <a:latin typeface="Arial"/>
              <a:cs typeface="Arial"/>
            </a:endParaRPr>
          </a:p>
          <a:p>
            <a:pPr marL="20320">
              <a:lnSpc>
                <a:spcPct val="100000"/>
              </a:lnSpc>
              <a:spcBef>
                <a:spcPts val="114"/>
              </a:spcBef>
            </a:pP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A03: Analyse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&amp;</a:t>
            </a:r>
            <a:r>
              <a:rPr sz="2400" spc="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evaluate</a:t>
            </a:r>
            <a:endParaRPr sz="2400" dirty="0">
              <a:latin typeface="Arial"/>
              <a:cs typeface="Arial"/>
            </a:endParaRPr>
          </a:p>
          <a:p>
            <a:pPr marL="556260" algn="ctr">
              <a:lnSpc>
                <a:spcPct val="100000"/>
              </a:lnSpc>
              <a:spcBef>
                <a:spcPts val="10"/>
              </a:spcBef>
            </a:pPr>
            <a:r>
              <a:rPr sz="3600" b="1" spc="-5" dirty="0">
                <a:solidFill>
                  <a:srgbClr val="151616"/>
                </a:solidFill>
                <a:latin typeface="Arial"/>
                <a:cs typeface="Arial"/>
              </a:rPr>
              <a:t>OCR</a:t>
            </a:r>
            <a:endParaRPr sz="3600" dirty="0">
              <a:latin typeface="Arial"/>
              <a:cs typeface="Arial"/>
            </a:endParaRPr>
          </a:p>
          <a:p>
            <a:pPr marL="55244">
              <a:lnSpc>
                <a:spcPct val="100000"/>
              </a:lnSpc>
              <a:spcBef>
                <a:spcPts val="800"/>
              </a:spcBef>
            </a:pP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Explore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(AO1)</a:t>
            </a:r>
            <a:endParaRPr sz="2400" dirty="0">
              <a:latin typeface="Arial"/>
              <a:cs typeface="Arial"/>
            </a:endParaRPr>
          </a:p>
          <a:p>
            <a:pPr marL="1176020" indent="-339090">
              <a:lnSpc>
                <a:spcPct val="100000"/>
              </a:lnSpc>
              <a:spcBef>
                <a:spcPts val="40"/>
              </a:spcBef>
              <a:buAutoNum type="arabicPeriod"/>
              <a:tabLst>
                <a:tab pos="1176655" algn="l"/>
              </a:tabLst>
            </a:pP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Identifying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requirements</a:t>
            </a:r>
            <a:endParaRPr sz="2400" dirty="0">
              <a:latin typeface="Arial"/>
              <a:cs typeface="Arial"/>
            </a:endParaRPr>
          </a:p>
          <a:p>
            <a:pPr marL="1214120" indent="-339090">
              <a:lnSpc>
                <a:spcPct val="100000"/>
              </a:lnSpc>
              <a:spcBef>
                <a:spcPts val="1260"/>
              </a:spcBef>
              <a:buAutoNum type="arabicPeriod"/>
              <a:tabLst>
                <a:tab pos="1214755" algn="l"/>
              </a:tabLst>
            </a:pP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Learning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from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existing products and</a:t>
            </a:r>
            <a:r>
              <a:rPr sz="2400" spc="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practice</a:t>
            </a:r>
            <a:endParaRPr sz="2400" dirty="0">
              <a:latin typeface="Arial"/>
              <a:cs typeface="Arial"/>
            </a:endParaRPr>
          </a:p>
          <a:p>
            <a:pPr marL="770255" algn="ctr">
              <a:lnSpc>
                <a:spcPts val="4200"/>
              </a:lnSpc>
              <a:spcBef>
                <a:spcPts val="2760"/>
              </a:spcBef>
            </a:pPr>
            <a:r>
              <a:rPr sz="3600" b="1" spc="-5" dirty="0">
                <a:solidFill>
                  <a:srgbClr val="151616"/>
                </a:solidFill>
                <a:latin typeface="Arial"/>
                <a:cs typeface="Arial"/>
              </a:rPr>
              <a:t>EDEXCEL</a:t>
            </a:r>
            <a:endParaRPr sz="3600" dirty="0">
              <a:latin typeface="Arial"/>
              <a:cs typeface="Arial"/>
            </a:endParaRPr>
          </a:p>
          <a:p>
            <a:pPr marL="280670">
              <a:lnSpc>
                <a:spcPts val="2760"/>
              </a:lnSpc>
            </a:pP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Component 2</a:t>
            </a:r>
            <a:endParaRPr sz="2400" dirty="0">
              <a:latin typeface="Arial"/>
              <a:cs typeface="Arial"/>
            </a:endParaRPr>
          </a:p>
          <a:p>
            <a:pPr marL="2602865" lvl="1" indent="-508634">
              <a:lnSpc>
                <a:spcPct val="100000"/>
              </a:lnSpc>
              <a:spcBef>
                <a:spcPts val="1200"/>
              </a:spcBef>
              <a:buAutoNum type="arabicPeriod"/>
              <a:tabLst>
                <a:tab pos="2603500" algn="l"/>
              </a:tabLst>
            </a:pP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Investigation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of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needs and</a:t>
            </a:r>
            <a:r>
              <a:rPr sz="2400" spc="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research</a:t>
            </a:r>
            <a:endParaRPr sz="2400" dirty="0">
              <a:latin typeface="Arial"/>
              <a:cs typeface="Arial"/>
            </a:endParaRPr>
          </a:p>
          <a:p>
            <a:pPr marL="2618105" lvl="1" indent="-508634">
              <a:lnSpc>
                <a:spcPct val="100000"/>
              </a:lnSpc>
              <a:spcBef>
                <a:spcPts val="240"/>
              </a:spcBef>
              <a:buAutoNum type="arabicPeriod"/>
              <a:tabLst>
                <a:tab pos="2618740" algn="l"/>
              </a:tabLst>
            </a:pP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Product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Speciﬁcation including a Design</a:t>
            </a:r>
            <a:r>
              <a:rPr sz="2400" spc="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Brief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312227" y="7035996"/>
            <a:ext cx="3054350" cy="19875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  <a:tabLst>
                <a:tab pos="2195195" algn="l"/>
              </a:tabLst>
            </a:pPr>
            <a:r>
              <a:rPr sz="1000" spc="-5" dirty="0">
                <a:solidFill>
                  <a:srgbClr val="3C2B98"/>
                </a:solidFill>
                <a:latin typeface="Arial"/>
                <a:cs typeface="Arial"/>
                <a:hlinkClick r:id="rId2"/>
              </a:rPr>
              <a:t>www.technologystudent.com</a:t>
            </a:r>
            <a:r>
              <a:rPr sz="1000" dirty="0">
                <a:solidFill>
                  <a:srgbClr val="3C2B98"/>
                </a:solidFill>
                <a:latin typeface="Arial"/>
                <a:cs typeface="Arial"/>
                <a:hlinkClick r:id="rId2"/>
              </a:rPr>
              <a:t> </a:t>
            </a:r>
            <a:r>
              <a:rPr sz="1000" spc="-5" dirty="0">
                <a:solidFill>
                  <a:srgbClr val="3C2B98"/>
                </a:solidFill>
                <a:latin typeface="Arial"/>
                <a:cs typeface="Arial"/>
                <a:hlinkClick r:id="rId2"/>
              </a:rPr>
              <a:t>©</a:t>
            </a:r>
            <a:r>
              <a:rPr sz="1000" dirty="0">
                <a:solidFill>
                  <a:srgbClr val="3C2B98"/>
                </a:solidFill>
                <a:latin typeface="Arial"/>
                <a:cs typeface="Arial"/>
                <a:hlinkClick r:id="rId2"/>
              </a:rPr>
              <a:t> </a:t>
            </a:r>
            <a:r>
              <a:rPr sz="1000" spc="-5" dirty="0">
                <a:solidFill>
                  <a:srgbClr val="3C2B98"/>
                </a:solidFill>
                <a:latin typeface="Arial"/>
                <a:cs typeface="Arial"/>
              </a:rPr>
              <a:t>2018	</a:t>
            </a:r>
            <a:r>
              <a:rPr sz="1000" spc="-20" dirty="0">
                <a:solidFill>
                  <a:srgbClr val="3C2B98"/>
                </a:solidFill>
                <a:latin typeface="Arial"/>
                <a:cs typeface="Arial"/>
              </a:rPr>
              <a:t>V.Ryan </a:t>
            </a:r>
            <a:r>
              <a:rPr sz="1000" spc="-5" dirty="0">
                <a:solidFill>
                  <a:srgbClr val="3C2B98"/>
                </a:solidFill>
                <a:latin typeface="Arial"/>
                <a:cs typeface="Arial"/>
              </a:rPr>
              <a:t>©</a:t>
            </a:r>
            <a:r>
              <a:rPr sz="1000" spc="-70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1000" spc="-5" dirty="0">
                <a:solidFill>
                  <a:srgbClr val="3C2B98"/>
                </a:solidFill>
                <a:latin typeface="Arial"/>
                <a:cs typeface="Arial"/>
              </a:rPr>
              <a:t>2018</a:t>
            </a:r>
            <a:endParaRPr sz="10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61303" y="7058245"/>
            <a:ext cx="3382010" cy="19812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000" spc="10" dirty="0">
                <a:solidFill>
                  <a:srgbClr val="3C2B98"/>
                </a:solidFill>
                <a:latin typeface="Arial"/>
                <a:cs typeface="Arial"/>
              </a:rPr>
              <a:t>WORLD </a:t>
            </a:r>
            <a:r>
              <a:rPr sz="1000" spc="5" dirty="0">
                <a:solidFill>
                  <a:srgbClr val="3C2B98"/>
                </a:solidFill>
                <a:latin typeface="Arial"/>
                <a:cs typeface="Arial"/>
              </a:rPr>
              <a:t>ASSOCIATION </a:t>
            </a:r>
            <a:r>
              <a:rPr sz="1000" spc="0" dirty="0">
                <a:solidFill>
                  <a:srgbClr val="3C2B98"/>
                </a:solidFill>
                <a:latin typeface="Arial"/>
                <a:cs typeface="Arial"/>
              </a:rPr>
              <a:t>OF </a:t>
            </a:r>
            <a:r>
              <a:rPr sz="1000" spc="15" dirty="0">
                <a:solidFill>
                  <a:srgbClr val="3C2B98"/>
                </a:solidFill>
                <a:latin typeface="Arial"/>
                <a:cs typeface="Arial"/>
              </a:rPr>
              <a:t>TECHNOLOGY</a:t>
            </a:r>
            <a:r>
              <a:rPr sz="1000" spc="114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1000" spc="15" dirty="0">
                <a:solidFill>
                  <a:srgbClr val="3C2B98"/>
                </a:solidFill>
                <a:latin typeface="Arial"/>
                <a:cs typeface="Arial"/>
              </a:rPr>
              <a:t>TEACHERS</a:t>
            </a:r>
            <a:endParaRPr sz="10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956051" y="7055088"/>
            <a:ext cx="3040380" cy="19812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000" spc="-5" dirty="0">
                <a:solidFill>
                  <a:srgbClr val="3C2B98"/>
                </a:solidFill>
                <a:latin typeface="Arial"/>
                <a:cs typeface="Arial"/>
                <a:hlinkClick r:id="rId3"/>
              </a:rPr>
              <a:t>https://www.facebook.com/groups/254963448192823/</a:t>
            </a:r>
            <a:endParaRPr sz="1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1014" y="58452"/>
            <a:ext cx="10567035" cy="7455534"/>
          </a:xfrm>
          <a:custGeom>
            <a:avLst/>
            <a:gdLst/>
            <a:ahLst/>
            <a:cxnLst/>
            <a:rect l="l" t="t" r="r" b="b"/>
            <a:pathLst>
              <a:path w="10567035" h="7455534">
                <a:moveTo>
                  <a:pt x="0" y="0"/>
                </a:moveTo>
                <a:lnTo>
                  <a:pt x="10566467" y="0"/>
                </a:lnTo>
                <a:lnTo>
                  <a:pt x="10566467" y="7454948"/>
                </a:lnTo>
                <a:lnTo>
                  <a:pt x="0" y="7454948"/>
                </a:lnTo>
                <a:lnTo>
                  <a:pt x="0" y="0"/>
                </a:lnTo>
                <a:close/>
              </a:path>
            </a:pathLst>
          </a:custGeom>
          <a:solidFill>
            <a:srgbClr val="FBF9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03183" y="1559412"/>
            <a:ext cx="10274935" cy="5055870"/>
          </a:xfrm>
          <a:custGeom>
            <a:avLst/>
            <a:gdLst/>
            <a:ahLst/>
            <a:cxnLst/>
            <a:rect l="l" t="t" r="r" b="b"/>
            <a:pathLst>
              <a:path w="10274935" h="5055870">
                <a:moveTo>
                  <a:pt x="0" y="0"/>
                </a:moveTo>
                <a:lnTo>
                  <a:pt x="10274368" y="0"/>
                </a:lnTo>
                <a:lnTo>
                  <a:pt x="10274368" y="5055386"/>
                </a:lnTo>
                <a:lnTo>
                  <a:pt x="0" y="5055386"/>
                </a:lnTo>
                <a:lnTo>
                  <a:pt x="0" y="0"/>
                </a:lnTo>
                <a:close/>
              </a:path>
            </a:pathLst>
          </a:custGeom>
          <a:solidFill>
            <a:srgbClr val="FEF8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381212" y="1700572"/>
            <a:ext cx="9891395" cy="4477385"/>
          </a:xfrm>
          <a:prstGeom prst="rect">
            <a:avLst/>
          </a:prstGeom>
        </p:spPr>
        <p:txBody>
          <a:bodyPr vert="horz" wrap="square" lIns="0" tIns="45085" rIns="0" bIns="0" rtlCol="0">
            <a:spAutoFit/>
          </a:bodyPr>
          <a:lstStyle/>
          <a:p>
            <a:pPr marL="159385" marR="151765" indent="1270" algn="ctr">
              <a:lnSpc>
                <a:spcPts val="2680"/>
              </a:lnSpc>
              <a:spcBef>
                <a:spcPts val="355"/>
              </a:spcBef>
            </a:pP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Begin by investigating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selected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CONTEXTUAL CHALLENGE, to 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identify design possibilities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/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design problems. Consider these</a:t>
            </a:r>
            <a:r>
              <a:rPr sz="2400" spc="229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in-depth.</a:t>
            </a:r>
            <a:endParaRPr sz="2400">
              <a:latin typeface="Arial"/>
              <a:cs typeface="Arial"/>
            </a:endParaRPr>
          </a:p>
          <a:p>
            <a:pPr marL="176530" marR="168910" indent="635" algn="ctr">
              <a:lnSpc>
                <a:spcPts val="2680"/>
              </a:lnSpc>
              <a:spcBef>
                <a:spcPts val="2685"/>
              </a:spcBef>
            </a:pPr>
            <a:r>
              <a:rPr sz="2400" spc="-80" dirty="0">
                <a:solidFill>
                  <a:srgbClr val="151616"/>
                </a:solidFill>
                <a:latin typeface="Arial"/>
                <a:cs typeface="Arial"/>
              </a:rPr>
              <a:t>You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will identify a suitable client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/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potential </a:t>
            </a:r>
            <a:r>
              <a:rPr sz="2400" spc="-15" dirty="0">
                <a:solidFill>
                  <a:srgbClr val="151616"/>
                </a:solidFill>
                <a:latin typeface="Arial"/>
                <a:cs typeface="Arial"/>
              </a:rPr>
              <a:t>customer,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as well as write a  suitable justiﬁed design problem,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that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will be solved through a</a:t>
            </a:r>
            <a:r>
              <a:rPr sz="2400" spc="2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portfolio.</a:t>
            </a:r>
            <a:endParaRPr sz="2400">
              <a:latin typeface="Arial"/>
              <a:cs typeface="Arial"/>
            </a:endParaRPr>
          </a:p>
          <a:p>
            <a:pPr marL="20955" marR="12700" algn="ctr">
              <a:lnSpc>
                <a:spcPts val="2680"/>
              </a:lnSpc>
              <a:spcBef>
                <a:spcPts val="2680"/>
              </a:spcBef>
            </a:pPr>
            <a:r>
              <a:rPr sz="2400" spc="-80" dirty="0">
                <a:solidFill>
                  <a:srgbClr val="151616"/>
                </a:solidFill>
                <a:latin typeface="Arial"/>
                <a:cs typeface="Arial"/>
              </a:rPr>
              <a:t>You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will deﬁne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needs and design requirements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of the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client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/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potential  </a:t>
            </a:r>
            <a:r>
              <a:rPr sz="2400" spc="-20" dirty="0">
                <a:solidFill>
                  <a:srgbClr val="151616"/>
                </a:solidFill>
                <a:latin typeface="Arial"/>
                <a:cs typeface="Arial"/>
              </a:rPr>
              <a:t>customer,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after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a enquiry and analytical</a:t>
            </a:r>
            <a:r>
              <a:rPr sz="2400" spc="5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research.</a:t>
            </a:r>
            <a:endParaRPr sz="2400">
              <a:latin typeface="Arial"/>
              <a:cs typeface="Arial"/>
            </a:endParaRPr>
          </a:p>
          <a:p>
            <a:pPr marL="12065" marR="5080" algn="ctr">
              <a:lnSpc>
                <a:spcPts val="2680"/>
              </a:lnSpc>
              <a:spcBef>
                <a:spcPts val="2685"/>
              </a:spcBef>
              <a:tabLst>
                <a:tab pos="4203065" algn="l"/>
              </a:tabLst>
            </a:pPr>
            <a:r>
              <a:rPr sz="2400" spc="-80" dirty="0">
                <a:solidFill>
                  <a:srgbClr val="151616"/>
                </a:solidFill>
                <a:latin typeface="Arial"/>
                <a:cs typeface="Arial"/>
              </a:rPr>
              <a:t>You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may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need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to</a:t>
            </a:r>
            <a:r>
              <a:rPr sz="2400" spc="1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consider</a:t>
            </a:r>
            <a:r>
              <a:rPr sz="2400" spc="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the	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inspirational work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of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designers</a:t>
            </a:r>
            <a:r>
              <a:rPr sz="2400" spc="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and</a:t>
            </a:r>
            <a:r>
              <a:rPr sz="2400" spc="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design  movements.</a:t>
            </a:r>
            <a:endParaRPr sz="24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2430"/>
              </a:spcBef>
            </a:pPr>
            <a:r>
              <a:rPr sz="2400" spc="-80" dirty="0">
                <a:solidFill>
                  <a:srgbClr val="151616"/>
                </a:solidFill>
                <a:latin typeface="Arial"/>
                <a:cs typeface="Arial"/>
              </a:rPr>
              <a:t>You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will produce a Design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Brief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and Justiﬁed</a:t>
            </a:r>
            <a:r>
              <a:rPr sz="2400" spc="15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Speciﬁcation.</a:t>
            </a:r>
            <a:endParaRPr sz="24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312227" y="7035996"/>
            <a:ext cx="3054350" cy="19875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  <a:tabLst>
                <a:tab pos="2195195" algn="l"/>
              </a:tabLst>
            </a:pPr>
            <a:r>
              <a:rPr sz="1000" spc="-5" dirty="0">
                <a:solidFill>
                  <a:srgbClr val="3C2B98"/>
                </a:solidFill>
                <a:latin typeface="Arial"/>
                <a:cs typeface="Arial"/>
                <a:hlinkClick r:id="rId2"/>
              </a:rPr>
              <a:t>www.technologystudent.com</a:t>
            </a:r>
            <a:r>
              <a:rPr sz="1000" dirty="0">
                <a:solidFill>
                  <a:srgbClr val="3C2B98"/>
                </a:solidFill>
                <a:latin typeface="Arial"/>
                <a:cs typeface="Arial"/>
                <a:hlinkClick r:id="rId2"/>
              </a:rPr>
              <a:t> </a:t>
            </a:r>
            <a:r>
              <a:rPr sz="1000" spc="-5" dirty="0">
                <a:solidFill>
                  <a:srgbClr val="3C2B98"/>
                </a:solidFill>
                <a:latin typeface="Arial"/>
                <a:cs typeface="Arial"/>
                <a:hlinkClick r:id="rId2"/>
              </a:rPr>
              <a:t>©</a:t>
            </a:r>
            <a:r>
              <a:rPr sz="1000" dirty="0">
                <a:solidFill>
                  <a:srgbClr val="3C2B98"/>
                </a:solidFill>
                <a:latin typeface="Arial"/>
                <a:cs typeface="Arial"/>
                <a:hlinkClick r:id="rId2"/>
              </a:rPr>
              <a:t> </a:t>
            </a:r>
            <a:r>
              <a:rPr sz="1000" spc="-5" dirty="0">
                <a:solidFill>
                  <a:srgbClr val="3C2B98"/>
                </a:solidFill>
                <a:latin typeface="Arial"/>
                <a:cs typeface="Arial"/>
              </a:rPr>
              <a:t>2018	</a:t>
            </a:r>
            <a:r>
              <a:rPr sz="1000" spc="-20" dirty="0">
                <a:solidFill>
                  <a:srgbClr val="3C2B98"/>
                </a:solidFill>
                <a:latin typeface="Arial"/>
                <a:cs typeface="Arial"/>
              </a:rPr>
              <a:t>V.Ryan </a:t>
            </a:r>
            <a:r>
              <a:rPr sz="1000" spc="-5" dirty="0">
                <a:solidFill>
                  <a:srgbClr val="3C2B98"/>
                </a:solidFill>
                <a:latin typeface="Arial"/>
                <a:cs typeface="Arial"/>
              </a:rPr>
              <a:t>©</a:t>
            </a:r>
            <a:r>
              <a:rPr sz="1000" spc="-70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1000" spc="-5" dirty="0">
                <a:solidFill>
                  <a:srgbClr val="3C2B98"/>
                </a:solidFill>
                <a:latin typeface="Arial"/>
                <a:cs typeface="Arial"/>
              </a:rPr>
              <a:t>2018</a:t>
            </a:r>
            <a:endParaRPr sz="10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61303" y="7058245"/>
            <a:ext cx="3382010" cy="19812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000" spc="10" dirty="0">
                <a:solidFill>
                  <a:srgbClr val="3C2B98"/>
                </a:solidFill>
                <a:latin typeface="Arial"/>
                <a:cs typeface="Arial"/>
              </a:rPr>
              <a:t>WORLD </a:t>
            </a:r>
            <a:r>
              <a:rPr sz="1000" spc="5" dirty="0">
                <a:solidFill>
                  <a:srgbClr val="3C2B98"/>
                </a:solidFill>
                <a:latin typeface="Arial"/>
                <a:cs typeface="Arial"/>
              </a:rPr>
              <a:t>ASSOCIATION </a:t>
            </a:r>
            <a:r>
              <a:rPr sz="1000" spc="0" dirty="0">
                <a:solidFill>
                  <a:srgbClr val="3C2B98"/>
                </a:solidFill>
                <a:latin typeface="Arial"/>
                <a:cs typeface="Arial"/>
              </a:rPr>
              <a:t>OF </a:t>
            </a:r>
            <a:r>
              <a:rPr sz="1000" spc="15" dirty="0">
                <a:solidFill>
                  <a:srgbClr val="3C2B98"/>
                </a:solidFill>
                <a:latin typeface="Arial"/>
                <a:cs typeface="Arial"/>
              </a:rPr>
              <a:t>TECHNOLOGY</a:t>
            </a:r>
            <a:r>
              <a:rPr sz="1000" spc="114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1000" spc="15" dirty="0">
                <a:solidFill>
                  <a:srgbClr val="3C2B98"/>
                </a:solidFill>
                <a:latin typeface="Arial"/>
                <a:cs typeface="Arial"/>
              </a:rPr>
              <a:t>TEACHERS</a:t>
            </a:r>
            <a:endParaRPr sz="10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956051" y="7055088"/>
            <a:ext cx="3040380" cy="19812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000" spc="-5" dirty="0">
                <a:solidFill>
                  <a:srgbClr val="3C2B98"/>
                </a:solidFill>
                <a:latin typeface="Arial"/>
                <a:cs typeface="Arial"/>
                <a:hlinkClick r:id="rId3"/>
              </a:rPr>
              <a:t>https://www.facebook.com/groups/254963448192823/</a:t>
            </a:r>
            <a:endParaRPr sz="1000">
              <a:latin typeface="Arial"/>
              <a:cs typeface="Arial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977202" y="245086"/>
            <a:ext cx="886650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u="none" spc="-60" dirty="0"/>
              <a:t>WHAT </a:t>
            </a:r>
            <a:r>
              <a:rPr sz="3000" u="none" dirty="0"/>
              <a:t>SHOULD </a:t>
            </a:r>
            <a:r>
              <a:rPr sz="3000" u="none" spc="-5" dirty="0"/>
              <a:t>BE </a:t>
            </a:r>
            <a:r>
              <a:rPr sz="3000" u="none" dirty="0"/>
              <a:t>INCLUDED IN THIS</a:t>
            </a:r>
            <a:r>
              <a:rPr sz="3000" u="none" spc="-10" dirty="0"/>
              <a:t> </a:t>
            </a:r>
            <a:r>
              <a:rPr sz="3000" u="none" dirty="0"/>
              <a:t>‘CYCLE’?</a:t>
            </a:r>
            <a:endParaRPr sz="3000"/>
          </a:p>
        </p:txBody>
      </p:sp>
      <p:sp>
        <p:nvSpPr>
          <p:cNvPr id="6" name="object 6"/>
          <p:cNvSpPr txBox="1"/>
          <p:nvPr/>
        </p:nvSpPr>
        <p:spPr>
          <a:xfrm>
            <a:off x="688172" y="865824"/>
            <a:ext cx="9306560" cy="324485"/>
          </a:xfrm>
          <a:prstGeom prst="rect">
            <a:avLst/>
          </a:prstGeom>
          <a:solidFill>
            <a:srgbClr val="FBF9FD"/>
          </a:solidFill>
          <a:ln w="7199">
            <a:solidFill>
              <a:srgbClr val="DD2B1C"/>
            </a:solidFill>
          </a:ln>
        </p:spPr>
        <p:txBody>
          <a:bodyPr vert="horz" wrap="square" lIns="0" tIns="19050" rIns="0" bIns="0" rtlCol="0">
            <a:spAutoFit/>
          </a:bodyPr>
          <a:lstStyle/>
          <a:p>
            <a:pPr marL="449580">
              <a:lnSpc>
                <a:spcPct val="100000"/>
              </a:lnSpc>
              <a:spcBef>
                <a:spcPts val="150"/>
              </a:spcBef>
              <a:tabLst>
                <a:tab pos="2644140" algn="l"/>
              </a:tabLst>
            </a:pPr>
            <a:r>
              <a:rPr sz="2700" b="1" baseline="3086" dirty="0">
                <a:solidFill>
                  <a:srgbClr val="151616"/>
                </a:solidFill>
                <a:latin typeface="Arial"/>
                <a:cs typeface="Arial"/>
              </a:rPr>
              <a:t>HELPFUL</a:t>
            </a:r>
            <a:r>
              <a:rPr sz="2700" b="1" spc="-52" baseline="3086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700" b="1" baseline="3086" dirty="0">
                <a:solidFill>
                  <a:srgbClr val="151616"/>
                </a:solidFill>
                <a:latin typeface="Arial"/>
                <a:cs typeface="Arial"/>
              </a:rPr>
              <a:t>LINK	</a:t>
            </a:r>
            <a:r>
              <a:rPr sz="1800" spc="-5" dirty="0">
                <a:solidFill>
                  <a:srgbClr val="DD2B1C"/>
                </a:solidFill>
                <a:latin typeface="Arial"/>
                <a:cs typeface="Arial"/>
                <a:hlinkClick r:id="rId4"/>
              </a:rPr>
              <a:t>http://www.technologystudent.com/despro_ﬂsh/iterative2.html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63562" y="160084"/>
            <a:ext cx="10338435" cy="1602105"/>
          </a:xfrm>
          <a:custGeom>
            <a:avLst/>
            <a:gdLst/>
            <a:ahLst/>
            <a:cxnLst/>
            <a:rect l="l" t="t" r="r" b="b"/>
            <a:pathLst>
              <a:path w="10338435" h="1602105">
                <a:moveTo>
                  <a:pt x="0" y="1602068"/>
                </a:moveTo>
                <a:lnTo>
                  <a:pt x="10337868" y="1602068"/>
                </a:lnTo>
                <a:lnTo>
                  <a:pt x="10337868" y="0"/>
                </a:lnTo>
                <a:lnTo>
                  <a:pt x="0" y="0"/>
                </a:lnTo>
                <a:lnTo>
                  <a:pt x="0" y="1602068"/>
                </a:lnTo>
                <a:close/>
              </a:path>
            </a:pathLst>
          </a:custGeom>
          <a:solidFill>
            <a:srgbClr val="FEF5B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63562" y="7146953"/>
            <a:ext cx="10338435" cy="189230"/>
          </a:xfrm>
          <a:custGeom>
            <a:avLst/>
            <a:gdLst/>
            <a:ahLst/>
            <a:cxnLst/>
            <a:rect l="l" t="t" r="r" b="b"/>
            <a:pathLst>
              <a:path w="10338435" h="189229">
                <a:moveTo>
                  <a:pt x="0" y="188676"/>
                </a:moveTo>
                <a:lnTo>
                  <a:pt x="10337868" y="188676"/>
                </a:lnTo>
                <a:lnTo>
                  <a:pt x="10337868" y="0"/>
                </a:lnTo>
                <a:lnTo>
                  <a:pt x="0" y="0"/>
                </a:lnTo>
                <a:lnTo>
                  <a:pt x="0" y="188676"/>
                </a:lnTo>
                <a:close/>
              </a:path>
            </a:pathLst>
          </a:custGeom>
          <a:solidFill>
            <a:srgbClr val="FEF5B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63033" y="1762152"/>
            <a:ext cx="10339070" cy="5384800"/>
          </a:xfrm>
          <a:custGeom>
            <a:avLst/>
            <a:gdLst/>
            <a:ahLst/>
            <a:cxnLst/>
            <a:rect l="l" t="t" r="r" b="b"/>
            <a:pathLst>
              <a:path w="10339070" h="5384800">
                <a:moveTo>
                  <a:pt x="0" y="0"/>
                </a:moveTo>
                <a:lnTo>
                  <a:pt x="10338595" y="0"/>
                </a:lnTo>
                <a:lnTo>
                  <a:pt x="10338595" y="5384801"/>
                </a:lnTo>
                <a:lnTo>
                  <a:pt x="0" y="5384801"/>
                </a:lnTo>
                <a:lnTo>
                  <a:pt x="0" y="0"/>
                </a:lnTo>
                <a:close/>
              </a:path>
            </a:pathLst>
          </a:custGeom>
          <a:solidFill>
            <a:srgbClr val="EC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040450" y="517550"/>
            <a:ext cx="8554085" cy="1067435"/>
          </a:xfrm>
          <a:custGeom>
            <a:avLst/>
            <a:gdLst/>
            <a:ahLst/>
            <a:cxnLst/>
            <a:rect l="l" t="t" r="r" b="b"/>
            <a:pathLst>
              <a:path w="8554085" h="1067435">
                <a:moveTo>
                  <a:pt x="0" y="0"/>
                </a:moveTo>
                <a:lnTo>
                  <a:pt x="8553452" y="0"/>
                </a:lnTo>
                <a:lnTo>
                  <a:pt x="8553452" y="1066802"/>
                </a:lnTo>
                <a:lnTo>
                  <a:pt x="0" y="1066802"/>
                </a:lnTo>
                <a:lnTo>
                  <a:pt x="0" y="0"/>
                </a:lnTo>
                <a:close/>
              </a:path>
            </a:pathLst>
          </a:custGeom>
          <a:solidFill>
            <a:srgbClr val="EC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361303" y="243358"/>
            <a:ext cx="6635115" cy="1771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3606800" algn="l"/>
              </a:tabLst>
            </a:pPr>
            <a:r>
              <a:rPr sz="1000" spc="10" dirty="0">
                <a:solidFill>
                  <a:srgbClr val="3C2B98"/>
                </a:solidFill>
                <a:latin typeface="Arial"/>
                <a:cs typeface="Arial"/>
              </a:rPr>
              <a:t>WORLD </a:t>
            </a:r>
            <a:r>
              <a:rPr sz="1000" spc="5" dirty="0">
                <a:solidFill>
                  <a:srgbClr val="3C2B98"/>
                </a:solidFill>
                <a:latin typeface="Arial"/>
                <a:cs typeface="Arial"/>
              </a:rPr>
              <a:t>ASSOCIATION </a:t>
            </a:r>
            <a:r>
              <a:rPr sz="1000" spc="0" dirty="0">
                <a:solidFill>
                  <a:srgbClr val="3C2B98"/>
                </a:solidFill>
                <a:latin typeface="Arial"/>
                <a:cs typeface="Arial"/>
              </a:rPr>
              <a:t>OF</a:t>
            </a:r>
            <a:r>
              <a:rPr sz="1000" spc="125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1000" spc="15" dirty="0">
                <a:solidFill>
                  <a:srgbClr val="3C2B98"/>
                </a:solidFill>
                <a:latin typeface="Arial"/>
                <a:cs typeface="Arial"/>
              </a:rPr>
              <a:t>TECHNOLOGY</a:t>
            </a:r>
            <a:r>
              <a:rPr sz="1000" spc="30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1000" spc="15" dirty="0">
                <a:solidFill>
                  <a:srgbClr val="3C2B98"/>
                </a:solidFill>
                <a:latin typeface="Arial"/>
                <a:cs typeface="Arial"/>
              </a:rPr>
              <a:t>TEACHERS	</a:t>
            </a:r>
            <a:r>
              <a:rPr sz="1000" spc="-5" dirty="0">
                <a:solidFill>
                  <a:srgbClr val="3C2B98"/>
                </a:solidFill>
                <a:latin typeface="Arial"/>
                <a:cs typeface="Arial"/>
                <a:hlinkClick r:id="rId2"/>
              </a:rPr>
              <a:t>https://www.facebook.com/groups/254963448192823/</a:t>
            </a:r>
            <a:endParaRPr sz="10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312227" y="221481"/>
            <a:ext cx="3054350" cy="1771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2195195" algn="l"/>
              </a:tabLst>
            </a:pPr>
            <a:r>
              <a:rPr sz="1000" spc="-5" dirty="0">
                <a:solidFill>
                  <a:srgbClr val="3C2B98"/>
                </a:solidFill>
                <a:latin typeface="Arial"/>
                <a:cs typeface="Arial"/>
                <a:hlinkClick r:id="rId3"/>
              </a:rPr>
              <a:t>www.technologystudent.com</a:t>
            </a:r>
            <a:r>
              <a:rPr sz="1000" dirty="0">
                <a:solidFill>
                  <a:srgbClr val="3C2B98"/>
                </a:solidFill>
                <a:latin typeface="Arial"/>
                <a:cs typeface="Arial"/>
                <a:hlinkClick r:id="rId3"/>
              </a:rPr>
              <a:t> </a:t>
            </a:r>
            <a:r>
              <a:rPr sz="1000" spc="-5" dirty="0">
                <a:solidFill>
                  <a:srgbClr val="3C2B98"/>
                </a:solidFill>
                <a:latin typeface="Arial"/>
                <a:cs typeface="Arial"/>
                <a:hlinkClick r:id="rId3"/>
              </a:rPr>
              <a:t>©</a:t>
            </a:r>
            <a:r>
              <a:rPr sz="1000" dirty="0">
                <a:solidFill>
                  <a:srgbClr val="3C2B98"/>
                </a:solidFill>
                <a:latin typeface="Arial"/>
                <a:cs typeface="Arial"/>
                <a:hlinkClick r:id="rId3"/>
              </a:rPr>
              <a:t> </a:t>
            </a:r>
            <a:r>
              <a:rPr sz="1000" spc="-5" dirty="0">
                <a:solidFill>
                  <a:srgbClr val="3C2B98"/>
                </a:solidFill>
                <a:latin typeface="Arial"/>
                <a:cs typeface="Arial"/>
              </a:rPr>
              <a:t>2018	</a:t>
            </a:r>
            <a:r>
              <a:rPr sz="1000" spc="-20" dirty="0">
                <a:solidFill>
                  <a:srgbClr val="3C2B98"/>
                </a:solidFill>
                <a:latin typeface="Arial"/>
                <a:cs typeface="Arial"/>
              </a:rPr>
              <a:t>V.Ryan </a:t>
            </a:r>
            <a:r>
              <a:rPr sz="1000" spc="-5" dirty="0">
                <a:solidFill>
                  <a:srgbClr val="3C2B98"/>
                </a:solidFill>
                <a:latin typeface="Arial"/>
                <a:cs typeface="Arial"/>
              </a:rPr>
              <a:t>©</a:t>
            </a:r>
            <a:r>
              <a:rPr sz="1000" spc="-70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1000" spc="-5" dirty="0">
                <a:solidFill>
                  <a:srgbClr val="3C2B98"/>
                </a:solidFill>
                <a:latin typeface="Arial"/>
                <a:cs typeface="Arial"/>
              </a:rPr>
              <a:t>2018</a:t>
            </a:r>
            <a:endParaRPr sz="10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80951" y="459221"/>
            <a:ext cx="9192260" cy="1743710"/>
          </a:xfrm>
          <a:prstGeom prst="rect">
            <a:avLst/>
          </a:prstGeom>
        </p:spPr>
        <p:txBody>
          <a:bodyPr vert="horz" wrap="square" lIns="0" tIns="45085" rIns="0" bIns="0" rtlCol="0">
            <a:spAutoFit/>
          </a:bodyPr>
          <a:lstStyle/>
          <a:p>
            <a:pPr marL="1122680" marR="793115" algn="ctr">
              <a:lnSpc>
                <a:spcPts val="2680"/>
              </a:lnSpc>
              <a:spcBef>
                <a:spcPts val="355"/>
              </a:spcBef>
            </a:pPr>
            <a:r>
              <a:rPr sz="2400" u="heavy" spc="-10" dirty="0">
                <a:solidFill>
                  <a:srgbClr val="0000C4"/>
                </a:solidFill>
                <a:uFill>
                  <a:solidFill>
                    <a:srgbClr val="0000C4"/>
                  </a:solidFill>
                </a:uFill>
                <a:latin typeface="Arial"/>
                <a:cs typeface="Arial"/>
                <a:hlinkClick r:id="rId4"/>
              </a:rPr>
              <a:t>www.technologystudent.com</a:t>
            </a:r>
            <a:r>
              <a:rPr sz="2400" spc="-10" dirty="0">
                <a:solidFill>
                  <a:srgbClr val="0000C4"/>
                </a:solidFill>
                <a:latin typeface="Arial"/>
                <a:cs typeface="Arial"/>
                <a:hlinkClick r:id="rId4"/>
              </a:rPr>
              <a:t>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provides all you need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for 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Design and </a:t>
            </a:r>
            <a:r>
              <a:rPr sz="2400" spc="-30" dirty="0">
                <a:solidFill>
                  <a:srgbClr val="151616"/>
                </a:solidFill>
                <a:latin typeface="Arial"/>
                <a:cs typeface="Arial"/>
              </a:rPr>
              <a:t>Technology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GCSE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and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A</a:t>
            </a:r>
            <a:r>
              <a:rPr sz="2400" spc="-26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Level.</a:t>
            </a:r>
            <a:endParaRPr sz="2400" dirty="0">
              <a:latin typeface="Arial"/>
              <a:cs typeface="Arial"/>
            </a:endParaRPr>
          </a:p>
          <a:p>
            <a:pPr marL="321310" algn="ctr">
              <a:lnSpc>
                <a:spcPts val="2625"/>
              </a:lnSpc>
            </a:pP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Free twenty-four hour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access -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every day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of the</a:t>
            </a:r>
            <a:r>
              <a:rPr sz="2400" spc="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year</a:t>
            </a:r>
            <a:endParaRPr sz="24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405"/>
              </a:spcBef>
            </a:pPr>
            <a:r>
              <a:rPr sz="2400" u="sng" spc="-2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IMPORTANT </a:t>
            </a:r>
            <a:r>
              <a:rPr sz="2400" u="sng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LINKS - FOR </a:t>
            </a:r>
            <a:r>
              <a:rPr sz="2400" u="sng" spc="-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YOUR SUCCESS </a:t>
            </a:r>
            <a:r>
              <a:rPr sz="2400" u="sng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WITH THE</a:t>
            </a:r>
            <a:r>
              <a:rPr sz="2400" u="sng" spc="-6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 </a:t>
            </a:r>
            <a:r>
              <a:rPr sz="2400" u="sng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COURSE</a:t>
            </a:r>
            <a:endParaRPr sz="2400" u="sng" dirty="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043348" y="2307635"/>
            <a:ext cx="6191250" cy="723900"/>
          </a:xfrm>
          <a:prstGeom prst="rect">
            <a:avLst/>
          </a:prstGeom>
          <a:solidFill>
            <a:srgbClr val="ECECEC"/>
          </a:solidFill>
          <a:ln w="7199">
            <a:solidFill>
              <a:srgbClr val="151616"/>
            </a:solidFill>
          </a:ln>
        </p:spPr>
        <p:txBody>
          <a:bodyPr vert="horz" wrap="square" lIns="0" tIns="53975" rIns="0" bIns="0" rtlCol="0">
            <a:spAutoFit/>
          </a:bodyPr>
          <a:lstStyle/>
          <a:p>
            <a:pPr marL="47625" algn="ctr">
              <a:lnSpc>
                <a:spcPct val="100000"/>
              </a:lnSpc>
              <a:spcBef>
                <a:spcPts val="425"/>
              </a:spcBef>
            </a:pPr>
            <a:r>
              <a:rPr sz="1800" spc="-15" dirty="0">
                <a:solidFill>
                  <a:srgbClr val="151616"/>
                </a:solidFill>
                <a:latin typeface="Arial"/>
                <a:cs typeface="Arial"/>
              </a:rPr>
              <a:t>ITERATIVE </a:t>
            </a:r>
            <a:r>
              <a:rPr sz="1800" dirty="0">
                <a:solidFill>
                  <a:srgbClr val="151616"/>
                </a:solidFill>
                <a:latin typeface="Arial"/>
                <a:cs typeface="Arial"/>
              </a:rPr>
              <a:t>DESIGN </a:t>
            </a:r>
            <a:r>
              <a:rPr sz="1800" spc="-5" dirty="0">
                <a:solidFill>
                  <a:srgbClr val="151616"/>
                </a:solidFill>
                <a:latin typeface="Arial"/>
                <a:cs typeface="Arial"/>
              </a:rPr>
              <a:t>AND </a:t>
            </a:r>
            <a:r>
              <a:rPr sz="18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800" spc="-1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151616"/>
                </a:solidFill>
                <a:latin typeface="Arial"/>
                <a:cs typeface="Arial"/>
              </a:rPr>
              <a:t>NEA</a:t>
            </a:r>
            <a:endParaRPr sz="1800">
              <a:latin typeface="Arial"/>
              <a:cs typeface="Arial"/>
            </a:endParaRPr>
          </a:p>
          <a:p>
            <a:pPr marL="46990" algn="ctr">
              <a:lnSpc>
                <a:spcPct val="100000"/>
              </a:lnSpc>
              <a:spcBef>
                <a:spcPts val="235"/>
              </a:spcBef>
            </a:pPr>
            <a:r>
              <a:rPr sz="1800" spc="-5" dirty="0">
                <a:solidFill>
                  <a:srgbClr val="DD2B1C"/>
                </a:solidFill>
                <a:latin typeface="Arial"/>
                <a:cs typeface="Arial"/>
                <a:hlinkClick r:id="rId5"/>
              </a:rPr>
              <a:t>http://www.technologystudent.com/designpro/despro1.htm</a:t>
            </a:r>
            <a:endParaRPr sz="18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445328" y="3093413"/>
            <a:ext cx="7435215" cy="3679190"/>
          </a:xfrm>
          <a:prstGeom prst="rect">
            <a:avLst/>
          </a:prstGeom>
        </p:spPr>
        <p:txBody>
          <a:bodyPr vert="horz" wrap="square" lIns="0" tIns="42545" rIns="0" bIns="0" rtlCol="0">
            <a:spAutoFit/>
          </a:bodyPr>
          <a:lstStyle/>
          <a:p>
            <a:pPr marL="876300">
              <a:lnSpc>
                <a:spcPct val="100000"/>
              </a:lnSpc>
              <a:spcBef>
                <a:spcPts val="335"/>
              </a:spcBef>
            </a:pPr>
            <a:r>
              <a:rPr sz="1800" dirty="0">
                <a:solidFill>
                  <a:srgbClr val="151616"/>
                </a:solidFill>
                <a:latin typeface="Arial"/>
                <a:cs typeface="Arial"/>
              </a:rPr>
              <a:t>DESIGNERS, DESIGN MOVEMENTS </a:t>
            </a:r>
            <a:r>
              <a:rPr sz="1800" spc="-5" dirty="0">
                <a:solidFill>
                  <a:srgbClr val="151616"/>
                </a:solidFill>
                <a:latin typeface="Arial"/>
                <a:cs typeface="Arial"/>
              </a:rPr>
              <a:t>AND</a:t>
            </a:r>
            <a:r>
              <a:rPr sz="1800" spc="-1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800" spc="-15" dirty="0">
                <a:solidFill>
                  <a:srgbClr val="151616"/>
                </a:solidFill>
                <a:latin typeface="Arial"/>
                <a:cs typeface="Arial"/>
              </a:rPr>
              <a:t>COMPANIES</a:t>
            </a:r>
            <a:endParaRPr sz="1800">
              <a:latin typeface="Arial"/>
              <a:cs typeface="Arial"/>
            </a:endParaRPr>
          </a:p>
          <a:p>
            <a:pPr marL="559435" marR="552450" algn="ctr">
              <a:lnSpc>
                <a:spcPct val="111000"/>
              </a:lnSpc>
            </a:pPr>
            <a:r>
              <a:rPr sz="1800" spc="-5" dirty="0">
                <a:solidFill>
                  <a:srgbClr val="DD2B1C"/>
                </a:solidFill>
                <a:latin typeface="Arial"/>
                <a:cs typeface="Arial"/>
                <a:hlinkClick r:id="rId6"/>
              </a:rPr>
              <a:t>http://www.technologystudent.com/despro_ﬂsh/Designer1.html </a:t>
            </a:r>
            <a:r>
              <a:rPr sz="1800" spc="-5" dirty="0">
                <a:solidFill>
                  <a:srgbClr val="DD2B1C"/>
                </a:solidFill>
                <a:latin typeface="Arial"/>
                <a:cs typeface="Arial"/>
              </a:rPr>
              <a:t> </a:t>
            </a:r>
            <a:r>
              <a:rPr sz="1800" spc="-15" dirty="0">
                <a:solidFill>
                  <a:srgbClr val="151616"/>
                </a:solidFill>
                <a:latin typeface="Arial"/>
                <a:cs typeface="Arial"/>
              </a:rPr>
              <a:t>MATERIALS, </a:t>
            </a:r>
            <a:r>
              <a:rPr sz="1800" spc="-5" dirty="0">
                <a:solidFill>
                  <a:srgbClr val="151616"/>
                </a:solidFill>
                <a:latin typeface="Arial"/>
                <a:cs typeface="Arial"/>
              </a:rPr>
              <a:t>EQUIPMENT AND </a:t>
            </a:r>
            <a:r>
              <a:rPr sz="1800" dirty="0">
                <a:solidFill>
                  <a:srgbClr val="151616"/>
                </a:solidFill>
                <a:latin typeface="Arial"/>
                <a:cs typeface="Arial"/>
              </a:rPr>
              <a:t>INDUSTRIAL</a:t>
            </a:r>
            <a:r>
              <a:rPr sz="1800" spc="-204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151616"/>
                </a:solidFill>
                <a:latin typeface="Arial"/>
                <a:cs typeface="Arial"/>
              </a:rPr>
              <a:t>PROCESSES</a:t>
            </a:r>
            <a:endParaRPr sz="1800">
              <a:latin typeface="Arial"/>
              <a:cs typeface="Arial"/>
            </a:endParaRPr>
          </a:p>
          <a:p>
            <a:pPr marL="241935" marR="234950" algn="ctr">
              <a:lnSpc>
                <a:spcPct val="111000"/>
              </a:lnSpc>
            </a:pPr>
            <a:r>
              <a:rPr sz="1800" spc="-5" dirty="0">
                <a:solidFill>
                  <a:srgbClr val="DD2B1C"/>
                </a:solidFill>
                <a:latin typeface="Arial"/>
                <a:cs typeface="Arial"/>
                <a:hlinkClick r:id="rId7"/>
              </a:rPr>
              <a:t>http://www.technologystudent.com/despro_ﬂsh/materials_main1.html </a:t>
            </a:r>
            <a:r>
              <a:rPr sz="1800" spc="-5" dirty="0">
                <a:solidFill>
                  <a:srgbClr val="DD2B1C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DD2B1C"/>
                </a:solidFill>
                <a:latin typeface="Arial"/>
                <a:cs typeface="Arial"/>
                <a:hlinkClick r:id="rId8"/>
              </a:rPr>
              <a:t>http://www.technologystudent.com/equip1/equipex1.htm</a:t>
            </a:r>
            <a:endParaRPr sz="1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40"/>
              </a:spcBef>
            </a:pPr>
            <a:r>
              <a:rPr sz="1800" dirty="0">
                <a:solidFill>
                  <a:srgbClr val="151616"/>
                </a:solidFill>
                <a:latin typeface="Arial"/>
                <a:cs typeface="Arial"/>
              </a:rPr>
              <a:t>GRAPHICS, </a:t>
            </a:r>
            <a:r>
              <a:rPr sz="1800" spc="-10" dirty="0">
                <a:solidFill>
                  <a:srgbClr val="151616"/>
                </a:solidFill>
                <a:latin typeface="Arial"/>
                <a:cs typeface="Arial"/>
              </a:rPr>
              <a:t>DRAWING </a:t>
            </a:r>
            <a:r>
              <a:rPr sz="1800" dirty="0">
                <a:solidFill>
                  <a:srgbClr val="151616"/>
                </a:solidFill>
                <a:latin typeface="Arial"/>
                <a:cs typeface="Arial"/>
              </a:rPr>
              <a:t>TECHNIQUES </a:t>
            </a:r>
            <a:r>
              <a:rPr sz="1800" spc="-5" dirty="0">
                <a:solidFill>
                  <a:srgbClr val="151616"/>
                </a:solidFill>
                <a:latin typeface="Arial"/>
                <a:cs typeface="Arial"/>
              </a:rPr>
              <a:t>AND </a:t>
            </a:r>
            <a:r>
              <a:rPr sz="1800" dirty="0">
                <a:solidFill>
                  <a:srgbClr val="151616"/>
                </a:solidFill>
                <a:latin typeface="Arial"/>
                <a:cs typeface="Arial"/>
              </a:rPr>
              <a:t>INDUSTRIAL</a:t>
            </a:r>
            <a:r>
              <a:rPr sz="1800" spc="-27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151616"/>
                </a:solidFill>
                <a:latin typeface="Arial"/>
                <a:cs typeface="Arial"/>
              </a:rPr>
              <a:t>PROCESSES</a:t>
            </a:r>
            <a:endParaRPr sz="1800">
              <a:latin typeface="Arial"/>
              <a:cs typeface="Arial"/>
            </a:endParaRPr>
          </a:p>
          <a:p>
            <a:pPr marL="273685" marR="266700" algn="ctr">
              <a:lnSpc>
                <a:spcPct val="111000"/>
              </a:lnSpc>
            </a:pPr>
            <a:r>
              <a:rPr sz="1800" spc="-5" dirty="0">
                <a:solidFill>
                  <a:srgbClr val="DD2B1C"/>
                </a:solidFill>
                <a:latin typeface="Arial"/>
                <a:cs typeface="Arial"/>
                <a:hlinkClick r:id="rId9"/>
              </a:rPr>
              <a:t>http://www.technologystudent.com/despro_ﬂsh/graphics_main1.html </a:t>
            </a:r>
            <a:r>
              <a:rPr sz="1800" spc="-5" dirty="0">
                <a:solidFill>
                  <a:srgbClr val="DD2B1C"/>
                </a:solidFill>
                <a:latin typeface="Arial"/>
                <a:cs typeface="Arial"/>
              </a:rPr>
              <a:t> </a:t>
            </a:r>
            <a:r>
              <a:rPr sz="1800" spc="-25" dirty="0">
                <a:solidFill>
                  <a:srgbClr val="151616"/>
                </a:solidFill>
                <a:latin typeface="Arial"/>
                <a:cs typeface="Arial"/>
              </a:rPr>
              <a:t>MATHEMATICS </a:t>
            </a:r>
            <a:r>
              <a:rPr sz="1800" spc="-5" dirty="0">
                <a:solidFill>
                  <a:srgbClr val="151616"/>
                </a:solidFill>
                <a:latin typeface="Arial"/>
                <a:cs typeface="Arial"/>
              </a:rPr>
              <a:t>AND </a:t>
            </a:r>
            <a:r>
              <a:rPr sz="1800" dirty="0">
                <a:solidFill>
                  <a:srgbClr val="151616"/>
                </a:solidFill>
                <a:latin typeface="Arial"/>
                <a:cs typeface="Arial"/>
              </a:rPr>
              <a:t>DESIGN </a:t>
            </a:r>
            <a:r>
              <a:rPr sz="1800" spc="-5" dirty="0">
                <a:solidFill>
                  <a:srgbClr val="151616"/>
                </a:solidFill>
                <a:latin typeface="Arial"/>
                <a:cs typeface="Arial"/>
              </a:rPr>
              <a:t>AND</a:t>
            </a:r>
            <a:r>
              <a:rPr sz="1800" spc="-2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151616"/>
                </a:solidFill>
                <a:latin typeface="Arial"/>
                <a:cs typeface="Arial"/>
              </a:rPr>
              <a:t>TECHNOLOGY</a:t>
            </a:r>
            <a:endParaRPr sz="1800">
              <a:latin typeface="Arial"/>
              <a:cs typeface="Arial"/>
            </a:endParaRPr>
          </a:p>
          <a:p>
            <a:pPr marL="1625600" marR="425450" indent="-1193165">
              <a:lnSpc>
                <a:spcPct val="111000"/>
              </a:lnSpc>
            </a:pPr>
            <a:r>
              <a:rPr sz="1800" spc="-5" dirty="0">
                <a:solidFill>
                  <a:srgbClr val="DD2B1C"/>
                </a:solidFill>
                <a:latin typeface="Arial"/>
                <a:cs typeface="Arial"/>
                <a:hlinkClick r:id="rId10"/>
              </a:rPr>
              <a:t>http://www.technologystudent.com/despro_ﬂsh/new_maths1.html </a:t>
            </a:r>
            <a:r>
              <a:rPr sz="1800" spc="-5" dirty="0">
                <a:solidFill>
                  <a:srgbClr val="DD2B1C"/>
                </a:solidFill>
                <a:latin typeface="Arial"/>
                <a:cs typeface="Arial"/>
              </a:rPr>
              <a:t> </a:t>
            </a:r>
            <a:r>
              <a:rPr sz="1800" spc="-35" dirty="0">
                <a:solidFill>
                  <a:srgbClr val="151616"/>
                </a:solidFill>
                <a:latin typeface="Arial"/>
                <a:cs typeface="Arial"/>
              </a:rPr>
              <a:t>TOTAL </a:t>
            </a:r>
            <a:r>
              <a:rPr sz="1800" dirty="0">
                <a:solidFill>
                  <a:srgbClr val="151616"/>
                </a:solidFill>
                <a:latin typeface="Arial"/>
                <a:cs typeface="Arial"/>
              </a:rPr>
              <a:t>REVISION - FOR</a:t>
            </a:r>
            <a:r>
              <a:rPr sz="1800" spc="-5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800" spc="-15" dirty="0">
                <a:solidFill>
                  <a:srgbClr val="151616"/>
                </a:solidFill>
                <a:latin typeface="Arial"/>
                <a:cs typeface="Arial"/>
              </a:rPr>
              <a:t>EXAMINATIONS</a:t>
            </a:r>
            <a:endParaRPr sz="1800">
              <a:latin typeface="Arial"/>
              <a:cs typeface="Arial"/>
            </a:endParaRPr>
          </a:p>
          <a:p>
            <a:pPr marL="375285" marR="368300" algn="ctr">
              <a:lnSpc>
                <a:spcPct val="111000"/>
              </a:lnSpc>
            </a:pPr>
            <a:r>
              <a:rPr sz="1800" spc="-5" dirty="0">
                <a:solidFill>
                  <a:srgbClr val="DD2B1C"/>
                </a:solidFill>
                <a:latin typeface="Arial"/>
                <a:cs typeface="Arial"/>
                <a:hlinkClick r:id="rId11"/>
              </a:rPr>
              <a:t>http://www.technologystudent.com/despro_ﬂsh/new_revison1.html </a:t>
            </a:r>
            <a:r>
              <a:rPr sz="1800" spc="-5" dirty="0">
                <a:solidFill>
                  <a:srgbClr val="DD2B1C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DD2B1C"/>
                </a:solidFill>
                <a:latin typeface="Arial"/>
                <a:cs typeface="Arial"/>
                <a:hlinkClick r:id="rId12"/>
              </a:rPr>
              <a:t>http://www.technologystudent.com/despro_ﬂsh/vid_channel2.html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1014" y="58452"/>
            <a:ext cx="10567035" cy="7455534"/>
          </a:xfrm>
          <a:custGeom>
            <a:avLst/>
            <a:gdLst/>
            <a:ahLst/>
            <a:cxnLst/>
            <a:rect l="l" t="t" r="r" b="b"/>
            <a:pathLst>
              <a:path w="10567035" h="7455534">
                <a:moveTo>
                  <a:pt x="0" y="0"/>
                </a:moveTo>
                <a:lnTo>
                  <a:pt x="10566467" y="0"/>
                </a:lnTo>
                <a:lnTo>
                  <a:pt x="10566467" y="7454948"/>
                </a:lnTo>
                <a:lnTo>
                  <a:pt x="0" y="7454948"/>
                </a:lnTo>
                <a:lnTo>
                  <a:pt x="0" y="0"/>
                </a:lnTo>
                <a:close/>
              </a:path>
            </a:pathLst>
          </a:custGeom>
          <a:solidFill>
            <a:srgbClr val="FBF9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95703" y="1651474"/>
            <a:ext cx="9330055" cy="2835910"/>
          </a:xfrm>
          <a:custGeom>
            <a:avLst/>
            <a:gdLst/>
            <a:ahLst/>
            <a:cxnLst/>
            <a:rect l="l" t="t" r="r" b="b"/>
            <a:pathLst>
              <a:path w="9330055" h="2835910">
                <a:moveTo>
                  <a:pt x="0" y="0"/>
                </a:moveTo>
                <a:lnTo>
                  <a:pt x="9329745" y="0"/>
                </a:lnTo>
                <a:lnTo>
                  <a:pt x="9329745" y="2835281"/>
                </a:lnTo>
                <a:lnTo>
                  <a:pt x="0" y="2835281"/>
                </a:lnTo>
                <a:lnTo>
                  <a:pt x="0" y="0"/>
                </a:lnTo>
                <a:close/>
              </a:path>
            </a:pathLst>
          </a:custGeom>
          <a:solidFill>
            <a:srgbClr val="FEF5B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778083" y="1913675"/>
            <a:ext cx="9265920" cy="2041525"/>
          </a:xfrm>
          <a:prstGeom prst="rect">
            <a:avLst/>
          </a:prstGeom>
        </p:spPr>
        <p:txBody>
          <a:bodyPr vert="horz" wrap="square" lIns="0" tIns="50165" rIns="0" bIns="0" rtlCol="0">
            <a:spAutoFit/>
          </a:bodyPr>
          <a:lstStyle/>
          <a:p>
            <a:pPr marL="12065" marR="5080" algn="ctr">
              <a:lnSpc>
                <a:spcPts val="3130"/>
              </a:lnSpc>
              <a:spcBef>
                <a:spcPts val="395"/>
              </a:spcBef>
            </a:pPr>
            <a:r>
              <a:rPr sz="2800" b="1" dirty="0">
                <a:solidFill>
                  <a:srgbClr val="151616"/>
                </a:solidFill>
                <a:latin typeface="Arial"/>
                <a:cs typeface="Arial"/>
              </a:rPr>
              <a:t>THE NEXT TWO SLIDES SHOW ONE </a:t>
            </a:r>
            <a:r>
              <a:rPr sz="2800" b="1" spc="-145" dirty="0">
                <a:solidFill>
                  <a:srgbClr val="151616"/>
                </a:solidFill>
                <a:latin typeface="Arial"/>
                <a:cs typeface="Arial"/>
              </a:rPr>
              <a:t>WAY </a:t>
            </a:r>
            <a:r>
              <a:rPr sz="2800" b="1" dirty="0">
                <a:solidFill>
                  <a:srgbClr val="151616"/>
                </a:solidFill>
                <a:latin typeface="Arial"/>
                <a:cs typeface="Arial"/>
              </a:rPr>
              <a:t>YOU</a:t>
            </a:r>
            <a:r>
              <a:rPr sz="2800" b="1" spc="-4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151616"/>
                </a:solidFill>
                <a:latin typeface="Arial"/>
                <a:cs typeface="Arial"/>
              </a:rPr>
              <a:t>COULD  </a:t>
            </a:r>
            <a:r>
              <a:rPr sz="2800" b="1" spc="-20" dirty="0">
                <a:solidFill>
                  <a:srgbClr val="151616"/>
                </a:solidFill>
                <a:latin typeface="Arial"/>
                <a:cs typeface="Arial"/>
              </a:rPr>
              <a:t>INVESTIGATE </a:t>
            </a:r>
            <a:r>
              <a:rPr sz="2800" b="1" spc="-5" dirty="0">
                <a:solidFill>
                  <a:srgbClr val="151616"/>
                </a:solidFill>
                <a:latin typeface="Arial"/>
                <a:cs typeface="Arial"/>
              </a:rPr>
              <a:t>A </a:t>
            </a:r>
            <a:r>
              <a:rPr sz="2800" b="1" dirty="0">
                <a:solidFill>
                  <a:srgbClr val="151616"/>
                </a:solidFill>
                <a:latin typeface="Arial"/>
                <a:cs typeface="Arial"/>
              </a:rPr>
              <a:t>CONTEXTUAL</a:t>
            </a:r>
            <a:r>
              <a:rPr sz="2800" b="1" spc="-2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151616"/>
                </a:solidFill>
                <a:latin typeface="Arial"/>
                <a:cs typeface="Arial"/>
              </a:rPr>
              <a:t>CHALLENGE.</a:t>
            </a:r>
            <a:endParaRPr sz="2800">
              <a:latin typeface="Arial"/>
              <a:cs typeface="Arial"/>
            </a:endParaRPr>
          </a:p>
          <a:p>
            <a:pPr marL="467359" marR="453390" algn="ctr">
              <a:lnSpc>
                <a:spcPts val="3130"/>
              </a:lnSpc>
              <a:spcBef>
                <a:spcPts val="3125"/>
              </a:spcBef>
            </a:pPr>
            <a:r>
              <a:rPr sz="2800" b="1" dirty="0">
                <a:solidFill>
                  <a:srgbClr val="DD2B1C"/>
                </a:solidFill>
                <a:latin typeface="Arial"/>
                <a:cs typeface="Arial"/>
              </a:rPr>
              <a:t>SAMPLE CONTEXT - “WORKING</a:t>
            </a:r>
            <a:r>
              <a:rPr sz="2800" b="1" spc="-80" dirty="0">
                <a:solidFill>
                  <a:srgbClr val="DD2B1C"/>
                </a:solidFill>
                <a:latin typeface="Arial"/>
                <a:cs typeface="Arial"/>
              </a:rPr>
              <a:t> </a:t>
            </a:r>
            <a:r>
              <a:rPr sz="2800" b="1" spc="-45" dirty="0">
                <a:solidFill>
                  <a:srgbClr val="DD2B1C"/>
                </a:solidFill>
                <a:latin typeface="Arial"/>
                <a:cs typeface="Arial"/>
              </a:rPr>
              <a:t>COMFORTABLY  </a:t>
            </a:r>
            <a:r>
              <a:rPr sz="2800" b="1" dirty="0">
                <a:solidFill>
                  <a:srgbClr val="DD2B1C"/>
                </a:solidFill>
                <a:latin typeface="Arial"/>
                <a:cs typeface="Arial"/>
              </a:rPr>
              <a:t>WITHOUT </a:t>
            </a:r>
            <a:r>
              <a:rPr sz="2800" b="1" spc="-5" dirty="0">
                <a:solidFill>
                  <a:srgbClr val="DD2B1C"/>
                </a:solidFill>
                <a:latin typeface="Arial"/>
                <a:cs typeface="Arial"/>
              </a:rPr>
              <a:t>A DESK </a:t>
            </a:r>
            <a:r>
              <a:rPr sz="2800" b="1" dirty="0">
                <a:solidFill>
                  <a:srgbClr val="DD2B1C"/>
                </a:solidFill>
                <a:latin typeface="Arial"/>
                <a:cs typeface="Arial"/>
              </a:rPr>
              <a:t>OR</a:t>
            </a:r>
            <a:r>
              <a:rPr sz="2800" b="1" spc="-215" dirty="0">
                <a:solidFill>
                  <a:srgbClr val="DD2B1C"/>
                </a:solidFill>
                <a:latin typeface="Arial"/>
                <a:cs typeface="Arial"/>
              </a:rPr>
              <a:t> </a:t>
            </a:r>
            <a:r>
              <a:rPr sz="2800" b="1" spc="-40" dirty="0">
                <a:solidFill>
                  <a:srgbClr val="DD2B1C"/>
                </a:solidFill>
                <a:latin typeface="Arial"/>
                <a:cs typeface="Arial"/>
              </a:rPr>
              <a:t>TABLE”</a:t>
            </a:r>
            <a:endParaRPr sz="28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464629" y="7328096"/>
            <a:ext cx="3054350" cy="19875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  <a:tabLst>
                <a:tab pos="2195195" algn="l"/>
              </a:tabLst>
            </a:pPr>
            <a:r>
              <a:rPr sz="1000" spc="-5" dirty="0">
                <a:solidFill>
                  <a:srgbClr val="3C2B98"/>
                </a:solidFill>
                <a:latin typeface="Arial"/>
                <a:cs typeface="Arial"/>
                <a:hlinkClick r:id="rId2"/>
              </a:rPr>
              <a:t>www.technologystudent.com</a:t>
            </a:r>
            <a:r>
              <a:rPr sz="1000" dirty="0">
                <a:solidFill>
                  <a:srgbClr val="3C2B98"/>
                </a:solidFill>
                <a:latin typeface="Arial"/>
                <a:cs typeface="Arial"/>
                <a:hlinkClick r:id="rId2"/>
              </a:rPr>
              <a:t> </a:t>
            </a:r>
            <a:r>
              <a:rPr sz="1000" spc="-5" dirty="0">
                <a:solidFill>
                  <a:srgbClr val="3C2B98"/>
                </a:solidFill>
                <a:latin typeface="Arial"/>
                <a:cs typeface="Arial"/>
              </a:rPr>
              <a:t>©</a:t>
            </a:r>
            <a:r>
              <a:rPr sz="1000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1000" spc="-5" dirty="0">
                <a:solidFill>
                  <a:srgbClr val="3C2B98"/>
                </a:solidFill>
                <a:latin typeface="Arial"/>
                <a:cs typeface="Arial"/>
              </a:rPr>
              <a:t>2018	</a:t>
            </a:r>
            <a:r>
              <a:rPr sz="1000" spc="-20" dirty="0">
                <a:solidFill>
                  <a:srgbClr val="3C2B98"/>
                </a:solidFill>
                <a:latin typeface="Arial"/>
                <a:cs typeface="Arial"/>
              </a:rPr>
              <a:t>V.Ryan </a:t>
            </a:r>
            <a:r>
              <a:rPr sz="1000" spc="-5" dirty="0">
                <a:solidFill>
                  <a:srgbClr val="3C2B98"/>
                </a:solidFill>
                <a:latin typeface="Arial"/>
                <a:cs typeface="Arial"/>
              </a:rPr>
              <a:t>©</a:t>
            </a:r>
            <a:r>
              <a:rPr sz="1000" spc="-70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1000" spc="-5" dirty="0">
                <a:solidFill>
                  <a:srgbClr val="3C2B98"/>
                </a:solidFill>
                <a:latin typeface="Arial"/>
                <a:cs typeface="Arial"/>
              </a:rPr>
              <a:t>2018</a:t>
            </a:r>
            <a:endParaRPr sz="10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13706" y="7350347"/>
            <a:ext cx="3382010" cy="19812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000" spc="10" dirty="0">
                <a:solidFill>
                  <a:srgbClr val="3C2B98"/>
                </a:solidFill>
                <a:latin typeface="Arial"/>
                <a:cs typeface="Arial"/>
              </a:rPr>
              <a:t>WORLD </a:t>
            </a:r>
            <a:r>
              <a:rPr sz="1000" spc="5" dirty="0">
                <a:solidFill>
                  <a:srgbClr val="3C2B98"/>
                </a:solidFill>
                <a:latin typeface="Arial"/>
                <a:cs typeface="Arial"/>
              </a:rPr>
              <a:t>ASSOCIATION </a:t>
            </a:r>
            <a:r>
              <a:rPr sz="1000" spc="0" dirty="0">
                <a:solidFill>
                  <a:srgbClr val="3C2B98"/>
                </a:solidFill>
                <a:latin typeface="Arial"/>
                <a:cs typeface="Arial"/>
              </a:rPr>
              <a:t>OF </a:t>
            </a:r>
            <a:r>
              <a:rPr sz="1000" spc="15" dirty="0">
                <a:solidFill>
                  <a:srgbClr val="3C2B98"/>
                </a:solidFill>
                <a:latin typeface="Arial"/>
                <a:cs typeface="Arial"/>
              </a:rPr>
              <a:t>TECHNOLOGY</a:t>
            </a:r>
            <a:r>
              <a:rPr sz="1000" spc="114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1000" spc="15" dirty="0">
                <a:solidFill>
                  <a:srgbClr val="3C2B98"/>
                </a:solidFill>
                <a:latin typeface="Arial"/>
                <a:cs typeface="Arial"/>
              </a:rPr>
              <a:t>TEACHERS</a:t>
            </a:r>
            <a:endParaRPr sz="10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108453" y="7347190"/>
            <a:ext cx="3040380" cy="19812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000" spc="-5" dirty="0">
                <a:solidFill>
                  <a:srgbClr val="3C2B98"/>
                </a:solidFill>
                <a:latin typeface="Arial"/>
                <a:cs typeface="Arial"/>
                <a:hlinkClick r:id="rId3"/>
              </a:rPr>
              <a:t>https://www.facebook.com/groups/254963448192823/</a:t>
            </a:r>
            <a:endParaRPr sz="10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62771" y="662623"/>
            <a:ext cx="9306560" cy="324485"/>
          </a:xfrm>
          <a:prstGeom prst="rect">
            <a:avLst/>
          </a:prstGeom>
          <a:solidFill>
            <a:srgbClr val="FBF9FD"/>
          </a:solidFill>
          <a:ln w="7199">
            <a:solidFill>
              <a:srgbClr val="DD2B1C"/>
            </a:solidFill>
          </a:ln>
        </p:spPr>
        <p:txBody>
          <a:bodyPr vert="horz" wrap="square" lIns="0" tIns="19050" rIns="0" bIns="0" rtlCol="0">
            <a:spAutoFit/>
          </a:bodyPr>
          <a:lstStyle/>
          <a:p>
            <a:pPr marL="449580">
              <a:lnSpc>
                <a:spcPct val="100000"/>
              </a:lnSpc>
              <a:spcBef>
                <a:spcPts val="150"/>
              </a:spcBef>
              <a:tabLst>
                <a:tab pos="2644140" algn="l"/>
              </a:tabLst>
            </a:pPr>
            <a:r>
              <a:rPr sz="2700" b="1" baseline="3086" dirty="0">
                <a:solidFill>
                  <a:srgbClr val="151616"/>
                </a:solidFill>
                <a:latin typeface="Arial"/>
                <a:cs typeface="Arial"/>
              </a:rPr>
              <a:t>HELPFUL</a:t>
            </a:r>
            <a:r>
              <a:rPr sz="2700" b="1" spc="-52" baseline="3086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700" b="1" baseline="3086" dirty="0">
                <a:solidFill>
                  <a:srgbClr val="151616"/>
                </a:solidFill>
                <a:latin typeface="Arial"/>
                <a:cs typeface="Arial"/>
              </a:rPr>
              <a:t>LINK	</a:t>
            </a:r>
            <a:r>
              <a:rPr sz="1800" spc="-5" dirty="0">
                <a:solidFill>
                  <a:srgbClr val="DD2B1C"/>
                </a:solidFill>
                <a:latin typeface="Arial"/>
                <a:cs typeface="Arial"/>
                <a:hlinkClick r:id="rId4"/>
              </a:rPr>
              <a:t>http://www.technologystudent.com/despro_ﬂsh/iterative2.html</a:t>
            </a:r>
            <a:endParaRPr sz="18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17126" y="5210657"/>
            <a:ext cx="9385935" cy="1993900"/>
          </a:xfrm>
          <a:prstGeom prst="rect">
            <a:avLst/>
          </a:prstGeom>
          <a:solidFill>
            <a:srgbClr val="FBF9FD"/>
          </a:solidFill>
          <a:ln w="9000">
            <a:solidFill>
              <a:srgbClr val="151616"/>
            </a:solidFill>
          </a:ln>
        </p:spPr>
        <p:txBody>
          <a:bodyPr vert="horz" wrap="square" lIns="0" tIns="71120" rIns="0" bIns="0" rtlCol="0">
            <a:spAutoFit/>
          </a:bodyPr>
          <a:lstStyle/>
          <a:p>
            <a:pPr marL="535940">
              <a:lnSpc>
                <a:spcPct val="100000"/>
              </a:lnSpc>
              <a:spcBef>
                <a:spcPts val="560"/>
              </a:spcBef>
            </a:pPr>
            <a:r>
              <a:rPr sz="2400" b="1" spc="-5" dirty="0">
                <a:solidFill>
                  <a:srgbClr val="151616"/>
                </a:solidFill>
                <a:latin typeface="Arial"/>
                <a:cs typeface="Arial"/>
              </a:rPr>
              <a:t>EXERCISE - </a:t>
            </a:r>
            <a:r>
              <a:rPr sz="2400" b="1" dirty="0">
                <a:solidFill>
                  <a:srgbClr val="151616"/>
                </a:solidFill>
                <a:latin typeface="Arial"/>
                <a:cs typeface="Arial"/>
              </a:rPr>
              <a:t>IDENTIFYING </a:t>
            </a:r>
            <a:r>
              <a:rPr sz="2400" b="1" spc="-5" dirty="0">
                <a:solidFill>
                  <a:srgbClr val="151616"/>
                </a:solidFill>
                <a:latin typeface="Arial"/>
                <a:cs typeface="Arial"/>
              </a:rPr>
              <a:t>A </a:t>
            </a:r>
            <a:r>
              <a:rPr sz="2400" b="1" dirty="0">
                <a:solidFill>
                  <a:srgbClr val="151616"/>
                </a:solidFill>
                <a:latin typeface="Arial"/>
                <a:cs typeface="Arial"/>
              </a:rPr>
              <a:t>GENUINE DESIGN</a:t>
            </a:r>
            <a:r>
              <a:rPr sz="2400" b="1" spc="-19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151616"/>
                </a:solidFill>
                <a:latin typeface="Arial"/>
                <a:cs typeface="Arial"/>
              </a:rPr>
              <a:t>PROBLEM</a:t>
            </a:r>
            <a:endParaRPr sz="2400">
              <a:latin typeface="Arial"/>
              <a:cs typeface="Arial"/>
            </a:endParaRPr>
          </a:p>
          <a:p>
            <a:pPr marL="260985" marR="189865" indent="-635" algn="ctr">
              <a:lnSpc>
                <a:spcPts val="2010"/>
              </a:lnSpc>
              <a:spcBef>
                <a:spcPts val="855"/>
              </a:spcBef>
            </a:pPr>
            <a:r>
              <a:rPr sz="1800" dirty="0">
                <a:solidFill>
                  <a:srgbClr val="151616"/>
                </a:solidFill>
                <a:latin typeface="Arial"/>
                <a:cs typeface="Arial"/>
              </a:rPr>
              <a:t>THE LINK BELOW WILL </a:t>
            </a:r>
            <a:r>
              <a:rPr sz="1800" spc="-35" dirty="0">
                <a:solidFill>
                  <a:srgbClr val="151616"/>
                </a:solidFill>
                <a:latin typeface="Arial"/>
                <a:cs typeface="Arial"/>
              </a:rPr>
              <a:t>TAKE </a:t>
            </a:r>
            <a:r>
              <a:rPr sz="1800" dirty="0">
                <a:solidFill>
                  <a:srgbClr val="151616"/>
                </a:solidFill>
                <a:latin typeface="Arial"/>
                <a:cs typeface="Arial"/>
              </a:rPr>
              <a:t>YOU </a:t>
            </a:r>
            <a:r>
              <a:rPr sz="1800" spc="-20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1800" dirty="0">
                <a:solidFill>
                  <a:srgbClr val="151616"/>
                </a:solidFill>
                <a:latin typeface="Arial"/>
                <a:cs typeface="Arial"/>
              </a:rPr>
              <a:t>A</a:t>
            </a:r>
            <a:r>
              <a:rPr sz="1800" spc="-37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151616"/>
                </a:solidFill>
                <a:latin typeface="Arial"/>
                <a:cs typeface="Arial"/>
              </a:rPr>
              <a:t>NUMBER </a:t>
            </a:r>
            <a:r>
              <a:rPr sz="1800" dirty="0">
                <a:solidFill>
                  <a:srgbClr val="151616"/>
                </a:solidFill>
                <a:latin typeface="Arial"/>
                <a:cs typeface="Arial"/>
              </a:rPr>
              <a:t>OF PROBLEM / DESIGN CARDS.  THEY</a:t>
            </a:r>
            <a:r>
              <a:rPr sz="1800" spc="-4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151616"/>
                </a:solidFill>
                <a:latin typeface="Arial"/>
                <a:cs typeface="Arial"/>
              </a:rPr>
              <a:t>SHOW</a:t>
            </a:r>
            <a:r>
              <a:rPr sz="1800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151616"/>
                </a:solidFill>
                <a:latin typeface="Arial"/>
                <a:cs typeface="Arial"/>
              </a:rPr>
              <a:t>HOW</a:t>
            </a:r>
            <a:r>
              <a:rPr sz="1800" spc="-114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151616"/>
                </a:solidFill>
                <a:latin typeface="Arial"/>
                <a:cs typeface="Arial"/>
              </a:rPr>
              <a:t>A</a:t>
            </a:r>
            <a:r>
              <a:rPr sz="1800" spc="-1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151616"/>
                </a:solidFill>
                <a:latin typeface="Arial"/>
                <a:cs typeface="Arial"/>
              </a:rPr>
              <a:t>PROBLEM</a:t>
            </a:r>
            <a:r>
              <a:rPr sz="1800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151616"/>
                </a:solidFill>
                <a:latin typeface="Arial"/>
                <a:cs typeface="Arial"/>
              </a:rPr>
              <a:t>CAN</a:t>
            </a:r>
            <a:r>
              <a:rPr sz="1800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151616"/>
                </a:solidFill>
                <a:latin typeface="Arial"/>
                <a:cs typeface="Arial"/>
              </a:rPr>
              <a:t>BE</a:t>
            </a:r>
            <a:r>
              <a:rPr sz="1800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151616"/>
                </a:solidFill>
                <a:latin typeface="Arial"/>
                <a:cs typeface="Arial"/>
              </a:rPr>
              <a:t>IDENTIFIED</a:t>
            </a:r>
            <a:r>
              <a:rPr sz="1800" spc="-114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151616"/>
                </a:solidFill>
                <a:latin typeface="Arial"/>
                <a:cs typeface="Arial"/>
              </a:rPr>
              <a:t>AND</a:t>
            </a:r>
            <a:r>
              <a:rPr sz="1800" spc="-1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151616"/>
                </a:solidFill>
                <a:latin typeface="Arial"/>
                <a:cs typeface="Arial"/>
              </a:rPr>
              <a:t>A</a:t>
            </a:r>
            <a:r>
              <a:rPr sz="1800" spc="-1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151616"/>
                </a:solidFill>
                <a:latin typeface="Arial"/>
                <a:cs typeface="Arial"/>
              </a:rPr>
              <a:t>SIMPLE</a:t>
            </a:r>
            <a:r>
              <a:rPr sz="1800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151616"/>
                </a:solidFill>
                <a:latin typeface="Arial"/>
                <a:cs typeface="Arial"/>
              </a:rPr>
              <a:t>DESIGN</a:t>
            </a:r>
            <a:r>
              <a:rPr sz="1800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151616"/>
                </a:solidFill>
                <a:latin typeface="Arial"/>
                <a:cs typeface="Arial"/>
              </a:rPr>
              <a:t>BRIEF  WRITTEN.</a:t>
            </a:r>
            <a:endParaRPr sz="1800">
              <a:latin typeface="Arial"/>
              <a:cs typeface="Arial"/>
            </a:endParaRPr>
          </a:p>
          <a:p>
            <a:pPr marL="100330" algn="ctr">
              <a:lnSpc>
                <a:spcPct val="100000"/>
              </a:lnSpc>
              <a:spcBef>
                <a:spcPts val="1345"/>
              </a:spcBef>
            </a:pPr>
            <a:r>
              <a:rPr sz="1800" spc="-5" dirty="0">
                <a:solidFill>
                  <a:srgbClr val="DD2B1C"/>
                </a:solidFill>
                <a:latin typeface="Arial"/>
                <a:cs typeface="Arial"/>
                <a:hlinkClick r:id="rId5"/>
              </a:rPr>
              <a:t>http://www.technologystudent.com/despro_ﬂsh/new_prob1.html</a:t>
            </a:r>
            <a:endParaRPr sz="18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956051" y="113243"/>
            <a:ext cx="3040380" cy="1771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5" dirty="0">
                <a:solidFill>
                  <a:srgbClr val="3C2B98"/>
                </a:solidFill>
                <a:latin typeface="Arial"/>
                <a:cs typeface="Arial"/>
                <a:hlinkClick r:id="rId6"/>
              </a:rPr>
              <a:t>https://www.facebook.com/groups/254963448192823/</a:t>
            </a:r>
            <a:endParaRPr sz="10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61303" y="116401"/>
            <a:ext cx="3382010" cy="1771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10" dirty="0">
                <a:solidFill>
                  <a:srgbClr val="3C2B98"/>
                </a:solidFill>
                <a:latin typeface="Arial"/>
                <a:cs typeface="Arial"/>
              </a:rPr>
              <a:t>WORLD </a:t>
            </a:r>
            <a:r>
              <a:rPr sz="1000" spc="5" dirty="0">
                <a:solidFill>
                  <a:srgbClr val="3C2B98"/>
                </a:solidFill>
                <a:latin typeface="Arial"/>
                <a:cs typeface="Arial"/>
              </a:rPr>
              <a:t>ASSOCIATION </a:t>
            </a:r>
            <a:r>
              <a:rPr sz="1000" spc="0" dirty="0">
                <a:solidFill>
                  <a:srgbClr val="3C2B98"/>
                </a:solidFill>
                <a:latin typeface="Arial"/>
                <a:cs typeface="Arial"/>
              </a:rPr>
              <a:t>OF </a:t>
            </a:r>
            <a:r>
              <a:rPr sz="1000" spc="15" dirty="0">
                <a:solidFill>
                  <a:srgbClr val="3C2B98"/>
                </a:solidFill>
                <a:latin typeface="Arial"/>
                <a:cs typeface="Arial"/>
              </a:rPr>
              <a:t>TECHNOLOGY</a:t>
            </a:r>
            <a:r>
              <a:rPr sz="1000" spc="114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1000" spc="15" dirty="0">
                <a:solidFill>
                  <a:srgbClr val="3C2B98"/>
                </a:solidFill>
                <a:latin typeface="Arial"/>
                <a:cs typeface="Arial"/>
              </a:rPr>
              <a:t>TEACHERS</a:t>
            </a:r>
            <a:endParaRPr sz="10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312227" y="94524"/>
            <a:ext cx="3054350" cy="1771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2195195" algn="l"/>
              </a:tabLst>
            </a:pPr>
            <a:r>
              <a:rPr sz="1000" spc="-5" dirty="0">
                <a:solidFill>
                  <a:srgbClr val="3C2B98"/>
                </a:solidFill>
                <a:latin typeface="Arial"/>
                <a:cs typeface="Arial"/>
                <a:hlinkClick r:id="rId2"/>
              </a:rPr>
              <a:t>www.technologystudent.com</a:t>
            </a:r>
            <a:r>
              <a:rPr sz="1000" dirty="0">
                <a:solidFill>
                  <a:srgbClr val="3C2B98"/>
                </a:solidFill>
                <a:latin typeface="Arial"/>
                <a:cs typeface="Arial"/>
                <a:hlinkClick r:id="rId2"/>
              </a:rPr>
              <a:t> </a:t>
            </a:r>
            <a:r>
              <a:rPr sz="1000" spc="-5" dirty="0">
                <a:solidFill>
                  <a:srgbClr val="3C2B98"/>
                </a:solidFill>
                <a:latin typeface="Arial"/>
                <a:cs typeface="Arial"/>
                <a:hlinkClick r:id="rId2"/>
              </a:rPr>
              <a:t>©</a:t>
            </a:r>
            <a:r>
              <a:rPr sz="1000" dirty="0">
                <a:solidFill>
                  <a:srgbClr val="3C2B98"/>
                </a:solidFill>
                <a:latin typeface="Arial"/>
                <a:cs typeface="Arial"/>
                <a:hlinkClick r:id="rId2"/>
              </a:rPr>
              <a:t> </a:t>
            </a:r>
            <a:r>
              <a:rPr sz="1000" spc="-5" dirty="0">
                <a:solidFill>
                  <a:srgbClr val="3C2B98"/>
                </a:solidFill>
                <a:latin typeface="Arial"/>
                <a:cs typeface="Arial"/>
              </a:rPr>
              <a:t>2018	</a:t>
            </a:r>
            <a:r>
              <a:rPr sz="1000" spc="-20" dirty="0">
                <a:solidFill>
                  <a:srgbClr val="3C2B98"/>
                </a:solidFill>
                <a:latin typeface="Arial"/>
                <a:cs typeface="Arial"/>
              </a:rPr>
              <a:t>V.Ryan </a:t>
            </a:r>
            <a:r>
              <a:rPr sz="1000" spc="-5" dirty="0">
                <a:solidFill>
                  <a:srgbClr val="3C2B98"/>
                </a:solidFill>
                <a:latin typeface="Arial"/>
                <a:cs typeface="Arial"/>
              </a:rPr>
              <a:t>©</a:t>
            </a:r>
            <a:r>
              <a:rPr sz="1000" spc="-70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1000" spc="-5" dirty="0">
                <a:solidFill>
                  <a:srgbClr val="3C2B98"/>
                </a:solidFill>
                <a:latin typeface="Arial"/>
                <a:cs typeface="Arial"/>
              </a:rPr>
              <a:t>2018</a:t>
            </a:r>
            <a:endParaRPr sz="1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1014" y="58452"/>
            <a:ext cx="10567035" cy="7455534"/>
          </a:xfrm>
          <a:custGeom>
            <a:avLst/>
            <a:gdLst/>
            <a:ahLst/>
            <a:cxnLst/>
            <a:rect l="l" t="t" r="r" b="b"/>
            <a:pathLst>
              <a:path w="10567035" h="7455534">
                <a:moveTo>
                  <a:pt x="0" y="0"/>
                </a:moveTo>
                <a:lnTo>
                  <a:pt x="10566467" y="0"/>
                </a:lnTo>
                <a:lnTo>
                  <a:pt x="10566467" y="7454948"/>
                </a:lnTo>
                <a:lnTo>
                  <a:pt x="0" y="7454948"/>
                </a:lnTo>
                <a:lnTo>
                  <a:pt x="0" y="0"/>
                </a:lnTo>
                <a:close/>
              </a:path>
            </a:pathLst>
          </a:custGeom>
          <a:solidFill>
            <a:srgbClr val="FBF9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95919" y="1502419"/>
            <a:ext cx="10434955" cy="867410"/>
          </a:xfrm>
          <a:custGeom>
            <a:avLst/>
            <a:gdLst/>
            <a:ahLst/>
            <a:cxnLst/>
            <a:rect l="l" t="t" r="r" b="b"/>
            <a:pathLst>
              <a:path w="10434955" h="867410">
                <a:moveTo>
                  <a:pt x="0" y="0"/>
                </a:moveTo>
                <a:lnTo>
                  <a:pt x="10434452" y="0"/>
                </a:lnTo>
                <a:lnTo>
                  <a:pt x="10434452" y="867373"/>
                </a:lnTo>
                <a:lnTo>
                  <a:pt x="0" y="867373"/>
                </a:lnTo>
                <a:lnTo>
                  <a:pt x="0" y="0"/>
                </a:lnTo>
                <a:close/>
              </a:path>
            </a:pathLst>
          </a:custGeom>
          <a:solidFill>
            <a:srgbClr val="FEF8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197065" y="410788"/>
            <a:ext cx="85217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DD2B1C"/>
                </a:solidFill>
                <a:latin typeface="Arial"/>
                <a:cs typeface="Arial"/>
              </a:rPr>
              <a:t>SAMPLE CONTEXT </a:t>
            </a:r>
            <a:r>
              <a:rPr sz="1800" dirty="0">
                <a:solidFill>
                  <a:srgbClr val="DD2B1C"/>
                </a:solidFill>
                <a:latin typeface="Arial"/>
                <a:cs typeface="Arial"/>
              </a:rPr>
              <a:t>- </a:t>
            </a:r>
            <a:r>
              <a:rPr sz="1800" b="1" dirty="0">
                <a:solidFill>
                  <a:srgbClr val="DD2B1C"/>
                </a:solidFill>
                <a:latin typeface="Arial"/>
                <a:cs typeface="Arial"/>
              </a:rPr>
              <a:t>WORKING </a:t>
            </a:r>
            <a:r>
              <a:rPr sz="1800" b="1" spc="-30" dirty="0">
                <a:solidFill>
                  <a:srgbClr val="DD2B1C"/>
                </a:solidFill>
                <a:latin typeface="Arial"/>
                <a:cs typeface="Arial"/>
              </a:rPr>
              <a:t>COMFORTABLY </a:t>
            </a:r>
            <a:r>
              <a:rPr sz="1800" b="1" dirty="0">
                <a:solidFill>
                  <a:srgbClr val="DD2B1C"/>
                </a:solidFill>
                <a:latin typeface="Arial"/>
                <a:cs typeface="Arial"/>
              </a:rPr>
              <a:t>WITHOUT </a:t>
            </a:r>
            <a:r>
              <a:rPr sz="1800" b="1" spc="-5" dirty="0">
                <a:solidFill>
                  <a:srgbClr val="DD2B1C"/>
                </a:solidFill>
                <a:latin typeface="Arial"/>
                <a:cs typeface="Arial"/>
              </a:rPr>
              <a:t>A DESK </a:t>
            </a:r>
            <a:r>
              <a:rPr sz="1800" b="1" dirty="0">
                <a:solidFill>
                  <a:srgbClr val="DD2B1C"/>
                </a:solidFill>
                <a:latin typeface="Arial"/>
                <a:cs typeface="Arial"/>
              </a:rPr>
              <a:t>OR</a:t>
            </a:r>
            <a:r>
              <a:rPr sz="1800" b="1" spc="-175" dirty="0">
                <a:solidFill>
                  <a:srgbClr val="DD2B1C"/>
                </a:solidFill>
                <a:latin typeface="Arial"/>
                <a:cs typeface="Arial"/>
              </a:rPr>
              <a:t> </a:t>
            </a:r>
            <a:r>
              <a:rPr sz="1800" b="1" spc="-30" dirty="0">
                <a:solidFill>
                  <a:srgbClr val="DD2B1C"/>
                </a:solidFill>
                <a:latin typeface="Arial"/>
                <a:cs typeface="Arial"/>
              </a:rPr>
              <a:t>TABLE</a:t>
            </a:r>
            <a:endParaRPr sz="1800">
              <a:latin typeface="Arial"/>
              <a:cs typeface="Arial"/>
            </a:endParaRPr>
          </a:p>
        </p:txBody>
      </p:sp>
      <p:graphicFrame>
        <p:nvGraphicFramePr>
          <p:cNvPr id="5" name="object 5"/>
          <p:cNvGraphicFramePr>
            <a:graphicFrameLocks noGrp="1"/>
          </p:cNvGraphicFramePr>
          <p:nvPr/>
        </p:nvGraphicFramePr>
        <p:xfrm>
          <a:off x="160357" y="2779394"/>
          <a:ext cx="3148330" cy="460780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5260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0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05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413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41959">
                <a:tc gridSpan="2">
                  <a:txBody>
                    <a:bodyPr/>
                    <a:lstStyle/>
                    <a:p>
                      <a:pPr marL="232410" marR="59055" indent="-180975">
                        <a:lnSpc>
                          <a:spcPts val="1789"/>
                        </a:lnSpc>
                        <a:spcBef>
                          <a:spcPts val="545"/>
                        </a:spcBef>
                      </a:pPr>
                      <a:r>
                        <a:rPr sz="1600" spc="-5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Design possibilities identiﬁed  and thoroughly</a:t>
                      </a:r>
                      <a:r>
                        <a:rPr sz="1600" spc="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600" spc="-5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explored.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69215" marB="0">
                    <a:solidFill>
                      <a:srgbClr val="FEF8C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row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19050">
                      <a:solidFill>
                        <a:srgbClr val="151616"/>
                      </a:solidFill>
                      <a:prstDash val="solid"/>
                    </a:lnR>
                    <a:lnB w="19050">
                      <a:solidFill>
                        <a:srgbClr val="151616"/>
                      </a:solidFill>
                      <a:prstDash val="solid"/>
                    </a:lnB>
                    <a:solidFill>
                      <a:srgbClr val="FBF9FD"/>
                    </a:solidFill>
                  </a:tcPr>
                </a:tc>
                <a:tc rowSpan="4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151616"/>
                      </a:solidFill>
                      <a:prstDash val="solid"/>
                    </a:lnL>
                    <a:lnT w="19050">
                      <a:solidFill>
                        <a:srgbClr val="151616"/>
                      </a:solidFill>
                      <a:prstDash val="solid"/>
                    </a:lnT>
                    <a:lnB w="19050">
                      <a:solidFill>
                        <a:srgbClr val="151616"/>
                      </a:solidFill>
                      <a:prstDash val="solid"/>
                    </a:lnB>
                    <a:solidFill>
                      <a:srgbClr val="FBF9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993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FEF8C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19050">
                      <a:solidFill>
                        <a:srgbClr val="151616"/>
                      </a:solidFill>
                      <a:prstDash val="solid"/>
                    </a:lnR>
                    <a:lnT w="19050">
                      <a:solidFill>
                        <a:srgbClr val="151616"/>
                      </a:solidFill>
                      <a:prstDash val="solid"/>
                    </a:lnT>
                    <a:solidFill>
                      <a:srgbClr val="FEF8C6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R w="19050">
                      <a:solidFill>
                        <a:srgbClr val="151616"/>
                      </a:solidFill>
                      <a:prstDash val="solid"/>
                    </a:lnR>
                    <a:lnB w="19050">
                      <a:solidFill>
                        <a:srgbClr val="151616"/>
                      </a:solidFill>
                      <a:prstDash val="solid"/>
                    </a:lnB>
                    <a:solidFill>
                      <a:srgbClr val="FBF9FD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151616"/>
                      </a:solidFill>
                      <a:prstDash val="solid"/>
                    </a:lnL>
                    <a:lnT w="19050">
                      <a:solidFill>
                        <a:srgbClr val="151616"/>
                      </a:solidFill>
                      <a:prstDash val="solid"/>
                    </a:lnT>
                    <a:lnB w="19050">
                      <a:solidFill>
                        <a:srgbClr val="151616"/>
                      </a:solidFill>
                      <a:prstDash val="solid"/>
                    </a:lnB>
                    <a:solidFill>
                      <a:srgbClr val="FBF9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81150">
                <a:tc gridSpan="2">
                  <a:txBody>
                    <a:bodyPr/>
                    <a:lstStyle/>
                    <a:p>
                      <a:pPr marL="214629" marR="155575" indent="-635" algn="ctr">
                        <a:lnSpc>
                          <a:spcPts val="1789"/>
                        </a:lnSpc>
                        <a:spcBef>
                          <a:spcPts val="459"/>
                        </a:spcBef>
                      </a:pPr>
                      <a:r>
                        <a:rPr sz="160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In </a:t>
                      </a:r>
                      <a:r>
                        <a:rPr sz="1600" spc="-5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this example, </a:t>
                      </a:r>
                      <a:r>
                        <a:rPr sz="160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the </a:t>
                      </a:r>
                      <a:r>
                        <a:rPr sz="1600" spc="-5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main  theme(context) has been  written in </a:t>
                      </a:r>
                      <a:r>
                        <a:rPr sz="160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the </a:t>
                      </a:r>
                      <a:r>
                        <a:rPr sz="1600" spc="-5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centre</a:t>
                      </a:r>
                      <a:r>
                        <a:rPr sz="1600" spc="-15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60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of</a:t>
                      </a:r>
                      <a:r>
                        <a:rPr sz="1600" spc="-1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60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the  </a:t>
                      </a:r>
                      <a:r>
                        <a:rPr sz="1600" spc="-5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page.</a:t>
                      </a:r>
                      <a:endParaRPr sz="1600">
                        <a:latin typeface="Arial"/>
                        <a:cs typeface="Arial"/>
                      </a:endParaRPr>
                    </a:p>
                    <a:p>
                      <a:pPr marL="299085" marR="240029" algn="ctr">
                        <a:lnSpc>
                          <a:spcPts val="1789"/>
                        </a:lnSpc>
                        <a:spcBef>
                          <a:spcPts val="1775"/>
                        </a:spcBef>
                      </a:pPr>
                      <a:r>
                        <a:rPr sz="1600" spc="-2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Various </a:t>
                      </a:r>
                      <a:r>
                        <a:rPr sz="1600" spc="-5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design  opportunities have</a:t>
                      </a:r>
                      <a:r>
                        <a:rPr sz="1600" spc="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600" spc="-5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been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58419" marB="0">
                    <a:lnR w="19050">
                      <a:solidFill>
                        <a:srgbClr val="151616"/>
                      </a:solidFill>
                      <a:prstDash val="solid"/>
                    </a:lnR>
                    <a:solidFill>
                      <a:srgbClr val="FBF9F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R w="19050">
                      <a:solidFill>
                        <a:srgbClr val="151616"/>
                      </a:solidFill>
                      <a:prstDash val="solid"/>
                    </a:lnR>
                    <a:lnB w="19050">
                      <a:solidFill>
                        <a:srgbClr val="151616"/>
                      </a:solidFill>
                      <a:prstDash val="solid"/>
                    </a:lnB>
                    <a:solidFill>
                      <a:srgbClr val="FBF9FD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151616"/>
                      </a:solidFill>
                      <a:prstDash val="solid"/>
                    </a:lnL>
                    <a:lnT w="19050">
                      <a:solidFill>
                        <a:srgbClr val="151616"/>
                      </a:solidFill>
                      <a:prstDash val="solid"/>
                    </a:lnT>
                    <a:lnB w="19050">
                      <a:solidFill>
                        <a:srgbClr val="151616"/>
                      </a:solidFill>
                      <a:prstDash val="solid"/>
                    </a:lnB>
                    <a:solidFill>
                      <a:srgbClr val="FBF9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82831">
                <a:tc gridSpan="3">
                  <a:txBody>
                    <a:bodyPr/>
                    <a:lstStyle/>
                    <a:p>
                      <a:pPr marL="288290">
                        <a:lnSpc>
                          <a:spcPts val="1750"/>
                        </a:lnSpc>
                      </a:pPr>
                      <a:r>
                        <a:rPr sz="1600" spc="-5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written around </a:t>
                      </a:r>
                      <a:r>
                        <a:rPr sz="160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the</a:t>
                      </a:r>
                      <a:r>
                        <a:rPr sz="1600" spc="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600" spc="-5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page.</a:t>
                      </a:r>
                      <a:endParaRPr sz="1600">
                        <a:latin typeface="Arial"/>
                        <a:cs typeface="Arial"/>
                      </a:endParaRPr>
                    </a:p>
                    <a:p>
                      <a:pPr marL="237490" marR="368935" algn="ctr">
                        <a:lnSpc>
                          <a:spcPts val="1789"/>
                        </a:lnSpc>
                        <a:spcBef>
                          <a:spcPts val="1820"/>
                        </a:spcBef>
                      </a:pPr>
                      <a:r>
                        <a:rPr sz="1600" spc="-5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The ‘</a:t>
                      </a:r>
                      <a:r>
                        <a:rPr sz="1600" b="1" spc="-5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BLACK</a:t>
                      </a:r>
                      <a:r>
                        <a:rPr sz="1600" spc="-5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’ ink  highlights a</a:t>
                      </a:r>
                      <a:r>
                        <a:rPr sz="1600" spc="5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600" spc="-5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possible</a:t>
                      </a:r>
                      <a:r>
                        <a:rPr sz="160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600" spc="-5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area </a:t>
                      </a:r>
                      <a:r>
                        <a:rPr sz="160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 for further</a:t>
                      </a:r>
                      <a:r>
                        <a:rPr sz="1600" spc="-2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600" spc="-5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investigation.</a:t>
                      </a:r>
                      <a:endParaRPr sz="1600">
                        <a:latin typeface="Arial"/>
                        <a:cs typeface="Arial"/>
                      </a:endParaRPr>
                    </a:p>
                    <a:p>
                      <a:pPr marL="485775" marR="617220" algn="ctr">
                        <a:lnSpc>
                          <a:spcPts val="1789"/>
                        </a:lnSpc>
                        <a:spcBef>
                          <a:spcPts val="1780"/>
                        </a:spcBef>
                      </a:pPr>
                      <a:r>
                        <a:rPr sz="1600" spc="-5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The ‘</a:t>
                      </a:r>
                      <a:r>
                        <a:rPr sz="1600" b="1" spc="-5" dirty="0">
                          <a:solidFill>
                            <a:srgbClr val="DD2B1C"/>
                          </a:solidFill>
                          <a:latin typeface="Arial"/>
                          <a:cs typeface="Arial"/>
                        </a:rPr>
                        <a:t>RED</a:t>
                      </a:r>
                      <a:r>
                        <a:rPr sz="1600" spc="-5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’ writing  indicates a potential </a:t>
                      </a:r>
                      <a:r>
                        <a:rPr sz="160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600" spc="-5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problem(s) </a:t>
                      </a:r>
                      <a:r>
                        <a:rPr sz="160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to</a:t>
                      </a:r>
                      <a:r>
                        <a:rPr sz="1600" spc="-2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600" spc="-5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solve.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R w="19050">
                      <a:solidFill>
                        <a:srgbClr val="151616"/>
                      </a:solidFill>
                      <a:prstDash val="solid"/>
                    </a:lnR>
                    <a:solidFill>
                      <a:srgbClr val="FBF9F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151616"/>
                      </a:solidFill>
                      <a:prstDash val="solid"/>
                    </a:lnL>
                    <a:lnT w="19050">
                      <a:solidFill>
                        <a:srgbClr val="151616"/>
                      </a:solidFill>
                      <a:prstDash val="solid"/>
                    </a:lnT>
                    <a:lnB w="19050">
                      <a:solidFill>
                        <a:srgbClr val="151616"/>
                      </a:solidFill>
                      <a:prstDash val="solid"/>
                    </a:lnB>
                    <a:solidFill>
                      <a:srgbClr val="FBF9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6" name="object 6"/>
          <p:cNvSpPr/>
          <p:nvPr/>
        </p:nvSpPr>
        <p:spPr>
          <a:xfrm>
            <a:off x="3343446" y="2483488"/>
            <a:ext cx="7082553" cy="490330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70331" y="45747"/>
            <a:ext cx="1044003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u="sng" dirty="0">
                <a:uFill>
                  <a:solidFill>
                    <a:srgbClr val="151616"/>
                  </a:solidFill>
                </a:uFill>
              </a:rPr>
              <a:t>IDENTIFYING </a:t>
            </a:r>
            <a:r>
              <a:rPr sz="2000" u="sng" spc="-5" dirty="0">
                <a:uFill>
                  <a:solidFill>
                    <a:srgbClr val="151616"/>
                  </a:solidFill>
                </a:uFill>
              </a:rPr>
              <a:t>&amp; </a:t>
            </a:r>
            <a:r>
              <a:rPr sz="2000" u="sng" spc="-15" dirty="0">
                <a:uFill>
                  <a:solidFill>
                    <a:srgbClr val="151616"/>
                  </a:solidFill>
                </a:uFill>
              </a:rPr>
              <a:t>INVESTIGATING </a:t>
            </a:r>
            <a:r>
              <a:rPr sz="2000" u="sng" spc="-5" dirty="0">
                <a:uFill>
                  <a:solidFill>
                    <a:srgbClr val="151616"/>
                  </a:solidFill>
                </a:uFill>
              </a:rPr>
              <a:t>DESIGN </a:t>
            </a:r>
            <a:r>
              <a:rPr sz="2000" u="sng" dirty="0">
                <a:uFill>
                  <a:solidFill>
                    <a:srgbClr val="151616"/>
                  </a:solidFill>
                </a:uFill>
              </a:rPr>
              <a:t>POSSIBILITIES </a:t>
            </a:r>
            <a:r>
              <a:rPr sz="2000" u="sng" spc="-20" dirty="0">
                <a:uFill>
                  <a:solidFill>
                    <a:srgbClr val="151616"/>
                  </a:solidFill>
                </a:uFill>
              </a:rPr>
              <a:t>STARTING </a:t>
            </a:r>
            <a:r>
              <a:rPr sz="2000" u="sng" dirty="0">
                <a:uFill>
                  <a:solidFill>
                    <a:srgbClr val="151616"/>
                  </a:solidFill>
                </a:uFill>
              </a:rPr>
              <a:t>WITH </a:t>
            </a:r>
            <a:r>
              <a:rPr sz="2000" u="sng" spc="-5" dirty="0">
                <a:uFill>
                  <a:solidFill>
                    <a:srgbClr val="151616"/>
                  </a:solidFill>
                </a:uFill>
              </a:rPr>
              <a:t>A</a:t>
            </a:r>
            <a:r>
              <a:rPr sz="2000" u="sng" spc="-125" dirty="0">
                <a:uFill>
                  <a:solidFill>
                    <a:srgbClr val="151616"/>
                  </a:solidFill>
                </a:uFill>
              </a:rPr>
              <a:t> </a:t>
            </a:r>
            <a:r>
              <a:rPr sz="2000" u="sng" dirty="0">
                <a:uFill>
                  <a:solidFill>
                    <a:srgbClr val="151616"/>
                  </a:solidFill>
                </a:uFill>
              </a:rPr>
              <a:t>CONTEXT</a:t>
            </a:r>
            <a:endParaRPr sz="2000"/>
          </a:p>
        </p:txBody>
      </p:sp>
      <p:sp>
        <p:nvSpPr>
          <p:cNvPr id="8" name="object 8"/>
          <p:cNvSpPr txBox="1"/>
          <p:nvPr/>
        </p:nvSpPr>
        <p:spPr>
          <a:xfrm>
            <a:off x="1150934" y="810548"/>
            <a:ext cx="1812289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151616"/>
                </a:solidFill>
                <a:latin typeface="Arial"/>
                <a:cs typeface="Arial"/>
              </a:rPr>
              <a:t>HELPFUL</a:t>
            </a:r>
            <a:r>
              <a:rPr sz="1800" b="1" spc="-1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151616"/>
                </a:solidFill>
                <a:latin typeface="Arial"/>
                <a:cs typeface="Arial"/>
              </a:rPr>
              <a:t>LINKS</a:t>
            </a:r>
            <a:endParaRPr sz="180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929469" y="783283"/>
            <a:ext cx="9306560" cy="628650"/>
          </a:xfrm>
          <a:custGeom>
            <a:avLst/>
            <a:gdLst/>
            <a:ahLst/>
            <a:cxnLst/>
            <a:rect l="l" t="t" r="r" b="b"/>
            <a:pathLst>
              <a:path w="9306560" h="628650">
                <a:moveTo>
                  <a:pt x="0" y="0"/>
                </a:moveTo>
                <a:lnTo>
                  <a:pt x="9306413" y="0"/>
                </a:lnTo>
                <a:lnTo>
                  <a:pt x="9306413" y="628650"/>
                </a:lnTo>
                <a:lnTo>
                  <a:pt x="0" y="628650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DD2B1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3421760" y="789634"/>
            <a:ext cx="641667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solidFill>
                  <a:srgbClr val="DD2B1C"/>
                </a:solidFill>
                <a:latin typeface="Arial"/>
                <a:cs typeface="Arial"/>
                <a:hlinkClick r:id="rId3"/>
              </a:rPr>
              <a:t>http://www.technologystudent.com/despro_ﬂsh/new_prob1.html</a:t>
            </a:r>
            <a:endParaRPr sz="18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464629" y="7328096"/>
            <a:ext cx="3054350" cy="19875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  <a:tabLst>
                <a:tab pos="2195195" algn="l"/>
              </a:tabLst>
            </a:pPr>
            <a:r>
              <a:rPr sz="1000" spc="-5" dirty="0">
                <a:solidFill>
                  <a:srgbClr val="3C2B98"/>
                </a:solidFill>
                <a:latin typeface="Arial"/>
                <a:cs typeface="Arial"/>
                <a:hlinkClick r:id="rId4"/>
              </a:rPr>
              <a:t>www.technologystudent.com</a:t>
            </a:r>
            <a:r>
              <a:rPr sz="1000" dirty="0">
                <a:solidFill>
                  <a:srgbClr val="3C2B98"/>
                </a:solidFill>
                <a:latin typeface="Arial"/>
                <a:cs typeface="Arial"/>
                <a:hlinkClick r:id="rId4"/>
              </a:rPr>
              <a:t> </a:t>
            </a:r>
            <a:r>
              <a:rPr sz="1000" spc="-5" dirty="0">
                <a:solidFill>
                  <a:srgbClr val="3C2B98"/>
                </a:solidFill>
                <a:latin typeface="Arial"/>
                <a:cs typeface="Arial"/>
              </a:rPr>
              <a:t>©</a:t>
            </a:r>
            <a:r>
              <a:rPr sz="1000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1000" spc="-5" dirty="0">
                <a:solidFill>
                  <a:srgbClr val="3C2B98"/>
                </a:solidFill>
                <a:latin typeface="Arial"/>
                <a:cs typeface="Arial"/>
              </a:rPr>
              <a:t>2018	</a:t>
            </a:r>
            <a:r>
              <a:rPr sz="1000" spc="-20" dirty="0">
                <a:solidFill>
                  <a:srgbClr val="3C2B98"/>
                </a:solidFill>
                <a:latin typeface="Arial"/>
                <a:cs typeface="Arial"/>
              </a:rPr>
              <a:t>V.Ryan </a:t>
            </a:r>
            <a:r>
              <a:rPr sz="1000" spc="-5" dirty="0">
                <a:solidFill>
                  <a:srgbClr val="3C2B98"/>
                </a:solidFill>
                <a:latin typeface="Arial"/>
                <a:cs typeface="Arial"/>
              </a:rPr>
              <a:t>©</a:t>
            </a:r>
            <a:r>
              <a:rPr sz="1000" spc="-70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1000" spc="-5" dirty="0">
                <a:solidFill>
                  <a:srgbClr val="3C2B98"/>
                </a:solidFill>
                <a:latin typeface="Arial"/>
                <a:cs typeface="Arial"/>
              </a:rPr>
              <a:t>2018</a:t>
            </a:r>
            <a:endParaRPr sz="10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13706" y="7350347"/>
            <a:ext cx="3382010" cy="19812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000" spc="10" dirty="0">
                <a:solidFill>
                  <a:srgbClr val="3C2B98"/>
                </a:solidFill>
                <a:latin typeface="Arial"/>
                <a:cs typeface="Arial"/>
              </a:rPr>
              <a:t>WORLD </a:t>
            </a:r>
            <a:r>
              <a:rPr sz="1000" spc="5" dirty="0">
                <a:solidFill>
                  <a:srgbClr val="3C2B98"/>
                </a:solidFill>
                <a:latin typeface="Arial"/>
                <a:cs typeface="Arial"/>
              </a:rPr>
              <a:t>ASSOCIATION </a:t>
            </a:r>
            <a:r>
              <a:rPr sz="1000" spc="0" dirty="0">
                <a:solidFill>
                  <a:srgbClr val="3C2B98"/>
                </a:solidFill>
                <a:latin typeface="Arial"/>
                <a:cs typeface="Arial"/>
              </a:rPr>
              <a:t>OF </a:t>
            </a:r>
            <a:r>
              <a:rPr sz="1000" spc="15" dirty="0">
                <a:solidFill>
                  <a:srgbClr val="3C2B98"/>
                </a:solidFill>
                <a:latin typeface="Arial"/>
                <a:cs typeface="Arial"/>
              </a:rPr>
              <a:t>TECHNOLOGY</a:t>
            </a:r>
            <a:r>
              <a:rPr sz="1000" spc="114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1000" spc="15" dirty="0">
                <a:solidFill>
                  <a:srgbClr val="3C2B98"/>
                </a:solidFill>
                <a:latin typeface="Arial"/>
                <a:cs typeface="Arial"/>
              </a:rPr>
              <a:t>TEACHERS</a:t>
            </a:r>
            <a:endParaRPr sz="10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108453" y="7347190"/>
            <a:ext cx="3040380" cy="19812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000" spc="-5" dirty="0">
                <a:solidFill>
                  <a:srgbClr val="3C2B98"/>
                </a:solidFill>
                <a:latin typeface="Arial"/>
                <a:cs typeface="Arial"/>
                <a:hlinkClick r:id="rId5"/>
              </a:rPr>
              <a:t>https://www.facebook.com/groups/254963448192823/</a:t>
            </a:r>
            <a:endParaRPr sz="10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87619" y="1081736"/>
            <a:ext cx="10317480" cy="11398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33575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solidFill>
                  <a:srgbClr val="DD2B1C"/>
                </a:solidFill>
                <a:latin typeface="Arial"/>
                <a:cs typeface="Arial"/>
                <a:hlinkClick r:id="rId6"/>
              </a:rPr>
              <a:t>http://www.technologystudent.com/pdf14/POSTER_FIND_PROBLEM1.pdf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900">
              <a:latin typeface="Times New Roman"/>
              <a:cs typeface="Times New Roman"/>
            </a:endParaRPr>
          </a:p>
          <a:p>
            <a:pPr marL="209550" marR="5080" indent="-197485">
              <a:lnSpc>
                <a:spcPts val="2230"/>
              </a:lnSpc>
              <a:spcBef>
                <a:spcPts val="5"/>
              </a:spcBef>
            </a:pPr>
            <a:r>
              <a:rPr sz="2000" spc="-5" dirty="0">
                <a:solidFill>
                  <a:srgbClr val="151616"/>
                </a:solidFill>
                <a:latin typeface="Arial"/>
                <a:cs typeface="Arial"/>
              </a:rPr>
              <a:t>There are many ways </a:t>
            </a:r>
            <a:r>
              <a:rPr sz="2000" dirty="0">
                <a:solidFill>
                  <a:srgbClr val="151616"/>
                </a:solidFill>
                <a:latin typeface="Arial"/>
                <a:cs typeface="Arial"/>
              </a:rPr>
              <a:t>of </a:t>
            </a:r>
            <a:r>
              <a:rPr sz="2000" spc="-5" dirty="0">
                <a:solidFill>
                  <a:srgbClr val="151616"/>
                </a:solidFill>
                <a:latin typeface="Arial"/>
                <a:cs typeface="Arial"/>
              </a:rPr>
              <a:t>analysing a contextual challenge. Below is </a:t>
            </a:r>
            <a:r>
              <a:rPr sz="2000" dirty="0">
                <a:solidFill>
                  <a:srgbClr val="151616"/>
                </a:solidFill>
                <a:latin typeface="Arial"/>
                <a:cs typeface="Arial"/>
              </a:rPr>
              <a:t>just </a:t>
            </a:r>
            <a:r>
              <a:rPr sz="2000" spc="-5" dirty="0">
                <a:solidFill>
                  <a:srgbClr val="151616"/>
                </a:solidFill>
                <a:latin typeface="Arial"/>
                <a:cs typeface="Arial"/>
              </a:rPr>
              <a:t>one example. </a:t>
            </a:r>
            <a:r>
              <a:rPr sz="2000" dirty="0">
                <a:solidFill>
                  <a:srgbClr val="151616"/>
                </a:solidFill>
                <a:latin typeface="Arial"/>
                <a:cs typeface="Arial"/>
              </a:rPr>
              <a:t>Quite  </a:t>
            </a:r>
            <a:r>
              <a:rPr sz="2000" spc="-5" dirty="0">
                <a:solidFill>
                  <a:srgbClr val="151616"/>
                </a:solidFill>
                <a:latin typeface="Arial"/>
                <a:cs typeface="Arial"/>
              </a:rPr>
              <a:t>simply write </a:t>
            </a:r>
            <a:r>
              <a:rPr sz="2000" dirty="0">
                <a:solidFill>
                  <a:srgbClr val="151616"/>
                </a:solidFill>
                <a:latin typeface="Arial"/>
                <a:cs typeface="Arial"/>
              </a:rPr>
              <a:t>the context </a:t>
            </a:r>
            <a:r>
              <a:rPr sz="2000" spc="-5" dirty="0">
                <a:solidFill>
                  <a:srgbClr val="151616"/>
                </a:solidFill>
                <a:latin typeface="Arial"/>
                <a:cs typeface="Arial"/>
              </a:rPr>
              <a:t>in </a:t>
            </a:r>
            <a:r>
              <a:rPr sz="20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2000" spc="-5" dirty="0">
                <a:solidFill>
                  <a:srgbClr val="151616"/>
                </a:solidFill>
                <a:latin typeface="Arial"/>
                <a:cs typeface="Arial"/>
              </a:rPr>
              <a:t>centre </a:t>
            </a:r>
            <a:r>
              <a:rPr sz="2000" dirty="0">
                <a:solidFill>
                  <a:srgbClr val="151616"/>
                </a:solidFill>
                <a:latin typeface="Arial"/>
                <a:cs typeface="Arial"/>
              </a:rPr>
              <a:t>of </a:t>
            </a:r>
            <a:r>
              <a:rPr sz="2000" spc="-5" dirty="0">
                <a:solidFill>
                  <a:srgbClr val="151616"/>
                </a:solidFill>
                <a:latin typeface="Arial"/>
                <a:cs typeface="Arial"/>
              </a:rPr>
              <a:t>a design sheet and identify design</a:t>
            </a:r>
            <a:r>
              <a:rPr sz="2000" spc="204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151616"/>
                </a:solidFill>
                <a:latin typeface="Arial"/>
                <a:cs typeface="Arial"/>
              </a:rPr>
              <a:t>opportunities.</a:t>
            </a:r>
            <a:endParaRPr sz="2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3464" y="150137"/>
            <a:ext cx="10567035" cy="7315834"/>
          </a:xfrm>
          <a:custGeom>
            <a:avLst/>
            <a:gdLst/>
            <a:ahLst/>
            <a:cxnLst/>
            <a:rect l="l" t="t" r="r" b="b"/>
            <a:pathLst>
              <a:path w="10567035" h="7315834">
                <a:moveTo>
                  <a:pt x="0" y="0"/>
                </a:moveTo>
                <a:lnTo>
                  <a:pt x="10566406" y="0"/>
                </a:lnTo>
                <a:lnTo>
                  <a:pt x="10566406" y="7315203"/>
                </a:lnTo>
                <a:lnTo>
                  <a:pt x="0" y="7315203"/>
                </a:lnTo>
                <a:lnTo>
                  <a:pt x="0" y="0"/>
                </a:lnTo>
                <a:close/>
              </a:path>
            </a:pathLst>
          </a:custGeom>
          <a:solidFill>
            <a:srgbClr val="FBE1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74363" y="138168"/>
            <a:ext cx="10426700" cy="294640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1750" u="sng" spc="-10" dirty="0">
                <a:solidFill>
                  <a:srgbClr val="00A759"/>
                </a:solidFill>
                <a:uFill>
                  <a:solidFill>
                    <a:srgbClr val="00A759"/>
                  </a:solidFill>
                </a:uFill>
              </a:rPr>
              <a:t>ANALYSING </a:t>
            </a:r>
            <a:r>
              <a:rPr sz="1750" u="sng" spc="0" dirty="0">
                <a:solidFill>
                  <a:srgbClr val="00A759"/>
                </a:solidFill>
                <a:uFill>
                  <a:solidFill>
                    <a:srgbClr val="00A759"/>
                  </a:solidFill>
                </a:uFill>
              </a:rPr>
              <a:t>THE CONTEXTUAL </a:t>
            </a:r>
            <a:r>
              <a:rPr sz="1750" u="sng" spc="5" dirty="0">
                <a:solidFill>
                  <a:srgbClr val="00A759"/>
                </a:solidFill>
                <a:uFill>
                  <a:solidFill>
                    <a:srgbClr val="00A759"/>
                  </a:solidFill>
                </a:uFill>
              </a:rPr>
              <a:t>CHALLENGE </a:t>
            </a:r>
            <a:r>
              <a:rPr sz="1750" u="sng" spc="0" dirty="0">
                <a:solidFill>
                  <a:srgbClr val="00A759"/>
                </a:solidFill>
                <a:uFill>
                  <a:solidFill>
                    <a:srgbClr val="00A759"/>
                  </a:solidFill>
                </a:uFill>
              </a:rPr>
              <a:t>STUDENTS WILL IDENTIFY DESIGN POSSIBILITIES</a:t>
            </a:r>
            <a:endParaRPr sz="1750"/>
          </a:p>
        </p:txBody>
      </p:sp>
      <p:sp>
        <p:nvSpPr>
          <p:cNvPr id="4" name="object 4"/>
          <p:cNvSpPr txBox="1"/>
          <p:nvPr/>
        </p:nvSpPr>
        <p:spPr>
          <a:xfrm>
            <a:off x="3850380" y="2562714"/>
            <a:ext cx="3073400" cy="810895"/>
          </a:xfrm>
          <a:prstGeom prst="rect">
            <a:avLst/>
          </a:prstGeom>
        </p:spPr>
        <p:txBody>
          <a:bodyPr vert="horz" wrap="square" lIns="0" tIns="36830" rIns="0" bIns="0" rtlCol="0">
            <a:spAutoFit/>
          </a:bodyPr>
          <a:lstStyle/>
          <a:p>
            <a:pPr marL="12065" marR="5080" algn="ctr">
              <a:lnSpc>
                <a:spcPts val="2010"/>
              </a:lnSpc>
              <a:spcBef>
                <a:spcPts val="290"/>
              </a:spcBef>
            </a:pPr>
            <a:r>
              <a:rPr sz="1800" b="1" dirty="0">
                <a:solidFill>
                  <a:srgbClr val="151616"/>
                </a:solidFill>
                <a:latin typeface="Arial"/>
                <a:cs typeface="Arial"/>
              </a:rPr>
              <a:t>“WORKING</a:t>
            </a:r>
            <a:r>
              <a:rPr sz="1800" b="1" spc="-7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800" b="1" spc="-30" dirty="0">
                <a:solidFill>
                  <a:srgbClr val="151616"/>
                </a:solidFill>
                <a:latin typeface="Arial"/>
                <a:cs typeface="Arial"/>
              </a:rPr>
              <a:t>COMFORTABLY </a:t>
            </a:r>
            <a:r>
              <a:rPr sz="1800" b="1" dirty="0">
                <a:solidFill>
                  <a:srgbClr val="151616"/>
                </a:solidFill>
                <a:latin typeface="Arial"/>
                <a:cs typeface="Arial"/>
              </a:rPr>
              <a:t> WITHOUT</a:t>
            </a:r>
            <a:endParaRPr sz="1800">
              <a:latin typeface="Arial"/>
              <a:cs typeface="Arial"/>
            </a:endParaRPr>
          </a:p>
          <a:p>
            <a:pPr algn="ctr">
              <a:lnSpc>
                <a:spcPts val="1970"/>
              </a:lnSpc>
            </a:pPr>
            <a:r>
              <a:rPr sz="1800" b="1" spc="-5" dirty="0">
                <a:solidFill>
                  <a:srgbClr val="151616"/>
                </a:solidFill>
                <a:latin typeface="Arial"/>
                <a:cs typeface="Arial"/>
              </a:rPr>
              <a:t>A DESK </a:t>
            </a:r>
            <a:r>
              <a:rPr sz="1800" b="1" dirty="0">
                <a:solidFill>
                  <a:srgbClr val="151616"/>
                </a:solidFill>
                <a:latin typeface="Arial"/>
                <a:cs typeface="Arial"/>
              </a:rPr>
              <a:t>OR</a:t>
            </a:r>
            <a:r>
              <a:rPr sz="1800" b="1" spc="-8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800" b="1" spc="-25" dirty="0">
                <a:solidFill>
                  <a:srgbClr val="151616"/>
                </a:solidFill>
                <a:latin typeface="Arial"/>
                <a:cs typeface="Arial"/>
              </a:rPr>
              <a:t>TABLE”</a:t>
            </a:r>
            <a:endParaRPr sz="18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316801" y="654788"/>
            <a:ext cx="3244850" cy="1409700"/>
          </a:xfrm>
          <a:prstGeom prst="rect">
            <a:avLst/>
          </a:prstGeom>
          <a:solidFill>
            <a:srgbClr val="FFFFFF"/>
          </a:solidFill>
          <a:ln w="17999">
            <a:solidFill>
              <a:srgbClr val="818281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950594">
              <a:lnSpc>
                <a:spcPts val="1914"/>
              </a:lnSpc>
            </a:pPr>
            <a:r>
              <a:rPr sz="1600" spc="-5" dirty="0">
                <a:solidFill>
                  <a:srgbClr val="151616"/>
                </a:solidFill>
                <a:latin typeface="Arial"/>
                <a:cs typeface="Arial"/>
              </a:rPr>
              <a:t>WHEN </a:t>
            </a:r>
            <a:r>
              <a:rPr sz="1600" spc="-25" dirty="0">
                <a:solidFill>
                  <a:srgbClr val="151616"/>
                </a:solidFill>
                <a:latin typeface="Arial"/>
                <a:cs typeface="Arial"/>
              </a:rPr>
              <a:t>SEATED</a:t>
            </a:r>
            <a:endParaRPr sz="1600">
              <a:latin typeface="Arial"/>
              <a:cs typeface="Arial"/>
            </a:endParaRPr>
          </a:p>
          <a:p>
            <a:pPr marL="85725" marR="109855" algn="ctr">
              <a:lnSpc>
                <a:spcPts val="1340"/>
              </a:lnSpc>
              <a:spcBef>
                <a:spcPts val="235"/>
              </a:spcBef>
            </a:pP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Many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students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do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not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work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at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a table</a:t>
            </a:r>
            <a:r>
              <a:rPr sz="1200" spc="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or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even  have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access to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a table.</a:t>
            </a:r>
            <a:endParaRPr sz="1200">
              <a:latin typeface="Arial"/>
              <a:cs typeface="Arial"/>
            </a:endParaRPr>
          </a:p>
          <a:p>
            <a:pPr marL="112395" marR="136525" algn="ctr">
              <a:lnSpc>
                <a:spcPts val="1340"/>
              </a:lnSpc>
            </a:pPr>
            <a:r>
              <a:rPr sz="1200" i="1" spc="-5" dirty="0">
                <a:solidFill>
                  <a:srgbClr val="DD2B1C"/>
                </a:solidFill>
                <a:latin typeface="Arial"/>
                <a:cs typeface="Arial"/>
              </a:rPr>
              <a:t>Design an </a:t>
            </a:r>
            <a:r>
              <a:rPr sz="1200" i="1" spc="-10" dirty="0">
                <a:solidFill>
                  <a:srgbClr val="DD2B1C"/>
                </a:solidFill>
                <a:latin typeface="Arial"/>
                <a:cs typeface="Arial"/>
              </a:rPr>
              <a:t>accessory, </a:t>
            </a:r>
            <a:r>
              <a:rPr sz="1200" i="1" dirty="0">
                <a:solidFill>
                  <a:srgbClr val="DD2B1C"/>
                </a:solidFill>
                <a:latin typeface="Arial"/>
                <a:cs typeface="Arial"/>
              </a:rPr>
              <a:t>that </a:t>
            </a:r>
            <a:r>
              <a:rPr sz="1200" i="1" spc="-5" dirty="0">
                <a:solidFill>
                  <a:srgbClr val="DD2B1C"/>
                </a:solidFill>
                <a:latin typeface="Arial"/>
                <a:cs typeface="Arial"/>
              </a:rPr>
              <a:t>enables</a:t>
            </a:r>
            <a:r>
              <a:rPr sz="1200" i="1" spc="0" dirty="0">
                <a:solidFill>
                  <a:srgbClr val="DD2B1C"/>
                </a:solidFill>
                <a:latin typeface="Arial"/>
                <a:cs typeface="Arial"/>
              </a:rPr>
              <a:t> </a:t>
            </a:r>
            <a:r>
              <a:rPr sz="1200" i="1" spc="-5" dirty="0">
                <a:solidFill>
                  <a:srgbClr val="DD2B1C"/>
                </a:solidFill>
                <a:latin typeface="Arial"/>
                <a:cs typeface="Arial"/>
              </a:rPr>
              <a:t>a </a:t>
            </a:r>
            <a:r>
              <a:rPr sz="1200" i="1" dirty="0">
                <a:solidFill>
                  <a:srgbClr val="DD2B1C"/>
                </a:solidFill>
                <a:latin typeface="Arial"/>
                <a:cs typeface="Arial"/>
              </a:rPr>
              <a:t>student  to </a:t>
            </a:r>
            <a:r>
              <a:rPr sz="1200" i="1" spc="-5" dirty="0">
                <a:solidFill>
                  <a:srgbClr val="DD2B1C"/>
                </a:solidFill>
                <a:latin typeface="Arial"/>
                <a:cs typeface="Arial"/>
              </a:rPr>
              <a:t>work </a:t>
            </a:r>
            <a:r>
              <a:rPr sz="1200" i="1" spc="-10" dirty="0">
                <a:solidFill>
                  <a:srgbClr val="DD2B1C"/>
                </a:solidFill>
                <a:latin typeface="Arial"/>
                <a:cs typeface="Arial"/>
              </a:rPr>
              <a:t>comfrotably, </a:t>
            </a:r>
            <a:r>
              <a:rPr sz="1200" i="1" spc="-5" dirty="0">
                <a:solidFill>
                  <a:srgbClr val="DD2B1C"/>
                </a:solidFill>
                <a:latin typeface="Arial"/>
                <a:cs typeface="Arial"/>
              </a:rPr>
              <a:t>when </a:t>
            </a:r>
            <a:r>
              <a:rPr sz="1200" i="1" dirty="0">
                <a:solidFill>
                  <a:srgbClr val="DD2B1C"/>
                </a:solidFill>
                <a:latin typeface="Arial"/>
                <a:cs typeface="Arial"/>
              </a:rPr>
              <a:t>sat </a:t>
            </a:r>
            <a:r>
              <a:rPr sz="1200" i="1" spc="-5" dirty="0">
                <a:solidFill>
                  <a:srgbClr val="DD2B1C"/>
                </a:solidFill>
                <a:latin typeface="Arial"/>
                <a:cs typeface="Arial"/>
              </a:rPr>
              <a:t>in a chair </a:t>
            </a:r>
            <a:r>
              <a:rPr sz="1200" i="1" dirty="0">
                <a:solidFill>
                  <a:srgbClr val="DD2B1C"/>
                </a:solidFill>
                <a:latin typeface="Arial"/>
                <a:cs typeface="Arial"/>
              </a:rPr>
              <a:t>/ </a:t>
            </a:r>
            <a:r>
              <a:rPr sz="1200" i="1" spc="-5" dirty="0">
                <a:solidFill>
                  <a:srgbClr val="DD2B1C"/>
                </a:solidFill>
                <a:latin typeface="Arial"/>
                <a:cs typeface="Arial"/>
              </a:rPr>
              <a:t>on  a </a:t>
            </a:r>
            <a:r>
              <a:rPr sz="1200" i="1" dirty="0">
                <a:solidFill>
                  <a:srgbClr val="DD2B1C"/>
                </a:solidFill>
                <a:latin typeface="Arial"/>
                <a:cs typeface="Arial"/>
              </a:rPr>
              <a:t>seat.</a:t>
            </a:r>
            <a:endParaRPr sz="12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85795" y="654788"/>
            <a:ext cx="3365500" cy="1409700"/>
          </a:xfrm>
          <a:prstGeom prst="rect">
            <a:avLst/>
          </a:prstGeom>
          <a:solidFill>
            <a:srgbClr val="FFFFFF"/>
          </a:solidFill>
          <a:ln w="17999">
            <a:solidFill>
              <a:srgbClr val="818281"/>
            </a:solidFill>
          </a:ln>
        </p:spPr>
        <p:txBody>
          <a:bodyPr vert="horz" wrap="square" lIns="0" tIns="23495" rIns="0" bIns="0" rtlCol="0">
            <a:spAutoFit/>
          </a:bodyPr>
          <a:lstStyle/>
          <a:p>
            <a:pPr marL="80645">
              <a:lnSpc>
                <a:spcPct val="100000"/>
              </a:lnSpc>
              <a:spcBef>
                <a:spcPts val="185"/>
              </a:spcBef>
            </a:pPr>
            <a:r>
              <a:rPr sz="1500" spc="-5" dirty="0">
                <a:solidFill>
                  <a:srgbClr val="151616"/>
                </a:solidFill>
                <a:latin typeface="Arial"/>
                <a:cs typeface="Arial"/>
              </a:rPr>
              <a:t>WHEN USING PUBLIC</a:t>
            </a:r>
            <a:r>
              <a:rPr sz="15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500" spc="-5" dirty="0">
                <a:solidFill>
                  <a:srgbClr val="151616"/>
                </a:solidFill>
                <a:latin typeface="Arial"/>
                <a:cs typeface="Arial"/>
              </a:rPr>
              <a:t>TRANSPORT</a:t>
            </a:r>
            <a:endParaRPr sz="1500">
              <a:latin typeface="Arial"/>
              <a:cs typeface="Arial"/>
            </a:endParaRPr>
          </a:p>
          <a:p>
            <a:pPr marL="176530" marR="156210" algn="ctr">
              <a:lnSpc>
                <a:spcPts val="1340"/>
              </a:lnSpc>
              <a:spcBef>
                <a:spcPts val="315"/>
              </a:spcBef>
            </a:pP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Students often work on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 move.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Mobile  phones and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tablets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are an</a:t>
            </a:r>
            <a:r>
              <a:rPr sz="1200" spc="5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excellent</a:t>
            </a:r>
            <a:r>
              <a:rPr sz="1200" spc="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example 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of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devices being used. </a:t>
            </a:r>
            <a:r>
              <a:rPr sz="1200" i="1" spc="-5" dirty="0">
                <a:solidFill>
                  <a:srgbClr val="DD2B1C"/>
                </a:solidFill>
                <a:latin typeface="Arial"/>
                <a:cs typeface="Arial"/>
              </a:rPr>
              <a:t>Design opportunity </a:t>
            </a:r>
            <a:r>
              <a:rPr sz="1200" i="1" dirty="0">
                <a:solidFill>
                  <a:srgbClr val="DD2B1C"/>
                </a:solidFill>
                <a:latin typeface="Arial"/>
                <a:cs typeface="Arial"/>
              </a:rPr>
              <a:t>-  </a:t>
            </a:r>
            <a:r>
              <a:rPr sz="1200" i="1" spc="-5" dirty="0">
                <a:solidFill>
                  <a:srgbClr val="DD2B1C"/>
                </a:solidFill>
                <a:latin typeface="Arial"/>
                <a:cs typeface="Arial"/>
              </a:rPr>
              <a:t>being </a:t>
            </a:r>
            <a:r>
              <a:rPr sz="1200" i="1" dirty="0">
                <a:solidFill>
                  <a:srgbClr val="DD2B1C"/>
                </a:solidFill>
                <a:latin typeface="Arial"/>
                <a:cs typeface="Arial"/>
              </a:rPr>
              <a:t>distracted, not focussed, </a:t>
            </a:r>
            <a:r>
              <a:rPr sz="1200" i="1" spc="-5" dirty="0">
                <a:solidFill>
                  <a:srgbClr val="DD2B1C"/>
                </a:solidFill>
                <a:latin typeface="Arial"/>
                <a:cs typeface="Arial"/>
              </a:rPr>
              <a:t>potential  accidents, dropping </a:t>
            </a:r>
            <a:r>
              <a:rPr sz="1200" i="1" dirty="0">
                <a:solidFill>
                  <a:srgbClr val="DD2B1C"/>
                </a:solidFill>
                <a:latin typeface="Arial"/>
                <a:cs typeface="Arial"/>
              </a:rPr>
              <a:t>the</a:t>
            </a:r>
            <a:r>
              <a:rPr sz="1200" i="1" spc="5" dirty="0">
                <a:solidFill>
                  <a:srgbClr val="DD2B1C"/>
                </a:solidFill>
                <a:latin typeface="Arial"/>
                <a:cs typeface="Arial"/>
              </a:rPr>
              <a:t> </a:t>
            </a:r>
            <a:r>
              <a:rPr sz="1200" i="1" spc="-5" dirty="0">
                <a:solidFill>
                  <a:srgbClr val="DD2B1C"/>
                </a:solidFill>
                <a:latin typeface="Arial"/>
                <a:cs typeface="Arial"/>
              </a:rPr>
              <a:t>device.</a:t>
            </a:r>
            <a:endParaRPr sz="1200">
              <a:latin typeface="Arial"/>
              <a:cs typeface="Arial"/>
            </a:endParaRPr>
          </a:p>
          <a:p>
            <a:pPr marL="82550" algn="ctr">
              <a:lnSpc>
                <a:spcPct val="100000"/>
              </a:lnSpc>
              <a:spcBef>
                <a:spcPts val="185"/>
              </a:spcBef>
            </a:pPr>
            <a:r>
              <a:rPr sz="1500" spc="-5" dirty="0">
                <a:solidFill>
                  <a:srgbClr val="151616"/>
                </a:solidFill>
                <a:latin typeface="Arial"/>
                <a:cs typeface="Arial"/>
              </a:rPr>
              <a:t>WHEN </a:t>
            </a:r>
            <a:r>
              <a:rPr sz="1500" spc="-15" dirty="0">
                <a:solidFill>
                  <a:srgbClr val="151616"/>
                </a:solidFill>
                <a:latin typeface="Arial"/>
                <a:cs typeface="Arial"/>
              </a:rPr>
              <a:t>STANDING </a:t>
            </a:r>
            <a:r>
              <a:rPr sz="1500" dirty="0">
                <a:solidFill>
                  <a:srgbClr val="151616"/>
                </a:solidFill>
                <a:latin typeface="Arial"/>
                <a:cs typeface="Arial"/>
              </a:rPr>
              <a:t>/</a:t>
            </a:r>
            <a:r>
              <a:rPr sz="1500" spc="40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500" spc="-10" dirty="0">
                <a:solidFill>
                  <a:srgbClr val="151616"/>
                </a:solidFill>
                <a:latin typeface="Arial"/>
                <a:cs typeface="Arial"/>
              </a:rPr>
              <a:t>WALKING</a:t>
            </a:r>
            <a:endParaRPr sz="15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671902" y="654788"/>
            <a:ext cx="3480435" cy="1409700"/>
          </a:xfrm>
          <a:prstGeom prst="rect">
            <a:avLst/>
          </a:prstGeom>
          <a:solidFill>
            <a:srgbClr val="FFFFFF"/>
          </a:solidFill>
          <a:ln w="17999">
            <a:solidFill>
              <a:srgbClr val="818281"/>
            </a:solidFill>
          </a:ln>
        </p:spPr>
        <p:txBody>
          <a:bodyPr vert="horz" wrap="square" lIns="0" tIns="34925" rIns="0" bIns="0" rtlCol="0">
            <a:spAutoFit/>
          </a:bodyPr>
          <a:lstStyle/>
          <a:p>
            <a:pPr marL="457834" marR="473709" algn="ctr">
              <a:lnSpc>
                <a:spcPts val="1789"/>
              </a:lnSpc>
              <a:spcBef>
                <a:spcPts val="275"/>
              </a:spcBef>
            </a:pPr>
            <a:r>
              <a:rPr sz="1600" dirty="0">
                <a:solidFill>
                  <a:srgbClr val="151616"/>
                </a:solidFill>
                <a:latin typeface="Arial"/>
                <a:cs typeface="Arial"/>
              </a:rPr>
              <a:t>ANTHROPOMETRICS</a:t>
            </a:r>
            <a:r>
              <a:rPr sz="1600" spc="-17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151616"/>
                </a:solidFill>
                <a:latin typeface="Arial"/>
                <a:cs typeface="Arial"/>
              </a:rPr>
              <a:t>AND  </a:t>
            </a:r>
            <a:r>
              <a:rPr sz="1600" dirty="0">
                <a:solidFill>
                  <a:srgbClr val="151616"/>
                </a:solidFill>
                <a:latin typeface="Arial"/>
                <a:cs typeface="Arial"/>
              </a:rPr>
              <a:t>ERGONOMICS</a:t>
            </a:r>
            <a:endParaRPr sz="1600">
              <a:latin typeface="Arial"/>
              <a:cs typeface="Arial"/>
            </a:endParaRPr>
          </a:p>
          <a:p>
            <a:pPr marL="161925" marR="167005" algn="ctr">
              <a:lnSpc>
                <a:spcPts val="1340"/>
              </a:lnSpc>
              <a:spcBef>
                <a:spcPts val="495"/>
              </a:spcBef>
            </a:pP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Products should be designed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to ﬁt the 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user.  </a:t>
            </a:r>
            <a:r>
              <a:rPr sz="1200" i="1" spc="-5" dirty="0">
                <a:solidFill>
                  <a:srgbClr val="DD2B1C"/>
                </a:solidFill>
                <a:latin typeface="Arial"/>
                <a:cs typeface="Arial"/>
              </a:rPr>
              <a:t>Collect anthropometric data and apply </a:t>
            </a:r>
            <a:r>
              <a:rPr sz="1200" i="1" dirty="0">
                <a:solidFill>
                  <a:srgbClr val="DD2B1C"/>
                </a:solidFill>
                <a:latin typeface="Arial"/>
                <a:cs typeface="Arial"/>
              </a:rPr>
              <a:t>the  </a:t>
            </a:r>
            <a:r>
              <a:rPr sz="1200" i="1" spc="-5" dirty="0">
                <a:solidFill>
                  <a:srgbClr val="DD2B1C"/>
                </a:solidFill>
                <a:latin typeface="Arial"/>
                <a:cs typeface="Arial"/>
              </a:rPr>
              <a:t>ﬁndings </a:t>
            </a:r>
            <a:r>
              <a:rPr sz="1200" i="1" dirty="0">
                <a:solidFill>
                  <a:srgbClr val="DD2B1C"/>
                </a:solidFill>
                <a:latin typeface="Arial"/>
                <a:cs typeface="Arial"/>
              </a:rPr>
              <a:t>to </a:t>
            </a:r>
            <a:r>
              <a:rPr sz="1200" i="1" spc="-5" dirty="0">
                <a:solidFill>
                  <a:srgbClr val="DD2B1C"/>
                </a:solidFill>
                <a:latin typeface="Arial"/>
                <a:cs typeface="Arial"/>
              </a:rPr>
              <a:t>an ergonomically designed </a:t>
            </a:r>
            <a:r>
              <a:rPr sz="1200" i="1" dirty="0">
                <a:solidFill>
                  <a:srgbClr val="DD2B1C"/>
                </a:solidFill>
                <a:latin typeface="Arial"/>
                <a:cs typeface="Arial"/>
              </a:rPr>
              <a:t>product,  </a:t>
            </a:r>
            <a:r>
              <a:rPr sz="1200" i="1" spc="-5" dirty="0">
                <a:solidFill>
                  <a:srgbClr val="DD2B1C"/>
                </a:solidFill>
                <a:latin typeface="Arial"/>
                <a:cs typeface="Arial"/>
              </a:rPr>
              <a:t>such as a device </a:t>
            </a:r>
            <a:r>
              <a:rPr sz="1200" i="1" spc="-10" dirty="0">
                <a:solidFill>
                  <a:srgbClr val="DD2B1C"/>
                </a:solidFill>
                <a:latin typeface="Arial"/>
                <a:cs typeface="Arial"/>
              </a:rPr>
              <a:t>holder, </a:t>
            </a:r>
            <a:r>
              <a:rPr sz="1200" i="1" spc="-5" dirty="0">
                <a:solidFill>
                  <a:srgbClr val="DD2B1C"/>
                </a:solidFill>
                <a:latin typeface="Arial"/>
                <a:cs typeface="Arial"/>
              </a:rPr>
              <a:t>stationery </a:t>
            </a:r>
            <a:r>
              <a:rPr sz="1200" i="1" dirty="0">
                <a:solidFill>
                  <a:srgbClr val="DD2B1C"/>
                </a:solidFill>
                <a:latin typeface="Arial"/>
                <a:cs typeface="Arial"/>
              </a:rPr>
              <a:t>rest </a:t>
            </a:r>
            <a:r>
              <a:rPr sz="1200" i="1" spc="-5" dirty="0">
                <a:solidFill>
                  <a:srgbClr val="DD2B1C"/>
                </a:solidFill>
                <a:latin typeface="Arial"/>
                <a:cs typeface="Arial"/>
              </a:rPr>
              <a:t>or  </a:t>
            </a:r>
            <a:r>
              <a:rPr sz="1200" i="1" spc="-10" dirty="0">
                <a:solidFill>
                  <a:srgbClr val="DD2B1C"/>
                </a:solidFill>
                <a:latin typeface="Arial"/>
                <a:cs typeface="Arial"/>
              </a:rPr>
              <a:t>accessory, </a:t>
            </a:r>
            <a:r>
              <a:rPr sz="1200" i="1" dirty="0">
                <a:solidFill>
                  <a:srgbClr val="DD2B1C"/>
                </a:solidFill>
                <a:latin typeface="Arial"/>
                <a:cs typeface="Arial"/>
              </a:rPr>
              <a:t>to </a:t>
            </a:r>
            <a:r>
              <a:rPr sz="1200" i="1" spc="-5" dirty="0">
                <a:solidFill>
                  <a:srgbClr val="DD2B1C"/>
                </a:solidFill>
                <a:latin typeface="Arial"/>
                <a:cs typeface="Arial"/>
              </a:rPr>
              <a:t>enable working without a</a:t>
            </a:r>
            <a:r>
              <a:rPr sz="1200" i="1" spc="50" dirty="0">
                <a:solidFill>
                  <a:srgbClr val="DD2B1C"/>
                </a:solidFill>
                <a:latin typeface="Arial"/>
                <a:cs typeface="Arial"/>
              </a:rPr>
              <a:t> </a:t>
            </a:r>
            <a:r>
              <a:rPr sz="1200" i="1" spc="-5" dirty="0">
                <a:solidFill>
                  <a:srgbClr val="DD2B1C"/>
                </a:solidFill>
                <a:latin typeface="Arial"/>
                <a:cs typeface="Arial"/>
              </a:rPr>
              <a:t>table.</a:t>
            </a:r>
            <a:endParaRPr sz="12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316809" y="2225588"/>
            <a:ext cx="3251200" cy="1409700"/>
          </a:xfrm>
          <a:prstGeom prst="rect">
            <a:avLst/>
          </a:prstGeom>
          <a:solidFill>
            <a:srgbClr val="FFFFFF"/>
          </a:solidFill>
          <a:ln w="17999">
            <a:solidFill>
              <a:srgbClr val="818281"/>
            </a:solidFill>
          </a:ln>
        </p:spPr>
        <p:txBody>
          <a:bodyPr vert="horz" wrap="square" lIns="0" tIns="29845" rIns="0" bIns="0" rtlCol="0">
            <a:spAutoFit/>
          </a:bodyPr>
          <a:lstStyle/>
          <a:p>
            <a:pPr marR="34290" algn="ctr">
              <a:lnSpc>
                <a:spcPct val="100000"/>
              </a:lnSpc>
              <a:spcBef>
                <a:spcPts val="235"/>
              </a:spcBef>
            </a:pPr>
            <a:r>
              <a:rPr sz="1600" spc="-5" dirty="0">
                <a:solidFill>
                  <a:srgbClr val="151616"/>
                </a:solidFill>
                <a:latin typeface="Arial"/>
                <a:cs typeface="Arial"/>
              </a:rPr>
              <a:t>SECURITY</a:t>
            </a:r>
            <a:endParaRPr sz="1600">
              <a:latin typeface="Arial"/>
              <a:cs typeface="Arial"/>
            </a:endParaRPr>
          </a:p>
          <a:p>
            <a:pPr marL="96520" marR="165100" algn="ctr">
              <a:lnSpc>
                <a:spcPts val="1340"/>
              </a:lnSpc>
              <a:spcBef>
                <a:spcPts val="395"/>
              </a:spcBef>
            </a:pP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Security when using electronic</a:t>
            </a:r>
            <a:r>
              <a:rPr sz="1200" spc="7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devices</a:t>
            </a:r>
            <a:r>
              <a:rPr sz="1200" spc="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such  as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tablets,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is an issue. When in public, a  person using a device can be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 focus of 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people with criminal</a:t>
            </a:r>
            <a:r>
              <a:rPr sz="1200" spc="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intent.</a:t>
            </a:r>
            <a:endParaRPr sz="1200">
              <a:latin typeface="Arial"/>
              <a:cs typeface="Arial"/>
            </a:endParaRPr>
          </a:p>
          <a:p>
            <a:pPr marL="151130" marR="220345" algn="ctr">
              <a:lnSpc>
                <a:spcPts val="1340"/>
              </a:lnSpc>
            </a:pPr>
            <a:r>
              <a:rPr sz="1200" i="1" spc="-5" dirty="0">
                <a:solidFill>
                  <a:srgbClr val="DD2B1C"/>
                </a:solidFill>
                <a:latin typeface="Arial"/>
                <a:cs typeface="Arial"/>
              </a:rPr>
              <a:t>Designing a solution </a:t>
            </a:r>
            <a:r>
              <a:rPr sz="1200" i="1" dirty="0">
                <a:solidFill>
                  <a:srgbClr val="DD2B1C"/>
                </a:solidFill>
                <a:latin typeface="Arial"/>
                <a:cs typeface="Arial"/>
              </a:rPr>
              <a:t>that </a:t>
            </a:r>
            <a:r>
              <a:rPr sz="1200" i="1" spc="-5" dirty="0">
                <a:solidFill>
                  <a:srgbClr val="DD2B1C"/>
                </a:solidFill>
                <a:latin typeface="Arial"/>
                <a:cs typeface="Arial"/>
              </a:rPr>
              <a:t>makes </a:t>
            </a:r>
            <a:r>
              <a:rPr sz="1200" i="1" dirty="0">
                <a:solidFill>
                  <a:srgbClr val="DD2B1C"/>
                </a:solidFill>
                <a:latin typeface="Arial"/>
                <a:cs typeface="Arial"/>
              </a:rPr>
              <a:t>the</a:t>
            </a:r>
            <a:r>
              <a:rPr sz="1200" i="1" spc="35" dirty="0">
                <a:solidFill>
                  <a:srgbClr val="DD2B1C"/>
                </a:solidFill>
                <a:latin typeface="Arial"/>
                <a:cs typeface="Arial"/>
              </a:rPr>
              <a:t> </a:t>
            </a:r>
            <a:r>
              <a:rPr sz="1200" i="1" spc="-5" dirty="0">
                <a:solidFill>
                  <a:srgbClr val="DD2B1C"/>
                </a:solidFill>
                <a:latin typeface="Arial"/>
                <a:cs typeface="Arial"/>
              </a:rPr>
              <a:t>use</a:t>
            </a:r>
            <a:r>
              <a:rPr sz="1200" i="1" dirty="0">
                <a:solidFill>
                  <a:srgbClr val="DD2B1C"/>
                </a:solidFill>
                <a:latin typeface="Arial"/>
                <a:cs typeface="Arial"/>
              </a:rPr>
              <a:t> of  </a:t>
            </a:r>
            <a:r>
              <a:rPr sz="1200" i="1" spc="-5" dirty="0">
                <a:solidFill>
                  <a:srgbClr val="DD2B1C"/>
                </a:solidFill>
                <a:latin typeface="Arial"/>
                <a:cs typeface="Arial"/>
              </a:rPr>
              <a:t>electronic devices </a:t>
            </a:r>
            <a:r>
              <a:rPr sz="1200" i="1" dirty="0">
                <a:solidFill>
                  <a:srgbClr val="DD2B1C"/>
                </a:solidFill>
                <a:latin typeface="Arial"/>
                <a:cs typeface="Arial"/>
              </a:rPr>
              <a:t>safe </a:t>
            </a:r>
            <a:r>
              <a:rPr sz="1200" i="1" spc="-5" dirty="0">
                <a:solidFill>
                  <a:srgbClr val="DD2B1C"/>
                </a:solidFill>
                <a:latin typeface="Arial"/>
                <a:cs typeface="Arial"/>
              </a:rPr>
              <a:t>and</a:t>
            </a:r>
            <a:r>
              <a:rPr sz="1200" i="1" spc="0" dirty="0">
                <a:solidFill>
                  <a:srgbClr val="DD2B1C"/>
                </a:solidFill>
                <a:latin typeface="Arial"/>
                <a:cs typeface="Arial"/>
              </a:rPr>
              <a:t> </a:t>
            </a:r>
            <a:r>
              <a:rPr sz="1200" i="1" dirty="0">
                <a:solidFill>
                  <a:srgbClr val="DD2B1C"/>
                </a:solidFill>
                <a:latin typeface="Arial"/>
                <a:cs typeface="Arial"/>
              </a:rPr>
              <a:t>secure.</a:t>
            </a:r>
            <a:endParaRPr sz="12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309415" y="5429987"/>
            <a:ext cx="3258820" cy="1409700"/>
          </a:xfrm>
          <a:prstGeom prst="rect">
            <a:avLst/>
          </a:prstGeom>
          <a:solidFill>
            <a:srgbClr val="FFFFFF"/>
          </a:solidFill>
          <a:ln w="17999">
            <a:solidFill>
              <a:srgbClr val="818281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590550">
              <a:lnSpc>
                <a:spcPts val="1845"/>
              </a:lnSpc>
            </a:pPr>
            <a:r>
              <a:rPr sz="1600" spc="-25" dirty="0">
                <a:solidFill>
                  <a:srgbClr val="151616"/>
                </a:solidFill>
                <a:latin typeface="Arial"/>
                <a:cs typeface="Arial"/>
              </a:rPr>
              <a:t>HEALTH </a:t>
            </a:r>
            <a:r>
              <a:rPr sz="1600" spc="-5" dirty="0">
                <a:solidFill>
                  <a:srgbClr val="151616"/>
                </a:solidFill>
                <a:latin typeface="Arial"/>
                <a:cs typeface="Arial"/>
              </a:rPr>
              <a:t>AND</a:t>
            </a:r>
            <a:r>
              <a:rPr sz="1600" spc="-7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151616"/>
                </a:solidFill>
                <a:latin typeface="Arial"/>
                <a:cs typeface="Arial"/>
              </a:rPr>
              <a:t>SAFETY</a:t>
            </a:r>
            <a:endParaRPr sz="1600">
              <a:latin typeface="Arial"/>
              <a:cs typeface="Arial"/>
            </a:endParaRPr>
          </a:p>
          <a:p>
            <a:pPr marL="438150">
              <a:lnSpc>
                <a:spcPts val="1390"/>
              </a:lnSpc>
              <a:spcBef>
                <a:spcPts val="590"/>
              </a:spcBef>
            </a:pP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This is closely linked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to</a:t>
            </a:r>
            <a:r>
              <a:rPr sz="1200" spc="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ergonomics.</a:t>
            </a:r>
            <a:endParaRPr sz="1200">
              <a:latin typeface="Arial"/>
              <a:cs typeface="Arial"/>
            </a:endParaRPr>
          </a:p>
          <a:p>
            <a:pPr marL="149860" marR="93345" indent="-635" algn="ctr">
              <a:lnSpc>
                <a:spcPts val="1340"/>
              </a:lnSpc>
              <a:spcBef>
                <a:spcPts val="80"/>
              </a:spcBef>
            </a:pP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Repetitive strain injuries can develop when  using equipment and electronic</a:t>
            </a:r>
            <a:r>
              <a:rPr sz="1200" spc="7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devices</a:t>
            </a:r>
            <a:r>
              <a:rPr sz="1200" spc="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over 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time.</a:t>
            </a:r>
            <a:endParaRPr sz="1200">
              <a:latin typeface="Arial"/>
              <a:cs typeface="Arial"/>
            </a:endParaRPr>
          </a:p>
          <a:p>
            <a:pPr marL="201930" marR="145415" algn="ctr">
              <a:lnSpc>
                <a:spcPts val="1340"/>
              </a:lnSpc>
            </a:pPr>
            <a:r>
              <a:rPr sz="1200" i="1" spc="-5" dirty="0">
                <a:solidFill>
                  <a:srgbClr val="DD2B1C"/>
                </a:solidFill>
                <a:latin typeface="Arial"/>
                <a:cs typeface="Arial"/>
              </a:rPr>
              <a:t>Design a device or </a:t>
            </a:r>
            <a:r>
              <a:rPr sz="1200" i="1" spc="-10" dirty="0">
                <a:solidFill>
                  <a:srgbClr val="DD2B1C"/>
                </a:solidFill>
                <a:latin typeface="Arial"/>
                <a:cs typeface="Arial"/>
              </a:rPr>
              <a:t>accessory, </a:t>
            </a:r>
            <a:r>
              <a:rPr sz="1200" i="1" dirty="0">
                <a:solidFill>
                  <a:srgbClr val="DD2B1C"/>
                </a:solidFill>
                <a:latin typeface="Arial"/>
                <a:cs typeface="Arial"/>
              </a:rPr>
              <a:t>that </a:t>
            </a:r>
            <a:r>
              <a:rPr sz="1200" i="1" spc="-5" dirty="0">
                <a:solidFill>
                  <a:srgbClr val="DD2B1C"/>
                </a:solidFill>
                <a:latin typeface="Arial"/>
                <a:cs typeface="Arial"/>
              </a:rPr>
              <a:t>reduces  the risk </a:t>
            </a:r>
            <a:r>
              <a:rPr sz="1200" i="1" dirty="0">
                <a:solidFill>
                  <a:srgbClr val="DD2B1C"/>
                </a:solidFill>
                <a:latin typeface="Arial"/>
                <a:cs typeface="Arial"/>
              </a:rPr>
              <a:t>of this type of </a:t>
            </a:r>
            <a:r>
              <a:rPr sz="1200" i="1" spc="-5" dirty="0">
                <a:solidFill>
                  <a:srgbClr val="DD2B1C"/>
                </a:solidFill>
                <a:latin typeface="Arial"/>
                <a:cs typeface="Arial"/>
              </a:rPr>
              <a:t>debilitation</a:t>
            </a:r>
            <a:r>
              <a:rPr sz="1200" i="1" spc="10" dirty="0">
                <a:solidFill>
                  <a:srgbClr val="DD2B1C"/>
                </a:solidFill>
                <a:latin typeface="Arial"/>
                <a:cs typeface="Arial"/>
              </a:rPr>
              <a:t> </a:t>
            </a:r>
            <a:r>
              <a:rPr sz="1200" i="1" spc="-15" dirty="0">
                <a:solidFill>
                  <a:srgbClr val="DD2B1C"/>
                </a:solidFill>
                <a:latin typeface="Arial"/>
                <a:cs typeface="Arial"/>
              </a:rPr>
              <a:t>injury.</a:t>
            </a:r>
            <a:endParaRPr sz="12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17505" y="2225588"/>
            <a:ext cx="3302000" cy="1409700"/>
          </a:xfrm>
          <a:prstGeom prst="rect">
            <a:avLst/>
          </a:prstGeom>
          <a:solidFill>
            <a:srgbClr val="FFFFFF"/>
          </a:solidFill>
          <a:ln w="17999">
            <a:solidFill>
              <a:srgbClr val="818281"/>
            </a:solidFill>
          </a:ln>
        </p:spPr>
        <p:txBody>
          <a:bodyPr vert="horz" wrap="square" lIns="0" tIns="60325" rIns="0" bIns="0" rtlCol="0">
            <a:spAutoFit/>
          </a:bodyPr>
          <a:lstStyle/>
          <a:p>
            <a:pPr marL="969644">
              <a:lnSpc>
                <a:spcPct val="100000"/>
              </a:lnSpc>
              <a:spcBef>
                <a:spcPts val="475"/>
              </a:spcBef>
            </a:pPr>
            <a:r>
              <a:rPr sz="1600" spc="-5" dirty="0">
                <a:solidFill>
                  <a:srgbClr val="151616"/>
                </a:solidFill>
                <a:latin typeface="Arial"/>
                <a:cs typeface="Arial"/>
              </a:rPr>
              <a:t>STORAGE</a:t>
            </a:r>
            <a:endParaRPr sz="1600">
              <a:latin typeface="Arial"/>
              <a:cs typeface="Arial"/>
            </a:endParaRPr>
          </a:p>
          <a:p>
            <a:pPr marL="255904" marR="259715" algn="ctr">
              <a:lnSpc>
                <a:spcPts val="1340"/>
              </a:lnSpc>
              <a:spcBef>
                <a:spcPts val="345"/>
              </a:spcBef>
            </a:pP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Students use a range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of</a:t>
            </a:r>
            <a:r>
              <a:rPr sz="1200" spc="5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equipment</a:t>
            </a:r>
            <a:r>
              <a:rPr sz="1200" spc="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when  working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sat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in an ‘easy’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chair.</a:t>
            </a:r>
            <a:endParaRPr sz="1200">
              <a:latin typeface="Arial"/>
              <a:cs typeface="Arial"/>
            </a:endParaRPr>
          </a:p>
          <a:p>
            <a:pPr marL="187960" marR="191770" algn="ctr">
              <a:lnSpc>
                <a:spcPts val="1340"/>
              </a:lnSpc>
              <a:spcBef>
                <a:spcPts val="5"/>
              </a:spcBef>
            </a:pPr>
            <a:r>
              <a:rPr sz="1200" i="1" spc="-5" dirty="0">
                <a:solidFill>
                  <a:srgbClr val="DD2B1C"/>
                </a:solidFill>
                <a:latin typeface="Arial"/>
                <a:cs typeface="Arial"/>
              </a:rPr>
              <a:t>Design a storage unit </a:t>
            </a:r>
            <a:r>
              <a:rPr sz="1200" i="1" dirty="0">
                <a:solidFill>
                  <a:srgbClr val="DD2B1C"/>
                </a:solidFill>
                <a:latin typeface="Arial"/>
                <a:cs typeface="Arial"/>
              </a:rPr>
              <a:t>/ rack, that </a:t>
            </a:r>
            <a:r>
              <a:rPr sz="1200" i="1" spc="-5" dirty="0">
                <a:solidFill>
                  <a:srgbClr val="DD2B1C"/>
                </a:solidFill>
                <a:latin typeface="Arial"/>
                <a:cs typeface="Arial"/>
              </a:rPr>
              <a:t>will allow  easy </a:t>
            </a:r>
            <a:r>
              <a:rPr sz="1200" i="1" dirty="0">
                <a:solidFill>
                  <a:srgbClr val="DD2B1C"/>
                </a:solidFill>
                <a:latin typeface="Arial"/>
                <a:cs typeface="Arial"/>
              </a:rPr>
              <a:t>access to </a:t>
            </a:r>
            <a:r>
              <a:rPr sz="1200" i="1" spc="-5" dirty="0">
                <a:solidFill>
                  <a:srgbClr val="DD2B1C"/>
                </a:solidFill>
                <a:latin typeface="Arial"/>
                <a:cs typeface="Arial"/>
              </a:rPr>
              <a:t>stationery</a:t>
            </a:r>
            <a:r>
              <a:rPr sz="1200" i="1" spc="25" dirty="0">
                <a:solidFill>
                  <a:srgbClr val="DD2B1C"/>
                </a:solidFill>
                <a:latin typeface="Arial"/>
                <a:cs typeface="Arial"/>
              </a:rPr>
              <a:t> </a:t>
            </a:r>
            <a:r>
              <a:rPr sz="1200" i="1" spc="-5" dirty="0">
                <a:solidFill>
                  <a:srgbClr val="DD2B1C"/>
                </a:solidFill>
                <a:latin typeface="Arial"/>
                <a:cs typeface="Arial"/>
              </a:rPr>
              <a:t>equipment,</a:t>
            </a:r>
            <a:r>
              <a:rPr sz="1200" i="1" spc="0" dirty="0">
                <a:solidFill>
                  <a:srgbClr val="DD2B1C"/>
                </a:solidFill>
                <a:latin typeface="Arial"/>
                <a:cs typeface="Arial"/>
              </a:rPr>
              <a:t> </a:t>
            </a:r>
            <a:r>
              <a:rPr sz="1200" i="1" spc="-5" dirty="0">
                <a:solidFill>
                  <a:srgbClr val="DD2B1C"/>
                </a:solidFill>
                <a:latin typeface="Arial"/>
                <a:cs typeface="Arial"/>
              </a:rPr>
              <a:t>when  stretching, sat in a chair</a:t>
            </a:r>
            <a:r>
              <a:rPr sz="1200" i="1" spc="15" dirty="0">
                <a:solidFill>
                  <a:srgbClr val="DD2B1C"/>
                </a:solidFill>
                <a:latin typeface="Arial"/>
                <a:cs typeface="Arial"/>
              </a:rPr>
              <a:t> </a:t>
            </a:r>
            <a:r>
              <a:rPr sz="1200" i="1" dirty="0">
                <a:solidFill>
                  <a:srgbClr val="DD2B1C"/>
                </a:solidFill>
                <a:latin typeface="Arial"/>
                <a:cs typeface="Arial"/>
              </a:rPr>
              <a:t>etc.......</a:t>
            </a:r>
            <a:endParaRPr sz="12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659213" y="5417290"/>
            <a:ext cx="3530600" cy="1879600"/>
          </a:xfrm>
          <a:prstGeom prst="rect">
            <a:avLst/>
          </a:prstGeom>
          <a:solidFill>
            <a:srgbClr val="FFFFFF"/>
          </a:solidFill>
          <a:ln w="17999">
            <a:solidFill>
              <a:srgbClr val="818281"/>
            </a:solidFill>
          </a:ln>
        </p:spPr>
        <p:txBody>
          <a:bodyPr vert="horz" wrap="square" lIns="0" tIns="15240" rIns="0" bIns="0" rtlCol="0">
            <a:spAutoFit/>
          </a:bodyPr>
          <a:lstStyle/>
          <a:p>
            <a:pPr marL="196850">
              <a:lnSpc>
                <a:spcPct val="100000"/>
              </a:lnSpc>
              <a:spcBef>
                <a:spcPts val="120"/>
              </a:spcBef>
            </a:pPr>
            <a:r>
              <a:rPr sz="1600" spc="-5" dirty="0">
                <a:solidFill>
                  <a:srgbClr val="151616"/>
                </a:solidFill>
                <a:latin typeface="Arial"/>
                <a:cs typeface="Arial"/>
              </a:rPr>
              <a:t>ACCESSORIES AND</a:t>
            </a:r>
            <a:r>
              <a:rPr sz="1600" spc="-10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151616"/>
                </a:solidFill>
                <a:latin typeface="Arial"/>
                <a:cs typeface="Arial"/>
              </a:rPr>
              <a:t>INCLUSIVITY</a:t>
            </a:r>
            <a:endParaRPr sz="1600">
              <a:latin typeface="Arial"/>
              <a:cs typeface="Arial"/>
            </a:endParaRPr>
          </a:p>
          <a:p>
            <a:pPr marL="237490" marR="201295" algn="ctr">
              <a:lnSpc>
                <a:spcPts val="1340"/>
              </a:lnSpc>
              <a:spcBef>
                <a:spcPts val="1520"/>
              </a:spcBef>
            </a:pP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Educational equipment should be</a:t>
            </a:r>
            <a:r>
              <a:rPr sz="1200" spc="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designed</a:t>
            </a:r>
            <a:r>
              <a:rPr sz="1200" spc="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to 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ensure inclusive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use,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in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terms of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age group,  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gender,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disabilities, intellectual</a:t>
            </a:r>
            <a:r>
              <a:rPr sz="1200" spc="5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capacity.</a:t>
            </a:r>
            <a:endParaRPr sz="1200">
              <a:latin typeface="Arial"/>
              <a:cs typeface="Arial"/>
            </a:endParaRPr>
          </a:p>
          <a:p>
            <a:pPr marL="216535" marR="180340" algn="ctr">
              <a:lnSpc>
                <a:spcPts val="1340"/>
              </a:lnSpc>
              <a:spcBef>
                <a:spcPts val="5"/>
              </a:spcBef>
            </a:pPr>
            <a:r>
              <a:rPr sz="1200" i="1" spc="-5" dirty="0">
                <a:solidFill>
                  <a:srgbClr val="DD2B1C"/>
                </a:solidFill>
                <a:latin typeface="Arial"/>
                <a:cs typeface="Arial"/>
              </a:rPr>
              <a:t>Design a device or an accessory</a:t>
            </a:r>
            <a:r>
              <a:rPr sz="1200" i="1" spc="75" dirty="0">
                <a:solidFill>
                  <a:srgbClr val="DD2B1C"/>
                </a:solidFill>
                <a:latin typeface="Arial"/>
                <a:cs typeface="Arial"/>
              </a:rPr>
              <a:t> </a:t>
            </a:r>
            <a:r>
              <a:rPr sz="1200" i="1" dirty="0">
                <a:solidFill>
                  <a:srgbClr val="DD2B1C"/>
                </a:solidFill>
                <a:latin typeface="Arial"/>
                <a:cs typeface="Arial"/>
              </a:rPr>
              <a:t>that</a:t>
            </a:r>
            <a:r>
              <a:rPr sz="1200" i="1" spc="0" dirty="0">
                <a:solidFill>
                  <a:srgbClr val="DD2B1C"/>
                </a:solidFill>
                <a:latin typeface="Arial"/>
                <a:cs typeface="Arial"/>
              </a:rPr>
              <a:t> </a:t>
            </a:r>
            <a:r>
              <a:rPr sz="1200" i="1" spc="-5" dirty="0">
                <a:solidFill>
                  <a:srgbClr val="DD2B1C"/>
                </a:solidFill>
                <a:latin typeface="Arial"/>
                <a:cs typeface="Arial"/>
              </a:rPr>
              <a:t>supports  learning and allows use by </a:t>
            </a:r>
            <a:r>
              <a:rPr sz="1200" i="1" dirty="0">
                <a:solidFill>
                  <a:srgbClr val="DD2B1C"/>
                </a:solidFill>
                <a:latin typeface="Arial"/>
                <a:cs typeface="Arial"/>
              </a:rPr>
              <a:t>the</a:t>
            </a:r>
            <a:r>
              <a:rPr sz="1200" i="1" spc="80" dirty="0">
                <a:solidFill>
                  <a:srgbClr val="DD2B1C"/>
                </a:solidFill>
                <a:latin typeface="Arial"/>
                <a:cs typeface="Arial"/>
              </a:rPr>
              <a:t> </a:t>
            </a:r>
            <a:r>
              <a:rPr sz="1200" i="1" spc="-5" dirty="0">
                <a:solidFill>
                  <a:srgbClr val="DD2B1C"/>
                </a:solidFill>
                <a:latin typeface="Arial"/>
                <a:cs typeface="Arial"/>
              </a:rPr>
              <a:t>widest</a:t>
            </a:r>
            <a:r>
              <a:rPr sz="1200" i="1" spc="5" dirty="0">
                <a:solidFill>
                  <a:srgbClr val="DD2B1C"/>
                </a:solidFill>
                <a:latin typeface="Arial"/>
                <a:cs typeface="Arial"/>
              </a:rPr>
              <a:t> </a:t>
            </a:r>
            <a:r>
              <a:rPr sz="1200" i="1" spc="-5" dirty="0">
                <a:solidFill>
                  <a:srgbClr val="DD2B1C"/>
                </a:solidFill>
                <a:latin typeface="Arial"/>
                <a:cs typeface="Arial"/>
              </a:rPr>
              <a:t>possible  range </a:t>
            </a:r>
            <a:r>
              <a:rPr sz="1200" i="1" dirty="0">
                <a:solidFill>
                  <a:srgbClr val="DD2B1C"/>
                </a:solidFill>
                <a:latin typeface="Arial"/>
                <a:cs typeface="Arial"/>
              </a:rPr>
              <a:t>of </a:t>
            </a:r>
            <a:r>
              <a:rPr sz="1200" i="1" spc="-5" dirty="0">
                <a:solidFill>
                  <a:srgbClr val="DD2B1C"/>
                </a:solidFill>
                <a:latin typeface="Arial"/>
                <a:cs typeface="Arial"/>
              </a:rPr>
              <a:t>people.</a:t>
            </a:r>
            <a:endParaRPr sz="12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92110" y="5417287"/>
            <a:ext cx="3352800" cy="1993900"/>
          </a:xfrm>
          <a:prstGeom prst="rect">
            <a:avLst/>
          </a:prstGeom>
          <a:solidFill>
            <a:srgbClr val="FFFFFF"/>
          </a:solidFill>
          <a:ln w="17999">
            <a:solidFill>
              <a:srgbClr val="818281"/>
            </a:solidFill>
          </a:ln>
        </p:spPr>
        <p:txBody>
          <a:bodyPr vert="horz" wrap="square" lIns="0" tIns="57785" rIns="0" bIns="0" rtlCol="0">
            <a:spAutoFit/>
          </a:bodyPr>
          <a:lstStyle/>
          <a:p>
            <a:pPr marL="474345" marR="435609" algn="ctr">
              <a:lnSpc>
                <a:spcPts val="1789"/>
              </a:lnSpc>
              <a:spcBef>
                <a:spcPts val="455"/>
              </a:spcBef>
            </a:pPr>
            <a:r>
              <a:rPr sz="1600" dirty="0">
                <a:solidFill>
                  <a:srgbClr val="151616"/>
                </a:solidFill>
                <a:latin typeface="Arial"/>
                <a:cs typeface="Arial"/>
              </a:rPr>
              <a:t>BRITISH </a:t>
            </a:r>
            <a:r>
              <a:rPr sz="1600" spc="-5" dirty="0">
                <a:solidFill>
                  <a:srgbClr val="151616"/>
                </a:solidFill>
                <a:latin typeface="Arial"/>
                <a:cs typeface="Arial"/>
              </a:rPr>
              <a:t>AND  EUROPEAN</a:t>
            </a:r>
            <a:r>
              <a:rPr sz="1600" spc="-5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600" spc="-15" dirty="0">
                <a:solidFill>
                  <a:srgbClr val="151616"/>
                </a:solidFill>
                <a:latin typeface="Arial"/>
                <a:cs typeface="Arial"/>
              </a:rPr>
              <a:t>STANDARDS</a:t>
            </a:r>
            <a:endParaRPr sz="1600">
              <a:latin typeface="Arial"/>
              <a:cs typeface="Arial"/>
            </a:endParaRPr>
          </a:p>
          <a:p>
            <a:pPr marL="100965" marR="61594" indent="-635" algn="ctr">
              <a:lnSpc>
                <a:spcPts val="1340"/>
              </a:lnSpc>
              <a:spcBef>
                <a:spcPts val="405"/>
              </a:spcBef>
            </a:pP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European and British Standards aim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sure 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that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products are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safe to use. This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often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 relates 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to comfort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and reducing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risk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of 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injury,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for 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example, in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case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of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furniture</a:t>
            </a:r>
            <a:r>
              <a:rPr sz="1200" spc="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design.</a:t>
            </a:r>
            <a:endParaRPr sz="1200">
              <a:latin typeface="Arial"/>
              <a:cs typeface="Arial"/>
            </a:endParaRPr>
          </a:p>
          <a:p>
            <a:pPr marL="90805" marR="52069" indent="-635" algn="ctr">
              <a:lnSpc>
                <a:spcPts val="1340"/>
              </a:lnSpc>
            </a:pPr>
            <a:r>
              <a:rPr sz="1200" i="1" spc="-5" dirty="0">
                <a:solidFill>
                  <a:srgbClr val="DD2B1C"/>
                </a:solidFill>
                <a:latin typeface="Arial"/>
                <a:cs typeface="Arial"/>
              </a:rPr>
              <a:t>Design an educational aid or an accessory </a:t>
            </a:r>
            <a:r>
              <a:rPr sz="1200" i="1" dirty="0">
                <a:solidFill>
                  <a:srgbClr val="DD2B1C"/>
                </a:solidFill>
                <a:latin typeface="Arial"/>
                <a:cs typeface="Arial"/>
              </a:rPr>
              <a:t>that  </a:t>
            </a:r>
            <a:r>
              <a:rPr sz="1200" i="1" spc="-5" dirty="0">
                <a:solidFill>
                  <a:srgbClr val="DD2B1C"/>
                </a:solidFill>
                <a:latin typeface="Arial"/>
                <a:cs typeface="Arial"/>
              </a:rPr>
              <a:t>relates </a:t>
            </a:r>
            <a:r>
              <a:rPr sz="1200" i="1" dirty="0">
                <a:solidFill>
                  <a:srgbClr val="DD2B1C"/>
                </a:solidFill>
                <a:latin typeface="Arial"/>
                <a:cs typeface="Arial"/>
              </a:rPr>
              <a:t>to </a:t>
            </a:r>
            <a:r>
              <a:rPr sz="1200" i="1" spc="-5" dirty="0">
                <a:solidFill>
                  <a:srgbClr val="DD2B1C"/>
                </a:solidFill>
                <a:latin typeface="Arial"/>
                <a:cs typeface="Arial"/>
              </a:rPr>
              <a:t>working without a table,</a:t>
            </a:r>
            <a:r>
              <a:rPr sz="1200" i="1" spc="90" dirty="0">
                <a:solidFill>
                  <a:srgbClr val="DD2B1C"/>
                </a:solidFill>
                <a:latin typeface="Arial"/>
                <a:cs typeface="Arial"/>
              </a:rPr>
              <a:t> </a:t>
            </a:r>
            <a:r>
              <a:rPr sz="1200" i="1" spc="-5" dirty="0">
                <a:solidFill>
                  <a:srgbClr val="DD2B1C"/>
                </a:solidFill>
                <a:latin typeface="Arial"/>
                <a:cs typeface="Arial"/>
              </a:rPr>
              <a:t>and</a:t>
            </a:r>
            <a:r>
              <a:rPr sz="1200" i="1" spc="5" dirty="0">
                <a:solidFill>
                  <a:srgbClr val="DD2B1C"/>
                </a:solidFill>
                <a:latin typeface="Arial"/>
                <a:cs typeface="Arial"/>
              </a:rPr>
              <a:t> </a:t>
            </a:r>
            <a:r>
              <a:rPr sz="1200" i="1" spc="-5" dirty="0">
                <a:solidFill>
                  <a:srgbClr val="DD2B1C"/>
                </a:solidFill>
                <a:latin typeface="Arial"/>
                <a:cs typeface="Arial"/>
              </a:rPr>
              <a:t>complies  with both </a:t>
            </a:r>
            <a:r>
              <a:rPr sz="1200" i="1" dirty="0">
                <a:solidFill>
                  <a:srgbClr val="DD2B1C"/>
                </a:solidFill>
                <a:latin typeface="Arial"/>
                <a:cs typeface="Arial"/>
              </a:rPr>
              <a:t>sets of</a:t>
            </a:r>
            <a:r>
              <a:rPr sz="1200" i="1" spc="0" dirty="0">
                <a:solidFill>
                  <a:srgbClr val="DD2B1C"/>
                </a:solidFill>
                <a:latin typeface="Arial"/>
                <a:cs typeface="Arial"/>
              </a:rPr>
              <a:t> </a:t>
            </a:r>
            <a:r>
              <a:rPr sz="1200" i="1" spc="-5" dirty="0">
                <a:solidFill>
                  <a:srgbClr val="DD2B1C"/>
                </a:solidFill>
                <a:latin typeface="Arial"/>
                <a:cs typeface="Arial"/>
              </a:rPr>
              <a:t>legislation.</a:t>
            </a:r>
            <a:endParaRPr sz="12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92110" y="3830687"/>
            <a:ext cx="3352800" cy="1409700"/>
          </a:xfrm>
          <a:prstGeom prst="rect">
            <a:avLst/>
          </a:prstGeom>
          <a:solidFill>
            <a:srgbClr val="FFFFFF"/>
          </a:solidFill>
          <a:ln w="17999">
            <a:solidFill>
              <a:srgbClr val="818281"/>
            </a:solidFill>
          </a:ln>
        </p:spPr>
        <p:txBody>
          <a:bodyPr vert="horz" wrap="square" lIns="0" tIns="36195" rIns="0" bIns="0" rtlCol="0">
            <a:spAutoFit/>
          </a:bodyPr>
          <a:lstStyle/>
          <a:p>
            <a:pPr marL="855344">
              <a:lnSpc>
                <a:spcPct val="100000"/>
              </a:lnSpc>
              <a:spcBef>
                <a:spcPts val="285"/>
              </a:spcBef>
            </a:pPr>
            <a:r>
              <a:rPr sz="1600" dirty="0">
                <a:solidFill>
                  <a:srgbClr val="151616"/>
                </a:solidFill>
                <a:latin typeface="Arial"/>
                <a:cs typeface="Arial"/>
              </a:rPr>
              <a:t>TESTING</a:t>
            </a:r>
            <a:r>
              <a:rPr sz="1600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151616"/>
                </a:solidFill>
                <a:latin typeface="Arial"/>
                <a:cs typeface="Arial"/>
              </a:rPr>
              <a:t>RIGS</a:t>
            </a:r>
            <a:endParaRPr sz="1600">
              <a:latin typeface="Arial"/>
              <a:cs typeface="Arial"/>
            </a:endParaRPr>
          </a:p>
          <a:p>
            <a:pPr marL="328930" marR="347345" algn="ctr">
              <a:lnSpc>
                <a:spcPts val="1340"/>
              </a:lnSpc>
              <a:spcBef>
                <a:spcPts val="1035"/>
              </a:spcBef>
            </a:pP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Testing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rigs are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often constructed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to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put 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products under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‘stress tests’.</a:t>
            </a:r>
            <a:endParaRPr sz="1200">
              <a:latin typeface="Arial"/>
              <a:cs typeface="Arial"/>
            </a:endParaRPr>
          </a:p>
          <a:p>
            <a:pPr marL="146685" marR="165100" indent="-635" algn="ctr">
              <a:lnSpc>
                <a:spcPts val="1340"/>
              </a:lnSpc>
            </a:pPr>
            <a:r>
              <a:rPr sz="1200" i="1" spc="-5" dirty="0">
                <a:solidFill>
                  <a:srgbClr val="DD2B1C"/>
                </a:solidFill>
                <a:latin typeface="Arial"/>
                <a:cs typeface="Arial"/>
              </a:rPr>
              <a:t>Design a </a:t>
            </a:r>
            <a:r>
              <a:rPr sz="1200" i="1" dirty="0">
                <a:solidFill>
                  <a:srgbClr val="DD2B1C"/>
                </a:solidFill>
                <a:latin typeface="Arial"/>
                <a:cs typeface="Arial"/>
              </a:rPr>
              <a:t>test </a:t>
            </a:r>
            <a:r>
              <a:rPr sz="1200" i="1" spc="-5" dirty="0">
                <a:solidFill>
                  <a:srgbClr val="DD2B1C"/>
                </a:solidFill>
                <a:latin typeface="Arial"/>
                <a:cs typeface="Arial"/>
              </a:rPr>
              <a:t>rig, </a:t>
            </a:r>
            <a:r>
              <a:rPr sz="1200" i="1" dirty="0">
                <a:solidFill>
                  <a:srgbClr val="DD2B1C"/>
                </a:solidFill>
                <a:latin typeface="Arial"/>
                <a:cs typeface="Arial"/>
              </a:rPr>
              <a:t>that </a:t>
            </a:r>
            <a:r>
              <a:rPr sz="1200" i="1" spc="-5" dirty="0">
                <a:solidFill>
                  <a:srgbClr val="DD2B1C"/>
                </a:solidFill>
                <a:latin typeface="Arial"/>
                <a:cs typeface="Arial"/>
              </a:rPr>
              <a:t>is capable </a:t>
            </a:r>
            <a:r>
              <a:rPr sz="1200" i="1" dirty="0">
                <a:solidFill>
                  <a:srgbClr val="DD2B1C"/>
                </a:solidFill>
                <a:latin typeface="Arial"/>
                <a:cs typeface="Arial"/>
              </a:rPr>
              <a:t>of </a:t>
            </a:r>
            <a:r>
              <a:rPr sz="1200" i="1" spc="-5" dirty="0">
                <a:solidFill>
                  <a:srgbClr val="DD2B1C"/>
                </a:solidFill>
                <a:latin typeface="Arial"/>
                <a:cs typeface="Arial"/>
              </a:rPr>
              <a:t>checking  the durability and </a:t>
            </a:r>
            <a:r>
              <a:rPr sz="1200" i="1" dirty="0">
                <a:solidFill>
                  <a:srgbClr val="DD2B1C"/>
                </a:solidFill>
                <a:latin typeface="Arial"/>
                <a:cs typeface="Arial"/>
              </a:rPr>
              <a:t>comfort of </a:t>
            </a:r>
            <a:r>
              <a:rPr sz="1200" i="1" spc="-5" dirty="0">
                <a:solidFill>
                  <a:srgbClr val="DD2B1C"/>
                </a:solidFill>
                <a:latin typeface="Arial"/>
                <a:cs typeface="Arial"/>
              </a:rPr>
              <a:t>a device</a:t>
            </a:r>
            <a:r>
              <a:rPr sz="1200" i="1" spc="40" dirty="0">
                <a:solidFill>
                  <a:srgbClr val="DD2B1C"/>
                </a:solidFill>
                <a:latin typeface="Arial"/>
                <a:cs typeface="Arial"/>
              </a:rPr>
              <a:t> </a:t>
            </a:r>
            <a:r>
              <a:rPr sz="1200" i="1" spc="-5" dirty="0">
                <a:solidFill>
                  <a:srgbClr val="DD2B1C"/>
                </a:solidFill>
                <a:latin typeface="Arial"/>
                <a:cs typeface="Arial"/>
              </a:rPr>
              <a:t>used</a:t>
            </a:r>
            <a:r>
              <a:rPr sz="1200" i="1" dirty="0">
                <a:solidFill>
                  <a:srgbClr val="DD2B1C"/>
                </a:solidFill>
                <a:latin typeface="Arial"/>
                <a:cs typeface="Arial"/>
              </a:rPr>
              <a:t> to  </a:t>
            </a:r>
            <a:r>
              <a:rPr sz="1200" i="1" spc="-5" dirty="0">
                <a:solidFill>
                  <a:srgbClr val="DD2B1C"/>
                </a:solidFill>
                <a:latin typeface="Arial"/>
                <a:cs typeface="Arial"/>
              </a:rPr>
              <a:t>aid learning, when </a:t>
            </a:r>
            <a:r>
              <a:rPr sz="1200" i="1" dirty="0">
                <a:solidFill>
                  <a:srgbClr val="DD2B1C"/>
                </a:solidFill>
                <a:latin typeface="Arial"/>
                <a:cs typeface="Arial"/>
              </a:rPr>
              <a:t>sat </a:t>
            </a:r>
            <a:r>
              <a:rPr sz="1200" i="1" spc="-5" dirty="0">
                <a:solidFill>
                  <a:srgbClr val="DD2B1C"/>
                </a:solidFill>
                <a:latin typeface="Arial"/>
                <a:cs typeface="Arial"/>
              </a:rPr>
              <a:t>in a</a:t>
            </a:r>
            <a:r>
              <a:rPr sz="1200" i="1" spc="15" dirty="0">
                <a:solidFill>
                  <a:srgbClr val="DD2B1C"/>
                </a:solidFill>
                <a:latin typeface="Arial"/>
                <a:cs typeface="Arial"/>
              </a:rPr>
              <a:t> </a:t>
            </a:r>
            <a:r>
              <a:rPr sz="1200" i="1" spc="-10" dirty="0">
                <a:solidFill>
                  <a:srgbClr val="DD2B1C"/>
                </a:solidFill>
                <a:latin typeface="Arial"/>
                <a:cs typeface="Arial"/>
              </a:rPr>
              <a:t>chair.</a:t>
            </a:r>
            <a:endParaRPr sz="12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659213" y="3830687"/>
            <a:ext cx="3530600" cy="1409700"/>
          </a:xfrm>
          <a:prstGeom prst="rect">
            <a:avLst/>
          </a:prstGeom>
          <a:solidFill>
            <a:srgbClr val="FFFFFF"/>
          </a:solidFill>
          <a:ln w="17999">
            <a:solidFill>
              <a:srgbClr val="818281"/>
            </a:solidFill>
          </a:ln>
        </p:spPr>
        <p:txBody>
          <a:bodyPr vert="horz" wrap="square" lIns="0" tIns="15240" rIns="0" bIns="0" rtlCol="0">
            <a:spAutoFit/>
          </a:bodyPr>
          <a:lstStyle/>
          <a:p>
            <a:pPr marL="516890">
              <a:lnSpc>
                <a:spcPts val="1864"/>
              </a:lnSpc>
              <a:spcBef>
                <a:spcPts val="120"/>
              </a:spcBef>
            </a:pPr>
            <a:r>
              <a:rPr sz="1600" dirty="0">
                <a:solidFill>
                  <a:srgbClr val="151616"/>
                </a:solidFill>
                <a:latin typeface="Arial"/>
                <a:cs typeface="Arial"/>
              </a:rPr>
              <a:t>INSTRUCTION</a:t>
            </a:r>
            <a:r>
              <a:rPr sz="1600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151616"/>
                </a:solidFill>
                <a:latin typeface="Arial"/>
                <a:cs typeface="Arial"/>
              </a:rPr>
              <a:t>BOOKLET</a:t>
            </a:r>
            <a:endParaRPr sz="1600">
              <a:latin typeface="Arial"/>
              <a:cs typeface="Arial"/>
            </a:endParaRPr>
          </a:p>
          <a:p>
            <a:pPr marL="97155" marR="108585" algn="ctr">
              <a:lnSpc>
                <a:spcPts val="1340"/>
              </a:lnSpc>
              <a:spcBef>
                <a:spcPts val="70"/>
              </a:spcBef>
            </a:pP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Educational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/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electronic devices can be</a:t>
            </a:r>
            <a:r>
              <a:rPr sz="1200" spc="10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diﬃcult</a:t>
            </a:r>
            <a:r>
              <a:rPr sz="1200" spc="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to  use,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as instructions are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often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in electronic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form.  </a:t>
            </a:r>
            <a:r>
              <a:rPr sz="1200" i="1" spc="-5" dirty="0">
                <a:solidFill>
                  <a:srgbClr val="DD2B1C"/>
                </a:solidFill>
                <a:latin typeface="Arial"/>
                <a:cs typeface="Arial"/>
              </a:rPr>
              <a:t>Design an instruction booklet, </a:t>
            </a:r>
            <a:r>
              <a:rPr sz="1200" i="1" dirty="0">
                <a:solidFill>
                  <a:srgbClr val="DD2B1C"/>
                </a:solidFill>
                <a:latin typeface="Arial"/>
                <a:cs typeface="Arial"/>
              </a:rPr>
              <a:t>that </a:t>
            </a:r>
            <a:r>
              <a:rPr sz="1200" i="1" spc="-5" dirty="0">
                <a:solidFill>
                  <a:srgbClr val="DD2B1C"/>
                </a:solidFill>
                <a:latin typeface="Arial"/>
                <a:cs typeface="Arial"/>
              </a:rPr>
              <a:t>can be easily  stored and contains all </a:t>
            </a:r>
            <a:r>
              <a:rPr sz="1200" i="1" dirty="0">
                <a:solidFill>
                  <a:srgbClr val="DD2B1C"/>
                </a:solidFill>
                <a:latin typeface="Arial"/>
                <a:cs typeface="Arial"/>
              </a:rPr>
              <a:t>the </a:t>
            </a:r>
            <a:r>
              <a:rPr sz="1200" i="1" spc="-5" dirty="0">
                <a:solidFill>
                  <a:srgbClr val="DD2B1C"/>
                </a:solidFill>
                <a:latin typeface="Arial"/>
                <a:cs typeface="Arial"/>
              </a:rPr>
              <a:t>information </a:t>
            </a:r>
            <a:r>
              <a:rPr sz="1200" i="1" dirty="0">
                <a:solidFill>
                  <a:srgbClr val="DD2B1C"/>
                </a:solidFill>
                <a:latin typeface="Arial"/>
                <a:cs typeface="Arial"/>
              </a:rPr>
              <a:t>to </a:t>
            </a:r>
            <a:r>
              <a:rPr sz="1200" i="1" spc="-5" dirty="0">
                <a:solidFill>
                  <a:srgbClr val="DD2B1C"/>
                </a:solidFill>
                <a:latin typeface="Arial"/>
                <a:cs typeface="Arial"/>
              </a:rPr>
              <a:t>ensure  safe and proper use </a:t>
            </a:r>
            <a:r>
              <a:rPr sz="1200" i="1" dirty="0">
                <a:solidFill>
                  <a:srgbClr val="DD2B1C"/>
                </a:solidFill>
                <a:latin typeface="Arial"/>
                <a:cs typeface="Arial"/>
              </a:rPr>
              <a:t>of the </a:t>
            </a:r>
            <a:r>
              <a:rPr sz="1200" i="1" spc="-5" dirty="0">
                <a:solidFill>
                  <a:srgbClr val="DD2B1C"/>
                </a:solidFill>
                <a:latin typeface="Arial"/>
                <a:cs typeface="Arial"/>
              </a:rPr>
              <a:t>device. </a:t>
            </a:r>
            <a:r>
              <a:rPr sz="1200" i="1" dirty="0">
                <a:solidFill>
                  <a:srgbClr val="DD2B1C"/>
                </a:solidFill>
                <a:latin typeface="Arial"/>
                <a:cs typeface="Arial"/>
              </a:rPr>
              <a:t>It </a:t>
            </a:r>
            <a:r>
              <a:rPr sz="1200" i="1" spc="-5" dirty="0">
                <a:solidFill>
                  <a:srgbClr val="DD2B1C"/>
                </a:solidFill>
                <a:latin typeface="Arial"/>
                <a:cs typeface="Arial"/>
              </a:rPr>
              <a:t>should be  easy </a:t>
            </a:r>
            <a:r>
              <a:rPr sz="1200" i="1" dirty="0">
                <a:solidFill>
                  <a:srgbClr val="DD2B1C"/>
                </a:solidFill>
                <a:latin typeface="Arial"/>
                <a:cs typeface="Arial"/>
              </a:rPr>
              <a:t>to </a:t>
            </a:r>
            <a:r>
              <a:rPr sz="1200" i="1" spc="-5" dirty="0">
                <a:solidFill>
                  <a:srgbClr val="DD2B1C"/>
                </a:solidFill>
                <a:latin typeface="Arial"/>
                <a:cs typeface="Arial"/>
              </a:rPr>
              <a:t>read, well illustrated and</a:t>
            </a:r>
            <a:r>
              <a:rPr sz="1200" i="1" spc="55" dirty="0">
                <a:solidFill>
                  <a:srgbClr val="DD2B1C"/>
                </a:solidFill>
                <a:latin typeface="Arial"/>
                <a:cs typeface="Arial"/>
              </a:rPr>
              <a:t> </a:t>
            </a:r>
            <a:r>
              <a:rPr sz="1200" i="1" spc="-5" dirty="0">
                <a:solidFill>
                  <a:srgbClr val="DD2B1C"/>
                </a:solidFill>
                <a:latin typeface="Arial"/>
                <a:cs typeface="Arial"/>
              </a:rPr>
              <a:t>packaged.</a:t>
            </a:r>
            <a:endParaRPr sz="12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7309415" y="3830687"/>
            <a:ext cx="3258820" cy="1409700"/>
          </a:xfrm>
          <a:prstGeom prst="rect">
            <a:avLst/>
          </a:prstGeom>
          <a:solidFill>
            <a:srgbClr val="FFFFFF"/>
          </a:solidFill>
          <a:ln w="17999">
            <a:solidFill>
              <a:srgbClr val="818281"/>
            </a:solidFill>
          </a:ln>
        </p:spPr>
        <p:txBody>
          <a:bodyPr vert="horz" wrap="square" lIns="0" tIns="20955" rIns="0" bIns="0" rtlCol="0">
            <a:spAutoFit/>
          </a:bodyPr>
          <a:lstStyle/>
          <a:p>
            <a:pPr marL="911860">
              <a:lnSpc>
                <a:spcPct val="100000"/>
              </a:lnSpc>
              <a:spcBef>
                <a:spcPts val="165"/>
              </a:spcBef>
            </a:pPr>
            <a:r>
              <a:rPr sz="1600" dirty="0">
                <a:solidFill>
                  <a:srgbClr val="151616"/>
                </a:solidFill>
                <a:latin typeface="Arial"/>
                <a:cs typeface="Arial"/>
              </a:rPr>
              <a:t>SHOP</a:t>
            </a:r>
            <a:r>
              <a:rPr sz="1600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600" spc="-20" dirty="0">
                <a:solidFill>
                  <a:srgbClr val="151616"/>
                </a:solidFill>
                <a:latin typeface="Arial"/>
                <a:cs typeface="Arial"/>
              </a:rPr>
              <a:t>DISPLAY</a:t>
            </a:r>
            <a:endParaRPr sz="1600">
              <a:latin typeface="Arial"/>
              <a:cs typeface="Arial"/>
            </a:endParaRPr>
          </a:p>
          <a:p>
            <a:pPr marL="109855" marR="125730" algn="ctr">
              <a:lnSpc>
                <a:spcPts val="1340"/>
              </a:lnSpc>
              <a:spcBef>
                <a:spcPts val="645"/>
              </a:spcBef>
            </a:pP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The employees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of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retailers,</a:t>
            </a:r>
            <a:r>
              <a:rPr sz="1200" spc="7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regularly</a:t>
            </a:r>
            <a:r>
              <a:rPr sz="1200" spc="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retrieve  and return educational accessories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shop  shelves, throughout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working</a:t>
            </a:r>
            <a:r>
              <a:rPr sz="1200" spc="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day.</a:t>
            </a:r>
            <a:endParaRPr sz="1200">
              <a:latin typeface="Arial"/>
              <a:cs typeface="Arial"/>
            </a:endParaRPr>
          </a:p>
          <a:p>
            <a:pPr marL="37465" marR="53340" algn="ctr">
              <a:lnSpc>
                <a:spcPts val="1340"/>
              </a:lnSpc>
            </a:pPr>
            <a:r>
              <a:rPr sz="1200" i="1" spc="-5" dirty="0">
                <a:solidFill>
                  <a:srgbClr val="DD2B1C"/>
                </a:solidFill>
                <a:latin typeface="Arial"/>
                <a:cs typeface="Arial"/>
              </a:rPr>
              <a:t>Design a </a:t>
            </a:r>
            <a:r>
              <a:rPr sz="1200" i="1" dirty="0">
                <a:solidFill>
                  <a:srgbClr val="DD2B1C"/>
                </a:solidFill>
                <a:latin typeface="Arial"/>
                <a:cs typeface="Arial"/>
              </a:rPr>
              <a:t>system to </a:t>
            </a:r>
            <a:r>
              <a:rPr sz="1200" i="1" spc="-5" dirty="0">
                <a:solidFill>
                  <a:srgbClr val="DD2B1C"/>
                </a:solidFill>
                <a:latin typeface="Arial"/>
                <a:cs typeface="Arial"/>
              </a:rPr>
              <a:t>enable </a:t>
            </a:r>
            <a:r>
              <a:rPr sz="1200" i="1" dirty="0">
                <a:solidFill>
                  <a:srgbClr val="DD2B1C"/>
                </a:solidFill>
                <a:latin typeface="Arial"/>
                <a:cs typeface="Arial"/>
              </a:rPr>
              <a:t>the safe </a:t>
            </a:r>
            <a:r>
              <a:rPr sz="1200" i="1" spc="-5" dirty="0">
                <a:solidFill>
                  <a:srgbClr val="DD2B1C"/>
                </a:solidFill>
                <a:latin typeface="Arial"/>
                <a:cs typeface="Arial"/>
              </a:rPr>
              <a:t>and easy  removal and return </a:t>
            </a:r>
            <a:r>
              <a:rPr sz="1200" i="1" dirty="0">
                <a:solidFill>
                  <a:srgbClr val="DD2B1C"/>
                </a:solidFill>
                <a:latin typeface="Arial"/>
                <a:cs typeface="Arial"/>
              </a:rPr>
              <a:t>of</a:t>
            </a:r>
            <a:r>
              <a:rPr sz="1200" i="1" spc="80" dirty="0">
                <a:solidFill>
                  <a:srgbClr val="DD2B1C"/>
                </a:solidFill>
                <a:latin typeface="Arial"/>
                <a:cs typeface="Arial"/>
              </a:rPr>
              <a:t> </a:t>
            </a:r>
            <a:r>
              <a:rPr sz="1200" i="1" spc="-5" dirty="0">
                <a:solidFill>
                  <a:srgbClr val="DD2B1C"/>
                </a:solidFill>
                <a:latin typeface="Arial"/>
                <a:cs typeface="Arial"/>
              </a:rPr>
              <a:t>educational</a:t>
            </a:r>
            <a:r>
              <a:rPr sz="1200" i="1" spc="10" dirty="0">
                <a:solidFill>
                  <a:srgbClr val="DD2B1C"/>
                </a:solidFill>
                <a:latin typeface="Arial"/>
                <a:cs typeface="Arial"/>
              </a:rPr>
              <a:t> </a:t>
            </a:r>
            <a:r>
              <a:rPr sz="1200" i="1" spc="-5" dirty="0">
                <a:solidFill>
                  <a:srgbClr val="DD2B1C"/>
                </a:solidFill>
                <a:latin typeface="Arial"/>
                <a:cs typeface="Arial"/>
              </a:rPr>
              <a:t>accessories,  </a:t>
            </a:r>
            <a:r>
              <a:rPr sz="1200" i="1" dirty="0">
                <a:solidFill>
                  <a:srgbClr val="DD2B1C"/>
                </a:solidFill>
                <a:latin typeface="Arial"/>
                <a:cs typeface="Arial"/>
              </a:rPr>
              <a:t>to </a:t>
            </a:r>
            <a:r>
              <a:rPr sz="1200" i="1" spc="-5" dirty="0">
                <a:solidFill>
                  <a:srgbClr val="DD2B1C"/>
                </a:solidFill>
                <a:latin typeface="Arial"/>
                <a:cs typeface="Arial"/>
              </a:rPr>
              <a:t>and </a:t>
            </a:r>
            <a:r>
              <a:rPr sz="1200" i="1" dirty="0">
                <a:solidFill>
                  <a:srgbClr val="DD2B1C"/>
                </a:solidFill>
                <a:latin typeface="Arial"/>
                <a:cs typeface="Arial"/>
              </a:rPr>
              <a:t>from </a:t>
            </a:r>
            <a:r>
              <a:rPr sz="1200" i="1" spc="-5" dirty="0">
                <a:solidFill>
                  <a:srgbClr val="DD2B1C"/>
                </a:solidFill>
                <a:latin typeface="Arial"/>
                <a:cs typeface="Arial"/>
              </a:rPr>
              <a:t>shop shelves.</a:t>
            </a:r>
            <a:endParaRPr sz="1200">
              <a:latin typeface="Arial"/>
              <a:cs typeface="Arial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3575015" y="2100614"/>
            <a:ext cx="936625" cy="309245"/>
          </a:xfrm>
          <a:custGeom>
            <a:avLst/>
            <a:gdLst/>
            <a:ahLst/>
            <a:cxnLst/>
            <a:rect l="l" t="t" r="r" b="b"/>
            <a:pathLst>
              <a:path w="936625" h="309244">
                <a:moveTo>
                  <a:pt x="108149" y="44179"/>
                </a:moveTo>
                <a:lnTo>
                  <a:pt x="102987" y="61424"/>
                </a:lnTo>
                <a:lnTo>
                  <a:pt x="930870" y="309225"/>
                </a:lnTo>
                <a:lnTo>
                  <a:pt x="936033" y="291981"/>
                </a:lnTo>
                <a:lnTo>
                  <a:pt x="108149" y="44179"/>
                </a:lnTo>
                <a:close/>
              </a:path>
              <a:path w="936625" h="309244">
                <a:moveTo>
                  <a:pt x="121373" y="0"/>
                </a:moveTo>
                <a:lnTo>
                  <a:pt x="0" y="21203"/>
                </a:lnTo>
                <a:lnTo>
                  <a:pt x="89773" y="105570"/>
                </a:lnTo>
                <a:lnTo>
                  <a:pt x="102987" y="61424"/>
                </a:lnTo>
                <a:lnTo>
                  <a:pt x="97466" y="59771"/>
                </a:lnTo>
                <a:lnTo>
                  <a:pt x="102628" y="42527"/>
                </a:lnTo>
                <a:lnTo>
                  <a:pt x="108644" y="42527"/>
                </a:lnTo>
                <a:lnTo>
                  <a:pt x="121373" y="0"/>
                </a:lnTo>
                <a:close/>
              </a:path>
              <a:path w="936625" h="309244">
                <a:moveTo>
                  <a:pt x="102628" y="42527"/>
                </a:moveTo>
                <a:lnTo>
                  <a:pt x="97466" y="59771"/>
                </a:lnTo>
                <a:lnTo>
                  <a:pt x="102987" y="61424"/>
                </a:lnTo>
                <a:lnTo>
                  <a:pt x="108149" y="44179"/>
                </a:lnTo>
                <a:lnTo>
                  <a:pt x="102628" y="42527"/>
                </a:lnTo>
                <a:close/>
              </a:path>
              <a:path w="936625" h="309244">
                <a:moveTo>
                  <a:pt x="108644" y="42527"/>
                </a:moveTo>
                <a:lnTo>
                  <a:pt x="102628" y="42527"/>
                </a:lnTo>
                <a:lnTo>
                  <a:pt x="108149" y="44179"/>
                </a:lnTo>
                <a:lnTo>
                  <a:pt x="108644" y="42527"/>
                </a:lnTo>
                <a:close/>
              </a:path>
            </a:pathLst>
          </a:custGeom>
          <a:solidFill>
            <a:srgbClr val="1516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6328335" y="2100650"/>
            <a:ext cx="936625" cy="309245"/>
          </a:xfrm>
          <a:custGeom>
            <a:avLst/>
            <a:gdLst/>
            <a:ahLst/>
            <a:cxnLst/>
            <a:rect l="l" t="t" r="r" b="b"/>
            <a:pathLst>
              <a:path w="936625" h="309244">
                <a:moveTo>
                  <a:pt x="827883" y="44142"/>
                </a:moveTo>
                <a:lnTo>
                  <a:pt x="0" y="291945"/>
                </a:lnTo>
                <a:lnTo>
                  <a:pt x="5162" y="309189"/>
                </a:lnTo>
                <a:lnTo>
                  <a:pt x="833045" y="61387"/>
                </a:lnTo>
                <a:lnTo>
                  <a:pt x="827883" y="44142"/>
                </a:lnTo>
                <a:close/>
              </a:path>
              <a:path w="936625" h="309244">
                <a:moveTo>
                  <a:pt x="913354" y="42490"/>
                </a:moveTo>
                <a:lnTo>
                  <a:pt x="833404" y="42490"/>
                </a:lnTo>
                <a:lnTo>
                  <a:pt x="838567" y="59734"/>
                </a:lnTo>
                <a:lnTo>
                  <a:pt x="833045" y="61387"/>
                </a:lnTo>
                <a:lnTo>
                  <a:pt x="846270" y="105566"/>
                </a:lnTo>
                <a:lnTo>
                  <a:pt x="913354" y="42490"/>
                </a:lnTo>
                <a:close/>
              </a:path>
              <a:path w="936625" h="309244">
                <a:moveTo>
                  <a:pt x="833404" y="42490"/>
                </a:moveTo>
                <a:lnTo>
                  <a:pt x="827883" y="44142"/>
                </a:lnTo>
                <a:lnTo>
                  <a:pt x="833045" y="61387"/>
                </a:lnTo>
                <a:lnTo>
                  <a:pt x="838567" y="59734"/>
                </a:lnTo>
                <a:lnTo>
                  <a:pt x="833404" y="42490"/>
                </a:lnTo>
                <a:close/>
              </a:path>
              <a:path w="936625" h="309244">
                <a:moveTo>
                  <a:pt x="814669" y="0"/>
                </a:moveTo>
                <a:lnTo>
                  <a:pt x="827883" y="44142"/>
                </a:lnTo>
                <a:lnTo>
                  <a:pt x="833404" y="42490"/>
                </a:lnTo>
                <a:lnTo>
                  <a:pt x="913354" y="42490"/>
                </a:lnTo>
                <a:lnTo>
                  <a:pt x="936033" y="21167"/>
                </a:lnTo>
                <a:lnTo>
                  <a:pt x="814669" y="0"/>
                </a:lnTo>
                <a:close/>
              </a:path>
            </a:pathLst>
          </a:custGeom>
          <a:solidFill>
            <a:srgbClr val="1516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575015" y="3445902"/>
            <a:ext cx="936625" cy="309245"/>
          </a:xfrm>
          <a:custGeom>
            <a:avLst/>
            <a:gdLst/>
            <a:ahLst/>
            <a:cxnLst/>
            <a:rect l="l" t="t" r="r" b="b"/>
            <a:pathLst>
              <a:path w="936625" h="309245">
                <a:moveTo>
                  <a:pt x="89762" y="203622"/>
                </a:moveTo>
                <a:lnTo>
                  <a:pt x="0" y="288020"/>
                </a:lnTo>
                <a:lnTo>
                  <a:pt x="121363" y="309189"/>
                </a:lnTo>
                <a:lnTo>
                  <a:pt x="108644" y="266698"/>
                </a:lnTo>
                <a:lnTo>
                  <a:pt x="102628" y="266698"/>
                </a:lnTo>
                <a:lnTo>
                  <a:pt x="97466" y="249454"/>
                </a:lnTo>
                <a:lnTo>
                  <a:pt x="102987" y="247802"/>
                </a:lnTo>
                <a:lnTo>
                  <a:pt x="89762" y="203622"/>
                </a:lnTo>
                <a:close/>
              </a:path>
              <a:path w="936625" h="309245">
                <a:moveTo>
                  <a:pt x="102987" y="247802"/>
                </a:moveTo>
                <a:lnTo>
                  <a:pt x="97466" y="249454"/>
                </a:lnTo>
                <a:lnTo>
                  <a:pt x="102628" y="266698"/>
                </a:lnTo>
                <a:lnTo>
                  <a:pt x="108149" y="265046"/>
                </a:lnTo>
                <a:lnTo>
                  <a:pt x="102987" y="247802"/>
                </a:lnTo>
                <a:close/>
              </a:path>
              <a:path w="936625" h="309245">
                <a:moveTo>
                  <a:pt x="108149" y="265046"/>
                </a:moveTo>
                <a:lnTo>
                  <a:pt x="102628" y="266698"/>
                </a:lnTo>
                <a:lnTo>
                  <a:pt x="108644" y="266698"/>
                </a:lnTo>
                <a:lnTo>
                  <a:pt x="108149" y="265046"/>
                </a:lnTo>
                <a:close/>
              </a:path>
              <a:path w="936625" h="309245">
                <a:moveTo>
                  <a:pt x="930870" y="0"/>
                </a:moveTo>
                <a:lnTo>
                  <a:pt x="102987" y="247802"/>
                </a:lnTo>
                <a:lnTo>
                  <a:pt x="108149" y="265046"/>
                </a:lnTo>
                <a:lnTo>
                  <a:pt x="936033" y="17244"/>
                </a:lnTo>
                <a:lnTo>
                  <a:pt x="930870" y="0"/>
                </a:lnTo>
                <a:close/>
              </a:path>
            </a:pathLst>
          </a:custGeom>
          <a:solidFill>
            <a:srgbClr val="1516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6328335" y="3445902"/>
            <a:ext cx="936625" cy="309245"/>
          </a:xfrm>
          <a:custGeom>
            <a:avLst/>
            <a:gdLst/>
            <a:ahLst/>
            <a:cxnLst/>
            <a:rect l="l" t="t" r="r" b="b"/>
            <a:pathLst>
              <a:path w="936625" h="309245">
                <a:moveTo>
                  <a:pt x="827883" y="265046"/>
                </a:moveTo>
                <a:lnTo>
                  <a:pt x="814659" y="309224"/>
                </a:lnTo>
                <a:lnTo>
                  <a:pt x="936033" y="288020"/>
                </a:lnTo>
                <a:lnTo>
                  <a:pt x="913344" y="266698"/>
                </a:lnTo>
                <a:lnTo>
                  <a:pt x="833404" y="266698"/>
                </a:lnTo>
                <a:lnTo>
                  <a:pt x="827883" y="265046"/>
                </a:lnTo>
                <a:close/>
              </a:path>
              <a:path w="936625" h="309245">
                <a:moveTo>
                  <a:pt x="833044" y="247801"/>
                </a:moveTo>
                <a:lnTo>
                  <a:pt x="827883" y="265046"/>
                </a:lnTo>
                <a:lnTo>
                  <a:pt x="833404" y="266698"/>
                </a:lnTo>
                <a:lnTo>
                  <a:pt x="838567" y="249454"/>
                </a:lnTo>
                <a:lnTo>
                  <a:pt x="833044" y="247801"/>
                </a:lnTo>
                <a:close/>
              </a:path>
              <a:path w="936625" h="309245">
                <a:moveTo>
                  <a:pt x="846259" y="203654"/>
                </a:moveTo>
                <a:lnTo>
                  <a:pt x="833044" y="247801"/>
                </a:lnTo>
                <a:lnTo>
                  <a:pt x="838567" y="249454"/>
                </a:lnTo>
                <a:lnTo>
                  <a:pt x="833404" y="266698"/>
                </a:lnTo>
                <a:lnTo>
                  <a:pt x="913344" y="266698"/>
                </a:lnTo>
                <a:lnTo>
                  <a:pt x="846259" y="203654"/>
                </a:lnTo>
                <a:close/>
              </a:path>
              <a:path w="936625" h="309245">
                <a:moveTo>
                  <a:pt x="5162" y="0"/>
                </a:moveTo>
                <a:lnTo>
                  <a:pt x="0" y="17244"/>
                </a:lnTo>
                <a:lnTo>
                  <a:pt x="827883" y="265046"/>
                </a:lnTo>
                <a:lnTo>
                  <a:pt x="833044" y="247801"/>
                </a:lnTo>
                <a:lnTo>
                  <a:pt x="5162" y="0"/>
                </a:lnTo>
                <a:close/>
              </a:path>
            </a:pathLst>
          </a:custGeom>
          <a:solidFill>
            <a:srgbClr val="1516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6275501" y="2801584"/>
            <a:ext cx="974725" cy="110489"/>
          </a:xfrm>
          <a:custGeom>
            <a:avLst/>
            <a:gdLst/>
            <a:ahLst/>
            <a:cxnLst/>
            <a:rect l="l" t="t" r="r" b="b"/>
            <a:pathLst>
              <a:path w="974725" h="110489">
                <a:moveTo>
                  <a:pt x="864406" y="0"/>
                </a:moveTo>
                <a:lnTo>
                  <a:pt x="864232" y="46084"/>
                </a:lnTo>
                <a:lnTo>
                  <a:pt x="869994" y="46106"/>
                </a:lnTo>
                <a:lnTo>
                  <a:pt x="869929" y="64105"/>
                </a:lnTo>
                <a:lnTo>
                  <a:pt x="864164" y="64105"/>
                </a:lnTo>
                <a:lnTo>
                  <a:pt x="863989" y="110196"/>
                </a:lnTo>
                <a:lnTo>
                  <a:pt x="957020" y="64105"/>
                </a:lnTo>
                <a:lnTo>
                  <a:pt x="869929" y="64105"/>
                </a:lnTo>
                <a:lnTo>
                  <a:pt x="957064" y="64083"/>
                </a:lnTo>
                <a:lnTo>
                  <a:pt x="974394" y="55497"/>
                </a:lnTo>
                <a:lnTo>
                  <a:pt x="864406" y="0"/>
                </a:lnTo>
                <a:close/>
              </a:path>
              <a:path w="974725" h="110489">
                <a:moveTo>
                  <a:pt x="864232" y="46084"/>
                </a:moveTo>
                <a:lnTo>
                  <a:pt x="864164" y="64083"/>
                </a:lnTo>
                <a:lnTo>
                  <a:pt x="869929" y="64105"/>
                </a:lnTo>
                <a:lnTo>
                  <a:pt x="869994" y="46106"/>
                </a:lnTo>
                <a:lnTo>
                  <a:pt x="864232" y="46084"/>
                </a:lnTo>
                <a:close/>
              </a:path>
              <a:path w="974725" h="110489">
                <a:moveTo>
                  <a:pt x="64" y="42807"/>
                </a:moveTo>
                <a:lnTo>
                  <a:pt x="0" y="60807"/>
                </a:lnTo>
                <a:lnTo>
                  <a:pt x="864164" y="64083"/>
                </a:lnTo>
                <a:lnTo>
                  <a:pt x="864232" y="46084"/>
                </a:lnTo>
                <a:lnTo>
                  <a:pt x="64" y="42807"/>
                </a:lnTo>
                <a:close/>
              </a:path>
            </a:pathLst>
          </a:custGeom>
          <a:solidFill>
            <a:srgbClr val="1516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3564082" y="2801548"/>
            <a:ext cx="974725" cy="110489"/>
          </a:xfrm>
          <a:custGeom>
            <a:avLst/>
            <a:gdLst/>
            <a:ahLst/>
            <a:cxnLst/>
            <a:rect l="l" t="t" r="r" b="b"/>
            <a:pathLst>
              <a:path w="974725" h="110489">
                <a:moveTo>
                  <a:pt x="109988" y="0"/>
                </a:moveTo>
                <a:lnTo>
                  <a:pt x="0" y="55533"/>
                </a:lnTo>
                <a:lnTo>
                  <a:pt x="110404" y="110196"/>
                </a:lnTo>
                <a:lnTo>
                  <a:pt x="110230" y="64141"/>
                </a:lnTo>
                <a:lnTo>
                  <a:pt x="104465" y="64141"/>
                </a:lnTo>
                <a:lnTo>
                  <a:pt x="104400" y="46141"/>
                </a:lnTo>
                <a:lnTo>
                  <a:pt x="110162" y="46119"/>
                </a:lnTo>
                <a:lnTo>
                  <a:pt x="109988" y="0"/>
                </a:lnTo>
                <a:close/>
              </a:path>
              <a:path w="974725" h="110489">
                <a:moveTo>
                  <a:pt x="110162" y="46119"/>
                </a:moveTo>
                <a:lnTo>
                  <a:pt x="104400" y="46141"/>
                </a:lnTo>
                <a:lnTo>
                  <a:pt x="104465" y="64141"/>
                </a:lnTo>
                <a:lnTo>
                  <a:pt x="110230" y="64119"/>
                </a:lnTo>
                <a:lnTo>
                  <a:pt x="110162" y="46119"/>
                </a:lnTo>
                <a:close/>
              </a:path>
              <a:path w="974725" h="110489">
                <a:moveTo>
                  <a:pt x="110230" y="64119"/>
                </a:moveTo>
                <a:lnTo>
                  <a:pt x="104465" y="64141"/>
                </a:lnTo>
                <a:lnTo>
                  <a:pt x="110230" y="64141"/>
                </a:lnTo>
                <a:close/>
              </a:path>
              <a:path w="974725" h="110489">
                <a:moveTo>
                  <a:pt x="974330" y="42843"/>
                </a:moveTo>
                <a:lnTo>
                  <a:pt x="110162" y="46119"/>
                </a:lnTo>
                <a:lnTo>
                  <a:pt x="110230" y="64119"/>
                </a:lnTo>
                <a:lnTo>
                  <a:pt x="974394" y="60843"/>
                </a:lnTo>
                <a:lnTo>
                  <a:pt x="974330" y="42843"/>
                </a:lnTo>
                <a:close/>
              </a:path>
            </a:pathLst>
          </a:custGeom>
          <a:solidFill>
            <a:srgbClr val="1516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789923" y="457149"/>
            <a:ext cx="6083935" cy="16446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  <a:tabLst>
                <a:tab pos="3307079" algn="l"/>
              </a:tabLst>
            </a:pPr>
            <a:r>
              <a:rPr sz="900" spc="25" dirty="0">
                <a:solidFill>
                  <a:srgbClr val="3C2B98"/>
                </a:solidFill>
                <a:latin typeface="Arial"/>
                <a:cs typeface="Arial"/>
              </a:rPr>
              <a:t>WORLD </a:t>
            </a:r>
            <a:r>
              <a:rPr sz="900" spc="15" dirty="0">
                <a:solidFill>
                  <a:srgbClr val="3C2B98"/>
                </a:solidFill>
                <a:latin typeface="Arial"/>
                <a:cs typeface="Arial"/>
              </a:rPr>
              <a:t>ASSOCIATION OF</a:t>
            </a:r>
            <a:r>
              <a:rPr sz="900" spc="100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900" spc="25" dirty="0">
                <a:solidFill>
                  <a:srgbClr val="3C2B98"/>
                </a:solidFill>
                <a:latin typeface="Arial"/>
                <a:cs typeface="Arial"/>
              </a:rPr>
              <a:t>TECHNOLOGY</a:t>
            </a:r>
            <a:r>
              <a:rPr sz="900" spc="30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900" spc="25" dirty="0">
                <a:solidFill>
                  <a:srgbClr val="3C2B98"/>
                </a:solidFill>
                <a:latin typeface="Arial"/>
                <a:cs typeface="Arial"/>
              </a:rPr>
              <a:t>TEACHERS	</a:t>
            </a:r>
            <a:r>
              <a:rPr sz="900" dirty="0">
                <a:solidFill>
                  <a:srgbClr val="3C2B98"/>
                </a:solidFill>
                <a:latin typeface="Arial"/>
                <a:cs typeface="Arial"/>
                <a:hlinkClick r:id="rId2"/>
              </a:rPr>
              <a:t>https://www.facebook.com/groups/254963448192823/</a:t>
            </a:r>
            <a:endParaRPr sz="90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7161242" y="437092"/>
            <a:ext cx="2802255" cy="16446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00" dirty="0">
                <a:solidFill>
                  <a:srgbClr val="3C2B98"/>
                </a:solidFill>
                <a:latin typeface="Arial"/>
                <a:cs typeface="Arial"/>
                <a:hlinkClick r:id="rId3"/>
              </a:rPr>
              <a:t>www.technologystudent.com </a:t>
            </a:r>
            <a:r>
              <a:rPr sz="900" spc="0" dirty="0">
                <a:solidFill>
                  <a:srgbClr val="3C2B98"/>
                </a:solidFill>
                <a:latin typeface="Arial"/>
                <a:cs typeface="Arial"/>
                <a:hlinkClick r:id="rId3"/>
              </a:rPr>
              <a:t>© </a:t>
            </a:r>
            <a:r>
              <a:rPr sz="900" spc="0" dirty="0">
                <a:solidFill>
                  <a:srgbClr val="3C2B98"/>
                </a:solidFill>
                <a:latin typeface="Arial"/>
                <a:cs typeface="Arial"/>
              </a:rPr>
              <a:t>2018 </a:t>
            </a:r>
            <a:r>
              <a:rPr sz="900" spc="-10" dirty="0">
                <a:solidFill>
                  <a:srgbClr val="3C2B98"/>
                </a:solidFill>
                <a:latin typeface="Arial"/>
                <a:cs typeface="Arial"/>
              </a:rPr>
              <a:t>V.Ryan </a:t>
            </a:r>
            <a:r>
              <a:rPr sz="900" spc="0" dirty="0">
                <a:solidFill>
                  <a:srgbClr val="3C2B98"/>
                </a:solidFill>
                <a:latin typeface="Arial"/>
                <a:cs typeface="Arial"/>
              </a:rPr>
              <a:t>©</a:t>
            </a:r>
            <a:r>
              <a:rPr sz="900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900" spc="0" dirty="0">
                <a:solidFill>
                  <a:srgbClr val="3C2B98"/>
                </a:solidFill>
                <a:latin typeface="Arial"/>
                <a:cs typeface="Arial"/>
              </a:rPr>
              <a:t>2018</a:t>
            </a:r>
            <a:endParaRPr sz="9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7D58A24-4DC1-450F-933E-65310BA42D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482" y="581025"/>
            <a:ext cx="9598435" cy="67818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6DAA33E-D3E5-4569-8246-AD2B721BD4BA}"/>
              </a:ext>
            </a:extLst>
          </p:cNvPr>
          <p:cNvSpPr txBox="1"/>
          <p:nvPr/>
        </p:nvSpPr>
        <p:spPr>
          <a:xfrm>
            <a:off x="1546492" y="200025"/>
            <a:ext cx="76004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  <a:t>THIS IS AN ALTERNATIVE LAYOUT TO THE SHEET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306339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1014" y="58452"/>
            <a:ext cx="10567035" cy="7455534"/>
          </a:xfrm>
          <a:custGeom>
            <a:avLst/>
            <a:gdLst/>
            <a:ahLst/>
            <a:cxnLst/>
            <a:rect l="l" t="t" r="r" b="b"/>
            <a:pathLst>
              <a:path w="10567035" h="7455534">
                <a:moveTo>
                  <a:pt x="0" y="0"/>
                </a:moveTo>
                <a:lnTo>
                  <a:pt x="10566467" y="0"/>
                </a:lnTo>
                <a:lnTo>
                  <a:pt x="10566467" y="7454948"/>
                </a:lnTo>
                <a:lnTo>
                  <a:pt x="0" y="7454948"/>
                </a:lnTo>
                <a:lnTo>
                  <a:pt x="0" y="0"/>
                </a:lnTo>
                <a:close/>
              </a:path>
            </a:pathLst>
          </a:custGeom>
          <a:solidFill>
            <a:srgbClr val="FBF9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52503" y="1651474"/>
            <a:ext cx="9588500" cy="3720465"/>
          </a:xfrm>
          <a:custGeom>
            <a:avLst/>
            <a:gdLst/>
            <a:ahLst/>
            <a:cxnLst/>
            <a:rect l="l" t="t" r="r" b="b"/>
            <a:pathLst>
              <a:path w="9588500" h="3720465">
                <a:moveTo>
                  <a:pt x="0" y="0"/>
                </a:moveTo>
                <a:lnTo>
                  <a:pt x="9588427" y="0"/>
                </a:lnTo>
                <a:lnTo>
                  <a:pt x="9588427" y="3719887"/>
                </a:lnTo>
                <a:lnTo>
                  <a:pt x="0" y="3719887"/>
                </a:lnTo>
                <a:lnTo>
                  <a:pt x="0" y="0"/>
                </a:lnTo>
                <a:close/>
              </a:path>
            </a:pathLst>
          </a:custGeom>
          <a:solidFill>
            <a:srgbClr val="FEF5B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110857" y="1792153"/>
            <a:ext cx="8698865" cy="3233420"/>
          </a:xfrm>
          <a:prstGeom prst="rect">
            <a:avLst/>
          </a:prstGeom>
        </p:spPr>
        <p:txBody>
          <a:bodyPr vert="horz" wrap="square" lIns="0" tIns="50165" rIns="0" bIns="0" rtlCol="0">
            <a:spAutoFit/>
          </a:bodyPr>
          <a:lstStyle/>
          <a:p>
            <a:pPr marL="12700" marR="5080" algn="ctr">
              <a:lnSpc>
                <a:spcPts val="3130"/>
              </a:lnSpc>
              <a:spcBef>
                <a:spcPts val="395"/>
              </a:spcBef>
            </a:pPr>
            <a:r>
              <a:rPr sz="2800" b="1" dirty="0">
                <a:solidFill>
                  <a:srgbClr val="151616"/>
                </a:solidFill>
                <a:latin typeface="Arial"/>
                <a:cs typeface="Arial"/>
              </a:rPr>
              <a:t>THE NEXT TWO SLIDES EXPLAIN </a:t>
            </a:r>
            <a:r>
              <a:rPr sz="2800" b="1" spc="-5" dirty="0">
                <a:solidFill>
                  <a:srgbClr val="151616"/>
                </a:solidFill>
                <a:latin typeface="Arial"/>
                <a:cs typeface="Arial"/>
              </a:rPr>
              <a:t>A </a:t>
            </a:r>
            <a:r>
              <a:rPr sz="2800" b="1" spc="-145" dirty="0">
                <a:solidFill>
                  <a:srgbClr val="151616"/>
                </a:solidFill>
                <a:latin typeface="Arial"/>
                <a:cs typeface="Arial"/>
              </a:rPr>
              <a:t>WAY </a:t>
            </a:r>
            <a:r>
              <a:rPr sz="2800" b="1" dirty="0">
                <a:solidFill>
                  <a:srgbClr val="151616"/>
                </a:solidFill>
                <a:latin typeface="Arial"/>
                <a:cs typeface="Arial"/>
              </a:rPr>
              <a:t>OF  </a:t>
            </a:r>
            <a:r>
              <a:rPr sz="2800" b="1" spc="-40" dirty="0">
                <a:solidFill>
                  <a:srgbClr val="151616"/>
                </a:solidFill>
                <a:latin typeface="Arial"/>
                <a:cs typeface="Arial"/>
              </a:rPr>
              <a:t>CLEARLY </a:t>
            </a:r>
            <a:r>
              <a:rPr sz="2800" b="1" dirty="0">
                <a:solidFill>
                  <a:srgbClr val="151616"/>
                </a:solidFill>
                <a:latin typeface="Arial"/>
                <a:cs typeface="Arial"/>
              </a:rPr>
              <a:t>IDENTIFYING THE DESIGN PROBLEM,  </a:t>
            </a:r>
            <a:r>
              <a:rPr sz="2800" b="1" spc="-55" dirty="0">
                <a:solidFill>
                  <a:srgbClr val="151616"/>
                </a:solidFill>
                <a:latin typeface="Arial"/>
                <a:cs typeface="Arial"/>
              </a:rPr>
              <a:t>THAT </a:t>
            </a:r>
            <a:r>
              <a:rPr sz="2800" b="1" spc="-5" dirty="0">
                <a:solidFill>
                  <a:srgbClr val="151616"/>
                </a:solidFill>
                <a:latin typeface="Arial"/>
                <a:cs typeface="Arial"/>
              </a:rPr>
              <a:t>HAS BEEN </a:t>
            </a:r>
            <a:r>
              <a:rPr sz="2800" b="1" dirty="0">
                <a:solidFill>
                  <a:srgbClr val="151616"/>
                </a:solidFill>
                <a:latin typeface="Arial"/>
                <a:cs typeface="Arial"/>
              </a:rPr>
              <a:t>SELECTED </a:t>
            </a:r>
            <a:r>
              <a:rPr sz="2800" b="1" spc="-5" dirty="0">
                <a:solidFill>
                  <a:srgbClr val="151616"/>
                </a:solidFill>
                <a:latin typeface="Arial"/>
                <a:cs typeface="Arial"/>
              </a:rPr>
              <a:t>BY </a:t>
            </a:r>
            <a:r>
              <a:rPr sz="2800" b="1" spc="-20" dirty="0">
                <a:solidFill>
                  <a:srgbClr val="151616"/>
                </a:solidFill>
                <a:latin typeface="Arial"/>
                <a:cs typeface="Arial"/>
              </a:rPr>
              <a:t>INVESTIGATING  </a:t>
            </a:r>
            <a:r>
              <a:rPr sz="2800" b="1" dirty="0">
                <a:solidFill>
                  <a:srgbClr val="151616"/>
                </a:solidFill>
                <a:latin typeface="Arial"/>
                <a:cs typeface="Arial"/>
              </a:rPr>
              <a:t>THE CONTEXTUAL CHALLENGE - </a:t>
            </a:r>
            <a:r>
              <a:rPr sz="2800" b="1" spc="-5" dirty="0">
                <a:solidFill>
                  <a:srgbClr val="151616"/>
                </a:solidFill>
                <a:latin typeface="Arial"/>
                <a:cs typeface="Arial"/>
              </a:rPr>
              <a:t>AS </a:t>
            </a:r>
            <a:r>
              <a:rPr sz="2800" b="1" dirty="0">
                <a:solidFill>
                  <a:srgbClr val="151616"/>
                </a:solidFill>
                <a:latin typeface="Arial"/>
                <a:cs typeface="Arial"/>
              </a:rPr>
              <a:t>SEEN</a:t>
            </a:r>
            <a:r>
              <a:rPr sz="2800" b="1" spc="-2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151616"/>
                </a:solidFill>
                <a:latin typeface="Arial"/>
                <a:cs typeface="Arial"/>
              </a:rPr>
              <a:t>IN</a:t>
            </a:r>
            <a:r>
              <a:rPr sz="2800" b="1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151616"/>
                </a:solidFill>
                <a:latin typeface="Arial"/>
                <a:cs typeface="Arial"/>
              </a:rPr>
              <a:t>THE  TWO PREVIOUS SLIDES</a:t>
            </a:r>
            <a:r>
              <a:rPr sz="2800" b="1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151616"/>
                </a:solidFill>
                <a:latin typeface="Arial"/>
                <a:cs typeface="Arial"/>
              </a:rPr>
              <a:t>.</a:t>
            </a:r>
            <a:endParaRPr sz="2800">
              <a:latin typeface="Arial"/>
              <a:cs typeface="Arial"/>
            </a:endParaRPr>
          </a:p>
          <a:p>
            <a:pPr marL="65405" marR="57785" algn="ctr">
              <a:lnSpc>
                <a:spcPts val="3130"/>
              </a:lnSpc>
              <a:spcBef>
                <a:spcPts val="3120"/>
              </a:spcBef>
            </a:pPr>
            <a:r>
              <a:rPr sz="2800" b="1" dirty="0">
                <a:solidFill>
                  <a:srgbClr val="DD2B1C"/>
                </a:solidFill>
                <a:latin typeface="Arial"/>
                <a:cs typeface="Arial"/>
              </a:rPr>
              <a:t>SAMPLE CONTEXTUAL CHALLENGE -</a:t>
            </a:r>
            <a:r>
              <a:rPr sz="2800" b="1" spc="-155" dirty="0">
                <a:solidFill>
                  <a:srgbClr val="DD2B1C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DD2B1C"/>
                </a:solidFill>
                <a:latin typeface="Arial"/>
                <a:cs typeface="Arial"/>
              </a:rPr>
              <a:t>“WORKING  </a:t>
            </a:r>
            <a:r>
              <a:rPr sz="2800" b="1" spc="-45" dirty="0">
                <a:solidFill>
                  <a:srgbClr val="DD2B1C"/>
                </a:solidFill>
                <a:latin typeface="Arial"/>
                <a:cs typeface="Arial"/>
              </a:rPr>
              <a:t>COMFORTABLY </a:t>
            </a:r>
            <a:r>
              <a:rPr sz="2800" b="1" dirty="0">
                <a:solidFill>
                  <a:srgbClr val="DD2B1C"/>
                </a:solidFill>
                <a:latin typeface="Arial"/>
                <a:cs typeface="Arial"/>
              </a:rPr>
              <a:t>WITHOUT </a:t>
            </a:r>
            <a:r>
              <a:rPr sz="2800" b="1" spc="-5" dirty="0">
                <a:solidFill>
                  <a:srgbClr val="DD2B1C"/>
                </a:solidFill>
                <a:latin typeface="Arial"/>
                <a:cs typeface="Arial"/>
              </a:rPr>
              <a:t>A DESK </a:t>
            </a:r>
            <a:r>
              <a:rPr sz="2800" b="1" dirty="0">
                <a:solidFill>
                  <a:srgbClr val="DD2B1C"/>
                </a:solidFill>
                <a:latin typeface="Arial"/>
                <a:cs typeface="Arial"/>
              </a:rPr>
              <a:t>OR</a:t>
            </a:r>
            <a:r>
              <a:rPr sz="2800" b="1" spc="-225" dirty="0">
                <a:solidFill>
                  <a:srgbClr val="DD2B1C"/>
                </a:solidFill>
                <a:latin typeface="Arial"/>
                <a:cs typeface="Arial"/>
              </a:rPr>
              <a:t> </a:t>
            </a:r>
            <a:r>
              <a:rPr sz="2800" b="1" spc="-40" dirty="0">
                <a:solidFill>
                  <a:srgbClr val="DD2B1C"/>
                </a:solidFill>
                <a:latin typeface="Arial"/>
                <a:cs typeface="Arial"/>
              </a:rPr>
              <a:t>TABLE”</a:t>
            </a:r>
            <a:endParaRPr sz="28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312227" y="7035996"/>
            <a:ext cx="3054350" cy="19875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  <a:tabLst>
                <a:tab pos="2195195" algn="l"/>
              </a:tabLst>
            </a:pPr>
            <a:r>
              <a:rPr sz="1000" spc="-5" dirty="0">
                <a:solidFill>
                  <a:srgbClr val="3C2B98"/>
                </a:solidFill>
                <a:latin typeface="Arial"/>
                <a:cs typeface="Arial"/>
                <a:hlinkClick r:id="rId2"/>
              </a:rPr>
              <a:t>www.technologystudent.com</a:t>
            </a:r>
            <a:r>
              <a:rPr sz="1000" dirty="0">
                <a:solidFill>
                  <a:srgbClr val="3C2B98"/>
                </a:solidFill>
                <a:latin typeface="Arial"/>
                <a:cs typeface="Arial"/>
                <a:hlinkClick r:id="rId2"/>
              </a:rPr>
              <a:t> </a:t>
            </a:r>
            <a:r>
              <a:rPr sz="1000" spc="-5" dirty="0">
                <a:solidFill>
                  <a:srgbClr val="3C2B98"/>
                </a:solidFill>
                <a:latin typeface="Arial"/>
                <a:cs typeface="Arial"/>
                <a:hlinkClick r:id="rId2"/>
              </a:rPr>
              <a:t>©</a:t>
            </a:r>
            <a:r>
              <a:rPr sz="1000" dirty="0">
                <a:solidFill>
                  <a:srgbClr val="3C2B98"/>
                </a:solidFill>
                <a:latin typeface="Arial"/>
                <a:cs typeface="Arial"/>
                <a:hlinkClick r:id="rId2"/>
              </a:rPr>
              <a:t> </a:t>
            </a:r>
            <a:r>
              <a:rPr sz="1000" spc="-5" dirty="0">
                <a:solidFill>
                  <a:srgbClr val="3C2B98"/>
                </a:solidFill>
                <a:latin typeface="Arial"/>
                <a:cs typeface="Arial"/>
              </a:rPr>
              <a:t>2018	</a:t>
            </a:r>
            <a:r>
              <a:rPr sz="1000" spc="-20" dirty="0">
                <a:solidFill>
                  <a:srgbClr val="3C2B98"/>
                </a:solidFill>
                <a:latin typeface="Arial"/>
                <a:cs typeface="Arial"/>
              </a:rPr>
              <a:t>V.Ryan </a:t>
            </a:r>
            <a:r>
              <a:rPr sz="1000" spc="-5" dirty="0">
                <a:solidFill>
                  <a:srgbClr val="3C2B98"/>
                </a:solidFill>
                <a:latin typeface="Arial"/>
                <a:cs typeface="Arial"/>
              </a:rPr>
              <a:t>©</a:t>
            </a:r>
            <a:r>
              <a:rPr sz="1000" spc="-70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1000" spc="-5" dirty="0">
                <a:solidFill>
                  <a:srgbClr val="3C2B98"/>
                </a:solidFill>
                <a:latin typeface="Arial"/>
                <a:cs typeface="Arial"/>
              </a:rPr>
              <a:t>2018</a:t>
            </a:r>
            <a:endParaRPr sz="10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61303" y="7058245"/>
            <a:ext cx="3382010" cy="19812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000" spc="10" dirty="0">
                <a:solidFill>
                  <a:srgbClr val="3C2B98"/>
                </a:solidFill>
                <a:latin typeface="Arial"/>
                <a:cs typeface="Arial"/>
              </a:rPr>
              <a:t>WORLD </a:t>
            </a:r>
            <a:r>
              <a:rPr sz="1000" spc="5" dirty="0">
                <a:solidFill>
                  <a:srgbClr val="3C2B98"/>
                </a:solidFill>
                <a:latin typeface="Arial"/>
                <a:cs typeface="Arial"/>
              </a:rPr>
              <a:t>ASSOCIATION </a:t>
            </a:r>
            <a:r>
              <a:rPr sz="1000" spc="0" dirty="0">
                <a:solidFill>
                  <a:srgbClr val="3C2B98"/>
                </a:solidFill>
                <a:latin typeface="Arial"/>
                <a:cs typeface="Arial"/>
              </a:rPr>
              <a:t>OF </a:t>
            </a:r>
            <a:r>
              <a:rPr sz="1000" spc="15" dirty="0">
                <a:solidFill>
                  <a:srgbClr val="3C2B98"/>
                </a:solidFill>
                <a:latin typeface="Arial"/>
                <a:cs typeface="Arial"/>
              </a:rPr>
              <a:t>TECHNOLOGY</a:t>
            </a:r>
            <a:r>
              <a:rPr sz="1000" spc="114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1000" spc="15" dirty="0">
                <a:solidFill>
                  <a:srgbClr val="3C2B98"/>
                </a:solidFill>
                <a:latin typeface="Arial"/>
                <a:cs typeface="Arial"/>
              </a:rPr>
              <a:t>TEACHERS</a:t>
            </a:r>
            <a:endParaRPr sz="10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956051" y="7055088"/>
            <a:ext cx="3040380" cy="19812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000" spc="-5" dirty="0">
                <a:solidFill>
                  <a:srgbClr val="3C2B98"/>
                </a:solidFill>
                <a:latin typeface="Arial"/>
                <a:cs typeface="Arial"/>
                <a:hlinkClick r:id="rId3"/>
              </a:rPr>
              <a:t>https://www.facebook.com/groups/254963448192823/</a:t>
            </a:r>
            <a:endParaRPr sz="10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956051" y="240241"/>
            <a:ext cx="3040380" cy="1771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5" dirty="0">
                <a:solidFill>
                  <a:srgbClr val="3C2B98"/>
                </a:solidFill>
                <a:latin typeface="Arial"/>
                <a:cs typeface="Arial"/>
                <a:hlinkClick r:id="rId3"/>
              </a:rPr>
              <a:t>https://www.facebook.com/groups/254963448192823/</a:t>
            </a:r>
            <a:endParaRPr sz="10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61303" y="243398"/>
            <a:ext cx="3382010" cy="1771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10" dirty="0">
                <a:solidFill>
                  <a:srgbClr val="3C2B98"/>
                </a:solidFill>
                <a:latin typeface="Arial"/>
                <a:cs typeface="Arial"/>
              </a:rPr>
              <a:t>WORLD </a:t>
            </a:r>
            <a:r>
              <a:rPr sz="1000" spc="5" dirty="0">
                <a:solidFill>
                  <a:srgbClr val="3C2B98"/>
                </a:solidFill>
                <a:latin typeface="Arial"/>
                <a:cs typeface="Arial"/>
              </a:rPr>
              <a:t>ASSOCIATION </a:t>
            </a:r>
            <a:r>
              <a:rPr sz="1000" spc="0" dirty="0">
                <a:solidFill>
                  <a:srgbClr val="3C2B98"/>
                </a:solidFill>
                <a:latin typeface="Arial"/>
                <a:cs typeface="Arial"/>
              </a:rPr>
              <a:t>OF </a:t>
            </a:r>
            <a:r>
              <a:rPr sz="1000" spc="15" dirty="0">
                <a:solidFill>
                  <a:srgbClr val="3C2B98"/>
                </a:solidFill>
                <a:latin typeface="Arial"/>
                <a:cs typeface="Arial"/>
              </a:rPr>
              <a:t>TECHNOLOGY</a:t>
            </a:r>
            <a:r>
              <a:rPr sz="1000" spc="114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1000" spc="15" dirty="0">
                <a:solidFill>
                  <a:srgbClr val="3C2B98"/>
                </a:solidFill>
                <a:latin typeface="Arial"/>
                <a:cs typeface="Arial"/>
              </a:rPr>
              <a:t>TEACHERS</a:t>
            </a:r>
            <a:endParaRPr sz="10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312227" y="221520"/>
            <a:ext cx="3054350" cy="1771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2195195" algn="l"/>
              </a:tabLst>
            </a:pPr>
            <a:r>
              <a:rPr sz="1000" spc="-5" dirty="0">
                <a:solidFill>
                  <a:srgbClr val="3C2B98"/>
                </a:solidFill>
                <a:latin typeface="Arial"/>
                <a:cs typeface="Arial"/>
                <a:hlinkClick r:id="rId2"/>
              </a:rPr>
              <a:t>www.technologystudent.com</a:t>
            </a:r>
            <a:r>
              <a:rPr sz="1000" dirty="0">
                <a:solidFill>
                  <a:srgbClr val="3C2B98"/>
                </a:solidFill>
                <a:latin typeface="Arial"/>
                <a:cs typeface="Arial"/>
                <a:hlinkClick r:id="rId2"/>
              </a:rPr>
              <a:t> </a:t>
            </a:r>
            <a:r>
              <a:rPr sz="1000" spc="-5" dirty="0">
                <a:solidFill>
                  <a:srgbClr val="3C2B98"/>
                </a:solidFill>
                <a:latin typeface="Arial"/>
                <a:cs typeface="Arial"/>
                <a:hlinkClick r:id="rId2"/>
              </a:rPr>
              <a:t>©</a:t>
            </a:r>
            <a:r>
              <a:rPr sz="1000" dirty="0">
                <a:solidFill>
                  <a:srgbClr val="3C2B98"/>
                </a:solidFill>
                <a:latin typeface="Arial"/>
                <a:cs typeface="Arial"/>
                <a:hlinkClick r:id="rId2"/>
              </a:rPr>
              <a:t> </a:t>
            </a:r>
            <a:r>
              <a:rPr sz="1000" spc="-5" dirty="0">
                <a:solidFill>
                  <a:srgbClr val="3C2B98"/>
                </a:solidFill>
                <a:latin typeface="Arial"/>
                <a:cs typeface="Arial"/>
              </a:rPr>
              <a:t>2018	</a:t>
            </a:r>
            <a:r>
              <a:rPr sz="1000" spc="-20" dirty="0">
                <a:solidFill>
                  <a:srgbClr val="3C2B98"/>
                </a:solidFill>
                <a:latin typeface="Arial"/>
                <a:cs typeface="Arial"/>
              </a:rPr>
              <a:t>V.Ryan </a:t>
            </a:r>
            <a:r>
              <a:rPr sz="1000" spc="-5" dirty="0">
                <a:solidFill>
                  <a:srgbClr val="3C2B98"/>
                </a:solidFill>
                <a:latin typeface="Arial"/>
                <a:cs typeface="Arial"/>
              </a:rPr>
              <a:t>©</a:t>
            </a:r>
            <a:r>
              <a:rPr sz="1000" spc="-70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1000" spc="-5" dirty="0">
                <a:solidFill>
                  <a:srgbClr val="3C2B98"/>
                </a:solidFill>
                <a:latin typeface="Arial"/>
                <a:cs typeface="Arial"/>
              </a:rPr>
              <a:t>2018</a:t>
            </a:r>
            <a:endParaRPr sz="10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62771" y="662623"/>
            <a:ext cx="9306560" cy="324485"/>
          </a:xfrm>
          <a:prstGeom prst="rect">
            <a:avLst/>
          </a:prstGeom>
          <a:solidFill>
            <a:srgbClr val="FBF9FD"/>
          </a:solidFill>
          <a:ln w="7199">
            <a:solidFill>
              <a:srgbClr val="DD2B1C"/>
            </a:solidFill>
          </a:ln>
        </p:spPr>
        <p:txBody>
          <a:bodyPr vert="horz" wrap="square" lIns="0" tIns="13970" rIns="0" bIns="0" rtlCol="0">
            <a:spAutoFit/>
          </a:bodyPr>
          <a:lstStyle/>
          <a:p>
            <a:pPr marL="449580">
              <a:lnSpc>
                <a:spcPct val="100000"/>
              </a:lnSpc>
              <a:spcBef>
                <a:spcPts val="110"/>
              </a:spcBef>
              <a:tabLst>
                <a:tab pos="2703830" algn="l"/>
              </a:tabLst>
            </a:pPr>
            <a:r>
              <a:rPr sz="2700" b="1" baseline="1543" dirty="0">
                <a:solidFill>
                  <a:srgbClr val="151616"/>
                </a:solidFill>
                <a:latin typeface="Arial"/>
                <a:cs typeface="Arial"/>
              </a:rPr>
              <a:t>HELPFUL</a:t>
            </a:r>
            <a:r>
              <a:rPr sz="2700" b="1" spc="-52" baseline="1543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700" b="1" baseline="1543" dirty="0">
                <a:solidFill>
                  <a:srgbClr val="151616"/>
                </a:solidFill>
                <a:latin typeface="Arial"/>
                <a:cs typeface="Arial"/>
              </a:rPr>
              <a:t>LINK	</a:t>
            </a:r>
            <a:r>
              <a:rPr sz="1800" spc="-5" dirty="0">
                <a:solidFill>
                  <a:srgbClr val="DD2B1C"/>
                </a:solidFill>
                <a:latin typeface="Arial"/>
                <a:cs typeface="Arial"/>
                <a:hlinkClick r:id="rId4"/>
              </a:rPr>
              <a:t>http://www.technologystudent.com/despro_ﬂsh/new_prob1.html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1014" y="58452"/>
            <a:ext cx="10567035" cy="7455534"/>
          </a:xfrm>
          <a:custGeom>
            <a:avLst/>
            <a:gdLst/>
            <a:ahLst/>
            <a:cxnLst/>
            <a:rect l="l" t="t" r="r" b="b"/>
            <a:pathLst>
              <a:path w="10567035" h="7455534">
                <a:moveTo>
                  <a:pt x="0" y="0"/>
                </a:moveTo>
                <a:lnTo>
                  <a:pt x="10566467" y="0"/>
                </a:lnTo>
                <a:lnTo>
                  <a:pt x="10566467" y="7454948"/>
                </a:lnTo>
                <a:lnTo>
                  <a:pt x="0" y="7454948"/>
                </a:lnTo>
                <a:lnTo>
                  <a:pt x="0" y="0"/>
                </a:lnTo>
                <a:close/>
              </a:path>
            </a:pathLst>
          </a:custGeom>
          <a:solidFill>
            <a:srgbClr val="FBF9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815224" y="1993593"/>
            <a:ext cx="7608752" cy="529485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286961" y="3064448"/>
            <a:ext cx="2261235" cy="2993390"/>
          </a:xfrm>
          <a:prstGeom prst="rect">
            <a:avLst/>
          </a:prstGeom>
        </p:spPr>
        <p:txBody>
          <a:bodyPr vert="horz" wrap="square" lIns="0" tIns="33655" rIns="0" bIns="0" rtlCol="0">
            <a:spAutoFit/>
          </a:bodyPr>
          <a:lstStyle/>
          <a:p>
            <a:pPr marL="153035" marR="145415" algn="ctr">
              <a:lnSpc>
                <a:spcPts val="1789"/>
              </a:lnSpc>
              <a:spcBef>
                <a:spcPts val="265"/>
              </a:spcBef>
            </a:pPr>
            <a:r>
              <a:rPr sz="1600" spc="-5" dirty="0">
                <a:solidFill>
                  <a:srgbClr val="151616"/>
                </a:solidFill>
                <a:latin typeface="Arial"/>
                <a:cs typeface="Arial"/>
              </a:rPr>
              <a:t>This sheet clearly  identiﬁes</a:t>
            </a:r>
            <a:r>
              <a:rPr sz="1600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600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151616"/>
                </a:solidFill>
                <a:latin typeface="Arial"/>
                <a:cs typeface="Arial"/>
              </a:rPr>
              <a:t>selected  design </a:t>
            </a:r>
            <a:r>
              <a:rPr sz="1600" spc="-15" dirty="0">
                <a:solidFill>
                  <a:srgbClr val="151616"/>
                </a:solidFill>
                <a:latin typeface="Arial"/>
                <a:cs typeface="Arial"/>
              </a:rPr>
              <a:t>opportunity.</a:t>
            </a:r>
            <a:endParaRPr sz="1600">
              <a:latin typeface="Arial"/>
              <a:cs typeface="Arial"/>
            </a:endParaRPr>
          </a:p>
          <a:p>
            <a:pPr marL="243840" marR="236220" algn="ctr">
              <a:lnSpc>
                <a:spcPts val="1789"/>
              </a:lnSpc>
              <a:spcBef>
                <a:spcPts val="1780"/>
              </a:spcBef>
            </a:pPr>
            <a:r>
              <a:rPr sz="1600" spc="-5" dirty="0">
                <a:solidFill>
                  <a:srgbClr val="151616"/>
                </a:solidFill>
                <a:latin typeface="Arial"/>
                <a:cs typeface="Arial"/>
              </a:rPr>
              <a:t>Potential clients are  referenced.</a:t>
            </a:r>
            <a:endParaRPr sz="1600">
              <a:latin typeface="Arial"/>
              <a:cs typeface="Arial"/>
            </a:endParaRPr>
          </a:p>
          <a:p>
            <a:pPr marL="12065" marR="5080" algn="ctr">
              <a:lnSpc>
                <a:spcPts val="1789"/>
              </a:lnSpc>
              <a:spcBef>
                <a:spcPts val="1785"/>
              </a:spcBef>
            </a:pPr>
            <a:r>
              <a:rPr sz="1600" spc="-5" dirty="0">
                <a:solidFill>
                  <a:srgbClr val="151616"/>
                </a:solidFill>
                <a:latin typeface="Arial"/>
                <a:cs typeface="Arial"/>
              </a:rPr>
              <a:t>Evidence </a:t>
            </a:r>
            <a:r>
              <a:rPr sz="1600" dirty="0">
                <a:solidFill>
                  <a:srgbClr val="151616"/>
                </a:solidFill>
                <a:latin typeface="Arial"/>
                <a:cs typeface="Arial"/>
              </a:rPr>
              <a:t>that the  </a:t>
            </a:r>
            <a:r>
              <a:rPr sz="1600" spc="-5" dirty="0">
                <a:solidFill>
                  <a:srgbClr val="151616"/>
                </a:solidFill>
                <a:latin typeface="Arial"/>
                <a:cs typeface="Arial"/>
              </a:rPr>
              <a:t>problem is a genuine  problem worth</a:t>
            </a:r>
            <a:r>
              <a:rPr sz="1600" spc="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151616"/>
                </a:solidFill>
                <a:latin typeface="Arial"/>
                <a:cs typeface="Arial"/>
              </a:rPr>
              <a:t>solving,</a:t>
            </a:r>
            <a:r>
              <a:rPr sz="160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151616"/>
                </a:solidFill>
                <a:latin typeface="Arial"/>
                <a:cs typeface="Arial"/>
              </a:rPr>
              <a:t>is  achieved through a  questionnaire. </a:t>
            </a:r>
            <a:r>
              <a:rPr sz="1600" dirty="0">
                <a:solidFill>
                  <a:srgbClr val="151616"/>
                </a:solidFill>
                <a:latin typeface="Arial"/>
                <a:cs typeface="Arial"/>
              </a:rPr>
              <a:t>A </a:t>
            </a:r>
            <a:r>
              <a:rPr sz="1600" spc="-5" dirty="0">
                <a:solidFill>
                  <a:srgbClr val="151616"/>
                </a:solidFill>
                <a:latin typeface="Arial"/>
                <a:cs typeface="Arial"/>
              </a:rPr>
              <a:t>justiﬁed  need.</a:t>
            </a:r>
            <a:endParaRPr sz="1600">
              <a:latin typeface="Arial"/>
              <a:cs typeface="Arial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272924" y="42524"/>
            <a:ext cx="8314055" cy="3911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400" u="none" spc="-5" dirty="0"/>
              <a:t>CLEAR </a:t>
            </a:r>
            <a:r>
              <a:rPr sz="2400" u="none" spc="-15" dirty="0"/>
              <a:t>IDENTIFICATION </a:t>
            </a:r>
            <a:r>
              <a:rPr sz="2400" u="none" spc="-5" dirty="0"/>
              <a:t>OF THE DESIGN</a:t>
            </a:r>
            <a:r>
              <a:rPr sz="2400" u="none" spc="60" dirty="0"/>
              <a:t> </a:t>
            </a:r>
            <a:r>
              <a:rPr sz="2400" u="none" spc="-5" dirty="0"/>
              <a:t>OPPORTUNITY</a:t>
            </a:r>
            <a:endParaRPr sz="2400"/>
          </a:p>
        </p:txBody>
      </p:sp>
      <p:sp>
        <p:nvSpPr>
          <p:cNvPr id="6" name="object 6"/>
          <p:cNvSpPr txBox="1"/>
          <p:nvPr/>
        </p:nvSpPr>
        <p:spPr>
          <a:xfrm>
            <a:off x="253072" y="543567"/>
            <a:ext cx="10262235" cy="836930"/>
          </a:xfrm>
          <a:prstGeom prst="rect">
            <a:avLst/>
          </a:prstGeom>
          <a:solidFill>
            <a:srgbClr val="FEF8C6"/>
          </a:solidFill>
        </p:spPr>
        <p:txBody>
          <a:bodyPr vert="horz" wrap="square" lIns="0" tIns="163195" rIns="0" bIns="0" rtlCol="0">
            <a:spAutoFit/>
          </a:bodyPr>
          <a:lstStyle/>
          <a:p>
            <a:pPr marL="2345690" marR="443865" indent="-1952625">
              <a:lnSpc>
                <a:spcPts val="1789"/>
              </a:lnSpc>
              <a:spcBef>
                <a:spcPts val="1285"/>
              </a:spcBef>
            </a:pPr>
            <a:r>
              <a:rPr sz="1600" spc="-5" dirty="0">
                <a:solidFill>
                  <a:srgbClr val="151616"/>
                </a:solidFill>
                <a:latin typeface="Arial"/>
                <a:cs typeface="Arial"/>
              </a:rPr>
              <a:t>This is an example </a:t>
            </a:r>
            <a:r>
              <a:rPr sz="1600" dirty="0">
                <a:solidFill>
                  <a:srgbClr val="151616"/>
                </a:solidFill>
                <a:latin typeface="Arial"/>
                <a:cs typeface="Arial"/>
              </a:rPr>
              <a:t>of </a:t>
            </a:r>
            <a:r>
              <a:rPr sz="1600" spc="-5" dirty="0">
                <a:solidFill>
                  <a:srgbClr val="151616"/>
                </a:solidFill>
                <a:latin typeface="Arial"/>
                <a:cs typeface="Arial"/>
              </a:rPr>
              <a:t>a design sheet </a:t>
            </a:r>
            <a:r>
              <a:rPr sz="1600" dirty="0">
                <a:solidFill>
                  <a:srgbClr val="151616"/>
                </a:solidFill>
                <a:latin typeface="Arial"/>
                <a:cs typeface="Arial"/>
              </a:rPr>
              <a:t>that refers to the </a:t>
            </a:r>
            <a:r>
              <a:rPr sz="1600" spc="-5" dirty="0">
                <a:solidFill>
                  <a:srgbClr val="151616"/>
                </a:solidFill>
                <a:latin typeface="Arial"/>
                <a:cs typeface="Arial"/>
              </a:rPr>
              <a:t>selected design </a:t>
            </a:r>
            <a:r>
              <a:rPr sz="1600" spc="-10" dirty="0">
                <a:solidFill>
                  <a:srgbClr val="151616"/>
                </a:solidFill>
                <a:latin typeface="Arial"/>
                <a:cs typeface="Arial"/>
              </a:rPr>
              <a:t>opportunity. </a:t>
            </a:r>
            <a:r>
              <a:rPr sz="1600" dirty="0">
                <a:solidFill>
                  <a:srgbClr val="151616"/>
                </a:solidFill>
                <a:latin typeface="Arial"/>
                <a:cs typeface="Arial"/>
              </a:rPr>
              <a:t>It </a:t>
            </a:r>
            <a:r>
              <a:rPr sz="1600" spc="-5" dirty="0">
                <a:solidFill>
                  <a:srgbClr val="151616"/>
                </a:solidFill>
                <a:latin typeface="Arial"/>
                <a:cs typeface="Arial"/>
              </a:rPr>
              <a:t>clearly identiﬁes </a:t>
            </a:r>
            <a:r>
              <a:rPr sz="1600" dirty="0">
                <a:solidFill>
                  <a:srgbClr val="151616"/>
                </a:solidFill>
                <a:latin typeface="Arial"/>
                <a:cs typeface="Arial"/>
              </a:rPr>
              <a:t>the  </a:t>
            </a:r>
            <a:r>
              <a:rPr sz="1600" spc="-5" dirty="0">
                <a:solidFill>
                  <a:srgbClr val="151616"/>
                </a:solidFill>
                <a:latin typeface="Arial"/>
                <a:cs typeface="Arial"/>
              </a:rPr>
              <a:t>speciﬁc design problem, stemming </a:t>
            </a:r>
            <a:r>
              <a:rPr sz="1600" dirty="0">
                <a:solidFill>
                  <a:srgbClr val="151616"/>
                </a:solidFill>
                <a:latin typeface="Arial"/>
                <a:cs typeface="Arial"/>
              </a:rPr>
              <a:t>from the </a:t>
            </a:r>
            <a:r>
              <a:rPr sz="1600" spc="-5" dirty="0">
                <a:solidFill>
                  <a:srgbClr val="151616"/>
                </a:solidFill>
                <a:latin typeface="Arial"/>
                <a:cs typeface="Arial"/>
              </a:rPr>
              <a:t>contextual</a:t>
            </a:r>
            <a:r>
              <a:rPr sz="1600" spc="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151616"/>
                </a:solidFill>
                <a:latin typeface="Arial"/>
                <a:cs typeface="Arial"/>
              </a:rPr>
              <a:t>sheet.</a:t>
            </a:r>
            <a:endParaRPr sz="160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2415311" y="2064916"/>
            <a:ext cx="2014855" cy="1480820"/>
          </a:xfrm>
          <a:custGeom>
            <a:avLst/>
            <a:gdLst/>
            <a:ahLst/>
            <a:cxnLst/>
            <a:rect l="l" t="t" r="r" b="b"/>
            <a:pathLst>
              <a:path w="2014854" h="1480820">
                <a:moveTo>
                  <a:pt x="830369" y="3408"/>
                </a:moveTo>
                <a:lnTo>
                  <a:pt x="818802" y="7217"/>
                </a:lnTo>
                <a:lnTo>
                  <a:pt x="0" y="1471711"/>
                </a:lnTo>
                <a:lnTo>
                  <a:pt x="15711" y="1480496"/>
                </a:lnTo>
                <a:lnTo>
                  <a:pt x="830478" y="23218"/>
                </a:lnTo>
                <a:lnTo>
                  <a:pt x="822946" y="19810"/>
                </a:lnTo>
                <a:lnTo>
                  <a:pt x="830369" y="3408"/>
                </a:lnTo>
                <a:close/>
              </a:path>
              <a:path w="2014854" h="1480820">
                <a:moveTo>
                  <a:pt x="1910326" y="511773"/>
                </a:moveTo>
                <a:lnTo>
                  <a:pt x="1891314" y="553798"/>
                </a:lnTo>
                <a:lnTo>
                  <a:pt x="2014456" y="549003"/>
                </a:lnTo>
                <a:lnTo>
                  <a:pt x="1986131" y="514148"/>
                </a:lnTo>
                <a:lnTo>
                  <a:pt x="1915575" y="514148"/>
                </a:lnTo>
                <a:lnTo>
                  <a:pt x="1910326" y="511773"/>
                </a:lnTo>
                <a:close/>
              </a:path>
              <a:path w="2014854" h="1480820">
                <a:moveTo>
                  <a:pt x="1917747" y="495370"/>
                </a:moveTo>
                <a:lnTo>
                  <a:pt x="1910326" y="511773"/>
                </a:lnTo>
                <a:lnTo>
                  <a:pt x="1915575" y="514148"/>
                </a:lnTo>
                <a:lnTo>
                  <a:pt x="1922998" y="497746"/>
                </a:lnTo>
                <a:lnTo>
                  <a:pt x="1917747" y="495370"/>
                </a:lnTo>
                <a:close/>
              </a:path>
              <a:path w="2014854" h="1480820">
                <a:moveTo>
                  <a:pt x="1936746" y="453376"/>
                </a:moveTo>
                <a:lnTo>
                  <a:pt x="1917747" y="495370"/>
                </a:lnTo>
                <a:lnTo>
                  <a:pt x="1922998" y="497746"/>
                </a:lnTo>
                <a:lnTo>
                  <a:pt x="1915575" y="514148"/>
                </a:lnTo>
                <a:lnTo>
                  <a:pt x="1986131" y="514148"/>
                </a:lnTo>
                <a:lnTo>
                  <a:pt x="1936746" y="453376"/>
                </a:lnTo>
                <a:close/>
              </a:path>
              <a:path w="2014854" h="1480820">
                <a:moveTo>
                  <a:pt x="830369" y="3408"/>
                </a:moveTo>
                <a:lnTo>
                  <a:pt x="834513" y="16001"/>
                </a:lnTo>
                <a:lnTo>
                  <a:pt x="830478" y="23218"/>
                </a:lnTo>
                <a:lnTo>
                  <a:pt x="1910326" y="511773"/>
                </a:lnTo>
                <a:lnTo>
                  <a:pt x="1917747" y="495370"/>
                </a:lnTo>
                <a:lnTo>
                  <a:pt x="830369" y="3408"/>
                </a:lnTo>
                <a:close/>
              </a:path>
              <a:path w="2014854" h="1480820">
                <a:moveTo>
                  <a:pt x="830369" y="3408"/>
                </a:moveTo>
                <a:lnTo>
                  <a:pt x="822946" y="19810"/>
                </a:lnTo>
                <a:lnTo>
                  <a:pt x="830478" y="23218"/>
                </a:lnTo>
                <a:lnTo>
                  <a:pt x="834513" y="16001"/>
                </a:lnTo>
                <a:lnTo>
                  <a:pt x="830369" y="3408"/>
                </a:lnTo>
                <a:close/>
              </a:path>
              <a:path w="2014854" h="1480820">
                <a:moveTo>
                  <a:pt x="822838" y="0"/>
                </a:moveTo>
                <a:lnTo>
                  <a:pt x="818802" y="7217"/>
                </a:lnTo>
                <a:lnTo>
                  <a:pt x="830369" y="3408"/>
                </a:lnTo>
                <a:lnTo>
                  <a:pt x="822838" y="0"/>
                </a:lnTo>
                <a:close/>
              </a:path>
            </a:pathLst>
          </a:custGeom>
          <a:solidFill>
            <a:srgbClr val="DD2B1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100895" y="2867918"/>
            <a:ext cx="2341880" cy="1468755"/>
          </a:xfrm>
          <a:custGeom>
            <a:avLst/>
            <a:gdLst/>
            <a:ahLst/>
            <a:cxnLst/>
            <a:rect l="l" t="t" r="r" b="b"/>
            <a:pathLst>
              <a:path w="2341879" h="1468754">
                <a:moveTo>
                  <a:pt x="2243358" y="50770"/>
                </a:moveTo>
                <a:lnTo>
                  <a:pt x="0" y="1452869"/>
                </a:lnTo>
                <a:lnTo>
                  <a:pt x="9540" y="1468133"/>
                </a:lnTo>
                <a:lnTo>
                  <a:pt x="2252897" y="66035"/>
                </a:lnTo>
                <a:lnTo>
                  <a:pt x="2243358" y="50770"/>
                </a:lnTo>
                <a:close/>
              </a:path>
              <a:path w="2341879" h="1468754">
                <a:moveTo>
                  <a:pt x="2312420" y="47717"/>
                </a:moveTo>
                <a:lnTo>
                  <a:pt x="2248242" y="47717"/>
                </a:lnTo>
                <a:lnTo>
                  <a:pt x="2257783" y="62981"/>
                </a:lnTo>
                <a:lnTo>
                  <a:pt x="2252897" y="66035"/>
                </a:lnTo>
                <a:lnTo>
                  <a:pt x="2277338" y="105140"/>
                </a:lnTo>
                <a:lnTo>
                  <a:pt x="2312420" y="47717"/>
                </a:lnTo>
                <a:close/>
              </a:path>
              <a:path w="2341879" h="1468754">
                <a:moveTo>
                  <a:pt x="2248242" y="47717"/>
                </a:moveTo>
                <a:lnTo>
                  <a:pt x="2243358" y="50770"/>
                </a:lnTo>
                <a:lnTo>
                  <a:pt x="2252897" y="66035"/>
                </a:lnTo>
                <a:lnTo>
                  <a:pt x="2257783" y="62981"/>
                </a:lnTo>
                <a:lnTo>
                  <a:pt x="2248242" y="47717"/>
                </a:lnTo>
                <a:close/>
              </a:path>
              <a:path w="2341879" h="1468754">
                <a:moveTo>
                  <a:pt x="2341573" y="0"/>
                </a:moveTo>
                <a:lnTo>
                  <a:pt x="2218936" y="11695"/>
                </a:lnTo>
                <a:lnTo>
                  <a:pt x="2243358" y="50770"/>
                </a:lnTo>
                <a:lnTo>
                  <a:pt x="2248242" y="47717"/>
                </a:lnTo>
                <a:lnTo>
                  <a:pt x="2312420" y="47717"/>
                </a:lnTo>
                <a:lnTo>
                  <a:pt x="2341573" y="0"/>
                </a:lnTo>
                <a:close/>
              </a:path>
            </a:pathLst>
          </a:custGeom>
          <a:solidFill>
            <a:srgbClr val="DD2B1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003674" y="5805295"/>
            <a:ext cx="876935" cy="110489"/>
          </a:xfrm>
          <a:custGeom>
            <a:avLst/>
            <a:gdLst/>
            <a:ahLst/>
            <a:cxnLst/>
            <a:rect l="l" t="t" r="r" b="b"/>
            <a:pathLst>
              <a:path w="876935" h="110489">
                <a:moveTo>
                  <a:pt x="768971" y="0"/>
                </a:moveTo>
                <a:lnTo>
                  <a:pt x="766969" y="46044"/>
                </a:lnTo>
                <a:lnTo>
                  <a:pt x="772728" y="46295"/>
                </a:lnTo>
                <a:lnTo>
                  <a:pt x="771944" y="64281"/>
                </a:lnTo>
                <a:lnTo>
                  <a:pt x="766177" y="64281"/>
                </a:lnTo>
                <a:lnTo>
                  <a:pt x="764185" y="110112"/>
                </a:lnTo>
                <a:lnTo>
                  <a:pt x="866723" y="64281"/>
                </a:lnTo>
                <a:lnTo>
                  <a:pt x="771944" y="64281"/>
                </a:lnTo>
                <a:lnTo>
                  <a:pt x="766188" y="64030"/>
                </a:lnTo>
                <a:lnTo>
                  <a:pt x="867283" y="64030"/>
                </a:lnTo>
                <a:lnTo>
                  <a:pt x="876693" y="59824"/>
                </a:lnTo>
                <a:lnTo>
                  <a:pt x="768971" y="0"/>
                </a:lnTo>
                <a:close/>
              </a:path>
              <a:path w="876935" h="110489">
                <a:moveTo>
                  <a:pt x="766969" y="46044"/>
                </a:moveTo>
                <a:lnTo>
                  <a:pt x="766188" y="64030"/>
                </a:lnTo>
                <a:lnTo>
                  <a:pt x="771944" y="64281"/>
                </a:lnTo>
                <a:lnTo>
                  <a:pt x="772728" y="46295"/>
                </a:lnTo>
                <a:lnTo>
                  <a:pt x="766969" y="46044"/>
                </a:lnTo>
                <a:close/>
              </a:path>
              <a:path w="876935" h="110489">
                <a:moveTo>
                  <a:pt x="784" y="12733"/>
                </a:moveTo>
                <a:lnTo>
                  <a:pt x="0" y="30718"/>
                </a:lnTo>
                <a:lnTo>
                  <a:pt x="766188" y="64030"/>
                </a:lnTo>
                <a:lnTo>
                  <a:pt x="766969" y="46044"/>
                </a:lnTo>
                <a:lnTo>
                  <a:pt x="784" y="12733"/>
                </a:lnTo>
                <a:close/>
              </a:path>
            </a:pathLst>
          </a:custGeom>
          <a:solidFill>
            <a:srgbClr val="DD2B1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662771" y="1481777"/>
            <a:ext cx="9306560" cy="324485"/>
          </a:xfrm>
          <a:prstGeom prst="rect">
            <a:avLst/>
          </a:prstGeom>
          <a:solidFill>
            <a:srgbClr val="FBF9FD"/>
          </a:solidFill>
          <a:ln w="7199">
            <a:solidFill>
              <a:srgbClr val="DD2B1C"/>
            </a:solidFill>
          </a:ln>
        </p:spPr>
        <p:txBody>
          <a:bodyPr vert="horz" wrap="square" lIns="0" tIns="12700" rIns="0" bIns="0" rtlCol="0">
            <a:spAutoFit/>
          </a:bodyPr>
          <a:lstStyle/>
          <a:p>
            <a:pPr marL="449580">
              <a:lnSpc>
                <a:spcPct val="100000"/>
              </a:lnSpc>
              <a:spcBef>
                <a:spcPts val="100"/>
              </a:spcBef>
              <a:tabLst>
                <a:tab pos="2383790" algn="l"/>
              </a:tabLst>
            </a:pPr>
            <a:r>
              <a:rPr sz="2700" b="1" baseline="1543" dirty="0">
                <a:solidFill>
                  <a:srgbClr val="151616"/>
                </a:solidFill>
                <a:latin typeface="Arial"/>
                <a:cs typeface="Arial"/>
              </a:rPr>
              <a:t>HELPFUL</a:t>
            </a:r>
            <a:r>
              <a:rPr sz="2700" b="1" spc="-52" baseline="1543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700" b="1" baseline="1543" dirty="0">
                <a:solidFill>
                  <a:srgbClr val="151616"/>
                </a:solidFill>
                <a:latin typeface="Arial"/>
                <a:cs typeface="Arial"/>
              </a:rPr>
              <a:t>LINK	</a:t>
            </a:r>
            <a:r>
              <a:rPr sz="1800" spc="-5" dirty="0">
                <a:solidFill>
                  <a:srgbClr val="DD2B1C"/>
                </a:solidFill>
                <a:latin typeface="Arial"/>
                <a:cs typeface="Arial"/>
                <a:hlinkClick r:id="rId3"/>
              </a:rPr>
              <a:t>http://www.technologystudent.com/despro_ﬂsh/new_problem1.html</a:t>
            </a:r>
            <a:endParaRPr sz="18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7312227" y="7315396"/>
            <a:ext cx="3054350" cy="19875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  <a:tabLst>
                <a:tab pos="2195195" algn="l"/>
              </a:tabLst>
            </a:pPr>
            <a:r>
              <a:rPr sz="1000" spc="-5" dirty="0">
                <a:solidFill>
                  <a:srgbClr val="3C2B98"/>
                </a:solidFill>
                <a:latin typeface="Arial"/>
                <a:cs typeface="Arial"/>
                <a:hlinkClick r:id="rId4"/>
              </a:rPr>
              <a:t>www.technologystudent.com</a:t>
            </a:r>
            <a:r>
              <a:rPr sz="1000" dirty="0">
                <a:solidFill>
                  <a:srgbClr val="3C2B98"/>
                </a:solidFill>
                <a:latin typeface="Arial"/>
                <a:cs typeface="Arial"/>
                <a:hlinkClick r:id="rId4"/>
              </a:rPr>
              <a:t> </a:t>
            </a:r>
            <a:r>
              <a:rPr sz="1000" spc="-5" dirty="0">
                <a:solidFill>
                  <a:srgbClr val="3C2B98"/>
                </a:solidFill>
                <a:latin typeface="Arial"/>
                <a:cs typeface="Arial"/>
                <a:hlinkClick r:id="rId4"/>
              </a:rPr>
              <a:t>©</a:t>
            </a:r>
            <a:r>
              <a:rPr sz="1000" dirty="0">
                <a:solidFill>
                  <a:srgbClr val="3C2B98"/>
                </a:solidFill>
                <a:latin typeface="Arial"/>
                <a:cs typeface="Arial"/>
                <a:hlinkClick r:id="rId4"/>
              </a:rPr>
              <a:t> </a:t>
            </a:r>
            <a:r>
              <a:rPr sz="1000" spc="-5" dirty="0">
                <a:solidFill>
                  <a:srgbClr val="3C2B98"/>
                </a:solidFill>
                <a:latin typeface="Arial"/>
                <a:cs typeface="Arial"/>
              </a:rPr>
              <a:t>2018	</a:t>
            </a:r>
            <a:r>
              <a:rPr sz="1000" spc="-20" dirty="0">
                <a:solidFill>
                  <a:srgbClr val="3C2B98"/>
                </a:solidFill>
                <a:latin typeface="Arial"/>
                <a:cs typeface="Arial"/>
              </a:rPr>
              <a:t>V.Ryan </a:t>
            </a:r>
            <a:r>
              <a:rPr sz="1000" spc="-5" dirty="0">
                <a:solidFill>
                  <a:srgbClr val="3C2B98"/>
                </a:solidFill>
                <a:latin typeface="Arial"/>
                <a:cs typeface="Arial"/>
              </a:rPr>
              <a:t>©</a:t>
            </a:r>
            <a:r>
              <a:rPr sz="1000" spc="-70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1000" spc="-5" dirty="0">
                <a:solidFill>
                  <a:srgbClr val="3C2B98"/>
                </a:solidFill>
                <a:latin typeface="Arial"/>
                <a:cs typeface="Arial"/>
              </a:rPr>
              <a:t>2018</a:t>
            </a:r>
            <a:endParaRPr sz="10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61303" y="7337645"/>
            <a:ext cx="3382010" cy="19812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000" spc="10" dirty="0">
                <a:solidFill>
                  <a:srgbClr val="3C2B98"/>
                </a:solidFill>
                <a:latin typeface="Arial"/>
                <a:cs typeface="Arial"/>
              </a:rPr>
              <a:t>WORLD </a:t>
            </a:r>
            <a:r>
              <a:rPr sz="1000" spc="5" dirty="0">
                <a:solidFill>
                  <a:srgbClr val="3C2B98"/>
                </a:solidFill>
                <a:latin typeface="Arial"/>
                <a:cs typeface="Arial"/>
              </a:rPr>
              <a:t>ASSOCIATION </a:t>
            </a:r>
            <a:r>
              <a:rPr sz="1000" spc="0" dirty="0">
                <a:solidFill>
                  <a:srgbClr val="3C2B98"/>
                </a:solidFill>
                <a:latin typeface="Arial"/>
                <a:cs typeface="Arial"/>
              </a:rPr>
              <a:t>OF </a:t>
            </a:r>
            <a:r>
              <a:rPr sz="1000" spc="15" dirty="0">
                <a:solidFill>
                  <a:srgbClr val="3C2B98"/>
                </a:solidFill>
                <a:latin typeface="Arial"/>
                <a:cs typeface="Arial"/>
              </a:rPr>
              <a:t>TECHNOLOGY</a:t>
            </a:r>
            <a:r>
              <a:rPr sz="1000" spc="114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1000" spc="15" dirty="0">
                <a:solidFill>
                  <a:srgbClr val="3C2B98"/>
                </a:solidFill>
                <a:latin typeface="Arial"/>
                <a:cs typeface="Arial"/>
              </a:rPr>
              <a:t>TEACHERS</a:t>
            </a:r>
            <a:endParaRPr sz="10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3956051" y="7334488"/>
            <a:ext cx="3040380" cy="19812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000" spc="-5" dirty="0">
                <a:solidFill>
                  <a:srgbClr val="3C2B98"/>
                </a:solidFill>
                <a:latin typeface="Arial"/>
                <a:cs typeface="Arial"/>
                <a:hlinkClick r:id="rId5"/>
              </a:rPr>
              <a:t>https://www.facebook.com/groups/254963448192823/</a:t>
            </a:r>
            <a:endParaRPr sz="10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282630" y="392283"/>
            <a:ext cx="4088765" cy="11874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  <a:tabLst>
                <a:tab pos="2222500" algn="l"/>
              </a:tabLst>
            </a:pPr>
            <a:r>
              <a:rPr sz="600" spc="25" dirty="0">
                <a:solidFill>
                  <a:srgbClr val="3C2B98"/>
                </a:solidFill>
                <a:latin typeface="Arial"/>
                <a:cs typeface="Arial"/>
              </a:rPr>
              <a:t>WO</a:t>
            </a:r>
            <a:r>
              <a:rPr sz="600" spc="20" dirty="0">
                <a:solidFill>
                  <a:srgbClr val="3C2B98"/>
                </a:solidFill>
                <a:latin typeface="Arial"/>
                <a:cs typeface="Arial"/>
              </a:rPr>
              <a:t>RL</a:t>
            </a:r>
            <a:r>
              <a:rPr sz="600" spc="0" dirty="0">
                <a:solidFill>
                  <a:srgbClr val="3C2B98"/>
                </a:solidFill>
                <a:latin typeface="Arial"/>
                <a:cs typeface="Arial"/>
              </a:rPr>
              <a:t>D</a:t>
            </a:r>
            <a:r>
              <a:rPr sz="600" spc="-10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600" spc="20" dirty="0">
                <a:solidFill>
                  <a:srgbClr val="3C2B98"/>
                </a:solidFill>
                <a:latin typeface="Arial"/>
                <a:cs typeface="Arial"/>
              </a:rPr>
              <a:t>ASSOC</a:t>
            </a:r>
            <a:r>
              <a:rPr sz="600" spc="15" dirty="0">
                <a:solidFill>
                  <a:srgbClr val="3C2B98"/>
                </a:solidFill>
                <a:latin typeface="Arial"/>
                <a:cs typeface="Arial"/>
              </a:rPr>
              <a:t>I</a:t>
            </a:r>
            <a:r>
              <a:rPr sz="600" spc="-20" dirty="0">
                <a:solidFill>
                  <a:srgbClr val="3C2B98"/>
                </a:solidFill>
                <a:latin typeface="Arial"/>
                <a:cs typeface="Arial"/>
              </a:rPr>
              <a:t>A</a:t>
            </a:r>
            <a:r>
              <a:rPr sz="600" spc="20" dirty="0">
                <a:solidFill>
                  <a:srgbClr val="3C2B98"/>
                </a:solidFill>
                <a:latin typeface="Arial"/>
                <a:cs typeface="Arial"/>
              </a:rPr>
              <a:t>T</a:t>
            </a:r>
            <a:r>
              <a:rPr sz="600" spc="15" dirty="0">
                <a:solidFill>
                  <a:srgbClr val="3C2B98"/>
                </a:solidFill>
                <a:latin typeface="Arial"/>
                <a:cs typeface="Arial"/>
              </a:rPr>
              <a:t>I</a:t>
            </a:r>
            <a:r>
              <a:rPr sz="600" spc="20" dirty="0">
                <a:solidFill>
                  <a:srgbClr val="3C2B98"/>
                </a:solidFill>
                <a:latin typeface="Arial"/>
                <a:cs typeface="Arial"/>
              </a:rPr>
              <a:t>O</a:t>
            </a:r>
            <a:r>
              <a:rPr sz="600" spc="0" dirty="0">
                <a:solidFill>
                  <a:srgbClr val="3C2B98"/>
                </a:solidFill>
                <a:latin typeface="Arial"/>
                <a:cs typeface="Arial"/>
              </a:rPr>
              <a:t>N</a:t>
            </a:r>
            <a:r>
              <a:rPr sz="600" spc="15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600" spc="20" dirty="0">
                <a:solidFill>
                  <a:srgbClr val="3C2B98"/>
                </a:solidFill>
                <a:latin typeface="Arial"/>
                <a:cs typeface="Arial"/>
              </a:rPr>
              <a:t>O</a:t>
            </a:r>
            <a:r>
              <a:rPr sz="600" spc="0" dirty="0">
                <a:solidFill>
                  <a:srgbClr val="3C2B98"/>
                </a:solidFill>
                <a:latin typeface="Arial"/>
                <a:cs typeface="Arial"/>
              </a:rPr>
              <a:t>F</a:t>
            </a:r>
            <a:r>
              <a:rPr sz="600" spc="5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600" spc="20" dirty="0">
                <a:solidFill>
                  <a:srgbClr val="3C2B98"/>
                </a:solidFill>
                <a:latin typeface="Arial"/>
                <a:cs typeface="Arial"/>
              </a:rPr>
              <a:t>TECHNOLOG</a:t>
            </a:r>
            <a:r>
              <a:rPr sz="600" spc="0" dirty="0">
                <a:solidFill>
                  <a:srgbClr val="3C2B98"/>
                </a:solidFill>
                <a:latin typeface="Arial"/>
                <a:cs typeface="Arial"/>
              </a:rPr>
              <a:t>Y</a:t>
            </a:r>
            <a:r>
              <a:rPr sz="600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600" spc="20" dirty="0">
                <a:solidFill>
                  <a:srgbClr val="3C2B98"/>
                </a:solidFill>
                <a:latin typeface="Arial"/>
                <a:cs typeface="Arial"/>
              </a:rPr>
              <a:t>TEACHER</a:t>
            </a:r>
            <a:r>
              <a:rPr sz="600" spc="0" dirty="0">
                <a:solidFill>
                  <a:srgbClr val="3C2B98"/>
                </a:solidFill>
                <a:latin typeface="Arial"/>
                <a:cs typeface="Arial"/>
              </a:rPr>
              <a:t>S</a:t>
            </a:r>
            <a:r>
              <a:rPr sz="600" dirty="0">
                <a:solidFill>
                  <a:srgbClr val="3C2B98"/>
                </a:solidFill>
                <a:latin typeface="Arial"/>
                <a:cs typeface="Arial"/>
              </a:rPr>
              <a:t>	</a:t>
            </a:r>
            <a:r>
              <a:rPr sz="600" spc="0" dirty="0">
                <a:solidFill>
                  <a:srgbClr val="3C2B98"/>
                </a:solidFill>
                <a:latin typeface="Arial"/>
                <a:cs typeface="Arial"/>
                <a:hlinkClick r:id="rId5"/>
              </a:rPr>
              <a:t>https://ww</a:t>
            </a:r>
            <a:r>
              <a:rPr sz="600" spc="-30" dirty="0">
                <a:solidFill>
                  <a:srgbClr val="3C2B98"/>
                </a:solidFill>
                <a:latin typeface="Arial"/>
                <a:cs typeface="Arial"/>
                <a:hlinkClick r:id="rId5"/>
              </a:rPr>
              <a:t>w</a:t>
            </a:r>
            <a:r>
              <a:rPr sz="600" spc="0" dirty="0">
                <a:solidFill>
                  <a:srgbClr val="3C2B98"/>
                </a:solidFill>
                <a:latin typeface="Arial"/>
                <a:cs typeface="Arial"/>
                <a:hlinkClick r:id="rId5"/>
              </a:rPr>
              <a:t>.facebook.com/groups/254963448192823/</a:t>
            </a:r>
            <a:endParaRPr sz="6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556094" y="378834"/>
            <a:ext cx="1887855" cy="11874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600" dirty="0">
                <a:solidFill>
                  <a:srgbClr val="3C2B98"/>
                </a:solidFill>
                <a:latin typeface="Arial"/>
                <a:cs typeface="Arial"/>
                <a:hlinkClick r:id="rId4"/>
              </a:rPr>
              <a:t>www.technologystudent.com </a:t>
            </a:r>
            <a:r>
              <a:rPr sz="600" spc="0" dirty="0">
                <a:solidFill>
                  <a:srgbClr val="3C2B98"/>
                </a:solidFill>
                <a:latin typeface="Arial"/>
                <a:cs typeface="Arial"/>
                <a:hlinkClick r:id="rId4"/>
              </a:rPr>
              <a:t>© </a:t>
            </a:r>
            <a:r>
              <a:rPr sz="600" spc="0" dirty="0">
                <a:solidFill>
                  <a:srgbClr val="3C2B98"/>
                </a:solidFill>
                <a:latin typeface="Arial"/>
                <a:cs typeface="Arial"/>
              </a:rPr>
              <a:t>2018 </a:t>
            </a:r>
            <a:r>
              <a:rPr sz="600" spc="-5" dirty="0">
                <a:solidFill>
                  <a:srgbClr val="3C2B98"/>
                </a:solidFill>
                <a:latin typeface="Arial"/>
                <a:cs typeface="Arial"/>
              </a:rPr>
              <a:t>V.Ryan </a:t>
            </a:r>
            <a:r>
              <a:rPr sz="600" spc="0" dirty="0">
                <a:solidFill>
                  <a:srgbClr val="3C2B98"/>
                </a:solidFill>
                <a:latin typeface="Arial"/>
                <a:cs typeface="Arial"/>
              </a:rPr>
              <a:t>© 2018</a:t>
            </a:r>
            <a:endParaRPr sz="6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1014" y="58452"/>
            <a:ext cx="10567035" cy="7455534"/>
          </a:xfrm>
          <a:custGeom>
            <a:avLst/>
            <a:gdLst/>
            <a:ahLst/>
            <a:cxnLst/>
            <a:rect l="l" t="t" r="r" b="b"/>
            <a:pathLst>
              <a:path w="10567035" h="7455534">
                <a:moveTo>
                  <a:pt x="0" y="0"/>
                </a:moveTo>
                <a:lnTo>
                  <a:pt x="10566467" y="0"/>
                </a:lnTo>
                <a:lnTo>
                  <a:pt x="10566467" y="7454948"/>
                </a:lnTo>
                <a:lnTo>
                  <a:pt x="0" y="7454948"/>
                </a:lnTo>
                <a:lnTo>
                  <a:pt x="0" y="0"/>
                </a:lnTo>
                <a:close/>
              </a:path>
            </a:pathLst>
          </a:custGeom>
          <a:solidFill>
            <a:srgbClr val="FBF9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92557" y="245033"/>
            <a:ext cx="10211435" cy="7087234"/>
          </a:xfrm>
          <a:custGeom>
            <a:avLst/>
            <a:gdLst/>
            <a:ahLst/>
            <a:cxnLst/>
            <a:rect l="l" t="t" r="r" b="b"/>
            <a:pathLst>
              <a:path w="10211435" h="7087234">
                <a:moveTo>
                  <a:pt x="0" y="0"/>
                </a:moveTo>
                <a:lnTo>
                  <a:pt x="10210810" y="0"/>
                </a:lnTo>
                <a:lnTo>
                  <a:pt x="10210810" y="7086603"/>
                </a:lnTo>
                <a:lnTo>
                  <a:pt x="0" y="7086603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92557" y="245033"/>
            <a:ext cx="10211435" cy="7087234"/>
          </a:xfrm>
          <a:custGeom>
            <a:avLst/>
            <a:gdLst/>
            <a:ahLst/>
            <a:cxnLst/>
            <a:rect l="l" t="t" r="r" b="b"/>
            <a:pathLst>
              <a:path w="10211435" h="7087234">
                <a:moveTo>
                  <a:pt x="0" y="0"/>
                </a:moveTo>
                <a:lnTo>
                  <a:pt x="10210810" y="0"/>
                </a:lnTo>
                <a:lnTo>
                  <a:pt x="10210810" y="7086603"/>
                </a:lnTo>
                <a:lnTo>
                  <a:pt x="0" y="7086603"/>
                </a:lnTo>
                <a:lnTo>
                  <a:pt x="0" y="0"/>
                </a:lnTo>
                <a:close/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438021" y="6955031"/>
            <a:ext cx="777684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solidFill>
                  <a:srgbClr val="151616"/>
                </a:solidFill>
                <a:latin typeface="Arial"/>
                <a:cs typeface="Arial"/>
              </a:rPr>
              <a:t>Objective </a:t>
            </a:r>
            <a:r>
              <a:rPr sz="1800" dirty="0">
                <a:solidFill>
                  <a:srgbClr val="151616"/>
                </a:solidFill>
                <a:latin typeface="Arial"/>
                <a:cs typeface="Arial"/>
              </a:rPr>
              <a:t>1: </a:t>
            </a:r>
            <a:r>
              <a:rPr sz="1800" spc="-5" dirty="0">
                <a:solidFill>
                  <a:srgbClr val="151616"/>
                </a:solidFill>
                <a:latin typeface="Arial"/>
                <a:cs typeface="Arial"/>
              </a:rPr>
              <a:t>Identiﬁcation </a:t>
            </a:r>
            <a:r>
              <a:rPr sz="1800" dirty="0">
                <a:solidFill>
                  <a:srgbClr val="151616"/>
                </a:solidFill>
                <a:latin typeface="Arial"/>
                <a:cs typeface="Arial"/>
              </a:rPr>
              <a:t>of </a:t>
            </a:r>
            <a:r>
              <a:rPr sz="1800" spc="-5" dirty="0">
                <a:solidFill>
                  <a:srgbClr val="151616"/>
                </a:solidFill>
                <a:latin typeface="Arial"/>
                <a:cs typeface="Arial"/>
              </a:rPr>
              <a:t>a Need or </a:t>
            </a:r>
            <a:r>
              <a:rPr sz="1800" dirty="0">
                <a:solidFill>
                  <a:srgbClr val="151616"/>
                </a:solidFill>
                <a:latin typeface="Arial"/>
                <a:cs typeface="Arial"/>
              </a:rPr>
              <a:t>Opportunity </a:t>
            </a:r>
            <a:r>
              <a:rPr sz="1800" spc="-5" dirty="0">
                <a:solidFill>
                  <a:srgbClr val="151616"/>
                </a:solidFill>
                <a:latin typeface="Arial"/>
                <a:cs typeface="Arial"/>
              </a:rPr>
              <a:t>Leading </a:t>
            </a:r>
            <a:r>
              <a:rPr sz="1800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1800" spc="-5" dirty="0">
                <a:solidFill>
                  <a:srgbClr val="151616"/>
                </a:solidFill>
                <a:latin typeface="Arial"/>
                <a:cs typeface="Arial"/>
              </a:rPr>
              <a:t>a Design</a:t>
            </a:r>
            <a:r>
              <a:rPr sz="1800" spc="1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151616"/>
                </a:solidFill>
                <a:latin typeface="Arial"/>
                <a:cs typeface="Arial"/>
              </a:rPr>
              <a:t>Brief</a:t>
            </a:r>
            <a:endParaRPr sz="180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7928671" y="856460"/>
            <a:ext cx="2303301" cy="229255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8522009" y="837485"/>
            <a:ext cx="803243" cy="79756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89986" y="873726"/>
            <a:ext cx="1916405" cy="225815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522785" y="4230389"/>
            <a:ext cx="2196465" cy="2423795"/>
          </a:xfrm>
          <a:prstGeom prst="rect">
            <a:avLst/>
          </a:prstGeom>
        </p:spPr>
        <p:txBody>
          <a:bodyPr vert="horz" wrap="square" lIns="0" tIns="31750" rIns="0" bIns="0" rtlCol="0">
            <a:spAutoFit/>
          </a:bodyPr>
          <a:lstStyle/>
          <a:p>
            <a:pPr marL="12700" marR="5080">
              <a:lnSpc>
                <a:spcPts val="1560"/>
              </a:lnSpc>
              <a:spcBef>
                <a:spcPts val="250"/>
              </a:spcBef>
            </a:pP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I </a:t>
            </a:r>
            <a:r>
              <a:rPr sz="1400" spc="-5" dirty="0">
                <a:solidFill>
                  <a:srgbClr val="151616"/>
                </a:solidFill>
                <a:latin typeface="Arial"/>
                <a:cs typeface="Arial"/>
              </a:rPr>
              <a:t>carried </a:t>
            </a: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out </a:t>
            </a:r>
            <a:r>
              <a:rPr sz="1400" spc="-5" dirty="0">
                <a:solidFill>
                  <a:srgbClr val="151616"/>
                </a:solidFill>
                <a:latin typeface="Arial"/>
                <a:cs typeface="Arial"/>
              </a:rPr>
              <a:t>a survey </a:t>
            </a: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of  </a:t>
            </a:r>
            <a:r>
              <a:rPr sz="1400" spc="-5" dirty="0">
                <a:solidFill>
                  <a:srgbClr val="151616"/>
                </a:solidFill>
                <a:latin typeface="Arial"/>
                <a:cs typeface="Arial"/>
              </a:rPr>
              <a:t>fellow pupils and teaching  </a:t>
            </a: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staﬀ, to </a:t>
            </a:r>
            <a:r>
              <a:rPr sz="1400" spc="-5" dirty="0">
                <a:solidFill>
                  <a:srgbClr val="151616"/>
                </a:solidFill>
                <a:latin typeface="Arial"/>
                <a:cs typeface="Arial"/>
              </a:rPr>
              <a:t>identify </a:t>
            </a: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the  </a:t>
            </a:r>
            <a:r>
              <a:rPr sz="1400" spc="-5" dirty="0">
                <a:solidFill>
                  <a:srgbClr val="151616"/>
                </a:solidFill>
                <a:latin typeface="Arial"/>
                <a:cs typeface="Arial"/>
              </a:rPr>
              <a:t>percentage who regularly  complete written work by  resting their work on their  knees </a:t>
            </a: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/ </a:t>
            </a:r>
            <a:r>
              <a:rPr sz="1400" spc="-5" dirty="0">
                <a:solidFill>
                  <a:srgbClr val="151616"/>
                </a:solidFill>
                <a:latin typeface="Arial"/>
                <a:cs typeface="Arial"/>
              </a:rPr>
              <a:t>lap. </a:t>
            </a: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Also, if </a:t>
            </a:r>
            <a:r>
              <a:rPr sz="1400" spc="-5" dirty="0">
                <a:solidFill>
                  <a:srgbClr val="151616"/>
                </a:solidFill>
                <a:latin typeface="Arial"/>
                <a:cs typeface="Arial"/>
              </a:rPr>
              <a:t>there is  a genuine demand </a:t>
            </a: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for </a:t>
            </a:r>
            <a:r>
              <a:rPr sz="1400" spc="-5" dirty="0">
                <a:solidFill>
                  <a:srgbClr val="151616"/>
                </a:solidFill>
                <a:latin typeface="Arial"/>
                <a:cs typeface="Arial"/>
              </a:rPr>
              <a:t>a  ‘device’ </a:t>
            </a: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/ </a:t>
            </a:r>
            <a:r>
              <a:rPr sz="1400" spc="-5" dirty="0">
                <a:solidFill>
                  <a:srgbClr val="151616"/>
                </a:solidFill>
                <a:latin typeface="Arial"/>
                <a:cs typeface="Arial"/>
              </a:rPr>
              <a:t>writing aid, which  allows </a:t>
            </a: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1400" spc="-5" dirty="0">
                <a:solidFill>
                  <a:srgbClr val="151616"/>
                </a:solidFill>
                <a:latin typeface="Arial"/>
                <a:cs typeface="Arial"/>
              </a:rPr>
              <a:t>user </a:t>
            </a: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1400" spc="-5" dirty="0">
                <a:solidFill>
                  <a:srgbClr val="151616"/>
                </a:solidFill>
                <a:latin typeface="Arial"/>
                <a:cs typeface="Arial"/>
              </a:rPr>
              <a:t>work  </a:t>
            </a:r>
            <a:r>
              <a:rPr sz="1400" spc="-10" dirty="0">
                <a:solidFill>
                  <a:srgbClr val="151616"/>
                </a:solidFill>
                <a:latin typeface="Arial"/>
                <a:cs typeface="Arial"/>
              </a:rPr>
              <a:t>comfortably, </a:t>
            </a:r>
            <a:r>
              <a:rPr sz="1400" spc="-5" dirty="0">
                <a:solidFill>
                  <a:srgbClr val="151616"/>
                </a:solidFill>
                <a:latin typeface="Arial"/>
                <a:cs typeface="Arial"/>
              </a:rPr>
              <a:t>whilst  supporting work in </a:t>
            </a: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this</a:t>
            </a:r>
            <a:r>
              <a:rPr sz="1400" spc="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spc="-30" dirty="0">
                <a:solidFill>
                  <a:srgbClr val="151616"/>
                </a:solidFill>
                <a:latin typeface="Arial"/>
                <a:cs typeface="Arial"/>
              </a:rPr>
              <a:t>way.</a:t>
            </a:r>
            <a:endParaRPr sz="14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977069" y="4128789"/>
            <a:ext cx="2338070" cy="1033780"/>
          </a:xfrm>
          <a:prstGeom prst="rect">
            <a:avLst/>
          </a:prstGeom>
        </p:spPr>
        <p:txBody>
          <a:bodyPr vert="horz" wrap="square" lIns="0" tIns="31750" rIns="0" bIns="0" rtlCol="0">
            <a:spAutoFit/>
          </a:bodyPr>
          <a:lstStyle/>
          <a:p>
            <a:pPr marL="12700" marR="5080">
              <a:lnSpc>
                <a:spcPts val="1560"/>
              </a:lnSpc>
              <a:spcBef>
                <a:spcPts val="250"/>
              </a:spcBef>
            </a:pPr>
            <a:r>
              <a:rPr sz="1400" b="1" dirty="0">
                <a:solidFill>
                  <a:srgbClr val="151616"/>
                </a:solidFill>
                <a:latin typeface="Arial"/>
                <a:cs typeface="Arial"/>
              </a:rPr>
              <a:t>1. </a:t>
            </a:r>
            <a:r>
              <a:rPr sz="1400" spc="-5" dirty="0">
                <a:solidFill>
                  <a:srgbClr val="151616"/>
                </a:solidFill>
                <a:latin typeface="Arial"/>
                <a:cs typeface="Arial"/>
              </a:rPr>
              <a:t>50 </a:t>
            </a:r>
            <a:r>
              <a:rPr sz="1400" spc="-35" dirty="0">
                <a:solidFill>
                  <a:srgbClr val="151616"/>
                </a:solidFill>
                <a:latin typeface="Arial"/>
                <a:cs typeface="Arial"/>
              </a:rPr>
              <a:t>Year </a:t>
            </a:r>
            <a:r>
              <a:rPr sz="1400" spc="-55" dirty="0">
                <a:solidFill>
                  <a:srgbClr val="151616"/>
                </a:solidFill>
                <a:latin typeface="Arial"/>
                <a:cs typeface="Arial"/>
              </a:rPr>
              <a:t>11 </a:t>
            </a:r>
            <a:r>
              <a:rPr sz="1400" spc="-5" dirty="0">
                <a:solidFill>
                  <a:srgbClr val="151616"/>
                </a:solidFill>
                <a:latin typeface="Arial"/>
                <a:cs typeface="Arial"/>
              </a:rPr>
              <a:t>pupils and 50  teachers were </a:t>
            </a: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asked, </a:t>
            </a:r>
            <a:r>
              <a:rPr sz="1400" spc="-5" dirty="0">
                <a:solidFill>
                  <a:srgbClr val="151616"/>
                </a:solidFill>
                <a:latin typeface="Arial"/>
                <a:cs typeface="Arial"/>
              </a:rPr>
              <a:t>‘do you  regularly </a:t>
            </a: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rest </a:t>
            </a:r>
            <a:r>
              <a:rPr sz="1400" spc="-5" dirty="0">
                <a:solidFill>
                  <a:srgbClr val="151616"/>
                </a:solidFill>
                <a:latin typeface="Arial"/>
                <a:cs typeface="Arial"/>
              </a:rPr>
              <a:t>work on your  knees </a:t>
            </a: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/ </a:t>
            </a:r>
            <a:r>
              <a:rPr sz="1400" spc="-5" dirty="0">
                <a:solidFill>
                  <a:srgbClr val="151616"/>
                </a:solidFill>
                <a:latin typeface="Arial"/>
                <a:cs typeface="Arial"/>
              </a:rPr>
              <a:t>lap, whilst completing  it?’ 78 % said</a:t>
            </a:r>
            <a:r>
              <a:rPr sz="1400" spc="-5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yes.</a:t>
            </a:r>
            <a:endParaRPr sz="1400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3544772" y="5249868"/>
            <a:ext cx="1548765" cy="1548765"/>
          </a:xfrm>
          <a:custGeom>
            <a:avLst/>
            <a:gdLst/>
            <a:ahLst/>
            <a:cxnLst/>
            <a:rect l="l" t="t" r="r" b="b"/>
            <a:pathLst>
              <a:path w="1548764" h="1548765">
                <a:moveTo>
                  <a:pt x="775232" y="0"/>
                </a:moveTo>
                <a:lnTo>
                  <a:pt x="774141" y="0"/>
                </a:lnTo>
                <a:lnTo>
                  <a:pt x="725183" y="1523"/>
                </a:lnTo>
                <a:lnTo>
                  <a:pt x="677034" y="6031"/>
                </a:lnTo>
                <a:lnTo>
                  <a:pt x="629785" y="13435"/>
                </a:lnTo>
                <a:lnTo>
                  <a:pt x="583527" y="23642"/>
                </a:lnTo>
                <a:lnTo>
                  <a:pt x="538350" y="36564"/>
                </a:lnTo>
                <a:lnTo>
                  <a:pt x="494345" y="52108"/>
                </a:lnTo>
                <a:lnTo>
                  <a:pt x="451602" y="70184"/>
                </a:lnTo>
                <a:lnTo>
                  <a:pt x="410213" y="90702"/>
                </a:lnTo>
                <a:lnTo>
                  <a:pt x="370268" y="113571"/>
                </a:lnTo>
                <a:lnTo>
                  <a:pt x="331857" y="138699"/>
                </a:lnTo>
                <a:lnTo>
                  <a:pt x="295072" y="165998"/>
                </a:lnTo>
                <a:lnTo>
                  <a:pt x="260003" y="195375"/>
                </a:lnTo>
                <a:lnTo>
                  <a:pt x="226740" y="226740"/>
                </a:lnTo>
                <a:lnTo>
                  <a:pt x="195375" y="260002"/>
                </a:lnTo>
                <a:lnTo>
                  <a:pt x="165998" y="295071"/>
                </a:lnTo>
                <a:lnTo>
                  <a:pt x="138700" y="331856"/>
                </a:lnTo>
                <a:lnTo>
                  <a:pt x="113571" y="370267"/>
                </a:lnTo>
                <a:lnTo>
                  <a:pt x="90702" y="410212"/>
                </a:lnTo>
                <a:lnTo>
                  <a:pt x="70184" y="451601"/>
                </a:lnTo>
                <a:lnTo>
                  <a:pt x="52108" y="494343"/>
                </a:lnTo>
                <a:lnTo>
                  <a:pt x="36564" y="538348"/>
                </a:lnTo>
                <a:lnTo>
                  <a:pt x="23642" y="583524"/>
                </a:lnTo>
                <a:lnTo>
                  <a:pt x="13435" y="629782"/>
                </a:lnTo>
                <a:lnTo>
                  <a:pt x="6031" y="677031"/>
                </a:lnTo>
                <a:lnTo>
                  <a:pt x="1523" y="725179"/>
                </a:lnTo>
                <a:lnTo>
                  <a:pt x="0" y="774137"/>
                </a:lnTo>
                <a:lnTo>
                  <a:pt x="1523" y="823094"/>
                </a:lnTo>
                <a:lnTo>
                  <a:pt x="6031" y="871243"/>
                </a:lnTo>
                <a:lnTo>
                  <a:pt x="13435" y="918491"/>
                </a:lnTo>
                <a:lnTo>
                  <a:pt x="23642" y="964749"/>
                </a:lnTo>
                <a:lnTo>
                  <a:pt x="36564" y="1009926"/>
                </a:lnTo>
                <a:lnTo>
                  <a:pt x="52108" y="1053931"/>
                </a:lnTo>
                <a:lnTo>
                  <a:pt x="70184" y="1096673"/>
                </a:lnTo>
                <a:lnTo>
                  <a:pt x="90702" y="1138062"/>
                </a:lnTo>
                <a:lnTo>
                  <a:pt x="113571" y="1178007"/>
                </a:lnTo>
                <a:lnTo>
                  <a:pt x="138700" y="1216417"/>
                </a:lnTo>
                <a:lnTo>
                  <a:pt x="165998" y="1253202"/>
                </a:lnTo>
                <a:lnTo>
                  <a:pt x="195375" y="1288271"/>
                </a:lnTo>
                <a:lnTo>
                  <a:pt x="226740" y="1321534"/>
                </a:lnTo>
                <a:lnTo>
                  <a:pt x="260003" y="1352898"/>
                </a:lnTo>
                <a:lnTo>
                  <a:pt x="295072" y="1382275"/>
                </a:lnTo>
                <a:lnTo>
                  <a:pt x="331857" y="1409573"/>
                </a:lnTo>
                <a:lnTo>
                  <a:pt x="370268" y="1434702"/>
                </a:lnTo>
                <a:lnTo>
                  <a:pt x="410213" y="1457571"/>
                </a:lnTo>
                <a:lnTo>
                  <a:pt x="451602" y="1478088"/>
                </a:lnTo>
                <a:lnTo>
                  <a:pt x="494345" y="1496165"/>
                </a:lnTo>
                <a:lnTo>
                  <a:pt x="538350" y="1511709"/>
                </a:lnTo>
                <a:lnTo>
                  <a:pt x="583527" y="1524630"/>
                </a:lnTo>
                <a:lnTo>
                  <a:pt x="629785" y="1534838"/>
                </a:lnTo>
                <a:lnTo>
                  <a:pt x="677034" y="1542241"/>
                </a:lnTo>
                <a:lnTo>
                  <a:pt x="725183" y="1546750"/>
                </a:lnTo>
                <a:lnTo>
                  <a:pt x="774141" y="1548273"/>
                </a:lnTo>
                <a:lnTo>
                  <a:pt x="823098" y="1546750"/>
                </a:lnTo>
                <a:lnTo>
                  <a:pt x="871247" y="1542241"/>
                </a:lnTo>
                <a:lnTo>
                  <a:pt x="918495" y="1534838"/>
                </a:lnTo>
                <a:lnTo>
                  <a:pt x="964753" y="1524630"/>
                </a:lnTo>
                <a:lnTo>
                  <a:pt x="1009930" y="1511709"/>
                </a:lnTo>
                <a:lnTo>
                  <a:pt x="1053935" y="1496165"/>
                </a:lnTo>
                <a:lnTo>
                  <a:pt x="1096677" y="1478088"/>
                </a:lnTo>
                <a:lnTo>
                  <a:pt x="1138066" y="1457571"/>
                </a:lnTo>
                <a:lnTo>
                  <a:pt x="1178011" y="1434702"/>
                </a:lnTo>
                <a:lnTo>
                  <a:pt x="1216421" y="1409573"/>
                </a:lnTo>
                <a:lnTo>
                  <a:pt x="1253206" y="1382275"/>
                </a:lnTo>
                <a:lnTo>
                  <a:pt x="1288275" y="1352898"/>
                </a:lnTo>
                <a:lnTo>
                  <a:pt x="1321537" y="1321534"/>
                </a:lnTo>
                <a:lnTo>
                  <a:pt x="1352902" y="1288271"/>
                </a:lnTo>
                <a:lnTo>
                  <a:pt x="1382279" y="1253202"/>
                </a:lnTo>
                <a:lnTo>
                  <a:pt x="1409577" y="1216417"/>
                </a:lnTo>
                <a:lnTo>
                  <a:pt x="1434706" y="1178007"/>
                </a:lnTo>
                <a:lnTo>
                  <a:pt x="1457575" y="1138062"/>
                </a:lnTo>
                <a:lnTo>
                  <a:pt x="1478092" y="1096673"/>
                </a:lnTo>
                <a:lnTo>
                  <a:pt x="1496169" y="1053931"/>
                </a:lnTo>
                <a:lnTo>
                  <a:pt x="1511713" y="1009926"/>
                </a:lnTo>
                <a:lnTo>
                  <a:pt x="1524634" y="964749"/>
                </a:lnTo>
                <a:lnTo>
                  <a:pt x="1534842" y="918491"/>
                </a:lnTo>
                <a:lnTo>
                  <a:pt x="1542245" y="871243"/>
                </a:lnTo>
                <a:lnTo>
                  <a:pt x="1546754" y="823094"/>
                </a:lnTo>
                <a:lnTo>
                  <a:pt x="1548073" y="780675"/>
                </a:lnTo>
                <a:lnTo>
                  <a:pt x="777410" y="780675"/>
                </a:lnTo>
                <a:lnTo>
                  <a:pt x="777412" y="40"/>
                </a:lnTo>
                <a:lnTo>
                  <a:pt x="776323" y="36"/>
                </a:lnTo>
                <a:lnTo>
                  <a:pt x="775232" y="0"/>
                </a:lnTo>
                <a:close/>
              </a:path>
              <a:path w="1548764" h="1548765">
                <a:moveTo>
                  <a:pt x="1545239" y="705761"/>
                </a:moveTo>
                <a:lnTo>
                  <a:pt x="777410" y="780675"/>
                </a:lnTo>
                <a:lnTo>
                  <a:pt x="1548073" y="780675"/>
                </a:lnTo>
                <a:lnTo>
                  <a:pt x="1548277" y="774137"/>
                </a:lnTo>
                <a:lnTo>
                  <a:pt x="1548080" y="756900"/>
                </a:lnTo>
                <a:lnTo>
                  <a:pt x="1547498" y="739759"/>
                </a:lnTo>
                <a:lnTo>
                  <a:pt x="1546546" y="722713"/>
                </a:lnTo>
                <a:lnTo>
                  <a:pt x="1545239" y="705761"/>
                </a:lnTo>
                <a:close/>
              </a:path>
            </a:pathLst>
          </a:custGeom>
          <a:solidFill>
            <a:srgbClr val="59ABD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544772" y="5249868"/>
            <a:ext cx="1548765" cy="1548765"/>
          </a:xfrm>
          <a:custGeom>
            <a:avLst/>
            <a:gdLst/>
            <a:ahLst/>
            <a:cxnLst/>
            <a:rect l="l" t="t" r="r" b="b"/>
            <a:pathLst>
              <a:path w="1548764" h="1548765">
                <a:moveTo>
                  <a:pt x="774141" y="0"/>
                </a:moveTo>
                <a:lnTo>
                  <a:pt x="775232" y="0"/>
                </a:lnTo>
                <a:lnTo>
                  <a:pt x="776323" y="36"/>
                </a:lnTo>
                <a:lnTo>
                  <a:pt x="777412" y="40"/>
                </a:lnTo>
                <a:lnTo>
                  <a:pt x="777410" y="780675"/>
                </a:lnTo>
                <a:lnTo>
                  <a:pt x="1545239" y="705761"/>
                </a:lnTo>
                <a:lnTo>
                  <a:pt x="1546546" y="722713"/>
                </a:lnTo>
                <a:lnTo>
                  <a:pt x="1547498" y="739759"/>
                </a:lnTo>
                <a:lnTo>
                  <a:pt x="1548080" y="756900"/>
                </a:lnTo>
                <a:lnTo>
                  <a:pt x="1548277" y="774137"/>
                </a:lnTo>
                <a:lnTo>
                  <a:pt x="1546754" y="823094"/>
                </a:lnTo>
                <a:lnTo>
                  <a:pt x="1542245" y="871243"/>
                </a:lnTo>
                <a:lnTo>
                  <a:pt x="1534842" y="918491"/>
                </a:lnTo>
                <a:lnTo>
                  <a:pt x="1524634" y="964749"/>
                </a:lnTo>
                <a:lnTo>
                  <a:pt x="1511713" y="1009926"/>
                </a:lnTo>
                <a:lnTo>
                  <a:pt x="1496169" y="1053931"/>
                </a:lnTo>
                <a:lnTo>
                  <a:pt x="1478092" y="1096673"/>
                </a:lnTo>
                <a:lnTo>
                  <a:pt x="1457575" y="1138062"/>
                </a:lnTo>
                <a:lnTo>
                  <a:pt x="1434706" y="1178007"/>
                </a:lnTo>
                <a:lnTo>
                  <a:pt x="1409577" y="1216417"/>
                </a:lnTo>
                <a:lnTo>
                  <a:pt x="1382279" y="1253202"/>
                </a:lnTo>
                <a:lnTo>
                  <a:pt x="1352902" y="1288271"/>
                </a:lnTo>
                <a:lnTo>
                  <a:pt x="1321537" y="1321534"/>
                </a:lnTo>
                <a:lnTo>
                  <a:pt x="1288275" y="1352898"/>
                </a:lnTo>
                <a:lnTo>
                  <a:pt x="1253206" y="1382275"/>
                </a:lnTo>
                <a:lnTo>
                  <a:pt x="1216421" y="1409573"/>
                </a:lnTo>
                <a:lnTo>
                  <a:pt x="1178011" y="1434702"/>
                </a:lnTo>
                <a:lnTo>
                  <a:pt x="1138066" y="1457571"/>
                </a:lnTo>
                <a:lnTo>
                  <a:pt x="1096677" y="1478088"/>
                </a:lnTo>
                <a:lnTo>
                  <a:pt x="1053935" y="1496165"/>
                </a:lnTo>
                <a:lnTo>
                  <a:pt x="1009930" y="1511709"/>
                </a:lnTo>
                <a:lnTo>
                  <a:pt x="964753" y="1524630"/>
                </a:lnTo>
                <a:lnTo>
                  <a:pt x="918495" y="1534838"/>
                </a:lnTo>
                <a:lnTo>
                  <a:pt x="871247" y="1542241"/>
                </a:lnTo>
                <a:lnTo>
                  <a:pt x="823098" y="1546750"/>
                </a:lnTo>
                <a:lnTo>
                  <a:pt x="774141" y="1548273"/>
                </a:lnTo>
                <a:lnTo>
                  <a:pt x="725183" y="1546750"/>
                </a:lnTo>
                <a:lnTo>
                  <a:pt x="677034" y="1542241"/>
                </a:lnTo>
                <a:lnTo>
                  <a:pt x="629785" y="1534838"/>
                </a:lnTo>
                <a:lnTo>
                  <a:pt x="583527" y="1524630"/>
                </a:lnTo>
                <a:lnTo>
                  <a:pt x="538350" y="1511709"/>
                </a:lnTo>
                <a:lnTo>
                  <a:pt x="494345" y="1496165"/>
                </a:lnTo>
                <a:lnTo>
                  <a:pt x="451602" y="1478088"/>
                </a:lnTo>
                <a:lnTo>
                  <a:pt x="410213" y="1457571"/>
                </a:lnTo>
                <a:lnTo>
                  <a:pt x="370268" y="1434702"/>
                </a:lnTo>
                <a:lnTo>
                  <a:pt x="331857" y="1409573"/>
                </a:lnTo>
                <a:lnTo>
                  <a:pt x="295072" y="1382275"/>
                </a:lnTo>
                <a:lnTo>
                  <a:pt x="260003" y="1352898"/>
                </a:lnTo>
                <a:lnTo>
                  <a:pt x="226740" y="1321534"/>
                </a:lnTo>
                <a:lnTo>
                  <a:pt x="195375" y="1288271"/>
                </a:lnTo>
                <a:lnTo>
                  <a:pt x="165998" y="1253202"/>
                </a:lnTo>
                <a:lnTo>
                  <a:pt x="138700" y="1216417"/>
                </a:lnTo>
                <a:lnTo>
                  <a:pt x="113571" y="1178007"/>
                </a:lnTo>
                <a:lnTo>
                  <a:pt x="90702" y="1138062"/>
                </a:lnTo>
                <a:lnTo>
                  <a:pt x="70184" y="1096673"/>
                </a:lnTo>
                <a:lnTo>
                  <a:pt x="52108" y="1053931"/>
                </a:lnTo>
                <a:lnTo>
                  <a:pt x="36564" y="1009926"/>
                </a:lnTo>
                <a:lnTo>
                  <a:pt x="23642" y="964749"/>
                </a:lnTo>
                <a:lnTo>
                  <a:pt x="13435" y="918491"/>
                </a:lnTo>
                <a:lnTo>
                  <a:pt x="6031" y="871243"/>
                </a:lnTo>
                <a:lnTo>
                  <a:pt x="1523" y="823094"/>
                </a:lnTo>
                <a:lnTo>
                  <a:pt x="0" y="774137"/>
                </a:lnTo>
                <a:lnTo>
                  <a:pt x="1523" y="725179"/>
                </a:lnTo>
                <a:lnTo>
                  <a:pt x="6031" y="677031"/>
                </a:lnTo>
                <a:lnTo>
                  <a:pt x="13435" y="629782"/>
                </a:lnTo>
                <a:lnTo>
                  <a:pt x="23642" y="583524"/>
                </a:lnTo>
                <a:lnTo>
                  <a:pt x="36564" y="538348"/>
                </a:lnTo>
                <a:lnTo>
                  <a:pt x="52108" y="494343"/>
                </a:lnTo>
                <a:lnTo>
                  <a:pt x="70184" y="451601"/>
                </a:lnTo>
                <a:lnTo>
                  <a:pt x="90702" y="410212"/>
                </a:lnTo>
                <a:lnTo>
                  <a:pt x="113571" y="370267"/>
                </a:lnTo>
                <a:lnTo>
                  <a:pt x="138700" y="331856"/>
                </a:lnTo>
                <a:lnTo>
                  <a:pt x="165998" y="295071"/>
                </a:lnTo>
                <a:lnTo>
                  <a:pt x="195375" y="260002"/>
                </a:lnTo>
                <a:lnTo>
                  <a:pt x="226740" y="226740"/>
                </a:lnTo>
                <a:lnTo>
                  <a:pt x="260003" y="195375"/>
                </a:lnTo>
                <a:lnTo>
                  <a:pt x="295072" y="165998"/>
                </a:lnTo>
                <a:lnTo>
                  <a:pt x="331857" y="138699"/>
                </a:lnTo>
                <a:lnTo>
                  <a:pt x="370268" y="113571"/>
                </a:lnTo>
                <a:lnTo>
                  <a:pt x="410213" y="90702"/>
                </a:lnTo>
                <a:lnTo>
                  <a:pt x="451602" y="70184"/>
                </a:lnTo>
                <a:lnTo>
                  <a:pt x="494345" y="52108"/>
                </a:lnTo>
                <a:lnTo>
                  <a:pt x="538350" y="36564"/>
                </a:lnTo>
                <a:lnTo>
                  <a:pt x="583527" y="23642"/>
                </a:lnTo>
                <a:lnTo>
                  <a:pt x="629785" y="13435"/>
                </a:lnTo>
                <a:lnTo>
                  <a:pt x="677034" y="6031"/>
                </a:lnTo>
                <a:lnTo>
                  <a:pt x="725183" y="1523"/>
                </a:lnTo>
                <a:lnTo>
                  <a:pt x="774141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514780" y="3295278"/>
            <a:ext cx="9804400" cy="867410"/>
          </a:xfrm>
          <a:prstGeom prst="rect">
            <a:avLst/>
          </a:prstGeom>
        </p:spPr>
        <p:txBody>
          <a:bodyPr vert="horz" wrap="square" lIns="0" tIns="31750" rIns="0" bIns="0" rtlCol="0">
            <a:spAutoFit/>
          </a:bodyPr>
          <a:lstStyle/>
          <a:p>
            <a:pPr marL="12700" marR="5080">
              <a:lnSpc>
                <a:spcPts val="1560"/>
              </a:lnSpc>
              <a:spcBef>
                <a:spcPts val="250"/>
              </a:spcBef>
            </a:pPr>
            <a:r>
              <a:rPr sz="1400" spc="-5" dirty="0">
                <a:solidFill>
                  <a:srgbClr val="151616"/>
                </a:solidFill>
                <a:latin typeface="Arial"/>
                <a:cs typeface="Arial"/>
              </a:rPr>
              <a:t>Working</a:t>
            </a:r>
            <a:r>
              <a:rPr sz="1400" spc="-10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151616"/>
                </a:solidFill>
                <a:latin typeface="Arial"/>
                <a:cs typeface="Arial"/>
              </a:rPr>
              <a:t>with</a:t>
            </a:r>
            <a:r>
              <a:rPr sz="1400" spc="-10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151616"/>
                </a:solidFill>
                <a:latin typeface="Arial"/>
                <a:cs typeface="Arial"/>
              </a:rPr>
              <a:t>a</a:t>
            </a:r>
            <a:r>
              <a:rPr sz="1400" spc="-10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151616"/>
                </a:solidFill>
                <a:latin typeface="Arial"/>
                <a:cs typeface="Arial"/>
              </a:rPr>
              <a:t>board</a:t>
            </a:r>
            <a:r>
              <a:rPr sz="1400" spc="-10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151616"/>
                </a:solidFill>
                <a:latin typeface="Arial"/>
                <a:cs typeface="Arial"/>
              </a:rPr>
              <a:t>resting</a:t>
            </a:r>
            <a:r>
              <a:rPr sz="1400" spc="-10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151616"/>
                </a:solidFill>
                <a:latin typeface="Arial"/>
                <a:cs typeface="Arial"/>
              </a:rPr>
              <a:t>on</a:t>
            </a:r>
            <a:r>
              <a:rPr sz="1400" spc="-10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151616"/>
                </a:solidFill>
                <a:latin typeface="Arial"/>
                <a:cs typeface="Arial"/>
              </a:rPr>
              <a:t>a</a:t>
            </a:r>
            <a:r>
              <a:rPr sz="1400" spc="-10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151616"/>
                </a:solidFill>
                <a:latin typeface="Arial"/>
                <a:cs typeface="Arial"/>
              </a:rPr>
              <a:t>knee</a:t>
            </a:r>
            <a:r>
              <a:rPr sz="1400" spc="-10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151616"/>
                </a:solidFill>
                <a:latin typeface="Arial"/>
                <a:cs typeface="Arial"/>
              </a:rPr>
              <a:t>or</a:t>
            </a:r>
            <a:r>
              <a:rPr sz="1400" spc="-10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151616"/>
                </a:solidFill>
                <a:latin typeface="Arial"/>
                <a:cs typeface="Arial"/>
              </a:rPr>
              <a:t>lap,</a:t>
            </a:r>
            <a:r>
              <a:rPr sz="1400" spc="-10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151616"/>
                </a:solidFill>
                <a:latin typeface="Arial"/>
                <a:cs typeface="Arial"/>
              </a:rPr>
              <a:t>is</a:t>
            </a:r>
            <a:r>
              <a:rPr sz="1400" spc="-10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not</a:t>
            </a:r>
            <a:r>
              <a:rPr sz="1400" spc="-10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400" spc="-10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most</a:t>
            </a:r>
            <a:r>
              <a:rPr sz="1400" spc="-10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151616"/>
                </a:solidFill>
                <a:latin typeface="Arial"/>
                <a:cs typeface="Arial"/>
              </a:rPr>
              <a:t>comfortable</a:t>
            </a:r>
            <a:r>
              <a:rPr sz="1400" spc="-10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151616"/>
                </a:solidFill>
                <a:latin typeface="Arial"/>
                <a:cs typeface="Arial"/>
              </a:rPr>
              <a:t>position.</a:t>
            </a:r>
            <a:r>
              <a:rPr sz="1400" spc="-10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It</a:t>
            </a:r>
            <a:r>
              <a:rPr sz="1400" spc="-10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151616"/>
                </a:solidFill>
                <a:latin typeface="Arial"/>
                <a:cs typeface="Arial"/>
              </a:rPr>
              <a:t>eventually</a:t>
            </a:r>
            <a:r>
              <a:rPr sz="1400" spc="-10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151616"/>
                </a:solidFill>
                <a:latin typeface="Arial"/>
                <a:cs typeface="Arial"/>
              </a:rPr>
              <a:t>causes</a:t>
            </a:r>
            <a:r>
              <a:rPr sz="1400" spc="-10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151616"/>
                </a:solidFill>
                <a:latin typeface="Arial"/>
                <a:cs typeface="Arial"/>
              </a:rPr>
              <a:t>neck</a:t>
            </a:r>
            <a:r>
              <a:rPr sz="1400" spc="-10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151616"/>
                </a:solidFill>
                <a:latin typeface="Arial"/>
                <a:cs typeface="Arial"/>
              </a:rPr>
              <a:t>and</a:t>
            </a:r>
            <a:r>
              <a:rPr sz="1400" spc="-10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151616"/>
                </a:solidFill>
                <a:latin typeface="Arial"/>
                <a:cs typeface="Arial"/>
              </a:rPr>
              <a:t>back</a:t>
            </a:r>
            <a:r>
              <a:rPr sz="1400" spc="-10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151616"/>
                </a:solidFill>
                <a:latin typeface="Arial"/>
                <a:cs typeface="Arial"/>
              </a:rPr>
              <a:t>ache</a:t>
            </a:r>
            <a:r>
              <a:rPr sz="1400" spc="-10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151616"/>
                </a:solidFill>
                <a:latin typeface="Arial"/>
                <a:cs typeface="Arial"/>
              </a:rPr>
              <a:t>and  results</a:t>
            </a:r>
            <a:r>
              <a:rPr sz="1400" spc="-16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151616"/>
                </a:solidFill>
                <a:latin typeface="Arial"/>
                <a:cs typeface="Arial"/>
              </a:rPr>
              <a:t>in</a:t>
            </a:r>
            <a:r>
              <a:rPr sz="1400" spc="-16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151616"/>
                </a:solidFill>
                <a:latin typeface="Arial"/>
                <a:cs typeface="Arial"/>
              </a:rPr>
              <a:t>a</a:t>
            </a:r>
            <a:r>
              <a:rPr sz="1400" spc="-16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151616"/>
                </a:solidFill>
                <a:latin typeface="Arial"/>
                <a:cs typeface="Arial"/>
              </a:rPr>
              <a:t>lack</a:t>
            </a:r>
            <a:r>
              <a:rPr sz="1400" spc="-16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of</a:t>
            </a:r>
            <a:r>
              <a:rPr sz="1400" spc="-16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151616"/>
                </a:solidFill>
                <a:latin typeface="Arial"/>
                <a:cs typeface="Arial"/>
              </a:rPr>
              <a:t>concentration</a:t>
            </a:r>
            <a:r>
              <a:rPr sz="1400" spc="-1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151616"/>
                </a:solidFill>
                <a:latin typeface="Arial"/>
                <a:cs typeface="Arial"/>
              </a:rPr>
              <a:t>and</a:t>
            </a:r>
            <a:r>
              <a:rPr sz="1400" spc="-1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focus.</a:t>
            </a:r>
            <a:r>
              <a:rPr sz="1400" spc="-18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This</a:t>
            </a:r>
            <a:r>
              <a:rPr sz="1400" spc="-16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151616"/>
                </a:solidFill>
                <a:latin typeface="Arial"/>
                <a:cs typeface="Arial"/>
              </a:rPr>
              <a:t>inevitably</a:t>
            </a:r>
            <a:r>
              <a:rPr sz="1400" spc="-1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151616"/>
                </a:solidFill>
                <a:latin typeface="Arial"/>
                <a:cs typeface="Arial"/>
              </a:rPr>
              <a:t>aﬀects</a:t>
            </a:r>
            <a:r>
              <a:rPr sz="1400" spc="-16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400" spc="-16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151616"/>
                </a:solidFill>
                <a:latin typeface="Arial"/>
                <a:cs typeface="Arial"/>
              </a:rPr>
              <a:t>quality</a:t>
            </a:r>
            <a:r>
              <a:rPr sz="1400" spc="-1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of</a:t>
            </a:r>
            <a:r>
              <a:rPr sz="1400" spc="-16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work.</a:t>
            </a:r>
            <a:endParaRPr sz="1400">
              <a:latin typeface="Arial"/>
              <a:cs typeface="Arial"/>
            </a:endParaRPr>
          </a:p>
          <a:p>
            <a:pPr marL="287020">
              <a:lnSpc>
                <a:spcPct val="100000"/>
              </a:lnSpc>
              <a:spcBef>
                <a:spcPts val="1675"/>
              </a:spcBef>
            </a:pPr>
            <a:r>
              <a:rPr sz="1400" b="1" spc="25" dirty="0">
                <a:solidFill>
                  <a:srgbClr val="151616"/>
                </a:solidFill>
                <a:latin typeface="Arial"/>
                <a:cs typeface="Arial"/>
              </a:rPr>
              <a:t>PROOF </a:t>
            </a:r>
            <a:r>
              <a:rPr sz="1400" b="1" dirty="0">
                <a:solidFill>
                  <a:srgbClr val="151616"/>
                </a:solidFill>
                <a:latin typeface="Arial"/>
                <a:cs typeface="Arial"/>
              </a:rPr>
              <a:t>/</a:t>
            </a:r>
            <a:r>
              <a:rPr sz="1400" b="1" spc="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b="1" spc="25" dirty="0">
                <a:solidFill>
                  <a:srgbClr val="151616"/>
                </a:solidFill>
                <a:latin typeface="Arial"/>
                <a:cs typeface="Arial"/>
              </a:rPr>
              <a:t>EVIDENCE</a:t>
            </a:r>
            <a:endParaRPr sz="14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5446286" y="4128789"/>
            <a:ext cx="2367915" cy="1232535"/>
          </a:xfrm>
          <a:prstGeom prst="rect">
            <a:avLst/>
          </a:prstGeom>
        </p:spPr>
        <p:txBody>
          <a:bodyPr vert="horz" wrap="square" lIns="0" tIns="31750" rIns="0" bIns="0" rtlCol="0">
            <a:spAutoFit/>
          </a:bodyPr>
          <a:lstStyle/>
          <a:p>
            <a:pPr marL="12700" marR="5080">
              <a:lnSpc>
                <a:spcPts val="1560"/>
              </a:lnSpc>
              <a:spcBef>
                <a:spcPts val="250"/>
              </a:spcBef>
            </a:pPr>
            <a:r>
              <a:rPr sz="1400" b="1" dirty="0">
                <a:solidFill>
                  <a:srgbClr val="151616"/>
                </a:solidFill>
                <a:latin typeface="Arial"/>
                <a:cs typeface="Arial"/>
              </a:rPr>
              <a:t>2. </a:t>
            </a:r>
            <a:r>
              <a:rPr sz="1400" spc="-5" dirty="0">
                <a:solidFill>
                  <a:srgbClr val="151616"/>
                </a:solidFill>
                <a:latin typeface="Arial"/>
                <a:cs typeface="Arial"/>
              </a:rPr>
              <a:t>50 </a:t>
            </a:r>
            <a:r>
              <a:rPr sz="1400" spc="-35" dirty="0">
                <a:solidFill>
                  <a:srgbClr val="151616"/>
                </a:solidFill>
                <a:latin typeface="Arial"/>
                <a:cs typeface="Arial"/>
              </a:rPr>
              <a:t>Year </a:t>
            </a:r>
            <a:r>
              <a:rPr sz="1400" spc="-55" dirty="0">
                <a:solidFill>
                  <a:srgbClr val="151616"/>
                </a:solidFill>
                <a:latin typeface="Arial"/>
                <a:cs typeface="Arial"/>
              </a:rPr>
              <a:t>11 </a:t>
            </a:r>
            <a:r>
              <a:rPr sz="1400" spc="-5" dirty="0">
                <a:solidFill>
                  <a:srgbClr val="151616"/>
                </a:solidFill>
                <a:latin typeface="Arial"/>
                <a:cs typeface="Arial"/>
              </a:rPr>
              <a:t>pupils and 50  teachers were </a:t>
            </a: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asked, </a:t>
            </a:r>
            <a:r>
              <a:rPr sz="1400" spc="-5" dirty="0">
                <a:solidFill>
                  <a:srgbClr val="151616"/>
                </a:solidFill>
                <a:latin typeface="Arial"/>
                <a:cs typeface="Arial"/>
              </a:rPr>
              <a:t>‘have  you ever suﬀered </a:t>
            </a: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from </a:t>
            </a:r>
            <a:r>
              <a:rPr sz="1400" spc="-5" dirty="0">
                <a:solidFill>
                  <a:srgbClr val="151616"/>
                </a:solidFill>
                <a:latin typeface="Arial"/>
                <a:cs typeface="Arial"/>
              </a:rPr>
              <a:t>neck </a:t>
            </a: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/  </a:t>
            </a:r>
            <a:r>
              <a:rPr sz="1400" spc="-5" dirty="0">
                <a:solidFill>
                  <a:srgbClr val="151616"/>
                </a:solidFill>
                <a:latin typeface="Arial"/>
                <a:cs typeface="Arial"/>
              </a:rPr>
              <a:t>back ache when, resting work  on your knee </a:t>
            </a: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/ </a:t>
            </a:r>
            <a:r>
              <a:rPr sz="1400" spc="-5" dirty="0">
                <a:solidFill>
                  <a:srgbClr val="151616"/>
                </a:solidFill>
                <a:latin typeface="Arial"/>
                <a:cs typeface="Arial"/>
              </a:rPr>
              <a:t>lap?’ 55% said  </a:t>
            </a: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yes.</a:t>
            </a:r>
            <a:endParaRPr sz="1400">
              <a:latin typeface="Arial"/>
              <a:cs typeface="Arial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5990320" y="5294220"/>
            <a:ext cx="895985" cy="1573530"/>
          </a:xfrm>
          <a:custGeom>
            <a:avLst/>
            <a:gdLst/>
            <a:ahLst/>
            <a:cxnLst/>
            <a:rect l="l" t="t" r="r" b="b"/>
            <a:pathLst>
              <a:path w="895984" h="1573529">
                <a:moveTo>
                  <a:pt x="783208" y="0"/>
                </a:moveTo>
                <a:lnTo>
                  <a:pt x="735466" y="1625"/>
                </a:lnTo>
                <a:lnTo>
                  <a:pt x="688485" y="6046"/>
                </a:lnTo>
                <a:lnTo>
                  <a:pt x="642346" y="13182"/>
                </a:lnTo>
                <a:lnTo>
                  <a:pt x="597131" y="22950"/>
                </a:lnTo>
                <a:lnTo>
                  <a:pt x="552922" y="35270"/>
                </a:lnTo>
                <a:lnTo>
                  <a:pt x="509800" y="50058"/>
                </a:lnTo>
                <a:lnTo>
                  <a:pt x="467846" y="67235"/>
                </a:lnTo>
                <a:lnTo>
                  <a:pt x="427144" y="86717"/>
                </a:lnTo>
                <a:lnTo>
                  <a:pt x="387774" y="108424"/>
                </a:lnTo>
                <a:lnTo>
                  <a:pt x="349817" y="132274"/>
                </a:lnTo>
                <a:lnTo>
                  <a:pt x="313356" y="158186"/>
                </a:lnTo>
                <a:lnTo>
                  <a:pt x="278473" y="186077"/>
                </a:lnTo>
                <a:lnTo>
                  <a:pt x="245248" y="215866"/>
                </a:lnTo>
                <a:lnTo>
                  <a:pt x="213763" y="247471"/>
                </a:lnTo>
                <a:lnTo>
                  <a:pt x="184101" y="280812"/>
                </a:lnTo>
                <a:lnTo>
                  <a:pt x="156342" y="315805"/>
                </a:lnTo>
                <a:lnTo>
                  <a:pt x="130569" y="352370"/>
                </a:lnTo>
                <a:lnTo>
                  <a:pt x="106863" y="390426"/>
                </a:lnTo>
                <a:lnTo>
                  <a:pt x="85306" y="429889"/>
                </a:lnTo>
                <a:lnTo>
                  <a:pt x="65979" y="470679"/>
                </a:lnTo>
                <a:lnTo>
                  <a:pt x="48964" y="512714"/>
                </a:lnTo>
                <a:lnTo>
                  <a:pt x="34343" y="555913"/>
                </a:lnTo>
                <a:lnTo>
                  <a:pt x="22197" y="600194"/>
                </a:lnTo>
                <a:lnTo>
                  <a:pt x="12608" y="645475"/>
                </a:lnTo>
                <a:lnTo>
                  <a:pt x="5658" y="691674"/>
                </a:lnTo>
                <a:lnTo>
                  <a:pt x="1428" y="738711"/>
                </a:lnTo>
                <a:lnTo>
                  <a:pt x="0" y="786503"/>
                </a:lnTo>
                <a:lnTo>
                  <a:pt x="1435" y="834417"/>
                </a:lnTo>
                <a:lnTo>
                  <a:pt x="5686" y="881571"/>
                </a:lnTo>
                <a:lnTo>
                  <a:pt x="12672" y="927884"/>
                </a:lnTo>
                <a:lnTo>
                  <a:pt x="22309" y="973274"/>
                </a:lnTo>
                <a:lnTo>
                  <a:pt x="34515" y="1017657"/>
                </a:lnTo>
                <a:lnTo>
                  <a:pt x="49208" y="1060952"/>
                </a:lnTo>
                <a:lnTo>
                  <a:pt x="66306" y="1103077"/>
                </a:lnTo>
                <a:lnTo>
                  <a:pt x="85726" y="1143948"/>
                </a:lnTo>
                <a:lnTo>
                  <a:pt x="107386" y="1183485"/>
                </a:lnTo>
                <a:lnTo>
                  <a:pt x="131204" y="1221604"/>
                </a:lnTo>
                <a:lnTo>
                  <a:pt x="157098" y="1258223"/>
                </a:lnTo>
                <a:lnTo>
                  <a:pt x="184985" y="1293261"/>
                </a:lnTo>
                <a:lnTo>
                  <a:pt x="214783" y="1326634"/>
                </a:lnTo>
                <a:lnTo>
                  <a:pt x="246410" y="1358261"/>
                </a:lnTo>
                <a:lnTo>
                  <a:pt x="279784" y="1388059"/>
                </a:lnTo>
                <a:lnTo>
                  <a:pt x="314822" y="1415946"/>
                </a:lnTo>
                <a:lnTo>
                  <a:pt x="351441" y="1441840"/>
                </a:lnTo>
                <a:lnTo>
                  <a:pt x="389561" y="1465658"/>
                </a:lnTo>
                <a:lnTo>
                  <a:pt x="429097" y="1487318"/>
                </a:lnTo>
                <a:lnTo>
                  <a:pt x="469969" y="1506738"/>
                </a:lnTo>
                <a:lnTo>
                  <a:pt x="512094" y="1523836"/>
                </a:lnTo>
                <a:lnTo>
                  <a:pt x="555390" y="1538529"/>
                </a:lnTo>
                <a:lnTo>
                  <a:pt x="599773" y="1550735"/>
                </a:lnTo>
                <a:lnTo>
                  <a:pt x="645163" y="1560372"/>
                </a:lnTo>
                <a:lnTo>
                  <a:pt x="691477" y="1567357"/>
                </a:lnTo>
                <a:lnTo>
                  <a:pt x="738632" y="1571609"/>
                </a:lnTo>
                <a:lnTo>
                  <a:pt x="786546" y="1573044"/>
                </a:lnTo>
                <a:lnTo>
                  <a:pt x="814141" y="1572560"/>
                </a:lnTo>
                <a:lnTo>
                  <a:pt x="841495" y="1571125"/>
                </a:lnTo>
                <a:lnTo>
                  <a:pt x="868595" y="1568765"/>
                </a:lnTo>
                <a:lnTo>
                  <a:pt x="895427" y="1565507"/>
                </a:lnTo>
                <a:lnTo>
                  <a:pt x="777819" y="781452"/>
                </a:lnTo>
                <a:lnTo>
                  <a:pt x="783208" y="0"/>
                </a:lnTo>
                <a:close/>
              </a:path>
            </a:pathLst>
          </a:custGeom>
          <a:solidFill>
            <a:srgbClr val="72BDE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5990320" y="5294220"/>
            <a:ext cx="895985" cy="1573530"/>
          </a:xfrm>
          <a:custGeom>
            <a:avLst/>
            <a:gdLst/>
            <a:ahLst/>
            <a:cxnLst/>
            <a:rect l="l" t="t" r="r" b="b"/>
            <a:pathLst>
              <a:path w="895984" h="1573529">
                <a:moveTo>
                  <a:pt x="895427" y="1565507"/>
                </a:moveTo>
                <a:lnTo>
                  <a:pt x="868595" y="1568765"/>
                </a:lnTo>
                <a:lnTo>
                  <a:pt x="841495" y="1571125"/>
                </a:lnTo>
                <a:lnTo>
                  <a:pt x="814141" y="1572560"/>
                </a:lnTo>
                <a:lnTo>
                  <a:pt x="786546" y="1573044"/>
                </a:lnTo>
                <a:lnTo>
                  <a:pt x="738632" y="1571609"/>
                </a:lnTo>
                <a:lnTo>
                  <a:pt x="691477" y="1567357"/>
                </a:lnTo>
                <a:lnTo>
                  <a:pt x="645163" y="1560372"/>
                </a:lnTo>
                <a:lnTo>
                  <a:pt x="599773" y="1550735"/>
                </a:lnTo>
                <a:lnTo>
                  <a:pt x="555390" y="1538529"/>
                </a:lnTo>
                <a:lnTo>
                  <a:pt x="512094" y="1523836"/>
                </a:lnTo>
                <a:lnTo>
                  <a:pt x="469969" y="1506738"/>
                </a:lnTo>
                <a:lnTo>
                  <a:pt x="429097" y="1487318"/>
                </a:lnTo>
                <a:lnTo>
                  <a:pt x="389561" y="1465658"/>
                </a:lnTo>
                <a:lnTo>
                  <a:pt x="351441" y="1441840"/>
                </a:lnTo>
                <a:lnTo>
                  <a:pt x="314822" y="1415946"/>
                </a:lnTo>
                <a:lnTo>
                  <a:pt x="279784" y="1388059"/>
                </a:lnTo>
                <a:lnTo>
                  <a:pt x="246410" y="1358261"/>
                </a:lnTo>
                <a:lnTo>
                  <a:pt x="214783" y="1326634"/>
                </a:lnTo>
                <a:lnTo>
                  <a:pt x="184985" y="1293261"/>
                </a:lnTo>
                <a:lnTo>
                  <a:pt x="157098" y="1258223"/>
                </a:lnTo>
                <a:lnTo>
                  <a:pt x="131204" y="1221604"/>
                </a:lnTo>
                <a:lnTo>
                  <a:pt x="107386" y="1183485"/>
                </a:lnTo>
                <a:lnTo>
                  <a:pt x="85726" y="1143948"/>
                </a:lnTo>
                <a:lnTo>
                  <a:pt x="66306" y="1103077"/>
                </a:lnTo>
                <a:lnTo>
                  <a:pt x="49208" y="1060952"/>
                </a:lnTo>
                <a:lnTo>
                  <a:pt x="34515" y="1017657"/>
                </a:lnTo>
                <a:lnTo>
                  <a:pt x="22309" y="973274"/>
                </a:lnTo>
                <a:lnTo>
                  <a:pt x="12672" y="927884"/>
                </a:lnTo>
                <a:lnTo>
                  <a:pt x="5686" y="881571"/>
                </a:lnTo>
                <a:lnTo>
                  <a:pt x="1435" y="834417"/>
                </a:lnTo>
                <a:lnTo>
                  <a:pt x="0" y="786503"/>
                </a:lnTo>
                <a:lnTo>
                  <a:pt x="1428" y="738711"/>
                </a:lnTo>
                <a:lnTo>
                  <a:pt x="5658" y="691674"/>
                </a:lnTo>
                <a:lnTo>
                  <a:pt x="12608" y="645475"/>
                </a:lnTo>
                <a:lnTo>
                  <a:pt x="22197" y="600194"/>
                </a:lnTo>
                <a:lnTo>
                  <a:pt x="34343" y="555913"/>
                </a:lnTo>
                <a:lnTo>
                  <a:pt x="48964" y="512714"/>
                </a:lnTo>
                <a:lnTo>
                  <a:pt x="65979" y="470679"/>
                </a:lnTo>
                <a:lnTo>
                  <a:pt x="85306" y="429889"/>
                </a:lnTo>
                <a:lnTo>
                  <a:pt x="106863" y="390426"/>
                </a:lnTo>
                <a:lnTo>
                  <a:pt x="130569" y="352370"/>
                </a:lnTo>
                <a:lnTo>
                  <a:pt x="156342" y="315805"/>
                </a:lnTo>
                <a:lnTo>
                  <a:pt x="184101" y="280812"/>
                </a:lnTo>
                <a:lnTo>
                  <a:pt x="213763" y="247471"/>
                </a:lnTo>
                <a:lnTo>
                  <a:pt x="245248" y="215866"/>
                </a:lnTo>
                <a:lnTo>
                  <a:pt x="278473" y="186077"/>
                </a:lnTo>
                <a:lnTo>
                  <a:pt x="313356" y="158186"/>
                </a:lnTo>
                <a:lnTo>
                  <a:pt x="349817" y="132274"/>
                </a:lnTo>
                <a:lnTo>
                  <a:pt x="387774" y="108424"/>
                </a:lnTo>
                <a:lnTo>
                  <a:pt x="427144" y="86717"/>
                </a:lnTo>
                <a:lnTo>
                  <a:pt x="467846" y="67235"/>
                </a:lnTo>
                <a:lnTo>
                  <a:pt x="509800" y="50058"/>
                </a:lnTo>
                <a:lnTo>
                  <a:pt x="552922" y="35270"/>
                </a:lnTo>
                <a:lnTo>
                  <a:pt x="597131" y="22950"/>
                </a:lnTo>
                <a:lnTo>
                  <a:pt x="642346" y="13182"/>
                </a:lnTo>
                <a:lnTo>
                  <a:pt x="688485" y="6046"/>
                </a:lnTo>
                <a:lnTo>
                  <a:pt x="735466" y="1625"/>
                </a:lnTo>
                <a:lnTo>
                  <a:pt x="783208" y="0"/>
                </a:lnTo>
                <a:lnTo>
                  <a:pt x="777819" y="781452"/>
                </a:lnTo>
                <a:lnTo>
                  <a:pt x="895427" y="1565507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7950452" y="4128789"/>
            <a:ext cx="2268855" cy="1232535"/>
          </a:xfrm>
          <a:prstGeom prst="rect">
            <a:avLst/>
          </a:prstGeom>
        </p:spPr>
        <p:txBody>
          <a:bodyPr vert="horz" wrap="square" lIns="0" tIns="31750" rIns="0" bIns="0" rtlCol="0">
            <a:spAutoFit/>
          </a:bodyPr>
          <a:lstStyle/>
          <a:p>
            <a:pPr marL="12700" marR="5080">
              <a:lnSpc>
                <a:spcPts val="1560"/>
              </a:lnSpc>
              <a:spcBef>
                <a:spcPts val="250"/>
              </a:spcBef>
            </a:pPr>
            <a:r>
              <a:rPr sz="1400" b="1" dirty="0">
                <a:solidFill>
                  <a:srgbClr val="151616"/>
                </a:solidFill>
                <a:latin typeface="Arial"/>
                <a:cs typeface="Arial"/>
              </a:rPr>
              <a:t>2. </a:t>
            </a:r>
            <a:r>
              <a:rPr sz="1400" spc="-5" dirty="0">
                <a:solidFill>
                  <a:srgbClr val="151616"/>
                </a:solidFill>
                <a:latin typeface="Arial"/>
                <a:cs typeface="Arial"/>
              </a:rPr>
              <a:t>50 </a:t>
            </a:r>
            <a:r>
              <a:rPr sz="1400" spc="-35" dirty="0">
                <a:solidFill>
                  <a:srgbClr val="151616"/>
                </a:solidFill>
                <a:latin typeface="Arial"/>
                <a:cs typeface="Arial"/>
              </a:rPr>
              <a:t>Year </a:t>
            </a:r>
            <a:r>
              <a:rPr sz="1400" spc="-55" dirty="0">
                <a:solidFill>
                  <a:srgbClr val="151616"/>
                </a:solidFill>
                <a:latin typeface="Arial"/>
                <a:cs typeface="Arial"/>
              </a:rPr>
              <a:t>11 </a:t>
            </a:r>
            <a:r>
              <a:rPr sz="1400" spc="-5" dirty="0">
                <a:solidFill>
                  <a:srgbClr val="151616"/>
                </a:solidFill>
                <a:latin typeface="Arial"/>
                <a:cs typeface="Arial"/>
              </a:rPr>
              <a:t>pupils and 50  teachers were </a:t>
            </a: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asked, </a:t>
            </a:r>
            <a:r>
              <a:rPr sz="1400" spc="-5" dirty="0">
                <a:solidFill>
                  <a:srgbClr val="151616"/>
                </a:solidFill>
                <a:latin typeface="Arial"/>
                <a:cs typeface="Arial"/>
              </a:rPr>
              <a:t>‘would  you purchase a reasonably  priced </a:t>
            </a: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product, that </a:t>
            </a:r>
            <a:r>
              <a:rPr sz="1400" spc="-5" dirty="0">
                <a:solidFill>
                  <a:srgbClr val="151616"/>
                </a:solidFill>
                <a:latin typeface="Arial"/>
                <a:cs typeface="Arial"/>
              </a:rPr>
              <a:t>solved  the design problem?’ 65%  said </a:t>
            </a: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yes.</a:t>
            </a:r>
            <a:endParaRPr sz="1400">
              <a:latin typeface="Arial"/>
              <a:cs typeface="Arial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8314041" y="5225024"/>
            <a:ext cx="1432560" cy="1573530"/>
          </a:xfrm>
          <a:custGeom>
            <a:avLst/>
            <a:gdLst/>
            <a:ahLst/>
            <a:cxnLst/>
            <a:rect l="l" t="t" r="r" b="b"/>
            <a:pathLst>
              <a:path w="1432559" h="1573529">
                <a:moveTo>
                  <a:pt x="786579" y="0"/>
                </a:moveTo>
                <a:lnTo>
                  <a:pt x="738632" y="1435"/>
                </a:lnTo>
                <a:lnTo>
                  <a:pt x="691477" y="5687"/>
                </a:lnTo>
                <a:lnTo>
                  <a:pt x="645164" y="12672"/>
                </a:lnTo>
                <a:lnTo>
                  <a:pt x="599775" y="22309"/>
                </a:lnTo>
                <a:lnTo>
                  <a:pt x="555391" y="34515"/>
                </a:lnTo>
                <a:lnTo>
                  <a:pt x="512096" y="49208"/>
                </a:lnTo>
                <a:lnTo>
                  <a:pt x="469971" y="66306"/>
                </a:lnTo>
                <a:lnTo>
                  <a:pt x="429099" y="85727"/>
                </a:lnTo>
                <a:lnTo>
                  <a:pt x="389562" y="107387"/>
                </a:lnTo>
                <a:lnTo>
                  <a:pt x="351443" y="131206"/>
                </a:lnTo>
                <a:lnTo>
                  <a:pt x="314823" y="157100"/>
                </a:lnTo>
                <a:lnTo>
                  <a:pt x="279785" y="184987"/>
                </a:lnTo>
                <a:lnTo>
                  <a:pt x="246412" y="214785"/>
                </a:lnTo>
                <a:lnTo>
                  <a:pt x="214785" y="246412"/>
                </a:lnTo>
                <a:lnTo>
                  <a:pt x="184986" y="279786"/>
                </a:lnTo>
                <a:lnTo>
                  <a:pt x="157099" y="314824"/>
                </a:lnTo>
                <a:lnTo>
                  <a:pt x="131205" y="351443"/>
                </a:lnTo>
                <a:lnTo>
                  <a:pt x="107387" y="389563"/>
                </a:lnTo>
                <a:lnTo>
                  <a:pt x="85726" y="429100"/>
                </a:lnTo>
                <a:lnTo>
                  <a:pt x="66306" y="469972"/>
                </a:lnTo>
                <a:lnTo>
                  <a:pt x="49208" y="512096"/>
                </a:lnTo>
                <a:lnTo>
                  <a:pt x="34515" y="555391"/>
                </a:lnTo>
                <a:lnTo>
                  <a:pt x="22309" y="599775"/>
                </a:lnTo>
                <a:lnTo>
                  <a:pt x="12672" y="645164"/>
                </a:lnTo>
                <a:lnTo>
                  <a:pt x="5687" y="691478"/>
                </a:lnTo>
                <a:lnTo>
                  <a:pt x="1435" y="738632"/>
                </a:lnTo>
                <a:lnTo>
                  <a:pt x="0" y="786546"/>
                </a:lnTo>
                <a:lnTo>
                  <a:pt x="1435" y="834460"/>
                </a:lnTo>
                <a:lnTo>
                  <a:pt x="5687" y="881615"/>
                </a:lnTo>
                <a:lnTo>
                  <a:pt x="12672" y="927929"/>
                </a:lnTo>
                <a:lnTo>
                  <a:pt x="22309" y="973319"/>
                </a:lnTo>
                <a:lnTo>
                  <a:pt x="34515" y="1017702"/>
                </a:lnTo>
                <a:lnTo>
                  <a:pt x="49208" y="1060998"/>
                </a:lnTo>
                <a:lnTo>
                  <a:pt x="66306" y="1103123"/>
                </a:lnTo>
                <a:lnTo>
                  <a:pt x="85726" y="1143995"/>
                </a:lnTo>
                <a:lnTo>
                  <a:pt x="107387" y="1183532"/>
                </a:lnTo>
                <a:lnTo>
                  <a:pt x="131205" y="1221651"/>
                </a:lnTo>
                <a:lnTo>
                  <a:pt x="157099" y="1258271"/>
                </a:lnTo>
                <a:lnTo>
                  <a:pt x="184986" y="1293309"/>
                </a:lnTo>
                <a:lnTo>
                  <a:pt x="214785" y="1326683"/>
                </a:lnTo>
                <a:lnTo>
                  <a:pt x="246412" y="1358310"/>
                </a:lnTo>
                <a:lnTo>
                  <a:pt x="279785" y="1388108"/>
                </a:lnTo>
                <a:lnTo>
                  <a:pt x="314823" y="1415995"/>
                </a:lnTo>
                <a:lnTo>
                  <a:pt x="351443" y="1441889"/>
                </a:lnTo>
                <a:lnTo>
                  <a:pt x="389562" y="1465708"/>
                </a:lnTo>
                <a:lnTo>
                  <a:pt x="429099" y="1487368"/>
                </a:lnTo>
                <a:lnTo>
                  <a:pt x="469971" y="1506789"/>
                </a:lnTo>
                <a:lnTo>
                  <a:pt x="512096" y="1523886"/>
                </a:lnTo>
                <a:lnTo>
                  <a:pt x="555391" y="1538580"/>
                </a:lnTo>
                <a:lnTo>
                  <a:pt x="599775" y="1550786"/>
                </a:lnTo>
                <a:lnTo>
                  <a:pt x="645164" y="1560423"/>
                </a:lnTo>
                <a:lnTo>
                  <a:pt x="691477" y="1567408"/>
                </a:lnTo>
                <a:lnTo>
                  <a:pt x="738632" y="1571660"/>
                </a:lnTo>
                <a:lnTo>
                  <a:pt x="786546" y="1573095"/>
                </a:lnTo>
                <a:lnTo>
                  <a:pt x="836324" y="1571545"/>
                </a:lnTo>
                <a:lnTo>
                  <a:pt x="885278" y="1566956"/>
                </a:lnTo>
                <a:lnTo>
                  <a:pt x="933315" y="1559422"/>
                </a:lnTo>
                <a:lnTo>
                  <a:pt x="980343" y="1549033"/>
                </a:lnTo>
                <a:lnTo>
                  <a:pt x="1026271" y="1535884"/>
                </a:lnTo>
                <a:lnTo>
                  <a:pt x="1071005" y="1520065"/>
                </a:lnTo>
                <a:lnTo>
                  <a:pt x="1114455" y="1501671"/>
                </a:lnTo>
                <a:lnTo>
                  <a:pt x="1156526" y="1480792"/>
                </a:lnTo>
                <a:lnTo>
                  <a:pt x="1197128" y="1457522"/>
                </a:lnTo>
                <a:lnTo>
                  <a:pt x="1236168" y="1431953"/>
                </a:lnTo>
                <a:lnTo>
                  <a:pt x="1273553" y="1404178"/>
                </a:lnTo>
                <a:lnTo>
                  <a:pt x="1309192" y="1374288"/>
                </a:lnTo>
                <a:lnTo>
                  <a:pt x="1342993" y="1342377"/>
                </a:lnTo>
                <a:lnTo>
                  <a:pt x="1374862" y="1308536"/>
                </a:lnTo>
                <a:lnTo>
                  <a:pt x="1404709" y="1272859"/>
                </a:lnTo>
                <a:lnTo>
                  <a:pt x="1432440" y="1235438"/>
                </a:lnTo>
                <a:lnTo>
                  <a:pt x="780004" y="782168"/>
                </a:lnTo>
                <a:lnTo>
                  <a:pt x="786579" y="0"/>
                </a:lnTo>
                <a:close/>
              </a:path>
            </a:pathLst>
          </a:custGeom>
          <a:solidFill>
            <a:srgbClr val="9CD5E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8314041" y="5225024"/>
            <a:ext cx="1432560" cy="1573530"/>
          </a:xfrm>
          <a:custGeom>
            <a:avLst/>
            <a:gdLst/>
            <a:ahLst/>
            <a:cxnLst/>
            <a:rect l="l" t="t" r="r" b="b"/>
            <a:pathLst>
              <a:path w="1432559" h="1573529">
                <a:moveTo>
                  <a:pt x="786546" y="0"/>
                </a:moveTo>
                <a:lnTo>
                  <a:pt x="780004" y="782168"/>
                </a:lnTo>
                <a:lnTo>
                  <a:pt x="1432440" y="1235438"/>
                </a:lnTo>
                <a:lnTo>
                  <a:pt x="1404709" y="1272859"/>
                </a:lnTo>
                <a:lnTo>
                  <a:pt x="1374862" y="1308536"/>
                </a:lnTo>
                <a:lnTo>
                  <a:pt x="1342993" y="1342377"/>
                </a:lnTo>
                <a:lnTo>
                  <a:pt x="1309192" y="1374288"/>
                </a:lnTo>
                <a:lnTo>
                  <a:pt x="1273553" y="1404178"/>
                </a:lnTo>
                <a:lnTo>
                  <a:pt x="1236168" y="1431953"/>
                </a:lnTo>
                <a:lnTo>
                  <a:pt x="1197128" y="1457522"/>
                </a:lnTo>
                <a:lnTo>
                  <a:pt x="1156526" y="1480792"/>
                </a:lnTo>
                <a:lnTo>
                  <a:pt x="1114455" y="1501671"/>
                </a:lnTo>
                <a:lnTo>
                  <a:pt x="1071005" y="1520065"/>
                </a:lnTo>
                <a:lnTo>
                  <a:pt x="1026271" y="1535884"/>
                </a:lnTo>
                <a:lnTo>
                  <a:pt x="980343" y="1549033"/>
                </a:lnTo>
                <a:lnTo>
                  <a:pt x="933315" y="1559422"/>
                </a:lnTo>
                <a:lnTo>
                  <a:pt x="885278" y="1566956"/>
                </a:lnTo>
                <a:lnTo>
                  <a:pt x="836324" y="1571545"/>
                </a:lnTo>
                <a:lnTo>
                  <a:pt x="786546" y="1573095"/>
                </a:lnTo>
                <a:lnTo>
                  <a:pt x="738632" y="1571660"/>
                </a:lnTo>
                <a:lnTo>
                  <a:pt x="691477" y="1567408"/>
                </a:lnTo>
                <a:lnTo>
                  <a:pt x="645164" y="1560423"/>
                </a:lnTo>
                <a:lnTo>
                  <a:pt x="599775" y="1550786"/>
                </a:lnTo>
                <a:lnTo>
                  <a:pt x="555391" y="1538580"/>
                </a:lnTo>
                <a:lnTo>
                  <a:pt x="512096" y="1523886"/>
                </a:lnTo>
                <a:lnTo>
                  <a:pt x="469971" y="1506789"/>
                </a:lnTo>
                <a:lnTo>
                  <a:pt x="429099" y="1487368"/>
                </a:lnTo>
                <a:lnTo>
                  <a:pt x="389562" y="1465708"/>
                </a:lnTo>
                <a:lnTo>
                  <a:pt x="351443" y="1441889"/>
                </a:lnTo>
                <a:lnTo>
                  <a:pt x="314823" y="1415995"/>
                </a:lnTo>
                <a:lnTo>
                  <a:pt x="279785" y="1388108"/>
                </a:lnTo>
                <a:lnTo>
                  <a:pt x="246412" y="1358310"/>
                </a:lnTo>
                <a:lnTo>
                  <a:pt x="214785" y="1326683"/>
                </a:lnTo>
                <a:lnTo>
                  <a:pt x="184986" y="1293309"/>
                </a:lnTo>
                <a:lnTo>
                  <a:pt x="157099" y="1258271"/>
                </a:lnTo>
                <a:lnTo>
                  <a:pt x="131205" y="1221651"/>
                </a:lnTo>
                <a:lnTo>
                  <a:pt x="107387" y="1183532"/>
                </a:lnTo>
                <a:lnTo>
                  <a:pt x="85726" y="1143995"/>
                </a:lnTo>
                <a:lnTo>
                  <a:pt x="66306" y="1103123"/>
                </a:lnTo>
                <a:lnTo>
                  <a:pt x="49208" y="1060998"/>
                </a:lnTo>
                <a:lnTo>
                  <a:pt x="34515" y="1017702"/>
                </a:lnTo>
                <a:lnTo>
                  <a:pt x="22309" y="973319"/>
                </a:lnTo>
                <a:lnTo>
                  <a:pt x="12672" y="927929"/>
                </a:lnTo>
                <a:lnTo>
                  <a:pt x="5687" y="881615"/>
                </a:lnTo>
                <a:lnTo>
                  <a:pt x="1435" y="834460"/>
                </a:lnTo>
                <a:lnTo>
                  <a:pt x="0" y="786546"/>
                </a:lnTo>
                <a:lnTo>
                  <a:pt x="1435" y="738632"/>
                </a:lnTo>
                <a:lnTo>
                  <a:pt x="5687" y="691478"/>
                </a:lnTo>
                <a:lnTo>
                  <a:pt x="12672" y="645164"/>
                </a:lnTo>
                <a:lnTo>
                  <a:pt x="22309" y="599775"/>
                </a:lnTo>
                <a:lnTo>
                  <a:pt x="34515" y="555391"/>
                </a:lnTo>
                <a:lnTo>
                  <a:pt x="49208" y="512096"/>
                </a:lnTo>
                <a:lnTo>
                  <a:pt x="66306" y="469972"/>
                </a:lnTo>
                <a:lnTo>
                  <a:pt x="85726" y="429100"/>
                </a:lnTo>
                <a:lnTo>
                  <a:pt x="107387" y="389563"/>
                </a:lnTo>
                <a:lnTo>
                  <a:pt x="131205" y="351443"/>
                </a:lnTo>
                <a:lnTo>
                  <a:pt x="157099" y="314824"/>
                </a:lnTo>
                <a:lnTo>
                  <a:pt x="184986" y="279786"/>
                </a:lnTo>
                <a:lnTo>
                  <a:pt x="214785" y="246412"/>
                </a:lnTo>
                <a:lnTo>
                  <a:pt x="246412" y="214785"/>
                </a:lnTo>
                <a:lnTo>
                  <a:pt x="279785" y="184987"/>
                </a:lnTo>
                <a:lnTo>
                  <a:pt x="314823" y="157100"/>
                </a:lnTo>
                <a:lnTo>
                  <a:pt x="351443" y="131206"/>
                </a:lnTo>
                <a:lnTo>
                  <a:pt x="389562" y="107387"/>
                </a:lnTo>
                <a:lnTo>
                  <a:pt x="429099" y="85727"/>
                </a:lnTo>
                <a:lnTo>
                  <a:pt x="469971" y="66306"/>
                </a:lnTo>
                <a:lnTo>
                  <a:pt x="512096" y="49208"/>
                </a:lnTo>
                <a:lnTo>
                  <a:pt x="555391" y="34515"/>
                </a:lnTo>
                <a:lnTo>
                  <a:pt x="599775" y="22309"/>
                </a:lnTo>
                <a:lnTo>
                  <a:pt x="645164" y="12672"/>
                </a:lnTo>
                <a:lnTo>
                  <a:pt x="691477" y="5687"/>
                </a:lnTo>
                <a:lnTo>
                  <a:pt x="738632" y="1435"/>
                </a:lnTo>
                <a:lnTo>
                  <a:pt x="786546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4046548" y="6143572"/>
            <a:ext cx="5269865" cy="40195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  <a:tabLst>
                <a:tab pos="2098040" algn="l"/>
                <a:tab pos="4629150" algn="l"/>
              </a:tabLst>
            </a:pPr>
            <a:r>
              <a:rPr sz="2450" spc="5" dirty="0">
                <a:solidFill>
                  <a:srgbClr val="151616"/>
                </a:solidFill>
                <a:latin typeface="Arial"/>
                <a:cs typeface="Arial"/>
              </a:rPr>
              <a:t>78%	55%	65%</a:t>
            </a:r>
            <a:endParaRPr sz="245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7312227" y="7315396"/>
            <a:ext cx="3054350" cy="19875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  <a:tabLst>
                <a:tab pos="2195195" algn="l"/>
              </a:tabLst>
            </a:pPr>
            <a:r>
              <a:rPr sz="1000" spc="-5" dirty="0">
                <a:solidFill>
                  <a:srgbClr val="3C2B98"/>
                </a:solidFill>
                <a:latin typeface="Arial"/>
                <a:cs typeface="Arial"/>
                <a:hlinkClick r:id="rId5"/>
              </a:rPr>
              <a:t>www.technologystudent.com</a:t>
            </a:r>
            <a:r>
              <a:rPr sz="1000" dirty="0">
                <a:solidFill>
                  <a:srgbClr val="3C2B98"/>
                </a:solidFill>
                <a:latin typeface="Arial"/>
                <a:cs typeface="Arial"/>
                <a:hlinkClick r:id="rId5"/>
              </a:rPr>
              <a:t> </a:t>
            </a:r>
            <a:r>
              <a:rPr sz="1000" spc="-5" dirty="0">
                <a:solidFill>
                  <a:srgbClr val="3C2B98"/>
                </a:solidFill>
                <a:latin typeface="Arial"/>
                <a:cs typeface="Arial"/>
                <a:hlinkClick r:id="rId5"/>
              </a:rPr>
              <a:t>©</a:t>
            </a:r>
            <a:r>
              <a:rPr sz="1000" dirty="0">
                <a:solidFill>
                  <a:srgbClr val="3C2B98"/>
                </a:solidFill>
                <a:latin typeface="Arial"/>
                <a:cs typeface="Arial"/>
                <a:hlinkClick r:id="rId5"/>
              </a:rPr>
              <a:t> </a:t>
            </a:r>
            <a:r>
              <a:rPr sz="1000" spc="-5" dirty="0">
                <a:solidFill>
                  <a:srgbClr val="3C2B98"/>
                </a:solidFill>
                <a:latin typeface="Arial"/>
                <a:cs typeface="Arial"/>
              </a:rPr>
              <a:t>2018	</a:t>
            </a:r>
            <a:r>
              <a:rPr sz="1000" spc="-20" dirty="0">
                <a:solidFill>
                  <a:srgbClr val="3C2B98"/>
                </a:solidFill>
                <a:latin typeface="Arial"/>
                <a:cs typeface="Arial"/>
              </a:rPr>
              <a:t>V.Ryan </a:t>
            </a:r>
            <a:r>
              <a:rPr sz="1000" spc="-5" dirty="0">
                <a:solidFill>
                  <a:srgbClr val="3C2B98"/>
                </a:solidFill>
                <a:latin typeface="Arial"/>
                <a:cs typeface="Arial"/>
              </a:rPr>
              <a:t>©</a:t>
            </a:r>
            <a:r>
              <a:rPr sz="1000" spc="-70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1000" spc="-5" dirty="0">
                <a:solidFill>
                  <a:srgbClr val="3C2B98"/>
                </a:solidFill>
                <a:latin typeface="Arial"/>
                <a:cs typeface="Arial"/>
              </a:rPr>
              <a:t>2018</a:t>
            </a:r>
            <a:endParaRPr sz="100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361303" y="7337645"/>
            <a:ext cx="3382010" cy="19812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000" spc="10" dirty="0">
                <a:solidFill>
                  <a:srgbClr val="3C2B98"/>
                </a:solidFill>
                <a:latin typeface="Arial"/>
                <a:cs typeface="Arial"/>
              </a:rPr>
              <a:t>WORLD </a:t>
            </a:r>
            <a:r>
              <a:rPr sz="1000" spc="5" dirty="0">
                <a:solidFill>
                  <a:srgbClr val="3C2B98"/>
                </a:solidFill>
                <a:latin typeface="Arial"/>
                <a:cs typeface="Arial"/>
              </a:rPr>
              <a:t>ASSOCIATION </a:t>
            </a:r>
            <a:r>
              <a:rPr sz="1000" spc="0" dirty="0">
                <a:solidFill>
                  <a:srgbClr val="3C2B98"/>
                </a:solidFill>
                <a:latin typeface="Arial"/>
                <a:cs typeface="Arial"/>
              </a:rPr>
              <a:t>OF </a:t>
            </a:r>
            <a:r>
              <a:rPr sz="1000" spc="15" dirty="0">
                <a:solidFill>
                  <a:srgbClr val="3C2B98"/>
                </a:solidFill>
                <a:latin typeface="Arial"/>
                <a:cs typeface="Arial"/>
              </a:rPr>
              <a:t>TECHNOLOGY</a:t>
            </a:r>
            <a:r>
              <a:rPr sz="1000" spc="114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1000" spc="15" dirty="0">
                <a:solidFill>
                  <a:srgbClr val="3C2B98"/>
                </a:solidFill>
                <a:latin typeface="Arial"/>
                <a:cs typeface="Arial"/>
              </a:rPr>
              <a:t>TEACHERS</a:t>
            </a:r>
            <a:endParaRPr sz="100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3956051" y="7334488"/>
            <a:ext cx="3040380" cy="19812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000" spc="-5" dirty="0">
                <a:solidFill>
                  <a:srgbClr val="3C2B98"/>
                </a:solidFill>
                <a:latin typeface="Arial"/>
                <a:cs typeface="Arial"/>
                <a:hlinkClick r:id="rId6"/>
              </a:rPr>
              <a:t>https://www.facebook.com/groups/254963448192823/</a:t>
            </a:r>
            <a:endParaRPr sz="100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272673" y="208599"/>
            <a:ext cx="7379334" cy="3107690"/>
          </a:xfrm>
          <a:prstGeom prst="rect">
            <a:avLst/>
          </a:prstGeom>
        </p:spPr>
        <p:txBody>
          <a:bodyPr vert="horz" wrap="square" lIns="0" tIns="95885" rIns="0" bIns="0" rtlCol="0">
            <a:spAutoFit/>
          </a:bodyPr>
          <a:lstStyle/>
          <a:p>
            <a:pPr marL="1062355">
              <a:lnSpc>
                <a:spcPct val="100000"/>
              </a:lnSpc>
              <a:spcBef>
                <a:spcPts val="755"/>
              </a:spcBef>
            </a:pPr>
            <a:r>
              <a:rPr sz="1600" b="1" u="sng" spc="2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THE </a:t>
            </a:r>
            <a:r>
              <a:rPr sz="1600" b="1" u="sng" spc="3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PROBLEM </a:t>
            </a:r>
            <a:r>
              <a:rPr sz="1600" b="1" u="sng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/ </a:t>
            </a:r>
            <a:r>
              <a:rPr sz="1600" b="1" u="sng" spc="2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SITUATION </a:t>
            </a:r>
            <a:r>
              <a:rPr sz="1600" b="1" u="sng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/ </a:t>
            </a:r>
            <a:r>
              <a:rPr sz="1600" b="1" u="sng" spc="3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IDENTIFICATION </a:t>
            </a:r>
            <a:r>
              <a:rPr sz="1600" b="1" u="sng" spc="2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OF</a:t>
            </a:r>
            <a:r>
              <a:rPr sz="1600" b="1" u="sng" spc="19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 </a:t>
            </a:r>
            <a:r>
              <a:rPr sz="1600" b="1" u="sng" spc="3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NEED</a:t>
            </a:r>
            <a:endParaRPr sz="1600">
              <a:latin typeface="Arial"/>
              <a:cs typeface="Arial"/>
            </a:endParaRPr>
          </a:p>
          <a:p>
            <a:pPr marL="3136265">
              <a:lnSpc>
                <a:spcPct val="100000"/>
              </a:lnSpc>
              <a:spcBef>
                <a:spcPts val="575"/>
              </a:spcBef>
            </a:pPr>
            <a:r>
              <a:rPr sz="1400" b="1" spc="25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400" b="1" spc="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b="1" spc="25" dirty="0">
                <a:solidFill>
                  <a:srgbClr val="151616"/>
                </a:solidFill>
                <a:latin typeface="Arial"/>
                <a:cs typeface="Arial"/>
              </a:rPr>
              <a:t>PROBLEM</a:t>
            </a:r>
            <a:endParaRPr sz="1400">
              <a:latin typeface="Arial"/>
              <a:cs typeface="Arial"/>
            </a:endParaRPr>
          </a:p>
          <a:p>
            <a:pPr marL="1315085" marR="861060" algn="just">
              <a:lnSpc>
                <a:spcPts val="1560"/>
              </a:lnSpc>
              <a:spcBef>
                <a:spcPts val="280"/>
              </a:spcBef>
            </a:pP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Most of my </a:t>
            </a:r>
            <a:r>
              <a:rPr sz="1400" spc="-5" dirty="0">
                <a:solidFill>
                  <a:srgbClr val="151616"/>
                </a:solidFill>
                <a:latin typeface="Arial"/>
                <a:cs typeface="Arial"/>
              </a:rPr>
              <a:t>friends complete their home </a:t>
            </a: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work, sat </a:t>
            </a:r>
            <a:r>
              <a:rPr sz="1400" spc="-5" dirty="0">
                <a:solidFill>
                  <a:srgbClr val="151616"/>
                </a:solidFill>
                <a:latin typeface="Arial"/>
                <a:cs typeface="Arial"/>
              </a:rPr>
              <a:t>on a chair or  </a:t>
            </a: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settee, </a:t>
            </a:r>
            <a:r>
              <a:rPr sz="1400" spc="-5" dirty="0">
                <a:solidFill>
                  <a:srgbClr val="151616"/>
                </a:solidFill>
                <a:latin typeface="Arial"/>
                <a:cs typeface="Arial"/>
              </a:rPr>
              <a:t>in </a:t>
            </a: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front of the </a:t>
            </a:r>
            <a:r>
              <a:rPr sz="1400" spc="-25" dirty="0">
                <a:solidFill>
                  <a:srgbClr val="151616"/>
                </a:solidFill>
                <a:latin typeface="Arial"/>
                <a:cs typeface="Arial"/>
              </a:rPr>
              <a:t>TV. </a:t>
            </a: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Or they </a:t>
            </a:r>
            <a:r>
              <a:rPr sz="1400" spc="-5" dirty="0">
                <a:solidFill>
                  <a:srgbClr val="151616"/>
                </a:solidFill>
                <a:latin typeface="Arial"/>
                <a:cs typeface="Arial"/>
              </a:rPr>
              <a:t>work in their bedroom, </a:t>
            </a: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sat </a:t>
            </a:r>
            <a:r>
              <a:rPr sz="1400" spc="-5" dirty="0">
                <a:solidFill>
                  <a:srgbClr val="151616"/>
                </a:solidFill>
                <a:latin typeface="Arial"/>
                <a:cs typeface="Arial"/>
              </a:rPr>
              <a:t>on an  ‘easy’ </a:t>
            </a:r>
            <a:r>
              <a:rPr sz="1400" spc="-15" dirty="0">
                <a:solidFill>
                  <a:srgbClr val="151616"/>
                </a:solidFill>
                <a:latin typeface="Arial"/>
                <a:cs typeface="Arial"/>
              </a:rPr>
              <a:t>chair. </a:t>
            </a: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They rest </a:t>
            </a:r>
            <a:r>
              <a:rPr sz="1400" spc="-5" dirty="0">
                <a:solidFill>
                  <a:srgbClr val="151616"/>
                </a:solidFill>
                <a:latin typeface="Arial"/>
                <a:cs typeface="Arial"/>
              </a:rPr>
              <a:t>their paper on a board, which </a:t>
            </a: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rests </a:t>
            </a:r>
            <a:r>
              <a:rPr sz="1400" spc="-5" dirty="0">
                <a:solidFill>
                  <a:srgbClr val="151616"/>
                </a:solidFill>
                <a:latin typeface="Arial"/>
                <a:cs typeface="Arial"/>
              </a:rPr>
              <a:t>on their  knee </a:t>
            </a: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/ </a:t>
            </a:r>
            <a:r>
              <a:rPr sz="1400" spc="-5" dirty="0">
                <a:solidFill>
                  <a:srgbClr val="151616"/>
                </a:solidFill>
                <a:latin typeface="Arial"/>
                <a:cs typeface="Arial"/>
              </a:rPr>
              <a:t>lap. </a:t>
            </a: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1400" spc="-5" dirty="0">
                <a:solidFill>
                  <a:srgbClr val="151616"/>
                </a:solidFill>
                <a:latin typeface="Arial"/>
                <a:cs typeface="Arial"/>
              </a:rPr>
              <a:t>problem is </a:t>
            </a: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that it </a:t>
            </a:r>
            <a:r>
              <a:rPr sz="1400" spc="-5" dirty="0">
                <a:solidFill>
                  <a:srgbClr val="151616"/>
                </a:solidFill>
                <a:latin typeface="Arial"/>
                <a:cs typeface="Arial"/>
              </a:rPr>
              <a:t>is diﬃcult </a:t>
            </a: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1400" spc="-5" dirty="0">
                <a:solidFill>
                  <a:srgbClr val="151616"/>
                </a:solidFill>
                <a:latin typeface="Arial"/>
                <a:cs typeface="Arial"/>
              </a:rPr>
              <a:t>support paper and  consequently</a:t>
            </a:r>
            <a:r>
              <a:rPr sz="1400" spc="-1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to</a:t>
            </a:r>
            <a:r>
              <a:rPr sz="1400" spc="-1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151616"/>
                </a:solidFill>
                <a:latin typeface="Arial"/>
                <a:cs typeface="Arial"/>
              </a:rPr>
              <a:t>write</a:t>
            </a:r>
            <a:r>
              <a:rPr sz="1400" spc="-1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spc="-20" dirty="0">
                <a:solidFill>
                  <a:srgbClr val="151616"/>
                </a:solidFill>
                <a:latin typeface="Arial"/>
                <a:cs typeface="Arial"/>
              </a:rPr>
              <a:t>neatly,</a:t>
            </a:r>
            <a:r>
              <a:rPr sz="1400" spc="-1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151616"/>
                </a:solidFill>
                <a:latin typeface="Arial"/>
                <a:cs typeface="Arial"/>
              </a:rPr>
              <a:t>even</a:t>
            </a:r>
            <a:r>
              <a:rPr sz="1400" spc="-1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if</a:t>
            </a:r>
            <a:r>
              <a:rPr sz="1400" spc="-1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151616"/>
                </a:solidFill>
                <a:latin typeface="Arial"/>
                <a:cs typeface="Arial"/>
              </a:rPr>
              <a:t>work</a:t>
            </a:r>
            <a:r>
              <a:rPr sz="1400" spc="-1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151616"/>
                </a:solidFill>
                <a:latin typeface="Arial"/>
                <a:cs typeface="Arial"/>
              </a:rPr>
              <a:t>is</a:t>
            </a:r>
            <a:r>
              <a:rPr sz="1400" spc="-1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151616"/>
                </a:solidFill>
                <a:latin typeface="Arial"/>
                <a:cs typeface="Arial"/>
              </a:rPr>
              <a:t>supported</a:t>
            </a:r>
            <a:r>
              <a:rPr sz="1400" spc="-1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151616"/>
                </a:solidFill>
                <a:latin typeface="Arial"/>
                <a:cs typeface="Arial"/>
              </a:rPr>
              <a:t>on</a:t>
            </a:r>
            <a:r>
              <a:rPr sz="1400" spc="-1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151616"/>
                </a:solidFill>
                <a:latin typeface="Arial"/>
                <a:cs typeface="Arial"/>
              </a:rPr>
              <a:t>your</a:t>
            </a:r>
            <a:r>
              <a:rPr sz="1400" spc="-1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151616"/>
                </a:solidFill>
                <a:latin typeface="Arial"/>
                <a:cs typeface="Arial"/>
              </a:rPr>
              <a:t>knee.  </a:t>
            </a: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Oﬃce </a:t>
            </a:r>
            <a:r>
              <a:rPr sz="1400" spc="-5" dirty="0">
                <a:solidFill>
                  <a:srgbClr val="151616"/>
                </a:solidFill>
                <a:latin typeface="Arial"/>
                <a:cs typeface="Arial"/>
              </a:rPr>
              <a:t>workers who </a:t>
            </a: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take </a:t>
            </a:r>
            <a:r>
              <a:rPr sz="1400" spc="-5" dirty="0">
                <a:solidFill>
                  <a:srgbClr val="151616"/>
                </a:solidFill>
                <a:latin typeface="Arial"/>
                <a:cs typeface="Arial"/>
              </a:rPr>
              <a:t>work home, also have </a:t>
            </a: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this </a:t>
            </a:r>
            <a:r>
              <a:rPr sz="1400" spc="-5" dirty="0">
                <a:solidFill>
                  <a:srgbClr val="151616"/>
                </a:solidFill>
                <a:latin typeface="Arial"/>
                <a:cs typeface="Arial"/>
              </a:rPr>
              <a:t>problem,</a:t>
            </a:r>
            <a:r>
              <a:rPr sz="1400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151616"/>
                </a:solidFill>
                <a:latin typeface="Arial"/>
                <a:cs typeface="Arial"/>
              </a:rPr>
              <a:t>when  working</a:t>
            </a:r>
            <a:r>
              <a:rPr sz="1400" spc="-1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151616"/>
                </a:solidFill>
                <a:latin typeface="Arial"/>
                <a:cs typeface="Arial"/>
              </a:rPr>
              <a:t>in</a:t>
            </a:r>
            <a:r>
              <a:rPr sz="1400" spc="-16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151616"/>
                </a:solidFill>
                <a:latin typeface="Arial"/>
                <a:cs typeface="Arial"/>
              </a:rPr>
              <a:t>a</a:t>
            </a:r>
            <a:r>
              <a:rPr sz="1400" spc="-16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151616"/>
                </a:solidFill>
                <a:latin typeface="Arial"/>
                <a:cs typeface="Arial"/>
              </a:rPr>
              <a:t>more</a:t>
            </a:r>
            <a:r>
              <a:rPr sz="1400" spc="-16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151616"/>
                </a:solidFill>
                <a:latin typeface="Arial"/>
                <a:cs typeface="Arial"/>
              </a:rPr>
              <a:t>relaxed</a:t>
            </a:r>
            <a:r>
              <a:rPr sz="1400" spc="-1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spc="-30" dirty="0">
                <a:solidFill>
                  <a:srgbClr val="151616"/>
                </a:solidFill>
                <a:latin typeface="Arial"/>
                <a:cs typeface="Arial"/>
              </a:rPr>
              <a:t>way,</a:t>
            </a:r>
            <a:r>
              <a:rPr sz="1400" spc="-16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151616"/>
                </a:solidFill>
                <a:latin typeface="Arial"/>
                <a:cs typeface="Arial"/>
              </a:rPr>
              <a:t>such</a:t>
            </a:r>
            <a:r>
              <a:rPr sz="1400" spc="-16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151616"/>
                </a:solidFill>
                <a:latin typeface="Arial"/>
                <a:cs typeface="Arial"/>
              </a:rPr>
              <a:t>as</a:t>
            </a:r>
            <a:r>
              <a:rPr sz="1400" spc="-16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this.</a:t>
            </a:r>
            <a:endParaRPr sz="1400">
              <a:latin typeface="Arial"/>
              <a:cs typeface="Arial"/>
            </a:endParaRPr>
          </a:p>
          <a:p>
            <a:pPr marL="1314450" marR="861694" algn="just">
              <a:lnSpc>
                <a:spcPts val="1560"/>
              </a:lnSpc>
              <a:spcBef>
                <a:spcPts val="25"/>
              </a:spcBef>
            </a:pPr>
            <a:r>
              <a:rPr sz="1400" spc="-5" dirty="0">
                <a:solidFill>
                  <a:srgbClr val="151616"/>
                </a:solidFill>
                <a:latin typeface="Arial"/>
                <a:cs typeface="Arial"/>
              </a:rPr>
              <a:t>Lighting</a:t>
            </a:r>
            <a:r>
              <a:rPr sz="1400" spc="-10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151616"/>
                </a:solidFill>
                <a:latin typeface="Arial"/>
                <a:cs typeface="Arial"/>
              </a:rPr>
              <a:t>is</a:t>
            </a:r>
            <a:r>
              <a:rPr sz="1400" spc="-10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151616"/>
                </a:solidFill>
                <a:latin typeface="Arial"/>
                <a:cs typeface="Arial"/>
              </a:rPr>
              <a:t>also</a:t>
            </a:r>
            <a:r>
              <a:rPr sz="1400" spc="-10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151616"/>
                </a:solidFill>
                <a:latin typeface="Arial"/>
                <a:cs typeface="Arial"/>
              </a:rPr>
              <a:t>a</a:t>
            </a:r>
            <a:r>
              <a:rPr sz="1400" spc="-10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151616"/>
                </a:solidFill>
                <a:latin typeface="Arial"/>
                <a:cs typeface="Arial"/>
              </a:rPr>
              <a:t>problem.</a:t>
            </a:r>
            <a:r>
              <a:rPr sz="1400" spc="-1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400" spc="-10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151616"/>
                </a:solidFill>
                <a:latin typeface="Arial"/>
                <a:cs typeface="Arial"/>
              </a:rPr>
              <a:t>light</a:t>
            </a:r>
            <a:r>
              <a:rPr sz="1400" spc="-10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151616"/>
                </a:solidFill>
                <a:latin typeface="Arial"/>
                <a:cs typeface="Arial"/>
              </a:rPr>
              <a:t>source</a:t>
            </a:r>
            <a:r>
              <a:rPr sz="1400" spc="-10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151616"/>
                </a:solidFill>
                <a:latin typeface="Arial"/>
                <a:cs typeface="Arial"/>
              </a:rPr>
              <a:t>never</a:t>
            </a:r>
            <a:r>
              <a:rPr sz="1400" spc="-10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151616"/>
                </a:solidFill>
                <a:latin typeface="Arial"/>
                <a:cs typeface="Arial"/>
              </a:rPr>
              <a:t>seems</a:t>
            </a:r>
            <a:r>
              <a:rPr sz="1400" spc="-10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to</a:t>
            </a:r>
            <a:r>
              <a:rPr sz="1400" spc="-10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151616"/>
                </a:solidFill>
                <a:latin typeface="Arial"/>
                <a:cs typeface="Arial"/>
              </a:rPr>
              <a:t>be</a:t>
            </a:r>
            <a:r>
              <a:rPr sz="1400" spc="-10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151616"/>
                </a:solidFill>
                <a:latin typeface="Arial"/>
                <a:cs typeface="Arial"/>
              </a:rPr>
              <a:t>in</a:t>
            </a:r>
            <a:r>
              <a:rPr sz="1400" spc="-10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the  </a:t>
            </a:r>
            <a:r>
              <a:rPr sz="1400" spc="-5" dirty="0">
                <a:solidFill>
                  <a:srgbClr val="151616"/>
                </a:solidFill>
                <a:latin typeface="Arial"/>
                <a:cs typeface="Arial"/>
              </a:rPr>
              <a:t>right position </a:t>
            </a: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for </a:t>
            </a:r>
            <a:r>
              <a:rPr sz="1400" spc="-5" dirty="0">
                <a:solidFill>
                  <a:srgbClr val="151616"/>
                </a:solidFill>
                <a:latin typeface="Arial"/>
                <a:cs typeface="Arial"/>
              </a:rPr>
              <a:t>work and a shadow is </a:t>
            </a: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cast </a:t>
            </a:r>
            <a:r>
              <a:rPr sz="1400" spc="-5" dirty="0">
                <a:solidFill>
                  <a:srgbClr val="151616"/>
                </a:solidFill>
                <a:latin typeface="Arial"/>
                <a:cs typeface="Arial"/>
              </a:rPr>
              <a:t>preventing work being  seen </a:t>
            </a:r>
            <a:r>
              <a:rPr sz="1400" spc="-15" dirty="0">
                <a:solidFill>
                  <a:srgbClr val="151616"/>
                </a:solidFill>
                <a:latin typeface="Arial"/>
                <a:cs typeface="Arial"/>
              </a:rPr>
              <a:t>properly. </a:t>
            </a: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This </a:t>
            </a:r>
            <a:r>
              <a:rPr sz="1400" spc="-5" dirty="0">
                <a:solidFill>
                  <a:srgbClr val="151616"/>
                </a:solidFill>
                <a:latin typeface="Arial"/>
                <a:cs typeface="Arial"/>
              </a:rPr>
              <a:t>is irritating and probably harmful </a:t>
            </a: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1400" spc="-5" dirty="0">
                <a:solidFill>
                  <a:srgbClr val="151616"/>
                </a:solidFill>
                <a:latin typeface="Arial"/>
                <a:cs typeface="Arial"/>
              </a:rPr>
              <a:t>eyesight, </a:t>
            </a: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if  </a:t>
            </a:r>
            <a:r>
              <a:rPr sz="1400" spc="-5" dirty="0">
                <a:solidFill>
                  <a:srgbClr val="151616"/>
                </a:solidFill>
                <a:latin typeface="Arial"/>
                <a:cs typeface="Arial"/>
              </a:rPr>
              <a:t>working </a:t>
            </a: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for</a:t>
            </a:r>
            <a:r>
              <a:rPr sz="1400" spc="-3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sometime.</a:t>
            </a:r>
            <a:endParaRPr sz="1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010"/>
              </a:spcBef>
              <a:tabLst>
                <a:tab pos="2950210" algn="l"/>
                <a:tab pos="5693410" algn="l"/>
              </a:tabLst>
            </a:pPr>
            <a:r>
              <a:rPr sz="800" spc="25" dirty="0">
                <a:solidFill>
                  <a:srgbClr val="3C2B98"/>
                </a:solidFill>
                <a:latin typeface="Arial"/>
                <a:cs typeface="Arial"/>
              </a:rPr>
              <a:t>WORLD ASSOCIATION </a:t>
            </a:r>
            <a:r>
              <a:rPr sz="800" spc="15" dirty="0">
                <a:solidFill>
                  <a:srgbClr val="3C2B98"/>
                </a:solidFill>
                <a:latin typeface="Arial"/>
                <a:cs typeface="Arial"/>
              </a:rPr>
              <a:t>OF</a:t>
            </a:r>
            <a:r>
              <a:rPr sz="800" spc="-10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800" spc="25" dirty="0">
                <a:solidFill>
                  <a:srgbClr val="3C2B98"/>
                </a:solidFill>
                <a:latin typeface="Arial"/>
                <a:cs typeface="Arial"/>
              </a:rPr>
              <a:t>TECHNOLOGY</a:t>
            </a:r>
            <a:r>
              <a:rPr sz="800" spc="0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800" spc="25" dirty="0">
                <a:solidFill>
                  <a:srgbClr val="3C2B98"/>
                </a:solidFill>
                <a:latin typeface="Arial"/>
                <a:cs typeface="Arial"/>
              </a:rPr>
              <a:t>TEACHERS	</a:t>
            </a:r>
            <a:r>
              <a:rPr sz="800" spc="0" dirty="0">
                <a:solidFill>
                  <a:srgbClr val="3C2B98"/>
                </a:solidFill>
                <a:latin typeface="Arial"/>
                <a:cs typeface="Arial"/>
                <a:hlinkClick r:id="rId6"/>
              </a:rPr>
              <a:t>https://www.facebook.com/groups/254963448192823/</a:t>
            </a:r>
            <a:r>
              <a:rPr sz="800" spc="0" dirty="0">
                <a:solidFill>
                  <a:srgbClr val="3C2B98"/>
                </a:solidFill>
                <a:latin typeface="Arial"/>
                <a:cs typeface="Arial"/>
              </a:rPr>
              <a:t>	</a:t>
            </a:r>
            <a:r>
              <a:rPr sz="1200" spc="0" baseline="10416" dirty="0">
                <a:solidFill>
                  <a:srgbClr val="3C2B98"/>
                </a:solidFill>
                <a:latin typeface="Arial"/>
                <a:cs typeface="Arial"/>
                <a:hlinkClick r:id="rId5"/>
              </a:rPr>
              <a:t>www.technologystudent.com </a:t>
            </a:r>
            <a:r>
              <a:rPr sz="1200" spc="7" baseline="10416" dirty="0">
                <a:solidFill>
                  <a:srgbClr val="3C2B98"/>
                </a:solidFill>
                <a:latin typeface="Arial"/>
                <a:cs typeface="Arial"/>
                <a:hlinkClick r:id="rId5"/>
              </a:rPr>
              <a:t>©</a:t>
            </a:r>
            <a:r>
              <a:rPr sz="1200" spc="-120" baseline="10416" dirty="0">
                <a:solidFill>
                  <a:srgbClr val="3C2B98"/>
                </a:solidFill>
                <a:latin typeface="Arial"/>
                <a:cs typeface="Arial"/>
                <a:hlinkClick r:id="rId5"/>
              </a:rPr>
              <a:t> </a:t>
            </a:r>
            <a:r>
              <a:rPr sz="1200" spc="0" baseline="10416" dirty="0">
                <a:solidFill>
                  <a:srgbClr val="3C2B98"/>
                </a:solidFill>
                <a:latin typeface="Arial"/>
                <a:cs typeface="Arial"/>
              </a:rPr>
              <a:t>2018</a:t>
            </a:r>
            <a:endParaRPr sz="1200" baseline="10416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8737802" y="3148294"/>
            <a:ext cx="716915" cy="1492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800" spc="-10" dirty="0">
                <a:solidFill>
                  <a:srgbClr val="3C2B98"/>
                </a:solidFill>
                <a:latin typeface="Arial"/>
                <a:cs typeface="Arial"/>
              </a:rPr>
              <a:t>V.Ryan </a:t>
            </a:r>
            <a:r>
              <a:rPr sz="800" spc="0" dirty="0">
                <a:solidFill>
                  <a:srgbClr val="3C2B98"/>
                </a:solidFill>
                <a:latin typeface="Arial"/>
                <a:cs typeface="Arial"/>
              </a:rPr>
              <a:t>©</a:t>
            </a:r>
            <a:r>
              <a:rPr sz="800" spc="-45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800" spc="0" dirty="0">
                <a:solidFill>
                  <a:srgbClr val="3C2B98"/>
                </a:solidFill>
                <a:latin typeface="Arial"/>
                <a:cs typeface="Arial"/>
              </a:rPr>
              <a:t>2018</a:t>
            </a:r>
            <a:endParaRPr sz="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1014" y="58452"/>
            <a:ext cx="10567035" cy="7455534"/>
          </a:xfrm>
          <a:custGeom>
            <a:avLst/>
            <a:gdLst/>
            <a:ahLst/>
            <a:cxnLst/>
            <a:rect l="l" t="t" r="r" b="b"/>
            <a:pathLst>
              <a:path w="10567035" h="7455534">
                <a:moveTo>
                  <a:pt x="0" y="0"/>
                </a:moveTo>
                <a:lnTo>
                  <a:pt x="10566467" y="0"/>
                </a:lnTo>
                <a:lnTo>
                  <a:pt x="10566467" y="7454948"/>
                </a:lnTo>
                <a:lnTo>
                  <a:pt x="0" y="7454948"/>
                </a:lnTo>
                <a:lnTo>
                  <a:pt x="0" y="0"/>
                </a:lnTo>
                <a:close/>
              </a:path>
            </a:pathLst>
          </a:custGeom>
          <a:solidFill>
            <a:srgbClr val="FBF9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52503" y="1651474"/>
            <a:ext cx="9588500" cy="3371215"/>
          </a:xfrm>
          <a:custGeom>
            <a:avLst/>
            <a:gdLst/>
            <a:ahLst/>
            <a:cxnLst/>
            <a:rect l="l" t="t" r="r" b="b"/>
            <a:pathLst>
              <a:path w="9588500" h="3371215">
                <a:moveTo>
                  <a:pt x="0" y="0"/>
                </a:moveTo>
                <a:lnTo>
                  <a:pt x="9588427" y="0"/>
                </a:lnTo>
                <a:lnTo>
                  <a:pt x="9588427" y="3370727"/>
                </a:lnTo>
                <a:lnTo>
                  <a:pt x="0" y="3370727"/>
                </a:lnTo>
                <a:lnTo>
                  <a:pt x="0" y="0"/>
                </a:lnTo>
                <a:close/>
              </a:path>
            </a:pathLst>
          </a:custGeom>
          <a:solidFill>
            <a:srgbClr val="FEF5B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163807" y="1792153"/>
            <a:ext cx="8593455" cy="2835910"/>
          </a:xfrm>
          <a:prstGeom prst="rect">
            <a:avLst/>
          </a:prstGeom>
        </p:spPr>
        <p:txBody>
          <a:bodyPr vert="horz" wrap="square" lIns="0" tIns="50165" rIns="0" bIns="0" rtlCol="0">
            <a:spAutoFit/>
          </a:bodyPr>
          <a:lstStyle/>
          <a:p>
            <a:pPr marL="153670" marR="146050" algn="ctr">
              <a:lnSpc>
                <a:spcPts val="3130"/>
              </a:lnSpc>
              <a:spcBef>
                <a:spcPts val="395"/>
              </a:spcBef>
            </a:pPr>
            <a:r>
              <a:rPr sz="2800" b="1" dirty="0">
                <a:solidFill>
                  <a:srgbClr val="151616"/>
                </a:solidFill>
                <a:latin typeface="Arial"/>
                <a:cs typeface="Arial"/>
              </a:rPr>
              <a:t>THE NEXT TWO SLIDES SHOW </a:t>
            </a:r>
            <a:r>
              <a:rPr sz="2800" b="1" spc="-5" dirty="0">
                <a:solidFill>
                  <a:srgbClr val="151616"/>
                </a:solidFill>
                <a:latin typeface="Arial"/>
                <a:cs typeface="Arial"/>
              </a:rPr>
              <a:t>AN </a:t>
            </a:r>
            <a:r>
              <a:rPr sz="2800" b="1" dirty="0">
                <a:solidFill>
                  <a:srgbClr val="151616"/>
                </a:solidFill>
                <a:latin typeface="Arial"/>
                <a:cs typeface="Arial"/>
              </a:rPr>
              <a:t>EXAMPLE</a:t>
            </a:r>
            <a:r>
              <a:rPr sz="2800" b="1" spc="-19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151616"/>
                </a:solidFill>
                <a:latin typeface="Arial"/>
                <a:cs typeface="Arial"/>
              </a:rPr>
              <a:t>OF  IDENTIFIYING </a:t>
            </a:r>
            <a:r>
              <a:rPr sz="2800" b="1" spc="-5" dirty="0">
                <a:solidFill>
                  <a:srgbClr val="151616"/>
                </a:solidFill>
                <a:latin typeface="Arial"/>
                <a:cs typeface="Arial"/>
              </a:rPr>
              <a:t>A </a:t>
            </a:r>
            <a:r>
              <a:rPr sz="2800" b="1" dirty="0">
                <a:solidFill>
                  <a:srgbClr val="151616"/>
                </a:solidFill>
                <a:latin typeface="Arial"/>
                <a:cs typeface="Arial"/>
              </a:rPr>
              <a:t>SPECIFIC </a:t>
            </a:r>
            <a:r>
              <a:rPr sz="2800" b="1" spc="-45" dirty="0">
                <a:solidFill>
                  <a:srgbClr val="151616"/>
                </a:solidFill>
                <a:latin typeface="Arial"/>
                <a:cs typeface="Arial"/>
              </a:rPr>
              <a:t>CLIENT,</a:t>
            </a:r>
            <a:r>
              <a:rPr sz="2800" b="1" spc="-30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151616"/>
                </a:solidFill>
                <a:latin typeface="Arial"/>
                <a:cs typeface="Arial"/>
              </a:rPr>
              <a:t>PRESENTING  THE CLIENT NEEDS / REQUIREMENTS </a:t>
            </a:r>
            <a:r>
              <a:rPr sz="2800" b="1" spc="-5" dirty="0">
                <a:solidFill>
                  <a:srgbClr val="151616"/>
                </a:solidFill>
                <a:latin typeface="Arial"/>
                <a:cs typeface="Arial"/>
              </a:rPr>
              <a:t>AND A  </a:t>
            </a:r>
            <a:r>
              <a:rPr sz="2800" b="1" dirty="0">
                <a:solidFill>
                  <a:srgbClr val="151616"/>
                </a:solidFill>
                <a:latin typeface="Arial"/>
                <a:cs typeface="Arial"/>
              </a:rPr>
              <a:t>DESIGN</a:t>
            </a:r>
            <a:r>
              <a:rPr sz="2800" b="1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800" b="1" spc="-55" dirty="0">
                <a:solidFill>
                  <a:srgbClr val="151616"/>
                </a:solidFill>
                <a:latin typeface="Arial"/>
                <a:cs typeface="Arial"/>
              </a:rPr>
              <a:t>BRIEF.</a:t>
            </a:r>
            <a:endParaRPr sz="2800">
              <a:latin typeface="Arial"/>
              <a:cs typeface="Arial"/>
            </a:endParaRPr>
          </a:p>
          <a:p>
            <a:pPr marL="12700" marR="5080" algn="ctr">
              <a:lnSpc>
                <a:spcPts val="3130"/>
              </a:lnSpc>
              <a:spcBef>
                <a:spcPts val="3120"/>
              </a:spcBef>
            </a:pPr>
            <a:r>
              <a:rPr sz="2800" b="1" dirty="0">
                <a:solidFill>
                  <a:srgbClr val="DD2B1C"/>
                </a:solidFill>
                <a:latin typeface="Arial"/>
                <a:cs typeface="Arial"/>
              </a:rPr>
              <a:t>SAMPLE CONTEXTUAL CHALLENGE -</a:t>
            </a:r>
            <a:r>
              <a:rPr sz="2800" b="1" spc="-155" dirty="0">
                <a:solidFill>
                  <a:srgbClr val="DD2B1C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DD2B1C"/>
                </a:solidFill>
                <a:latin typeface="Arial"/>
                <a:cs typeface="Arial"/>
              </a:rPr>
              <a:t>“WORKING  </a:t>
            </a:r>
            <a:r>
              <a:rPr sz="2800" b="1" spc="-45" dirty="0">
                <a:solidFill>
                  <a:srgbClr val="DD2B1C"/>
                </a:solidFill>
                <a:latin typeface="Arial"/>
                <a:cs typeface="Arial"/>
              </a:rPr>
              <a:t>COMFORTABLY </a:t>
            </a:r>
            <a:r>
              <a:rPr sz="2800" b="1" dirty="0">
                <a:solidFill>
                  <a:srgbClr val="DD2B1C"/>
                </a:solidFill>
                <a:latin typeface="Arial"/>
                <a:cs typeface="Arial"/>
              </a:rPr>
              <a:t>WITHOUT </a:t>
            </a:r>
            <a:r>
              <a:rPr sz="2800" b="1" spc="-5" dirty="0">
                <a:solidFill>
                  <a:srgbClr val="DD2B1C"/>
                </a:solidFill>
                <a:latin typeface="Arial"/>
                <a:cs typeface="Arial"/>
              </a:rPr>
              <a:t>A DESK </a:t>
            </a:r>
            <a:r>
              <a:rPr sz="2800" b="1" dirty="0">
                <a:solidFill>
                  <a:srgbClr val="DD2B1C"/>
                </a:solidFill>
                <a:latin typeface="Arial"/>
                <a:cs typeface="Arial"/>
              </a:rPr>
              <a:t>OR</a:t>
            </a:r>
            <a:r>
              <a:rPr sz="2800" b="1" spc="-225" dirty="0">
                <a:solidFill>
                  <a:srgbClr val="DD2B1C"/>
                </a:solidFill>
                <a:latin typeface="Arial"/>
                <a:cs typeface="Arial"/>
              </a:rPr>
              <a:t> </a:t>
            </a:r>
            <a:r>
              <a:rPr sz="2800" b="1" spc="-40" dirty="0">
                <a:solidFill>
                  <a:srgbClr val="DD2B1C"/>
                </a:solidFill>
                <a:latin typeface="Arial"/>
                <a:cs typeface="Arial"/>
              </a:rPr>
              <a:t>TABLE”</a:t>
            </a:r>
            <a:endParaRPr sz="28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312227" y="7035996"/>
            <a:ext cx="3054350" cy="19875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  <a:tabLst>
                <a:tab pos="2195195" algn="l"/>
              </a:tabLst>
            </a:pPr>
            <a:r>
              <a:rPr sz="1000" spc="-5" dirty="0">
                <a:solidFill>
                  <a:srgbClr val="3C2B98"/>
                </a:solidFill>
                <a:latin typeface="Arial"/>
                <a:cs typeface="Arial"/>
                <a:hlinkClick r:id="rId2"/>
              </a:rPr>
              <a:t>www.technologystudent.com</a:t>
            </a:r>
            <a:r>
              <a:rPr sz="1000" dirty="0">
                <a:solidFill>
                  <a:srgbClr val="3C2B98"/>
                </a:solidFill>
                <a:latin typeface="Arial"/>
                <a:cs typeface="Arial"/>
                <a:hlinkClick r:id="rId2"/>
              </a:rPr>
              <a:t> </a:t>
            </a:r>
            <a:r>
              <a:rPr sz="1000" spc="-5" dirty="0">
                <a:solidFill>
                  <a:srgbClr val="3C2B98"/>
                </a:solidFill>
                <a:latin typeface="Arial"/>
                <a:cs typeface="Arial"/>
                <a:hlinkClick r:id="rId2"/>
              </a:rPr>
              <a:t>©</a:t>
            </a:r>
            <a:r>
              <a:rPr sz="1000" dirty="0">
                <a:solidFill>
                  <a:srgbClr val="3C2B98"/>
                </a:solidFill>
                <a:latin typeface="Arial"/>
                <a:cs typeface="Arial"/>
                <a:hlinkClick r:id="rId2"/>
              </a:rPr>
              <a:t> </a:t>
            </a:r>
            <a:r>
              <a:rPr sz="1000" spc="-5" dirty="0">
                <a:solidFill>
                  <a:srgbClr val="3C2B98"/>
                </a:solidFill>
                <a:latin typeface="Arial"/>
                <a:cs typeface="Arial"/>
              </a:rPr>
              <a:t>2018	</a:t>
            </a:r>
            <a:r>
              <a:rPr sz="1000" spc="-20" dirty="0">
                <a:solidFill>
                  <a:srgbClr val="3C2B98"/>
                </a:solidFill>
                <a:latin typeface="Arial"/>
                <a:cs typeface="Arial"/>
              </a:rPr>
              <a:t>V.Ryan </a:t>
            </a:r>
            <a:r>
              <a:rPr sz="1000" spc="-5" dirty="0">
                <a:solidFill>
                  <a:srgbClr val="3C2B98"/>
                </a:solidFill>
                <a:latin typeface="Arial"/>
                <a:cs typeface="Arial"/>
              </a:rPr>
              <a:t>©</a:t>
            </a:r>
            <a:r>
              <a:rPr sz="1000" spc="-70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1000" spc="-5" dirty="0">
                <a:solidFill>
                  <a:srgbClr val="3C2B98"/>
                </a:solidFill>
                <a:latin typeface="Arial"/>
                <a:cs typeface="Arial"/>
              </a:rPr>
              <a:t>2018</a:t>
            </a:r>
            <a:endParaRPr sz="10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61303" y="7058245"/>
            <a:ext cx="3382010" cy="19812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000" spc="10" dirty="0">
                <a:solidFill>
                  <a:srgbClr val="3C2B98"/>
                </a:solidFill>
                <a:latin typeface="Arial"/>
                <a:cs typeface="Arial"/>
              </a:rPr>
              <a:t>WORLD </a:t>
            </a:r>
            <a:r>
              <a:rPr sz="1000" spc="5" dirty="0">
                <a:solidFill>
                  <a:srgbClr val="3C2B98"/>
                </a:solidFill>
                <a:latin typeface="Arial"/>
                <a:cs typeface="Arial"/>
              </a:rPr>
              <a:t>ASSOCIATION </a:t>
            </a:r>
            <a:r>
              <a:rPr sz="1000" spc="0" dirty="0">
                <a:solidFill>
                  <a:srgbClr val="3C2B98"/>
                </a:solidFill>
                <a:latin typeface="Arial"/>
                <a:cs typeface="Arial"/>
              </a:rPr>
              <a:t>OF </a:t>
            </a:r>
            <a:r>
              <a:rPr sz="1000" spc="15" dirty="0">
                <a:solidFill>
                  <a:srgbClr val="3C2B98"/>
                </a:solidFill>
                <a:latin typeface="Arial"/>
                <a:cs typeface="Arial"/>
              </a:rPr>
              <a:t>TECHNOLOGY</a:t>
            </a:r>
            <a:r>
              <a:rPr sz="1000" spc="114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1000" spc="15" dirty="0">
                <a:solidFill>
                  <a:srgbClr val="3C2B98"/>
                </a:solidFill>
                <a:latin typeface="Arial"/>
                <a:cs typeface="Arial"/>
              </a:rPr>
              <a:t>TEACHERS</a:t>
            </a:r>
            <a:endParaRPr sz="10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956051" y="7055088"/>
            <a:ext cx="3040380" cy="19812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000" spc="-5" dirty="0">
                <a:solidFill>
                  <a:srgbClr val="3C2B98"/>
                </a:solidFill>
                <a:latin typeface="Arial"/>
                <a:cs typeface="Arial"/>
                <a:hlinkClick r:id="rId3"/>
              </a:rPr>
              <a:t>https://www.facebook.com/groups/254963448192823/</a:t>
            </a:r>
            <a:endParaRPr sz="10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956051" y="151343"/>
            <a:ext cx="3040380" cy="1771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5" dirty="0">
                <a:solidFill>
                  <a:srgbClr val="3C2B98"/>
                </a:solidFill>
                <a:latin typeface="Arial"/>
                <a:cs typeface="Arial"/>
                <a:hlinkClick r:id="rId3"/>
              </a:rPr>
              <a:t>https://www.facebook.com/groups/254963448192823/</a:t>
            </a:r>
            <a:endParaRPr sz="10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61303" y="154500"/>
            <a:ext cx="3382010" cy="1771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10" dirty="0">
                <a:solidFill>
                  <a:srgbClr val="3C2B98"/>
                </a:solidFill>
                <a:latin typeface="Arial"/>
                <a:cs typeface="Arial"/>
              </a:rPr>
              <a:t>WORLD </a:t>
            </a:r>
            <a:r>
              <a:rPr sz="1000" spc="5" dirty="0">
                <a:solidFill>
                  <a:srgbClr val="3C2B98"/>
                </a:solidFill>
                <a:latin typeface="Arial"/>
                <a:cs typeface="Arial"/>
              </a:rPr>
              <a:t>ASSOCIATION </a:t>
            </a:r>
            <a:r>
              <a:rPr sz="1000" spc="0" dirty="0">
                <a:solidFill>
                  <a:srgbClr val="3C2B98"/>
                </a:solidFill>
                <a:latin typeface="Arial"/>
                <a:cs typeface="Arial"/>
              </a:rPr>
              <a:t>OF </a:t>
            </a:r>
            <a:r>
              <a:rPr sz="1000" spc="15" dirty="0">
                <a:solidFill>
                  <a:srgbClr val="3C2B98"/>
                </a:solidFill>
                <a:latin typeface="Arial"/>
                <a:cs typeface="Arial"/>
              </a:rPr>
              <a:t>TECHNOLOGY</a:t>
            </a:r>
            <a:r>
              <a:rPr sz="1000" spc="114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1000" spc="15" dirty="0">
                <a:solidFill>
                  <a:srgbClr val="3C2B98"/>
                </a:solidFill>
                <a:latin typeface="Arial"/>
                <a:cs typeface="Arial"/>
              </a:rPr>
              <a:t>TEACHERS</a:t>
            </a:r>
            <a:endParaRPr sz="10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312227" y="132623"/>
            <a:ext cx="3054350" cy="1771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2195195" algn="l"/>
              </a:tabLst>
            </a:pPr>
            <a:r>
              <a:rPr sz="1000" spc="-5" dirty="0">
                <a:solidFill>
                  <a:srgbClr val="3C2B98"/>
                </a:solidFill>
                <a:latin typeface="Arial"/>
                <a:cs typeface="Arial"/>
                <a:hlinkClick r:id="rId2"/>
              </a:rPr>
              <a:t>www.technologystudent.com</a:t>
            </a:r>
            <a:r>
              <a:rPr sz="1000" dirty="0">
                <a:solidFill>
                  <a:srgbClr val="3C2B98"/>
                </a:solidFill>
                <a:latin typeface="Arial"/>
                <a:cs typeface="Arial"/>
                <a:hlinkClick r:id="rId2"/>
              </a:rPr>
              <a:t> </a:t>
            </a:r>
            <a:r>
              <a:rPr sz="1000" spc="-5" dirty="0">
                <a:solidFill>
                  <a:srgbClr val="3C2B98"/>
                </a:solidFill>
                <a:latin typeface="Arial"/>
                <a:cs typeface="Arial"/>
                <a:hlinkClick r:id="rId2"/>
              </a:rPr>
              <a:t>©</a:t>
            </a:r>
            <a:r>
              <a:rPr sz="1000" dirty="0">
                <a:solidFill>
                  <a:srgbClr val="3C2B98"/>
                </a:solidFill>
                <a:latin typeface="Arial"/>
                <a:cs typeface="Arial"/>
                <a:hlinkClick r:id="rId2"/>
              </a:rPr>
              <a:t> </a:t>
            </a:r>
            <a:r>
              <a:rPr sz="1000" spc="-5" dirty="0">
                <a:solidFill>
                  <a:srgbClr val="3C2B98"/>
                </a:solidFill>
                <a:latin typeface="Arial"/>
                <a:cs typeface="Arial"/>
              </a:rPr>
              <a:t>2018	</a:t>
            </a:r>
            <a:r>
              <a:rPr sz="1000" spc="-20" dirty="0">
                <a:solidFill>
                  <a:srgbClr val="3C2B98"/>
                </a:solidFill>
                <a:latin typeface="Arial"/>
                <a:cs typeface="Arial"/>
              </a:rPr>
              <a:t>V.Ryan </a:t>
            </a:r>
            <a:r>
              <a:rPr sz="1000" spc="-5" dirty="0">
                <a:solidFill>
                  <a:srgbClr val="3C2B98"/>
                </a:solidFill>
                <a:latin typeface="Arial"/>
                <a:cs typeface="Arial"/>
              </a:rPr>
              <a:t>©</a:t>
            </a:r>
            <a:r>
              <a:rPr sz="1000" spc="-70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1000" spc="-5" dirty="0">
                <a:solidFill>
                  <a:srgbClr val="3C2B98"/>
                </a:solidFill>
                <a:latin typeface="Arial"/>
                <a:cs typeface="Arial"/>
              </a:rPr>
              <a:t>2018</a:t>
            </a:r>
            <a:endParaRPr sz="1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1014" y="58452"/>
            <a:ext cx="10567035" cy="7455534"/>
          </a:xfrm>
          <a:custGeom>
            <a:avLst/>
            <a:gdLst/>
            <a:ahLst/>
            <a:cxnLst/>
            <a:rect l="l" t="t" r="r" b="b"/>
            <a:pathLst>
              <a:path w="10567035" h="7455534">
                <a:moveTo>
                  <a:pt x="0" y="0"/>
                </a:moveTo>
                <a:lnTo>
                  <a:pt x="10566467" y="0"/>
                </a:lnTo>
                <a:lnTo>
                  <a:pt x="10566467" y="7454948"/>
                </a:lnTo>
                <a:lnTo>
                  <a:pt x="0" y="7454948"/>
                </a:lnTo>
                <a:lnTo>
                  <a:pt x="0" y="0"/>
                </a:lnTo>
                <a:close/>
              </a:path>
            </a:pathLst>
          </a:custGeom>
          <a:solidFill>
            <a:srgbClr val="FBF9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083663" y="2127426"/>
            <a:ext cx="7259784" cy="479953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64740" y="71267"/>
            <a:ext cx="10469245" cy="2616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550" b="1" spc="-15" dirty="0">
                <a:solidFill>
                  <a:srgbClr val="151616"/>
                </a:solidFill>
                <a:latin typeface="Arial"/>
                <a:cs typeface="Arial"/>
              </a:rPr>
              <a:t>INVESTIGATE </a:t>
            </a:r>
            <a:r>
              <a:rPr sz="1550" b="1" spc="-5" dirty="0">
                <a:solidFill>
                  <a:srgbClr val="151616"/>
                </a:solidFill>
                <a:latin typeface="Arial"/>
                <a:cs typeface="Arial"/>
              </a:rPr>
              <a:t>CLIENT NEEDS AND </a:t>
            </a:r>
            <a:r>
              <a:rPr sz="1550" b="1" spc="-25" dirty="0">
                <a:solidFill>
                  <a:srgbClr val="151616"/>
                </a:solidFill>
                <a:latin typeface="Arial"/>
                <a:cs typeface="Arial"/>
              </a:rPr>
              <a:t>WANTS </a:t>
            </a:r>
            <a:r>
              <a:rPr sz="1550" b="1" spc="-5" dirty="0">
                <a:solidFill>
                  <a:srgbClr val="151616"/>
                </a:solidFill>
                <a:latin typeface="Arial"/>
                <a:cs typeface="Arial"/>
              </a:rPr>
              <a:t>AND </a:t>
            </a:r>
            <a:r>
              <a:rPr sz="1550" b="1" spc="-20" dirty="0">
                <a:solidFill>
                  <a:srgbClr val="151616"/>
                </a:solidFill>
                <a:latin typeface="Arial"/>
                <a:cs typeface="Arial"/>
              </a:rPr>
              <a:t>FACTORS </a:t>
            </a:r>
            <a:r>
              <a:rPr sz="1550" b="1" spc="-5" dirty="0">
                <a:solidFill>
                  <a:srgbClr val="151616"/>
                </a:solidFill>
                <a:latin typeface="Arial"/>
                <a:cs typeface="Arial"/>
              </a:rPr>
              <a:t>INCLUDING ECONOMIC AND SOCIAL</a:t>
            </a:r>
            <a:r>
              <a:rPr sz="1550" b="1" spc="-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550" b="1" spc="-5" dirty="0">
                <a:solidFill>
                  <a:srgbClr val="151616"/>
                </a:solidFill>
                <a:latin typeface="Arial"/>
                <a:cs typeface="Arial"/>
              </a:rPr>
              <a:t>CHALLENGES</a:t>
            </a:r>
            <a:endParaRPr sz="155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76312" y="2487134"/>
            <a:ext cx="2216150" cy="4128770"/>
          </a:xfrm>
          <a:prstGeom prst="rect">
            <a:avLst/>
          </a:prstGeom>
        </p:spPr>
        <p:txBody>
          <a:bodyPr vert="horz" wrap="square" lIns="0" tIns="33655" rIns="0" bIns="0" rtlCol="0">
            <a:spAutoFit/>
          </a:bodyPr>
          <a:lstStyle/>
          <a:p>
            <a:pPr marL="68580" marR="60960" indent="-635" algn="ctr">
              <a:lnSpc>
                <a:spcPts val="1789"/>
              </a:lnSpc>
              <a:spcBef>
                <a:spcPts val="265"/>
              </a:spcBef>
            </a:pPr>
            <a:r>
              <a:rPr sz="1600" spc="-5" dirty="0">
                <a:solidFill>
                  <a:srgbClr val="151616"/>
                </a:solidFill>
                <a:latin typeface="Arial"/>
                <a:cs typeface="Arial"/>
              </a:rPr>
              <a:t>This design sheet  clearly identiﬁes </a:t>
            </a:r>
            <a:r>
              <a:rPr sz="1600" dirty="0">
                <a:solidFill>
                  <a:srgbClr val="151616"/>
                </a:solidFill>
                <a:latin typeface="Arial"/>
                <a:cs typeface="Arial"/>
              </a:rPr>
              <a:t>the  </a:t>
            </a:r>
            <a:r>
              <a:rPr sz="1600" spc="-5" dirty="0">
                <a:solidFill>
                  <a:srgbClr val="151616"/>
                </a:solidFill>
                <a:latin typeface="Arial"/>
                <a:cs typeface="Arial"/>
              </a:rPr>
              <a:t>client </a:t>
            </a:r>
            <a:r>
              <a:rPr sz="1600" dirty="0">
                <a:solidFill>
                  <a:srgbClr val="151616"/>
                </a:solidFill>
                <a:latin typeface="Arial"/>
                <a:cs typeface="Arial"/>
              </a:rPr>
              <a:t>/ </a:t>
            </a:r>
            <a:r>
              <a:rPr sz="1600" spc="-20" dirty="0">
                <a:solidFill>
                  <a:srgbClr val="151616"/>
                </a:solidFill>
                <a:latin typeface="Arial"/>
                <a:cs typeface="Arial"/>
              </a:rPr>
              <a:t>user. </a:t>
            </a:r>
            <a:r>
              <a:rPr sz="1600" dirty="0">
                <a:solidFill>
                  <a:srgbClr val="151616"/>
                </a:solidFill>
                <a:latin typeface="Arial"/>
                <a:cs typeface="Arial"/>
              </a:rPr>
              <a:t>A</a:t>
            </a:r>
            <a:r>
              <a:rPr sz="1600" spc="-17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151616"/>
                </a:solidFill>
                <a:latin typeface="Arial"/>
                <a:cs typeface="Arial"/>
              </a:rPr>
              <a:t>potential  wider range </a:t>
            </a:r>
            <a:r>
              <a:rPr sz="1600" dirty="0">
                <a:solidFill>
                  <a:srgbClr val="151616"/>
                </a:solidFill>
                <a:latin typeface="Arial"/>
                <a:cs typeface="Arial"/>
              </a:rPr>
              <a:t>of </a:t>
            </a:r>
            <a:r>
              <a:rPr sz="1600" spc="-5" dirty="0">
                <a:solidFill>
                  <a:srgbClr val="151616"/>
                </a:solidFill>
                <a:latin typeface="Arial"/>
                <a:cs typeface="Arial"/>
              </a:rPr>
              <a:t>users  have also been  identiﬁed.</a:t>
            </a:r>
            <a:endParaRPr sz="1600">
              <a:latin typeface="Arial"/>
              <a:cs typeface="Arial"/>
            </a:endParaRPr>
          </a:p>
          <a:p>
            <a:pPr marL="17780" marR="10160" algn="ctr">
              <a:lnSpc>
                <a:spcPts val="1789"/>
              </a:lnSpc>
              <a:spcBef>
                <a:spcPts val="1775"/>
              </a:spcBef>
            </a:pPr>
            <a:r>
              <a:rPr sz="1600" spc="-5" dirty="0">
                <a:solidFill>
                  <a:srgbClr val="151616"/>
                </a:solidFill>
                <a:latin typeface="Arial"/>
                <a:cs typeface="Arial"/>
              </a:rPr>
              <a:t>Needs and wants </a:t>
            </a:r>
            <a:r>
              <a:rPr sz="1600" dirty="0">
                <a:solidFill>
                  <a:srgbClr val="151616"/>
                </a:solidFill>
                <a:latin typeface="Arial"/>
                <a:cs typeface="Arial"/>
              </a:rPr>
              <a:t>of the  </a:t>
            </a:r>
            <a:r>
              <a:rPr sz="1600" spc="-5" dirty="0">
                <a:solidFill>
                  <a:srgbClr val="151616"/>
                </a:solidFill>
                <a:latin typeface="Arial"/>
                <a:cs typeface="Arial"/>
              </a:rPr>
              <a:t>client are</a:t>
            </a:r>
            <a:r>
              <a:rPr sz="1600" spc="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151616"/>
                </a:solidFill>
                <a:latin typeface="Arial"/>
                <a:cs typeface="Arial"/>
              </a:rPr>
              <a:t>discussed</a:t>
            </a:r>
            <a:r>
              <a:rPr sz="160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151616"/>
                </a:solidFill>
                <a:latin typeface="Arial"/>
                <a:cs typeface="Arial"/>
              </a:rPr>
              <a:t>and  justiﬁed.</a:t>
            </a:r>
            <a:endParaRPr sz="16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3100">
              <a:latin typeface="Times New Roman"/>
              <a:cs typeface="Times New Roman"/>
            </a:endParaRPr>
          </a:p>
          <a:p>
            <a:pPr marL="12065" marR="5080" indent="-635" algn="ctr">
              <a:lnSpc>
                <a:spcPts val="1789"/>
              </a:lnSpc>
            </a:pPr>
            <a:r>
              <a:rPr sz="1600" spc="-5" dirty="0">
                <a:solidFill>
                  <a:srgbClr val="151616"/>
                </a:solidFill>
                <a:latin typeface="Arial"/>
                <a:cs typeface="Arial"/>
              </a:rPr>
              <a:t>Design </a:t>
            </a:r>
            <a:r>
              <a:rPr sz="1600" dirty="0">
                <a:solidFill>
                  <a:srgbClr val="151616"/>
                </a:solidFill>
                <a:latin typeface="Arial"/>
                <a:cs typeface="Arial"/>
              </a:rPr>
              <a:t>Brief </a:t>
            </a:r>
            <a:r>
              <a:rPr sz="1600" spc="-5" dirty="0">
                <a:solidFill>
                  <a:srgbClr val="151616"/>
                </a:solidFill>
                <a:latin typeface="Arial"/>
                <a:cs typeface="Arial"/>
              </a:rPr>
              <a:t>which  clearly justiﬁes how </a:t>
            </a:r>
            <a:r>
              <a:rPr sz="1600" dirty="0">
                <a:solidFill>
                  <a:srgbClr val="151616"/>
                </a:solidFill>
                <a:latin typeface="Arial"/>
                <a:cs typeface="Arial"/>
              </a:rPr>
              <a:t>they  </a:t>
            </a:r>
            <a:r>
              <a:rPr sz="1600" spc="-5" dirty="0">
                <a:solidFill>
                  <a:srgbClr val="151616"/>
                </a:solidFill>
                <a:latin typeface="Arial"/>
                <a:cs typeface="Arial"/>
              </a:rPr>
              <a:t>have considered their  user/client's needs and  wants and links directly  </a:t>
            </a:r>
            <a:r>
              <a:rPr sz="1600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1600" spc="-5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1600" dirty="0">
                <a:solidFill>
                  <a:srgbClr val="151616"/>
                </a:solidFill>
                <a:latin typeface="Arial"/>
                <a:cs typeface="Arial"/>
              </a:rPr>
              <a:t>context</a:t>
            </a:r>
            <a:r>
              <a:rPr sz="16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151616"/>
                </a:solidFill>
                <a:latin typeface="Arial"/>
                <a:cs typeface="Arial"/>
              </a:rPr>
              <a:t>selected</a:t>
            </a:r>
            <a:endParaRPr sz="16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23862" y="367290"/>
            <a:ext cx="10262235" cy="1069975"/>
          </a:xfrm>
          <a:prstGeom prst="rect">
            <a:avLst/>
          </a:prstGeom>
          <a:solidFill>
            <a:srgbClr val="FEF8C6"/>
          </a:solidFill>
        </p:spPr>
        <p:txBody>
          <a:bodyPr vert="horz" wrap="square" lIns="0" tIns="635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50"/>
              </a:spcBef>
            </a:pPr>
            <a:endParaRPr sz="1750">
              <a:latin typeface="Times New Roman"/>
              <a:cs typeface="Times New Roman"/>
            </a:endParaRPr>
          </a:p>
          <a:p>
            <a:pPr marL="2520950" marR="280035" indent="-2167255">
              <a:lnSpc>
                <a:spcPts val="1789"/>
              </a:lnSpc>
              <a:spcBef>
                <a:spcPts val="5"/>
              </a:spcBef>
            </a:pPr>
            <a:r>
              <a:rPr sz="1600" dirty="0">
                <a:solidFill>
                  <a:srgbClr val="151616"/>
                </a:solidFill>
                <a:latin typeface="Arial"/>
                <a:cs typeface="Arial"/>
              </a:rPr>
              <a:t>A </a:t>
            </a:r>
            <a:r>
              <a:rPr sz="1600" spc="-5" dirty="0">
                <a:solidFill>
                  <a:srgbClr val="151616"/>
                </a:solidFill>
                <a:latin typeface="Arial"/>
                <a:cs typeface="Arial"/>
              </a:rPr>
              <a:t>user/client has been clearly identiﬁed. </a:t>
            </a:r>
            <a:r>
              <a:rPr sz="1600" dirty="0">
                <a:solidFill>
                  <a:srgbClr val="151616"/>
                </a:solidFill>
                <a:latin typeface="Arial"/>
                <a:cs typeface="Arial"/>
              </a:rPr>
              <a:t>The student </a:t>
            </a:r>
            <a:r>
              <a:rPr sz="1600" spc="-5" dirty="0">
                <a:solidFill>
                  <a:srgbClr val="151616"/>
                </a:solidFill>
                <a:latin typeface="Arial"/>
                <a:cs typeface="Arial"/>
              </a:rPr>
              <a:t>has undertaken a comprehensive investigation </a:t>
            </a:r>
            <a:r>
              <a:rPr sz="1600" dirty="0">
                <a:solidFill>
                  <a:srgbClr val="151616"/>
                </a:solidFill>
                <a:latin typeface="Arial"/>
                <a:cs typeface="Arial"/>
              </a:rPr>
              <a:t>of </a:t>
            </a:r>
            <a:r>
              <a:rPr sz="1600" spc="-5" dirty="0">
                <a:solidFill>
                  <a:srgbClr val="151616"/>
                </a:solidFill>
                <a:latin typeface="Arial"/>
                <a:cs typeface="Arial"/>
              </a:rPr>
              <a:t>their  needs and </a:t>
            </a:r>
            <a:r>
              <a:rPr sz="1600" dirty="0">
                <a:solidFill>
                  <a:srgbClr val="151616"/>
                </a:solidFill>
                <a:latin typeface="Arial"/>
                <a:cs typeface="Arial"/>
              </a:rPr>
              <a:t>wants, </a:t>
            </a:r>
            <a:r>
              <a:rPr sz="1600" spc="-5" dirty="0">
                <a:solidFill>
                  <a:srgbClr val="151616"/>
                </a:solidFill>
                <a:latin typeface="Arial"/>
                <a:cs typeface="Arial"/>
              </a:rPr>
              <a:t>with a clear explanation and</a:t>
            </a:r>
            <a:r>
              <a:rPr sz="1600" spc="5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151616"/>
                </a:solidFill>
                <a:latin typeface="Arial"/>
                <a:cs typeface="Arial"/>
              </a:rPr>
              <a:t>justiﬁcation.</a:t>
            </a:r>
            <a:endParaRPr sz="160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2479827" y="3910071"/>
            <a:ext cx="647700" cy="110489"/>
          </a:xfrm>
          <a:custGeom>
            <a:avLst/>
            <a:gdLst/>
            <a:ahLst/>
            <a:cxnLst/>
            <a:rect l="l" t="t" r="r" b="b"/>
            <a:pathLst>
              <a:path w="647700" h="110489">
                <a:moveTo>
                  <a:pt x="537505" y="0"/>
                </a:moveTo>
                <a:lnTo>
                  <a:pt x="537505" y="110195"/>
                </a:lnTo>
                <a:lnTo>
                  <a:pt x="629708" y="64079"/>
                </a:lnTo>
                <a:lnTo>
                  <a:pt x="543265" y="64079"/>
                </a:lnTo>
                <a:lnTo>
                  <a:pt x="543265" y="46079"/>
                </a:lnTo>
                <a:lnTo>
                  <a:pt x="629694" y="46079"/>
                </a:lnTo>
                <a:lnTo>
                  <a:pt x="537505" y="0"/>
                </a:lnTo>
                <a:close/>
              </a:path>
              <a:path w="647700" h="110489">
                <a:moveTo>
                  <a:pt x="537505" y="46079"/>
                </a:moveTo>
                <a:lnTo>
                  <a:pt x="0" y="46079"/>
                </a:lnTo>
                <a:lnTo>
                  <a:pt x="0" y="64079"/>
                </a:lnTo>
                <a:lnTo>
                  <a:pt x="537505" y="64079"/>
                </a:lnTo>
                <a:lnTo>
                  <a:pt x="537505" y="46079"/>
                </a:lnTo>
                <a:close/>
              </a:path>
              <a:path w="647700" h="110489">
                <a:moveTo>
                  <a:pt x="629694" y="46079"/>
                </a:moveTo>
                <a:lnTo>
                  <a:pt x="543265" y="46079"/>
                </a:lnTo>
                <a:lnTo>
                  <a:pt x="543265" y="64079"/>
                </a:lnTo>
                <a:lnTo>
                  <a:pt x="629708" y="64079"/>
                </a:lnTo>
                <a:lnTo>
                  <a:pt x="647701" y="55079"/>
                </a:lnTo>
                <a:lnTo>
                  <a:pt x="629694" y="46079"/>
                </a:lnTo>
                <a:close/>
              </a:path>
            </a:pathLst>
          </a:custGeom>
          <a:solidFill>
            <a:srgbClr val="DD2B1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479827" y="4811770"/>
            <a:ext cx="647700" cy="110489"/>
          </a:xfrm>
          <a:custGeom>
            <a:avLst/>
            <a:gdLst/>
            <a:ahLst/>
            <a:cxnLst/>
            <a:rect l="l" t="t" r="r" b="b"/>
            <a:pathLst>
              <a:path w="647700" h="110489">
                <a:moveTo>
                  <a:pt x="537505" y="0"/>
                </a:moveTo>
                <a:lnTo>
                  <a:pt x="537505" y="110196"/>
                </a:lnTo>
                <a:lnTo>
                  <a:pt x="629706" y="64080"/>
                </a:lnTo>
                <a:lnTo>
                  <a:pt x="543265" y="64080"/>
                </a:lnTo>
                <a:lnTo>
                  <a:pt x="543265" y="46079"/>
                </a:lnTo>
                <a:lnTo>
                  <a:pt x="629694" y="46079"/>
                </a:lnTo>
                <a:lnTo>
                  <a:pt x="537505" y="0"/>
                </a:lnTo>
                <a:close/>
              </a:path>
              <a:path w="647700" h="110489">
                <a:moveTo>
                  <a:pt x="537505" y="46079"/>
                </a:moveTo>
                <a:lnTo>
                  <a:pt x="0" y="46079"/>
                </a:lnTo>
                <a:lnTo>
                  <a:pt x="0" y="64080"/>
                </a:lnTo>
                <a:lnTo>
                  <a:pt x="537505" y="64080"/>
                </a:lnTo>
                <a:lnTo>
                  <a:pt x="537505" y="46079"/>
                </a:lnTo>
                <a:close/>
              </a:path>
              <a:path w="647700" h="110489">
                <a:moveTo>
                  <a:pt x="629694" y="46079"/>
                </a:moveTo>
                <a:lnTo>
                  <a:pt x="543265" y="46079"/>
                </a:lnTo>
                <a:lnTo>
                  <a:pt x="543265" y="64080"/>
                </a:lnTo>
                <a:lnTo>
                  <a:pt x="629706" y="64080"/>
                </a:lnTo>
                <a:lnTo>
                  <a:pt x="647701" y="55079"/>
                </a:lnTo>
                <a:lnTo>
                  <a:pt x="629694" y="46079"/>
                </a:lnTo>
                <a:close/>
              </a:path>
            </a:pathLst>
          </a:custGeom>
          <a:solidFill>
            <a:srgbClr val="DD2B1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479827" y="2967472"/>
            <a:ext cx="3219450" cy="110489"/>
          </a:xfrm>
          <a:custGeom>
            <a:avLst/>
            <a:gdLst/>
            <a:ahLst/>
            <a:cxnLst/>
            <a:rect l="l" t="t" r="r" b="b"/>
            <a:pathLst>
              <a:path w="3219450" h="110489">
                <a:moveTo>
                  <a:pt x="3109255" y="0"/>
                </a:moveTo>
                <a:lnTo>
                  <a:pt x="3109255" y="110195"/>
                </a:lnTo>
                <a:lnTo>
                  <a:pt x="3201456" y="64080"/>
                </a:lnTo>
                <a:lnTo>
                  <a:pt x="3115015" y="64080"/>
                </a:lnTo>
                <a:lnTo>
                  <a:pt x="3115015" y="46079"/>
                </a:lnTo>
                <a:lnTo>
                  <a:pt x="3201444" y="46079"/>
                </a:lnTo>
                <a:lnTo>
                  <a:pt x="3109255" y="0"/>
                </a:lnTo>
                <a:close/>
              </a:path>
              <a:path w="3219450" h="110489">
                <a:moveTo>
                  <a:pt x="3109255" y="46079"/>
                </a:moveTo>
                <a:lnTo>
                  <a:pt x="0" y="46079"/>
                </a:lnTo>
                <a:lnTo>
                  <a:pt x="0" y="64080"/>
                </a:lnTo>
                <a:lnTo>
                  <a:pt x="3109255" y="64080"/>
                </a:lnTo>
                <a:lnTo>
                  <a:pt x="3109255" y="46079"/>
                </a:lnTo>
                <a:close/>
              </a:path>
              <a:path w="3219450" h="110489">
                <a:moveTo>
                  <a:pt x="3201444" y="46079"/>
                </a:moveTo>
                <a:lnTo>
                  <a:pt x="3115015" y="46079"/>
                </a:lnTo>
                <a:lnTo>
                  <a:pt x="3115015" y="64080"/>
                </a:lnTo>
                <a:lnTo>
                  <a:pt x="3201456" y="64080"/>
                </a:lnTo>
                <a:lnTo>
                  <a:pt x="3219451" y="55079"/>
                </a:lnTo>
                <a:lnTo>
                  <a:pt x="3201444" y="46079"/>
                </a:lnTo>
                <a:close/>
              </a:path>
            </a:pathLst>
          </a:custGeom>
          <a:solidFill>
            <a:srgbClr val="DD2B1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1163634" y="1572354"/>
            <a:ext cx="1659889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151616"/>
                </a:solidFill>
                <a:latin typeface="Arial"/>
                <a:cs typeface="Arial"/>
              </a:rPr>
              <a:t>HELPFUL</a:t>
            </a:r>
            <a:r>
              <a:rPr sz="1800" b="1" spc="-1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151616"/>
                </a:solidFill>
                <a:latin typeface="Arial"/>
                <a:cs typeface="Arial"/>
              </a:rPr>
              <a:t>LINK</a:t>
            </a:r>
            <a:endParaRPr sz="1800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713569" y="1576829"/>
            <a:ext cx="9306560" cy="323850"/>
          </a:xfrm>
          <a:custGeom>
            <a:avLst/>
            <a:gdLst/>
            <a:ahLst/>
            <a:cxnLst/>
            <a:rect l="l" t="t" r="r" b="b"/>
            <a:pathLst>
              <a:path w="9306560" h="323850">
                <a:moveTo>
                  <a:pt x="0" y="0"/>
                </a:moveTo>
                <a:lnTo>
                  <a:pt x="9306413" y="0"/>
                </a:lnTo>
                <a:lnTo>
                  <a:pt x="9306413" y="323851"/>
                </a:lnTo>
                <a:lnTo>
                  <a:pt x="0" y="323851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DD2B1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3796412" y="1544685"/>
            <a:ext cx="576897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solidFill>
                  <a:srgbClr val="DD2B1C"/>
                </a:solidFill>
                <a:latin typeface="Arial"/>
                <a:cs typeface="Arial"/>
                <a:hlinkClick r:id="rId3"/>
              </a:rPr>
              <a:t>http://www.technologystudent.com/despro_ﬂsh/cus1.html</a:t>
            </a:r>
            <a:endParaRPr sz="1800">
              <a:latin typeface="Arial"/>
              <a:cs typeface="Arial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2479827" y="5704772"/>
            <a:ext cx="4917440" cy="110489"/>
          </a:xfrm>
          <a:custGeom>
            <a:avLst/>
            <a:gdLst/>
            <a:ahLst/>
            <a:cxnLst/>
            <a:rect l="l" t="t" r="r" b="b"/>
            <a:pathLst>
              <a:path w="4917440" h="110489">
                <a:moveTo>
                  <a:pt x="4806835" y="0"/>
                </a:moveTo>
                <a:lnTo>
                  <a:pt x="4806835" y="110195"/>
                </a:lnTo>
                <a:lnTo>
                  <a:pt x="4899035" y="64080"/>
                </a:lnTo>
                <a:lnTo>
                  <a:pt x="4812595" y="64080"/>
                </a:lnTo>
                <a:lnTo>
                  <a:pt x="4812595" y="46079"/>
                </a:lnTo>
                <a:lnTo>
                  <a:pt x="4899024" y="46079"/>
                </a:lnTo>
                <a:lnTo>
                  <a:pt x="4806835" y="0"/>
                </a:lnTo>
                <a:close/>
              </a:path>
              <a:path w="4917440" h="110489">
                <a:moveTo>
                  <a:pt x="4806835" y="46079"/>
                </a:moveTo>
                <a:lnTo>
                  <a:pt x="0" y="46079"/>
                </a:lnTo>
                <a:lnTo>
                  <a:pt x="0" y="64080"/>
                </a:lnTo>
                <a:lnTo>
                  <a:pt x="4806835" y="64080"/>
                </a:lnTo>
                <a:lnTo>
                  <a:pt x="4806835" y="46079"/>
                </a:lnTo>
                <a:close/>
              </a:path>
              <a:path w="4917440" h="110489">
                <a:moveTo>
                  <a:pt x="4899024" y="46079"/>
                </a:moveTo>
                <a:lnTo>
                  <a:pt x="4812595" y="46079"/>
                </a:lnTo>
                <a:lnTo>
                  <a:pt x="4812595" y="64080"/>
                </a:lnTo>
                <a:lnTo>
                  <a:pt x="4899035" y="64080"/>
                </a:lnTo>
                <a:lnTo>
                  <a:pt x="4917031" y="55079"/>
                </a:lnTo>
                <a:lnTo>
                  <a:pt x="4899024" y="46079"/>
                </a:lnTo>
                <a:close/>
              </a:path>
            </a:pathLst>
          </a:custGeom>
          <a:solidFill>
            <a:srgbClr val="DD2B1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1221855" y="282770"/>
            <a:ext cx="5494655" cy="15113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  <a:tabLst>
                <a:tab pos="2987040" algn="l"/>
              </a:tabLst>
            </a:pPr>
            <a:r>
              <a:rPr sz="800" spc="30" dirty="0">
                <a:solidFill>
                  <a:srgbClr val="3C2B98"/>
                </a:solidFill>
                <a:latin typeface="Arial"/>
                <a:cs typeface="Arial"/>
              </a:rPr>
              <a:t>WORLD </a:t>
            </a:r>
            <a:r>
              <a:rPr sz="800" spc="25" dirty="0">
                <a:solidFill>
                  <a:srgbClr val="3C2B98"/>
                </a:solidFill>
                <a:latin typeface="Arial"/>
                <a:cs typeface="Arial"/>
              </a:rPr>
              <a:t>ASSOCIATION OF </a:t>
            </a:r>
            <a:r>
              <a:rPr sz="800" spc="30" dirty="0">
                <a:solidFill>
                  <a:srgbClr val="3C2B98"/>
                </a:solidFill>
                <a:latin typeface="Arial"/>
                <a:cs typeface="Arial"/>
              </a:rPr>
              <a:t>TECHNOLOGY</a:t>
            </a:r>
            <a:r>
              <a:rPr sz="800" spc="15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800" spc="30" dirty="0">
                <a:solidFill>
                  <a:srgbClr val="3C2B98"/>
                </a:solidFill>
                <a:latin typeface="Arial"/>
                <a:cs typeface="Arial"/>
              </a:rPr>
              <a:t>TEACHERS	</a:t>
            </a:r>
            <a:r>
              <a:rPr sz="800" spc="5" dirty="0">
                <a:solidFill>
                  <a:srgbClr val="3C2B98"/>
                </a:solidFill>
                <a:latin typeface="Arial"/>
                <a:cs typeface="Arial"/>
                <a:hlinkClick r:id="rId4"/>
              </a:rPr>
              <a:t>https://www.facebook.com/groups/254963448192823/</a:t>
            </a:r>
            <a:endParaRPr sz="8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7312227" y="7251899"/>
            <a:ext cx="3054350" cy="19875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  <a:tabLst>
                <a:tab pos="2195195" algn="l"/>
              </a:tabLst>
            </a:pPr>
            <a:r>
              <a:rPr sz="1000" spc="-5" dirty="0">
                <a:solidFill>
                  <a:srgbClr val="3C2B98"/>
                </a:solidFill>
                <a:latin typeface="Arial"/>
                <a:cs typeface="Arial"/>
                <a:hlinkClick r:id="rId5"/>
              </a:rPr>
              <a:t>www.technologystudent.com</a:t>
            </a:r>
            <a:r>
              <a:rPr sz="1000" dirty="0">
                <a:solidFill>
                  <a:srgbClr val="3C2B98"/>
                </a:solidFill>
                <a:latin typeface="Arial"/>
                <a:cs typeface="Arial"/>
                <a:hlinkClick r:id="rId5"/>
              </a:rPr>
              <a:t> </a:t>
            </a:r>
            <a:r>
              <a:rPr sz="1000" spc="-5" dirty="0">
                <a:solidFill>
                  <a:srgbClr val="3C2B98"/>
                </a:solidFill>
                <a:latin typeface="Arial"/>
                <a:cs typeface="Arial"/>
                <a:hlinkClick r:id="rId5"/>
              </a:rPr>
              <a:t>©</a:t>
            </a:r>
            <a:r>
              <a:rPr sz="1000" dirty="0">
                <a:solidFill>
                  <a:srgbClr val="3C2B98"/>
                </a:solidFill>
                <a:latin typeface="Arial"/>
                <a:cs typeface="Arial"/>
                <a:hlinkClick r:id="rId5"/>
              </a:rPr>
              <a:t> </a:t>
            </a:r>
            <a:r>
              <a:rPr sz="1000" spc="-5" dirty="0">
                <a:solidFill>
                  <a:srgbClr val="3C2B98"/>
                </a:solidFill>
                <a:latin typeface="Arial"/>
                <a:cs typeface="Arial"/>
              </a:rPr>
              <a:t>2018	</a:t>
            </a:r>
            <a:r>
              <a:rPr sz="1000" spc="-20" dirty="0">
                <a:solidFill>
                  <a:srgbClr val="3C2B98"/>
                </a:solidFill>
                <a:latin typeface="Arial"/>
                <a:cs typeface="Arial"/>
              </a:rPr>
              <a:t>V.Ryan </a:t>
            </a:r>
            <a:r>
              <a:rPr sz="1000" spc="-5" dirty="0">
                <a:solidFill>
                  <a:srgbClr val="3C2B98"/>
                </a:solidFill>
                <a:latin typeface="Arial"/>
                <a:cs typeface="Arial"/>
              </a:rPr>
              <a:t>©</a:t>
            </a:r>
            <a:r>
              <a:rPr sz="1000" spc="-70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1000" spc="-5" dirty="0">
                <a:solidFill>
                  <a:srgbClr val="3C2B98"/>
                </a:solidFill>
                <a:latin typeface="Arial"/>
                <a:cs typeface="Arial"/>
              </a:rPr>
              <a:t>2018</a:t>
            </a:r>
            <a:endParaRPr sz="10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361303" y="7274149"/>
            <a:ext cx="3382010" cy="19812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000" spc="10" dirty="0">
                <a:solidFill>
                  <a:srgbClr val="3C2B98"/>
                </a:solidFill>
                <a:latin typeface="Arial"/>
                <a:cs typeface="Arial"/>
              </a:rPr>
              <a:t>WORLD </a:t>
            </a:r>
            <a:r>
              <a:rPr sz="1000" spc="5" dirty="0">
                <a:solidFill>
                  <a:srgbClr val="3C2B98"/>
                </a:solidFill>
                <a:latin typeface="Arial"/>
                <a:cs typeface="Arial"/>
              </a:rPr>
              <a:t>ASSOCIATION </a:t>
            </a:r>
            <a:r>
              <a:rPr sz="1000" spc="0" dirty="0">
                <a:solidFill>
                  <a:srgbClr val="3C2B98"/>
                </a:solidFill>
                <a:latin typeface="Arial"/>
                <a:cs typeface="Arial"/>
              </a:rPr>
              <a:t>OF </a:t>
            </a:r>
            <a:r>
              <a:rPr sz="1000" spc="15" dirty="0">
                <a:solidFill>
                  <a:srgbClr val="3C2B98"/>
                </a:solidFill>
                <a:latin typeface="Arial"/>
                <a:cs typeface="Arial"/>
              </a:rPr>
              <a:t>TECHNOLOGY</a:t>
            </a:r>
            <a:r>
              <a:rPr sz="1000" spc="114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1000" spc="15" dirty="0">
                <a:solidFill>
                  <a:srgbClr val="3C2B98"/>
                </a:solidFill>
                <a:latin typeface="Arial"/>
                <a:cs typeface="Arial"/>
              </a:rPr>
              <a:t>TEACHERS</a:t>
            </a:r>
            <a:endParaRPr sz="10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3956051" y="7270992"/>
            <a:ext cx="3040380" cy="19812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000" spc="-5" dirty="0">
                <a:solidFill>
                  <a:srgbClr val="3C2B98"/>
                </a:solidFill>
                <a:latin typeface="Arial"/>
                <a:cs typeface="Arial"/>
                <a:hlinkClick r:id="rId4"/>
              </a:rPr>
              <a:t>https://www.facebook.com/groups/254963448192823/</a:t>
            </a:r>
            <a:endParaRPr sz="10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6973557" y="264666"/>
            <a:ext cx="2532380" cy="15113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800" spc="5" dirty="0">
                <a:solidFill>
                  <a:srgbClr val="3C2B98"/>
                </a:solidFill>
                <a:latin typeface="Arial"/>
                <a:cs typeface="Arial"/>
                <a:hlinkClick r:id="rId5"/>
              </a:rPr>
              <a:t>www.technologystudent.com </a:t>
            </a:r>
            <a:r>
              <a:rPr sz="800" spc="10" dirty="0">
                <a:solidFill>
                  <a:srgbClr val="3C2B98"/>
                </a:solidFill>
                <a:latin typeface="Arial"/>
                <a:cs typeface="Arial"/>
                <a:hlinkClick r:id="rId5"/>
              </a:rPr>
              <a:t>© </a:t>
            </a:r>
            <a:r>
              <a:rPr sz="800" spc="5" dirty="0">
                <a:solidFill>
                  <a:srgbClr val="3C2B98"/>
                </a:solidFill>
                <a:latin typeface="Arial"/>
                <a:cs typeface="Arial"/>
              </a:rPr>
              <a:t>2018 </a:t>
            </a:r>
            <a:r>
              <a:rPr sz="800" spc="-5" dirty="0">
                <a:solidFill>
                  <a:srgbClr val="3C2B98"/>
                </a:solidFill>
                <a:latin typeface="Arial"/>
                <a:cs typeface="Arial"/>
              </a:rPr>
              <a:t>V.Ryan </a:t>
            </a:r>
            <a:r>
              <a:rPr sz="800" spc="10" dirty="0">
                <a:solidFill>
                  <a:srgbClr val="3C2B98"/>
                </a:solidFill>
                <a:latin typeface="Arial"/>
                <a:cs typeface="Arial"/>
              </a:rPr>
              <a:t>©</a:t>
            </a:r>
            <a:r>
              <a:rPr sz="800" spc="-90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800" spc="5" dirty="0">
                <a:solidFill>
                  <a:srgbClr val="3C2B98"/>
                </a:solidFill>
                <a:latin typeface="Arial"/>
                <a:cs typeface="Arial"/>
              </a:rPr>
              <a:t>2018</a:t>
            </a:r>
            <a:endParaRPr sz="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1014" y="58452"/>
            <a:ext cx="10567035" cy="7455534"/>
          </a:xfrm>
          <a:custGeom>
            <a:avLst/>
            <a:gdLst/>
            <a:ahLst/>
            <a:cxnLst/>
            <a:rect l="l" t="t" r="r" b="b"/>
            <a:pathLst>
              <a:path w="10567035" h="7455534">
                <a:moveTo>
                  <a:pt x="0" y="0"/>
                </a:moveTo>
                <a:lnTo>
                  <a:pt x="10566467" y="0"/>
                </a:lnTo>
                <a:lnTo>
                  <a:pt x="10566467" y="7454948"/>
                </a:lnTo>
                <a:lnTo>
                  <a:pt x="0" y="7454948"/>
                </a:lnTo>
                <a:lnTo>
                  <a:pt x="0" y="0"/>
                </a:lnTo>
                <a:close/>
              </a:path>
            </a:pathLst>
          </a:custGeom>
          <a:solidFill>
            <a:srgbClr val="FBF9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67976" y="211657"/>
            <a:ext cx="10170795" cy="7099934"/>
          </a:xfrm>
          <a:custGeom>
            <a:avLst/>
            <a:gdLst/>
            <a:ahLst/>
            <a:cxnLst/>
            <a:rect l="l" t="t" r="r" b="b"/>
            <a:pathLst>
              <a:path w="10170795" h="7099934">
                <a:moveTo>
                  <a:pt x="0" y="0"/>
                </a:moveTo>
                <a:lnTo>
                  <a:pt x="10170191" y="0"/>
                </a:lnTo>
                <a:lnTo>
                  <a:pt x="10170191" y="7099319"/>
                </a:lnTo>
                <a:lnTo>
                  <a:pt x="0" y="709931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414122" y="169144"/>
            <a:ext cx="8037195" cy="542925"/>
          </a:xfrm>
          <a:prstGeom prst="rect">
            <a:avLst/>
          </a:prstGeom>
        </p:spPr>
        <p:txBody>
          <a:bodyPr vert="horz" wrap="square" lIns="0" tIns="64135" rIns="0" bIns="0" rtlCol="0">
            <a:spAutoFit/>
          </a:bodyPr>
          <a:lstStyle/>
          <a:p>
            <a:pPr marL="2333625">
              <a:lnSpc>
                <a:spcPct val="100000"/>
              </a:lnSpc>
              <a:spcBef>
                <a:spcPts val="505"/>
              </a:spcBef>
            </a:pPr>
            <a:r>
              <a:rPr sz="1600" b="1" u="sng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TYPICAL </a:t>
            </a:r>
            <a:r>
              <a:rPr sz="1600" b="1" u="sng" spc="-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CUSTOMER </a:t>
            </a:r>
            <a:r>
              <a:rPr sz="1600" b="1" u="sng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/ POTENTIAL </a:t>
            </a:r>
            <a:r>
              <a:rPr sz="1600" b="1" u="sng" spc="-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USER </a:t>
            </a:r>
            <a:r>
              <a:rPr sz="1600" b="1" u="sng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PROFILE</a:t>
            </a:r>
            <a:r>
              <a:rPr sz="1600" b="1" u="sng" spc="-12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 </a:t>
            </a:r>
            <a:r>
              <a:rPr sz="1600" b="1" u="sng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SHEET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05"/>
              </a:spcBef>
            </a:pP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Below is a description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of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a specific client. He</a:t>
            </a:r>
            <a:r>
              <a:rPr sz="1200" spc="15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has</a:t>
            </a:r>
            <a:endParaRPr sz="12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443833" y="1870581"/>
            <a:ext cx="1205865" cy="1205865"/>
          </a:xfrm>
          <a:custGeom>
            <a:avLst/>
            <a:gdLst/>
            <a:ahLst/>
            <a:cxnLst/>
            <a:rect l="l" t="t" r="r" b="b"/>
            <a:pathLst>
              <a:path w="1205864" h="1205864">
                <a:moveTo>
                  <a:pt x="0" y="0"/>
                </a:moveTo>
                <a:lnTo>
                  <a:pt x="1205363" y="0"/>
                </a:lnTo>
                <a:lnTo>
                  <a:pt x="1205363" y="1205363"/>
                </a:lnTo>
                <a:lnTo>
                  <a:pt x="0" y="1205363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414097" y="673602"/>
            <a:ext cx="3329304" cy="730250"/>
          </a:xfrm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marL="12700" marR="5080">
              <a:lnSpc>
                <a:spcPts val="1340"/>
              </a:lnSpc>
              <a:spcBef>
                <a:spcPts val="225"/>
              </a:spcBef>
            </a:pP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commissioned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design and manufacture a  prototype</a:t>
            </a:r>
            <a:r>
              <a:rPr sz="1200" spc="-1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of</a:t>
            </a:r>
            <a:r>
              <a:rPr sz="1200" spc="-1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my</a:t>
            </a:r>
            <a:r>
              <a:rPr sz="1200" spc="-1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product.</a:t>
            </a:r>
            <a:endParaRPr sz="1200">
              <a:latin typeface="Arial"/>
              <a:cs typeface="Arial"/>
            </a:endParaRPr>
          </a:p>
          <a:p>
            <a:pPr marL="744855">
              <a:lnSpc>
                <a:spcPct val="100000"/>
              </a:lnSpc>
              <a:spcBef>
                <a:spcPts val="1060"/>
              </a:spcBef>
            </a:pPr>
            <a:r>
              <a:rPr sz="1400" b="1" u="sng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SPECIFIC</a:t>
            </a:r>
            <a:r>
              <a:rPr sz="1400" b="1" u="sng" spc="-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 </a:t>
            </a:r>
            <a:r>
              <a:rPr sz="1400" b="1" u="sng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CLIENT</a:t>
            </a:r>
            <a:endParaRPr sz="14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71581" y="5522795"/>
            <a:ext cx="3512820" cy="1171575"/>
          </a:xfrm>
          <a:prstGeom prst="rect">
            <a:avLst/>
          </a:prstGeom>
        </p:spPr>
        <p:txBody>
          <a:bodyPr vert="horz" wrap="square" lIns="0" tIns="495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90"/>
              </a:spcBef>
            </a:pPr>
            <a:r>
              <a:rPr sz="1400" b="1" dirty="0">
                <a:solidFill>
                  <a:srgbClr val="151616"/>
                </a:solidFill>
                <a:latin typeface="Arial"/>
                <a:cs typeface="Arial"/>
              </a:rPr>
              <a:t>CLIENTS </a:t>
            </a:r>
            <a:r>
              <a:rPr sz="1400" b="1" spc="-5" dirty="0">
                <a:solidFill>
                  <a:srgbClr val="151616"/>
                </a:solidFill>
                <a:latin typeface="Arial"/>
                <a:cs typeface="Arial"/>
              </a:rPr>
              <a:t>DESIRED PRODUCT</a:t>
            </a:r>
            <a:r>
              <a:rPr sz="1400" b="1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151616"/>
                </a:solidFill>
                <a:latin typeface="Arial"/>
                <a:cs typeface="Arial"/>
              </a:rPr>
              <a:t>OUTCOME</a:t>
            </a:r>
            <a:endParaRPr sz="1400">
              <a:latin typeface="Arial"/>
              <a:cs typeface="Arial"/>
            </a:endParaRPr>
          </a:p>
          <a:p>
            <a:pPr marL="126364" marR="201295">
              <a:lnSpc>
                <a:spcPts val="1340"/>
              </a:lnSpc>
              <a:spcBef>
                <a:spcPts val="375"/>
              </a:spcBef>
            </a:pPr>
            <a:r>
              <a:rPr sz="1200" i="1" dirty="0">
                <a:solidFill>
                  <a:srgbClr val="151616"/>
                </a:solidFill>
                <a:latin typeface="Arial"/>
                <a:cs typeface="Arial"/>
              </a:rPr>
              <a:t>‘I </a:t>
            </a:r>
            <a:r>
              <a:rPr sz="1200" i="1" spc="-5" dirty="0">
                <a:solidFill>
                  <a:srgbClr val="151616"/>
                </a:solidFill>
                <a:latin typeface="Arial"/>
                <a:cs typeface="Arial"/>
              </a:rPr>
              <a:t>would like a lightweight device </a:t>
            </a:r>
            <a:r>
              <a:rPr sz="1200" i="1" dirty="0">
                <a:solidFill>
                  <a:srgbClr val="151616"/>
                </a:solidFill>
                <a:latin typeface="Arial"/>
                <a:cs typeface="Arial"/>
              </a:rPr>
              <a:t>that </a:t>
            </a:r>
            <a:r>
              <a:rPr sz="1200" i="1" spc="-5" dirty="0">
                <a:solidFill>
                  <a:srgbClr val="151616"/>
                </a:solidFill>
                <a:latin typeface="Arial"/>
                <a:cs typeface="Arial"/>
              </a:rPr>
              <a:t>allows me  </a:t>
            </a:r>
            <a:r>
              <a:rPr sz="1200" i="1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1200" i="1" spc="-5" dirty="0">
                <a:solidFill>
                  <a:srgbClr val="151616"/>
                </a:solidFill>
                <a:latin typeface="Arial"/>
                <a:cs typeface="Arial"/>
              </a:rPr>
              <a:t>write neatly and </a:t>
            </a:r>
            <a:r>
              <a:rPr sz="1200" i="1" dirty="0">
                <a:solidFill>
                  <a:srgbClr val="151616"/>
                </a:solidFill>
                <a:latin typeface="Arial"/>
                <a:cs typeface="Arial"/>
              </a:rPr>
              <a:t>yet </a:t>
            </a:r>
            <a:r>
              <a:rPr sz="1200" i="1" spc="-5" dirty="0">
                <a:solidFill>
                  <a:srgbClr val="151616"/>
                </a:solidFill>
                <a:latin typeface="Arial"/>
                <a:cs typeface="Arial"/>
              </a:rPr>
              <a:t>allows me </a:t>
            </a:r>
            <a:r>
              <a:rPr sz="1200" i="1" dirty="0">
                <a:solidFill>
                  <a:srgbClr val="151616"/>
                </a:solidFill>
                <a:latin typeface="Arial"/>
                <a:cs typeface="Arial"/>
              </a:rPr>
              <a:t>to sit </a:t>
            </a:r>
            <a:r>
              <a:rPr sz="1200" i="1" spc="-5" dirty="0">
                <a:solidFill>
                  <a:srgbClr val="151616"/>
                </a:solidFill>
                <a:latin typeface="Arial"/>
                <a:cs typeface="Arial"/>
              </a:rPr>
              <a:t>in a  comfortable easy </a:t>
            </a:r>
            <a:r>
              <a:rPr sz="1200" i="1" spc="-10" dirty="0">
                <a:solidFill>
                  <a:srgbClr val="151616"/>
                </a:solidFill>
                <a:latin typeface="Arial"/>
                <a:cs typeface="Arial"/>
              </a:rPr>
              <a:t>chair. </a:t>
            </a:r>
            <a:r>
              <a:rPr sz="1200" i="1" dirty="0">
                <a:solidFill>
                  <a:srgbClr val="151616"/>
                </a:solidFill>
                <a:latin typeface="Arial"/>
                <a:cs typeface="Arial"/>
              </a:rPr>
              <a:t>In </a:t>
            </a:r>
            <a:r>
              <a:rPr sz="1200" i="1" spc="-5" dirty="0">
                <a:solidFill>
                  <a:srgbClr val="151616"/>
                </a:solidFill>
                <a:latin typeface="Arial"/>
                <a:cs typeface="Arial"/>
              </a:rPr>
              <a:t>addition, </a:t>
            </a:r>
            <a:r>
              <a:rPr sz="1200" i="1" dirty="0">
                <a:solidFill>
                  <a:srgbClr val="151616"/>
                </a:solidFill>
                <a:latin typeface="Arial"/>
                <a:cs typeface="Arial"/>
              </a:rPr>
              <a:t>I </a:t>
            </a:r>
            <a:r>
              <a:rPr sz="1200" i="1" spc="-5" dirty="0">
                <a:solidFill>
                  <a:srgbClr val="151616"/>
                </a:solidFill>
                <a:latin typeface="Arial"/>
                <a:cs typeface="Arial"/>
              </a:rPr>
              <a:t>need an  adjustable light </a:t>
            </a:r>
            <a:r>
              <a:rPr sz="1200" i="1" dirty="0">
                <a:solidFill>
                  <a:srgbClr val="151616"/>
                </a:solidFill>
                <a:latin typeface="Arial"/>
                <a:cs typeface="Arial"/>
              </a:rPr>
              <a:t>source, </a:t>
            </a:r>
            <a:r>
              <a:rPr sz="1200" i="1" spc="-5" dirty="0">
                <a:solidFill>
                  <a:srgbClr val="151616"/>
                </a:solidFill>
                <a:latin typeface="Arial"/>
                <a:cs typeface="Arial"/>
              </a:rPr>
              <a:t>so </a:t>
            </a:r>
            <a:r>
              <a:rPr sz="1200" i="1" dirty="0">
                <a:solidFill>
                  <a:srgbClr val="151616"/>
                </a:solidFill>
                <a:latin typeface="Arial"/>
                <a:cs typeface="Arial"/>
              </a:rPr>
              <a:t>that I </a:t>
            </a:r>
            <a:r>
              <a:rPr sz="1200" i="1" spc="-5" dirty="0">
                <a:solidFill>
                  <a:srgbClr val="151616"/>
                </a:solidFill>
                <a:latin typeface="Arial"/>
                <a:cs typeface="Arial"/>
              </a:rPr>
              <a:t>can </a:t>
            </a:r>
            <a:r>
              <a:rPr sz="1200" i="1" dirty="0">
                <a:solidFill>
                  <a:srgbClr val="151616"/>
                </a:solidFill>
                <a:latin typeface="Arial"/>
                <a:cs typeface="Arial"/>
              </a:rPr>
              <a:t>focus the  </a:t>
            </a:r>
            <a:r>
              <a:rPr sz="1200" i="1" spc="-5" dirty="0">
                <a:solidFill>
                  <a:srgbClr val="151616"/>
                </a:solidFill>
                <a:latin typeface="Arial"/>
                <a:cs typeface="Arial"/>
              </a:rPr>
              <a:t>light where </a:t>
            </a:r>
            <a:r>
              <a:rPr sz="1200" i="1" dirty="0">
                <a:solidFill>
                  <a:srgbClr val="151616"/>
                </a:solidFill>
                <a:latin typeface="Arial"/>
                <a:cs typeface="Arial"/>
              </a:rPr>
              <a:t>I </a:t>
            </a:r>
            <a:r>
              <a:rPr sz="1200" i="1" spc="-5" dirty="0">
                <a:solidFill>
                  <a:srgbClr val="151616"/>
                </a:solidFill>
                <a:latin typeface="Arial"/>
                <a:cs typeface="Arial"/>
              </a:rPr>
              <a:t>need</a:t>
            </a:r>
            <a:r>
              <a:rPr sz="1200" i="1" spc="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i="1" dirty="0">
                <a:solidFill>
                  <a:srgbClr val="151616"/>
                </a:solidFill>
                <a:latin typeface="Arial"/>
                <a:cs typeface="Arial"/>
              </a:rPr>
              <a:t>it.’</a:t>
            </a:r>
            <a:endParaRPr sz="12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52344" y="1503523"/>
            <a:ext cx="925194" cy="34099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2050" i="1" dirty="0">
                <a:solidFill>
                  <a:srgbClr val="151616"/>
                </a:solidFill>
                <a:latin typeface="Pristina"/>
                <a:cs typeface="Pristina"/>
              </a:rPr>
              <a:t>Jeff</a:t>
            </a:r>
            <a:r>
              <a:rPr sz="2050" i="1" spc="-55" dirty="0">
                <a:solidFill>
                  <a:srgbClr val="151616"/>
                </a:solidFill>
                <a:latin typeface="Pristina"/>
                <a:cs typeface="Pristina"/>
              </a:rPr>
              <a:t> </a:t>
            </a:r>
            <a:r>
              <a:rPr sz="2050" i="1" spc="0" dirty="0">
                <a:solidFill>
                  <a:srgbClr val="151616"/>
                </a:solidFill>
                <a:latin typeface="Pristina"/>
                <a:cs typeface="Pristina"/>
              </a:rPr>
              <a:t>Smith</a:t>
            </a:r>
            <a:endParaRPr sz="2050">
              <a:latin typeface="Pristina"/>
              <a:cs typeface="Pristin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600293" y="547564"/>
            <a:ext cx="331724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30" dirty="0">
                <a:solidFill>
                  <a:srgbClr val="151616"/>
                </a:solidFill>
                <a:latin typeface="Arial"/>
                <a:cs typeface="Arial"/>
              </a:rPr>
              <a:t>POTENTIAL </a:t>
            </a:r>
            <a:r>
              <a:rPr sz="1400" spc="25" dirty="0">
                <a:solidFill>
                  <a:srgbClr val="151616"/>
                </a:solidFill>
                <a:latin typeface="Arial"/>
                <a:cs typeface="Arial"/>
              </a:rPr>
              <a:t>RANGE </a:t>
            </a:r>
            <a:r>
              <a:rPr sz="1400" spc="15" dirty="0">
                <a:solidFill>
                  <a:srgbClr val="151616"/>
                </a:solidFill>
                <a:latin typeface="Arial"/>
                <a:cs typeface="Arial"/>
              </a:rPr>
              <a:t>OF</a:t>
            </a:r>
            <a:r>
              <a:rPr sz="1400" spc="5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spc="25" dirty="0">
                <a:solidFill>
                  <a:srgbClr val="151616"/>
                </a:solidFill>
                <a:latin typeface="Arial"/>
                <a:cs typeface="Arial"/>
              </a:rPr>
              <a:t>CUSTOMERS</a:t>
            </a:r>
            <a:endParaRPr sz="14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692357" y="1508855"/>
            <a:ext cx="2041525" cy="1517015"/>
          </a:xfrm>
          <a:prstGeom prst="rect">
            <a:avLst/>
          </a:prstGeom>
        </p:spPr>
        <p:txBody>
          <a:bodyPr vert="horz" wrap="square" lIns="0" tIns="52069" rIns="0" bIns="0" rtlCol="0">
            <a:spAutoFit/>
          </a:bodyPr>
          <a:lstStyle/>
          <a:p>
            <a:pPr marL="231140">
              <a:lnSpc>
                <a:spcPct val="100000"/>
              </a:lnSpc>
              <a:spcBef>
                <a:spcPts val="409"/>
              </a:spcBef>
            </a:pPr>
            <a:r>
              <a:rPr sz="1400" spc="30" dirty="0">
                <a:solidFill>
                  <a:srgbClr val="151616"/>
                </a:solidFill>
                <a:latin typeface="Arial"/>
                <a:cs typeface="Arial"/>
              </a:rPr>
              <a:t>BACKGROUND</a:t>
            </a:r>
            <a:endParaRPr sz="1400">
              <a:latin typeface="Arial"/>
              <a:cs typeface="Arial"/>
            </a:endParaRPr>
          </a:p>
          <a:p>
            <a:pPr marL="12700" marR="46990">
              <a:lnSpc>
                <a:spcPts val="1340"/>
              </a:lnSpc>
              <a:spcBef>
                <a:spcPts val="395"/>
              </a:spcBef>
            </a:pP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Oﬃce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manager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for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a local  college. Needs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work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at 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home and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prefers to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work</a:t>
            </a:r>
            <a:r>
              <a:rPr sz="1200" spc="-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sat 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on an easy 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chair,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with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 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work supported on his</a:t>
            </a:r>
            <a:r>
              <a:rPr sz="1200" spc="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lap.</a:t>
            </a:r>
            <a:endParaRPr sz="1200">
              <a:latin typeface="Arial"/>
              <a:cs typeface="Arial"/>
            </a:endParaRPr>
          </a:p>
          <a:p>
            <a:pPr marL="12700" marR="5080">
              <a:lnSpc>
                <a:spcPts val="1340"/>
              </a:lnSpc>
            </a:pP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Also works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at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a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desk,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when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at 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his workplace.</a:t>
            </a:r>
            <a:endParaRPr sz="12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98496" y="3111033"/>
            <a:ext cx="3188970" cy="2388235"/>
          </a:xfrm>
          <a:prstGeom prst="rect">
            <a:avLst/>
          </a:prstGeom>
        </p:spPr>
        <p:txBody>
          <a:bodyPr vert="horz" wrap="square" lIns="0" tIns="62865" rIns="0" bIns="0" rtlCol="0">
            <a:spAutoFit/>
          </a:bodyPr>
          <a:lstStyle/>
          <a:p>
            <a:pPr marL="538480">
              <a:lnSpc>
                <a:spcPct val="100000"/>
              </a:lnSpc>
              <a:spcBef>
                <a:spcPts val="495"/>
              </a:spcBef>
            </a:pPr>
            <a:r>
              <a:rPr sz="1400" b="1" dirty="0">
                <a:solidFill>
                  <a:srgbClr val="151616"/>
                </a:solidFill>
                <a:latin typeface="Arial"/>
                <a:cs typeface="Arial"/>
              </a:rPr>
              <a:t>DESIGN</a:t>
            </a:r>
            <a:r>
              <a:rPr sz="1400" b="1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151616"/>
                </a:solidFill>
                <a:latin typeface="Arial"/>
                <a:cs typeface="Arial"/>
              </a:rPr>
              <a:t>REQUIREMENTS</a:t>
            </a:r>
            <a:endParaRPr sz="1400">
              <a:latin typeface="Arial"/>
              <a:cs typeface="Arial"/>
            </a:endParaRPr>
          </a:p>
          <a:p>
            <a:pPr marL="12700">
              <a:lnSpc>
                <a:spcPts val="1390"/>
              </a:lnSpc>
              <a:spcBef>
                <a:spcPts val="340"/>
              </a:spcBef>
            </a:pP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Client view and</a:t>
            </a:r>
            <a:r>
              <a:rPr sz="1200" spc="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opinion:</a:t>
            </a:r>
            <a:endParaRPr sz="1200">
              <a:latin typeface="Arial"/>
              <a:cs typeface="Arial"/>
            </a:endParaRPr>
          </a:p>
          <a:p>
            <a:pPr marL="12700" marR="5080">
              <a:lnSpc>
                <a:spcPts val="1340"/>
              </a:lnSpc>
              <a:spcBef>
                <a:spcPts val="80"/>
              </a:spcBef>
            </a:pPr>
            <a:r>
              <a:rPr sz="1200" i="1" dirty="0">
                <a:solidFill>
                  <a:srgbClr val="151616"/>
                </a:solidFill>
                <a:latin typeface="Arial"/>
                <a:cs typeface="Arial"/>
              </a:rPr>
              <a:t>‘I </a:t>
            </a:r>
            <a:r>
              <a:rPr sz="1200" i="1" spc="-5" dirty="0">
                <a:solidFill>
                  <a:srgbClr val="151616"/>
                </a:solidFill>
                <a:latin typeface="Arial"/>
                <a:cs typeface="Arial"/>
              </a:rPr>
              <a:t>need a device or </a:t>
            </a:r>
            <a:r>
              <a:rPr sz="1200" i="1" dirty="0">
                <a:solidFill>
                  <a:srgbClr val="151616"/>
                </a:solidFill>
                <a:latin typeface="Arial"/>
                <a:cs typeface="Arial"/>
              </a:rPr>
              <a:t>system that </a:t>
            </a:r>
            <a:r>
              <a:rPr sz="1200" i="1" spc="-5" dirty="0">
                <a:solidFill>
                  <a:srgbClr val="151616"/>
                </a:solidFill>
                <a:latin typeface="Arial"/>
                <a:cs typeface="Arial"/>
              </a:rPr>
              <a:t>enables me </a:t>
            </a:r>
            <a:r>
              <a:rPr sz="1200" i="1" dirty="0">
                <a:solidFill>
                  <a:srgbClr val="151616"/>
                </a:solidFill>
                <a:latin typeface="Arial"/>
                <a:cs typeface="Arial"/>
              </a:rPr>
              <a:t>to  </a:t>
            </a:r>
            <a:r>
              <a:rPr sz="1200" i="1" spc="-5" dirty="0">
                <a:solidFill>
                  <a:srgbClr val="151616"/>
                </a:solidFill>
                <a:latin typeface="Arial"/>
                <a:cs typeface="Arial"/>
              </a:rPr>
              <a:t>work in a more comfortable seating position. </a:t>
            </a:r>
            <a:r>
              <a:rPr sz="1200" i="1" dirty="0">
                <a:solidFill>
                  <a:srgbClr val="151616"/>
                </a:solidFill>
                <a:latin typeface="Arial"/>
                <a:cs typeface="Arial"/>
              </a:rPr>
              <a:t>I  </a:t>
            </a:r>
            <a:r>
              <a:rPr sz="1200" i="1" spc="-5" dirty="0">
                <a:solidFill>
                  <a:srgbClr val="151616"/>
                </a:solidFill>
                <a:latin typeface="Arial"/>
                <a:cs typeface="Arial"/>
              </a:rPr>
              <a:t>do </a:t>
            </a:r>
            <a:r>
              <a:rPr sz="1200" i="1" dirty="0">
                <a:solidFill>
                  <a:srgbClr val="151616"/>
                </a:solidFill>
                <a:latin typeface="Arial"/>
                <a:cs typeface="Arial"/>
              </a:rPr>
              <a:t>not </a:t>
            </a:r>
            <a:r>
              <a:rPr sz="1200" i="1" spc="-5" dirty="0">
                <a:solidFill>
                  <a:srgbClr val="151616"/>
                </a:solidFill>
                <a:latin typeface="Arial"/>
                <a:cs typeface="Arial"/>
              </a:rPr>
              <a:t>want or need </a:t>
            </a:r>
            <a:r>
              <a:rPr sz="1200" i="1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1200" i="1" spc="-5" dirty="0">
                <a:solidFill>
                  <a:srgbClr val="151616"/>
                </a:solidFill>
                <a:latin typeface="Arial"/>
                <a:cs typeface="Arial"/>
              </a:rPr>
              <a:t>work </a:t>
            </a:r>
            <a:r>
              <a:rPr sz="1200" i="1" dirty="0">
                <a:solidFill>
                  <a:srgbClr val="151616"/>
                </a:solidFill>
                <a:latin typeface="Arial"/>
                <a:cs typeface="Arial"/>
              </a:rPr>
              <a:t>at </a:t>
            </a:r>
            <a:r>
              <a:rPr sz="1200" i="1" spc="-5" dirty="0">
                <a:solidFill>
                  <a:srgbClr val="151616"/>
                </a:solidFill>
                <a:latin typeface="Arial"/>
                <a:cs typeface="Arial"/>
              </a:rPr>
              <a:t>a desk all </a:t>
            </a:r>
            <a:r>
              <a:rPr sz="1200" i="1" dirty="0">
                <a:solidFill>
                  <a:srgbClr val="151616"/>
                </a:solidFill>
                <a:latin typeface="Arial"/>
                <a:cs typeface="Arial"/>
              </a:rPr>
              <a:t>the  time. I </a:t>
            </a:r>
            <a:r>
              <a:rPr sz="1200" i="1" spc="-5" dirty="0">
                <a:solidFill>
                  <a:srgbClr val="151616"/>
                </a:solidFill>
                <a:latin typeface="Arial"/>
                <a:cs typeface="Arial"/>
              </a:rPr>
              <a:t>like </a:t>
            </a:r>
            <a:r>
              <a:rPr sz="1200" i="1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1200" i="1" spc="-5" dirty="0">
                <a:solidFill>
                  <a:srgbClr val="151616"/>
                </a:solidFill>
                <a:latin typeface="Arial"/>
                <a:cs typeface="Arial"/>
              </a:rPr>
              <a:t>be </a:t>
            </a:r>
            <a:r>
              <a:rPr sz="1200" i="1" dirty="0">
                <a:solidFill>
                  <a:srgbClr val="151616"/>
                </a:solidFill>
                <a:latin typeface="Arial"/>
                <a:cs typeface="Arial"/>
              </a:rPr>
              <a:t>sat </a:t>
            </a:r>
            <a:r>
              <a:rPr sz="1200" i="1" spc="-5" dirty="0">
                <a:solidFill>
                  <a:srgbClr val="151616"/>
                </a:solidFill>
                <a:latin typeface="Arial"/>
                <a:cs typeface="Arial"/>
              </a:rPr>
              <a:t>with </a:t>
            </a:r>
            <a:r>
              <a:rPr sz="1200" i="1" dirty="0">
                <a:solidFill>
                  <a:srgbClr val="151616"/>
                </a:solidFill>
                <a:latin typeface="Arial"/>
                <a:cs typeface="Arial"/>
              </a:rPr>
              <a:t>the rest of the </a:t>
            </a:r>
            <a:r>
              <a:rPr sz="1200" i="1" spc="-15" dirty="0">
                <a:solidFill>
                  <a:srgbClr val="151616"/>
                </a:solidFill>
                <a:latin typeface="Arial"/>
                <a:cs typeface="Arial"/>
              </a:rPr>
              <a:t>family,  </a:t>
            </a:r>
            <a:r>
              <a:rPr sz="1200" i="1" spc="-5" dirty="0">
                <a:solidFill>
                  <a:srgbClr val="151616"/>
                </a:solidFill>
                <a:latin typeface="Arial"/>
                <a:cs typeface="Arial"/>
              </a:rPr>
              <a:t>when </a:t>
            </a:r>
            <a:r>
              <a:rPr sz="1200" i="1" dirty="0">
                <a:solidFill>
                  <a:srgbClr val="151616"/>
                </a:solidFill>
                <a:latin typeface="Arial"/>
                <a:cs typeface="Arial"/>
              </a:rPr>
              <a:t>I </a:t>
            </a:r>
            <a:r>
              <a:rPr sz="1200" i="1" spc="-5" dirty="0">
                <a:solidFill>
                  <a:srgbClr val="151616"/>
                </a:solidFill>
                <a:latin typeface="Arial"/>
                <a:cs typeface="Arial"/>
              </a:rPr>
              <a:t>am reading through </a:t>
            </a:r>
            <a:r>
              <a:rPr sz="1200" i="1" dirty="0">
                <a:solidFill>
                  <a:srgbClr val="151616"/>
                </a:solidFill>
                <a:latin typeface="Arial"/>
                <a:cs typeface="Arial"/>
              </a:rPr>
              <a:t>reports </a:t>
            </a:r>
            <a:r>
              <a:rPr sz="1200" i="1" spc="-5" dirty="0">
                <a:solidFill>
                  <a:srgbClr val="151616"/>
                </a:solidFill>
                <a:latin typeface="Arial"/>
                <a:cs typeface="Arial"/>
              </a:rPr>
              <a:t>or writing  memos and </a:t>
            </a:r>
            <a:r>
              <a:rPr sz="1200" i="1" dirty="0">
                <a:solidFill>
                  <a:srgbClr val="151616"/>
                </a:solidFill>
                <a:latin typeface="Arial"/>
                <a:cs typeface="Arial"/>
              </a:rPr>
              <a:t>letters. </a:t>
            </a:r>
            <a:r>
              <a:rPr sz="1200" i="1" spc="-5" dirty="0">
                <a:solidFill>
                  <a:srgbClr val="151616"/>
                </a:solidFill>
                <a:latin typeface="Arial"/>
                <a:cs typeface="Arial"/>
              </a:rPr>
              <a:t>There are even </a:t>
            </a:r>
            <a:r>
              <a:rPr sz="1200" i="1" dirty="0">
                <a:solidFill>
                  <a:srgbClr val="151616"/>
                </a:solidFill>
                <a:latin typeface="Arial"/>
                <a:cs typeface="Arial"/>
              </a:rPr>
              <a:t>times at  work, </a:t>
            </a:r>
            <a:r>
              <a:rPr sz="1200" i="1" spc="-5" dirty="0">
                <a:solidFill>
                  <a:srgbClr val="151616"/>
                </a:solidFill>
                <a:latin typeface="Arial"/>
                <a:cs typeface="Arial"/>
              </a:rPr>
              <a:t>when </a:t>
            </a:r>
            <a:r>
              <a:rPr sz="1200" i="1" dirty="0">
                <a:solidFill>
                  <a:srgbClr val="151616"/>
                </a:solidFill>
                <a:latin typeface="Arial"/>
                <a:cs typeface="Arial"/>
              </a:rPr>
              <a:t>I </a:t>
            </a:r>
            <a:r>
              <a:rPr sz="1200" i="1" spc="-5" dirty="0">
                <a:solidFill>
                  <a:srgbClr val="151616"/>
                </a:solidFill>
                <a:latin typeface="Arial"/>
                <a:cs typeface="Arial"/>
              </a:rPr>
              <a:t>am in a meeting and </a:t>
            </a:r>
            <a:r>
              <a:rPr sz="1200" i="1" dirty="0">
                <a:solidFill>
                  <a:srgbClr val="151616"/>
                </a:solidFill>
                <a:latin typeface="Arial"/>
                <a:cs typeface="Arial"/>
              </a:rPr>
              <a:t>I </a:t>
            </a:r>
            <a:r>
              <a:rPr sz="1200" i="1" spc="-5" dirty="0">
                <a:solidFill>
                  <a:srgbClr val="151616"/>
                </a:solidFill>
                <a:latin typeface="Arial"/>
                <a:cs typeface="Arial"/>
              </a:rPr>
              <a:t>need </a:t>
            </a:r>
            <a:r>
              <a:rPr sz="1200" i="1" dirty="0">
                <a:solidFill>
                  <a:srgbClr val="151616"/>
                </a:solidFill>
                <a:latin typeface="Arial"/>
                <a:cs typeface="Arial"/>
              </a:rPr>
              <a:t>to  take notes, </a:t>
            </a:r>
            <a:r>
              <a:rPr sz="1200" i="1" spc="-5" dirty="0">
                <a:solidFill>
                  <a:srgbClr val="151616"/>
                </a:solidFill>
                <a:latin typeface="Arial"/>
                <a:cs typeface="Arial"/>
              </a:rPr>
              <a:t>when </a:t>
            </a:r>
            <a:r>
              <a:rPr sz="1200" i="1" dirty="0">
                <a:solidFill>
                  <a:srgbClr val="151616"/>
                </a:solidFill>
                <a:latin typeface="Arial"/>
                <a:cs typeface="Arial"/>
              </a:rPr>
              <a:t>sat </a:t>
            </a:r>
            <a:r>
              <a:rPr sz="1200" i="1" spc="-5" dirty="0">
                <a:solidFill>
                  <a:srgbClr val="151616"/>
                </a:solidFill>
                <a:latin typeface="Arial"/>
                <a:cs typeface="Arial"/>
              </a:rPr>
              <a:t>on an ordinary </a:t>
            </a:r>
            <a:r>
              <a:rPr sz="1200" i="1" spc="-10" dirty="0">
                <a:solidFill>
                  <a:srgbClr val="151616"/>
                </a:solidFill>
                <a:latin typeface="Arial"/>
                <a:cs typeface="Arial"/>
              </a:rPr>
              <a:t>chair. </a:t>
            </a:r>
            <a:r>
              <a:rPr sz="1200" i="1" dirty="0">
                <a:solidFill>
                  <a:srgbClr val="151616"/>
                </a:solidFill>
                <a:latin typeface="Arial"/>
                <a:cs typeface="Arial"/>
              </a:rPr>
              <a:t>I </a:t>
            </a:r>
            <a:r>
              <a:rPr sz="1200" i="1" spc="-5" dirty="0">
                <a:solidFill>
                  <a:srgbClr val="151616"/>
                </a:solidFill>
                <a:latin typeface="Arial"/>
                <a:cs typeface="Arial"/>
              </a:rPr>
              <a:t>do  not need </a:t>
            </a:r>
            <a:r>
              <a:rPr sz="1200" i="1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1200" i="1" spc="-5" dirty="0">
                <a:solidFill>
                  <a:srgbClr val="151616"/>
                </a:solidFill>
                <a:latin typeface="Arial"/>
                <a:cs typeface="Arial"/>
              </a:rPr>
              <a:t>work always </a:t>
            </a:r>
            <a:r>
              <a:rPr sz="1200" i="1" dirty="0">
                <a:solidFill>
                  <a:srgbClr val="151616"/>
                </a:solidFill>
                <a:latin typeface="Arial"/>
                <a:cs typeface="Arial"/>
              </a:rPr>
              <a:t>at </a:t>
            </a:r>
            <a:r>
              <a:rPr sz="1200" i="1" spc="-5" dirty="0">
                <a:solidFill>
                  <a:srgbClr val="151616"/>
                </a:solidFill>
                <a:latin typeface="Arial"/>
                <a:cs typeface="Arial"/>
              </a:rPr>
              <a:t>a table, in an </a:t>
            </a:r>
            <a:r>
              <a:rPr sz="1200" i="1" dirty="0">
                <a:solidFill>
                  <a:srgbClr val="151616"/>
                </a:solidFill>
                <a:latin typeface="Arial"/>
                <a:cs typeface="Arial"/>
              </a:rPr>
              <a:t>oﬃce.  </a:t>
            </a:r>
            <a:r>
              <a:rPr sz="1200" i="1" spc="-10" dirty="0">
                <a:solidFill>
                  <a:srgbClr val="151616"/>
                </a:solidFill>
                <a:latin typeface="Arial"/>
                <a:cs typeface="Arial"/>
              </a:rPr>
              <a:t>However, </a:t>
            </a:r>
            <a:r>
              <a:rPr sz="1200" i="1" spc="-5" dirty="0">
                <a:solidFill>
                  <a:srgbClr val="151616"/>
                </a:solidFill>
                <a:latin typeface="Arial"/>
                <a:cs typeface="Arial"/>
              </a:rPr>
              <a:t>resting work on a board on </a:t>
            </a:r>
            <a:r>
              <a:rPr sz="1200" i="1" dirty="0">
                <a:solidFill>
                  <a:srgbClr val="151616"/>
                </a:solidFill>
                <a:latin typeface="Arial"/>
                <a:cs typeface="Arial"/>
              </a:rPr>
              <a:t>my </a:t>
            </a:r>
            <a:r>
              <a:rPr sz="1200" i="1" spc="-5" dirty="0">
                <a:solidFill>
                  <a:srgbClr val="151616"/>
                </a:solidFill>
                <a:latin typeface="Arial"/>
                <a:cs typeface="Arial"/>
              </a:rPr>
              <a:t>lap,  leads </a:t>
            </a:r>
            <a:r>
              <a:rPr sz="1200" i="1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1200" i="1" spc="-5" dirty="0">
                <a:solidFill>
                  <a:srgbClr val="151616"/>
                </a:solidFill>
                <a:latin typeface="Arial"/>
                <a:cs typeface="Arial"/>
              </a:rPr>
              <a:t>back and neck</a:t>
            </a:r>
            <a:r>
              <a:rPr sz="1200" i="1" spc="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i="1" spc="-5" dirty="0">
                <a:solidFill>
                  <a:srgbClr val="151616"/>
                </a:solidFill>
                <a:latin typeface="Arial"/>
                <a:cs typeface="Arial"/>
              </a:rPr>
              <a:t>ache.’</a:t>
            </a:r>
            <a:endParaRPr sz="1200">
              <a:latin typeface="Arial"/>
              <a:cs typeface="Aria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4330667" y="3830051"/>
            <a:ext cx="896512" cy="105701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5395097" y="3815971"/>
            <a:ext cx="791063" cy="99438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6341375" y="3813080"/>
            <a:ext cx="718804" cy="93405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6343938" y="3812410"/>
            <a:ext cx="712470" cy="935355"/>
          </a:xfrm>
          <a:custGeom>
            <a:avLst/>
            <a:gdLst/>
            <a:ahLst/>
            <a:cxnLst/>
            <a:rect l="l" t="t" r="r" b="b"/>
            <a:pathLst>
              <a:path w="712470" h="935354">
                <a:moveTo>
                  <a:pt x="0" y="935352"/>
                </a:moveTo>
                <a:lnTo>
                  <a:pt x="712403" y="935352"/>
                </a:lnTo>
                <a:lnTo>
                  <a:pt x="712403" y="0"/>
                </a:lnTo>
                <a:lnTo>
                  <a:pt x="0" y="0"/>
                </a:lnTo>
                <a:lnTo>
                  <a:pt x="0" y="935352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7205716" y="3839799"/>
            <a:ext cx="1383642" cy="92755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547376" y="1933674"/>
            <a:ext cx="976763" cy="106679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4348650" y="3405866"/>
            <a:ext cx="634365" cy="291465"/>
          </a:xfrm>
          <a:prstGeom prst="rect">
            <a:avLst/>
          </a:prstGeom>
        </p:spPr>
        <p:txBody>
          <a:bodyPr vert="horz" wrap="square" lIns="0" tIns="24765" rIns="0" bIns="0" rtlCol="0">
            <a:spAutoFit/>
          </a:bodyPr>
          <a:lstStyle/>
          <a:p>
            <a:pPr marL="104775" marR="5080" indent="-92710">
              <a:lnSpc>
                <a:spcPts val="1010"/>
              </a:lnSpc>
              <a:spcBef>
                <a:spcPts val="195"/>
              </a:spcBef>
            </a:pPr>
            <a:r>
              <a:rPr sz="900" spc="25" dirty="0">
                <a:solidFill>
                  <a:srgbClr val="151616"/>
                </a:solidFill>
                <a:latin typeface="Arial"/>
                <a:cs typeface="Arial"/>
              </a:rPr>
              <a:t>EXERCIS</a:t>
            </a:r>
            <a:r>
              <a:rPr sz="900" dirty="0">
                <a:solidFill>
                  <a:srgbClr val="151616"/>
                </a:solidFill>
                <a:latin typeface="Arial"/>
                <a:cs typeface="Arial"/>
              </a:rPr>
              <a:t>E  </a:t>
            </a:r>
            <a:r>
              <a:rPr sz="900" spc="15" dirty="0">
                <a:solidFill>
                  <a:srgbClr val="151616"/>
                </a:solidFill>
                <a:latin typeface="Arial"/>
                <a:cs typeface="Arial"/>
              </a:rPr>
              <a:t>BOOKS</a:t>
            </a:r>
            <a:endParaRPr sz="9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5374711" y="3405866"/>
            <a:ext cx="802005" cy="1631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900" spc="25" dirty="0">
                <a:solidFill>
                  <a:srgbClr val="151616"/>
                </a:solidFill>
                <a:latin typeface="Arial"/>
                <a:cs typeface="Arial"/>
              </a:rPr>
              <a:t>CLIPBOARDS</a:t>
            </a:r>
            <a:endParaRPr sz="9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6415247" y="3405866"/>
            <a:ext cx="634365" cy="291465"/>
          </a:xfrm>
          <a:prstGeom prst="rect">
            <a:avLst/>
          </a:prstGeom>
        </p:spPr>
        <p:txBody>
          <a:bodyPr vert="horz" wrap="square" lIns="0" tIns="24765" rIns="0" bIns="0" rtlCol="0">
            <a:spAutoFit/>
          </a:bodyPr>
          <a:lstStyle/>
          <a:p>
            <a:pPr marL="118110" marR="5080" indent="-106045">
              <a:lnSpc>
                <a:spcPts val="1010"/>
              </a:lnSpc>
              <a:spcBef>
                <a:spcPts val="195"/>
              </a:spcBef>
            </a:pPr>
            <a:r>
              <a:rPr sz="900" spc="25" dirty="0">
                <a:solidFill>
                  <a:srgbClr val="151616"/>
                </a:solidFill>
                <a:latin typeface="Arial"/>
                <a:cs typeface="Arial"/>
              </a:rPr>
              <a:t>EXCERIS</a:t>
            </a:r>
            <a:r>
              <a:rPr sz="900" dirty="0">
                <a:solidFill>
                  <a:srgbClr val="151616"/>
                </a:solidFill>
                <a:latin typeface="Arial"/>
                <a:cs typeface="Arial"/>
              </a:rPr>
              <a:t>E  </a:t>
            </a:r>
            <a:r>
              <a:rPr sz="900" spc="0" dirty="0">
                <a:solidFill>
                  <a:srgbClr val="151616"/>
                </a:solidFill>
                <a:latin typeface="Arial"/>
                <a:cs typeface="Arial"/>
              </a:rPr>
              <a:t>PAPER</a:t>
            </a:r>
            <a:endParaRPr sz="90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7518812" y="3405866"/>
            <a:ext cx="781050" cy="291465"/>
          </a:xfrm>
          <a:prstGeom prst="rect">
            <a:avLst/>
          </a:prstGeom>
        </p:spPr>
        <p:txBody>
          <a:bodyPr vert="horz" wrap="square" lIns="0" tIns="24765" rIns="0" bIns="0" rtlCol="0">
            <a:spAutoFit/>
          </a:bodyPr>
          <a:lstStyle/>
          <a:p>
            <a:pPr marL="217804" marR="5080" indent="-205740">
              <a:lnSpc>
                <a:spcPts val="1010"/>
              </a:lnSpc>
              <a:spcBef>
                <a:spcPts val="195"/>
              </a:spcBef>
            </a:pPr>
            <a:r>
              <a:rPr sz="900" spc="5" dirty="0">
                <a:solidFill>
                  <a:srgbClr val="151616"/>
                </a:solidFill>
                <a:latin typeface="Arial"/>
                <a:cs typeface="Arial"/>
              </a:rPr>
              <a:t>ART</a:t>
            </a:r>
            <a:r>
              <a:rPr sz="9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900" spc="15" dirty="0">
                <a:solidFill>
                  <a:srgbClr val="151616"/>
                </a:solidFill>
                <a:latin typeface="Arial"/>
                <a:cs typeface="Arial"/>
              </a:rPr>
              <a:t>SKETCH  BOOK</a:t>
            </a:r>
            <a:endParaRPr sz="900">
              <a:latin typeface="Arial"/>
              <a:cs typeface="Arial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8535949" y="3967135"/>
            <a:ext cx="1679011" cy="79152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/>
          <p:nvPr/>
        </p:nvSpPr>
        <p:spPr>
          <a:xfrm>
            <a:off x="8969637" y="3405866"/>
            <a:ext cx="952500" cy="1631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900" spc="15" dirty="0">
                <a:solidFill>
                  <a:srgbClr val="151616"/>
                </a:solidFill>
                <a:latin typeface="Arial"/>
                <a:cs typeface="Arial"/>
              </a:rPr>
              <a:t>READING</a:t>
            </a:r>
            <a:r>
              <a:rPr sz="900" spc="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900" spc="15" dirty="0">
                <a:solidFill>
                  <a:srgbClr val="151616"/>
                </a:solidFill>
                <a:latin typeface="Arial"/>
                <a:cs typeface="Arial"/>
              </a:rPr>
              <a:t>BOOK</a:t>
            </a:r>
            <a:endParaRPr sz="90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4077015" y="815442"/>
            <a:ext cx="2338070" cy="1570355"/>
          </a:xfrm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marL="12700" marR="225425">
              <a:lnSpc>
                <a:spcPts val="1340"/>
              </a:lnSpc>
              <a:spcBef>
                <a:spcPts val="225"/>
              </a:spcBef>
            </a:pP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Pupils / students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-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working</a:t>
            </a:r>
            <a:r>
              <a:rPr sz="1200" spc="-6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on  homework.</a:t>
            </a:r>
            <a:endParaRPr sz="1200">
              <a:latin typeface="Arial"/>
              <a:cs typeface="Arial"/>
            </a:endParaRPr>
          </a:p>
          <a:p>
            <a:pPr marL="12700" marR="5080" indent="-635">
              <a:lnSpc>
                <a:spcPts val="1340"/>
              </a:lnSpc>
              <a:spcBef>
                <a:spcPts val="1345"/>
              </a:spcBef>
            </a:pPr>
            <a:r>
              <a:rPr sz="1200" b="1" spc="-5" dirty="0">
                <a:solidFill>
                  <a:srgbClr val="151616"/>
                </a:solidFill>
                <a:latin typeface="Arial"/>
                <a:cs typeface="Arial"/>
              </a:rPr>
              <a:t>Oﬃce workers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and </a:t>
            </a:r>
            <a:r>
              <a:rPr sz="1200" b="1" spc="-5" dirty="0">
                <a:solidFill>
                  <a:srgbClr val="151616"/>
                </a:solidFill>
                <a:latin typeface="Arial"/>
                <a:cs typeface="Arial"/>
              </a:rPr>
              <a:t>Clerical  workers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- paper work taken home 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for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 completion.</a:t>
            </a:r>
            <a:endParaRPr sz="1200">
              <a:latin typeface="Arial"/>
              <a:cs typeface="Arial"/>
            </a:endParaRPr>
          </a:p>
          <a:p>
            <a:pPr marL="12700" marR="30480">
              <a:lnSpc>
                <a:spcPts val="1340"/>
              </a:lnSpc>
              <a:spcBef>
                <a:spcPts val="1340"/>
              </a:spcBef>
            </a:pP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Anyone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-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who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prefers to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be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sat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in  a relaxing position, whilst</a:t>
            </a:r>
            <a:r>
              <a:rPr sz="1200" spc="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reading.</a:t>
            </a:r>
            <a:endParaRPr sz="120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4055300" y="2724187"/>
            <a:ext cx="6277610" cy="379095"/>
          </a:xfrm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marL="12700" marR="5080">
              <a:lnSpc>
                <a:spcPts val="1340"/>
              </a:lnSpc>
              <a:spcBef>
                <a:spcPts val="225"/>
              </a:spcBef>
            </a:pP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These are examples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of the type of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products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that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people hold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/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use when working and reading 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at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home.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If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these are used whist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sat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in an easy 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chair,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back and neck ache can</a:t>
            </a:r>
            <a:r>
              <a:rPr sz="1200" spc="1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result.</a:t>
            </a:r>
            <a:endParaRPr sz="120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6534460" y="815446"/>
            <a:ext cx="3729990" cy="1741170"/>
          </a:xfrm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marL="12700" marR="8255">
              <a:lnSpc>
                <a:spcPts val="1340"/>
              </a:lnSpc>
              <a:spcBef>
                <a:spcPts val="225"/>
              </a:spcBef>
            </a:pP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Pupil quote: </a:t>
            </a:r>
            <a:r>
              <a:rPr sz="1200" i="1" dirty="0">
                <a:solidFill>
                  <a:srgbClr val="151616"/>
                </a:solidFill>
                <a:latin typeface="Arial"/>
                <a:cs typeface="Arial"/>
              </a:rPr>
              <a:t>‘I </a:t>
            </a:r>
            <a:r>
              <a:rPr sz="1200" i="1" spc="-5" dirty="0">
                <a:solidFill>
                  <a:srgbClr val="151616"/>
                </a:solidFill>
                <a:latin typeface="Arial"/>
                <a:cs typeface="Arial"/>
              </a:rPr>
              <a:t>gets lots of home work and like working  in </a:t>
            </a:r>
            <a:r>
              <a:rPr sz="1200" i="1" dirty="0">
                <a:solidFill>
                  <a:srgbClr val="151616"/>
                </a:solidFill>
                <a:latin typeface="Arial"/>
                <a:cs typeface="Arial"/>
              </a:rPr>
              <a:t>front of the ﬁre, not at </a:t>
            </a:r>
            <a:r>
              <a:rPr sz="1200" i="1" spc="-5" dirty="0">
                <a:solidFill>
                  <a:srgbClr val="151616"/>
                </a:solidFill>
                <a:latin typeface="Arial"/>
                <a:cs typeface="Arial"/>
              </a:rPr>
              <a:t>a</a:t>
            </a:r>
            <a:r>
              <a:rPr sz="1200" i="1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i="1" spc="-5" dirty="0">
                <a:solidFill>
                  <a:srgbClr val="151616"/>
                </a:solidFill>
                <a:latin typeface="Arial"/>
                <a:cs typeface="Arial"/>
              </a:rPr>
              <a:t>desk’.</a:t>
            </a:r>
            <a:endParaRPr sz="1200">
              <a:latin typeface="Arial"/>
              <a:cs typeface="Arial"/>
            </a:endParaRPr>
          </a:p>
          <a:p>
            <a:pPr marL="12700" marR="5080">
              <a:lnSpc>
                <a:spcPts val="1340"/>
              </a:lnSpc>
              <a:spcBef>
                <a:spcPts val="1345"/>
              </a:spcBef>
            </a:pPr>
            <a:r>
              <a:rPr sz="1200" b="1" spc="-5" dirty="0">
                <a:solidFill>
                  <a:srgbClr val="151616"/>
                </a:solidFill>
                <a:latin typeface="Arial"/>
                <a:cs typeface="Arial"/>
              </a:rPr>
              <a:t>Clerical worker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quote: </a:t>
            </a:r>
            <a:r>
              <a:rPr sz="1200" i="1" dirty="0">
                <a:solidFill>
                  <a:srgbClr val="151616"/>
                </a:solidFill>
                <a:latin typeface="Arial"/>
                <a:cs typeface="Arial"/>
              </a:rPr>
              <a:t>‘I </a:t>
            </a:r>
            <a:r>
              <a:rPr sz="1200" i="1" spc="-5" dirty="0">
                <a:solidFill>
                  <a:srgbClr val="151616"/>
                </a:solidFill>
                <a:latin typeface="Arial"/>
                <a:cs typeface="Arial"/>
              </a:rPr>
              <a:t>take too much work home  and like working whilst </a:t>
            </a:r>
            <a:r>
              <a:rPr sz="1200" i="1" dirty="0">
                <a:solidFill>
                  <a:srgbClr val="151616"/>
                </a:solidFill>
                <a:latin typeface="Arial"/>
                <a:cs typeface="Arial"/>
              </a:rPr>
              <a:t>sat </a:t>
            </a:r>
            <a:r>
              <a:rPr sz="1200" i="1" spc="-5" dirty="0">
                <a:solidFill>
                  <a:srgbClr val="151616"/>
                </a:solidFill>
                <a:latin typeface="Arial"/>
                <a:cs typeface="Arial"/>
              </a:rPr>
              <a:t>on an easy </a:t>
            </a:r>
            <a:r>
              <a:rPr sz="1200" i="1" spc="-10" dirty="0">
                <a:solidFill>
                  <a:srgbClr val="151616"/>
                </a:solidFill>
                <a:latin typeface="Arial"/>
                <a:cs typeface="Arial"/>
              </a:rPr>
              <a:t>chair. </a:t>
            </a:r>
            <a:r>
              <a:rPr sz="1200" i="1" dirty="0">
                <a:solidFill>
                  <a:srgbClr val="151616"/>
                </a:solidFill>
                <a:latin typeface="Arial"/>
                <a:cs typeface="Arial"/>
              </a:rPr>
              <a:t>I </a:t>
            </a:r>
            <a:r>
              <a:rPr sz="1200" i="1" spc="-5" dirty="0">
                <a:solidFill>
                  <a:srgbClr val="151616"/>
                </a:solidFill>
                <a:latin typeface="Arial"/>
                <a:cs typeface="Arial"/>
              </a:rPr>
              <a:t>work </a:t>
            </a:r>
            <a:r>
              <a:rPr sz="1200" i="1" dirty="0">
                <a:solidFill>
                  <a:srgbClr val="151616"/>
                </a:solidFill>
                <a:latin typeface="Arial"/>
                <a:cs typeface="Arial"/>
              </a:rPr>
              <a:t>at </a:t>
            </a:r>
            <a:r>
              <a:rPr sz="1200" i="1" spc="-5" dirty="0">
                <a:solidFill>
                  <a:srgbClr val="151616"/>
                </a:solidFill>
                <a:latin typeface="Arial"/>
                <a:cs typeface="Arial"/>
              </a:rPr>
              <a:t>a  desk, all day long</a:t>
            </a:r>
            <a:r>
              <a:rPr sz="1200" i="1" spc="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i="1" dirty="0">
                <a:solidFill>
                  <a:srgbClr val="151616"/>
                </a:solidFill>
                <a:latin typeface="Arial"/>
                <a:cs typeface="Arial"/>
              </a:rPr>
              <a:t>’.</a:t>
            </a:r>
            <a:endParaRPr sz="1200">
              <a:latin typeface="Arial"/>
              <a:cs typeface="Arial"/>
            </a:endParaRPr>
          </a:p>
          <a:p>
            <a:pPr marL="12700" marR="144145">
              <a:lnSpc>
                <a:spcPts val="1340"/>
              </a:lnSpc>
              <a:spcBef>
                <a:spcPts val="1340"/>
              </a:spcBef>
            </a:pPr>
            <a:r>
              <a:rPr sz="1200" b="1" spc="-5" dirty="0">
                <a:solidFill>
                  <a:srgbClr val="151616"/>
                </a:solidFill>
                <a:latin typeface="Arial"/>
                <a:cs typeface="Arial"/>
              </a:rPr>
              <a:t>Parent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quote: </a:t>
            </a:r>
            <a:r>
              <a:rPr sz="1200" i="1" dirty="0">
                <a:solidFill>
                  <a:srgbClr val="151616"/>
                </a:solidFill>
                <a:latin typeface="Arial"/>
                <a:cs typeface="Arial"/>
              </a:rPr>
              <a:t>‘I </a:t>
            </a:r>
            <a:r>
              <a:rPr sz="1200" i="1" spc="-5" dirty="0">
                <a:solidFill>
                  <a:srgbClr val="151616"/>
                </a:solidFill>
                <a:latin typeface="Arial"/>
                <a:cs typeface="Arial"/>
              </a:rPr>
              <a:t>like reading and writing </a:t>
            </a:r>
            <a:r>
              <a:rPr sz="1200" i="1" dirty="0">
                <a:solidFill>
                  <a:srgbClr val="151616"/>
                </a:solidFill>
                <a:latin typeface="Arial"/>
                <a:cs typeface="Arial"/>
              </a:rPr>
              <a:t>letters </a:t>
            </a:r>
            <a:r>
              <a:rPr sz="1200" i="1" spc="-5" dirty="0">
                <a:solidFill>
                  <a:srgbClr val="151616"/>
                </a:solidFill>
                <a:latin typeface="Arial"/>
                <a:cs typeface="Arial"/>
              </a:rPr>
              <a:t>when  </a:t>
            </a:r>
            <a:r>
              <a:rPr sz="1200" i="1" dirty="0">
                <a:solidFill>
                  <a:srgbClr val="151616"/>
                </a:solidFill>
                <a:latin typeface="Arial"/>
                <a:cs typeface="Arial"/>
              </a:rPr>
              <a:t>sat </a:t>
            </a:r>
            <a:r>
              <a:rPr sz="1200" i="1" spc="-5" dirty="0">
                <a:solidFill>
                  <a:srgbClr val="151616"/>
                </a:solidFill>
                <a:latin typeface="Arial"/>
                <a:cs typeface="Arial"/>
              </a:rPr>
              <a:t>on a comfortable chair and in </a:t>
            </a:r>
            <a:r>
              <a:rPr sz="1200" i="1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1200" i="1" spc="-5" dirty="0">
                <a:solidFill>
                  <a:srgbClr val="151616"/>
                </a:solidFill>
                <a:latin typeface="Arial"/>
                <a:cs typeface="Arial"/>
              </a:rPr>
              <a:t>same room as  </a:t>
            </a:r>
            <a:r>
              <a:rPr sz="1200" i="1" dirty="0">
                <a:solidFill>
                  <a:srgbClr val="151616"/>
                </a:solidFill>
                <a:latin typeface="Arial"/>
                <a:cs typeface="Arial"/>
              </a:rPr>
              <a:t>my</a:t>
            </a:r>
            <a:r>
              <a:rPr sz="1200" i="1" spc="-5" dirty="0">
                <a:solidFill>
                  <a:srgbClr val="151616"/>
                </a:solidFill>
                <a:latin typeface="Arial"/>
                <a:cs typeface="Arial"/>
              </a:rPr>
              <a:t> children’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.</a:t>
            </a:r>
            <a:endParaRPr sz="1200"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3979890" y="5444974"/>
            <a:ext cx="6206490" cy="1229995"/>
          </a:xfrm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marL="12700" marR="5080" algn="just">
              <a:lnSpc>
                <a:spcPts val="1340"/>
              </a:lnSpc>
              <a:spcBef>
                <a:spcPts val="225"/>
              </a:spcBef>
            </a:pP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am going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design a suitable ‘stationery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rest’, for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use when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sat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on an easy chair or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settee, 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when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sketching,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writing and reading.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It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will have an adjustable light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source, to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illuminate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 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paperwork on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 rest. It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will be easy and comfortable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use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. The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innovative stationery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rest 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will help prevent back and neck</a:t>
            </a:r>
            <a:r>
              <a:rPr sz="1200" spc="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ache.</a:t>
            </a:r>
            <a:endParaRPr sz="1200">
              <a:latin typeface="Arial"/>
              <a:cs typeface="Arial"/>
            </a:endParaRPr>
          </a:p>
          <a:p>
            <a:pPr marL="12700" marR="171450">
              <a:lnSpc>
                <a:spcPts val="1340"/>
              </a:lnSpc>
              <a:spcBef>
                <a:spcPts val="1345"/>
              </a:spcBef>
            </a:pP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It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will be suitable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for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a range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of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users and a broad age range, making writing, reading and  sketching away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from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a table, a</a:t>
            </a:r>
            <a:r>
              <a:rPr sz="1200" spc="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pleasure.</a:t>
            </a:r>
            <a:endParaRPr sz="1200">
              <a:latin typeface="Arial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6155759" y="4986493"/>
            <a:ext cx="1990089" cy="398145"/>
          </a:xfrm>
          <a:prstGeom prst="rect">
            <a:avLst/>
          </a:prstGeom>
        </p:spPr>
        <p:txBody>
          <a:bodyPr vert="horz" wrap="square" lIns="0" tIns="317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0"/>
              </a:spcBef>
            </a:pPr>
            <a:r>
              <a:rPr sz="650" spc="-5" dirty="0">
                <a:solidFill>
                  <a:srgbClr val="3C2B98"/>
                </a:solidFill>
                <a:latin typeface="Arial"/>
                <a:cs typeface="Arial"/>
                <a:hlinkClick r:id="rId8"/>
              </a:rPr>
              <a:t>https://www.facebook.com/groups/254963448192823/</a:t>
            </a:r>
            <a:endParaRPr sz="650">
              <a:latin typeface="Arial"/>
              <a:cs typeface="Arial"/>
            </a:endParaRPr>
          </a:p>
          <a:p>
            <a:pPr marL="495934">
              <a:lnSpc>
                <a:spcPct val="100000"/>
              </a:lnSpc>
              <a:spcBef>
                <a:spcPts val="320"/>
              </a:spcBef>
            </a:pPr>
            <a:r>
              <a:rPr sz="1400" b="1" spc="25" dirty="0">
                <a:solidFill>
                  <a:srgbClr val="151616"/>
                </a:solidFill>
                <a:latin typeface="Arial"/>
                <a:cs typeface="Arial"/>
              </a:rPr>
              <a:t>DESIGN</a:t>
            </a:r>
            <a:r>
              <a:rPr sz="1400" b="1" spc="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b="1" spc="25" dirty="0">
                <a:solidFill>
                  <a:srgbClr val="151616"/>
                </a:solidFill>
                <a:latin typeface="Arial"/>
                <a:cs typeface="Arial"/>
              </a:rPr>
              <a:t>BRIEF</a:t>
            </a:r>
            <a:endParaRPr sz="1400">
              <a:latin typeface="Arial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3812919" y="5007645"/>
            <a:ext cx="2212975" cy="1244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650" spc="5" dirty="0">
                <a:solidFill>
                  <a:srgbClr val="3C2B98"/>
                </a:solidFill>
                <a:latin typeface="Arial"/>
                <a:cs typeface="Arial"/>
              </a:rPr>
              <a:t>WORLD </a:t>
            </a:r>
            <a:r>
              <a:rPr sz="650" spc="0" dirty="0">
                <a:solidFill>
                  <a:srgbClr val="3C2B98"/>
                </a:solidFill>
                <a:latin typeface="Arial"/>
                <a:cs typeface="Arial"/>
              </a:rPr>
              <a:t>ASSOCIATION OF </a:t>
            </a:r>
            <a:r>
              <a:rPr sz="650" spc="5" dirty="0">
                <a:solidFill>
                  <a:srgbClr val="3C2B98"/>
                </a:solidFill>
                <a:latin typeface="Arial"/>
                <a:cs typeface="Arial"/>
              </a:rPr>
              <a:t>TECHNOLOGY</a:t>
            </a:r>
            <a:r>
              <a:rPr sz="650" spc="100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650" spc="5" dirty="0">
                <a:solidFill>
                  <a:srgbClr val="3C2B98"/>
                </a:solidFill>
                <a:latin typeface="Arial"/>
                <a:cs typeface="Arial"/>
              </a:rPr>
              <a:t>TEACHERS</a:t>
            </a:r>
            <a:endParaRPr sz="650">
              <a:latin typeface="Arial"/>
              <a:cs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8343108" y="4993385"/>
            <a:ext cx="1999614" cy="1244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650" spc="-5" dirty="0">
                <a:solidFill>
                  <a:srgbClr val="3C2B98"/>
                </a:solidFill>
                <a:latin typeface="Arial"/>
                <a:cs typeface="Arial"/>
                <a:hlinkClick r:id="rId9"/>
              </a:rPr>
              <a:t>www.technologystudent.com © </a:t>
            </a:r>
            <a:r>
              <a:rPr sz="650" spc="-5" dirty="0">
                <a:solidFill>
                  <a:srgbClr val="3C2B98"/>
                </a:solidFill>
                <a:latin typeface="Arial"/>
                <a:cs typeface="Arial"/>
              </a:rPr>
              <a:t>2018 </a:t>
            </a:r>
            <a:r>
              <a:rPr sz="650" spc="-15" dirty="0">
                <a:solidFill>
                  <a:srgbClr val="3C2B98"/>
                </a:solidFill>
                <a:latin typeface="Arial"/>
                <a:cs typeface="Arial"/>
              </a:rPr>
              <a:t>V.Ryan </a:t>
            </a:r>
            <a:r>
              <a:rPr sz="650" spc="-5" dirty="0">
                <a:solidFill>
                  <a:srgbClr val="3C2B98"/>
                </a:solidFill>
                <a:latin typeface="Arial"/>
                <a:cs typeface="Arial"/>
              </a:rPr>
              <a:t>©</a:t>
            </a:r>
            <a:r>
              <a:rPr sz="650" spc="15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3C2B98"/>
                </a:solidFill>
                <a:latin typeface="Arial"/>
                <a:cs typeface="Arial"/>
              </a:rPr>
              <a:t>2018</a:t>
            </a:r>
            <a:endParaRPr sz="650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3956051" y="7085544"/>
            <a:ext cx="3040380" cy="1771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5" dirty="0">
                <a:solidFill>
                  <a:srgbClr val="3C2B98"/>
                </a:solidFill>
                <a:latin typeface="Arial"/>
                <a:cs typeface="Arial"/>
                <a:hlinkClick r:id="rId8"/>
              </a:rPr>
              <a:t>https://www.facebook.com/groups/254963448192823/</a:t>
            </a:r>
            <a:endParaRPr sz="100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361303" y="7088701"/>
            <a:ext cx="3382010" cy="1771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10" dirty="0">
                <a:solidFill>
                  <a:srgbClr val="3C2B98"/>
                </a:solidFill>
                <a:latin typeface="Arial"/>
                <a:cs typeface="Arial"/>
              </a:rPr>
              <a:t>WORLD </a:t>
            </a:r>
            <a:r>
              <a:rPr sz="1000" spc="5" dirty="0">
                <a:solidFill>
                  <a:srgbClr val="3C2B98"/>
                </a:solidFill>
                <a:latin typeface="Arial"/>
                <a:cs typeface="Arial"/>
              </a:rPr>
              <a:t>ASSOCIATION </a:t>
            </a:r>
            <a:r>
              <a:rPr sz="1000" spc="0" dirty="0">
                <a:solidFill>
                  <a:srgbClr val="3C2B98"/>
                </a:solidFill>
                <a:latin typeface="Arial"/>
                <a:cs typeface="Arial"/>
              </a:rPr>
              <a:t>OF </a:t>
            </a:r>
            <a:r>
              <a:rPr sz="1000" spc="15" dirty="0">
                <a:solidFill>
                  <a:srgbClr val="3C2B98"/>
                </a:solidFill>
                <a:latin typeface="Arial"/>
                <a:cs typeface="Arial"/>
              </a:rPr>
              <a:t>TECHNOLOGY</a:t>
            </a:r>
            <a:r>
              <a:rPr sz="1000" spc="114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1000" spc="15" dirty="0">
                <a:solidFill>
                  <a:srgbClr val="3C2B98"/>
                </a:solidFill>
                <a:latin typeface="Arial"/>
                <a:cs typeface="Arial"/>
              </a:rPr>
              <a:t>TEACHERS</a:t>
            </a:r>
            <a:endParaRPr sz="100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7312227" y="7066824"/>
            <a:ext cx="3054350" cy="1771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2195195" algn="l"/>
              </a:tabLst>
            </a:pPr>
            <a:r>
              <a:rPr sz="1000" spc="-5" dirty="0">
                <a:solidFill>
                  <a:srgbClr val="3C2B98"/>
                </a:solidFill>
                <a:latin typeface="Arial"/>
                <a:cs typeface="Arial"/>
                <a:hlinkClick r:id="rId9"/>
              </a:rPr>
              <a:t>www.technologystudent.com</a:t>
            </a:r>
            <a:r>
              <a:rPr sz="1000" dirty="0">
                <a:solidFill>
                  <a:srgbClr val="3C2B98"/>
                </a:solidFill>
                <a:latin typeface="Arial"/>
                <a:cs typeface="Arial"/>
                <a:hlinkClick r:id="rId9"/>
              </a:rPr>
              <a:t> </a:t>
            </a:r>
            <a:r>
              <a:rPr sz="1000" spc="-5" dirty="0">
                <a:solidFill>
                  <a:srgbClr val="3C2B98"/>
                </a:solidFill>
                <a:latin typeface="Arial"/>
                <a:cs typeface="Arial"/>
                <a:hlinkClick r:id="rId9"/>
              </a:rPr>
              <a:t>©</a:t>
            </a:r>
            <a:r>
              <a:rPr sz="1000" dirty="0">
                <a:solidFill>
                  <a:srgbClr val="3C2B98"/>
                </a:solidFill>
                <a:latin typeface="Arial"/>
                <a:cs typeface="Arial"/>
                <a:hlinkClick r:id="rId9"/>
              </a:rPr>
              <a:t> </a:t>
            </a:r>
            <a:r>
              <a:rPr sz="1000" spc="-5" dirty="0">
                <a:solidFill>
                  <a:srgbClr val="3C2B98"/>
                </a:solidFill>
                <a:latin typeface="Arial"/>
                <a:cs typeface="Arial"/>
              </a:rPr>
              <a:t>2018	</a:t>
            </a:r>
            <a:r>
              <a:rPr sz="1000" spc="-20" dirty="0">
                <a:solidFill>
                  <a:srgbClr val="3C2B98"/>
                </a:solidFill>
                <a:latin typeface="Arial"/>
                <a:cs typeface="Arial"/>
              </a:rPr>
              <a:t>V.Ryan </a:t>
            </a:r>
            <a:r>
              <a:rPr sz="1000" spc="-5" dirty="0">
                <a:solidFill>
                  <a:srgbClr val="3C2B98"/>
                </a:solidFill>
                <a:latin typeface="Arial"/>
                <a:cs typeface="Arial"/>
              </a:rPr>
              <a:t>©</a:t>
            </a:r>
            <a:r>
              <a:rPr sz="1000" spc="-70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1000" spc="-5" dirty="0">
                <a:solidFill>
                  <a:srgbClr val="3C2B98"/>
                </a:solidFill>
                <a:latin typeface="Arial"/>
                <a:cs typeface="Arial"/>
              </a:rPr>
              <a:t>2018</a:t>
            </a:r>
            <a:endParaRPr sz="1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57335" y="502829"/>
            <a:ext cx="10236835" cy="4375150"/>
          </a:xfrm>
          <a:custGeom>
            <a:avLst/>
            <a:gdLst/>
            <a:ahLst/>
            <a:cxnLst/>
            <a:rect l="l" t="t" r="r" b="b"/>
            <a:pathLst>
              <a:path w="10236835" h="4375150">
                <a:moveTo>
                  <a:pt x="0" y="0"/>
                </a:moveTo>
                <a:lnTo>
                  <a:pt x="10236203" y="0"/>
                </a:lnTo>
                <a:lnTo>
                  <a:pt x="10236203" y="4374673"/>
                </a:lnTo>
                <a:lnTo>
                  <a:pt x="0" y="4374673"/>
                </a:lnTo>
                <a:lnTo>
                  <a:pt x="0" y="0"/>
                </a:lnTo>
                <a:close/>
              </a:path>
            </a:pathLst>
          </a:custGeom>
          <a:solidFill>
            <a:srgbClr val="FEF5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3920440" y="511676"/>
            <a:ext cx="2931160" cy="63881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4000" spc="10" dirty="0">
                <a:solidFill>
                  <a:srgbClr val="151616"/>
                </a:solidFill>
                <a:latin typeface="Arial"/>
                <a:cs typeface="Arial"/>
              </a:rPr>
              <a:t>A </a:t>
            </a:r>
            <a:r>
              <a:rPr sz="4000" spc="5" dirty="0">
                <a:solidFill>
                  <a:srgbClr val="151616"/>
                </a:solidFill>
                <a:latin typeface="Arial"/>
                <a:cs typeface="Arial"/>
              </a:rPr>
              <a:t>GUIDE</a:t>
            </a:r>
            <a:r>
              <a:rPr sz="4000" spc="-37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4000" spc="-25" dirty="0">
                <a:solidFill>
                  <a:srgbClr val="151616"/>
                </a:solidFill>
                <a:latin typeface="Arial"/>
                <a:cs typeface="Arial"/>
              </a:rPr>
              <a:t>TO</a:t>
            </a:r>
            <a:endParaRPr sz="40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559708" y="1082387"/>
            <a:ext cx="7548245" cy="63881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4000" spc="10" dirty="0">
                <a:solidFill>
                  <a:srgbClr val="151616"/>
                </a:solidFill>
                <a:latin typeface="Arial"/>
                <a:cs typeface="Arial"/>
              </a:rPr>
              <a:t>THE NON-EXAM</a:t>
            </a:r>
            <a:r>
              <a:rPr sz="4000" spc="-3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4000" spc="10" dirty="0">
                <a:solidFill>
                  <a:srgbClr val="151616"/>
                </a:solidFill>
                <a:latin typeface="Arial"/>
                <a:cs typeface="Arial"/>
              </a:rPr>
              <a:t>ASSESSMENT</a:t>
            </a:r>
            <a:endParaRPr sz="40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378286" y="351200"/>
            <a:ext cx="8198484" cy="4319270"/>
          </a:xfrm>
          <a:prstGeom prst="rect">
            <a:avLst/>
          </a:prstGeom>
        </p:spPr>
        <p:txBody>
          <a:bodyPr vert="horz" wrap="square" lIns="0" tIns="1243330" rIns="0" bIns="0" rtlCol="0">
            <a:spAutoFit/>
          </a:bodyPr>
          <a:lstStyle/>
          <a:p>
            <a:pPr marR="26034" algn="ctr">
              <a:lnSpc>
                <a:spcPct val="100000"/>
              </a:lnSpc>
              <a:spcBef>
                <a:spcPts val="9790"/>
              </a:spcBef>
            </a:pPr>
            <a:r>
              <a:rPr sz="14500" spc="0" dirty="0">
                <a:solidFill>
                  <a:srgbClr val="151616"/>
                </a:solidFill>
                <a:latin typeface="Arial"/>
                <a:cs typeface="Arial"/>
              </a:rPr>
              <a:t>NEA</a:t>
            </a:r>
            <a:endParaRPr sz="145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2395"/>
              </a:spcBef>
            </a:pPr>
            <a:r>
              <a:rPr sz="3600" spc="-5" dirty="0">
                <a:solidFill>
                  <a:srgbClr val="151616"/>
                </a:solidFill>
                <a:latin typeface="Arial"/>
                <a:cs typeface="Arial"/>
              </a:rPr>
              <a:t>50% OF </a:t>
            </a:r>
            <a:r>
              <a:rPr sz="3600" spc="-75" dirty="0">
                <a:solidFill>
                  <a:srgbClr val="151616"/>
                </a:solidFill>
                <a:latin typeface="Arial"/>
                <a:cs typeface="Arial"/>
              </a:rPr>
              <a:t>TOTAL </a:t>
            </a:r>
            <a:r>
              <a:rPr sz="3600" spc="-5" dirty="0">
                <a:solidFill>
                  <a:srgbClr val="151616"/>
                </a:solidFill>
                <a:latin typeface="Arial"/>
                <a:cs typeface="Arial"/>
              </a:rPr>
              <a:t>MARKS OF THE</a:t>
            </a:r>
            <a:r>
              <a:rPr sz="3600" spc="-2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3600" spc="-5" dirty="0">
                <a:solidFill>
                  <a:srgbClr val="151616"/>
                </a:solidFill>
                <a:latin typeface="Arial"/>
                <a:cs typeface="Arial"/>
              </a:rPr>
              <a:t>GCSE</a:t>
            </a:r>
            <a:endParaRPr sz="36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61303" y="243358"/>
            <a:ext cx="6635115" cy="1771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3606800" algn="l"/>
              </a:tabLst>
            </a:pPr>
            <a:r>
              <a:rPr sz="1000" spc="10" dirty="0">
                <a:solidFill>
                  <a:srgbClr val="3C2B98"/>
                </a:solidFill>
                <a:latin typeface="Arial"/>
                <a:cs typeface="Arial"/>
              </a:rPr>
              <a:t>WORLD </a:t>
            </a:r>
            <a:r>
              <a:rPr sz="1000" spc="5" dirty="0">
                <a:solidFill>
                  <a:srgbClr val="3C2B98"/>
                </a:solidFill>
                <a:latin typeface="Arial"/>
                <a:cs typeface="Arial"/>
              </a:rPr>
              <a:t>ASSOCIATION </a:t>
            </a:r>
            <a:r>
              <a:rPr sz="1000" spc="0" dirty="0">
                <a:solidFill>
                  <a:srgbClr val="3C2B98"/>
                </a:solidFill>
                <a:latin typeface="Arial"/>
                <a:cs typeface="Arial"/>
              </a:rPr>
              <a:t>OF</a:t>
            </a:r>
            <a:r>
              <a:rPr sz="1000" spc="125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1000" spc="15" dirty="0">
                <a:solidFill>
                  <a:srgbClr val="3C2B98"/>
                </a:solidFill>
                <a:latin typeface="Arial"/>
                <a:cs typeface="Arial"/>
              </a:rPr>
              <a:t>TECHNOLOGY</a:t>
            </a:r>
            <a:r>
              <a:rPr sz="1000" spc="30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1000" spc="15" dirty="0">
                <a:solidFill>
                  <a:srgbClr val="3C2B98"/>
                </a:solidFill>
                <a:latin typeface="Arial"/>
                <a:cs typeface="Arial"/>
              </a:rPr>
              <a:t>TEACHERS	</a:t>
            </a:r>
            <a:r>
              <a:rPr sz="1000" spc="-5" dirty="0">
                <a:solidFill>
                  <a:srgbClr val="3C2B98"/>
                </a:solidFill>
                <a:latin typeface="Arial"/>
                <a:cs typeface="Arial"/>
                <a:hlinkClick r:id="rId2"/>
              </a:rPr>
              <a:t>https://www.facebook.com/groups/254963448192823/</a:t>
            </a:r>
            <a:endParaRPr sz="10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312227" y="221481"/>
            <a:ext cx="3054350" cy="1771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2195195" algn="l"/>
              </a:tabLst>
            </a:pPr>
            <a:r>
              <a:rPr sz="1000" spc="-5" dirty="0">
                <a:solidFill>
                  <a:srgbClr val="3C2B98"/>
                </a:solidFill>
                <a:latin typeface="Arial"/>
                <a:cs typeface="Arial"/>
                <a:hlinkClick r:id="rId3"/>
              </a:rPr>
              <a:t>www.technologystudent.com</a:t>
            </a:r>
            <a:r>
              <a:rPr sz="1000" dirty="0">
                <a:solidFill>
                  <a:srgbClr val="3C2B98"/>
                </a:solidFill>
                <a:latin typeface="Arial"/>
                <a:cs typeface="Arial"/>
                <a:hlinkClick r:id="rId3"/>
              </a:rPr>
              <a:t> </a:t>
            </a:r>
            <a:r>
              <a:rPr sz="1000" spc="-5" dirty="0">
                <a:solidFill>
                  <a:srgbClr val="3C2B98"/>
                </a:solidFill>
                <a:latin typeface="Arial"/>
                <a:cs typeface="Arial"/>
                <a:hlinkClick r:id="rId3"/>
              </a:rPr>
              <a:t>©</a:t>
            </a:r>
            <a:r>
              <a:rPr sz="1000" dirty="0">
                <a:solidFill>
                  <a:srgbClr val="3C2B98"/>
                </a:solidFill>
                <a:latin typeface="Arial"/>
                <a:cs typeface="Arial"/>
                <a:hlinkClick r:id="rId3"/>
              </a:rPr>
              <a:t> </a:t>
            </a:r>
            <a:r>
              <a:rPr sz="1000" spc="-5" dirty="0">
                <a:solidFill>
                  <a:srgbClr val="3C2B98"/>
                </a:solidFill>
                <a:latin typeface="Arial"/>
                <a:cs typeface="Arial"/>
              </a:rPr>
              <a:t>2018	</a:t>
            </a:r>
            <a:r>
              <a:rPr sz="1000" spc="-20" dirty="0">
                <a:solidFill>
                  <a:srgbClr val="3C2B98"/>
                </a:solidFill>
                <a:latin typeface="Arial"/>
                <a:cs typeface="Arial"/>
              </a:rPr>
              <a:t>V.Ryan </a:t>
            </a:r>
            <a:r>
              <a:rPr sz="1000" spc="-5" dirty="0">
                <a:solidFill>
                  <a:srgbClr val="3C2B98"/>
                </a:solidFill>
                <a:latin typeface="Arial"/>
                <a:cs typeface="Arial"/>
              </a:rPr>
              <a:t>©</a:t>
            </a:r>
            <a:r>
              <a:rPr sz="1000" spc="-70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1000" spc="-5" dirty="0">
                <a:solidFill>
                  <a:srgbClr val="3C2B98"/>
                </a:solidFill>
                <a:latin typeface="Arial"/>
                <a:cs typeface="Arial"/>
              </a:rPr>
              <a:t>2018</a:t>
            </a:r>
            <a:endParaRPr sz="10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67299" y="5231692"/>
            <a:ext cx="10253980" cy="2023745"/>
          </a:xfrm>
          <a:prstGeom prst="rect">
            <a:avLst/>
          </a:prstGeom>
          <a:solidFill>
            <a:srgbClr val="FBE116"/>
          </a:solidFill>
        </p:spPr>
        <p:txBody>
          <a:bodyPr vert="horz" wrap="square" lIns="0" tIns="0" rIns="0" bIns="0" rtlCol="0">
            <a:spAutoFit/>
          </a:bodyPr>
          <a:lstStyle/>
          <a:p>
            <a:pPr marL="3191510">
              <a:lnSpc>
                <a:spcPts val="2830"/>
              </a:lnSpc>
            </a:pPr>
            <a:r>
              <a:rPr sz="2400" u="heavy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COPYRIGHT</a:t>
            </a:r>
            <a:r>
              <a:rPr sz="2400" u="heavy" spc="-5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 </a:t>
            </a:r>
            <a:r>
              <a:rPr sz="2400" u="heavy" spc="-4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STATEMENT</a:t>
            </a:r>
            <a:endParaRPr sz="2400">
              <a:latin typeface="Arial"/>
              <a:cs typeface="Arial"/>
            </a:endParaRPr>
          </a:p>
          <a:p>
            <a:pPr marL="465455">
              <a:lnSpc>
                <a:spcPts val="2060"/>
              </a:lnSpc>
            </a:pPr>
            <a:r>
              <a:rPr sz="1800" spc="-5" dirty="0">
                <a:solidFill>
                  <a:srgbClr val="151616"/>
                </a:solidFill>
                <a:latin typeface="Arial"/>
                <a:cs typeface="Arial"/>
              </a:rPr>
              <a:t>This PowerPoint </a:t>
            </a:r>
            <a:r>
              <a:rPr sz="1800" dirty="0">
                <a:solidFill>
                  <a:srgbClr val="151616"/>
                </a:solidFill>
                <a:latin typeface="Arial"/>
                <a:cs typeface="Arial"/>
              </a:rPr>
              <a:t>/ pdf </a:t>
            </a:r>
            <a:r>
              <a:rPr sz="1800" spc="-5" dirty="0">
                <a:solidFill>
                  <a:srgbClr val="151616"/>
                </a:solidFill>
                <a:latin typeface="Arial"/>
                <a:cs typeface="Arial"/>
              </a:rPr>
              <a:t>can be duplicated and printed </a:t>
            </a:r>
            <a:r>
              <a:rPr sz="1800" dirty="0">
                <a:solidFill>
                  <a:srgbClr val="151616"/>
                </a:solidFill>
                <a:latin typeface="Arial"/>
                <a:cs typeface="Arial"/>
              </a:rPr>
              <a:t>out if </a:t>
            </a:r>
            <a:r>
              <a:rPr sz="1800" spc="-5" dirty="0">
                <a:solidFill>
                  <a:srgbClr val="151616"/>
                </a:solidFill>
                <a:latin typeface="Arial"/>
                <a:cs typeface="Arial"/>
              </a:rPr>
              <a:t>required, </a:t>
            </a:r>
            <a:r>
              <a:rPr sz="1800" dirty="0">
                <a:solidFill>
                  <a:srgbClr val="151616"/>
                </a:solidFill>
                <a:latin typeface="Arial"/>
                <a:cs typeface="Arial"/>
              </a:rPr>
              <a:t>but not </a:t>
            </a:r>
            <a:r>
              <a:rPr sz="1800" spc="-5" dirty="0">
                <a:solidFill>
                  <a:srgbClr val="151616"/>
                </a:solidFill>
                <a:latin typeface="Arial"/>
                <a:cs typeface="Arial"/>
              </a:rPr>
              <a:t>edited in any</a:t>
            </a:r>
            <a:r>
              <a:rPr sz="1800" spc="18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800" spc="-35" dirty="0">
                <a:solidFill>
                  <a:srgbClr val="151616"/>
                </a:solidFill>
                <a:latin typeface="Arial"/>
                <a:cs typeface="Arial"/>
              </a:rPr>
              <a:t>way.</a:t>
            </a:r>
            <a:endParaRPr sz="1800">
              <a:latin typeface="Arial"/>
              <a:cs typeface="Arial"/>
            </a:endParaRPr>
          </a:p>
          <a:p>
            <a:pPr marL="2058035">
              <a:lnSpc>
                <a:spcPts val="2010"/>
              </a:lnSpc>
            </a:pPr>
            <a:r>
              <a:rPr sz="1800" spc="-5" dirty="0">
                <a:solidFill>
                  <a:srgbClr val="151616"/>
                </a:solidFill>
                <a:latin typeface="Arial"/>
                <a:cs typeface="Arial"/>
              </a:rPr>
              <a:t>The links </a:t>
            </a:r>
            <a:r>
              <a:rPr sz="1800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1800" u="sng" spc="-5" dirty="0">
                <a:solidFill>
                  <a:srgbClr val="0000C4"/>
                </a:solidFill>
                <a:uFill>
                  <a:solidFill>
                    <a:srgbClr val="0000C4"/>
                  </a:solidFill>
                </a:uFill>
                <a:latin typeface="Arial"/>
                <a:cs typeface="Arial"/>
                <a:hlinkClick r:id="rId3"/>
              </a:rPr>
              <a:t>www.technologystudent.com</a:t>
            </a:r>
            <a:r>
              <a:rPr sz="1800" spc="-5" dirty="0">
                <a:solidFill>
                  <a:srgbClr val="0000C4"/>
                </a:solidFill>
                <a:latin typeface="Arial"/>
                <a:cs typeface="Arial"/>
                <a:hlinkClick r:id="rId3"/>
              </a:rPr>
              <a:t> </a:t>
            </a:r>
            <a:r>
              <a:rPr sz="1800" spc="-5" dirty="0">
                <a:solidFill>
                  <a:srgbClr val="151616"/>
                </a:solidFill>
                <a:latin typeface="Arial"/>
                <a:cs typeface="Arial"/>
              </a:rPr>
              <a:t>cannot be</a:t>
            </a:r>
            <a:r>
              <a:rPr sz="1800" spc="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151616"/>
                </a:solidFill>
                <a:latin typeface="Arial"/>
                <a:cs typeface="Arial"/>
              </a:rPr>
              <a:t>removed.</a:t>
            </a:r>
            <a:endParaRPr sz="1800">
              <a:latin typeface="Arial"/>
              <a:cs typeface="Arial"/>
            </a:endParaRPr>
          </a:p>
          <a:p>
            <a:pPr marL="698500" marR="614680" algn="ctr">
              <a:lnSpc>
                <a:spcPts val="2010"/>
              </a:lnSpc>
              <a:spcBef>
                <a:spcPts val="114"/>
              </a:spcBef>
            </a:pPr>
            <a:r>
              <a:rPr sz="1800" spc="-5" dirty="0">
                <a:solidFill>
                  <a:srgbClr val="151616"/>
                </a:solidFill>
                <a:latin typeface="Arial"/>
                <a:cs typeface="Arial"/>
              </a:rPr>
              <a:t>The PDF and PowerPoint ﬁles can be stored on school </a:t>
            </a:r>
            <a:r>
              <a:rPr sz="1800" dirty="0">
                <a:solidFill>
                  <a:srgbClr val="151616"/>
                </a:solidFill>
                <a:latin typeface="Arial"/>
                <a:cs typeface="Arial"/>
              </a:rPr>
              <a:t>/ </a:t>
            </a:r>
            <a:r>
              <a:rPr sz="1800" spc="-5" dirty="0">
                <a:solidFill>
                  <a:srgbClr val="151616"/>
                </a:solidFill>
                <a:latin typeface="Arial"/>
                <a:cs typeface="Arial"/>
              </a:rPr>
              <a:t>college </a:t>
            </a:r>
            <a:r>
              <a:rPr sz="1800" dirty="0">
                <a:solidFill>
                  <a:srgbClr val="151616"/>
                </a:solidFill>
                <a:latin typeface="Arial"/>
                <a:cs typeface="Arial"/>
              </a:rPr>
              <a:t>systems </a:t>
            </a:r>
            <a:r>
              <a:rPr sz="1800" spc="-5" dirty="0">
                <a:solidFill>
                  <a:srgbClr val="151616"/>
                </a:solidFill>
                <a:latin typeface="Arial"/>
                <a:cs typeface="Arial"/>
              </a:rPr>
              <a:t>and distributed  electronically </a:t>
            </a:r>
            <a:r>
              <a:rPr sz="1800" dirty="0">
                <a:solidFill>
                  <a:srgbClr val="151616"/>
                </a:solidFill>
                <a:latin typeface="Arial"/>
                <a:cs typeface="Arial"/>
              </a:rPr>
              <a:t>(NO EDITING ALLOWED). </a:t>
            </a:r>
            <a:r>
              <a:rPr sz="1800" spc="-5" dirty="0">
                <a:solidFill>
                  <a:srgbClr val="151616"/>
                </a:solidFill>
                <a:latin typeface="Arial"/>
                <a:cs typeface="Arial"/>
              </a:rPr>
              <a:t>Absolutely </a:t>
            </a:r>
            <a:r>
              <a:rPr sz="1800" dirty="0">
                <a:solidFill>
                  <a:srgbClr val="151616"/>
                </a:solidFill>
                <a:latin typeface="Arial"/>
                <a:cs typeface="Arial"/>
              </a:rPr>
              <a:t>NO </a:t>
            </a:r>
            <a:r>
              <a:rPr sz="1800" spc="-5" dirty="0">
                <a:solidFill>
                  <a:srgbClr val="151616"/>
                </a:solidFill>
                <a:latin typeface="Arial"/>
                <a:cs typeface="Arial"/>
              </a:rPr>
              <a:t>copying in </a:t>
            </a:r>
            <a:r>
              <a:rPr sz="1800" dirty="0">
                <a:solidFill>
                  <a:srgbClr val="151616"/>
                </a:solidFill>
                <a:latin typeface="Arial"/>
                <a:cs typeface="Arial"/>
              </a:rPr>
              <a:t>part </a:t>
            </a:r>
            <a:r>
              <a:rPr sz="1800" spc="-5" dirty="0">
                <a:solidFill>
                  <a:srgbClr val="151616"/>
                </a:solidFill>
                <a:latin typeface="Arial"/>
                <a:cs typeface="Arial"/>
              </a:rPr>
              <a:t>or</a:t>
            </a:r>
            <a:r>
              <a:rPr sz="1800" spc="-1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151616"/>
                </a:solidFill>
                <a:latin typeface="Arial"/>
                <a:cs typeface="Arial"/>
              </a:rPr>
              <a:t>whole.</a:t>
            </a:r>
            <a:endParaRPr sz="1800">
              <a:latin typeface="Arial"/>
              <a:cs typeface="Arial"/>
            </a:endParaRPr>
          </a:p>
          <a:p>
            <a:pPr marL="233679" marR="149225" algn="ctr">
              <a:lnSpc>
                <a:spcPts val="2010"/>
              </a:lnSpc>
              <a:spcBef>
                <a:spcPts val="5"/>
              </a:spcBef>
            </a:pPr>
            <a:r>
              <a:rPr sz="1800" spc="-5" dirty="0">
                <a:solidFill>
                  <a:srgbClr val="151616"/>
                </a:solidFill>
                <a:latin typeface="Arial"/>
                <a:cs typeface="Arial"/>
              </a:rPr>
              <a:t>PLEASE RESPECT THE COPYRIGHT - report infringers </a:t>
            </a:r>
            <a:r>
              <a:rPr sz="1800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1800" spc="-5" dirty="0">
                <a:solidFill>
                  <a:srgbClr val="151616"/>
                </a:solidFill>
                <a:latin typeface="Arial"/>
                <a:cs typeface="Arial"/>
                <a:hlinkClick r:id="rId4"/>
              </a:rPr>
              <a:t>techteacher@technologystudent.com </a:t>
            </a:r>
            <a:r>
              <a:rPr sz="1800" spc="-5" dirty="0">
                <a:solidFill>
                  <a:srgbClr val="151616"/>
                </a:solidFill>
                <a:latin typeface="Arial"/>
                <a:cs typeface="Arial"/>
              </a:rPr>
              <a:t> Not be distributed </a:t>
            </a:r>
            <a:r>
              <a:rPr sz="1800" dirty="0">
                <a:solidFill>
                  <a:srgbClr val="151616"/>
                </a:solidFill>
                <a:latin typeface="Arial"/>
                <a:cs typeface="Arial"/>
              </a:rPr>
              <a:t>at </a:t>
            </a:r>
            <a:r>
              <a:rPr sz="1800" spc="-5" dirty="0">
                <a:solidFill>
                  <a:srgbClr val="151616"/>
                </a:solidFill>
                <a:latin typeface="Arial"/>
                <a:cs typeface="Arial"/>
              </a:rPr>
              <a:t>courses or by course </a:t>
            </a:r>
            <a:r>
              <a:rPr sz="1800" dirty="0">
                <a:solidFill>
                  <a:srgbClr val="151616"/>
                </a:solidFill>
                <a:latin typeface="Arial"/>
                <a:cs typeface="Arial"/>
              </a:rPr>
              <a:t>instructors /</a:t>
            </a:r>
            <a:r>
              <a:rPr sz="1800" spc="6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151616"/>
                </a:solidFill>
                <a:latin typeface="Arial"/>
                <a:cs typeface="Arial"/>
              </a:rPr>
              <a:t>consultants</a:t>
            </a:r>
            <a:endParaRPr sz="18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61303" y="4980479"/>
            <a:ext cx="6635115" cy="1771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3606800" algn="l"/>
              </a:tabLst>
            </a:pPr>
            <a:r>
              <a:rPr sz="1000" spc="10" dirty="0">
                <a:solidFill>
                  <a:srgbClr val="3C2B98"/>
                </a:solidFill>
                <a:latin typeface="Arial"/>
                <a:cs typeface="Arial"/>
              </a:rPr>
              <a:t>WORLD </a:t>
            </a:r>
            <a:r>
              <a:rPr sz="1000" spc="5" dirty="0">
                <a:solidFill>
                  <a:srgbClr val="3C2B98"/>
                </a:solidFill>
                <a:latin typeface="Arial"/>
                <a:cs typeface="Arial"/>
              </a:rPr>
              <a:t>ASSOCIATION </a:t>
            </a:r>
            <a:r>
              <a:rPr sz="1000" spc="0" dirty="0">
                <a:solidFill>
                  <a:srgbClr val="3C2B98"/>
                </a:solidFill>
                <a:latin typeface="Arial"/>
                <a:cs typeface="Arial"/>
              </a:rPr>
              <a:t>OF</a:t>
            </a:r>
            <a:r>
              <a:rPr sz="1000" spc="125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1000" spc="15" dirty="0">
                <a:solidFill>
                  <a:srgbClr val="3C2B98"/>
                </a:solidFill>
                <a:latin typeface="Arial"/>
                <a:cs typeface="Arial"/>
              </a:rPr>
              <a:t>TECHNOLOGY</a:t>
            </a:r>
            <a:r>
              <a:rPr sz="1000" spc="30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1000" spc="15" dirty="0">
                <a:solidFill>
                  <a:srgbClr val="3C2B98"/>
                </a:solidFill>
                <a:latin typeface="Arial"/>
                <a:cs typeface="Arial"/>
              </a:rPr>
              <a:t>TEACHERS	</a:t>
            </a:r>
            <a:r>
              <a:rPr sz="1000" spc="-5" dirty="0">
                <a:solidFill>
                  <a:srgbClr val="3C2B98"/>
                </a:solidFill>
                <a:latin typeface="Arial"/>
                <a:cs typeface="Arial"/>
                <a:hlinkClick r:id="rId2"/>
              </a:rPr>
              <a:t>https://www.facebook.com/groups/254963448192823/</a:t>
            </a:r>
            <a:endParaRPr sz="10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312227" y="4958602"/>
            <a:ext cx="3054350" cy="1771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2195195" algn="l"/>
              </a:tabLst>
            </a:pPr>
            <a:r>
              <a:rPr sz="1000" spc="-5" dirty="0">
                <a:solidFill>
                  <a:srgbClr val="3C2B98"/>
                </a:solidFill>
                <a:latin typeface="Arial"/>
                <a:cs typeface="Arial"/>
                <a:hlinkClick r:id="rId3"/>
              </a:rPr>
              <a:t>www.technologystudent.com</a:t>
            </a:r>
            <a:r>
              <a:rPr sz="1000" dirty="0">
                <a:solidFill>
                  <a:srgbClr val="3C2B98"/>
                </a:solidFill>
                <a:latin typeface="Arial"/>
                <a:cs typeface="Arial"/>
                <a:hlinkClick r:id="rId3"/>
              </a:rPr>
              <a:t> </a:t>
            </a:r>
            <a:r>
              <a:rPr sz="1000" spc="-5" dirty="0">
                <a:solidFill>
                  <a:srgbClr val="3C2B98"/>
                </a:solidFill>
                <a:latin typeface="Arial"/>
                <a:cs typeface="Arial"/>
                <a:hlinkClick r:id="rId3"/>
              </a:rPr>
              <a:t>©</a:t>
            </a:r>
            <a:r>
              <a:rPr sz="1000" dirty="0">
                <a:solidFill>
                  <a:srgbClr val="3C2B98"/>
                </a:solidFill>
                <a:latin typeface="Arial"/>
                <a:cs typeface="Arial"/>
                <a:hlinkClick r:id="rId3"/>
              </a:rPr>
              <a:t> </a:t>
            </a:r>
            <a:r>
              <a:rPr sz="1000" spc="-5" dirty="0">
                <a:solidFill>
                  <a:srgbClr val="3C2B98"/>
                </a:solidFill>
                <a:latin typeface="Arial"/>
                <a:cs typeface="Arial"/>
              </a:rPr>
              <a:t>2018	</a:t>
            </a:r>
            <a:r>
              <a:rPr sz="1000" spc="-20" dirty="0">
                <a:solidFill>
                  <a:srgbClr val="3C2B98"/>
                </a:solidFill>
                <a:latin typeface="Arial"/>
                <a:cs typeface="Arial"/>
              </a:rPr>
              <a:t>V.Ryan </a:t>
            </a:r>
            <a:r>
              <a:rPr sz="1000" spc="-5" dirty="0">
                <a:solidFill>
                  <a:srgbClr val="3C2B98"/>
                </a:solidFill>
                <a:latin typeface="Arial"/>
                <a:cs typeface="Arial"/>
              </a:rPr>
              <a:t>©</a:t>
            </a:r>
            <a:r>
              <a:rPr sz="1000" spc="-70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1000" spc="-5" dirty="0">
                <a:solidFill>
                  <a:srgbClr val="3C2B98"/>
                </a:solidFill>
                <a:latin typeface="Arial"/>
                <a:cs typeface="Arial"/>
              </a:rPr>
              <a:t>2018</a:t>
            </a:r>
            <a:endParaRPr sz="1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1014" y="58452"/>
            <a:ext cx="10567035" cy="7455534"/>
          </a:xfrm>
          <a:custGeom>
            <a:avLst/>
            <a:gdLst/>
            <a:ahLst/>
            <a:cxnLst/>
            <a:rect l="l" t="t" r="r" b="b"/>
            <a:pathLst>
              <a:path w="10567035" h="7455534">
                <a:moveTo>
                  <a:pt x="0" y="0"/>
                </a:moveTo>
                <a:lnTo>
                  <a:pt x="10566467" y="0"/>
                </a:lnTo>
                <a:lnTo>
                  <a:pt x="10566467" y="7454948"/>
                </a:lnTo>
                <a:lnTo>
                  <a:pt x="0" y="7454948"/>
                </a:lnTo>
                <a:lnTo>
                  <a:pt x="0" y="0"/>
                </a:lnTo>
                <a:close/>
              </a:path>
            </a:pathLst>
          </a:custGeom>
          <a:solidFill>
            <a:srgbClr val="FBF9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71504" y="338770"/>
            <a:ext cx="10245725" cy="6972934"/>
          </a:xfrm>
          <a:custGeom>
            <a:avLst/>
            <a:gdLst/>
            <a:ahLst/>
            <a:cxnLst/>
            <a:rect l="l" t="t" r="r" b="b"/>
            <a:pathLst>
              <a:path w="10245725" h="6972934">
                <a:moveTo>
                  <a:pt x="0" y="0"/>
                </a:moveTo>
                <a:lnTo>
                  <a:pt x="10245373" y="0"/>
                </a:lnTo>
                <a:lnTo>
                  <a:pt x="10245373" y="6972306"/>
                </a:lnTo>
                <a:lnTo>
                  <a:pt x="0" y="6972306"/>
                </a:lnTo>
                <a:lnTo>
                  <a:pt x="0" y="0"/>
                </a:lnTo>
                <a:close/>
              </a:path>
            </a:pathLst>
          </a:custGeom>
          <a:solidFill>
            <a:srgbClr val="FEF5B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374167" y="413058"/>
            <a:ext cx="9989820" cy="6442148"/>
          </a:xfrm>
          <a:prstGeom prst="rect">
            <a:avLst/>
          </a:prstGeom>
        </p:spPr>
        <p:txBody>
          <a:bodyPr vert="horz" wrap="square" lIns="0" tIns="50165" rIns="0" bIns="0" rtlCol="0">
            <a:spAutoFit/>
          </a:bodyPr>
          <a:lstStyle/>
          <a:p>
            <a:pPr marL="2781300" marR="5080" indent="-2769235">
              <a:lnSpc>
                <a:spcPts val="3130"/>
              </a:lnSpc>
              <a:spcBef>
                <a:spcPts val="395"/>
              </a:spcBef>
            </a:pPr>
            <a:r>
              <a:rPr sz="2800" b="1" dirty="0">
                <a:solidFill>
                  <a:srgbClr val="151616"/>
                </a:solidFill>
                <a:latin typeface="Arial"/>
                <a:cs typeface="Arial"/>
              </a:rPr>
              <a:t>THE NEXT SET OF SLIDES SHOW THE </a:t>
            </a:r>
            <a:r>
              <a:rPr sz="2800" b="1" spc="-40" dirty="0">
                <a:solidFill>
                  <a:srgbClr val="151616"/>
                </a:solidFill>
                <a:latin typeface="Arial"/>
                <a:cs typeface="Arial"/>
              </a:rPr>
              <a:t>PRESENTATION </a:t>
            </a:r>
            <a:r>
              <a:rPr sz="2800" b="1" dirty="0">
                <a:solidFill>
                  <a:srgbClr val="151616"/>
                </a:solidFill>
                <a:latin typeface="Arial"/>
                <a:cs typeface="Arial"/>
              </a:rPr>
              <a:t>OF  </a:t>
            </a:r>
            <a:r>
              <a:rPr sz="2800" b="1" spc="-30" dirty="0">
                <a:solidFill>
                  <a:srgbClr val="151616"/>
                </a:solidFill>
                <a:latin typeface="Arial"/>
                <a:cs typeface="Arial"/>
              </a:rPr>
              <a:t>ANALYTICAL</a:t>
            </a:r>
            <a:r>
              <a:rPr sz="2800" b="1" spc="-6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800" b="1" spc="-5" dirty="0">
                <a:solidFill>
                  <a:srgbClr val="151616"/>
                </a:solidFill>
                <a:latin typeface="Arial"/>
                <a:cs typeface="Arial"/>
              </a:rPr>
              <a:t>RESEARCH.</a:t>
            </a:r>
            <a:endParaRPr sz="2800" dirty="0">
              <a:latin typeface="Arial"/>
              <a:cs typeface="Arial"/>
            </a:endParaRPr>
          </a:p>
          <a:p>
            <a:pPr marL="45086">
              <a:lnSpc>
                <a:spcPct val="100000"/>
              </a:lnSpc>
              <a:spcBef>
                <a:spcPts val="2830"/>
              </a:spcBef>
              <a:tabLst>
                <a:tab pos="441325" algn="l"/>
              </a:tabLst>
            </a:pPr>
            <a:r>
              <a:rPr lang="en-GB" sz="2800" b="1" dirty="0">
                <a:solidFill>
                  <a:srgbClr val="151616"/>
                </a:solidFill>
                <a:latin typeface="Arial"/>
                <a:cs typeface="Arial"/>
              </a:rPr>
              <a:t>1. </a:t>
            </a:r>
            <a:r>
              <a:rPr sz="2800" b="1" dirty="0">
                <a:solidFill>
                  <a:srgbClr val="151616"/>
                </a:solidFill>
                <a:latin typeface="Arial"/>
                <a:cs typeface="Arial"/>
              </a:rPr>
              <a:t>EXISTING DESIGNS </a:t>
            </a:r>
            <a:r>
              <a:rPr sz="2800" b="1" spc="-30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2800" b="1" dirty="0">
                <a:solidFill>
                  <a:srgbClr val="151616"/>
                </a:solidFill>
                <a:latin typeface="Arial"/>
                <a:cs typeface="Arial"/>
              </a:rPr>
              <a:t>AID FUTURE PRODUCT</a:t>
            </a:r>
            <a:r>
              <a:rPr sz="2800" b="1" spc="-1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151616"/>
                </a:solidFill>
                <a:latin typeface="Arial"/>
                <a:cs typeface="Arial"/>
              </a:rPr>
              <a:t>DESIGN</a:t>
            </a:r>
            <a:endParaRPr sz="2800" dirty="0">
              <a:latin typeface="Arial"/>
              <a:cs typeface="Arial"/>
            </a:endParaRPr>
          </a:p>
          <a:p>
            <a:pPr marL="628015" marR="620395" algn="ctr">
              <a:lnSpc>
                <a:spcPts val="3130"/>
              </a:lnSpc>
              <a:spcBef>
                <a:spcPts val="3190"/>
              </a:spcBef>
              <a:tabLst>
                <a:tab pos="1023619" algn="l"/>
              </a:tabLst>
            </a:pPr>
            <a:r>
              <a:rPr lang="en-GB" sz="2800" b="1" dirty="0">
                <a:solidFill>
                  <a:srgbClr val="151616"/>
                </a:solidFill>
                <a:latin typeface="Arial"/>
                <a:cs typeface="Arial"/>
              </a:rPr>
              <a:t>2. </a:t>
            </a:r>
            <a:r>
              <a:rPr sz="2800" b="1" dirty="0">
                <a:solidFill>
                  <a:srgbClr val="151616"/>
                </a:solidFill>
                <a:latin typeface="Arial"/>
                <a:cs typeface="Arial"/>
              </a:rPr>
              <a:t>QUESTIONNAIRE / </a:t>
            </a:r>
            <a:r>
              <a:rPr sz="2800" b="1" spc="-10" dirty="0">
                <a:solidFill>
                  <a:srgbClr val="151616"/>
                </a:solidFill>
                <a:latin typeface="Arial"/>
                <a:cs typeface="Arial"/>
              </a:rPr>
              <a:t>SURVEY </a:t>
            </a:r>
            <a:r>
              <a:rPr sz="2800" b="1" spc="-30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2800" b="1" dirty="0">
                <a:solidFill>
                  <a:srgbClr val="151616"/>
                </a:solidFill>
                <a:latin typeface="Arial"/>
                <a:cs typeface="Arial"/>
              </a:rPr>
              <a:t>INFORM</a:t>
            </a:r>
            <a:r>
              <a:rPr sz="2800" b="1" spc="-10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151616"/>
                </a:solidFill>
                <a:latin typeface="Arial"/>
                <a:cs typeface="Arial"/>
              </a:rPr>
              <a:t>FUTURE  DESIGNING</a:t>
            </a:r>
            <a:endParaRPr sz="2800" dirty="0">
              <a:latin typeface="Arial"/>
              <a:cs typeface="Arial"/>
            </a:endParaRPr>
          </a:p>
          <a:p>
            <a:pPr marL="2383155">
              <a:lnSpc>
                <a:spcPct val="100000"/>
              </a:lnSpc>
              <a:spcBef>
                <a:spcPts val="2830"/>
              </a:spcBef>
              <a:tabLst>
                <a:tab pos="2766060" algn="l"/>
              </a:tabLst>
            </a:pPr>
            <a:r>
              <a:rPr lang="en-GB" sz="2800" b="1" spc="-30" dirty="0">
                <a:solidFill>
                  <a:srgbClr val="151616"/>
                </a:solidFill>
                <a:latin typeface="Arial"/>
                <a:cs typeface="Arial"/>
              </a:rPr>
              <a:t>3. </a:t>
            </a:r>
            <a:r>
              <a:rPr sz="2800" b="1" spc="-30" dirty="0">
                <a:solidFill>
                  <a:srgbClr val="151616"/>
                </a:solidFill>
                <a:latin typeface="Arial"/>
                <a:cs typeface="Arial"/>
              </a:rPr>
              <a:t>ANALYTICAL </a:t>
            </a:r>
            <a:r>
              <a:rPr sz="2800" b="1" dirty="0">
                <a:solidFill>
                  <a:srgbClr val="151616"/>
                </a:solidFill>
                <a:latin typeface="Arial"/>
                <a:cs typeface="Arial"/>
              </a:rPr>
              <a:t>MOOD</a:t>
            </a:r>
            <a:r>
              <a:rPr sz="2800" b="1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800" b="1" spc="-5" dirty="0">
                <a:solidFill>
                  <a:srgbClr val="151616"/>
                </a:solidFill>
                <a:latin typeface="Arial"/>
                <a:cs typeface="Arial"/>
              </a:rPr>
              <a:t>BOARD</a:t>
            </a:r>
            <a:endParaRPr sz="2800" dirty="0">
              <a:latin typeface="Arial"/>
              <a:cs typeface="Arial"/>
            </a:endParaRPr>
          </a:p>
          <a:p>
            <a:pPr marL="381000">
              <a:lnSpc>
                <a:spcPct val="100000"/>
              </a:lnSpc>
              <a:spcBef>
                <a:spcPts val="2895"/>
              </a:spcBef>
              <a:tabLst>
                <a:tab pos="763905" algn="l"/>
              </a:tabLst>
            </a:pPr>
            <a:r>
              <a:rPr lang="en-GB" sz="2800" b="1" spc="-30" dirty="0">
                <a:solidFill>
                  <a:srgbClr val="151616"/>
                </a:solidFill>
                <a:latin typeface="Arial"/>
                <a:cs typeface="Arial"/>
              </a:rPr>
              <a:t>4. </a:t>
            </a:r>
            <a:r>
              <a:rPr sz="2800" b="1" spc="-30" dirty="0">
                <a:solidFill>
                  <a:srgbClr val="151616"/>
                </a:solidFill>
                <a:latin typeface="Arial"/>
                <a:cs typeface="Arial"/>
              </a:rPr>
              <a:t>ANALYTICAL </a:t>
            </a:r>
            <a:r>
              <a:rPr sz="2800" b="1" spc="-5" dirty="0">
                <a:solidFill>
                  <a:srgbClr val="151616"/>
                </a:solidFill>
                <a:latin typeface="Arial"/>
                <a:cs typeface="Arial"/>
              </a:rPr>
              <a:t>RESEARCH </a:t>
            </a:r>
            <a:r>
              <a:rPr sz="2800" b="1" dirty="0">
                <a:solidFill>
                  <a:srgbClr val="151616"/>
                </a:solidFill>
                <a:latin typeface="Arial"/>
                <a:cs typeface="Arial"/>
              </a:rPr>
              <a:t>SPECIFIC </a:t>
            </a:r>
            <a:r>
              <a:rPr sz="2800" b="1" spc="-30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2800" b="1" dirty="0">
                <a:solidFill>
                  <a:srgbClr val="151616"/>
                </a:solidFill>
                <a:latin typeface="Arial"/>
                <a:cs typeface="Arial"/>
              </a:rPr>
              <a:t>THE CLIENT</a:t>
            </a:r>
            <a:endParaRPr sz="2800" dirty="0">
              <a:latin typeface="Arial"/>
              <a:cs typeface="Arial"/>
            </a:endParaRPr>
          </a:p>
          <a:p>
            <a:pPr marL="2428875">
              <a:lnSpc>
                <a:spcPct val="100000"/>
              </a:lnSpc>
              <a:spcBef>
                <a:spcPts val="2895"/>
              </a:spcBef>
              <a:tabLst>
                <a:tab pos="2825115" algn="l"/>
              </a:tabLst>
            </a:pPr>
            <a:r>
              <a:rPr lang="en-GB" sz="2800" b="1" dirty="0">
                <a:solidFill>
                  <a:srgbClr val="151616"/>
                </a:solidFill>
                <a:latin typeface="Arial"/>
                <a:cs typeface="Arial"/>
              </a:rPr>
              <a:t>5. </a:t>
            </a:r>
            <a:r>
              <a:rPr sz="2800" b="1" dirty="0">
                <a:solidFill>
                  <a:srgbClr val="151616"/>
                </a:solidFill>
                <a:latin typeface="Arial"/>
                <a:cs typeface="Arial"/>
              </a:rPr>
              <a:t>JUSTIFIED</a:t>
            </a:r>
            <a:r>
              <a:rPr sz="2800" b="1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800" b="1" spc="-15" dirty="0">
                <a:solidFill>
                  <a:srgbClr val="151616"/>
                </a:solidFill>
                <a:latin typeface="Arial"/>
                <a:cs typeface="Arial"/>
              </a:rPr>
              <a:t>SPECIFICATION.</a:t>
            </a:r>
            <a:endParaRPr sz="2800" dirty="0">
              <a:latin typeface="Arial"/>
              <a:cs typeface="Arial"/>
            </a:endParaRPr>
          </a:p>
          <a:p>
            <a:pPr marL="220345" marR="7620" indent="-206375">
              <a:lnSpc>
                <a:spcPts val="3130"/>
              </a:lnSpc>
              <a:spcBef>
                <a:spcPts val="3190"/>
              </a:spcBef>
              <a:tabLst>
                <a:tab pos="2740660" algn="l"/>
              </a:tabLst>
            </a:pPr>
            <a:r>
              <a:rPr sz="2800" b="1" dirty="0">
                <a:solidFill>
                  <a:srgbClr val="DD2B1C"/>
                </a:solidFill>
                <a:latin typeface="Arial"/>
                <a:cs typeface="Arial"/>
              </a:rPr>
              <a:t>DESIGN BRIEF	- </a:t>
            </a:r>
            <a:r>
              <a:rPr sz="2800" spc="-5" dirty="0">
                <a:solidFill>
                  <a:srgbClr val="DD2B1C"/>
                </a:solidFill>
                <a:latin typeface="Arial"/>
                <a:cs typeface="Arial"/>
              </a:rPr>
              <a:t>‘stationery </a:t>
            </a:r>
            <a:r>
              <a:rPr sz="2800" dirty="0">
                <a:solidFill>
                  <a:srgbClr val="DD2B1C"/>
                </a:solidFill>
                <a:latin typeface="Arial"/>
                <a:cs typeface="Arial"/>
              </a:rPr>
              <a:t>/ </a:t>
            </a:r>
            <a:r>
              <a:rPr sz="2800" spc="-5" dirty="0">
                <a:solidFill>
                  <a:srgbClr val="DD2B1C"/>
                </a:solidFill>
                <a:latin typeface="Arial"/>
                <a:cs typeface="Arial"/>
              </a:rPr>
              <a:t>writing </a:t>
            </a:r>
            <a:r>
              <a:rPr sz="2800" dirty="0">
                <a:solidFill>
                  <a:srgbClr val="DD2B1C"/>
                </a:solidFill>
                <a:latin typeface="Arial"/>
                <a:cs typeface="Arial"/>
              </a:rPr>
              <a:t>rest’, for </a:t>
            </a:r>
            <a:r>
              <a:rPr sz="2800" spc="-5" dirty="0">
                <a:solidFill>
                  <a:srgbClr val="DD2B1C"/>
                </a:solidFill>
                <a:latin typeface="Arial"/>
                <a:cs typeface="Arial"/>
              </a:rPr>
              <a:t>use when </a:t>
            </a:r>
            <a:r>
              <a:rPr sz="2800" dirty="0">
                <a:solidFill>
                  <a:srgbClr val="DD2B1C"/>
                </a:solidFill>
                <a:latin typeface="Arial"/>
                <a:cs typeface="Arial"/>
              </a:rPr>
              <a:t>sat </a:t>
            </a:r>
            <a:r>
              <a:rPr sz="2800" spc="-5" dirty="0">
                <a:solidFill>
                  <a:srgbClr val="DD2B1C"/>
                </a:solidFill>
                <a:latin typeface="Arial"/>
                <a:cs typeface="Arial"/>
              </a:rPr>
              <a:t>on  an easy chair or </a:t>
            </a:r>
            <a:r>
              <a:rPr sz="2800" dirty="0">
                <a:solidFill>
                  <a:srgbClr val="DD2B1C"/>
                </a:solidFill>
                <a:latin typeface="Arial"/>
                <a:cs typeface="Arial"/>
              </a:rPr>
              <a:t>settee, </a:t>
            </a:r>
            <a:r>
              <a:rPr sz="2800" spc="-5" dirty="0">
                <a:solidFill>
                  <a:srgbClr val="DD2B1C"/>
                </a:solidFill>
                <a:latin typeface="Arial"/>
                <a:cs typeface="Arial"/>
              </a:rPr>
              <a:t>when </a:t>
            </a:r>
            <a:r>
              <a:rPr sz="2800" dirty="0">
                <a:solidFill>
                  <a:srgbClr val="DD2B1C"/>
                </a:solidFill>
                <a:latin typeface="Arial"/>
                <a:cs typeface="Arial"/>
              </a:rPr>
              <a:t>sketching, </a:t>
            </a:r>
            <a:r>
              <a:rPr sz="2800" spc="-5" dirty="0">
                <a:solidFill>
                  <a:srgbClr val="DD2B1C"/>
                </a:solidFill>
                <a:latin typeface="Arial"/>
                <a:cs typeface="Arial"/>
              </a:rPr>
              <a:t>writing and</a:t>
            </a:r>
            <a:r>
              <a:rPr sz="2800" spc="75" dirty="0">
                <a:solidFill>
                  <a:srgbClr val="DD2B1C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DD2B1C"/>
                </a:solidFill>
                <a:latin typeface="Arial"/>
                <a:cs typeface="Arial"/>
              </a:rPr>
              <a:t>reading.</a:t>
            </a:r>
            <a:endParaRPr sz="2800" dirty="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312227" y="7264596"/>
            <a:ext cx="3054350" cy="19875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  <a:tabLst>
                <a:tab pos="2195195" algn="l"/>
              </a:tabLst>
            </a:pPr>
            <a:r>
              <a:rPr sz="1000" spc="-5" dirty="0">
                <a:solidFill>
                  <a:srgbClr val="3C2B98"/>
                </a:solidFill>
                <a:latin typeface="Arial"/>
                <a:cs typeface="Arial"/>
                <a:hlinkClick r:id="rId2"/>
              </a:rPr>
              <a:t>www.technologystudent.com</a:t>
            </a:r>
            <a:r>
              <a:rPr sz="1000" dirty="0">
                <a:solidFill>
                  <a:srgbClr val="3C2B98"/>
                </a:solidFill>
                <a:latin typeface="Arial"/>
                <a:cs typeface="Arial"/>
                <a:hlinkClick r:id="rId2"/>
              </a:rPr>
              <a:t> </a:t>
            </a:r>
            <a:r>
              <a:rPr sz="1000" spc="-5" dirty="0">
                <a:solidFill>
                  <a:srgbClr val="3C2B98"/>
                </a:solidFill>
                <a:latin typeface="Arial"/>
                <a:cs typeface="Arial"/>
                <a:hlinkClick r:id="rId2"/>
              </a:rPr>
              <a:t>©</a:t>
            </a:r>
            <a:r>
              <a:rPr sz="1000" dirty="0">
                <a:solidFill>
                  <a:srgbClr val="3C2B98"/>
                </a:solidFill>
                <a:latin typeface="Arial"/>
                <a:cs typeface="Arial"/>
                <a:hlinkClick r:id="rId2"/>
              </a:rPr>
              <a:t> </a:t>
            </a:r>
            <a:r>
              <a:rPr sz="1000" spc="-5" dirty="0">
                <a:solidFill>
                  <a:srgbClr val="3C2B98"/>
                </a:solidFill>
                <a:latin typeface="Arial"/>
                <a:cs typeface="Arial"/>
              </a:rPr>
              <a:t>2018	</a:t>
            </a:r>
            <a:r>
              <a:rPr sz="1000" spc="-20" dirty="0">
                <a:solidFill>
                  <a:srgbClr val="3C2B98"/>
                </a:solidFill>
                <a:latin typeface="Arial"/>
                <a:cs typeface="Arial"/>
              </a:rPr>
              <a:t>V.Ryan </a:t>
            </a:r>
            <a:r>
              <a:rPr sz="1000" spc="-5" dirty="0">
                <a:solidFill>
                  <a:srgbClr val="3C2B98"/>
                </a:solidFill>
                <a:latin typeface="Arial"/>
                <a:cs typeface="Arial"/>
              </a:rPr>
              <a:t>©</a:t>
            </a:r>
            <a:r>
              <a:rPr sz="1000" spc="-70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1000" spc="-5" dirty="0">
                <a:solidFill>
                  <a:srgbClr val="3C2B98"/>
                </a:solidFill>
                <a:latin typeface="Arial"/>
                <a:cs typeface="Arial"/>
              </a:rPr>
              <a:t>2018</a:t>
            </a:r>
            <a:endParaRPr sz="10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61303" y="7286845"/>
            <a:ext cx="3382010" cy="19812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000" spc="10" dirty="0">
                <a:solidFill>
                  <a:srgbClr val="3C2B98"/>
                </a:solidFill>
                <a:latin typeface="Arial"/>
                <a:cs typeface="Arial"/>
              </a:rPr>
              <a:t>WORLD </a:t>
            </a:r>
            <a:r>
              <a:rPr sz="1000" spc="5" dirty="0">
                <a:solidFill>
                  <a:srgbClr val="3C2B98"/>
                </a:solidFill>
                <a:latin typeface="Arial"/>
                <a:cs typeface="Arial"/>
              </a:rPr>
              <a:t>ASSOCIATION </a:t>
            </a:r>
            <a:r>
              <a:rPr sz="1000" spc="0" dirty="0">
                <a:solidFill>
                  <a:srgbClr val="3C2B98"/>
                </a:solidFill>
                <a:latin typeface="Arial"/>
                <a:cs typeface="Arial"/>
              </a:rPr>
              <a:t>OF </a:t>
            </a:r>
            <a:r>
              <a:rPr sz="1000" spc="15" dirty="0">
                <a:solidFill>
                  <a:srgbClr val="3C2B98"/>
                </a:solidFill>
                <a:latin typeface="Arial"/>
                <a:cs typeface="Arial"/>
              </a:rPr>
              <a:t>TECHNOLOGY</a:t>
            </a:r>
            <a:r>
              <a:rPr sz="1000" spc="114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1000" spc="15" dirty="0">
                <a:solidFill>
                  <a:srgbClr val="3C2B98"/>
                </a:solidFill>
                <a:latin typeface="Arial"/>
                <a:cs typeface="Arial"/>
              </a:rPr>
              <a:t>TEACHERS</a:t>
            </a:r>
            <a:endParaRPr sz="10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956051" y="7283688"/>
            <a:ext cx="3040380" cy="19812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000" spc="-5" dirty="0">
                <a:solidFill>
                  <a:srgbClr val="3C2B98"/>
                </a:solidFill>
                <a:latin typeface="Arial"/>
                <a:cs typeface="Arial"/>
                <a:hlinkClick r:id="rId3"/>
              </a:rPr>
              <a:t>https://www.facebook.com/groups/254963448192823/</a:t>
            </a:r>
            <a:endParaRPr sz="10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61303" y="154500"/>
            <a:ext cx="6635115" cy="1771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3606800" algn="l"/>
              </a:tabLst>
            </a:pPr>
            <a:r>
              <a:rPr sz="1000" spc="10" dirty="0">
                <a:solidFill>
                  <a:srgbClr val="3C2B98"/>
                </a:solidFill>
                <a:latin typeface="Arial"/>
                <a:cs typeface="Arial"/>
              </a:rPr>
              <a:t>WORLD </a:t>
            </a:r>
            <a:r>
              <a:rPr sz="1000" spc="5" dirty="0">
                <a:solidFill>
                  <a:srgbClr val="3C2B98"/>
                </a:solidFill>
                <a:latin typeface="Arial"/>
                <a:cs typeface="Arial"/>
              </a:rPr>
              <a:t>ASSOCIATION </a:t>
            </a:r>
            <a:r>
              <a:rPr sz="1000" spc="0" dirty="0">
                <a:solidFill>
                  <a:srgbClr val="3C2B98"/>
                </a:solidFill>
                <a:latin typeface="Arial"/>
                <a:cs typeface="Arial"/>
              </a:rPr>
              <a:t>OF</a:t>
            </a:r>
            <a:r>
              <a:rPr sz="1000" spc="125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1000" spc="15" dirty="0">
                <a:solidFill>
                  <a:srgbClr val="3C2B98"/>
                </a:solidFill>
                <a:latin typeface="Arial"/>
                <a:cs typeface="Arial"/>
              </a:rPr>
              <a:t>TECHNOLOGY</a:t>
            </a:r>
            <a:r>
              <a:rPr sz="1000" spc="30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1000" spc="15" dirty="0">
                <a:solidFill>
                  <a:srgbClr val="3C2B98"/>
                </a:solidFill>
                <a:latin typeface="Arial"/>
                <a:cs typeface="Arial"/>
              </a:rPr>
              <a:t>TEACHERS	</a:t>
            </a:r>
            <a:r>
              <a:rPr sz="1000" spc="-5" dirty="0">
                <a:solidFill>
                  <a:srgbClr val="3C2B98"/>
                </a:solidFill>
                <a:latin typeface="Arial"/>
                <a:cs typeface="Arial"/>
                <a:hlinkClick r:id="rId3"/>
              </a:rPr>
              <a:t>https://www.facebook.com/groups/254963448192823/</a:t>
            </a:r>
            <a:endParaRPr sz="10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312227" y="132623"/>
            <a:ext cx="3054350" cy="1771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2195195" algn="l"/>
              </a:tabLst>
            </a:pPr>
            <a:r>
              <a:rPr sz="1000" spc="-5" dirty="0">
                <a:solidFill>
                  <a:srgbClr val="3C2B98"/>
                </a:solidFill>
                <a:latin typeface="Arial"/>
                <a:cs typeface="Arial"/>
                <a:hlinkClick r:id="rId2"/>
              </a:rPr>
              <a:t>www.technologystudent.com</a:t>
            </a:r>
            <a:r>
              <a:rPr sz="1000" dirty="0">
                <a:solidFill>
                  <a:srgbClr val="3C2B98"/>
                </a:solidFill>
                <a:latin typeface="Arial"/>
                <a:cs typeface="Arial"/>
                <a:hlinkClick r:id="rId2"/>
              </a:rPr>
              <a:t> </a:t>
            </a:r>
            <a:r>
              <a:rPr sz="1000" spc="-5" dirty="0">
                <a:solidFill>
                  <a:srgbClr val="3C2B98"/>
                </a:solidFill>
                <a:latin typeface="Arial"/>
                <a:cs typeface="Arial"/>
                <a:hlinkClick r:id="rId2"/>
              </a:rPr>
              <a:t>©</a:t>
            </a:r>
            <a:r>
              <a:rPr sz="1000" dirty="0">
                <a:solidFill>
                  <a:srgbClr val="3C2B98"/>
                </a:solidFill>
                <a:latin typeface="Arial"/>
                <a:cs typeface="Arial"/>
                <a:hlinkClick r:id="rId2"/>
              </a:rPr>
              <a:t> </a:t>
            </a:r>
            <a:r>
              <a:rPr sz="1000" spc="-5" dirty="0">
                <a:solidFill>
                  <a:srgbClr val="3C2B98"/>
                </a:solidFill>
                <a:latin typeface="Arial"/>
                <a:cs typeface="Arial"/>
              </a:rPr>
              <a:t>2018	</a:t>
            </a:r>
            <a:r>
              <a:rPr sz="1000" spc="-20" dirty="0">
                <a:solidFill>
                  <a:srgbClr val="3C2B98"/>
                </a:solidFill>
                <a:latin typeface="Arial"/>
                <a:cs typeface="Arial"/>
              </a:rPr>
              <a:t>V.Ryan </a:t>
            </a:r>
            <a:r>
              <a:rPr sz="1000" spc="-5" dirty="0">
                <a:solidFill>
                  <a:srgbClr val="3C2B98"/>
                </a:solidFill>
                <a:latin typeface="Arial"/>
                <a:cs typeface="Arial"/>
              </a:rPr>
              <a:t>©</a:t>
            </a:r>
            <a:r>
              <a:rPr sz="1000" spc="-70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1000" spc="-5" dirty="0">
                <a:solidFill>
                  <a:srgbClr val="3C2B98"/>
                </a:solidFill>
                <a:latin typeface="Arial"/>
                <a:cs typeface="Arial"/>
              </a:rPr>
              <a:t>2018</a:t>
            </a:r>
            <a:endParaRPr sz="1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1014" y="58452"/>
            <a:ext cx="10567035" cy="7455534"/>
          </a:xfrm>
          <a:custGeom>
            <a:avLst/>
            <a:gdLst/>
            <a:ahLst/>
            <a:cxnLst/>
            <a:rect l="l" t="t" r="r" b="b"/>
            <a:pathLst>
              <a:path w="10567035" h="7455534">
                <a:moveTo>
                  <a:pt x="0" y="0"/>
                </a:moveTo>
                <a:lnTo>
                  <a:pt x="10566467" y="0"/>
                </a:lnTo>
                <a:lnTo>
                  <a:pt x="10566467" y="7454948"/>
                </a:lnTo>
                <a:lnTo>
                  <a:pt x="0" y="7454948"/>
                </a:lnTo>
                <a:lnTo>
                  <a:pt x="0" y="0"/>
                </a:lnTo>
                <a:close/>
              </a:path>
            </a:pathLst>
          </a:custGeom>
          <a:solidFill>
            <a:srgbClr val="FBF9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71504" y="1847537"/>
            <a:ext cx="10245725" cy="4217035"/>
          </a:xfrm>
          <a:custGeom>
            <a:avLst/>
            <a:gdLst/>
            <a:ahLst/>
            <a:cxnLst/>
            <a:rect l="l" t="t" r="r" b="b"/>
            <a:pathLst>
              <a:path w="10245725" h="4217035">
                <a:moveTo>
                  <a:pt x="0" y="0"/>
                </a:moveTo>
                <a:lnTo>
                  <a:pt x="10245373" y="0"/>
                </a:lnTo>
                <a:lnTo>
                  <a:pt x="10245373" y="4216410"/>
                </a:lnTo>
                <a:lnTo>
                  <a:pt x="0" y="4216410"/>
                </a:lnTo>
                <a:lnTo>
                  <a:pt x="0" y="0"/>
                </a:lnTo>
                <a:close/>
              </a:path>
            </a:pathLst>
          </a:custGeom>
          <a:solidFill>
            <a:srgbClr val="FEF5B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375805" y="1991312"/>
            <a:ext cx="10013315" cy="3796665"/>
          </a:xfrm>
          <a:prstGeom prst="rect">
            <a:avLst/>
          </a:prstGeom>
        </p:spPr>
        <p:txBody>
          <a:bodyPr vert="horz" wrap="square" lIns="0" tIns="45085" rIns="0" bIns="0" rtlCol="0">
            <a:spAutoFit/>
          </a:bodyPr>
          <a:lstStyle/>
          <a:p>
            <a:pPr marL="12700" marR="5080" algn="ctr">
              <a:lnSpc>
                <a:spcPts val="2680"/>
              </a:lnSpc>
              <a:spcBef>
                <a:spcPts val="355"/>
              </a:spcBef>
            </a:pPr>
            <a:r>
              <a:rPr sz="2400" b="1" dirty="0">
                <a:solidFill>
                  <a:srgbClr val="151616"/>
                </a:solidFill>
                <a:latin typeface="Arial"/>
                <a:cs typeface="Arial"/>
              </a:rPr>
              <a:t>When researching existing products, it is important to focus on  those that </a:t>
            </a:r>
            <a:r>
              <a:rPr sz="2400" b="1" spc="-5" dirty="0">
                <a:solidFill>
                  <a:srgbClr val="151616"/>
                </a:solidFill>
                <a:latin typeface="Arial"/>
                <a:cs typeface="Arial"/>
              </a:rPr>
              <a:t>may </a:t>
            </a:r>
            <a:r>
              <a:rPr sz="2400" b="1" dirty="0">
                <a:solidFill>
                  <a:srgbClr val="151616"/>
                </a:solidFill>
                <a:latin typeface="Arial"/>
                <a:cs typeface="Arial"/>
              </a:rPr>
              <a:t>contribute in </a:t>
            </a:r>
            <a:r>
              <a:rPr sz="2400" b="1" spc="-5" dirty="0">
                <a:solidFill>
                  <a:srgbClr val="151616"/>
                </a:solidFill>
                <a:latin typeface="Arial"/>
                <a:cs typeface="Arial"/>
              </a:rPr>
              <a:t>some </a:t>
            </a:r>
            <a:r>
              <a:rPr sz="2400" b="1" spc="-50" dirty="0">
                <a:solidFill>
                  <a:srgbClr val="151616"/>
                </a:solidFill>
                <a:latin typeface="Arial"/>
                <a:cs typeface="Arial"/>
              </a:rPr>
              <a:t>way, </a:t>
            </a:r>
            <a:r>
              <a:rPr sz="2400" b="1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2400" b="1" spc="-5" dirty="0">
                <a:solidFill>
                  <a:srgbClr val="151616"/>
                </a:solidFill>
                <a:latin typeface="Arial"/>
                <a:cs typeface="Arial"/>
              </a:rPr>
              <a:t>a </a:t>
            </a:r>
            <a:r>
              <a:rPr sz="2400" b="1" dirty="0">
                <a:solidFill>
                  <a:srgbClr val="151616"/>
                </a:solidFill>
                <a:latin typeface="Arial"/>
                <a:cs typeface="Arial"/>
              </a:rPr>
              <a:t>new or improved design,  </a:t>
            </a:r>
            <a:r>
              <a:rPr sz="2400" b="1" spc="-5" dirty="0">
                <a:solidFill>
                  <a:srgbClr val="151616"/>
                </a:solidFill>
                <a:latin typeface="Arial"/>
                <a:cs typeface="Arial"/>
              </a:rPr>
              <a:t>derived from your selected </a:t>
            </a:r>
            <a:r>
              <a:rPr sz="2400" b="1" dirty="0">
                <a:solidFill>
                  <a:srgbClr val="151616"/>
                </a:solidFill>
                <a:latin typeface="Arial"/>
                <a:cs typeface="Arial"/>
              </a:rPr>
              <a:t>design</a:t>
            </a:r>
            <a:r>
              <a:rPr sz="2400" b="1" spc="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151616"/>
                </a:solidFill>
                <a:latin typeface="Arial"/>
                <a:cs typeface="Arial"/>
              </a:rPr>
              <a:t>problem.</a:t>
            </a:r>
            <a:endParaRPr sz="2400">
              <a:latin typeface="Arial"/>
              <a:cs typeface="Arial"/>
            </a:endParaRPr>
          </a:p>
          <a:p>
            <a:pPr marL="178435" marR="170815" algn="ctr">
              <a:lnSpc>
                <a:spcPts val="2680"/>
              </a:lnSpc>
              <a:spcBef>
                <a:spcPts val="2685"/>
              </a:spcBef>
              <a:tabLst>
                <a:tab pos="4464050" algn="l"/>
              </a:tabLst>
            </a:pPr>
            <a:r>
              <a:rPr sz="2400" b="1" dirty="0">
                <a:solidFill>
                  <a:srgbClr val="151616"/>
                </a:solidFill>
                <a:latin typeface="Arial"/>
                <a:cs typeface="Arial"/>
              </a:rPr>
              <a:t>Existing or</a:t>
            </a:r>
            <a:r>
              <a:rPr sz="2400" b="1" spc="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151616"/>
                </a:solidFill>
                <a:latin typeface="Arial"/>
                <a:cs typeface="Arial"/>
              </a:rPr>
              <a:t>similar</a:t>
            </a:r>
            <a:r>
              <a:rPr sz="2400" b="1" spc="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151616"/>
                </a:solidFill>
                <a:latin typeface="Arial"/>
                <a:cs typeface="Arial"/>
              </a:rPr>
              <a:t>products,	</a:t>
            </a:r>
            <a:r>
              <a:rPr sz="2400" b="1" spc="-5" dirty="0">
                <a:solidFill>
                  <a:srgbClr val="151616"/>
                </a:solidFill>
                <a:latin typeface="Arial"/>
                <a:cs typeface="Arial"/>
              </a:rPr>
              <a:t>may have </a:t>
            </a:r>
            <a:r>
              <a:rPr sz="2400" b="1" dirty="0">
                <a:solidFill>
                  <a:srgbClr val="151616"/>
                </a:solidFill>
                <a:latin typeface="Arial"/>
                <a:cs typeface="Arial"/>
              </a:rPr>
              <a:t>functions and </a:t>
            </a:r>
            <a:r>
              <a:rPr sz="2400" b="1" spc="-5" dirty="0">
                <a:solidFill>
                  <a:srgbClr val="151616"/>
                </a:solidFill>
                <a:latin typeface="Arial"/>
                <a:cs typeface="Arial"/>
              </a:rPr>
              <a:t>features</a:t>
            </a:r>
            <a:r>
              <a:rPr sz="2400" b="1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151616"/>
                </a:solidFill>
                <a:latin typeface="Arial"/>
                <a:cs typeface="Arial"/>
              </a:rPr>
              <a:t>you  ﬁnd of interest or partly solve the design problem you </a:t>
            </a:r>
            <a:r>
              <a:rPr sz="2400" b="1" spc="-5" dirty="0">
                <a:solidFill>
                  <a:srgbClr val="151616"/>
                </a:solidFill>
                <a:latin typeface="Arial"/>
                <a:cs typeface="Arial"/>
              </a:rPr>
              <a:t>are </a:t>
            </a:r>
            <a:r>
              <a:rPr sz="2400" b="1" dirty="0">
                <a:solidFill>
                  <a:srgbClr val="151616"/>
                </a:solidFill>
                <a:latin typeface="Arial"/>
                <a:cs typeface="Arial"/>
              </a:rPr>
              <a:t>working  on. Carefully analysing your </a:t>
            </a:r>
            <a:r>
              <a:rPr sz="2400" b="1" spc="-5" dirty="0">
                <a:solidFill>
                  <a:srgbClr val="151616"/>
                </a:solidFill>
                <a:latin typeface="Arial"/>
                <a:cs typeface="Arial"/>
              </a:rPr>
              <a:t>research </a:t>
            </a:r>
            <a:r>
              <a:rPr sz="2400" b="1" dirty="0">
                <a:solidFill>
                  <a:srgbClr val="151616"/>
                </a:solidFill>
                <a:latin typeface="Arial"/>
                <a:cs typeface="Arial"/>
              </a:rPr>
              <a:t>ﬁndings, could help you  design </a:t>
            </a:r>
            <a:r>
              <a:rPr sz="2400" b="1" spc="-5" dirty="0">
                <a:solidFill>
                  <a:srgbClr val="151616"/>
                </a:solidFill>
                <a:latin typeface="Arial"/>
                <a:cs typeface="Arial"/>
              </a:rPr>
              <a:t>a </a:t>
            </a:r>
            <a:r>
              <a:rPr sz="2400" b="1" dirty="0">
                <a:solidFill>
                  <a:srgbClr val="151616"/>
                </a:solidFill>
                <a:latin typeface="Arial"/>
                <a:cs typeface="Arial"/>
              </a:rPr>
              <a:t>successful, innovative</a:t>
            </a:r>
            <a:r>
              <a:rPr sz="2400" b="1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151616"/>
                </a:solidFill>
                <a:latin typeface="Arial"/>
                <a:cs typeface="Arial"/>
              </a:rPr>
              <a:t>product.</a:t>
            </a:r>
            <a:endParaRPr sz="2400">
              <a:latin typeface="Arial"/>
              <a:cs typeface="Arial"/>
            </a:endParaRPr>
          </a:p>
          <a:p>
            <a:pPr marL="120014" marR="111760" algn="ctr">
              <a:lnSpc>
                <a:spcPts val="2680"/>
              </a:lnSpc>
              <a:spcBef>
                <a:spcPts val="2685"/>
              </a:spcBef>
            </a:pPr>
            <a:r>
              <a:rPr sz="2400" b="1" dirty="0">
                <a:solidFill>
                  <a:srgbClr val="151616"/>
                </a:solidFill>
                <a:latin typeface="Arial"/>
                <a:cs typeface="Arial"/>
              </a:rPr>
              <a:t>If you identify an interesting function or feature, the next </a:t>
            </a:r>
            <a:r>
              <a:rPr sz="2400" b="1" spc="-5" dirty="0">
                <a:solidFill>
                  <a:srgbClr val="151616"/>
                </a:solidFill>
                <a:latin typeface="Arial"/>
                <a:cs typeface="Arial"/>
              </a:rPr>
              <a:t>stage </a:t>
            </a:r>
            <a:r>
              <a:rPr sz="2400" b="1" dirty="0">
                <a:solidFill>
                  <a:srgbClr val="151616"/>
                </a:solidFill>
                <a:latin typeface="Arial"/>
                <a:cs typeface="Arial"/>
              </a:rPr>
              <a:t>is</a:t>
            </a:r>
            <a:r>
              <a:rPr sz="2400" b="1" spc="-7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151616"/>
                </a:solidFill>
                <a:latin typeface="Arial"/>
                <a:cs typeface="Arial"/>
              </a:rPr>
              <a:t>to  </a:t>
            </a:r>
            <a:r>
              <a:rPr sz="2400" b="1" spc="-5" dirty="0">
                <a:solidFill>
                  <a:srgbClr val="151616"/>
                </a:solidFill>
                <a:latin typeface="Arial"/>
                <a:cs typeface="Arial"/>
              </a:rPr>
              <a:t>determine </a:t>
            </a:r>
            <a:r>
              <a:rPr sz="2400" b="1" dirty="0">
                <a:solidFill>
                  <a:srgbClr val="151616"/>
                </a:solidFill>
                <a:latin typeface="Arial"/>
                <a:cs typeface="Arial"/>
              </a:rPr>
              <a:t>why the function / </a:t>
            </a:r>
            <a:r>
              <a:rPr sz="2400" b="1" spc="-5" dirty="0">
                <a:solidFill>
                  <a:srgbClr val="151616"/>
                </a:solidFill>
                <a:latin typeface="Arial"/>
                <a:cs typeface="Arial"/>
              </a:rPr>
              <a:t>feature </a:t>
            </a:r>
            <a:r>
              <a:rPr sz="2400" b="1" dirty="0">
                <a:solidFill>
                  <a:srgbClr val="151616"/>
                </a:solidFill>
                <a:latin typeface="Arial"/>
                <a:cs typeface="Arial"/>
              </a:rPr>
              <a:t>has been included.</a:t>
            </a:r>
            <a:endParaRPr sz="24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312227" y="6832794"/>
            <a:ext cx="3054350" cy="19875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  <a:tabLst>
                <a:tab pos="2195195" algn="l"/>
              </a:tabLst>
            </a:pPr>
            <a:r>
              <a:rPr sz="1000" spc="-5" dirty="0">
                <a:solidFill>
                  <a:srgbClr val="3C2B98"/>
                </a:solidFill>
                <a:latin typeface="Arial"/>
                <a:cs typeface="Arial"/>
                <a:hlinkClick r:id="rId2"/>
              </a:rPr>
              <a:t>www.technologystudent.com</a:t>
            </a:r>
            <a:r>
              <a:rPr sz="1000" dirty="0">
                <a:solidFill>
                  <a:srgbClr val="3C2B98"/>
                </a:solidFill>
                <a:latin typeface="Arial"/>
                <a:cs typeface="Arial"/>
                <a:hlinkClick r:id="rId2"/>
              </a:rPr>
              <a:t> </a:t>
            </a:r>
            <a:r>
              <a:rPr sz="1000" spc="-5" dirty="0">
                <a:solidFill>
                  <a:srgbClr val="3C2B98"/>
                </a:solidFill>
                <a:latin typeface="Arial"/>
                <a:cs typeface="Arial"/>
                <a:hlinkClick r:id="rId2"/>
              </a:rPr>
              <a:t>©</a:t>
            </a:r>
            <a:r>
              <a:rPr sz="1000" dirty="0">
                <a:solidFill>
                  <a:srgbClr val="3C2B98"/>
                </a:solidFill>
                <a:latin typeface="Arial"/>
                <a:cs typeface="Arial"/>
                <a:hlinkClick r:id="rId2"/>
              </a:rPr>
              <a:t> </a:t>
            </a:r>
            <a:r>
              <a:rPr sz="1000" spc="-5" dirty="0">
                <a:solidFill>
                  <a:srgbClr val="3C2B98"/>
                </a:solidFill>
                <a:latin typeface="Arial"/>
                <a:cs typeface="Arial"/>
              </a:rPr>
              <a:t>2018	</a:t>
            </a:r>
            <a:r>
              <a:rPr sz="1000" spc="-20" dirty="0">
                <a:solidFill>
                  <a:srgbClr val="3C2B98"/>
                </a:solidFill>
                <a:latin typeface="Arial"/>
                <a:cs typeface="Arial"/>
              </a:rPr>
              <a:t>V.Ryan </a:t>
            </a:r>
            <a:r>
              <a:rPr sz="1000" spc="-5" dirty="0">
                <a:solidFill>
                  <a:srgbClr val="3C2B98"/>
                </a:solidFill>
                <a:latin typeface="Arial"/>
                <a:cs typeface="Arial"/>
              </a:rPr>
              <a:t>©</a:t>
            </a:r>
            <a:r>
              <a:rPr sz="1000" spc="-70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1000" spc="-5" dirty="0">
                <a:solidFill>
                  <a:srgbClr val="3C2B98"/>
                </a:solidFill>
                <a:latin typeface="Arial"/>
                <a:cs typeface="Arial"/>
              </a:rPr>
              <a:t>2018</a:t>
            </a:r>
            <a:endParaRPr sz="10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61303" y="6855045"/>
            <a:ext cx="3382010" cy="19812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000" spc="10" dirty="0">
                <a:solidFill>
                  <a:srgbClr val="3C2B98"/>
                </a:solidFill>
                <a:latin typeface="Arial"/>
                <a:cs typeface="Arial"/>
              </a:rPr>
              <a:t>WORLD </a:t>
            </a:r>
            <a:r>
              <a:rPr sz="1000" spc="5" dirty="0">
                <a:solidFill>
                  <a:srgbClr val="3C2B98"/>
                </a:solidFill>
                <a:latin typeface="Arial"/>
                <a:cs typeface="Arial"/>
              </a:rPr>
              <a:t>ASSOCIATION </a:t>
            </a:r>
            <a:r>
              <a:rPr sz="1000" spc="0" dirty="0">
                <a:solidFill>
                  <a:srgbClr val="3C2B98"/>
                </a:solidFill>
                <a:latin typeface="Arial"/>
                <a:cs typeface="Arial"/>
              </a:rPr>
              <a:t>OF </a:t>
            </a:r>
            <a:r>
              <a:rPr sz="1000" spc="15" dirty="0">
                <a:solidFill>
                  <a:srgbClr val="3C2B98"/>
                </a:solidFill>
                <a:latin typeface="Arial"/>
                <a:cs typeface="Arial"/>
              </a:rPr>
              <a:t>TECHNOLOGY</a:t>
            </a:r>
            <a:r>
              <a:rPr sz="1000" spc="114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1000" spc="15" dirty="0">
                <a:solidFill>
                  <a:srgbClr val="3C2B98"/>
                </a:solidFill>
                <a:latin typeface="Arial"/>
                <a:cs typeface="Arial"/>
              </a:rPr>
              <a:t>TEACHERS</a:t>
            </a:r>
            <a:endParaRPr sz="10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956051" y="6851887"/>
            <a:ext cx="3040380" cy="19812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000" spc="-5" dirty="0">
                <a:solidFill>
                  <a:srgbClr val="3C2B98"/>
                </a:solidFill>
                <a:latin typeface="Arial"/>
                <a:cs typeface="Arial"/>
                <a:hlinkClick r:id="rId3"/>
              </a:rPr>
              <a:t>https://www.facebook.com/groups/254963448192823/</a:t>
            </a:r>
            <a:endParaRPr sz="1000">
              <a:latin typeface="Arial"/>
              <a:cs typeface="Arial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455667" y="173567"/>
            <a:ext cx="791972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u="sng" spc="40" dirty="0"/>
              <a:t>ANALYTICAL </a:t>
            </a:r>
            <a:r>
              <a:rPr sz="2400" u="sng" spc="60" dirty="0"/>
              <a:t>RESEARCH </a:t>
            </a:r>
            <a:r>
              <a:rPr sz="2400" u="sng" spc="30" dirty="0"/>
              <a:t>OF </a:t>
            </a:r>
            <a:r>
              <a:rPr sz="2400" u="sng" spc="60" dirty="0"/>
              <a:t>EXISTING</a:t>
            </a:r>
            <a:r>
              <a:rPr sz="2400" u="sng" spc="200" dirty="0"/>
              <a:t> </a:t>
            </a:r>
            <a:r>
              <a:rPr sz="2400" u="sng" spc="60" dirty="0"/>
              <a:t>PRODUCTS</a:t>
            </a:r>
            <a:endParaRPr sz="2400" u="sng" dirty="0"/>
          </a:p>
        </p:txBody>
      </p:sp>
      <p:sp>
        <p:nvSpPr>
          <p:cNvPr id="6" name="object 6"/>
          <p:cNvSpPr txBox="1"/>
          <p:nvPr/>
        </p:nvSpPr>
        <p:spPr>
          <a:xfrm>
            <a:off x="637369" y="1018025"/>
            <a:ext cx="9306560" cy="324485"/>
          </a:xfrm>
          <a:prstGeom prst="rect">
            <a:avLst/>
          </a:prstGeom>
          <a:solidFill>
            <a:srgbClr val="FBF9FD"/>
          </a:solidFill>
          <a:ln w="7199">
            <a:solidFill>
              <a:srgbClr val="DD2B1C"/>
            </a:solidFill>
          </a:ln>
        </p:spPr>
        <p:txBody>
          <a:bodyPr vert="horz" wrap="square" lIns="0" tIns="8255" rIns="0" bIns="0" rtlCol="0">
            <a:spAutoFit/>
          </a:bodyPr>
          <a:lstStyle/>
          <a:p>
            <a:pPr marL="449580">
              <a:lnSpc>
                <a:spcPct val="100000"/>
              </a:lnSpc>
              <a:spcBef>
                <a:spcPts val="65"/>
              </a:spcBef>
              <a:tabLst>
                <a:tab pos="2834640" algn="l"/>
              </a:tabLst>
            </a:pPr>
            <a:r>
              <a:rPr sz="1800" b="1" dirty="0">
                <a:solidFill>
                  <a:srgbClr val="151616"/>
                </a:solidFill>
                <a:latin typeface="Arial"/>
                <a:cs typeface="Arial"/>
              </a:rPr>
              <a:t>HELPFUL</a:t>
            </a:r>
            <a:r>
              <a:rPr sz="1800" b="1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151616"/>
                </a:solidFill>
                <a:latin typeface="Arial"/>
                <a:cs typeface="Arial"/>
              </a:rPr>
              <a:t>LINK	</a:t>
            </a:r>
            <a:r>
              <a:rPr sz="2700" spc="-7" baseline="1543" dirty="0">
                <a:solidFill>
                  <a:srgbClr val="DD2B1C"/>
                </a:solidFill>
                <a:latin typeface="Arial"/>
                <a:cs typeface="Arial"/>
                <a:hlinkClick r:id="rId4"/>
              </a:rPr>
              <a:t>http://www.technologystudent.com/despro_ﬂsh/focusres1.html</a:t>
            </a:r>
            <a:endParaRPr sz="2700" baseline="1543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1014" y="58452"/>
            <a:ext cx="10567035" cy="7455534"/>
          </a:xfrm>
          <a:custGeom>
            <a:avLst/>
            <a:gdLst/>
            <a:ahLst/>
            <a:cxnLst/>
            <a:rect l="l" t="t" r="r" b="b"/>
            <a:pathLst>
              <a:path w="10567035" h="7455534">
                <a:moveTo>
                  <a:pt x="0" y="0"/>
                </a:moveTo>
                <a:lnTo>
                  <a:pt x="10566467" y="0"/>
                </a:lnTo>
                <a:lnTo>
                  <a:pt x="10566467" y="7454948"/>
                </a:lnTo>
                <a:lnTo>
                  <a:pt x="0" y="7454948"/>
                </a:lnTo>
                <a:lnTo>
                  <a:pt x="0" y="0"/>
                </a:lnTo>
                <a:close/>
              </a:path>
            </a:pathLst>
          </a:custGeom>
          <a:solidFill>
            <a:srgbClr val="FBF9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92086" y="391759"/>
            <a:ext cx="10186035" cy="6972934"/>
          </a:xfrm>
          <a:custGeom>
            <a:avLst/>
            <a:gdLst/>
            <a:ahLst/>
            <a:cxnLst/>
            <a:rect l="l" t="t" r="r" b="b"/>
            <a:pathLst>
              <a:path w="10186035" h="6972934">
                <a:moveTo>
                  <a:pt x="0" y="0"/>
                </a:moveTo>
                <a:lnTo>
                  <a:pt x="10185466" y="0"/>
                </a:lnTo>
                <a:lnTo>
                  <a:pt x="10185466" y="6972343"/>
                </a:lnTo>
                <a:lnTo>
                  <a:pt x="0" y="6972343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298411" y="4462839"/>
            <a:ext cx="434213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dirty="0">
                <a:solidFill>
                  <a:srgbClr val="151616"/>
                </a:solidFill>
                <a:latin typeface="Arial"/>
                <a:cs typeface="Arial"/>
              </a:rPr>
              <a:t>What </a:t>
            </a:r>
            <a:r>
              <a:rPr sz="1100" b="1" spc="-5" dirty="0">
                <a:solidFill>
                  <a:srgbClr val="151616"/>
                </a:solidFill>
                <a:latin typeface="Arial"/>
                <a:cs typeface="Arial"/>
              </a:rPr>
              <a:t>materials have </a:t>
            </a:r>
            <a:r>
              <a:rPr sz="1100" b="1" dirty="0">
                <a:solidFill>
                  <a:srgbClr val="151616"/>
                </a:solidFill>
                <a:latin typeface="Arial"/>
                <a:cs typeface="Arial"/>
              </a:rPr>
              <a:t>been used in its Is the cost of the product</a:t>
            </a:r>
            <a:r>
              <a:rPr sz="1100" b="1" spc="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b="1" spc="-5" dirty="0">
                <a:solidFill>
                  <a:srgbClr val="151616"/>
                </a:solidFill>
                <a:latin typeface="Arial"/>
                <a:cs typeface="Arial"/>
              </a:rPr>
              <a:t>a</a:t>
            </a:r>
            <a:endParaRPr sz="11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843993" y="3095105"/>
            <a:ext cx="1943100" cy="349250"/>
          </a:xfrm>
          <a:prstGeom prst="rect">
            <a:avLst/>
          </a:prstGeom>
        </p:spPr>
        <p:txBody>
          <a:bodyPr vert="horz" wrap="square" lIns="0" tIns="27305" rIns="0" bIns="0" rtlCol="0">
            <a:spAutoFit/>
          </a:bodyPr>
          <a:lstStyle/>
          <a:p>
            <a:pPr marL="12700" marR="5080">
              <a:lnSpc>
                <a:spcPts val="1230"/>
              </a:lnSpc>
              <a:spcBef>
                <a:spcPts val="215"/>
              </a:spcBef>
            </a:pPr>
            <a:r>
              <a:rPr sz="1100" b="1" dirty="0">
                <a:solidFill>
                  <a:srgbClr val="151616"/>
                </a:solidFill>
                <a:latin typeface="Arial"/>
                <a:cs typeface="Arial"/>
              </a:rPr>
              <a:t>Is the size, weight and</a:t>
            </a:r>
            <a:r>
              <a:rPr sz="1100" b="1" spc="-10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b="1" dirty="0">
                <a:solidFill>
                  <a:srgbClr val="151616"/>
                </a:solidFill>
                <a:latin typeface="Arial"/>
                <a:cs typeface="Arial"/>
              </a:rPr>
              <a:t>shape  important?</a:t>
            </a:r>
            <a:endParaRPr sz="110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888795" y="1111860"/>
            <a:ext cx="1874596" cy="201833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467109" y="13321"/>
            <a:ext cx="8252459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u="sng" spc="60" dirty="0"/>
              <a:t>RESEARCH </a:t>
            </a:r>
            <a:r>
              <a:rPr sz="2400" u="sng" spc="40" dirty="0"/>
              <a:t>AND </a:t>
            </a:r>
            <a:r>
              <a:rPr sz="2400" u="sng" spc="30" dirty="0"/>
              <a:t>ANALYSIS OF </a:t>
            </a:r>
            <a:r>
              <a:rPr sz="2400" u="sng" spc="60" dirty="0"/>
              <a:t>EXISTING</a:t>
            </a:r>
            <a:r>
              <a:rPr sz="2400" u="sng" spc="150" dirty="0"/>
              <a:t> </a:t>
            </a:r>
            <a:r>
              <a:rPr sz="2400" u="sng" spc="60" dirty="0"/>
              <a:t>PRODUCTS</a:t>
            </a:r>
            <a:endParaRPr sz="2400" u="sng" dirty="0"/>
          </a:p>
        </p:txBody>
      </p:sp>
      <p:sp>
        <p:nvSpPr>
          <p:cNvPr id="8" name="object 8"/>
          <p:cNvSpPr txBox="1"/>
          <p:nvPr/>
        </p:nvSpPr>
        <p:spPr>
          <a:xfrm>
            <a:off x="317920" y="5763475"/>
            <a:ext cx="4351020" cy="1285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275"/>
              </a:lnSpc>
              <a:spcBef>
                <a:spcPts val="100"/>
              </a:spcBef>
            </a:pPr>
            <a:r>
              <a:rPr sz="1100" b="1" i="1" spc="-5" dirty="0">
                <a:solidFill>
                  <a:srgbClr val="151616"/>
                </a:solidFill>
                <a:latin typeface="Arial"/>
                <a:cs typeface="Arial"/>
              </a:rPr>
              <a:t>Summary </a:t>
            </a:r>
            <a:r>
              <a:rPr sz="1100" b="1" i="1" dirty="0">
                <a:solidFill>
                  <a:srgbClr val="151616"/>
                </a:solidFill>
                <a:latin typeface="Arial"/>
                <a:cs typeface="Arial"/>
              </a:rPr>
              <a:t>of conclusions:</a:t>
            </a:r>
            <a:endParaRPr sz="1100">
              <a:latin typeface="Arial"/>
              <a:cs typeface="Arial"/>
            </a:endParaRPr>
          </a:p>
          <a:p>
            <a:pPr marL="12700" marR="5080">
              <a:lnSpc>
                <a:spcPts val="1230"/>
              </a:lnSpc>
              <a:spcBef>
                <a:spcPts val="70"/>
              </a:spcBef>
            </a:pPr>
            <a:r>
              <a:rPr sz="1100" i="1" dirty="0">
                <a:solidFill>
                  <a:srgbClr val="151616"/>
                </a:solidFill>
                <a:latin typeface="Arial"/>
                <a:cs typeface="Arial"/>
              </a:rPr>
              <a:t>It must </a:t>
            </a:r>
            <a:r>
              <a:rPr sz="1100" i="1" spc="-5" dirty="0">
                <a:solidFill>
                  <a:srgbClr val="151616"/>
                </a:solidFill>
                <a:latin typeface="Arial"/>
                <a:cs typeface="Arial"/>
              </a:rPr>
              <a:t>be possible </a:t>
            </a:r>
            <a:r>
              <a:rPr sz="1100" i="1" dirty="0">
                <a:solidFill>
                  <a:srgbClr val="151616"/>
                </a:solidFill>
                <a:latin typeface="Arial"/>
                <a:cs typeface="Arial"/>
              </a:rPr>
              <a:t>for </a:t>
            </a:r>
            <a:r>
              <a:rPr sz="1100" i="1" spc="-5" dirty="0">
                <a:solidFill>
                  <a:srgbClr val="151616"/>
                </a:solidFill>
                <a:latin typeface="Arial"/>
                <a:cs typeface="Arial"/>
              </a:rPr>
              <a:t>right and </a:t>
            </a:r>
            <a:r>
              <a:rPr sz="1100" i="1" dirty="0">
                <a:solidFill>
                  <a:srgbClr val="151616"/>
                </a:solidFill>
                <a:latin typeface="Arial"/>
                <a:cs typeface="Arial"/>
              </a:rPr>
              <a:t>left </a:t>
            </a:r>
            <a:r>
              <a:rPr sz="1100" i="1" spc="-5" dirty="0">
                <a:solidFill>
                  <a:srgbClr val="151616"/>
                </a:solidFill>
                <a:latin typeface="Arial"/>
                <a:cs typeface="Arial"/>
              </a:rPr>
              <a:t>handed people </a:t>
            </a:r>
            <a:r>
              <a:rPr sz="1100" i="1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1100" i="1" spc="-5" dirty="0">
                <a:solidFill>
                  <a:srgbClr val="151616"/>
                </a:solidFill>
                <a:latin typeface="Arial"/>
                <a:cs typeface="Arial"/>
              </a:rPr>
              <a:t>use </a:t>
            </a:r>
            <a:r>
              <a:rPr sz="1100" i="1" dirty="0">
                <a:solidFill>
                  <a:srgbClr val="151616"/>
                </a:solidFill>
                <a:latin typeface="Arial"/>
                <a:cs typeface="Arial"/>
              </a:rPr>
              <a:t>my product,  </a:t>
            </a:r>
            <a:r>
              <a:rPr sz="1100" i="1" spc="-5" dirty="0">
                <a:solidFill>
                  <a:srgbClr val="151616"/>
                </a:solidFill>
                <a:latin typeface="Arial"/>
                <a:cs typeface="Arial"/>
              </a:rPr>
              <a:t>with equal</a:t>
            </a:r>
            <a:r>
              <a:rPr sz="1100" i="1" dirty="0">
                <a:solidFill>
                  <a:srgbClr val="151616"/>
                </a:solidFill>
                <a:latin typeface="Arial"/>
                <a:cs typeface="Arial"/>
              </a:rPr>
              <a:t> comfort.</a:t>
            </a:r>
            <a:endParaRPr sz="1100">
              <a:latin typeface="Arial"/>
              <a:cs typeface="Arial"/>
            </a:endParaRPr>
          </a:p>
          <a:p>
            <a:pPr marL="12700">
              <a:lnSpc>
                <a:spcPts val="1155"/>
              </a:lnSpc>
            </a:pPr>
            <a:r>
              <a:rPr sz="1100" i="1" dirty="0">
                <a:solidFill>
                  <a:srgbClr val="151616"/>
                </a:solidFill>
                <a:latin typeface="Arial"/>
                <a:cs typeface="Arial"/>
              </a:rPr>
              <a:t>It must </a:t>
            </a:r>
            <a:r>
              <a:rPr sz="1100" i="1" spc="-5" dirty="0">
                <a:solidFill>
                  <a:srgbClr val="151616"/>
                </a:solidFill>
                <a:latin typeface="Arial"/>
                <a:cs typeface="Arial"/>
              </a:rPr>
              <a:t>be </a:t>
            </a:r>
            <a:r>
              <a:rPr sz="1100" i="1" dirty="0">
                <a:solidFill>
                  <a:srgbClr val="151616"/>
                </a:solidFill>
                <a:latin typeface="Arial"/>
                <a:cs typeface="Arial"/>
              </a:rPr>
              <a:t>ﬁrm </a:t>
            </a:r>
            <a:r>
              <a:rPr sz="1100" i="1" spc="-5" dirty="0">
                <a:solidFill>
                  <a:srgbClr val="151616"/>
                </a:solidFill>
                <a:latin typeface="Arial"/>
                <a:cs typeface="Arial"/>
              </a:rPr>
              <a:t>and </a:t>
            </a:r>
            <a:r>
              <a:rPr sz="1100" i="1" dirty="0">
                <a:solidFill>
                  <a:srgbClr val="151616"/>
                </a:solidFill>
                <a:latin typeface="Arial"/>
                <a:cs typeface="Arial"/>
              </a:rPr>
              <a:t>not </a:t>
            </a:r>
            <a:r>
              <a:rPr sz="1100" i="1" spc="-5" dirty="0">
                <a:solidFill>
                  <a:srgbClr val="151616"/>
                </a:solidFill>
                <a:latin typeface="Arial"/>
                <a:cs typeface="Arial"/>
              </a:rPr>
              <a:t>move </a:t>
            </a:r>
            <a:r>
              <a:rPr sz="1100" i="1" dirty="0">
                <a:solidFill>
                  <a:srgbClr val="151616"/>
                </a:solidFill>
                <a:latin typeface="Arial"/>
                <a:cs typeface="Arial"/>
              </a:rPr>
              <a:t>at </a:t>
            </a:r>
            <a:r>
              <a:rPr sz="1100" i="1" spc="-5" dirty="0">
                <a:solidFill>
                  <a:srgbClr val="151616"/>
                </a:solidFill>
                <a:latin typeface="Arial"/>
                <a:cs typeface="Arial"/>
              </a:rPr>
              <a:t>all, when being used. </a:t>
            </a:r>
            <a:r>
              <a:rPr sz="1100" i="1" dirty="0">
                <a:solidFill>
                  <a:srgbClr val="151616"/>
                </a:solidFill>
                <a:latin typeface="Arial"/>
                <a:cs typeface="Arial"/>
              </a:rPr>
              <a:t>A </a:t>
            </a:r>
            <a:r>
              <a:rPr sz="1100" i="1" spc="-5" dirty="0">
                <a:solidFill>
                  <a:srgbClr val="151616"/>
                </a:solidFill>
                <a:latin typeface="Arial"/>
                <a:cs typeface="Arial"/>
              </a:rPr>
              <a:t>good</a:t>
            </a:r>
            <a:r>
              <a:rPr sz="1100" i="1" spc="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i="1" spc="-5" dirty="0">
                <a:solidFill>
                  <a:srgbClr val="151616"/>
                </a:solidFill>
                <a:latin typeface="Arial"/>
                <a:cs typeface="Arial"/>
              </a:rPr>
              <a:t>writing</a:t>
            </a:r>
            <a:endParaRPr sz="1100">
              <a:latin typeface="Arial"/>
              <a:cs typeface="Arial"/>
            </a:endParaRPr>
          </a:p>
          <a:p>
            <a:pPr marL="12700">
              <a:lnSpc>
                <a:spcPts val="1230"/>
              </a:lnSpc>
            </a:pPr>
            <a:r>
              <a:rPr sz="1100" i="1" spc="-5" dirty="0">
                <a:solidFill>
                  <a:srgbClr val="151616"/>
                </a:solidFill>
                <a:latin typeface="Arial"/>
                <a:cs typeface="Arial"/>
              </a:rPr>
              <a:t>position is</a:t>
            </a:r>
            <a:r>
              <a:rPr sz="1100" i="1" dirty="0">
                <a:solidFill>
                  <a:srgbClr val="151616"/>
                </a:solidFill>
                <a:latin typeface="Arial"/>
                <a:cs typeface="Arial"/>
              </a:rPr>
              <a:t> vital.</a:t>
            </a:r>
            <a:endParaRPr sz="1100">
              <a:latin typeface="Arial"/>
              <a:cs typeface="Arial"/>
            </a:endParaRPr>
          </a:p>
          <a:p>
            <a:pPr marL="12700" marR="12700">
              <a:lnSpc>
                <a:spcPts val="1230"/>
              </a:lnSpc>
              <a:spcBef>
                <a:spcPts val="70"/>
              </a:spcBef>
            </a:pPr>
            <a:r>
              <a:rPr sz="1100" i="1" spc="-5" dirty="0">
                <a:solidFill>
                  <a:srgbClr val="151616"/>
                </a:solidFill>
                <a:latin typeface="Arial"/>
                <a:cs typeface="Arial"/>
              </a:rPr>
              <a:t>Plywood could be </a:t>
            </a:r>
            <a:r>
              <a:rPr sz="1100" i="1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1100" i="1" spc="-5" dirty="0">
                <a:solidFill>
                  <a:srgbClr val="151616"/>
                </a:solidFill>
                <a:latin typeface="Arial"/>
                <a:cs typeface="Arial"/>
              </a:rPr>
              <a:t>ideal material </a:t>
            </a:r>
            <a:r>
              <a:rPr sz="1100" i="1" dirty="0">
                <a:solidFill>
                  <a:srgbClr val="151616"/>
                </a:solidFill>
                <a:latin typeface="Arial"/>
                <a:cs typeface="Arial"/>
              </a:rPr>
              <a:t>for the </a:t>
            </a:r>
            <a:r>
              <a:rPr sz="1100" i="1" spc="-5" dirty="0">
                <a:solidFill>
                  <a:srgbClr val="151616"/>
                </a:solidFill>
                <a:latin typeface="Arial"/>
                <a:cs typeface="Arial"/>
              </a:rPr>
              <a:t>writing </a:t>
            </a:r>
            <a:r>
              <a:rPr sz="1100" i="1" dirty="0">
                <a:solidFill>
                  <a:srgbClr val="151616"/>
                </a:solidFill>
                <a:latin typeface="Arial"/>
                <a:cs typeface="Arial"/>
              </a:rPr>
              <a:t>/ </a:t>
            </a:r>
            <a:r>
              <a:rPr sz="1100" i="1" spc="-5" dirty="0">
                <a:solidFill>
                  <a:srgbClr val="151616"/>
                </a:solidFill>
                <a:latin typeface="Arial"/>
                <a:cs typeface="Arial"/>
              </a:rPr>
              <a:t>sketching </a:t>
            </a:r>
            <a:r>
              <a:rPr sz="1100" i="1" dirty="0">
                <a:solidFill>
                  <a:srgbClr val="151616"/>
                </a:solidFill>
                <a:latin typeface="Arial"/>
                <a:cs typeface="Arial"/>
              </a:rPr>
              <a:t>surface.  The cost must </a:t>
            </a:r>
            <a:r>
              <a:rPr sz="1100" i="1" spc="-5" dirty="0">
                <a:solidFill>
                  <a:srgbClr val="151616"/>
                </a:solidFill>
                <a:latin typeface="Arial"/>
                <a:cs typeface="Arial"/>
              </a:rPr>
              <a:t>be relatively </a:t>
            </a:r>
            <a:r>
              <a:rPr sz="1100" i="1" spc="-20" dirty="0">
                <a:solidFill>
                  <a:srgbClr val="151616"/>
                </a:solidFill>
                <a:latin typeface="Arial"/>
                <a:cs typeface="Arial"/>
              </a:rPr>
              <a:t>low. </a:t>
            </a:r>
            <a:r>
              <a:rPr sz="1100" i="1" dirty="0">
                <a:solidFill>
                  <a:srgbClr val="151616"/>
                </a:solidFill>
                <a:latin typeface="Arial"/>
                <a:cs typeface="Arial"/>
              </a:rPr>
              <a:t>This </a:t>
            </a:r>
            <a:r>
              <a:rPr sz="1100" i="1" spc="-5" dirty="0">
                <a:solidFill>
                  <a:srgbClr val="151616"/>
                </a:solidFill>
                <a:latin typeface="Arial"/>
                <a:cs typeface="Arial"/>
              </a:rPr>
              <a:t>deﬁnitely helps </a:t>
            </a:r>
            <a:r>
              <a:rPr sz="1100" i="1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1100" i="1" spc="-5" dirty="0">
                <a:solidFill>
                  <a:srgbClr val="151616"/>
                </a:solidFill>
                <a:latin typeface="Arial"/>
                <a:cs typeface="Arial"/>
              </a:rPr>
              <a:t>sales </a:t>
            </a:r>
            <a:r>
              <a:rPr sz="1100" i="1" dirty="0">
                <a:solidFill>
                  <a:srgbClr val="151616"/>
                </a:solidFill>
                <a:latin typeface="Arial"/>
                <a:cs typeface="Arial"/>
              </a:rPr>
              <a:t>of the  </a:t>
            </a:r>
            <a:r>
              <a:rPr sz="1100" i="1" spc="-5" dirty="0">
                <a:solidFill>
                  <a:srgbClr val="151616"/>
                </a:solidFill>
                <a:latin typeface="Arial"/>
                <a:cs typeface="Arial"/>
              </a:rPr>
              <a:t>device seen</a:t>
            </a:r>
            <a:r>
              <a:rPr sz="1100" i="1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i="1" spc="-5" dirty="0">
                <a:solidFill>
                  <a:srgbClr val="151616"/>
                </a:solidFill>
                <a:latin typeface="Arial"/>
                <a:cs typeface="Arial"/>
              </a:rPr>
              <a:t>above.</a:t>
            </a:r>
            <a:endParaRPr sz="11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94051" y="4585998"/>
            <a:ext cx="2354580" cy="1045210"/>
          </a:xfrm>
          <a:prstGeom prst="rect">
            <a:avLst/>
          </a:prstGeom>
        </p:spPr>
        <p:txBody>
          <a:bodyPr vert="horz" wrap="square" lIns="0" tIns="42545" rIns="0" bIns="0" rtlCol="0">
            <a:spAutoFit/>
          </a:bodyPr>
          <a:lstStyle/>
          <a:p>
            <a:pPr marL="16510">
              <a:lnSpc>
                <a:spcPct val="100000"/>
              </a:lnSpc>
              <a:spcBef>
                <a:spcPts val="335"/>
              </a:spcBef>
            </a:pPr>
            <a:r>
              <a:rPr sz="1100" b="1" dirty="0">
                <a:solidFill>
                  <a:srgbClr val="151616"/>
                </a:solidFill>
                <a:latin typeface="Arial"/>
                <a:cs typeface="Arial"/>
              </a:rPr>
              <a:t>construction and</a:t>
            </a:r>
            <a:r>
              <a:rPr sz="1100" b="1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b="1" dirty="0">
                <a:solidFill>
                  <a:srgbClr val="151616"/>
                </a:solidFill>
                <a:latin typeface="Arial"/>
                <a:cs typeface="Arial"/>
              </a:rPr>
              <a:t>why?</a:t>
            </a:r>
            <a:endParaRPr sz="1100">
              <a:latin typeface="Arial"/>
              <a:cs typeface="Arial"/>
            </a:endParaRPr>
          </a:p>
          <a:p>
            <a:pPr marL="12700" marR="5080">
              <a:lnSpc>
                <a:spcPts val="1230"/>
              </a:lnSpc>
              <a:spcBef>
                <a:spcPts val="355"/>
              </a:spcBef>
            </a:pPr>
            <a:r>
              <a:rPr sz="1100" i="1" spc="-5" dirty="0">
                <a:solidFill>
                  <a:srgbClr val="151616"/>
                </a:solidFill>
                <a:latin typeface="Arial"/>
                <a:cs typeface="Arial"/>
              </a:rPr>
              <a:t>The stationery rest is manufactured  </a:t>
            </a:r>
            <a:r>
              <a:rPr sz="1100" i="1" dirty="0">
                <a:solidFill>
                  <a:srgbClr val="151616"/>
                </a:solidFill>
                <a:latin typeface="Arial"/>
                <a:cs typeface="Arial"/>
              </a:rPr>
              <a:t>from </a:t>
            </a:r>
            <a:r>
              <a:rPr sz="1100" i="1" spc="-5" dirty="0">
                <a:solidFill>
                  <a:srgbClr val="151616"/>
                </a:solidFill>
                <a:latin typeface="Arial"/>
                <a:cs typeface="Arial"/>
              </a:rPr>
              <a:t>plywood. </a:t>
            </a:r>
            <a:r>
              <a:rPr sz="1100" i="1" dirty="0">
                <a:solidFill>
                  <a:srgbClr val="151616"/>
                </a:solidFill>
                <a:latin typeface="Arial"/>
                <a:cs typeface="Arial"/>
              </a:rPr>
              <a:t>This </a:t>
            </a:r>
            <a:r>
              <a:rPr sz="1100" i="1" spc="-5" dirty="0">
                <a:solidFill>
                  <a:srgbClr val="151616"/>
                </a:solidFill>
                <a:latin typeface="Arial"/>
                <a:cs typeface="Arial"/>
              </a:rPr>
              <a:t>is ideal as </a:t>
            </a:r>
            <a:r>
              <a:rPr sz="1100" i="1" dirty="0">
                <a:solidFill>
                  <a:srgbClr val="151616"/>
                </a:solidFill>
                <a:latin typeface="Arial"/>
                <a:cs typeface="Arial"/>
              </a:rPr>
              <a:t>it </a:t>
            </a:r>
            <a:r>
              <a:rPr sz="1100" i="1" spc="-5" dirty="0">
                <a:solidFill>
                  <a:srgbClr val="151616"/>
                </a:solidFill>
                <a:latin typeface="Arial"/>
                <a:cs typeface="Arial"/>
              </a:rPr>
              <a:t>does  not warp or </a:t>
            </a:r>
            <a:r>
              <a:rPr sz="1100" i="1" dirty="0">
                <a:solidFill>
                  <a:srgbClr val="151616"/>
                </a:solidFill>
                <a:latin typeface="Arial"/>
                <a:cs typeface="Arial"/>
              </a:rPr>
              <a:t>twist out of </a:t>
            </a:r>
            <a:r>
              <a:rPr sz="1100" i="1" spc="-5" dirty="0">
                <a:solidFill>
                  <a:srgbClr val="151616"/>
                </a:solidFill>
                <a:latin typeface="Arial"/>
                <a:cs typeface="Arial"/>
              </a:rPr>
              <a:t>shape. </a:t>
            </a:r>
            <a:r>
              <a:rPr sz="1100" i="1" dirty="0">
                <a:solidFill>
                  <a:srgbClr val="151616"/>
                </a:solidFill>
                <a:latin typeface="Arial"/>
                <a:cs typeface="Arial"/>
              </a:rPr>
              <a:t>It  </a:t>
            </a:r>
            <a:r>
              <a:rPr sz="1100" i="1" spc="-5" dirty="0">
                <a:solidFill>
                  <a:srgbClr val="151616"/>
                </a:solidFill>
                <a:latin typeface="Arial"/>
                <a:cs typeface="Arial"/>
              </a:rPr>
              <a:t>provides a </a:t>
            </a:r>
            <a:r>
              <a:rPr sz="1100" i="1" dirty="0">
                <a:solidFill>
                  <a:srgbClr val="151616"/>
                </a:solidFill>
                <a:latin typeface="Arial"/>
                <a:cs typeface="Arial"/>
              </a:rPr>
              <a:t>ﬁrm surface for </a:t>
            </a:r>
            <a:r>
              <a:rPr sz="1100" i="1" spc="-5" dirty="0">
                <a:solidFill>
                  <a:srgbClr val="151616"/>
                </a:solidFill>
                <a:latin typeface="Arial"/>
                <a:cs typeface="Arial"/>
              </a:rPr>
              <a:t>writing and  sketching.</a:t>
            </a:r>
            <a:endParaRPr sz="11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832510" y="3469571"/>
            <a:ext cx="188150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i="1" spc="-5" dirty="0">
                <a:solidFill>
                  <a:srgbClr val="151616"/>
                </a:solidFill>
                <a:latin typeface="Arial"/>
                <a:cs typeface="Arial"/>
              </a:rPr>
              <a:t>The product is lightweight</a:t>
            </a:r>
            <a:r>
              <a:rPr sz="1100" i="1" spc="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i="1" spc="-5" dirty="0">
                <a:solidFill>
                  <a:srgbClr val="151616"/>
                </a:solidFill>
                <a:latin typeface="Arial"/>
                <a:cs typeface="Arial"/>
              </a:rPr>
              <a:t>and</a:t>
            </a:r>
            <a:endParaRPr sz="11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832510" y="3625634"/>
            <a:ext cx="199707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i="1" spc="-5" dirty="0">
                <a:solidFill>
                  <a:srgbClr val="151616"/>
                </a:solidFill>
                <a:latin typeface="Arial"/>
                <a:cs typeface="Arial"/>
              </a:rPr>
              <a:t>easy </a:t>
            </a:r>
            <a:r>
              <a:rPr sz="1100" i="1" dirty="0">
                <a:solidFill>
                  <a:srgbClr val="151616"/>
                </a:solidFill>
                <a:latin typeface="Arial"/>
                <a:cs typeface="Arial"/>
              </a:rPr>
              <a:t>to ﬁt </a:t>
            </a:r>
            <a:r>
              <a:rPr sz="1100" i="1" spc="-5" dirty="0">
                <a:solidFill>
                  <a:srgbClr val="151616"/>
                </a:solidFill>
                <a:latin typeface="Arial"/>
                <a:cs typeface="Arial"/>
              </a:rPr>
              <a:t>and </a:t>
            </a:r>
            <a:r>
              <a:rPr sz="1100" i="1" dirty="0">
                <a:solidFill>
                  <a:srgbClr val="151616"/>
                </a:solidFill>
                <a:latin typeface="Arial"/>
                <a:cs typeface="Arial"/>
              </a:rPr>
              <a:t>take </a:t>
            </a:r>
            <a:r>
              <a:rPr sz="1100" i="1" spc="-5" dirty="0">
                <a:solidFill>
                  <a:srgbClr val="151616"/>
                </a:solidFill>
                <a:latin typeface="Arial"/>
                <a:cs typeface="Arial"/>
              </a:rPr>
              <a:t>oﬀ </a:t>
            </a:r>
            <a:r>
              <a:rPr sz="1100" i="1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100" i="1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i="1" spc="-10" dirty="0">
                <a:solidFill>
                  <a:srgbClr val="151616"/>
                </a:solidFill>
                <a:latin typeface="Arial"/>
                <a:cs typeface="Arial"/>
              </a:rPr>
              <a:t>chair.</a:t>
            </a:r>
            <a:endParaRPr sz="11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832506" y="3781702"/>
            <a:ext cx="201358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i="1" spc="-5" dirty="0">
                <a:solidFill>
                  <a:srgbClr val="151616"/>
                </a:solidFill>
                <a:latin typeface="Arial"/>
                <a:cs typeface="Arial"/>
              </a:rPr>
              <a:t>The shape allows </a:t>
            </a:r>
            <a:r>
              <a:rPr sz="1100" i="1" dirty="0">
                <a:solidFill>
                  <a:srgbClr val="151616"/>
                </a:solidFill>
                <a:latin typeface="Arial"/>
                <a:cs typeface="Arial"/>
              </a:rPr>
              <a:t>the arm of</a:t>
            </a:r>
            <a:r>
              <a:rPr sz="1100" i="1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i="1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endParaRPr sz="11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832506" y="3937770"/>
            <a:ext cx="151384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i="1" spc="-5" dirty="0">
                <a:solidFill>
                  <a:srgbClr val="151616"/>
                </a:solidFill>
                <a:latin typeface="Arial"/>
                <a:cs typeface="Arial"/>
              </a:rPr>
              <a:t>user </a:t>
            </a:r>
            <a:r>
              <a:rPr sz="1100" i="1" dirty="0">
                <a:solidFill>
                  <a:srgbClr val="151616"/>
                </a:solidFill>
                <a:latin typeface="Arial"/>
                <a:cs typeface="Arial"/>
              </a:rPr>
              <a:t>to rest</a:t>
            </a:r>
            <a:r>
              <a:rPr sz="1100" i="1" spc="-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i="1" spc="-10" dirty="0">
                <a:solidFill>
                  <a:srgbClr val="151616"/>
                </a:solidFill>
                <a:latin typeface="Arial"/>
                <a:cs typeface="Arial"/>
              </a:rPr>
              <a:t>comfortably,</a:t>
            </a:r>
            <a:endParaRPr sz="11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2832502" y="4093838"/>
            <a:ext cx="2059939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i="1" spc="-5" dirty="0">
                <a:solidFill>
                  <a:srgbClr val="151616"/>
                </a:solidFill>
                <a:latin typeface="Arial"/>
                <a:cs typeface="Arial"/>
              </a:rPr>
              <a:t>providing a good writing</a:t>
            </a:r>
            <a:r>
              <a:rPr sz="1100" i="1" spc="5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i="1" spc="-5" dirty="0">
                <a:solidFill>
                  <a:srgbClr val="151616"/>
                </a:solidFill>
                <a:latin typeface="Arial"/>
                <a:cs typeface="Arial"/>
              </a:rPr>
              <a:t>position.</a:t>
            </a:r>
            <a:endParaRPr sz="11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2987039" y="605822"/>
            <a:ext cx="2018664" cy="374650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065" marR="5080" algn="ctr">
              <a:lnSpc>
                <a:spcPts val="890"/>
              </a:lnSpc>
              <a:spcBef>
                <a:spcPts val="185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  <a:hlinkClick r:id="rId3"/>
              </a:rPr>
              <a:t>http://www.alibaba.com/product-detail/wood-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  <a:hlinkClick r:id="rId3"/>
              </a:rPr>
              <a:t>school-chair-with-writing-  board_1130856362.html</a:t>
            </a:r>
            <a:endParaRPr sz="8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2829592" y="4566666"/>
            <a:ext cx="2047239" cy="933450"/>
          </a:xfrm>
          <a:prstGeom prst="rect">
            <a:avLst/>
          </a:prstGeom>
        </p:spPr>
        <p:txBody>
          <a:bodyPr vert="horz" wrap="square" lIns="0" tIns="6476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09"/>
              </a:spcBef>
            </a:pPr>
            <a:r>
              <a:rPr sz="1100" b="1" spc="-5" dirty="0">
                <a:solidFill>
                  <a:srgbClr val="151616"/>
                </a:solidFill>
                <a:latin typeface="Arial"/>
                <a:cs typeface="Arial"/>
              </a:rPr>
              <a:t>factor </a:t>
            </a:r>
            <a:r>
              <a:rPr sz="1100" b="1" dirty="0">
                <a:solidFill>
                  <a:srgbClr val="151616"/>
                </a:solidFill>
                <a:latin typeface="Arial"/>
                <a:cs typeface="Arial"/>
              </a:rPr>
              <a:t>in its </a:t>
            </a:r>
            <a:r>
              <a:rPr sz="1100" b="1" spc="-5" dirty="0">
                <a:solidFill>
                  <a:srgbClr val="151616"/>
                </a:solidFill>
                <a:latin typeface="Arial"/>
                <a:cs typeface="Arial"/>
              </a:rPr>
              <a:t>success?</a:t>
            </a:r>
            <a:endParaRPr sz="1100">
              <a:latin typeface="Arial"/>
              <a:cs typeface="Arial"/>
            </a:endParaRPr>
          </a:p>
          <a:p>
            <a:pPr marL="22225" marR="5080">
              <a:lnSpc>
                <a:spcPts val="1230"/>
              </a:lnSpc>
              <a:spcBef>
                <a:spcPts val="525"/>
              </a:spcBef>
            </a:pPr>
            <a:r>
              <a:rPr sz="1100" i="1" spc="-5" dirty="0">
                <a:solidFill>
                  <a:srgbClr val="151616"/>
                </a:solidFill>
                <a:latin typeface="Arial"/>
                <a:cs typeface="Arial"/>
              </a:rPr>
              <a:t>Both the chair and </a:t>
            </a:r>
            <a:r>
              <a:rPr sz="1100" i="1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1100" i="1" spc="-5" dirty="0">
                <a:solidFill>
                  <a:srgbClr val="151616"/>
                </a:solidFill>
                <a:latin typeface="Arial"/>
                <a:cs typeface="Arial"/>
              </a:rPr>
              <a:t>stationery  </a:t>
            </a:r>
            <a:r>
              <a:rPr sz="1100" i="1" dirty="0">
                <a:solidFill>
                  <a:srgbClr val="151616"/>
                </a:solidFill>
                <a:latin typeface="Arial"/>
                <a:cs typeface="Arial"/>
              </a:rPr>
              <a:t>rest cost </a:t>
            </a:r>
            <a:r>
              <a:rPr sz="1100" i="1" spc="-5" dirty="0">
                <a:solidFill>
                  <a:srgbClr val="151616"/>
                </a:solidFill>
                <a:latin typeface="Arial"/>
                <a:cs typeface="Arial"/>
              </a:rPr>
              <a:t>£18.00. </a:t>
            </a:r>
            <a:r>
              <a:rPr sz="1100" i="1" dirty="0">
                <a:solidFill>
                  <a:srgbClr val="151616"/>
                </a:solidFill>
                <a:latin typeface="Arial"/>
                <a:cs typeface="Arial"/>
              </a:rPr>
              <a:t>This </a:t>
            </a:r>
            <a:r>
              <a:rPr sz="1100" i="1" spc="-5" dirty="0">
                <a:solidFill>
                  <a:srgbClr val="151616"/>
                </a:solidFill>
                <a:latin typeface="Arial"/>
                <a:cs typeface="Arial"/>
              </a:rPr>
              <a:t>is an  extremely good price and is one  reason </a:t>
            </a:r>
            <a:r>
              <a:rPr sz="1100" i="1" dirty="0">
                <a:solidFill>
                  <a:srgbClr val="151616"/>
                </a:solidFill>
                <a:latin typeface="Arial"/>
                <a:cs typeface="Arial"/>
              </a:rPr>
              <a:t>for its</a:t>
            </a:r>
            <a:r>
              <a:rPr sz="1100" i="1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i="1" dirty="0">
                <a:solidFill>
                  <a:srgbClr val="151616"/>
                </a:solidFill>
                <a:latin typeface="Arial"/>
                <a:cs typeface="Arial"/>
              </a:rPr>
              <a:t>success.</a:t>
            </a:r>
            <a:endParaRPr sz="1100">
              <a:latin typeface="Arial"/>
              <a:cs typeface="Arial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7940951" y="433552"/>
            <a:ext cx="2406542" cy="178352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5119268" y="616546"/>
            <a:ext cx="0" cy="6591300"/>
          </a:xfrm>
          <a:custGeom>
            <a:avLst/>
            <a:gdLst/>
            <a:ahLst/>
            <a:cxnLst/>
            <a:rect l="l" t="t" r="r" b="b"/>
            <a:pathLst>
              <a:path h="6591300">
                <a:moveTo>
                  <a:pt x="0" y="0"/>
                </a:moveTo>
                <a:lnTo>
                  <a:pt x="0" y="6591301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5216090" y="570619"/>
            <a:ext cx="2316480" cy="17214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050">
              <a:lnSpc>
                <a:spcPct val="100000"/>
              </a:lnSpc>
              <a:spcBef>
                <a:spcPts val="100"/>
              </a:spcBef>
            </a:pPr>
            <a:r>
              <a:rPr sz="1100" b="1" dirty="0">
                <a:solidFill>
                  <a:srgbClr val="151616"/>
                </a:solidFill>
                <a:latin typeface="Arial"/>
                <a:cs typeface="Arial"/>
              </a:rPr>
              <a:t>What </a:t>
            </a:r>
            <a:r>
              <a:rPr sz="1100" b="1" spc="-5" dirty="0">
                <a:solidFill>
                  <a:srgbClr val="151616"/>
                </a:solidFill>
                <a:latin typeface="Arial"/>
                <a:cs typeface="Arial"/>
              </a:rPr>
              <a:t>are </a:t>
            </a:r>
            <a:r>
              <a:rPr sz="1100" b="1" dirty="0">
                <a:solidFill>
                  <a:srgbClr val="151616"/>
                </a:solidFill>
                <a:latin typeface="Arial"/>
                <a:cs typeface="Arial"/>
              </a:rPr>
              <a:t>the interesting</a:t>
            </a:r>
            <a:r>
              <a:rPr sz="1100" b="1" spc="-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b="1" spc="-5" dirty="0">
                <a:solidFill>
                  <a:srgbClr val="151616"/>
                </a:solidFill>
                <a:latin typeface="Arial"/>
                <a:cs typeface="Arial"/>
              </a:rPr>
              <a:t>features?</a:t>
            </a:r>
            <a:endParaRPr sz="1100">
              <a:latin typeface="Arial"/>
              <a:cs typeface="Arial"/>
            </a:endParaRPr>
          </a:p>
          <a:p>
            <a:pPr marL="12700" marR="5080">
              <a:lnSpc>
                <a:spcPts val="1230"/>
              </a:lnSpc>
              <a:spcBef>
                <a:spcPts val="994"/>
              </a:spcBef>
            </a:pPr>
            <a:r>
              <a:rPr sz="1100" i="1" spc="-5" dirty="0">
                <a:solidFill>
                  <a:srgbClr val="151616"/>
                </a:solidFill>
                <a:latin typeface="Arial"/>
                <a:cs typeface="Arial"/>
              </a:rPr>
              <a:t>This Lap </a:t>
            </a:r>
            <a:r>
              <a:rPr sz="1100" i="1" dirty="0">
                <a:solidFill>
                  <a:srgbClr val="151616"/>
                </a:solidFill>
                <a:latin typeface="Arial"/>
                <a:cs typeface="Arial"/>
              </a:rPr>
              <a:t>Rest </a:t>
            </a:r>
            <a:r>
              <a:rPr sz="1100" i="1" spc="-5" dirty="0">
                <a:solidFill>
                  <a:srgbClr val="151616"/>
                </a:solidFill>
                <a:latin typeface="Arial"/>
                <a:cs typeface="Arial"/>
              </a:rPr>
              <a:t>is a simple idea. </a:t>
            </a:r>
            <a:r>
              <a:rPr sz="1100" i="1" dirty="0">
                <a:solidFill>
                  <a:srgbClr val="151616"/>
                </a:solidFill>
                <a:latin typeface="Arial"/>
                <a:cs typeface="Arial"/>
              </a:rPr>
              <a:t>The  </a:t>
            </a:r>
            <a:r>
              <a:rPr sz="1100" i="1" spc="-5" dirty="0">
                <a:solidFill>
                  <a:srgbClr val="151616"/>
                </a:solidFill>
                <a:latin typeface="Arial"/>
                <a:cs typeface="Arial"/>
              </a:rPr>
              <a:t>main </a:t>
            </a:r>
            <a:r>
              <a:rPr sz="1100" i="1" dirty="0">
                <a:solidFill>
                  <a:srgbClr val="151616"/>
                </a:solidFill>
                <a:latin typeface="Arial"/>
                <a:cs typeface="Arial"/>
              </a:rPr>
              <a:t>feature of interest </a:t>
            </a:r>
            <a:r>
              <a:rPr sz="1100" i="1" spc="-5" dirty="0">
                <a:solidFill>
                  <a:srgbClr val="151616"/>
                </a:solidFill>
                <a:latin typeface="Arial"/>
                <a:cs typeface="Arial"/>
              </a:rPr>
              <a:t>is </a:t>
            </a:r>
            <a:r>
              <a:rPr sz="1100" i="1" dirty="0">
                <a:solidFill>
                  <a:srgbClr val="151616"/>
                </a:solidFill>
                <a:latin typeface="Arial"/>
                <a:cs typeface="Arial"/>
              </a:rPr>
              <a:t>that the  </a:t>
            </a:r>
            <a:r>
              <a:rPr sz="1100" i="1" spc="-5" dirty="0">
                <a:solidFill>
                  <a:srgbClr val="151616"/>
                </a:solidFill>
                <a:latin typeface="Arial"/>
                <a:cs typeface="Arial"/>
              </a:rPr>
              <a:t>stand </a:t>
            </a:r>
            <a:r>
              <a:rPr sz="1100" i="1" dirty="0">
                <a:solidFill>
                  <a:srgbClr val="151616"/>
                </a:solidFill>
                <a:latin typeface="Arial"/>
                <a:cs typeface="Arial"/>
              </a:rPr>
              <a:t>rests </a:t>
            </a:r>
            <a:r>
              <a:rPr sz="1100" i="1" spc="-5" dirty="0">
                <a:solidFill>
                  <a:srgbClr val="151616"/>
                </a:solidFill>
                <a:latin typeface="Arial"/>
                <a:cs typeface="Arial"/>
              </a:rPr>
              <a:t>between </a:t>
            </a:r>
            <a:r>
              <a:rPr sz="1100" i="1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1100" i="1" spc="-5" dirty="0">
                <a:solidFill>
                  <a:srgbClr val="151616"/>
                </a:solidFill>
                <a:latin typeface="Arial"/>
                <a:cs typeface="Arial"/>
              </a:rPr>
              <a:t>users legs,  keeping </a:t>
            </a:r>
            <a:r>
              <a:rPr sz="1100" i="1" dirty="0">
                <a:solidFill>
                  <a:srgbClr val="151616"/>
                </a:solidFill>
                <a:latin typeface="Arial"/>
                <a:cs typeface="Arial"/>
              </a:rPr>
              <a:t>it stable. This </a:t>
            </a:r>
            <a:r>
              <a:rPr sz="1100" i="1" spc="-5" dirty="0">
                <a:solidFill>
                  <a:srgbClr val="151616"/>
                </a:solidFill>
                <a:latin typeface="Arial"/>
                <a:cs typeface="Arial"/>
              </a:rPr>
              <a:t>could be used  even when </a:t>
            </a:r>
            <a:r>
              <a:rPr sz="1100" i="1" dirty="0">
                <a:solidFill>
                  <a:srgbClr val="151616"/>
                </a:solidFill>
                <a:latin typeface="Arial"/>
                <a:cs typeface="Arial"/>
              </a:rPr>
              <a:t>sat </a:t>
            </a:r>
            <a:r>
              <a:rPr sz="1100" i="1" spc="-5" dirty="0">
                <a:solidFill>
                  <a:srgbClr val="151616"/>
                </a:solidFill>
                <a:latin typeface="Arial"/>
                <a:cs typeface="Arial"/>
              </a:rPr>
              <a:t>on an easy </a:t>
            </a:r>
            <a:r>
              <a:rPr sz="1100" i="1" spc="-10" dirty="0">
                <a:solidFill>
                  <a:srgbClr val="151616"/>
                </a:solidFill>
                <a:latin typeface="Arial"/>
                <a:cs typeface="Arial"/>
              </a:rPr>
              <a:t>chair. </a:t>
            </a:r>
            <a:r>
              <a:rPr sz="1100" i="1" dirty="0">
                <a:solidFill>
                  <a:srgbClr val="151616"/>
                </a:solidFill>
                <a:latin typeface="Arial"/>
                <a:cs typeface="Arial"/>
              </a:rPr>
              <a:t>The  </a:t>
            </a:r>
            <a:r>
              <a:rPr sz="1100" i="1" spc="-5" dirty="0">
                <a:solidFill>
                  <a:srgbClr val="151616"/>
                </a:solidFill>
                <a:latin typeface="Arial"/>
                <a:cs typeface="Arial"/>
              </a:rPr>
              <a:t>basic </a:t>
            </a:r>
            <a:r>
              <a:rPr sz="1100" i="1" dirty="0">
                <a:solidFill>
                  <a:srgbClr val="151616"/>
                </a:solidFill>
                <a:latin typeface="Arial"/>
                <a:cs typeface="Arial"/>
              </a:rPr>
              <a:t>structure </a:t>
            </a:r>
            <a:r>
              <a:rPr sz="1100" i="1" spc="-5" dirty="0">
                <a:solidFill>
                  <a:srgbClr val="151616"/>
                </a:solidFill>
                <a:latin typeface="Arial"/>
                <a:cs typeface="Arial"/>
              </a:rPr>
              <a:t>makes </a:t>
            </a:r>
            <a:r>
              <a:rPr sz="1100" i="1" dirty="0">
                <a:solidFill>
                  <a:srgbClr val="151616"/>
                </a:solidFill>
                <a:latin typeface="Arial"/>
                <a:cs typeface="Arial"/>
              </a:rPr>
              <a:t>it </a:t>
            </a:r>
            <a:r>
              <a:rPr sz="1100" i="1" spc="-5" dirty="0">
                <a:solidFill>
                  <a:srgbClr val="151616"/>
                </a:solidFill>
                <a:latin typeface="Arial"/>
                <a:cs typeface="Arial"/>
              </a:rPr>
              <a:t>easy </a:t>
            </a:r>
            <a:r>
              <a:rPr sz="1100" i="1" dirty="0">
                <a:solidFill>
                  <a:srgbClr val="151616"/>
                </a:solidFill>
                <a:latin typeface="Arial"/>
                <a:cs typeface="Arial"/>
              </a:rPr>
              <a:t>to  manufacture. </a:t>
            </a:r>
            <a:r>
              <a:rPr sz="1100" i="1" spc="-10" dirty="0">
                <a:solidFill>
                  <a:srgbClr val="151616"/>
                </a:solidFill>
                <a:latin typeface="Arial"/>
                <a:cs typeface="Arial"/>
              </a:rPr>
              <a:t>However, </a:t>
            </a:r>
            <a:r>
              <a:rPr sz="1100" i="1" spc="-5" dirty="0">
                <a:solidFill>
                  <a:srgbClr val="151616"/>
                </a:solidFill>
                <a:latin typeface="Arial"/>
                <a:cs typeface="Arial"/>
              </a:rPr>
              <a:t>would </a:t>
            </a:r>
            <a:r>
              <a:rPr sz="1100" i="1" dirty="0">
                <a:solidFill>
                  <a:srgbClr val="151616"/>
                </a:solidFill>
                <a:latin typeface="Arial"/>
                <a:cs typeface="Arial"/>
              </a:rPr>
              <a:t>it </a:t>
            </a:r>
            <a:r>
              <a:rPr sz="1100" i="1" spc="-5" dirty="0">
                <a:solidFill>
                  <a:srgbClr val="151616"/>
                </a:solidFill>
                <a:latin typeface="Arial"/>
                <a:cs typeface="Arial"/>
              </a:rPr>
              <a:t>be  uncomfortable </a:t>
            </a:r>
            <a:r>
              <a:rPr sz="1100" i="1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1100" i="1" spc="-5" dirty="0">
                <a:solidFill>
                  <a:srgbClr val="151616"/>
                </a:solidFill>
                <a:latin typeface="Arial"/>
                <a:cs typeface="Arial"/>
              </a:rPr>
              <a:t>keep under your  legs? </a:t>
            </a:r>
            <a:r>
              <a:rPr sz="1100" i="1" dirty="0">
                <a:solidFill>
                  <a:srgbClr val="151616"/>
                </a:solidFill>
                <a:latin typeface="Arial"/>
                <a:cs typeface="Arial"/>
              </a:rPr>
              <a:t>for </a:t>
            </a:r>
            <a:r>
              <a:rPr sz="1100" i="1" spc="-5" dirty="0">
                <a:solidFill>
                  <a:srgbClr val="151616"/>
                </a:solidFill>
                <a:latin typeface="Arial"/>
                <a:cs typeface="Arial"/>
              </a:rPr>
              <a:t>a sustained amount </a:t>
            </a:r>
            <a:r>
              <a:rPr sz="1100" i="1" dirty="0">
                <a:solidFill>
                  <a:srgbClr val="151616"/>
                </a:solidFill>
                <a:latin typeface="Arial"/>
                <a:cs typeface="Arial"/>
              </a:rPr>
              <a:t>of</a:t>
            </a:r>
            <a:r>
              <a:rPr sz="1100" i="1" spc="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i="1" dirty="0">
                <a:solidFill>
                  <a:srgbClr val="151616"/>
                </a:solidFill>
                <a:latin typeface="Arial"/>
                <a:cs typeface="Arial"/>
              </a:rPr>
              <a:t>time.</a:t>
            </a:r>
            <a:endParaRPr sz="1100">
              <a:latin typeface="Arial"/>
              <a:cs typeface="Arial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9186429" y="2404094"/>
            <a:ext cx="871855" cy="31115"/>
          </a:xfrm>
          <a:custGeom>
            <a:avLst/>
            <a:gdLst/>
            <a:ahLst/>
            <a:cxnLst/>
            <a:rect l="l" t="t" r="r" b="b"/>
            <a:pathLst>
              <a:path w="871854" h="31114">
                <a:moveTo>
                  <a:pt x="0" y="0"/>
                </a:moveTo>
                <a:lnTo>
                  <a:pt x="871538" y="0"/>
                </a:lnTo>
                <a:lnTo>
                  <a:pt x="871538" y="30942"/>
                </a:lnTo>
                <a:lnTo>
                  <a:pt x="0" y="30942"/>
                </a:lnTo>
                <a:lnTo>
                  <a:pt x="0" y="0"/>
                </a:lnTo>
                <a:close/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9601951" y="2435032"/>
            <a:ext cx="50165" cy="586105"/>
          </a:xfrm>
          <a:custGeom>
            <a:avLst/>
            <a:gdLst/>
            <a:ahLst/>
            <a:cxnLst/>
            <a:rect l="l" t="t" r="r" b="b"/>
            <a:pathLst>
              <a:path w="50165" h="586105">
                <a:moveTo>
                  <a:pt x="0" y="585791"/>
                </a:moveTo>
                <a:lnTo>
                  <a:pt x="0" y="0"/>
                </a:lnTo>
                <a:lnTo>
                  <a:pt x="50022" y="0"/>
                </a:lnTo>
                <a:lnTo>
                  <a:pt x="50022" y="585791"/>
                </a:lnTo>
                <a:lnTo>
                  <a:pt x="0" y="585791"/>
                </a:lnTo>
                <a:close/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9295966" y="3020824"/>
            <a:ext cx="652780" cy="25400"/>
          </a:xfrm>
          <a:custGeom>
            <a:avLst/>
            <a:gdLst/>
            <a:ahLst/>
            <a:cxnLst/>
            <a:rect l="l" t="t" r="r" b="b"/>
            <a:pathLst>
              <a:path w="652779" h="25400">
                <a:moveTo>
                  <a:pt x="0" y="0"/>
                </a:moveTo>
                <a:lnTo>
                  <a:pt x="652463" y="0"/>
                </a:lnTo>
                <a:lnTo>
                  <a:pt x="652463" y="25020"/>
                </a:lnTo>
                <a:lnTo>
                  <a:pt x="0" y="25020"/>
                </a:lnTo>
                <a:lnTo>
                  <a:pt x="0" y="0"/>
                </a:lnTo>
                <a:close/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/>
          <p:nvPr/>
        </p:nvSpPr>
        <p:spPr>
          <a:xfrm>
            <a:off x="5201809" y="5638891"/>
            <a:ext cx="5065395" cy="14420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275"/>
              </a:lnSpc>
              <a:spcBef>
                <a:spcPts val="100"/>
              </a:spcBef>
            </a:pPr>
            <a:r>
              <a:rPr sz="1100" b="1" i="1" spc="-5" dirty="0">
                <a:solidFill>
                  <a:srgbClr val="151616"/>
                </a:solidFill>
                <a:latin typeface="Arial"/>
                <a:cs typeface="Arial"/>
              </a:rPr>
              <a:t>Summary </a:t>
            </a:r>
            <a:r>
              <a:rPr sz="1100" b="1" i="1" dirty="0">
                <a:solidFill>
                  <a:srgbClr val="151616"/>
                </a:solidFill>
                <a:latin typeface="Arial"/>
                <a:cs typeface="Arial"/>
              </a:rPr>
              <a:t>of conclusions:</a:t>
            </a:r>
            <a:endParaRPr sz="1100">
              <a:latin typeface="Arial"/>
              <a:cs typeface="Arial"/>
            </a:endParaRPr>
          </a:p>
          <a:p>
            <a:pPr marL="12700" marR="20320">
              <a:lnSpc>
                <a:spcPts val="1230"/>
              </a:lnSpc>
              <a:spcBef>
                <a:spcPts val="70"/>
              </a:spcBef>
            </a:pPr>
            <a:r>
              <a:rPr sz="1100" i="1" dirty="0">
                <a:solidFill>
                  <a:srgbClr val="151616"/>
                </a:solidFill>
                <a:latin typeface="Arial"/>
                <a:cs typeface="Arial"/>
              </a:rPr>
              <a:t>I must </a:t>
            </a:r>
            <a:r>
              <a:rPr sz="1100" i="1" spc="-5" dirty="0">
                <a:solidFill>
                  <a:srgbClr val="151616"/>
                </a:solidFill>
                <a:latin typeface="Arial"/>
                <a:cs typeface="Arial"/>
              </a:rPr>
              <a:t>keep </a:t>
            </a:r>
            <a:r>
              <a:rPr sz="1100" i="1" dirty="0">
                <a:solidFill>
                  <a:srgbClr val="151616"/>
                </a:solidFill>
                <a:latin typeface="Arial"/>
                <a:cs typeface="Arial"/>
              </a:rPr>
              <a:t>my </a:t>
            </a:r>
            <a:r>
              <a:rPr sz="1100" i="1" spc="-5" dirty="0">
                <a:solidFill>
                  <a:srgbClr val="151616"/>
                </a:solidFill>
                <a:latin typeface="Arial"/>
                <a:cs typeface="Arial"/>
              </a:rPr>
              <a:t>design simple, so </a:t>
            </a:r>
            <a:r>
              <a:rPr sz="1100" i="1" dirty="0">
                <a:solidFill>
                  <a:srgbClr val="151616"/>
                </a:solidFill>
                <a:latin typeface="Arial"/>
                <a:cs typeface="Arial"/>
              </a:rPr>
              <a:t>that it </a:t>
            </a:r>
            <a:r>
              <a:rPr sz="1100" i="1" spc="-5" dirty="0">
                <a:solidFill>
                  <a:srgbClr val="151616"/>
                </a:solidFill>
                <a:latin typeface="Arial"/>
                <a:cs typeface="Arial"/>
              </a:rPr>
              <a:t>is easy </a:t>
            </a:r>
            <a:r>
              <a:rPr sz="1100" i="1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1100" i="1" spc="-5" dirty="0">
                <a:solidFill>
                  <a:srgbClr val="151616"/>
                </a:solidFill>
                <a:latin typeface="Arial"/>
                <a:cs typeface="Arial"/>
              </a:rPr>
              <a:t>use and </a:t>
            </a:r>
            <a:r>
              <a:rPr sz="1100" i="1" dirty="0">
                <a:solidFill>
                  <a:srgbClr val="151616"/>
                </a:solidFill>
                <a:latin typeface="Arial"/>
                <a:cs typeface="Arial"/>
              </a:rPr>
              <a:t>manufacture.  </a:t>
            </a:r>
            <a:r>
              <a:rPr sz="1100" i="1" spc="-5" dirty="0">
                <a:solidFill>
                  <a:srgbClr val="151616"/>
                </a:solidFill>
                <a:latin typeface="Arial"/>
                <a:cs typeface="Arial"/>
              </a:rPr>
              <a:t>Although </a:t>
            </a:r>
            <a:r>
              <a:rPr sz="1100" i="1" dirty="0">
                <a:solidFill>
                  <a:srgbClr val="151616"/>
                </a:solidFill>
                <a:latin typeface="Arial"/>
                <a:cs typeface="Arial"/>
              </a:rPr>
              <a:t>the rest </a:t>
            </a:r>
            <a:r>
              <a:rPr sz="1100" i="1" spc="-5" dirty="0">
                <a:solidFill>
                  <a:srgbClr val="151616"/>
                </a:solidFill>
                <a:latin typeface="Arial"/>
                <a:cs typeface="Arial"/>
              </a:rPr>
              <a:t>above is </a:t>
            </a:r>
            <a:r>
              <a:rPr sz="1100" i="1" dirty="0">
                <a:solidFill>
                  <a:srgbClr val="151616"/>
                </a:solidFill>
                <a:latin typeface="Arial"/>
                <a:cs typeface="Arial"/>
              </a:rPr>
              <a:t>set at </a:t>
            </a:r>
            <a:r>
              <a:rPr sz="1100" i="1" spc="-5" dirty="0">
                <a:solidFill>
                  <a:srgbClr val="151616"/>
                </a:solidFill>
                <a:latin typeface="Arial"/>
                <a:cs typeface="Arial"/>
              </a:rPr>
              <a:t>one angle, </a:t>
            </a:r>
            <a:r>
              <a:rPr sz="1100" i="1" dirty="0">
                <a:solidFill>
                  <a:srgbClr val="151616"/>
                </a:solidFill>
                <a:latin typeface="Arial"/>
                <a:cs typeface="Arial"/>
              </a:rPr>
              <a:t>I may </a:t>
            </a:r>
            <a:r>
              <a:rPr sz="1100" i="1" spc="-5" dirty="0">
                <a:solidFill>
                  <a:srgbClr val="151616"/>
                </a:solidFill>
                <a:latin typeface="Arial"/>
                <a:cs typeface="Arial"/>
              </a:rPr>
              <a:t>design one </a:t>
            </a:r>
            <a:r>
              <a:rPr sz="1100" i="1" dirty="0">
                <a:solidFill>
                  <a:srgbClr val="151616"/>
                </a:solidFill>
                <a:latin typeface="Arial"/>
                <a:cs typeface="Arial"/>
              </a:rPr>
              <a:t>that </a:t>
            </a:r>
            <a:r>
              <a:rPr sz="1100" i="1" spc="-5" dirty="0">
                <a:solidFill>
                  <a:srgbClr val="151616"/>
                </a:solidFill>
                <a:latin typeface="Arial"/>
                <a:cs typeface="Arial"/>
              </a:rPr>
              <a:t>can be altered.  </a:t>
            </a:r>
            <a:r>
              <a:rPr sz="1100" i="1" dirty="0">
                <a:solidFill>
                  <a:srgbClr val="151616"/>
                </a:solidFill>
                <a:latin typeface="Arial"/>
                <a:cs typeface="Arial"/>
              </a:rPr>
              <a:t>My </a:t>
            </a:r>
            <a:r>
              <a:rPr sz="1100" i="1" spc="-5" dirty="0">
                <a:solidFill>
                  <a:srgbClr val="151616"/>
                </a:solidFill>
                <a:latin typeface="Arial"/>
                <a:cs typeface="Arial"/>
              </a:rPr>
              <a:t>product </a:t>
            </a:r>
            <a:r>
              <a:rPr sz="1100" i="1" dirty="0">
                <a:solidFill>
                  <a:srgbClr val="151616"/>
                </a:solidFill>
                <a:latin typeface="Arial"/>
                <a:cs typeface="Arial"/>
              </a:rPr>
              <a:t>must to </a:t>
            </a:r>
            <a:r>
              <a:rPr sz="1100" i="1" spc="-5" dirty="0">
                <a:solidFill>
                  <a:srgbClr val="151616"/>
                </a:solidFill>
                <a:latin typeface="Arial"/>
                <a:cs typeface="Arial"/>
              </a:rPr>
              <a:t>lightweight, possibly manufactured </a:t>
            </a:r>
            <a:r>
              <a:rPr sz="1100" i="1" dirty="0">
                <a:solidFill>
                  <a:srgbClr val="151616"/>
                </a:solidFill>
                <a:latin typeface="Arial"/>
                <a:cs typeface="Arial"/>
              </a:rPr>
              <a:t>from </a:t>
            </a:r>
            <a:r>
              <a:rPr sz="1100" i="1" spc="-5" dirty="0">
                <a:solidFill>
                  <a:srgbClr val="151616"/>
                </a:solidFill>
                <a:latin typeface="Arial"/>
                <a:cs typeface="Arial"/>
              </a:rPr>
              <a:t>polypropylene. </a:t>
            </a:r>
            <a:r>
              <a:rPr sz="1100" i="1" dirty="0">
                <a:solidFill>
                  <a:srgbClr val="151616"/>
                </a:solidFill>
                <a:latin typeface="Arial"/>
                <a:cs typeface="Arial"/>
              </a:rPr>
              <a:t>The  </a:t>
            </a:r>
            <a:r>
              <a:rPr sz="1100" i="1" spc="-5" dirty="0">
                <a:solidFill>
                  <a:srgbClr val="151616"/>
                </a:solidFill>
                <a:latin typeface="Arial"/>
                <a:cs typeface="Arial"/>
              </a:rPr>
              <a:t>product will be easy </a:t>
            </a:r>
            <a:r>
              <a:rPr sz="1100" i="1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1100" i="1" spc="-5" dirty="0">
                <a:solidFill>
                  <a:srgbClr val="151616"/>
                </a:solidFill>
                <a:latin typeface="Arial"/>
                <a:cs typeface="Arial"/>
              </a:rPr>
              <a:t>clean, </a:t>
            </a:r>
            <a:r>
              <a:rPr sz="1100" i="1" dirty="0">
                <a:solidFill>
                  <a:srgbClr val="151616"/>
                </a:solidFill>
                <a:latin typeface="Arial"/>
                <a:cs typeface="Arial"/>
              </a:rPr>
              <a:t>if </a:t>
            </a:r>
            <a:r>
              <a:rPr sz="1100" i="1" spc="-5" dirty="0">
                <a:solidFill>
                  <a:srgbClr val="151616"/>
                </a:solidFill>
                <a:latin typeface="Arial"/>
                <a:cs typeface="Arial"/>
              </a:rPr>
              <a:t>polypropylene is</a:t>
            </a:r>
            <a:r>
              <a:rPr sz="1100" i="1" spc="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i="1" spc="-5" dirty="0">
                <a:solidFill>
                  <a:srgbClr val="151616"/>
                </a:solidFill>
                <a:latin typeface="Arial"/>
                <a:cs typeface="Arial"/>
              </a:rPr>
              <a:t>used.</a:t>
            </a:r>
            <a:endParaRPr sz="1100">
              <a:latin typeface="Arial"/>
              <a:cs typeface="Arial"/>
            </a:endParaRPr>
          </a:p>
          <a:p>
            <a:pPr marL="12700">
              <a:lnSpc>
                <a:spcPts val="1155"/>
              </a:lnSpc>
            </a:pPr>
            <a:r>
              <a:rPr sz="1100" i="1" spc="-5" dirty="0">
                <a:solidFill>
                  <a:srgbClr val="151616"/>
                </a:solidFill>
                <a:latin typeface="Arial"/>
                <a:cs typeface="Arial"/>
              </a:rPr>
              <a:t>Injection moulding is an ideal </a:t>
            </a:r>
            <a:r>
              <a:rPr sz="1100" i="1" dirty="0">
                <a:solidFill>
                  <a:srgbClr val="151616"/>
                </a:solidFill>
                <a:latin typeface="Arial"/>
                <a:cs typeface="Arial"/>
              </a:rPr>
              <a:t>process, for </a:t>
            </a:r>
            <a:r>
              <a:rPr sz="1100" i="1" spc="-5" dirty="0">
                <a:solidFill>
                  <a:srgbClr val="151616"/>
                </a:solidFill>
                <a:latin typeface="Arial"/>
                <a:cs typeface="Arial"/>
              </a:rPr>
              <a:t>manufacturing a one piece</a:t>
            </a:r>
            <a:r>
              <a:rPr sz="1100" i="1" spc="114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i="1" dirty="0">
                <a:solidFill>
                  <a:srgbClr val="151616"/>
                </a:solidFill>
                <a:latin typeface="Arial"/>
                <a:cs typeface="Arial"/>
              </a:rPr>
              <a:t>product.</a:t>
            </a:r>
            <a:endParaRPr sz="1100">
              <a:latin typeface="Arial"/>
              <a:cs typeface="Arial"/>
            </a:endParaRPr>
          </a:p>
          <a:p>
            <a:pPr marL="12700" marR="67945">
              <a:lnSpc>
                <a:spcPts val="1230"/>
              </a:lnSpc>
              <a:spcBef>
                <a:spcPts val="70"/>
              </a:spcBef>
            </a:pPr>
            <a:r>
              <a:rPr sz="1100" i="1" dirty="0">
                <a:solidFill>
                  <a:srgbClr val="151616"/>
                </a:solidFill>
                <a:latin typeface="Arial"/>
                <a:cs typeface="Arial"/>
              </a:rPr>
              <a:t>If </a:t>
            </a:r>
            <a:r>
              <a:rPr sz="1100" i="1" spc="-5" dirty="0">
                <a:solidFill>
                  <a:srgbClr val="151616"/>
                </a:solidFill>
                <a:latin typeface="Arial"/>
                <a:cs typeface="Arial"/>
              </a:rPr>
              <a:t>injection moulding is </a:t>
            </a:r>
            <a:r>
              <a:rPr sz="1100" i="1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1100" i="1" spc="-5" dirty="0">
                <a:solidFill>
                  <a:srgbClr val="151616"/>
                </a:solidFill>
                <a:latin typeface="Arial"/>
                <a:cs typeface="Arial"/>
              </a:rPr>
              <a:t>selected manufacturing </a:t>
            </a:r>
            <a:r>
              <a:rPr sz="1100" i="1" dirty="0">
                <a:solidFill>
                  <a:srgbClr val="151616"/>
                </a:solidFill>
                <a:latin typeface="Arial"/>
                <a:cs typeface="Arial"/>
              </a:rPr>
              <a:t>process, </a:t>
            </a:r>
            <a:r>
              <a:rPr sz="1100" i="1" spc="-5" dirty="0">
                <a:solidFill>
                  <a:srgbClr val="151616"/>
                </a:solidFill>
                <a:latin typeface="Arial"/>
                <a:cs typeface="Arial"/>
              </a:rPr>
              <a:t>large numbers </a:t>
            </a:r>
            <a:r>
              <a:rPr sz="1100" i="1" dirty="0">
                <a:solidFill>
                  <a:srgbClr val="151616"/>
                </a:solidFill>
                <a:latin typeface="Arial"/>
                <a:cs typeface="Arial"/>
              </a:rPr>
              <a:t>of the  </a:t>
            </a:r>
            <a:r>
              <a:rPr sz="1100" i="1" spc="-5" dirty="0">
                <a:solidFill>
                  <a:srgbClr val="151616"/>
                </a:solidFill>
                <a:latin typeface="Arial"/>
                <a:cs typeface="Arial"/>
              </a:rPr>
              <a:t>product should be made, </a:t>
            </a:r>
            <a:r>
              <a:rPr sz="1100" i="1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1100" i="1" spc="-5" dirty="0">
                <a:solidFill>
                  <a:srgbClr val="151616"/>
                </a:solidFill>
                <a:latin typeface="Arial"/>
                <a:cs typeface="Arial"/>
              </a:rPr>
              <a:t>keep </a:t>
            </a:r>
            <a:r>
              <a:rPr sz="1100" i="1" dirty="0">
                <a:solidFill>
                  <a:srgbClr val="151616"/>
                </a:solidFill>
                <a:latin typeface="Arial"/>
                <a:cs typeface="Arial"/>
              </a:rPr>
              <a:t>costs </a:t>
            </a:r>
            <a:r>
              <a:rPr sz="1100" i="1" spc="-5" dirty="0">
                <a:solidFill>
                  <a:srgbClr val="151616"/>
                </a:solidFill>
                <a:latin typeface="Arial"/>
                <a:cs typeface="Arial"/>
              </a:rPr>
              <a:t>as low as</a:t>
            </a:r>
            <a:r>
              <a:rPr sz="1100" i="1" spc="5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i="1" spc="-5" dirty="0">
                <a:solidFill>
                  <a:srgbClr val="151616"/>
                </a:solidFill>
                <a:latin typeface="Arial"/>
                <a:cs typeface="Arial"/>
              </a:rPr>
              <a:t>possible.</a:t>
            </a:r>
            <a:endParaRPr sz="1100">
              <a:latin typeface="Arial"/>
              <a:cs typeface="Arial"/>
            </a:endParaRPr>
          </a:p>
          <a:p>
            <a:pPr marL="12700">
              <a:lnSpc>
                <a:spcPts val="1200"/>
              </a:lnSpc>
            </a:pPr>
            <a:r>
              <a:rPr sz="1100" i="1" spc="-5" dirty="0">
                <a:solidFill>
                  <a:srgbClr val="151616"/>
                </a:solidFill>
                <a:latin typeface="Arial"/>
                <a:cs typeface="Arial"/>
              </a:rPr>
              <a:t>An adjustable product is needed so </a:t>
            </a:r>
            <a:r>
              <a:rPr sz="1100" i="1" dirty="0">
                <a:solidFill>
                  <a:srgbClr val="151616"/>
                </a:solidFill>
                <a:latin typeface="Arial"/>
                <a:cs typeface="Arial"/>
              </a:rPr>
              <a:t>that the </a:t>
            </a:r>
            <a:r>
              <a:rPr sz="1100" i="1" spc="-5" dirty="0">
                <a:solidFill>
                  <a:srgbClr val="151616"/>
                </a:solidFill>
                <a:latin typeface="Arial"/>
                <a:cs typeface="Arial"/>
              </a:rPr>
              <a:t>product has a large range </a:t>
            </a:r>
            <a:r>
              <a:rPr sz="1100" i="1" dirty="0">
                <a:solidFill>
                  <a:srgbClr val="151616"/>
                </a:solidFill>
                <a:latin typeface="Arial"/>
                <a:cs typeface="Arial"/>
              </a:rPr>
              <a:t>of</a:t>
            </a:r>
            <a:r>
              <a:rPr sz="1100" i="1" spc="229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i="1" spc="-5" dirty="0">
                <a:solidFill>
                  <a:srgbClr val="151616"/>
                </a:solidFill>
                <a:latin typeface="Arial"/>
                <a:cs typeface="Arial"/>
              </a:rPr>
              <a:t>potential</a:t>
            </a:r>
            <a:endParaRPr sz="110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5201809" y="7043466"/>
            <a:ext cx="70866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i="1" spc="-5" dirty="0">
                <a:solidFill>
                  <a:srgbClr val="151616"/>
                </a:solidFill>
                <a:latin typeface="Arial"/>
                <a:cs typeface="Arial"/>
              </a:rPr>
              <a:t>customers.</a:t>
            </a:r>
            <a:endParaRPr sz="110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7994844" y="2585853"/>
            <a:ext cx="129032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10" dirty="0">
                <a:solidFill>
                  <a:srgbClr val="151616"/>
                </a:solidFill>
                <a:latin typeface="Arial"/>
                <a:cs typeface="Arial"/>
              </a:rPr>
              <a:t>UNCOMFORTABLE?</a:t>
            </a:r>
            <a:endParaRPr sz="1000">
              <a:latin typeface="Arial"/>
              <a:cs typeface="Arial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9156168" y="2769994"/>
            <a:ext cx="407034" cy="219075"/>
          </a:xfrm>
          <a:custGeom>
            <a:avLst/>
            <a:gdLst/>
            <a:ahLst/>
            <a:cxnLst/>
            <a:rect l="l" t="t" r="r" b="b"/>
            <a:pathLst>
              <a:path w="407034" h="219075">
                <a:moveTo>
                  <a:pt x="351047" y="192214"/>
                </a:moveTo>
                <a:lnTo>
                  <a:pt x="337075" y="218606"/>
                </a:lnTo>
                <a:lnTo>
                  <a:pt x="406497" y="217493"/>
                </a:lnTo>
                <a:lnTo>
                  <a:pt x="391522" y="194684"/>
                </a:lnTo>
                <a:lnTo>
                  <a:pt x="355713" y="194684"/>
                </a:lnTo>
                <a:lnTo>
                  <a:pt x="351047" y="192214"/>
                </a:lnTo>
                <a:close/>
              </a:path>
              <a:path w="407034" h="219075">
                <a:moveTo>
                  <a:pt x="354417" y="185850"/>
                </a:moveTo>
                <a:lnTo>
                  <a:pt x="351047" y="192214"/>
                </a:lnTo>
                <a:lnTo>
                  <a:pt x="355713" y="194684"/>
                </a:lnTo>
                <a:lnTo>
                  <a:pt x="359082" y="188320"/>
                </a:lnTo>
                <a:lnTo>
                  <a:pt x="354417" y="185850"/>
                </a:lnTo>
                <a:close/>
              </a:path>
              <a:path w="407034" h="219075">
                <a:moveTo>
                  <a:pt x="368391" y="159454"/>
                </a:moveTo>
                <a:lnTo>
                  <a:pt x="354417" y="185850"/>
                </a:lnTo>
                <a:lnTo>
                  <a:pt x="359082" y="188320"/>
                </a:lnTo>
                <a:lnTo>
                  <a:pt x="355713" y="194684"/>
                </a:lnTo>
                <a:lnTo>
                  <a:pt x="391522" y="194684"/>
                </a:lnTo>
                <a:lnTo>
                  <a:pt x="368391" y="159454"/>
                </a:lnTo>
                <a:close/>
              </a:path>
              <a:path w="407034" h="219075">
                <a:moveTo>
                  <a:pt x="3369" y="0"/>
                </a:moveTo>
                <a:lnTo>
                  <a:pt x="0" y="6365"/>
                </a:lnTo>
                <a:lnTo>
                  <a:pt x="351047" y="192214"/>
                </a:lnTo>
                <a:lnTo>
                  <a:pt x="354417" y="185850"/>
                </a:lnTo>
                <a:lnTo>
                  <a:pt x="3369" y="0"/>
                </a:lnTo>
                <a:close/>
              </a:path>
            </a:pathLst>
          </a:custGeom>
          <a:solidFill>
            <a:srgbClr val="1516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 txBox="1"/>
          <p:nvPr/>
        </p:nvSpPr>
        <p:spPr>
          <a:xfrm>
            <a:off x="5194268" y="2414495"/>
            <a:ext cx="2649855" cy="1883410"/>
          </a:xfrm>
          <a:prstGeom prst="rect">
            <a:avLst/>
          </a:prstGeom>
        </p:spPr>
        <p:txBody>
          <a:bodyPr vert="horz" wrap="square" lIns="0" tIns="80010" rIns="0" bIns="0" rtlCol="0">
            <a:spAutoFit/>
          </a:bodyPr>
          <a:lstStyle/>
          <a:p>
            <a:pPr marL="24765" indent="15875">
              <a:lnSpc>
                <a:spcPct val="100000"/>
              </a:lnSpc>
              <a:spcBef>
                <a:spcPts val="630"/>
              </a:spcBef>
            </a:pPr>
            <a:r>
              <a:rPr sz="1100" b="1" dirty="0">
                <a:solidFill>
                  <a:srgbClr val="151616"/>
                </a:solidFill>
                <a:latin typeface="Arial"/>
                <a:cs typeface="Arial"/>
              </a:rPr>
              <a:t>What </a:t>
            </a:r>
            <a:r>
              <a:rPr sz="1100" b="1" spc="-5" dirty="0">
                <a:solidFill>
                  <a:srgbClr val="151616"/>
                </a:solidFill>
                <a:latin typeface="Arial"/>
                <a:cs typeface="Arial"/>
              </a:rPr>
              <a:t>are </a:t>
            </a:r>
            <a:r>
              <a:rPr sz="1100" b="1" dirty="0">
                <a:solidFill>
                  <a:srgbClr val="151616"/>
                </a:solidFill>
                <a:latin typeface="Arial"/>
                <a:cs typeface="Arial"/>
              </a:rPr>
              <a:t>the interesting</a:t>
            </a:r>
            <a:r>
              <a:rPr sz="1100" b="1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b="1" dirty="0">
                <a:solidFill>
                  <a:srgbClr val="151616"/>
                </a:solidFill>
                <a:latin typeface="Arial"/>
                <a:cs typeface="Arial"/>
              </a:rPr>
              <a:t>functions?</a:t>
            </a:r>
            <a:endParaRPr sz="1100">
              <a:latin typeface="Arial"/>
              <a:cs typeface="Arial"/>
            </a:endParaRPr>
          </a:p>
          <a:p>
            <a:pPr marL="24765" marR="201295">
              <a:lnSpc>
                <a:spcPts val="1230"/>
              </a:lnSpc>
              <a:spcBef>
                <a:spcPts val="645"/>
              </a:spcBef>
            </a:pPr>
            <a:r>
              <a:rPr sz="1100" i="1" spc="-5" dirty="0">
                <a:solidFill>
                  <a:srgbClr val="151616"/>
                </a:solidFill>
                <a:latin typeface="Arial"/>
                <a:cs typeface="Arial"/>
              </a:rPr>
              <a:t>The rest is </a:t>
            </a:r>
            <a:r>
              <a:rPr sz="1100" i="1" dirty="0">
                <a:solidFill>
                  <a:srgbClr val="151616"/>
                </a:solidFill>
                <a:latin typeface="Arial"/>
                <a:cs typeface="Arial"/>
              </a:rPr>
              <a:t>set at </a:t>
            </a:r>
            <a:r>
              <a:rPr sz="1100" i="1" spc="-5" dirty="0">
                <a:solidFill>
                  <a:srgbClr val="151616"/>
                </a:solidFill>
                <a:latin typeface="Arial"/>
                <a:cs typeface="Arial"/>
              </a:rPr>
              <a:t>one angle and can be  used </a:t>
            </a:r>
            <a:r>
              <a:rPr sz="1100" i="1" dirty="0">
                <a:solidFill>
                  <a:srgbClr val="151616"/>
                </a:solidFill>
                <a:latin typeface="Arial"/>
                <a:cs typeface="Arial"/>
              </a:rPr>
              <a:t>for </a:t>
            </a:r>
            <a:r>
              <a:rPr sz="1100" i="1" spc="-5" dirty="0">
                <a:solidFill>
                  <a:srgbClr val="151616"/>
                </a:solidFill>
                <a:latin typeface="Arial"/>
                <a:cs typeface="Arial"/>
              </a:rPr>
              <a:t>resting </a:t>
            </a:r>
            <a:r>
              <a:rPr sz="1100" i="1" spc="-15" dirty="0">
                <a:solidFill>
                  <a:srgbClr val="151616"/>
                </a:solidFill>
                <a:latin typeface="Arial"/>
                <a:cs typeface="Arial"/>
              </a:rPr>
              <a:t>paper, </a:t>
            </a:r>
            <a:r>
              <a:rPr sz="1100" i="1" spc="-5" dirty="0">
                <a:solidFill>
                  <a:srgbClr val="151616"/>
                </a:solidFill>
                <a:latin typeface="Arial"/>
                <a:cs typeface="Arial"/>
              </a:rPr>
              <a:t>a magazine or  book and even a</a:t>
            </a:r>
            <a:r>
              <a:rPr sz="1100" i="1" spc="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i="1" spc="-5" dirty="0">
                <a:solidFill>
                  <a:srgbClr val="151616"/>
                </a:solidFill>
                <a:latin typeface="Arial"/>
                <a:cs typeface="Arial"/>
              </a:rPr>
              <a:t>laptop.</a:t>
            </a:r>
            <a:endParaRPr sz="1100">
              <a:latin typeface="Arial"/>
              <a:cs typeface="Arial"/>
            </a:endParaRPr>
          </a:p>
          <a:p>
            <a:pPr marL="12700" marR="5080">
              <a:lnSpc>
                <a:spcPts val="1230"/>
              </a:lnSpc>
              <a:spcBef>
                <a:spcPts val="810"/>
              </a:spcBef>
            </a:pPr>
            <a:r>
              <a:rPr sz="1100" b="1" dirty="0">
                <a:solidFill>
                  <a:srgbClr val="151616"/>
                </a:solidFill>
                <a:latin typeface="Arial"/>
                <a:cs typeface="Arial"/>
              </a:rPr>
              <a:t>What does the </a:t>
            </a:r>
            <a:r>
              <a:rPr sz="1100" b="1" spc="-5" dirty="0">
                <a:solidFill>
                  <a:srgbClr val="151616"/>
                </a:solidFill>
                <a:latin typeface="Arial"/>
                <a:cs typeface="Arial"/>
              </a:rPr>
              <a:t>customer </a:t>
            </a:r>
            <a:r>
              <a:rPr sz="1100" b="1" dirty="0">
                <a:solidFill>
                  <a:srgbClr val="151616"/>
                </a:solidFill>
                <a:latin typeface="Arial"/>
                <a:cs typeface="Arial"/>
              </a:rPr>
              <a:t>/ </a:t>
            </a:r>
            <a:r>
              <a:rPr sz="1100" b="1" spc="-5" dirty="0">
                <a:solidFill>
                  <a:srgbClr val="151616"/>
                </a:solidFill>
                <a:latin typeface="Arial"/>
                <a:cs typeface="Arial"/>
              </a:rPr>
              <a:t>target market  </a:t>
            </a:r>
            <a:r>
              <a:rPr sz="1100" b="1" dirty="0">
                <a:solidFill>
                  <a:srgbClr val="151616"/>
                </a:solidFill>
                <a:latin typeface="Arial"/>
                <a:cs typeface="Arial"/>
              </a:rPr>
              <a:t>ﬁnd interesting about the</a:t>
            </a:r>
            <a:r>
              <a:rPr sz="1100" b="1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b="1" dirty="0">
                <a:solidFill>
                  <a:srgbClr val="151616"/>
                </a:solidFill>
                <a:latin typeface="Arial"/>
                <a:cs typeface="Arial"/>
              </a:rPr>
              <a:t>product.</a:t>
            </a:r>
            <a:endParaRPr sz="1100">
              <a:latin typeface="Arial"/>
              <a:cs typeface="Arial"/>
            </a:endParaRPr>
          </a:p>
          <a:p>
            <a:pPr marL="19685" marR="175260">
              <a:lnSpc>
                <a:spcPts val="1230"/>
              </a:lnSpc>
              <a:spcBef>
                <a:spcPts val="280"/>
              </a:spcBef>
            </a:pPr>
            <a:r>
              <a:rPr sz="1100" i="1" dirty="0">
                <a:solidFill>
                  <a:srgbClr val="151616"/>
                </a:solidFill>
                <a:latin typeface="Arial"/>
                <a:cs typeface="Arial"/>
              </a:rPr>
              <a:t>My </a:t>
            </a:r>
            <a:r>
              <a:rPr sz="1100" i="1" spc="-5" dirty="0">
                <a:solidFill>
                  <a:srgbClr val="151616"/>
                </a:solidFill>
                <a:latin typeface="Arial"/>
                <a:cs typeface="Arial"/>
              </a:rPr>
              <a:t>speciﬁc client said </a:t>
            </a:r>
            <a:r>
              <a:rPr sz="1100" i="1" dirty="0">
                <a:solidFill>
                  <a:srgbClr val="151616"/>
                </a:solidFill>
                <a:latin typeface="Arial"/>
                <a:cs typeface="Arial"/>
              </a:rPr>
              <a:t>that this </a:t>
            </a:r>
            <a:r>
              <a:rPr sz="1100" i="1" spc="-5" dirty="0">
                <a:solidFill>
                  <a:srgbClr val="151616"/>
                </a:solidFill>
                <a:latin typeface="Arial"/>
                <a:cs typeface="Arial"/>
              </a:rPr>
              <a:t>product  looked quite good, although he  suggested </a:t>
            </a:r>
            <a:r>
              <a:rPr sz="1100" i="1" dirty="0">
                <a:solidFill>
                  <a:srgbClr val="151616"/>
                </a:solidFill>
                <a:latin typeface="Arial"/>
                <a:cs typeface="Arial"/>
              </a:rPr>
              <a:t>that it may </a:t>
            </a:r>
            <a:r>
              <a:rPr sz="1100" i="1" spc="-5" dirty="0">
                <a:solidFill>
                  <a:srgbClr val="151616"/>
                </a:solidFill>
                <a:latin typeface="Arial"/>
                <a:cs typeface="Arial"/>
              </a:rPr>
              <a:t>be uncomfortable  </a:t>
            </a:r>
            <a:r>
              <a:rPr sz="1100" i="1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1100" i="1" spc="-5" dirty="0">
                <a:solidFill>
                  <a:srgbClr val="151616"/>
                </a:solidFill>
                <a:latin typeface="Arial"/>
                <a:cs typeface="Arial"/>
              </a:rPr>
              <a:t>use </a:t>
            </a:r>
            <a:r>
              <a:rPr sz="1100" i="1" dirty="0">
                <a:solidFill>
                  <a:srgbClr val="151616"/>
                </a:solidFill>
                <a:latin typeface="Arial"/>
                <a:cs typeface="Arial"/>
              </a:rPr>
              <a:t>for </a:t>
            </a:r>
            <a:r>
              <a:rPr sz="1100" i="1" spc="-5" dirty="0">
                <a:solidFill>
                  <a:srgbClr val="151616"/>
                </a:solidFill>
                <a:latin typeface="Arial"/>
                <a:cs typeface="Arial"/>
              </a:rPr>
              <a:t>a prolonged</a:t>
            </a:r>
            <a:r>
              <a:rPr sz="1100" i="1" dirty="0">
                <a:solidFill>
                  <a:srgbClr val="151616"/>
                </a:solidFill>
                <a:latin typeface="Arial"/>
                <a:cs typeface="Arial"/>
              </a:rPr>
              <a:t> time.</a:t>
            </a:r>
            <a:endParaRPr sz="1100">
              <a:latin typeface="Arial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7973571" y="3285604"/>
            <a:ext cx="2432685" cy="747395"/>
          </a:xfrm>
          <a:prstGeom prst="rect">
            <a:avLst/>
          </a:prstGeom>
        </p:spPr>
        <p:txBody>
          <a:bodyPr vert="horz" wrap="square" lIns="0" tIns="27305" rIns="0" bIns="0" rtlCol="0">
            <a:spAutoFit/>
          </a:bodyPr>
          <a:lstStyle/>
          <a:p>
            <a:pPr marL="16510" marR="489584">
              <a:lnSpc>
                <a:spcPts val="1230"/>
              </a:lnSpc>
              <a:spcBef>
                <a:spcPts val="215"/>
              </a:spcBef>
            </a:pPr>
            <a:r>
              <a:rPr sz="1100" b="1" dirty="0">
                <a:solidFill>
                  <a:srgbClr val="151616"/>
                </a:solidFill>
                <a:latin typeface="Arial"/>
                <a:cs typeface="Arial"/>
              </a:rPr>
              <a:t>Is the size, weight and</a:t>
            </a:r>
            <a:r>
              <a:rPr sz="1100" b="1" spc="-10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b="1" dirty="0">
                <a:solidFill>
                  <a:srgbClr val="151616"/>
                </a:solidFill>
                <a:latin typeface="Arial"/>
                <a:cs typeface="Arial"/>
              </a:rPr>
              <a:t>shape  important?</a:t>
            </a:r>
            <a:endParaRPr sz="1100">
              <a:latin typeface="Arial"/>
              <a:cs typeface="Arial"/>
            </a:endParaRPr>
          </a:p>
          <a:p>
            <a:pPr marL="12700" marR="5080">
              <a:lnSpc>
                <a:spcPts val="1230"/>
              </a:lnSpc>
              <a:spcBef>
                <a:spcPts val="675"/>
              </a:spcBef>
            </a:pPr>
            <a:r>
              <a:rPr sz="1100" i="1" spc="-5" dirty="0">
                <a:solidFill>
                  <a:srgbClr val="151616"/>
                </a:solidFill>
                <a:latin typeface="Arial"/>
                <a:cs typeface="Arial"/>
              </a:rPr>
              <a:t>The size and weight are ideal, as </a:t>
            </a:r>
            <a:r>
              <a:rPr sz="1100" i="1" dirty="0">
                <a:solidFill>
                  <a:srgbClr val="151616"/>
                </a:solidFill>
                <a:latin typeface="Arial"/>
                <a:cs typeface="Arial"/>
              </a:rPr>
              <a:t>it  </a:t>
            </a:r>
            <a:r>
              <a:rPr sz="1100" i="1" spc="-5" dirty="0">
                <a:solidFill>
                  <a:srgbClr val="151616"/>
                </a:solidFill>
                <a:latin typeface="Arial"/>
                <a:cs typeface="Arial"/>
              </a:rPr>
              <a:t>could be stored easily when </a:t>
            </a:r>
            <a:r>
              <a:rPr sz="1100" i="1" dirty="0">
                <a:solidFill>
                  <a:srgbClr val="151616"/>
                </a:solidFill>
                <a:latin typeface="Arial"/>
                <a:cs typeface="Arial"/>
              </a:rPr>
              <a:t>not </a:t>
            </a:r>
            <a:r>
              <a:rPr sz="1100" i="1" spc="-5" dirty="0">
                <a:solidFill>
                  <a:srgbClr val="151616"/>
                </a:solidFill>
                <a:latin typeface="Arial"/>
                <a:cs typeface="Arial"/>
              </a:rPr>
              <a:t>in</a:t>
            </a:r>
            <a:r>
              <a:rPr sz="1100" i="1" spc="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i="1" dirty="0">
                <a:solidFill>
                  <a:srgbClr val="151616"/>
                </a:solidFill>
                <a:latin typeface="Arial"/>
                <a:cs typeface="Arial"/>
              </a:rPr>
              <a:t>use.</a:t>
            </a:r>
            <a:endParaRPr sz="1100">
              <a:latin typeface="Arial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5197039" y="4645744"/>
            <a:ext cx="2526030" cy="862965"/>
          </a:xfrm>
          <a:prstGeom prst="rect">
            <a:avLst/>
          </a:prstGeom>
        </p:spPr>
        <p:txBody>
          <a:bodyPr vert="horz" wrap="square" lIns="0" tIns="27305" rIns="0" bIns="0" rtlCol="0">
            <a:spAutoFit/>
          </a:bodyPr>
          <a:lstStyle/>
          <a:p>
            <a:pPr marL="14604" marR="57785">
              <a:lnSpc>
                <a:spcPts val="1230"/>
              </a:lnSpc>
              <a:spcBef>
                <a:spcPts val="215"/>
              </a:spcBef>
            </a:pPr>
            <a:r>
              <a:rPr sz="1100" b="1" dirty="0">
                <a:solidFill>
                  <a:srgbClr val="151616"/>
                </a:solidFill>
                <a:latin typeface="Arial"/>
                <a:cs typeface="Arial"/>
              </a:rPr>
              <a:t>What </a:t>
            </a:r>
            <a:r>
              <a:rPr sz="1100" b="1" spc="-5" dirty="0">
                <a:solidFill>
                  <a:srgbClr val="151616"/>
                </a:solidFill>
                <a:latin typeface="Arial"/>
                <a:cs typeface="Arial"/>
              </a:rPr>
              <a:t>materials have </a:t>
            </a:r>
            <a:r>
              <a:rPr sz="1100" b="1" dirty="0">
                <a:solidFill>
                  <a:srgbClr val="151616"/>
                </a:solidFill>
                <a:latin typeface="Arial"/>
                <a:cs typeface="Arial"/>
              </a:rPr>
              <a:t>been used in</a:t>
            </a:r>
            <a:r>
              <a:rPr sz="1100" b="1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b="1" dirty="0">
                <a:solidFill>
                  <a:srgbClr val="151616"/>
                </a:solidFill>
                <a:latin typeface="Arial"/>
                <a:cs typeface="Arial"/>
              </a:rPr>
              <a:t>its  construction and</a:t>
            </a:r>
            <a:r>
              <a:rPr sz="1100" b="1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b="1" dirty="0">
                <a:solidFill>
                  <a:srgbClr val="151616"/>
                </a:solidFill>
                <a:latin typeface="Arial"/>
                <a:cs typeface="Arial"/>
              </a:rPr>
              <a:t>why?</a:t>
            </a:r>
            <a:endParaRPr sz="1100">
              <a:latin typeface="Arial"/>
              <a:cs typeface="Arial"/>
            </a:endParaRPr>
          </a:p>
          <a:p>
            <a:pPr marL="12700" marR="5080">
              <a:lnSpc>
                <a:spcPts val="1230"/>
              </a:lnSpc>
              <a:spcBef>
                <a:spcPts val="355"/>
              </a:spcBef>
            </a:pPr>
            <a:r>
              <a:rPr sz="1100" i="1" spc="-5" dirty="0">
                <a:solidFill>
                  <a:srgbClr val="151616"/>
                </a:solidFill>
                <a:latin typeface="Arial"/>
                <a:cs typeface="Arial"/>
              </a:rPr>
              <a:t>Polypropylene is a good choice because  </a:t>
            </a:r>
            <a:r>
              <a:rPr sz="1100" i="1" dirty="0">
                <a:solidFill>
                  <a:srgbClr val="151616"/>
                </a:solidFill>
                <a:latin typeface="Arial"/>
                <a:cs typeface="Arial"/>
              </a:rPr>
              <a:t>it </a:t>
            </a:r>
            <a:r>
              <a:rPr sz="1100" i="1" spc="-5" dirty="0">
                <a:solidFill>
                  <a:srgbClr val="151616"/>
                </a:solidFill>
                <a:latin typeface="Arial"/>
                <a:cs typeface="Arial"/>
              </a:rPr>
              <a:t>is lightweight and can be moulded </a:t>
            </a:r>
            <a:r>
              <a:rPr sz="1100" i="1" dirty="0">
                <a:solidFill>
                  <a:srgbClr val="151616"/>
                </a:solidFill>
                <a:latin typeface="Arial"/>
                <a:cs typeface="Arial"/>
              </a:rPr>
              <a:t>to  form </a:t>
            </a:r>
            <a:r>
              <a:rPr sz="1100" i="1" spc="-5" dirty="0">
                <a:solidFill>
                  <a:srgbClr val="151616"/>
                </a:solidFill>
                <a:latin typeface="Arial"/>
                <a:cs typeface="Arial"/>
              </a:rPr>
              <a:t>a complex</a:t>
            </a:r>
            <a:r>
              <a:rPr sz="1100" i="1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i="1" spc="-5" dirty="0">
                <a:solidFill>
                  <a:srgbClr val="151616"/>
                </a:solidFill>
                <a:latin typeface="Arial"/>
                <a:cs typeface="Arial"/>
              </a:rPr>
              <a:t>shape.</a:t>
            </a:r>
            <a:endParaRPr sz="1100">
              <a:latin typeface="Arial"/>
              <a:cs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7973586" y="4640984"/>
            <a:ext cx="2331720" cy="878205"/>
          </a:xfrm>
          <a:prstGeom prst="rect">
            <a:avLst/>
          </a:prstGeom>
        </p:spPr>
        <p:txBody>
          <a:bodyPr vert="horz" wrap="square" lIns="0" tIns="27305" rIns="0" bIns="0" rtlCol="0">
            <a:spAutoFit/>
          </a:bodyPr>
          <a:lstStyle/>
          <a:p>
            <a:pPr marL="15875" marR="95250">
              <a:lnSpc>
                <a:spcPts val="1230"/>
              </a:lnSpc>
              <a:spcBef>
                <a:spcPts val="215"/>
              </a:spcBef>
            </a:pPr>
            <a:r>
              <a:rPr sz="1100" b="1" dirty="0">
                <a:solidFill>
                  <a:srgbClr val="151616"/>
                </a:solidFill>
                <a:latin typeface="Arial"/>
                <a:cs typeface="Arial"/>
              </a:rPr>
              <a:t>Is the cost of the product </a:t>
            </a:r>
            <a:r>
              <a:rPr sz="1100" b="1" spc="-5" dirty="0">
                <a:solidFill>
                  <a:srgbClr val="151616"/>
                </a:solidFill>
                <a:latin typeface="Arial"/>
                <a:cs typeface="Arial"/>
              </a:rPr>
              <a:t>a</a:t>
            </a:r>
            <a:r>
              <a:rPr sz="1100" b="1" spc="-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b="1" spc="-5" dirty="0">
                <a:solidFill>
                  <a:srgbClr val="151616"/>
                </a:solidFill>
                <a:latin typeface="Arial"/>
                <a:cs typeface="Arial"/>
              </a:rPr>
              <a:t>factor  </a:t>
            </a:r>
            <a:r>
              <a:rPr sz="1100" b="1" dirty="0">
                <a:solidFill>
                  <a:srgbClr val="151616"/>
                </a:solidFill>
                <a:latin typeface="Arial"/>
                <a:cs typeface="Arial"/>
              </a:rPr>
              <a:t>in its</a:t>
            </a:r>
            <a:r>
              <a:rPr sz="1100" b="1" spc="-5" dirty="0">
                <a:solidFill>
                  <a:srgbClr val="151616"/>
                </a:solidFill>
                <a:latin typeface="Arial"/>
                <a:cs typeface="Arial"/>
              </a:rPr>
              <a:t> success?</a:t>
            </a:r>
            <a:endParaRPr sz="1100">
              <a:latin typeface="Arial"/>
              <a:cs typeface="Arial"/>
            </a:endParaRPr>
          </a:p>
          <a:p>
            <a:pPr marL="12700" marR="5080">
              <a:lnSpc>
                <a:spcPts val="1230"/>
              </a:lnSpc>
              <a:spcBef>
                <a:spcPts val="475"/>
              </a:spcBef>
            </a:pPr>
            <a:r>
              <a:rPr sz="1100" i="1" spc="-5" dirty="0">
                <a:solidFill>
                  <a:srgbClr val="151616"/>
                </a:solidFill>
                <a:latin typeface="Arial"/>
                <a:cs typeface="Arial"/>
              </a:rPr>
              <a:t>The product costs £22, which </a:t>
            </a:r>
            <a:r>
              <a:rPr sz="1100" i="1" dirty="0">
                <a:solidFill>
                  <a:srgbClr val="151616"/>
                </a:solidFill>
                <a:latin typeface="Arial"/>
                <a:cs typeface="Arial"/>
              </a:rPr>
              <a:t>reﬂects  the cost of </a:t>
            </a:r>
            <a:r>
              <a:rPr sz="1100" i="1" spc="-5" dirty="0">
                <a:solidFill>
                  <a:srgbClr val="151616"/>
                </a:solidFill>
                <a:latin typeface="Arial"/>
                <a:cs typeface="Arial"/>
              </a:rPr>
              <a:t>injection moulding small  numbers.</a:t>
            </a:r>
            <a:endParaRPr sz="1100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2999402" y="421937"/>
            <a:ext cx="2269490" cy="13843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750" spc="-10" dirty="0">
                <a:solidFill>
                  <a:srgbClr val="3C2B98"/>
                </a:solidFill>
                <a:latin typeface="Arial"/>
                <a:cs typeface="Arial"/>
                <a:hlinkClick r:id="rId5"/>
              </a:rPr>
              <a:t>https://www.facebook.com/groups/254963448192823/</a:t>
            </a:r>
            <a:endParaRPr sz="75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307938" y="401774"/>
            <a:ext cx="2539365" cy="3905885"/>
          </a:xfrm>
          <a:prstGeom prst="rect">
            <a:avLst/>
          </a:prstGeom>
        </p:spPr>
        <p:txBody>
          <a:bodyPr vert="horz" wrap="square" lIns="0" tIns="33655" rIns="0" bIns="0" rtlCol="0">
            <a:spAutoFit/>
          </a:bodyPr>
          <a:lstStyle/>
          <a:p>
            <a:pPr marL="27940">
              <a:lnSpc>
                <a:spcPct val="100000"/>
              </a:lnSpc>
              <a:spcBef>
                <a:spcPts val="265"/>
              </a:spcBef>
            </a:pPr>
            <a:r>
              <a:rPr sz="750" spc="5" dirty="0">
                <a:solidFill>
                  <a:srgbClr val="3C2B98"/>
                </a:solidFill>
                <a:latin typeface="Arial"/>
                <a:cs typeface="Arial"/>
              </a:rPr>
              <a:t>WORLD ASSOCIATION </a:t>
            </a:r>
            <a:r>
              <a:rPr sz="750" spc="0" dirty="0">
                <a:solidFill>
                  <a:srgbClr val="3C2B98"/>
                </a:solidFill>
                <a:latin typeface="Arial"/>
                <a:cs typeface="Arial"/>
              </a:rPr>
              <a:t>OF </a:t>
            </a:r>
            <a:r>
              <a:rPr sz="750" spc="10" dirty="0">
                <a:solidFill>
                  <a:srgbClr val="3C2B98"/>
                </a:solidFill>
                <a:latin typeface="Arial"/>
                <a:cs typeface="Arial"/>
              </a:rPr>
              <a:t>TECHNOLOGY</a:t>
            </a:r>
            <a:r>
              <a:rPr sz="750" spc="-60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750" spc="10" dirty="0">
                <a:solidFill>
                  <a:srgbClr val="3C2B98"/>
                </a:solidFill>
                <a:latin typeface="Arial"/>
                <a:cs typeface="Arial"/>
              </a:rPr>
              <a:t>TEACHERS</a:t>
            </a:r>
            <a:endParaRPr sz="750">
              <a:latin typeface="Arial"/>
              <a:cs typeface="Arial"/>
            </a:endParaRPr>
          </a:p>
          <a:p>
            <a:pPr marL="40640">
              <a:lnSpc>
                <a:spcPct val="100000"/>
              </a:lnSpc>
              <a:spcBef>
                <a:spcPts val="265"/>
              </a:spcBef>
            </a:pPr>
            <a:r>
              <a:rPr sz="1100" b="1" dirty="0">
                <a:solidFill>
                  <a:srgbClr val="151616"/>
                </a:solidFill>
                <a:latin typeface="Arial"/>
                <a:cs typeface="Arial"/>
              </a:rPr>
              <a:t>What </a:t>
            </a:r>
            <a:r>
              <a:rPr sz="1100" b="1" spc="-5" dirty="0">
                <a:solidFill>
                  <a:srgbClr val="151616"/>
                </a:solidFill>
                <a:latin typeface="Arial"/>
                <a:cs typeface="Arial"/>
              </a:rPr>
              <a:t>are </a:t>
            </a:r>
            <a:r>
              <a:rPr sz="1100" b="1" dirty="0">
                <a:solidFill>
                  <a:srgbClr val="151616"/>
                </a:solidFill>
                <a:latin typeface="Arial"/>
                <a:cs typeface="Arial"/>
              </a:rPr>
              <a:t>the interesting</a:t>
            </a:r>
            <a:r>
              <a:rPr sz="1100" b="1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b="1" spc="-5" dirty="0">
                <a:solidFill>
                  <a:srgbClr val="151616"/>
                </a:solidFill>
                <a:latin typeface="Arial"/>
                <a:cs typeface="Arial"/>
              </a:rPr>
              <a:t>features?</a:t>
            </a:r>
            <a:endParaRPr sz="1100">
              <a:latin typeface="Arial"/>
              <a:cs typeface="Arial"/>
            </a:endParaRPr>
          </a:p>
          <a:p>
            <a:pPr marL="41275" marR="98425">
              <a:lnSpc>
                <a:spcPts val="1230"/>
              </a:lnSpc>
              <a:spcBef>
                <a:spcPts val="434"/>
              </a:spcBef>
            </a:pPr>
            <a:r>
              <a:rPr sz="1100" i="1" spc="-5" dirty="0">
                <a:solidFill>
                  <a:srgbClr val="151616"/>
                </a:solidFill>
                <a:latin typeface="Arial"/>
                <a:cs typeface="Arial"/>
              </a:rPr>
              <a:t>The interesting feature </a:t>
            </a:r>
            <a:r>
              <a:rPr sz="1100" i="1" dirty="0">
                <a:solidFill>
                  <a:srgbClr val="151616"/>
                </a:solidFill>
                <a:latin typeface="Arial"/>
                <a:cs typeface="Arial"/>
              </a:rPr>
              <a:t>of </a:t>
            </a:r>
            <a:r>
              <a:rPr sz="1100" i="1" spc="-5" dirty="0">
                <a:solidFill>
                  <a:srgbClr val="151616"/>
                </a:solidFill>
                <a:latin typeface="Arial"/>
                <a:cs typeface="Arial"/>
              </a:rPr>
              <a:t>this  ‘stationery </a:t>
            </a:r>
            <a:r>
              <a:rPr sz="1100" i="1" dirty="0">
                <a:solidFill>
                  <a:srgbClr val="151616"/>
                </a:solidFill>
                <a:latin typeface="Arial"/>
                <a:cs typeface="Arial"/>
              </a:rPr>
              <a:t>rest’ </a:t>
            </a:r>
            <a:r>
              <a:rPr sz="1100" i="1" spc="-5" dirty="0">
                <a:solidFill>
                  <a:srgbClr val="151616"/>
                </a:solidFill>
                <a:latin typeface="Arial"/>
                <a:cs typeface="Arial"/>
              </a:rPr>
              <a:t>is </a:t>
            </a:r>
            <a:r>
              <a:rPr sz="1100" i="1" dirty="0">
                <a:solidFill>
                  <a:srgbClr val="151616"/>
                </a:solidFill>
                <a:latin typeface="Arial"/>
                <a:cs typeface="Arial"/>
              </a:rPr>
              <a:t>that it ﬁts ﬁrmly </a:t>
            </a:r>
            <a:r>
              <a:rPr sz="1100" i="1" spc="-5" dirty="0">
                <a:solidFill>
                  <a:srgbClr val="151616"/>
                </a:solidFill>
                <a:latin typeface="Arial"/>
                <a:cs typeface="Arial"/>
              </a:rPr>
              <a:t>on</a:t>
            </a:r>
            <a:r>
              <a:rPr sz="1100" i="1" spc="-8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i="1" dirty="0">
                <a:solidFill>
                  <a:srgbClr val="151616"/>
                </a:solidFill>
                <a:latin typeface="Arial"/>
                <a:cs typeface="Arial"/>
              </a:rPr>
              <a:t>to  the </a:t>
            </a:r>
            <a:r>
              <a:rPr sz="1100" i="1" spc="-5" dirty="0">
                <a:solidFill>
                  <a:srgbClr val="151616"/>
                </a:solidFill>
                <a:latin typeface="Arial"/>
                <a:cs typeface="Arial"/>
              </a:rPr>
              <a:t>chair and does </a:t>
            </a:r>
            <a:r>
              <a:rPr sz="1100" i="1" dirty="0">
                <a:solidFill>
                  <a:srgbClr val="151616"/>
                </a:solidFill>
                <a:latin typeface="Arial"/>
                <a:cs typeface="Arial"/>
              </a:rPr>
              <a:t>not </a:t>
            </a:r>
            <a:r>
              <a:rPr sz="1100" i="1" spc="-5" dirty="0">
                <a:solidFill>
                  <a:srgbClr val="151616"/>
                </a:solidFill>
                <a:latin typeface="Arial"/>
                <a:cs typeface="Arial"/>
              </a:rPr>
              <a:t>‘wobble’ or  move, when in </a:t>
            </a:r>
            <a:r>
              <a:rPr sz="1100" i="1" dirty="0">
                <a:solidFill>
                  <a:srgbClr val="151616"/>
                </a:solidFill>
                <a:latin typeface="Arial"/>
                <a:cs typeface="Arial"/>
              </a:rPr>
              <a:t>use. It </a:t>
            </a:r>
            <a:r>
              <a:rPr sz="1100" i="1" spc="-5" dirty="0">
                <a:solidFill>
                  <a:srgbClr val="151616"/>
                </a:solidFill>
                <a:latin typeface="Arial"/>
                <a:cs typeface="Arial"/>
              </a:rPr>
              <a:t>is also slightly </a:t>
            </a:r>
            <a:r>
              <a:rPr sz="1100" i="1" dirty="0">
                <a:solidFill>
                  <a:srgbClr val="151616"/>
                </a:solidFill>
                <a:latin typeface="Arial"/>
                <a:cs typeface="Arial"/>
              </a:rPr>
              <a:t>at  the </a:t>
            </a:r>
            <a:r>
              <a:rPr sz="1100" i="1" spc="-5" dirty="0">
                <a:solidFill>
                  <a:srgbClr val="151616"/>
                </a:solidFill>
                <a:latin typeface="Arial"/>
                <a:cs typeface="Arial"/>
              </a:rPr>
              <a:t>side </a:t>
            </a:r>
            <a:r>
              <a:rPr sz="1100" i="1" dirty="0">
                <a:solidFill>
                  <a:srgbClr val="151616"/>
                </a:solidFill>
                <a:latin typeface="Arial"/>
                <a:cs typeface="Arial"/>
              </a:rPr>
              <a:t>of the </a:t>
            </a:r>
            <a:r>
              <a:rPr sz="1100" i="1" spc="-5" dirty="0">
                <a:solidFill>
                  <a:srgbClr val="151616"/>
                </a:solidFill>
                <a:latin typeface="Arial"/>
                <a:cs typeface="Arial"/>
              </a:rPr>
              <a:t>chair allowing  comfortable </a:t>
            </a:r>
            <a:r>
              <a:rPr sz="1100" i="1" dirty="0">
                <a:solidFill>
                  <a:srgbClr val="151616"/>
                </a:solidFill>
                <a:latin typeface="Arial"/>
                <a:cs typeface="Arial"/>
              </a:rPr>
              <a:t>use. </a:t>
            </a:r>
            <a:r>
              <a:rPr sz="1100" i="1" spc="-10" dirty="0">
                <a:solidFill>
                  <a:srgbClr val="151616"/>
                </a:solidFill>
                <a:latin typeface="Arial"/>
                <a:cs typeface="Arial"/>
              </a:rPr>
              <a:t>However, </a:t>
            </a:r>
            <a:r>
              <a:rPr sz="1100" i="1" spc="-5" dirty="0">
                <a:solidFill>
                  <a:srgbClr val="151616"/>
                </a:solidFill>
                <a:latin typeface="Arial"/>
                <a:cs typeface="Arial"/>
              </a:rPr>
              <a:t>one big  negative is </a:t>
            </a:r>
            <a:r>
              <a:rPr sz="1100" i="1" dirty="0">
                <a:solidFill>
                  <a:srgbClr val="151616"/>
                </a:solidFill>
                <a:latin typeface="Arial"/>
                <a:cs typeface="Arial"/>
              </a:rPr>
              <a:t>that it </a:t>
            </a:r>
            <a:r>
              <a:rPr sz="1100" i="1" spc="-5" dirty="0">
                <a:solidFill>
                  <a:srgbClr val="151616"/>
                </a:solidFill>
                <a:latin typeface="Arial"/>
                <a:cs typeface="Arial"/>
              </a:rPr>
              <a:t>is </a:t>
            </a:r>
            <a:r>
              <a:rPr sz="1100" i="1" dirty="0">
                <a:solidFill>
                  <a:srgbClr val="151616"/>
                </a:solidFill>
                <a:latin typeface="Arial"/>
                <a:cs typeface="Arial"/>
              </a:rPr>
              <a:t>for </a:t>
            </a:r>
            <a:r>
              <a:rPr sz="1100" i="1" spc="-5" dirty="0">
                <a:solidFill>
                  <a:srgbClr val="151616"/>
                </a:solidFill>
                <a:latin typeface="Arial"/>
                <a:cs typeface="Arial"/>
              </a:rPr>
              <a:t>right handed  people. </a:t>
            </a:r>
            <a:r>
              <a:rPr sz="1100" i="1" dirty="0">
                <a:solidFill>
                  <a:srgbClr val="151616"/>
                </a:solidFill>
                <a:latin typeface="Arial"/>
                <a:cs typeface="Arial"/>
              </a:rPr>
              <a:t>A </a:t>
            </a:r>
            <a:r>
              <a:rPr sz="1100" i="1" spc="-5" dirty="0">
                <a:solidFill>
                  <a:srgbClr val="151616"/>
                </a:solidFill>
                <a:latin typeface="Arial"/>
                <a:cs typeface="Arial"/>
              </a:rPr>
              <a:t>second </a:t>
            </a:r>
            <a:r>
              <a:rPr sz="1100" i="1" dirty="0">
                <a:solidFill>
                  <a:srgbClr val="151616"/>
                </a:solidFill>
                <a:latin typeface="Arial"/>
                <a:cs typeface="Arial"/>
              </a:rPr>
              <a:t>left </a:t>
            </a:r>
            <a:r>
              <a:rPr sz="1100" i="1" spc="-5" dirty="0">
                <a:solidFill>
                  <a:srgbClr val="151616"/>
                </a:solidFill>
                <a:latin typeface="Arial"/>
                <a:cs typeface="Arial"/>
              </a:rPr>
              <a:t>handed version  would have </a:t>
            </a:r>
            <a:r>
              <a:rPr sz="1100" i="1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1100" i="1" spc="-5" dirty="0">
                <a:solidFill>
                  <a:srgbClr val="151616"/>
                </a:solidFill>
                <a:latin typeface="Arial"/>
                <a:cs typeface="Arial"/>
              </a:rPr>
              <a:t>be bought. </a:t>
            </a:r>
            <a:r>
              <a:rPr sz="1100" i="1" dirty="0">
                <a:solidFill>
                  <a:srgbClr val="151616"/>
                </a:solidFill>
                <a:latin typeface="Arial"/>
                <a:cs typeface="Arial"/>
              </a:rPr>
              <a:t>This </a:t>
            </a:r>
            <a:r>
              <a:rPr sz="1100" i="1" spc="-5" dirty="0">
                <a:solidFill>
                  <a:srgbClr val="151616"/>
                </a:solidFill>
                <a:latin typeface="Arial"/>
                <a:cs typeface="Arial"/>
              </a:rPr>
              <a:t>is  another negative.</a:t>
            </a:r>
            <a:endParaRPr sz="1100">
              <a:latin typeface="Arial"/>
              <a:cs typeface="Arial"/>
            </a:endParaRPr>
          </a:p>
          <a:p>
            <a:pPr marL="40640">
              <a:lnSpc>
                <a:spcPct val="100000"/>
              </a:lnSpc>
              <a:spcBef>
                <a:spcPts val="995"/>
              </a:spcBef>
            </a:pPr>
            <a:r>
              <a:rPr sz="1100" b="1" dirty="0">
                <a:solidFill>
                  <a:srgbClr val="151616"/>
                </a:solidFill>
                <a:latin typeface="Arial"/>
                <a:cs typeface="Arial"/>
              </a:rPr>
              <a:t>What </a:t>
            </a:r>
            <a:r>
              <a:rPr sz="1100" b="1" spc="-5" dirty="0">
                <a:solidFill>
                  <a:srgbClr val="151616"/>
                </a:solidFill>
                <a:latin typeface="Arial"/>
                <a:cs typeface="Arial"/>
              </a:rPr>
              <a:t>are </a:t>
            </a:r>
            <a:r>
              <a:rPr sz="1100" b="1" dirty="0">
                <a:solidFill>
                  <a:srgbClr val="151616"/>
                </a:solidFill>
                <a:latin typeface="Arial"/>
                <a:cs typeface="Arial"/>
              </a:rPr>
              <a:t>the interesting</a:t>
            </a:r>
            <a:r>
              <a:rPr sz="1100" b="1" spc="-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b="1" dirty="0">
                <a:solidFill>
                  <a:srgbClr val="151616"/>
                </a:solidFill>
                <a:latin typeface="Arial"/>
                <a:cs typeface="Arial"/>
              </a:rPr>
              <a:t>functions?</a:t>
            </a:r>
            <a:endParaRPr sz="1100">
              <a:latin typeface="Arial"/>
              <a:cs typeface="Arial"/>
            </a:endParaRPr>
          </a:p>
          <a:p>
            <a:pPr marL="12700" marR="88265">
              <a:lnSpc>
                <a:spcPts val="1230"/>
              </a:lnSpc>
              <a:spcBef>
                <a:spcPts val="234"/>
              </a:spcBef>
            </a:pPr>
            <a:r>
              <a:rPr sz="1100" i="1" spc="-5" dirty="0">
                <a:solidFill>
                  <a:srgbClr val="151616"/>
                </a:solidFill>
                <a:latin typeface="Arial"/>
                <a:cs typeface="Arial"/>
              </a:rPr>
              <a:t>Allows writing in a formal </a:t>
            </a:r>
            <a:r>
              <a:rPr sz="1100" i="1" dirty="0">
                <a:solidFill>
                  <a:srgbClr val="151616"/>
                </a:solidFill>
                <a:latin typeface="Arial"/>
                <a:cs typeface="Arial"/>
              </a:rPr>
              <a:t>setting </a:t>
            </a:r>
            <a:r>
              <a:rPr sz="1100" i="1" spc="-5" dirty="0">
                <a:solidFill>
                  <a:srgbClr val="151616"/>
                </a:solidFill>
                <a:latin typeface="Arial"/>
                <a:cs typeface="Arial"/>
              </a:rPr>
              <a:t>as </a:t>
            </a:r>
            <a:r>
              <a:rPr sz="1100" i="1" dirty="0">
                <a:solidFill>
                  <a:srgbClr val="151616"/>
                </a:solidFill>
                <a:latin typeface="Arial"/>
                <a:cs typeface="Arial"/>
              </a:rPr>
              <a:t>this  </a:t>
            </a:r>
            <a:r>
              <a:rPr sz="1100" i="1" spc="-5" dirty="0">
                <a:solidFill>
                  <a:srgbClr val="151616"/>
                </a:solidFill>
                <a:latin typeface="Arial"/>
                <a:cs typeface="Arial"/>
              </a:rPr>
              <a:t>chair would normally be seen in a  classroom.</a:t>
            </a:r>
            <a:endParaRPr sz="1100">
              <a:latin typeface="Arial"/>
              <a:cs typeface="Arial"/>
            </a:endParaRPr>
          </a:p>
          <a:p>
            <a:pPr marL="12700">
              <a:lnSpc>
                <a:spcPts val="1275"/>
              </a:lnSpc>
              <a:spcBef>
                <a:spcPts val="1105"/>
              </a:spcBef>
            </a:pPr>
            <a:r>
              <a:rPr sz="1100" b="1" dirty="0">
                <a:solidFill>
                  <a:srgbClr val="151616"/>
                </a:solidFill>
                <a:latin typeface="Arial"/>
                <a:cs typeface="Arial"/>
              </a:rPr>
              <a:t>What does the </a:t>
            </a:r>
            <a:r>
              <a:rPr sz="1100" b="1" spc="-5" dirty="0">
                <a:solidFill>
                  <a:srgbClr val="151616"/>
                </a:solidFill>
                <a:latin typeface="Arial"/>
                <a:cs typeface="Arial"/>
              </a:rPr>
              <a:t>target</a:t>
            </a:r>
            <a:r>
              <a:rPr sz="1100" b="1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b="1" spc="-5" dirty="0">
                <a:solidFill>
                  <a:srgbClr val="151616"/>
                </a:solidFill>
                <a:latin typeface="Arial"/>
                <a:cs typeface="Arial"/>
              </a:rPr>
              <a:t>market</a:t>
            </a:r>
            <a:endParaRPr sz="1100">
              <a:latin typeface="Arial"/>
              <a:cs typeface="Arial"/>
            </a:endParaRPr>
          </a:p>
          <a:p>
            <a:pPr marL="12700">
              <a:lnSpc>
                <a:spcPts val="1275"/>
              </a:lnSpc>
            </a:pPr>
            <a:r>
              <a:rPr sz="1100" b="1" dirty="0">
                <a:solidFill>
                  <a:srgbClr val="151616"/>
                </a:solidFill>
                <a:latin typeface="Arial"/>
                <a:cs typeface="Arial"/>
              </a:rPr>
              <a:t>ﬁnd interesting about the</a:t>
            </a:r>
            <a:r>
              <a:rPr sz="1100" b="1" spc="-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b="1" dirty="0">
                <a:solidFill>
                  <a:srgbClr val="151616"/>
                </a:solidFill>
                <a:latin typeface="Arial"/>
                <a:cs typeface="Arial"/>
              </a:rPr>
              <a:t>product.</a:t>
            </a:r>
            <a:endParaRPr sz="1100">
              <a:latin typeface="Arial"/>
              <a:cs typeface="Arial"/>
            </a:endParaRPr>
          </a:p>
          <a:p>
            <a:pPr marL="31750" marR="128270" algn="just">
              <a:lnSpc>
                <a:spcPts val="1230"/>
              </a:lnSpc>
              <a:spcBef>
                <a:spcPts val="380"/>
              </a:spcBef>
            </a:pPr>
            <a:r>
              <a:rPr sz="1100" i="1" dirty="0">
                <a:solidFill>
                  <a:srgbClr val="151616"/>
                </a:solidFill>
                <a:latin typeface="Arial"/>
                <a:cs typeface="Arial"/>
              </a:rPr>
              <a:t>My </a:t>
            </a:r>
            <a:r>
              <a:rPr sz="1100" i="1" spc="-5" dirty="0">
                <a:solidFill>
                  <a:srgbClr val="151616"/>
                </a:solidFill>
                <a:latin typeface="Arial"/>
                <a:cs typeface="Arial"/>
              </a:rPr>
              <a:t>potential </a:t>
            </a:r>
            <a:r>
              <a:rPr sz="1100" i="1" dirty="0">
                <a:solidFill>
                  <a:srgbClr val="151616"/>
                </a:solidFill>
                <a:latin typeface="Arial"/>
                <a:cs typeface="Arial"/>
              </a:rPr>
              <a:t>customers </a:t>
            </a:r>
            <a:r>
              <a:rPr sz="1100" i="1" spc="-5" dirty="0">
                <a:solidFill>
                  <a:srgbClr val="151616"/>
                </a:solidFill>
                <a:latin typeface="Arial"/>
                <a:cs typeface="Arial"/>
              </a:rPr>
              <a:t>do </a:t>
            </a:r>
            <a:r>
              <a:rPr sz="1100" i="1" dirty="0">
                <a:solidFill>
                  <a:srgbClr val="151616"/>
                </a:solidFill>
                <a:latin typeface="Arial"/>
                <a:cs typeface="Arial"/>
              </a:rPr>
              <a:t>not </a:t>
            </a:r>
            <a:r>
              <a:rPr sz="1100" i="1" spc="-5" dirty="0">
                <a:solidFill>
                  <a:srgbClr val="151616"/>
                </a:solidFill>
                <a:latin typeface="Arial"/>
                <a:cs typeface="Arial"/>
              </a:rPr>
              <a:t>like </a:t>
            </a:r>
            <a:r>
              <a:rPr sz="1100" i="1" dirty="0">
                <a:solidFill>
                  <a:srgbClr val="151616"/>
                </a:solidFill>
                <a:latin typeface="Arial"/>
                <a:cs typeface="Arial"/>
              </a:rPr>
              <a:t>the  </a:t>
            </a:r>
            <a:r>
              <a:rPr sz="1100" i="1" spc="-5" dirty="0">
                <a:solidFill>
                  <a:srgbClr val="151616"/>
                </a:solidFill>
                <a:latin typeface="Arial"/>
                <a:cs typeface="Arial"/>
              </a:rPr>
              <a:t>stationery </a:t>
            </a:r>
            <a:r>
              <a:rPr sz="1100" i="1" dirty="0">
                <a:solidFill>
                  <a:srgbClr val="151616"/>
                </a:solidFill>
                <a:latin typeface="Arial"/>
                <a:cs typeface="Arial"/>
              </a:rPr>
              <a:t>rest, </a:t>
            </a:r>
            <a:r>
              <a:rPr sz="1100" i="1" spc="-5" dirty="0">
                <a:solidFill>
                  <a:srgbClr val="151616"/>
                </a:solidFill>
                <a:latin typeface="Arial"/>
                <a:cs typeface="Arial"/>
              </a:rPr>
              <a:t>as </a:t>
            </a:r>
            <a:r>
              <a:rPr sz="1100" i="1" dirty="0">
                <a:solidFill>
                  <a:srgbClr val="151616"/>
                </a:solidFill>
                <a:latin typeface="Arial"/>
                <a:cs typeface="Arial"/>
              </a:rPr>
              <a:t>it </a:t>
            </a:r>
            <a:r>
              <a:rPr sz="1100" i="1" spc="-5" dirty="0">
                <a:solidFill>
                  <a:srgbClr val="151616"/>
                </a:solidFill>
                <a:latin typeface="Arial"/>
                <a:cs typeface="Arial"/>
              </a:rPr>
              <a:t>is </a:t>
            </a:r>
            <a:r>
              <a:rPr sz="1100" i="1" dirty="0">
                <a:solidFill>
                  <a:srgbClr val="151616"/>
                </a:solidFill>
                <a:latin typeface="Arial"/>
                <a:cs typeface="Arial"/>
              </a:rPr>
              <a:t>not for </a:t>
            </a:r>
            <a:r>
              <a:rPr sz="1100" i="1" spc="-5" dirty="0">
                <a:solidFill>
                  <a:srgbClr val="151616"/>
                </a:solidFill>
                <a:latin typeface="Arial"/>
                <a:cs typeface="Arial"/>
              </a:rPr>
              <a:t>an easy  </a:t>
            </a:r>
            <a:r>
              <a:rPr sz="1100" i="1" spc="-10" dirty="0">
                <a:solidFill>
                  <a:srgbClr val="151616"/>
                </a:solidFill>
                <a:latin typeface="Arial"/>
                <a:cs typeface="Arial"/>
              </a:rPr>
              <a:t>chair. However, </a:t>
            </a:r>
            <a:r>
              <a:rPr sz="1100" i="1" spc="-5" dirty="0">
                <a:solidFill>
                  <a:srgbClr val="151616"/>
                </a:solidFill>
                <a:latin typeface="Arial"/>
                <a:cs typeface="Arial"/>
              </a:rPr>
              <a:t>in a formal </a:t>
            </a:r>
            <a:r>
              <a:rPr sz="1100" i="1" dirty="0">
                <a:solidFill>
                  <a:srgbClr val="151616"/>
                </a:solidFill>
                <a:latin typeface="Arial"/>
                <a:cs typeface="Arial"/>
              </a:rPr>
              <a:t>setting of </a:t>
            </a:r>
            <a:r>
              <a:rPr sz="1100" i="1" spc="-5" dirty="0">
                <a:solidFill>
                  <a:srgbClr val="151616"/>
                </a:solidFill>
                <a:latin typeface="Arial"/>
                <a:cs typeface="Arial"/>
              </a:rPr>
              <a:t>a  classroom </a:t>
            </a:r>
            <a:r>
              <a:rPr sz="1100" i="1" dirty="0">
                <a:solidFill>
                  <a:srgbClr val="151616"/>
                </a:solidFill>
                <a:latin typeface="Arial"/>
                <a:cs typeface="Arial"/>
              </a:rPr>
              <a:t>it </a:t>
            </a:r>
            <a:r>
              <a:rPr sz="1100" i="1" spc="-5" dirty="0">
                <a:solidFill>
                  <a:srgbClr val="151616"/>
                </a:solidFill>
                <a:latin typeface="Arial"/>
                <a:cs typeface="Arial"/>
              </a:rPr>
              <a:t>is</a:t>
            </a:r>
            <a:r>
              <a:rPr sz="1100" i="1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i="1" spc="-5" dirty="0">
                <a:solidFill>
                  <a:srgbClr val="151616"/>
                </a:solidFill>
                <a:latin typeface="Arial"/>
                <a:cs typeface="Arial"/>
              </a:rPr>
              <a:t>ideal.</a:t>
            </a:r>
            <a:endParaRPr sz="110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5497621" y="408002"/>
            <a:ext cx="2280285" cy="13843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750" spc="-10" dirty="0">
                <a:solidFill>
                  <a:srgbClr val="3C2B98"/>
                </a:solidFill>
                <a:latin typeface="Arial"/>
                <a:cs typeface="Arial"/>
                <a:hlinkClick r:id="rId6"/>
              </a:rPr>
              <a:t>www.technologystudent.com © </a:t>
            </a:r>
            <a:r>
              <a:rPr sz="750" spc="-10" dirty="0">
                <a:solidFill>
                  <a:srgbClr val="3C2B98"/>
                </a:solidFill>
                <a:latin typeface="Arial"/>
                <a:cs typeface="Arial"/>
              </a:rPr>
              <a:t>2018 </a:t>
            </a:r>
            <a:r>
              <a:rPr sz="700" spc="0" dirty="0">
                <a:solidFill>
                  <a:srgbClr val="3C2B98"/>
                </a:solidFill>
                <a:latin typeface="Arial"/>
                <a:cs typeface="Arial"/>
              </a:rPr>
              <a:t>V.Ryan </a:t>
            </a:r>
            <a:r>
              <a:rPr sz="700" spc="25" dirty="0">
                <a:solidFill>
                  <a:srgbClr val="3C2B98"/>
                </a:solidFill>
                <a:latin typeface="Arial"/>
                <a:cs typeface="Arial"/>
              </a:rPr>
              <a:t>©</a:t>
            </a:r>
            <a:r>
              <a:rPr sz="700" spc="75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700" spc="15" dirty="0">
                <a:solidFill>
                  <a:srgbClr val="3C2B98"/>
                </a:solidFill>
                <a:latin typeface="Arial"/>
                <a:cs typeface="Arial"/>
              </a:rPr>
              <a:t>2018</a:t>
            </a:r>
            <a:endParaRPr sz="70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4384275" y="7198759"/>
            <a:ext cx="2168525" cy="133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700" dirty="0">
                <a:solidFill>
                  <a:srgbClr val="3C2B98"/>
                </a:solidFill>
                <a:latin typeface="Arial"/>
                <a:cs typeface="Arial"/>
                <a:hlinkClick r:id="rId5"/>
              </a:rPr>
              <a:t>https://www.facebook.com/groups/254963448192823/</a:t>
            </a:r>
            <a:endParaRPr sz="700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317922" y="6978816"/>
            <a:ext cx="3922395" cy="355600"/>
          </a:xfrm>
          <a:prstGeom prst="rect">
            <a:avLst/>
          </a:prstGeom>
        </p:spPr>
        <p:txBody>
          <a:bodyPr vert="horz" wrap="square" lIns="0" tIns="457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60"/>
              </a:spcBef>
            </a:pPr>
            <a:r>
              <a:rPr sz="1100" i="1" spc="-5" dirty="0">
                <a:solidFill>
                  <a:srgbClr val="151616"/>
                </a:solidFill>
                <a:latin typeface="Arial"/>
                <a:cs typeface="Arial"/>
              </a:rPr>
              <a:t>The product must be lightweight and easy </a:t>
            </a:r>
            <a:r>
              <a:rPr sz="1100" i="1" dirty="0">
                <a:solidFill>
                  <a:srgbClr val="151616"/>
                </a:solidFill>
                <a:latin typeface="Arial"/>
                <a:cs typeface="Arial"/>
              </a:rPr>
              <a:t>to</a:t>
            </a:r>
            <a:r>
              <a:rPr sz="1100" i="1" spc="5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i="1" dirty="0">
                <a:solidFill>
                  <a:srgbClr val="151616"/>
                </a:solidFill>
                <a:latin typeface="Arial"/>
                <a:cs typeface="Arial"/>
              </a:rPr>
              <a:t>move.</a:t>
            </a:r>
            <a:endParaRPr sz="1100">
              <a:latin typeface="Arial"/>
              <a:cs typeface="Arial"/>
            </a:endParaRPr>
          </a:p>
          <a:p>
            <a:pPr marL="1523365">
              <a:lnSpc>
                <a:spcPct val="100000"/>
              </a:lnSpc>
              <a:spcBef>
                <a:spcPts val="175"/>
              </a:spcBef>
            </a:pPr>
            <a:r>
              <a:rPr sz="700" spc="10" dirty="0">
                <a:solidFill>
                  <a:srgbClr val="3C2B98"/>
                </a:solidFill>
                <a:latin typeface="Arial"/>
                <a:cs typeface="Arial"/>
              </a:rPr>
              <a:t>WORLD </a:t>
            </a:r>
            <a:r>
              <a:rPr sz="700" spc="5" dirty="0">
                <a:solidFill>
                  <a:srgbClr val="3C2B98"/>
                </a:solidFill>
                <a:latin typeface="Arial"/>
                <a:cs typeface="Arial"/>
              </a:rPr>
              <a:t>ASSOCIATION OF </a:t>
            </a:r>
            <a:r>
              <a:rPr sz="700" spc="10" dirty="0">
                <a:solidFill>
                  <a:srgbClr val="3C2B98"/>
                </a:solidFill>
                <a:latin typeface="Arial"/>
                <a:cs typeface="Arial"/>
              </a:rPr>
              <a:t>TECHNOLOGY</a:t>
            </a:r>
            <a:r>
              <a:rPr sz="700" spc="110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700" spc="10" dirty="0">
                <a:solidFill>
                  <a:srgbClr val="3C2B98"/>
                </a:solidFill>
                <a:latin typeface="Arial"/>
                <a:cs typeface="Arial"/>
              </a:rPr>
              <a:t>TEACHERS</a:t>
            </a:r>
            <a:endParaRPr sz="700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6770060" y="7185451"/>
            <a:ext cx="2178685" cy="133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700" dirty="0">
                <a:solidFill>
                  <a:srgbClr val="3C2B98"/>
                </a:solidFill>
                <a:latin typeface="Arial"/>
                <a:cs typeface="Arial"/>
                <a:hlinkClick r:id="rId6"/>
              </a:rPr>
              <a:t>www.technologystudent.com </a:t>
            </a:r>
            <a:r>
              <a:rPr sz="700" spc="0" dirty="0">
                <a:solidFill>
                  <a:srgbClr val="3C2B98"/>
                </a:solidFill>
                <a:latin typeface="Arial"/>
                <a:cs typeface="Arial"/>
                <a:hlinkClick r:id="rId6"/>
              </a:rPr>
              <a:t>© </a:t>
            </a:r>
            <a:r>
              <a:rPr sz="700" dirty="0">
                <a:solidFill>
                  <a:srgbClr val="3C2B98"/>
                </a:solidFill>
                <a:latin typeface="Arial"/>
                <a:cs typeface="Arial"/>
              </a:rPr>
              <a:t>2018 </a:t>
            </a:r>
            <a:r>
              <a:rPr sz="700" spc="-10" dirty="0">
                <a:solidFill>
                  <a:srgbClr val="3C2B98"/>
                </a:solidFill>
                <a:latin typeface="Arial"/>
                <a:cs typeface="Arial"/>
              </a:rPr>
              <a:t>V.Ryan </a:t>
            </a:r>
            <a:r>
              <a:rPr sz="700" dirty="0">
                <a:solidFill>
                  <a:srgbClr val="3C2B98"/>
                </a:solidFill>
                <a:latin typeface="Arial"/>
                <a:cs typeface="Arial"/>
              </a:rPr>
              <a:t>©</a:t>
            </a:r>
            <a:r>
              <a:rPr sz="700" spc="-5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3C2B98"/>
                </a:solidFill>
                <a:latin typeface="Arial"/>
                <a:cs typeface="Arial"/>
              </a:rPr>
              <a:t>2018</a:t>
            </a:r>
            <a:endParaRPr sz="7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1014" y="58452"/>
            <a:ext cx="10567035" cy="7455534"/>
          </a:xfrm>
          <a:custGeom>
            <a:avLst/>
            <a:gdLst/>
            <a:ahLst/>
            <a:cxnLst/>
            <a:rect l="l" t="t" r="r" b="b"/>
            <a:pathLst>
              <a:path w="10567035" h="7455534">
                <a:moveTo>
                  <a:pt x="0" y="0"/>
                </a:moveTo>
                <a:lnTo>
                  <a:pt x="10566467" y="0"/>
                </a:lnTo>
                <a:lnTo>
                  <a:pt x="10566467" y="7454948"/>
                </a:lnTo>
                <a:lnTo>
                  <a:pt x="0" y="7454948"/>
                </a:lnTo>
                <a:lnTo>
                  <a:pt x="0" y="0"/>
                </a:lnTo>
                <a:close/>
              </a:path>
            </a:pathLst>
          </a:custGeom>
          <a:solidFill>
            <a:srgbClr val="FBF9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92086" y="480657"/>
            <a:ext cx="9982835" cy="6858634"/>
          </a:xfrm>
          <a:custGeom>
            <a:avLst/>
            <a:gdLst/>
            <a:ahLst/>
            <a:cxnLst/>
            <a:rect l="l" t="t" r="r" b="b"/>
            <a:pathLst>
              <a:path w="9982835" h="6858634">
                <a:moveTo>
                  <a:pt x="0" y="0"/>
                </a:moveTo>
                <a:lnTo>
                  <a:pt x="9982263" y="0"/>
                </a:lnTo>
                <a:lnTo>
                  <a:pt x="9982263" y="6858045"/>
                </a:lnTo>
                <a:lnTo>
                  <a:pt x="0" y="685804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388411" y="4462839"/>
            <a:ext cx="517271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dirty="0">
                <a:solidFill>
                  <a:srgbClr val="151616"/>
                </a:solidFill>
                <a:latin typeface="Arial"/>
                <a:cs typeface="Arial"/>
              </a:rPr>
              <a:t>What </a:t>
            </a:r>
            <a:r>
              <a:rPr sz="1100" b="1" spc="-5" dirty="0">
                <a:solidFill>
                  <a:srgbClr val="151616"/>
                </a:solidFill>
                <a:latin typeface="Arial"/>
                <a:cs typeface="Arial"/>
              </a:rPr>
              <a:t>materials have </a:t>
            </a:r>
            <a:r>
              <a:rPr sz="1100" b="1" dirty="0">
                <a:solidFill>
                  <a:srgbClr val="151616"/>
                </a:solidFill>
                <a:latin typeface="Arial"/>
                <a:cs typeface="Arial"/>
              </a:rPr>
              <a:t>been used in its Is the cost of the product </a:t>
            </a:r>
            <a:r>
              <a:rPr sz="1100" b="1" spc="-5" dirty="0">
                <a:solidFill>
                  <a:srgbClr val="151616"/>
                </a:solidFill>
                <a:latin typeface="Arial"/>
                <a:cs typeface="Arial"/>
              </a:rPr>
              <a:t>a factor </a:t>
            </a:r>
            <a:r>
              <a:rPr sz="1100" b="1" dirty="0">
                <a:solidFill>
                  <a:srgbClr val="151616"/>
                </a:solidFill>
                <a:latin typeface="Arial"/>
                <a:cs typeface="Arial"/>
              </a:rPr>
              <a:t>in</a:t>
            </a:r>
            <a:r>
              <a:rPr sz="1100" b="1" spc="7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b="1" dirty="0">
                <a:solidFill>
                  <a:srgbClr val="151616"/>
                </a:solidFill>
                <a:latin typeface="Arial"/>
                <a:cs typeface="Arial"/>
              </a:rPr>
              <a:t>its</a:t>
            </a:r>
            <a:endParaRPr sz="1100">
              <a:latin typeface="Arial"/>
              <a:cs typeface="Arial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467662" y="34676"/>
            <a:ext cx="8252459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u="sng" spc="60" dirty="0"/>
              <a:t>RESEARCH </a:t>
            </a:r>
            <a:r>
              <a:rPr sz="2400" u="sng" spc="40" dirty="0"/>
              <a:t>AND </a:t>
            </a:r>
            <a:r>
              <a:rPr sz="2400" u="sng" spc="30" dirty="0"/>
              <a:t>ANALYSIS OF </a:t>
            </a:r>
            <a:r>
              <a:rPr sz="2400" u="sng" spc="60" dirty="0"/>
              <a:t>EXISTING</a:t>
            </a:r>
            <a:r>
              <a:rPr sz="2400" u="sng" spc="150" dirty="0"/>
              <a:t> </a:t>
            </a:r>
            <a:r>
              <a:rPr sz="2400" u="sng" spc="60" dirty="0"/>
              <a:t>PRODUCTS</a:t>
            </a:r>
            <a:endParaRPr sz="2400" u="sng" dirty="0"/>
          </a:p>
        </p:txBody>
      </p:sp>
      <p:sp>
        <p:nvSpPr>
          <p:cNvPr id="6" name="object 6"/>
          <p:cNvSpPr txBox="1"/>
          <p:nvPr/>
        </p:nvSpPr>
        <p:spPr>
          <a:xfrm>
            <a:off x="407917" y="5638891"/>
            <a:ext cx="5318125" cy="1285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275"/>
              </a:lnSpc>
              <a:spcBef>
                <a:spcPts val="100"/>
              </a:spcBef>
            </a:pPr>
            <a:r>
              <a:rPr sz="1100" b="1" i="1" spc="-5" dirty="0">
                <a:solidFill>
                  <a:srgbClr val="151616"/>
                </a:solidFill>
                <a:latin typeface="Arial"/>
                <a:cs typeface="Arial"/>
              </a:rPr>
              <a:t>Summary </a:t>
            </a:r>
            <a:r>
              <a:rPr sz="1100" b="1" i="1" dirty="0">
                <a:solidFill>
                  <a:srgbClr val="151616"/>
                </a:solidFill>
                <a:latin typeface="Arial"/>
                <a:cs typeface="Arial"/>
              </a:rPr>
              <a:t>of conclusions:</a:t>
            </a:r>
            <a:endParaRPr sz="1100">
              <a:latin typeface="Arial"/>
              <a:cs typeface="Arial"/>
            </a:endParaRPr>
          </a:p>
          <a:p>
            <a:pPr marL="12700" marR="5080">
              <a:lnSpc>
                <a:spcPts val="1230"/>
              </a:lnSpc>
              <a:spcBef>
                <a:spcPts val="70"/>
              </a:spcBef>
            </a:pPr>
            <a:r>
              <a:rPr sz="1100" i="1" spc="-5" dirty="0">
                <a:solidFill>
                  <a:srgbClr val="151616"/>
                </a:solidFill>
                <a:latin typeface="Arial"/>
                <a:cs typeface="Arial"/>
              </a:rPr>
              <a:t>An adjustable </a:t>
            </a:r>
            <a:r>
              <a:rPr sz="1100" i="1" dirty="0">
                <a:solidFill>
                  <a:srgbClr val="151616"/>
                </a:solidFill>
                <a:latin typeface="Arial"/>
                <a:cs typeface="Arial"/>
              </a:rPr>
              <a:t>frame, </a:t>
            </a:r>
            <a:r>
              <a:rPr sz="1100" i="1" spc="-5" dirty="0">
                <a:solidFill>
                  <a:srgbClr val="151616"/>
                </a:solidFill>
                <a:latin typeface="Arial"/>
                <a:cs typeface="Arial"/>
              </a:rPr>
              <a:t>could allow </a:t>
            </a:r>
            <a:r>
              <a:rPr sz="1100" i="1" dirty="0">
                <a:solidFill>
                  <a:srgbClr val="151616"/>
                </a:solidFill>
                <a:latin typeface="Arial"/>
                <a:cs typeface="Arial"/>
              </a:rPr>
              <a:t>for </a:t>
            </a:r>
            <a:r>
              <a:rPr sz="1100" i="1" spc="-5" dirty="0">
                <a:solidFill>
                  <a:srgbClr val="151616"/>
                </a:solidFill>
                <a:latin typeface="Arial"/>
                <a:cs typeface="Arial"/>
              </a:rPr>
              <a:t>a large range </a:t>
            </a:r>
            <a:r>
              <a:rPr sz="1100" i="1" dirty="0">
                <a:solidFill>
                  <a:srgbClr val="151616"/>
                </a:solidFill>
                <a:latin typeface="Arial"/>
                <a:cs typeface="Arial"/>
              </a:rPr>
              <a:t>of </a:t>
            </a:r>
            <a:r>
              <a:rPr sz="1100" i="1" spc="-5" dirty="0">
                <a:solidFill>
                  <a:srgbClr val="151616"/>
                </a:solidFill>
                <a:latin typeface="Arial"/>
                <a:cs typeface="Arial"/>
              </a:rPr>
              <a:t>potential </a:t>
            </a:r>
            <a:r>
              <a:rPr sz="1100" i="1" dirty="0">
                <a:solidFill>
                  <a:srgbClr val="151616"/>
                </a:solidFill>
                <a:latin typeface="Arial"/>
                <a:cs typeface="Arial"/>
              </a:rPr>
              <a:t>users, of </a:t>
            </a:r>
            <a:r>
              <a:rPr sz="1100" i="1" spc="-5" dirty="0">
                <a:solidFill>
                  <a:srgbClr val="151616"/>
                </a:solidFill>
                <a:latin typeface="Arial"/>
                <a:cs typeface="Arial"/>
              </a:rPr>
              <a:t>diﬀerent ages.  Lightweight aluminium will be considered </a:t>
            </a:r>
            <a:r>
              <a:rPr sz="1100" i="1" dirty="0">
                <a:solidFill>
                  <a:srgbClr val="151616"/>
                </a:solidFill>
                <a:latin typeface="Arial"/>
                <a:cs typeface="Arial"/>
              </a:rPr>
              <a:t>for my product, if I </a:t>
            </a:r>
            <a:r>
              <a:rPr sz="1100" i="1" spc="-5" dirty="0">
                <a:solidFill>
                  <a:srgbClr val="151616"/>
                </a:solidFill>
                <a:latin typeface="Arial"/>
                <a:cs typeface="Arial"/>
              </a:rPr>
              <a:t>design a </a:t>
            </a:r>
            <a:r>
              <a:rPr sz="1100" i="1" dirty="0">
                <a:solidFill>
                  <a:srgbClr val="151616"/>
                </a:solidFill>
                <a:latin typeface="Arial"/>
                <a:cs typeface="Arial"/>
              </a:rPr>
              <a:t>frame </a:t>
            </a:r>
            <a:r>
              <a:rPr sz="1100" i="1" spc="-5" dirty="0">
                <a:solidFill>
                  <a:srgbClr val="151616"/>
                </a:solidFill>
                <a:latin typeface="Arial"/>
                <a:cs typeface="Arial"/>
              </a:rPr>
              <a:t>based  </a:t>
            </a:r>
            <a:r>
              <a:rPr sz="1100" i="1" dirty="0">
                <a:solidFill>
                  <a:srgbClr val="151616"/>
                </a:solidFill>
                <a:latin typeface="Arial"/>
                <a:cs typeface="Arial"/>
              </a:rPr>
              <a:t>system.</a:t>
            </a:r>
            <a:endParaRPr sz="1100">
              <a:latin typeface="Arial"/>
              <a:cs typeface="Arial"/>
            </a:endParaRPr>
          </a:p>
          <a:p>
            <a:pPr marL="12700">
              <a:lnSpc>
                <a:spcPts val="1155"/>
              </a:lnSpc>
            </a:pPr>
            <a:r>
              <a:rPr sz="1100" i="1" spc="-5" dirty="0">
                <a:solidFill>
                  <a:srgbClr val="151616"/>
                </a:solidFill>
                <a:latin typeface="Arial"/>
                <a:cs typeface="Arial"/>
              </a:rPr>
              <a:t>Aluminium is recyclable and </a:t>
            </a:r>
            <a:r>
              <a:rPr sz="1100" i="1" dirty="0">
                <a:solidFill>
                  <a:srgbClr val="151616"/>
                </a:solidFill>
                <a:latin typeface="Arial"/>
                <a:cs typeface="Arial"/>
              </a:rPr>
              <a:t>this </a:t>
            </a:r>
            <a:r>
              <a:rPr sz="1100" i="1" spc="-5" dirty="0">
                <a:solidFill>
                  <a:srgbClr val="151616"/>
                </a:solidFill>
                <a:latin typeface="Arial"/>
                <a:cs typeface="Arial"/>
              </a:rPr>
              <a:t>product can be dismantled </a:t>
            </a:r>
            <a:r>
              <a:rPr sz="1100" i="1" spc="-15" dirty="0">
                <a:solidFill>
                  <a:srgbClr val="151616"/>
                </a:solidFill>
                <a:latin typeface="Arial"/>
                <a:cs typeface="Arial"/>
              </a:rPr>
              <a:t>easily, </a:t>
            </a:r>
            <a:r>
              <a:rPr sz="1100" i="1" spc="-5" dirty="0">
                <a:solidFill>
                  <a:srgbClr val="151616"/>
                </a:solidFill>
                <a:latin typeface="Arial"/>
                <a:cs typeface="Arial"/>
              </a:rPr>
              <a:t>making</a:t>
            </a:r>
            <a:r>
              <a:rPr sz="1100" i="1" spc="1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i="1" dirty="0">
                <a:solidFill>
                  <a:srgbClr val="151616"/>
                </a:solidFill>
                <a:latin typeface="Arial"/>
                <a:cs typeface="Arial"/>
              </a:rPr>
              <a:t>it</a:t>
            </a:r>
            <a:endParaRPr sz="1100">
              <a:latin typeface="Arial"/>
              <a:cs typeface="Arial"/>
            </a:endParaRPr>
          </a:p>
          <a:p>
            <a:pPr marL="12700">
              <a:lnSpc>
                <a:spcPts val="1230"/>
              </a:lnSpc>
            </a:pPr>
            <a:r>
              <a:rPr sz="1100" i="1" spc="-5" dirty="0">
                <a:solidFill>
                  <a:srgbClr val="151616"/>
                </a:solidFill>
                <a:latin typeface="Arial"/>
                <a:cs typeface="Arial"/>
              </a:rPr>
              <a:t>environmentally </a:t>
            </a:r>
            <a:r>
              <a:rPr sz="1100" i="1" spc="-10" dirty="0">
                <a:solidFill>
                  <a:srgbClr val="151616"/>
                </a:solidFill>
                <a:latin typeface="Arial"/>
                <a:cs typeface="Arial"/>
              </a:rPr>
              <a:t>friendly. </a:t>
            </a:r>
            <a:r>
              <a:rPr sz="1100" i="1" dirty="0">
                <a:solidFill>
                  <a:srgbClr val="151616"/>
                </a:solidFill>
                <a:latin typeface="Arial"/>
                <a:cs typeface="Arial"/>
              </a:rPr>
              <a:t>A </a:t>
            </a:r>
            <a:r>
              <a:rPr sz="1100" i="1" spc="-5" dirty="0">
                <a:solidFill>
                  <a:srgbClr val="151616"/>
                </a:solidFill>
                <a:latin typeface="Arial"/>
                <a:cs typeface="Arial"/>
              </a:rPr>
              <a:t>sustainable</a:t>
            </a:r>
            <a:r>
              <a:rPr sz="1100" i="1" spc="-7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i="1" dirty="0">
                <a:solidFill>
                  <a:srgbClr val="151616"/>
                </a:solidFill>
                <a:latin typeface="Arial"/>
                <a:cs typeface="Arial"/>
              </a:rPr>
              <a:t>product.</a:t>
            </a:r>
            <a:endParaRPr sz="1100">
              <a:latin typeface="Arial"/>
              <a:cs typeface="Arial"/>
            </a:endParaRPr>
          </a:p>
          <a:p>
            <a:pPr marL="12700" marR="265430">
              <a:lnSpc>
                <a:spcPts val="1230"/>
              </a:lnSpc>
              <a:spcBef>
                <a:spcPts val="70"/>
              </a:spcBef>
            </a:pPr>
            <a:r>
              <a:rPr sz="1100" i="1" dirty="0">
                <a:solidFill>
                  <a:srgbClr val="151616"/>
                </a:solidFill>
                <a:latin typeface="Arial"/>
                <a:cs typeface="Arial"/>
              </a:rPr>
              <a:t>I </a:t>
            </a:r>
            <a:r>
              <a:rPr sz="1100" i="1" spc="-5" dirty="0">
                <a:solidFill>
                  <a:srgbClr val="151616"/>
                </a:solidFill>
                <a:latin typeface="Arial"/>
                <a:cs typeface="Arial"/>
              </a:rPr>
              <a:t>will keep </a:t>
            </a:r>
            <a:r>
              <a:rPr sz="1100" i="1" dirty="0">
                <a:solidFill>
                  <a:srgbClr val="151616"/>
                </a:solidFill>
                <a:latin typeface="Arial"/>
                <a:cs typeface="Arial"/>
              </a:rPr>
              <a:t>the costs </a:t>
            </a:r>
            <a:r>
              <a:rPr sz="1100" i="1" spc="-5" dirty="0">
                <a:solidFill>
                  <a:srgbClr val="151616"/>
                </a:solidFill>
                <a:latin typeface="Arial"/>
                <a:cs typeface="Arial"/>
              </a:rPr>
              <a:t>down, as a </a:t>
            </a:r>
            <a:r>
              <a:rPr sz="1100" i="1" dirty="0">
                <a:solidFill>
                  <a:srgbClr val="151616"/>
                </a:solidFill>
                <a:latin typeface="Arial"/>
                <a:cs typeface="Arial"/>
              </a:rPr>
              <a:t>very </a:t>
            </a:r>
            <a:r>
              <a:rPr sz="1100" i="1" spc="-5" dirty="0">
                <a:solidFill>
                  <a:srgbClr val="151616"/>
                </a:solidFill>
                <a:latin typeface="Arial"/>
                <a:cs typeface="Arial"/>
              </a:rPr>
              <a:t>expensive </a:t>
            </a:r>
            <a:r>
              <a:rPr sz="1100" i="1" dirty="0">
                <a:solidFill>
                  <a:srgbClr val="151616"/>
                </a:solidFill>
                <a:latin typeface="Arial"/>
                <a:cs typeface="Arial"/>
              </a:rPr>
              <a:t>product, may </a:t>
            </a:r>
            <a:r>
              <a:rPr sz="1100" i="1" spc="-5" dirty="0">
                <a:solidFill>
                  <a:srgbClr val="151616"/>
                </a:solidFill>
                <a:latin typeface="Arial"/>
                <a:cs typeface="Arial"/>
              </a:rPr>
              <a:t>price </a:t>
            </a:r>
            <a:r>
              <a:rPr sz="1100" i="1" dirty="0">
                <a:solidFill>
                  <a:srgbClr val="151616"/>
                </a:solidFill>
                <a:latin typeface="Arial"/>
                <a:cs typeface="Arial"/>
              </a:rPr>
              <a:t>itself out of the  market </a:t>
            </a:r>
            <a:r>
              <a:rPr sz="1100" i="1" spc="-5" dirty="0">
                <a:solidFill>
                  <a:srgbClr val="151616"/>
                </a:solidFill>
                <a:latin typeface="Arial"/>
                <a:cs typeface="Arial"/>
              </a:rPr>
              <a:t>and </a:t>
            </a:r>
            <a:r>
              <a:rPr sz="1100" i="1" dirty="0">
                <a:solidFill>
                  <a:srgbClr val="151616"/>
                </a:solidFill>
                <a:latin typeface="Arial"/>
                <a:cs typeface="Arial"/>
              </a:rPr>
              <a:t>not </a:t>
            </a:r>
            <a:r>
              <a:rPr sz="1100" i="1" spc="-5" dirty="0">
                <a:solidFill>
                  <a:srgbClr val="151616"/>
                </a:solidFill>
                <a:latin typeface="Arial"/>
                <a:cs typeface="Arial"/>
              </a:rPr>
              <a:t>be bought in</a:t>
            </a:r>
            <a:r>
              <a:rPr sz="1100" i="1" spc="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i="1" spc="-5" dirty="0">
                <a:solidFill>
                  <a:srgbClr val="151616"/>
                </a:solidFill>
                <a:latin typeface="Arial"/>
                <a:cs typeface="Arial"/>
              </a:rPr>
              <a:t>quantities.</a:t>
            </a:r>
            <a:endParaRPr sz="110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6471053" y="991850"/>
            <a:ext cx="3535427" cy="249962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460149" y="3635488"/>
            <a:ext cx="3562354" cy="349274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7288093" y="572747"/>
            <a:ext cx="170624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10" dirty="0">
                <a:solidFill>
                  <a:srgbClr val="151616"/>
                </a:solidFill>
                <a:latin typeface="Arial"/>
                <a:cs typeface="Arial"/>
              </a:rPr>
              <a:t>ADJUSTABLE LAP</a:t>
            </a:r>
            <a:r>
              <a:rPr sz="1100" spc="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spc="15" dirty="0">
                <a:solidFill>
                  <a:srgbClr val="151616"/>
                </a:solidFill>
                <a:latin typeface="Arial"/>
                <a:cs typeface="Arial"/>
              </a:rPr>
              <a:t>REST</a:t>
            </a:r>
            <a:endParaRPr sz="11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26510" y="555683"/>
            <a:ext cx="5415915" cy="2132330"/>
          </a:xfrm>
          <a:prstGeom prst="rect">
            <a:avLst/>
          </a:prstGeom>
        </p:spPr>
        <p:txBody>
          <a:bodyPr vert="horz" wrap="square" lIns="0" tIns="273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15"/>
              </a:spcBef>
            </a:pPr>
            <a:r>
              <a:rPr sz="1100" b="1" dirty="0">
                <a:solidFill>
                  <a:srgbClr val="151616"/>
                </a:solidFill>
                <a:latin typeface="Arial"/>
                <a:cs typeface="Arial"/>
              </a:rPr>
              <a:t>What </a:t>
            </a:r>
            <a:r>
              <a:rPr sz="1100" b="1" spc="-5" dirty="0">
                <a:solidFill>
                  <a:srgbClr val="151616"/>
                </a:solidFill>
                <a:latin typeface="Arial"/>
                <a:cs typeface="Arial"/>
              </a:rPr>
              <a:t>are </a:t>
            </a:r>
            <a:r>
              <a:rPr sz="1100" b="1" dirty="0">
                <a:solidFill>
                  <a:srgbClr val="151616"/>
                </a:solidFill>
                <a:latin typeface="Arial"/>
                <a:cs typeface="Arial"/>
              </a:rPr>
              <a:t>the interesting </a:t>
            </a:r>
            <a:r>
              <a:rPr sz="1100" b="1" spc="-5" dirty="0">
                <a:solidFill>
                  <a:srgbClr val="151616"/>
                </a:solidFill>
                <a:latin typeface="Arial"/>
                <a:cs typeface="Arial"/>
              </a:rPr>
              <a:t>features?</a:t>
            </a:r>
            <a:endParaRPr sz="1100">
              <a:latin typeface="Arial"/>
              <a:cs typeface="Arial"/>
            </a:endParaRPr>
          </a:p>
          <a:p>
            <a:pPr marL="16510" marR="79375">
              <a:lnSpc>
                <a:spcPts val="1230"/>
              </a:lnSpc>
              <a:spcBef>
                <a:spcPts val="235"/>
              </a:spcBef>
            </a:pPr>
            <a:r>
              <a:rPr sz="1100" i="1" spc="-5" dirty="0">
                <a:solidFill>
                  <a:srgbClr val="151616"/>
                </a:solidFill>
                <a:latin typeface="Arial"/>
                <a:cs typeface="Arial"/>
              </a:rPr>
              <a:t>This adjustable ‘rest’ has some </a:t>
            </a:r>
            <a:r>
              <a:rPr sz="1100" i="1" dirty="0">
                <a:solidFill>
                  <a:srgbClr val="151616"/>
                </a:solidFill>
                <a:latin typeface="Arial"/>
                <a:cs typeface="Arial"/>
              </a:rPr>
              <a:t>very </a:t>
            </a:r>
            <a:r>
              <a:rPr sz="1100" i="1" spc="-5" dirty="0">
                <a:solidFill>
                  <a:srgbClr val="151616"/>
                </a:solidFill>
                <a:latin typeface="Arial"/>
                <a:cs typeface="Arial"/>
              </a:rPr>
              <a:t>interesting </a:t>
            </a:r>
            <a:r>
              <a:rPr sz="1100" i="1" dirty="0">
                <a:solidFill>
                  <a:srgbClr val="151616"/>
                </a:solidFill>
                <a:latin typeface="Arial"/>
                <a:cs typeface="Arial"/>
              </a:rPr>
              <a:t>features. It </a:t>
            </a:r>
            <a:r>
              <a:rPr sz="1100" i="1" spc="-5" dirty="0">
                <a:solidFill>
                  <a:srgbClr val="151616"/>
                </a:solidFill>
                <a:latin typeface="Arial"/>
                <a:cs typeface="Arial"/>
              </a:rPr>
              <a:t>is fully adjustable, ensuring  the </a:t>
            </a:r>
            <a:r>
              <a:rPr sz="1100" i="1" dirty="0">
                <a:solidFill>
                  <a:srgbClr val="151616"/>
                </a:solidFill>
                <a:latin typeface="Arial"/>
                <a:cs typeface="Arial"/>
              </a:rPr>
              <a:t>comfort of the </a:t>
            </a:r>
            <a:r>
              <a:rPr sz="1100" i="1" spc="-10" dirty="0">
                <a:solidFill>
                  <a:srgbClr val="151616"/>
                </a:solidFill>
                <a:latin typeface="Arial"/>
                <a:cs typeface="Arial"/>
              </a:rPr>
              <a:t>user.</a:t>
            </a:r>
            <a:endParaRPr sz="1100">
              <a:latin typeface="Arial"/>
              <a:cs typeface="Arial"/>
            </a:endParaRPr>
          </a:p>
          <a:p>
            <a:pPr marL="16510">
              <a:lnSpc>
                <a:spcPts val="1155"/>
              </a:lnSpc>
            </a:pPr>
            <a:r>
              <a:rPr sz="1100" i="1" spc="-5" dirty="0">
                <a:solidFill>
                  <a:srgbClr val="151616"/>
                </a:solidFill>
                <a:latin typeface="Arial"/>
                <a:cs typeface="Arial"/>
              </a:rPr>
              <a:t>One limiting </a:t>
            </a:r>
            <a:r>
              <a:rPr sz="1100" i="1" dirty="0">
                <a:solidFill>
                  <a:srgbClr val="151616"/>
                </a:solidFill>
                <a:latin typeface="Arial"/>
                <a:cs typeface="Arial"/>
              </a:rPr>
              <a:t>feature, </a:t>
            </a:r>
            <a:r>
              <a:rPr sz="1100" i="1" spc="-5" dirty="0">
                <a:solidFill>
                  <a:srgbClr val="151616"/>
                </a:solidFill>
                <a:latin typeface="Arial"/>
                <a:cs typeface="Arial"/>
              </a:rPr>
              <a:t>is </a:t>
            </a:r>
            <a:r>
              <a:rPr sz="1100" i="1" dirty="0">
                <a:solidFill>
                  <a:srgbClr val="151616"/>
                </a:solidFill>
                <a:latin typeface="Arial"/>
                <a:cs typeface="Arial"/>
              </a:rPr>
              <a:t>that the frame may restrict arm </a:t>
            </a:r>
            <a:r>
              <a:rPr sz="1100" i="1" spc="-5" dirty="0">
                <a:solidFill>
                  <a:srgbClr val="151616"/>
                </a:solidFill>
                <a:latin typeface="Arial"/>
                <a:cs typeface="Arial"/>
              </a:rPr>
              <a:t>and elbow </a:t>
            </a:r>
            <a:r>
              <a:rPr sz="1100" i="1" dirty="0">
                <a:solidFill>
                  <a:srgbClr val="151616"/>
                </a:solidFill>
                <a:latin typeface="Arial"/>
                <a:cs typeface="Arial"/>
              </a:rPr>
              <a:t>movement, </a:t>
            </a:r>
            <a:r>
              <a:rPr sz="1100" i="1" spc="-5" dirty="0">
                <a:solidFill>
                  <a:srgbClr val="151616"/>
                </a:solidFill>
                <a:latin typeface="Arial"/>
                <a:cs typeface="Arial"/>
              </a:rPr>
              <a:t>in</a:t>
            </a:r>
            <a:r>
              <a:rPr sz="1100" i="1" spc="6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i="1" spc="-5" dirty="0">
                <a:solidFill>
                  <a:srgbClr val="151616"/>
                </a:solidFill>
                <a:latin typeface="Arial"/>
                <a:cs typeface="Arial"/>
              </a:rPr>
              <a:t>certain</a:t>
            </a:r>
            <a:endParaRPr sz="1100">
              <a:latin typeface="Arial"/>
              <a:cs typeface="Arial"/>
            </a:endParaRPr>
          </a:p>
          <a:p>
            <a:pPr marL="16510">
              <a:lnSpc>
                <a:spcPts val="1230"/>
              </a:lnSpc>
            </a:pPr>
            <a:r>
              <a:rPr sz="1100" i="1" spc="-5" dirty="0">
                <a:solidFill>
                  <a:srgbClr val="151616"/>
                </a:solidFill>
                <a:latin typeface="Arial"/>
                <a:cs typeface="Arial"/>
              </a:rPr>
              <a:t>circumstances.</a:t>
            </a:r>
            <a:endParaRPr sz="1100">
              <a:latin typeface="Arial"/>
              <a:cs typeface="Arial"/>
            </a:endParaRPr>
          </a:p>
          <a:p>
            <a:pPr marL="16510" marR="45085">
              <a:lnSpc>
                <a:spcPts val="1230"/>
              </a:lnSpc>
              <a:spcBef>
                <a:spcPts val="70"/>
              </a:spcBef>
            </a:pPr>
            <a:r>
              <a:rPr sz="1100" i="1" dirty="0">
                <a:solidFill>
                  <a:srgbClr val="151616"/>
                </a:solidFill>
                <a:latin typeface="Arial"/>
                <a:cs typeface="Arial"/>
              </a:rPr>
              <a:t>It </a:t>
            </a:r>
            <a:r>
              <a:rPr sz="1100" i="1" spc="-5" dirty="0">
                <a:solidFill>
                  <a:srgbClr val="151616"/>
                </a:solidFill>
                <a:latin typeface="Arial"/>
                <a:cs typeface="Arial"/>
              </a:rPr>
              <a:t>does </a:t>
            </a:r>
            <a:r>
              <a:rPr sz="1100" i="1" dirty="0">
                <a:solidFill>
                  <a:srgbClr val="151616"/>
                </a:solidFill>
                <a:latin typeface="Arial"/>
                <a:cs typeface="Arial"/>
              </a:rPr>
              <a:t>not </a:t>
            </a:r>
            <a:r>
              <a:rPr sz="1100" i="1" spc="-5" dirty="0">
                <a:solidFill>
                  <a:srgbClr val="151616"/>
                </a:solidFill>
                <a:latin typeface="Arial"/>
                <a:cs typeface="Arial"/>
              </a:rPr>
              <a:t>interfere with leg </a:t>
            </a:r>
            <a:r>
              <a:rPr sz="1100" i="1" dirty="0">
                <a:solidFill>
                  <a:srgbClr val="151616"/>
                </a:solidFill>
                <a:latin typeface="Arial"/>
                <a:cs typeface="Arial"/>
              </a:rPr>
              <a:t>movement, </a:t>
            </a:r>
            <a:r>
              <a:rPr sz="1100" i="1" spc="-5" dirty="0">
                <a:solidFill>
                  <a:srgbClr val="151616"/>
                </a:solidFill>
                <a:latin typeface="Arial"/>
                <a:cs typeface="Arial"/>
              </a:rPr>
              <a:t>although </a:t>
            </a:r>
            <a:r>
              <a:rPr sz="1100" i="1" dirty="0">
                <a:solidFill>
                  <a:srgbClr val="151616"/>
                </a:solidFill>
                <a:latin typeface="Arial"/>
                <a:cs typeface="Arial"/>
              </a:rPr>
              <a:t>it may </a:t>
            </a:r>
            <a:r>
              <a:rPr sz="1100" i="1" spc="-5" dirty="0">
                <a:solidFill>
                  <a:srgbClr val="151616"/>
                </a:solidFill>
                <a:latin typeface="Arial"/>
                <a:cs typeface="Arial"/>
              </a:rPr>
              <a:t>be a little </a:t>
            </a:r>
            <a:r>
              <a:rPr sz="1100" i="1" dirty="0">
                <a:solidFill>
                  <a:srgbClr val="151616"/>
                </a:solidFill>
                <a:latin typeface="Arial"/>
                <a:cs typeface="Arial"/>
              </a:rPr>
              <a:t>diﬃcult to move, </a:t>
            </a:r>
            <a:r>
              <a:rPr sz="1100" i="1" spc="-5" dirty="0">
                <a:solidFill>
                  <a:srgbClr val="151616"/>
                </a:solidFill>
                <a:latin typeface="Arial"/>
                <a:cs typeface="Arial"/>
              </a:rPr>
              <a:t>due  again </a:t>
            </a:r>
            <a:r>
              <a:rPr sz="1100" i="1" dirty="0">
                <a:solidFill>
                  <a:srgbClr val="151616"/>
                </a:solidFill>
                <a:latin typeface="Arial"/>
                <a:cs typeface="Arial"/>
              </a:rPr>
              <a:t>to the frame.</a:t>
            </a:r>
            <a:endParaRPr sz="1100">
              <a:latin typeface="Arial"/>
              <a:cs typeface="Arial"/>
            </a:endParaRPr>
          </a:p>
          <a:p>
            <a:pPr marL="24765">
              <a:lnSpc>
                <a:spcPct val="100000"/>
              </a:lnSpc>
              <a:spcBef>
                <a:spcPts val="844"/>
              </a:spcBef>
            </a:pPr>
            <a:r>
              <a:rPr sz="1100" b="1" dirty="0">
                <a:solidFill>
                  <a:srgbClr val="151616"/>
                </a:solidFill>
                <a:latin typeface="Arial"/>
                <a:cs typeface="Arial"/>
              </a:rPr>
              <a:t>What </a:t>
            </a:r>
            <a:r>
              <a:rPr sz="1100" b="1" spc="-5" dirty="0">
                <a:solidFill>
                  <a:srgbClr val="151616"/>
                </a:solidFill>
                <a:latin typeface="Arial"/>
                <a:cs typeface="Arial"/>
              </a:rPr>
              <a:t>are </a:t>
            </a:r>
            <a:r>
              <a:rPr sz="1100" b="1" dirty="0">
                <a:solidFill>
                  <a:srgbClr val="151616"/>
                </a:solidFill>
                <a:latin typeface="Arial"/>
                <a:cs typeface="Arial"/>
              </a:rPr>
              <a:t>the interesting functions?</a:t>
            </a:r>
            <a:endParaRPr sz="1100">
              <a:latin typeface="Arial"/>
              <a:cs typeface="Arial"/>
            </a:endParaRPr>
          </a:p>
          <a:p>
            <a:pPr marL="13335" marR="5080">
              <a:lnSpc>
                <a:spcPts val="1230"/>
              </a:lnSpc>
              <a:spcBef>
                <a:spcPts val="484"/>
              </a:spcBef>
            </a:pPr>
            <a:r>
              <a:rPr sz="1100" i="1" spc="-5" dirty="0">
                <a:solidFill>
                  <a:srgbClr val="151616"/>
                </a:solidFill>
                <a:latin typeface="Arial"/>
                <a:cs typeface="Arial"/>
              </a:rPr>
              <a:t>The range </a:t>
            </a:r>
            <a:r>
              <a:rPr sz="1100" i="1" dirty="0">
                <a:solidFill>
                  <a:srgbClr val="151616"/>
                </a:solidFill>
                <a:latin typeface="Arial"/>
                <a:cs typeface="Arial"/>
              </a:rPr>
              <a:t>of adjustment, </a:t>
            </a:r>
            <a:r>
              <a:rPr sz="1100" i="1" spc="-5" dirty="0">
                <a:solidFill>
                  <a:srgbClr val="151616"/>
                </a:solidFill>
                <a:latin typeface="Arial"/>
                <a:cs typeface="Arial"/>
              </a:rPr>
              <a:t>which allows </a:t>
            </a:r>
            <a:r>
              <a:rPr sz="1100" i="1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1100" i="1" spc="-5" dirty="0">
                <a:solidFill>
                  <a:srgbClr val="151616"/>
                </a:solidFill>
                <a:latin typeface="Arial"/>
                <a:cs typeface="Arial"/>
              </a:rPr>
              <a:t>user </a:t>
            </a:r>
            <a:r>
              <a:rPr sz="1100" i="1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1100" i="1" spc="-5" dirty="0">
                <a:solidFill>
                  <a:srgbClr val="151616"/>
                </a:solidFill>
                <a:latin typeface="Arial"/>
                <a:cs typeface="Arial"/>
              </a:rPr>
              <a:t>work when lying or </a:t>
            </a:r>
            <a:r>
              <a:rPr sz="1100" i="1" dirty="0">
                <a:solidFill>
                  <a:srgbClr val="151616"/>
                </a:solidFill>
                <a:latin typeface="Arial"/>
                <a:cs typeface="Arial"/>
              </a:rPr>
              <a:t>sat </a:t>
            </a:r>
            <a:r>
              <a:rPr sz="1100" i="1" spc="-5" dirty="0">
                <a:solidFill>
                  <a:srgbClr val="151616"/>
                </a:solidFill>
                <a:latin typeface="Arial"/>
                <a:cs typeface="Arial"/>
              </a:rPr>
              <a:t>down. </a:t>
            </a:r>
            <a:r>
              <a:rPr sz="1100" i="1" dirty="0">
                <a:solidFill>
                  <a:srgbClr val="151616"/>
                </a:solidFill>
                <a:latin typeface="Arial"/>
                <a:cs typeface="Arial"/>
              </a:rPr>
              <a:t>Also,  the fact that it </a:t>
            </a:r>
            <a:r>
              <a:rPr sz="1100" i="1" spc="-5" dirty="0">
                <a:solidFill>
                  <a:srgbClr val="151616"/>
                </a:solidFill>
                <a:latin typeface="Arial"/>
                <a:cs typeface="Arial"/>
              </a:rPr>
              <a:t>can be folded away unlike many other </a:t>
            </a:r>
            <a:r>
              <a:rPr sz="1100" i="1" dirty="0">
                <a:solidFill>
                  <a:srgbClr val="151616"/>
                </a:solidFill>
                <a:latin typeface="Arial"/>
                <a:cs typeface="Arial"/>
              </a:rPr>
              <a:t>frame </a:t>
            </a:r>
            <a:r>
              <a:rPr sz="1100" i="1" spc="-5" dirty="0">
                <a:solidFill>
                  <a:srgbClr val="151616"/>
                </a:solidFill>
                <a:latin typeface="Arial"/>
                <a:cs typeface="Arial"/>
              </a:rPr>
              <a:t>based writing </a:t>
            </a:r>
            <a:r>
              <a:rPr sz="1100" i="1" dirty="0">
                <a:solidFill>
                  <a:srgbClr val="151616"/>
                </a:solidFill>
                <a:latin typeface="Arial"/>
                <a:cs typeface="Arial"/>
              </a:rPr>
              <a:t>rests. </a:t>
            </a:r>
            <a:r>
              <a:rPr sz="1100" i="1" spc="-5" dirty="0">
                <a:solidFill>
                  <a:srgbClr val="151616"/>
                </a:solidFill>
                <a:latin typeface="Arial"/>
                <a:cs typeface="Arial"/>
              </a:rPr>
              <a:t>Storage  when </a:t>
            </a:r>
            <a:r>
              <a:rPr sz="1100" i="1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1100" i="1" spc="-5" dirty="0">
                <a:solidFill>
                  <a:srgbClr val="151616"/>
                </a:solidFill>
                <a:latin typeface="Arial"/>
                <a:cs typeface="Arial"/>
              </a:rPr>
              <a:t>product is </a:t>
            </a:r>
            <a:r>
              <a:rPr sz="1100" i="1" dirty="0">
                <a:solidFill>
                  <a:srgbClr val="151616"/>
                </a:solidFill>
                <a:latin typeface="Arial"/>
                <a:cs typeface="Arial"/>
              </a:rPr>
              <a:t>not </a:t>
            </a:r>
            <a:r>
              <a:rPr sz="1100" i="1" spc="-5" dirty="0">
                <a:solidFill>
                  <a:srgbClr val="151616"/>
                </a:solidFill>
                <a:latin typeface="Arial"/>
                <a:cs typeface="Arial"/>
              </a:rPr>
              <a:t>in use is another interesting </a:t>
            </a:r>
            <a:r>
              <a:rPr sz="1100" i="1" dirty="0">
                <a:solidFill>
                  <a:srgbClr val="151616"/>
                </a:solidFill>
                <a:latin typeface="Arial"/>
                <a:cs typeface="Arial"/>
              </a:rPr>
              <a:t>function. This </a:t>
            </a:r>
            <a:r>
              <a:rPr sz="1100" i="1" spc="-5" dirty="0">
                <a:solidFill>
                  <a:srgbClr val="151616"/>
                </a:solidFill>
                <a:latin typeface="Arial"/>
                <a:cs typeface="Arial"/>
              </a:rPr>
              <a:t>product will ‘ﬁt’  around </a:t>
            </a:r>
            <a:r>
              <a:rPr sz="1100" i="1" dirty="0">
                <a:solidFill>
                  <a:srgbClr val="151616"/>
                </a:solidFill>
                <a:latin typeface="Arial"/>
                <a:cs typeface="Arial"/>
              </a:rPr>
              <a:t>most </a:t>
            </a:r>
            <a:r>
              <a:rPr sz="1100" i="1" spc="-5" dirty="0">
                <a:solidFill>
                  <a:srgbClr val="151616"/>
                </a:solidFill>
                <a:latin typeface="Arial"/>
                <a:cs typeface="Arial"/>
              </a:rPr>
              <a:t>people as </a:t>
            </a:r>
            <a:r>
              <a:rPr sz="1100" i="1" dirty="0">
                <a:solidFill>
                  <a:srgbClr val="151616"/>
                </a:solidFill>
                <a:latin typeface="Arial"/>
                <a:cs typeface="Arial"/>
              </a:rPr>
              <a:t>it </a:t>
            </a:r>
            <a:r>
              <a:rPr sz="1100" i="1" spc="-5" dirty="0">
                <a:solidFill>
                  <a:srgbClr val="151616"/>
                </a:solidFill>
                <a:latin typeface="Arial"/>
                <a:cs typeface="Arial"/>
              </a:rPr>
              <a:t>ergonomically</a:t>
            </a:r>
            <a:r>
              <a:rPr sz="1100" i="1" spc="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i="1" spc="-5" dirty="0">
                <a:solidFill>
                  <a:srgbClr val="151616"/>
                </a:solidFill>
                <a:latin typeface="Arial"/>
                <a:cs typeface="Arial"/>
              </a:rPr>
              <a:t>designed.</a:t>
            </a:r>
            <a:endParaRPr sz="11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06948" y="2755024"/>
            <a:ext cx="2338705" cy="16370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0800">
              <a:lnSpc>
                <a:spcPts val="1275"/>
              </a:lnSpc>
              <a:spcBef>
                <a:spcPts val="100"/>
              </a:spcBef>
            </a:pPr>
            <a:r>
              <a:rPr sz="1100" b="1" dirty="0">
                <a:solidFill>
                  <a:srgbClr val="151616"/>
                </a:solidFill>
                <a:latin typeface="Arial"/>
                <a:cs typeface="Arial"/>
              </a:rPr>
              <a:t>What does the </a:t>
            </a:r>
            <a:r>
              <a:rPr sz="1100" b="1" spc="-5" dirty="0">
                <a:solidFill>
                  <a:srgbClr val="151616"/>
                </a:solidFill>
                <a:latin typeface="Arial"/>
                <a:cs typeface="Arial"/>
              </a:rPr>
              <a:t>target</a:t>
            </a:r>
            <a:r>
              <a:rPr sz="1100" b="1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b="1" spc="-5" dirty="0">
                <a:solidFill>
                  <a:srgbClr val="151616"/>
                </a:solidFill>
                <a:latin typeface="Arial"/>
                <a:cs typeface="Arial"/>
              </a:rPr>
              <a:t>market</a:t>
            </a:r>
            <a:endParaRPr sz="1100">
              <a:latin typeface="Arial"/>
              <a:cs typeface="Arial"/>
            </a:endParaRPr>
          </a:p>
          <a:p>
            <a:pPr marL="50800">
              <a:lnSpc>
                <a:spcPts val="1275"/>
              </a:lnSpc>
            </a:pPr>
            <a:r>
              <a:rPr sz="1100" b="1" dirty="0">
                <a:solidFill>
                  <a:srgbClr val="151616"/>
                </a:solidFill>
                <a:latin typeface="Arial"/>
                <a:cs typeface="Arial"/>
              </a:rPr>
              <a:t>ﬁnd interesting about the</a:t>
            </a:r>
            <a:r>
              <a:rPr sz="1100" b="1" spc="-9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b="1" dirty="0">
                <a:solidFill>
                  <a:srgbClr val="151616"/>
                </a:solidFill>
                <a:latin typeface="Arial"/>
                <a:cs typeface="Arial"/>
              </a:rPr>
              <a:t>product.</a:t>
            </a:r>
            <a:endParaRPr sz="1100">
              <a:latin typeface="Arial"/>
              <a:cs typeface="Arial"/>
            </a:endParaRPr>
          </a:p>
          <a:p>
            <a:pPr marL="12700" marR="11430">
              <a:lnSpc>
                <a:spcPts val="1230"/>
              </a:lnSpc>
              <a:spcBef>
                <a:spcPts val="330"/>
              </a:spcBef>
            </a:pPr>
            <a:r>
              <a:rPr sz="1100" i="1" dirty="0">
                <a:solidFill>
                  <a:srgbClr val="151616"/>
                </a:solidFill>
                <a:latin typeface="Arial"/>
                <a:cs typeface="Arial"/>
              </a:rPr>
              <a:t>My </a:t>
            </a:r>
            <a:r>
              <a:rPr sz="1100" i="1" spc="-5" dirty="0">
                <a:solidFill>
                  <a:srgbClr val="151616"/>
                </a:solidFill>
                <a:latin typeface="Arial"/>
                <a:cs typeface="Arial"/>
              </a:rPr>
              <a:t>client quite liked </a:t>
            </a:r>
            <a:r>
              <a:rPr sz="1100" i="1" dirty="0">
                <a:solidFill>
                  <a:srgbClr val="151616"/>
                </a:solidFill>
                <a:latin typeface="Arial"/>
                <a:cs typeface="Arial"/>
              </a:rPr>
              <a:t>this </a:t>
            </a:r>
            <a:r>
              <a:rPr sz="1100" i="1" spc="-5" dirty="0">
                <a:solidFill>
                  <a:srgbClr val="151616"/>
                </a:solidFill>
                <a:latin typeface="Arial"/>
                <a:cs typeface="Arial"/>
              </a:rPr>
              <a:t>design. He  said, </a:t>
            </a:r>
            <a:r>
              <a:rPr sz="1100" i="1" dirty="0">
                <a:solidFill>
                  <a:srgbClr val="151616"/>
                </a:solidFill>
                <a:latin typeface="Arial"/>
                <a:cs typeface="Arial"/>
              </a:rPr>
              <a:t>‘I </a:t>
            </a:r>
            <a:r>
              <a:rPr sz="1100" i="1" spc="-5" dirty="0">
                <a:solidFill>
                  <a:srgbClr val="151616"/>
                </a:solidFill>
                <a:latin typeface="Arial"/>
                <a:cs typeface="Arial"/>
              </a:rPr>
              <a:t>like </a:t>
            </a:r>
            <a:r>
              <a:rPr sz="1100" i="1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1100" i="1" spc="-5" dirty="0">
                <a:solidFill>
                  <a:srgbClr val="151616"/>
                </a:solidFill>
                <a:latin typeface="Arial"/>
                <a:cs typeface="Arial"/>
              </a:rPr>
              <a:t>adjustability especially  the height </a:t>
            </a:r>
            <a:r>
              <a:rPr sz="1100" i="1" dirty="0">
                <a:solidFill>
                  <a:srgbClr val="151616"/>
                </a:solidFill>
                <a:latin typeface="Arial"/>
                <a:cs typeface="Arial"/>
              </a:rPr>
              <a:t>adjustment. This feature  </a:t>
            </a:r>
            <a:r>
              <a:rPr sz="1100" i="1" spc="-5" dirty="0">
                <a:solidFill>
                  <a:srgbClr val="151616"/>
                </a:solidFill>
                <a:latin typeface="Arial"/>
                <a:cs typeface="Arial"/>
              </a:rPr>
              <a:t>could be</a:t>
            </a:r>
            <a:r>
              <a:rPr sz="1100" i="1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i="1" spc="-5" dirty="0">
                <a:solidFill>
                  <a:srgbClr val="151616"/>
                </a:solidFill>
                <a:latin typeface="Arial"/>
                <a:cs typeface="Arial"/>
              </a:rPr>
              <a:t>useful’.</a:t>
            </a:r>
            <a:endParaRPr sz="1100">
              <a:latin typeface="Arial"/>
              <a:cs typeface="Arial"/>
            </a:endParaRPr>
          </a:p>
          <a:p>
            <a:pPr marL="12700" marR="384175" algn="just">
              <a:lnSpc>
                <a:spcPts val="1230"/>
              </a:lnSpc>
              <a:spcBef>
                <a:spcPts val="1225"/>
              </a:spcBef>
            </a:pPr>
            <a:r>
              <a:rPr sz="1100" i="1" spc="-5" dirty="0">
                <a:solidFill>
                  <a:srgbClr val="151616"/>
                </a:solidFill>
                <a:latin typeface="Arial"/>
                <a:cs typeface="Arial"/>
              </a:rPr>
              <a:t>The product is environmentally  friendly as </a:t>
            </a:r>
            <a:r>
              <a:rPr sz="1100" i="1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1100" i="1" spc="-5" dirty="0">
                <a:solidFill>
                  <a:srgbClr val="151616"/>
                </a:solidFill>
                <a:latin typeface="Arial"/>
                <a:cs typeface="Arial"/>
              </a:rPr>
              <a:t>materials can be  recycled.</a:t>
            </a:r>
            <a:endParaRPr sz="11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942277" y="2752205"/>
            <a:ext cx="2890520" cy="1184275"/>
          </a:xfrm>
          <a:prstGeom prst="rect">
            <a:avLst/>
          </a:prstGeom>
        </p:spPr>
        <p:txBody>
          <a:bodyPr vert="horz" wrap="square" lIns="0" tIns="27305" rIns="0" bIns="0" rtlCol="0">
            <a:spAutoFit/>
          </a:bodyPr>
          <a:lstStyle/>
          <a:p>
            <a:pPr marL="22860" marR="941705">
              <a:lnSpc>
                <a:spcPts val="1230"/>
              </a:lnSpc>
              <a:spcBef>
                <a:spcPts val="215"/>
              </a:spcBef>
            </a:pPr>
            <a:r>
              <a:rPr sz="1100" b="1" dirty="0">
                <a:solidFill>
                  <a:srgbClr val="151616"/>
                </a:solidFill>
                <a:latin typeface="Arial"/>
                <a:cs typeface="Arial"/>
              </a:rPr>
              <a:t>Is the size, weight and</a:t>
            </a:r>
            <a:r>
              <a:rPr sz="1100" b="1" spc="-10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b="1" dirty="0">
                <a:solidFill>
                  <a:srgbClr val="151616"/>
                </a:solidFill>
                <a:latin typeface="Arial"/>
                <a:cs typeface="Arial"/>
              </a:rPr>
              <a:t>shape  important?</a:t>
            </a:r>
            <a:endParaRPr sz="1100">
              <a:latin typeface="Arial"/>
              <a:cs typeface="Arial"/>
            </a:endParaRPr>
          </a:p>
          <a:p>
            <a:pPr marL="12700" marR="5080">
              <a:lnSpc>
                <a:spcPts val="1230"/>
              </a:lnSpc>
              <a:spcBef>
                <a:spcPts val="425"/>
              </a:spcBef>
            </a:pPr>
            <a:r>
              <a:rPr sz="1100" i="1" spc="-5" dirty="0">
                <a:solidFill>
                  <a:srgbClr val="151616"/>
                </a:solidFill>
                <a:latin typeface="Arial"/>
                <a:cs typeface="Arial"/>
              </a:rPr>
              <a:t>The aluminium </a:t>
            </a:r>
            <a:r>
              <a:rPr sz="1100" i="1" dirty="0">
                <a:solidFill>
                  <a:srgbClr val="151616"/>
                </a:solidFill>
                <a:latin typeface="Arial"/>
                <a:cs typeface="Arial"/>
              </a:rPr>
              <a:t>frame </a:t>
            </a:r>
            <a:r>
              <a:rPr sz="1100" i="1" spc="-5" dirty="0">
                <a:solidFill>
                  <a:srgbClr val="151616"/>
                </a:solidFill>
                <a:latin typeface="Arial"/>
                <a:cs typeface="Arial"/>
              </a:rPr>
              <a:t>is light, although </a:t>
            </a:r>
            <a:r>
              <a:rPr sz="1100" i="1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1100" i="1" spc="-5" dirty="0">
                <a:solidFill>
                  <a:srgbClr val="151616"/>
                </a:solidFill>
                <a:latin typeface="Arial"/>
                <a:cs typeface="Arial"/>
              </a:rPr>
              <a:t>use  </a:t>
            </a:r>
            <a:r>
              <a:rPr sz="1100" i="1" dirty="0">
                <a:solidFill>
                  <a:srgbClr val="151616"/>
                </a:solidFill>
                <a:latin typeface="Arial"/>
                <a:cs typeface="Arial"/>
              </a:rPr>
              <a:t>of </a:t>
            </a:r>
            <a:r>
              <a:rPr sz="1100" i="1" spc="-5" dirty="0">
                <a:solidFill>
                  <a:srgbClr val="151616"/>
                </a:solidFill>
                <a:latin typeface="Arial"/>
                <a:cs typeface="Arial"/>
              </a:rPr>
              <a:t>aluminium and associated engineering,  increases </a:t>
            </a:r>
            <a:r>
              <a:rPr sz="1100" i="1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1100" i="1" spc="-5" dirty="0">
                <a:solidFill>
                  <a:srgbClr val="151616"/>
                </a:solidFill>
                <a:latin typeface="Arial"/>
                <a:cs typeface="Arial"/>
              </a:rPr>
              <a:t>overall </a:t>
            </a:r>
            <a:r>
              <a:rPr sz="1100" i="1" dirty="0">
                <a:solidFill>
                  <a:srgbClr val="151616"/>
                </a:solidFill>
                <a:latin typeface="Arial"/>
                <a:cs typeface="Arial"/>
              </a:rPr>
              <a:t>cost of manufacture.</a:t>
            </a:r>
            <a:r>
              <a:rPr sz="1100" i="1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i="1" dirty="0">
                <a:solidFill>
                  <a:srgbClr val="151616"/>
                </a:solidFill>
                <a:latin typeface="Arial"/>
                <a:cs typeface="Arial"/>
              </a:rPr>
              <a:t>The  </a:t>
            </a:r>
            <a:r>
              <a:rPr sz="1100" i="1" spc="-5" dirty="0">
                <a:solidFill>
                  <a:srgbClr val="151616"/>
                </a:solidFill>
                <a:latin typeface="Arial"/>
                <a:cs typeface="Arial"/>
              </a:rPr>
              <a:t>shape is </a:t>
            </a:r>
            <a:r>
              <a:rPr sz="1100" i="1" dirty="0">
                <a:solidFill>
                  <a:srgbClr val="151616"/>
                </a:solidFill>
                <a:latin typeface="Arial"/>
                <a:cs typeface="Arial"/>
              </a:rPr>
              <a:t>very </a:t>
            </a:r>
            <a:r>
              <a:rPr sz="1100" i="1" spc="-5" dirty="0">
                <a:solidFill>
                  <a:srgbClr val="151616"/>
                </a:solidFill>
                <a:latin typeface="Arial"/>
                <a:cs typeface="Arial"/>
              </a:rPr>
              <a:t>interesting, as </a:t>
            </a:r>
            <a:r>
              <a:rPr sz="1100" i="1" dirty="0">
                <a:solidFill>
                  <a:srgbClr val="151616"/>
                </a:solidFill>
                <a:latin typeface="Arial"/>
                <a:cs typeface="Arial"/>
              </a:rPr>
              <a:t>it </a:t>
            </a:r>
            <a:r>
              <a:rPr sz="1100" i="1" spc="-5" dirty="0">
                <a:solidFill>
                  <a:srgbClr val="151616"/>
                </a:solidFill>
                <a:latin typeface="Arial"/>
                <a:cs typeface="Arial"/>
              </a:rPr>
              <a:t>changes shape  when </a:t>
            </a:r>
            <a:r>
              <a:rPr sz="1100" i="1" dirty="0">
                <a:solidFill>
                  <a:srgbClr val="151616"/>
                </a:solidFill>
                <a:latin typeface="Arial"/>
                <a:cs typeface="Arial"/>
              </a:rPr>
              <a:t>put </a:t>
            </a:r>
            <a:r>
              <a:rPr sz="1100" i="1" spc="-5" dirty="0">
                <a:solidFill>
                  <a:srgbClr val="151616"/>
                </a:solidFill>
                <a:latin typeface="Arial"/>
                <a:cs typeface="Arial"/>
              </a:rPr>
              <a:t>into diﬀerent</a:t>
            </a:r>
            <a:r>
              <a:rPr sz="1100" i="1" spc="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i="1" spc="-5" dirty="0">
                <a:solidFill>
                  <a:srgbClr val="151616"/>
                </a:solidFill>
                <a:latin typeface="Arial"/>
                <a:cs typeface="Arial"/>
              </a:rPr>
              <a:t>conﬁgurations.</a:t>
            </a:r>
            <a:endParaRPr sz="11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84693" y="4588640"/>
            <a:ext cx="2199640" cy="883919"/>
          </a:xfrm>
          <a:prstGeom prst="rect">
            <a:avLst/>
          </a:prstGeom>
        </p:spPr>
        <p:txBody>
          <a:bodyPr vert="horz" wrap="square" lIns="0" tIns="40005" rIns="0" bIns="0" rtlCol="0">
            <a:spAutoFit/>
          </a:bodyPr>
          <a:lstStyle/>
          <a:p>
            <a:pPr marL="15875">
              <a:lnSpc>
                <a:spcPct val="100000"/>
              </a:lnSpc>
              <a:spcBef>
                <a:spcPts val="315"/>
              </a:spcBef>
            </a:pPr>
            <a:r>
              <a:rPr sz="1100" b="1" dirty="0">
                <a:solidFill>
                  <a:srgbClr val="151616"/>
                </a:solidFill>
                <a:latin typeface="Arial"/>
                <a:cs typeface="Arial"/>
              </a:rPr>
              <a:t>construction and</a:t>
            </a:r>
            <a:r>
              <a:rPr sz="1100" b="1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b="1" dirty="0">
                <a:solidFill>
                  <a:srgbClr val="151616"/>
                </a:solidFill>
                <a:latin typeface="Arial"/>
                <a:cs typeface="Arial"/>
              </a:rPr>
              <a:t>why?</a:t>
            </a:r>
            <a:endParaRPr sz="1100">
              <a:latin typeface="Arial"/>
              <a:cs typeface="Arial"/>
            </a:endParaRPr>
          </a:p>
          <a:p>
            <a:pPr marL="12700" marR="5080">
              <a:lnSpc>
                <a:spcPts val="1230"/>
              </a:lnSpc>
              <a:spcBef>
                <a:spcPts val="330"/>
              </a:spcBef>
            </a:pPr>
            <a:r>
              <a:rPr sz="1100" i="1" spc="-5" dirty="0">
                <a:solidFill>
                  <a:srgbClr val="151616"/>
                </a:solidFill>
                <a:latin typeface="Arial"/>
                <a:cs typeface="Arial"/>
              </a:rPr>
              <a:t>Lightweight aluminium tube is used  in </a:t>
            </a:r>
            <a:r>
              <a:rPr sz="1100" i="1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1100" i="1" spc="-5" dirty="0">
                <a:solidFill>
                  <a:srgbClr val="151616"/>
                </a:solidFill>
                <a:latin typeface="Arial"/>
                <a:cs typeface="Arial"/>
              </a:rPr>
              <a:t>products</a:t>
            </a:r>
            <a:r>
              <a:rPr sz="1100" i="1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i="1" dirty="0">
                <a:solidFill>
                  <a:srgbClr val="151616"/>
                </a:solidFill>
                <a:latin typeface="Arial"/>
                <a:cs typeface="Arial"/>
              </a:rPr>
              <a:t>construction.</a:t>
            </a:r>
            <a:endParaRPr sz="1100">
              <a:latin typeface="Arial"/>
              <a:cs typeface="Arial"/>
            </a:endParaRPr>
          </a:p>
          <a:p>
            <a:pPr marL="12700">
              <a:lnSpc>
                <a:spcPts val="1155"/>
              </a:lnSpc>
            </a:pPr>
            <a:r>
              <a:rPr sz="1100" i="1" spc="-5" dirty="0">
                <a:solidFill>
                  <a:srgbClr val="151616"/>
                </a:solidFill>
                <a:latin typeface="Arial"/>
                <a:cs typeface="Arial"/>
              </a:rPr>
              <a:t>Aluminium can be recycled as</a:t>
            </a:r>
            <a:r>
              <a:rPr sz="1100" i="1" spc="5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i="1" spc="-5" dirty="0">
                <a:solidFill>
                  <a:srgbClr val="151616"/>
                </a:solidFill>
                <a:latin typeface="Arial"/>
                <a:cs typeface="Arial"/>
              </a:rPr>
              <a:t>well,</a:t>
            </a:r>
            <a:endParaRPr sz="1100">
              <a:latin typeface="Arial"/>
              <a:cs typeface="Arial"/>
            </a:endParaRPr>
          </a:p>
          <a:p>
            <a:pPr marL="12700">
              <a:lnSpc>
                <a:spcPts val="1275"/>
              </a:lnSpc>
            </a:pPr>
            <a:r>
              <a:rPr sz="1100" i="1" spc="-5" dirty="0">
                <a:solidFill>
                  <a:srgbClr val="151616"/>
                </a:solidFill>
                <a:latin typeface="Arial"/>
                <a:cs typeface="Arial"/>
              </a:rPr>
              <a:t>making </a:t>
            </a:r>
            <a:r>
              <a:rPr sz="1100" i="1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1100" i="1" spc="-5" dirty="0">
                <a:solidFill>
                  <a:srgbClr val="151616"/>
                </a:solidFill>
                <a:latin typeface="Arial"/>
                <a:cs typeface="Arial"/>
              </a:rPr>
              <a:t>product</a:t>
            </a:r>
            <a:r>
              <a:rPr sz="1100" i="1" spc="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i="1" spc="-5" dirty="0">
                <a:solidFill>
                  <a:srgbClr val="151616"/>
                </a:solidFill>
                <a:latin typeface="Arial"/>
                <a:cs typeface="Arial"/>
              </a:rPr>
              <a:t>sustainable</a:t>
            </a:r>
            <a:endParaRPr sz="11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2919594" y="4578467"/>
            <a:ext cx="2782570" cy="909955"/>
          </a:xfrm>
          <a:prstGeom prst="rect">
            <a:avLst/>
          </a:prstGeom>
        </p:spPr>
        <p:txBody>
          <a:bodyPr vert="horz" wrap="square" lIns="0" tIns="527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15"/>
              </a:spcBef>
            </a:pPr>
            <a:r>
              <a:rPr sz="1100" b="1" spc="-5" dirty="0">
                <a:solidFill>
                  <a:srgbClr val="151616"/>
                </a:solidFill>
                <a:latin typeface="Arial"/>
                <a:cs typeface="Arial"/>
              </a:rPr>
              <a:t>success?</a:t>
            </a:r>
            <a:endParaRPr sz="1100">
              <a:latin typeface="Arial"/>
              <a:cs typeface="Arial"/>
            </a:endParaRPr>
          </a:p>
          <a:p>
            <a:pPr marL="20955" marR="5080">
              <a:lnSpc>
                <a:spcPts val="1230"/>
              </a:lnSpc>
              <a:spcBef>
                <a:spcPts val="434"/>
              </a:spcBef>
            </a:pPr>
            <a:r>
              <a:rPr sz="1100" i="1" spc="-5" dirty="0">
                <a:solidFill>
                  <a:srgbClr val="151616"/>
                </a:solidFill>
                <a:latin typeface="Arial"/>
                <a:cs typeface="Arial"/>
              </a:rPr>
              <a:t>The cost </a:t>
            </a:r>
            <a:r>
              <a:rPr sz="1100" i="1" dirty="0">
                <a:solidFill>
                  <a:srgbClr val="151616"/>
                </a:solidFill>
                <a:latin typeface="Arial"/>
                <a:cs typeface="Arial"/>
              </a:rPr>
              <a:t>of </a:t>
            </a:r>
            <a:r>
              <a:rPr sz="1100" i="1" spc="-5" dirty="0">
                <a:solidFill>
                  <a:srgbClr val="151616"/>
                </a:solidFill>
                <a:latin typeface="Arial"/>
                <a:cs typeface="Arial"/>
              </a:rPr>
              <a:t>this product is a negative, as </a:t>
            </a:r>
            <a:r>
              <a:rPr sz="1100" i="1" dirty="0">
                <a:solidFill>
                  <a:srgbClr val="151616"/>
                </a:solidFill>
                <a:latin typeface="Arial"/>
                <a:cs typeface="Arial"/>
              </a:rPr>
              <a:t>it </a:t>
            </a:r>
            <a:r>
              <a:rPr sz="1100" i="1" spc="-5" dirty="0">
                <a:solidFill>
                  <a:srgbClr val="151616"/>
                </a:solidFill>
                <a:latin typeface="Arial"/>
                <a:cs typeface="Arial"/>
              </a:rPr>
              <a:t>is  very expensive </a:t>
            </a:r>
            <a:r>
              <a:rPr sz="1100" i="1" dirty="0">
                <a:solidFill>
                  <a:srgbClr val="151616"/>
                </a:solidFill>
                <a:latin typeface="Arial"/>
                <a:cs typeface="Arial"/>
              </a:rPr>
              <a:t>at </a:t>
            </a:r>
            <a:r>
              <a:rPr sz="1100" i="1" spc="-5" dirty="0">
                <a:solidFill>
                  <a:srgbClr val="151616"/>
                </a:solidFill>
                <a:latin typeface="Arial"/>
                <a:cs typeface="Arial"/>
              </a:rPr>
              <a:t>£82.00. There are many  cheaper products on </a:t>
            </a:r>
            <a:r>
              <a:rPr sz="1100" i="1" dirty="0">
                <a:solidFill>
                  <a:srgbClr val="151616"/>
                </a:solidFill>
                <a:latin typeface="Arial"/>
                <a:cs typeface="Arial"/>
              </a:rPr>
              <a:t>the market, </a:t>
            </a:r>
            <a:r>
              <a:rPr sz="1100" i="1" spc="-5" dirty="0">
                <a:solidFill>
                  <a:srgbClr val="151616"/>
                </a:solidFill>
                <a:latin typeface="Arial"/>
                <a:cs typeface="Arial"/>
              </a:rPr>
              <a:t>although in  </a:t>
            </a:r>
            <a:r>
              <a:rPr sz="1100" i="1" dirty="0">
                <a:solidFill>
                  <a:srgbClr val="151616"/>
                </a:solidFill>
                <a:latin typeface="Arial"/>
                <a:cs typeface="Arial"/>
              </a:rPr>
              <a:t>most </a:t>
            </a:r>
            <a:r>
              <a:rPr sz="1100" i="1" spc="-5" dirty="0">
                <a:solidFill>
                  <a:srgbClr val="151616"/>
                </a:solidFill>
                <a:latin typeface="Arial"/>
                <a:cs typeface="Arial"/>
              </a:rPr>
              <a:t>cases </a:t>
            </a:r>
            <a:r>
              <a:rPr sz="1100" i="1" dirty="0">
                <a:solidFill>
                  <a:srgbClr val="151616"/>
                </a:solidFill>
                <a:latin typeface="Arial"/>
                <a:cs typeface="Arial"/>
              </a:rPr>
              <a:t>they </a:t>
            </a:r>
            <a:r>
              <a:rPr sz="1100" i="1" spc="-5" dirty="0">
                <a:solidFill>
                  <a:srgbClr val="151616"/>
                </a:solidFill>
                <a:latin typeface="Arial"/>
                <a:cs typeface="Arial"/>
              </a:rPr>
              <a:t>are </a:t>
            </a:r>
            <a:r>
              <a:rPr sz="1100" i="1" dirty="0">
                <a:solidFill>
                  <a:srgbClr val="151616"/>
                </a:solidFill>
                <a:latin typeface="Arial"/>
                <a:cs typeface="Arial"/>
              </a:rPr>
              <a:t>not</a:t>
            </a:r>
            <a:r>
              <a:rPr sz="1100" i="1" spc="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i="1" spc="-5" dirty="0">
                <a:solidFill>
                  <a:srgbClr val="151616"/>
                </a:solidFill>
                <a:latin typeface="Arial"/>
                <a:cs typeface="Arial"/>
              </a:rPr>
              <a:t>adjustable.</a:t>
            </a:r>
            <a:endParaRPr sz="11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6076066" y="2742873"/>
            <a:ext cx="120014" cy="3575685"/>
          </a:xfrm>
          <a:prstGeom prst="rect">
            <a:avLst/>
          </a:prstGeom>
        </p:spPr>
        <p:txBody>
          <a:bodyPr vert="vert270" wrap="square" lIns="0" tIns="215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0"/>
              </a:spcBef>
              <a:tabLst>
                <a:tab pos="1943100" algn="l"/>
              </a:tabLst>
            </a:pPr>
            <a:r>
              <a:rPr sz="500" spc="25" dirty="0">
                <a:solidFill>
                  <a:srgbClr val="3C2B98"/>
                </a:solidFill>
                <a:latin typeface="Arial"/>
                <a:cs typeface="Arial"/>
              </a:rPr>
              <a:t>WORLD ASSOCIATION OF</a:t>
            </a:r>
            <a:r>
              <a:rPr sz="500" spc="100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500" spc="25" dirty="0">
                <a:solidFill>
                  <a:srgbClr val="3C2B98"/>
                </a:solidFill>
                <a:latin typeface="Arial"/>
                <a:cs typeface="Arial"/>
              </a:rPr>
              <a:t>TECHNOLOGY</a:t>
            </a:r>
            <a:r>
              <a:rPr sz="500" spc="40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500" spc="25" dirty="0">
                <a:solidFill>
                  <a:srgbClr val="3C2B98"/>
                </a:solidFill>
                <a:latin typeface="Arial"/>
                <a:cs typeface="Arial"/>
              </a:rPr>
              <a:t>TEACHERS	</a:t>
            </a:r>
            <a:r>
              <a:rPr sz="500" spc="10" dirty="0">
                <a:solidFill>
                  <a:srgbClr val="3C2B98"/>
                </a:solidFill>
                <a:latin typeface="Arial"/>
                <a:cs typeface="Arial"/>
                <a:hlinkClick r:id="rId4"/>
              </a:rPr>
              <a:t>https://www.facebook.com/groups/254963448192823/</a:t>
            </a:r>
            <a:endParaRPr sz="5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6065798" y="932336"/>
            <a:ext cx="118745" cy="1652905"/>
          </a:xfrm>
          <a:prstGeom prst="rect">
            <a:avLst/>
          </a:prstGeom>
        </p:spPr>
        <p:txBody>
          <a:bodyPr vert="vert270" wrap="square" lIns="0" tIns="1968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5"/>
              </a:spcBef>
            </a:pPr>
            <a:r>
              <a:rPr sz="500" spc="10" dirty="0">
                <a:solidFill>
                  <a:srgbClr val="3C2B98"/>
                </a:solidFill>
                <a:latin typeface="Arial"/>
                <a:cs typeface="Arial"/>
                <a:hlinkClick r:id="rId5"/>
              </a:rPr>
              <a:t>www.technologystudent.com </a:t>
            </a:r>
            <a:r>
              <a:rPr sz="500" spc="25" dirty="0">
                <a:solidFill>
                  <a:srgbClr val="3C2B98"/>
                </a:solidFill>
                <a:latin typeface="Arial"/>
                <a:cs typeface="Arial"/>
              </a:rPr>
              <a:t>© </a:t>
            </a:r>
            <a:r>
              <a:rPr sz="500" spc="10" dirty="0">
                <a:solidFill>
                  <a:srgbClr val="3C2B98"/>
                </a:solidFill>
                <a:latin typeface="Arial"/>
                <a:cs typeface="Arial"/>
              </a:rPr>
              <a:t>2018 </a:t>
            </a:r>
            <a:r>
              <a:rPr sz="500" spc="5" dirty="0">
                <a:solidFill>
                  <a:srgbClr val="3C2B98"/>
                </a:solidFill>
                <a:latin typeface="Arial"/>
                <a:cs typeface="Arial"/>
                <a:hlinkClick r:id="rId6"/>
              </a:rPr>
              <a:t>V</a:t>
            </a:r>
            <a:r>
              <a:rPr sz="500" spc="5" dirty="0">
                <a:solidFill>
                  <a:srgbClr val="3C2B98"/>
                </a:solidFill>
                <a:latin typeface="Arial"/>
                <a:cs typeface="Arial"/>
              </a:rPr>
              <a:t>.Ryan </a:t>
            </a:r>
            <a:r>
              <a:rPr sz="500" spc="15" dirty="0">
                <a:solidFill>
                  <a:srgbClr val="3C2B98"/>
                </a:solidFill>
                <a:latin typeface="Arial"/>
                <a:cs typeface="Arial"/>
              </a:rPr>
              <a:t>©</a:t>
            </a:r>
            <a:r>
              <a:rPr sz="500" spc="-100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500" spc="10" dirty="0">
                <a:solidFill>
                  <a:srgbClr val="3C2B98"/>
                </a:solidFill>
                <a:latin typeface="Arial"/>
                <a:cs typeface="Arial"/>
              </a:rPr>
              <a:t>2018</a:t>
            </a:r>
            <a:endParaRPr sz="5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7128540" y="7139949"/>
            <a:ext cx="1880870" cy="1631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5" dirty="0">
                <a:solidFill>
                  <a:srgbClr val="3C2B98"/>
                </a:solidFill>
                <a:latin typeface="Arial"/>
                <a:cs typeface="Arial"/>
                <a:hlinkClick r:id="rId5"/>
              </a:rPr>
              <a:t>www.technologystudent.com </a:t>
            </a:r>
            <a:r>
              <a:rPr sz="900" dirty="0">
                <a:solidFill>
                  <a:srgbClr val="3C2B98"/>
                </a:solidFill>
                <a:latin typeface="Arial"/>
                <a:cs typeface="Arial"/>
                <a:hlinkClick r:id="rId5"/>
              </a:rPr>
              <a:t>©</a:t>
            </a:r>
            <a:r>
              <a:rPr sz="900" spc="5" dirty="0">
                <a:solidFill>
                  <a:srgbClr val="3C2B98"/>
                </a:solidFill>
                <a:latin typeface="Arial"/>
                <a:cs typeface="Arial"/>
                <a:hlinkClick r:id="rId5"/>
              </a:rPr>
              <a:t> </a:t>
            </a:r>
            <a:r>
              <a:rPr sz="900" dirty="0">
                <a:solidFill>
                  <a:srgbClr val="3C2B98"/>
                </a:solidFill>
                <a:latin typeface="Arial"/>
                <a:cs typeface="Arial"/>
              </a:rPr>
              <a:t>2018</a:t>
            </a:r>
            <a:endParaRPr sz="9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4086418" y="7156920"/>
            <a:ext cx="2757805" cy="1631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3C2B98"/>
                </a:solidFill>
                <a:latin typeface="Arial"/>
                <a:cs typeface="Arial"/>
                <a:hlinkClick r:id="rId6"/>
              </a:rPr>
              <a:t>https://ww</a:t>
            </a:r>
            <a:r>
              <a:rPr sz="900" spc="-50" dirty="0">
                <a:solidFill>
                  <a:srgbClr val="3C2B98"/>
                </a:solidFill>
                <a:latin typeface="Arial"/>
                <a:cs typeface="Arial"/>
                <a:hlinkClick r:id="rId6"/>
              </a:rPr>
              <a:t>w</a:t>
            </a:r>
            <a:r>
              <a:rPr sz="900" dirty="0">
                <a:solidFill>
                  <a:srgbClr val="3C2B98"/>
                </a:solidFill>
                <a:latin typeface="Arial"/>
                <a:cs typeface="Arial"/>
                <a:hlinkClick r:id="rId6"/>
              </a:rPr>
              <a:t>.facebook.com/groups/254963448192823/</a:t>
            </a:r>
            <a:endParaRPr sz="9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828043" y="7159783"/>
            <a:ext cx="3067685" cy="1631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15" dirty="0">
                <a:solidFill>
                  <a:srgbClr val="3C2B98"/>
                </a:solidFill>
                <a:latin typeface="Arial"/>
                <a:cs typeface="Arial"/>
              </a:rPr>
              <a:t>WORLD </a:t>
            </a:r>
            <a:r>
              <a:rPr sz="900" spc="10" dirty="0">
                <a:solidFill>
                  <a:srgbClr val="3C2B98"/>
                </a:solidFill>
                <a:latin typeface="Arial"/>
                <a:cs typeface="Arial"/>
              </a:rPr>
              <a:t>ASSOCIATION </a:t>
            </a:r>
            <a:r>
              <a:rPr sz="900" spc="5" dirty="0">
                <a:solidFill>
                  <a:srgbClr val="3C2B98"/>
                </a:solidFill>
                <a:latin typeface="Arial"/>
                <a:cs typeface="Arial"/>
              </a:rPr>
              <a:t>OF </a:t>
            </a:r>
            <a:r>
              <a:rPr sz="900" spc="15" dirty="0">
                <a:solidFill>
                  <a:srgbClr val="3C2B98"/>
                </a:solidFill>
                <a:latin typeface="Arial"/>
                <a:cs typeface="Arial"/>
              </a:rPr>
              <a:t>TECHNOLOGY</a:t>
            </a:r>
            <a:r>
              <a:rPr sz="900" spc="110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900" spc="15" dirty="0">
                <a:solidFill>
                  <a:srgbClr val="3C2B98"/>
                </a:solidFill>
                <a:latin typeface="Arial"/>
                <a:cs typeface="Arial"/>
              </a:rPr>
              <a:t>TEACHERS</a:t>
            </a:r>
            <a:endParaRPr sz="9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9107392" y="7139602"/>
            <a:ext cx="792480" cy="1631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15" dirty="0">
                <a:solidFill>
                  <a:srgbClr val="3C2B98"/>
                </a:solidFill>
                <a:latin typeface="Arial"/>
                <a:cs typeface="Arial"/>
              </a:rPr>
              <a:t>V.Ryan </a:t>
            </a:r>
            <a:r>
              <a:rPr sz="900" dirty="0">
                <a:solidFill>
                  <a:srgbClr val="3C2B98"/>
                </a:solidFill>
                <a:latin typeface="Arial"/>
                <a:cs typeface="Arial"/>
              </a:rPr>
              <a:t>©</a:t>
            </a:r>
            <a:r>
              <a:rPr sz="900" spc="-50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900" spc="-5" dirty="0">
                <a:solidFill>
                  <a:srgbClr val="3C2B98"/>
                </a:solidFill>
                <a:latin typeface="Arial"/>
                <a:cs typeface="Arial"/>
              </a:rPr>
              <a:t>2018</a:t>
            </a:r>
            <a:endParaRPr sz="9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1014" y="58452"/>
            <a:ext cx="10567035" cy="7455534"/>
          </a:xfrm>
          <a:custGeom>
            <a:avLst/>
            <a:gdLst/>
            <a:ahLst/>
            <a:cxnLst/>
            <a:rect l="l" t="t" r="r" b="b"/>
            <a:pathLst>
              <a:path w="10567035" h="7455534">
                <a:moveTo>
                  <a:pt x="0" y="0"/>
                </a:moveTo>
                <a:lnTo>
                  <a:pt x="10566467" y="0"/>
                </a:lnTo>
                <a:lnTo>
                  <a:pt x="10566467" y="7454948"/>
                </a:lnTo>
                <a:lnTo>
                  <a:pt x="0" y="7454948"/>
                </a:lnTo>
                <a:lnTo>
                  <a:pt x="0" y="0"/>
                </a:lnTo>
                <a:close/>
              </a:path>
            </a:pathLst>
          </a:custGeom>
          <a:solidFill>
            <a:srgbClr val="FBF9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71504" y="1161727"/>
            <a:ext cx="10245725" cy="6287135"/>
          </a:xfrm>
          <a:custGeom>
            <a:avLst/>
            <a:gdLst/>
            <a:ahLst/>
            <a:cxnLst/>
            <a:rect l="l" t="t" r="r" b="b"/>
            <a:pathLst>
              <a:path w="10245725" h="6287134">
                <a:moveTo>
                  <a:pt x="0" y="0"/>
                </a:moveTo>
                <a:lnTo>
                  <a:pt x="10245373" y="0"/>
                </a:lnTo>
                <a:lnTo>
                  <a:pt x="10245373" y="6286539"/>
                </a:lnTo>
                <a:lnTo>
                  <a:pt x="0" y="6286539"/>
                </a:lnTo>
                <a:lnTo>
                  <a:pt x="0" y="0"/>
                </a:lnTo>
                <a:close/>
              </a:path>
            </a:pathLst>
          </a:custGeom>
          <a:solidFill>
            <a:srgbClr val="FEF5B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198022" y="206411"/>
            <a:ext cx="847217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u="sng" spc="4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ANALYTICAL </a:t>
            </a:r>
            <a:r>
              <a:rPr sz="2400" b="1" u="sng" spc="6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RESEARCH </a:t>
            </a:r>
            <a:r>
              <a:rPr sz="2400" b="1" u="sng" spc="3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OF </a:t>
            </a:r>
            <a:r>
              <a:rPr sz="2400" b="1" u="sng" spc="6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POTENTIAL</a:t>
            </a:r>
            <a:r>
              <a:rPr sz="2400" b="1" u="sng" spc="19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 </a:t>
            </a:r>
            <a:r>
              <a:rPr sz="2400" b="1" u="sng" spc="5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CUSTOMERS</a:t>
            </a:r>
            <a:endParaRPr sz="2400" u="sng" dirty="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46328" y="1195692"/>
            <a:ext cx="10062845" cy="6179820"/>
          </a:xfrm>
          <a:prstGeom prst="rect">
            <a:avLst/>
          </a:prstGeom>
        </p:spPr>
        <p:txBody>
          <a:bodyPr vert="horz" wrap="square" lIns="0" tIns="45085" rIns="0" bIns="0" rtlCol="0">
            <a:spAutoFit/>
          </a:bodyPr>
          <a:lstStyle/>
          <a:p>
            <a:pPr marL="12700" marR="5080" algn="ctr">
              <a:lnSpc>
                <a:spcPts val="2680"/>
              </a:lnSpc>
              <a:spcBef>
                <a:spcPts val="355"/>
              </a:spcBef>
            </a:pPr>
            <a:r>
              <a:rPr sz="2400" b="1" dirty="0">
                <a:solidFill>
                  <a:srgbClr val="151616"/>
                </a:solidFill>
                <a:latin typeface="Arial"/>
                <a:cs typeface="Arial"/>
              </a:rPr>
              <a:t>Questionnaires </a:t>
            </a:r>
            <a:r>
              <a:rPr sz="2400" b="1" spc="-5" dirty="0">
                <a:solidFill>
                  <a:srgbClr val="151616"/>
                </a:solidFill>
                <a:latin typeface="Arial"/>
                <a:cs typeface="Arial"/>
              </a:rPr>
              <a:t>are a very </a:t>
            </a:r>
            <a:r>
              <a:rPr sz="2400" b="1" dirty="0">
                <a:solidFill>
                  <a:srgbClr val="151616"/>
                </a:solidFill>
                <a:latin typeface="Arial"/>
                <a:cs typeface="Arial"/>
              </a:rPr>
              <a:t>useful </a:t>
            </a:r>
            <a:r>
              <a:rPr sz="2400" b="1" spc="-5" dirty="0">
                <a:solidFill>
                  <a:srgbClr val="151616"/>
                </a:solidFill>
                <a:latin typeface="Arial"/>
                <a:cs typeface="Arial"/>
              </a:rPr>
              <a:t>research </a:t>
            </a:r>
            <a:r>
              <a:rPr sz="2400" b="1" dirty="0">
                <a:solidFill>
                  <a:srgbClr val="151616"/>
                </a:solidFill>
                <a:latin typeface="Arial"/>
                <a:cs typeface="Arial"/>
              </a:rPr>
              <a:t>'tool'. If the right</a:t>
            </a:r>
            <a:r>
              <a:rPr sz="2400" b="1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151616"/>
                </a:solidFill>
                <a:latin typeface="Arial"/>
                <a:cs typeface="Arial"/>
              </a:rPr>
              <a:t>questions  </a:t>
            </a:r>
            <a:r>
              <a:rPr sz="2400" b="1" spc="-5" dirty="0">
                <a:solidFill>
                  <a:srgbClr val="151616"/>
                </a:solidFill>
                <a:latin typeface="Arial"/>
                <a:cs typeface="Arial"/>
              </a:rPr>
              <a:t>are </a:t>
            </a:r>
            <a:r>
              <a:rPr sz="2400" b="1" dirty="0">
                <a:solidFill>
                  <a:srgbClr val="151616"/>
                </a:solidFill>
                <a:latin typeface="Arial"/>
                <a:cs typeface="Arial"/>
              </a:rPr>
              <a:t>asked, the ﬁndings can help guide the development of your  product. The </a:t>
            </a:r>
            <a:r>
              <a:rPr sz="2400" b="1" spc="-5" dirty="0">
                <a:solidFill>
                  <a:srgbClr val="151616"/>
                </a:solidFill>
                <a:latin typeface="Arial"/>
                <a:cs typeface="Arial"/>
              </a:rPr>
              <a:t>key </a:t>
            </a:r>
            <a:r>
              <a:rPr sz="2400" b="1" dirty="0">
                <a:solidFill>
                  <a:srgbClr val="151616"/>
                </a:solidFill>
                <a:latin typeface="Arial"/>
                <a:cs typeface="Arial"/>
              </a:rPr>
              <a:t>is to </a:t>
            </a:r>
            <a:r>
              <a:rPr sz="2400" b="1" spc="-5" dirty="0">
                <a:solidFill>
                  <a:srgbClr val="151616"/>
                </a:solidFill>
                <a:latin typeface="Arial"/>
                <a:cs typeface="Arial"/>
              </a:rPr>
              <a:t>ask </a:t>
            </a:r>
            <a:r>
              <a:rPr sz="2400" b="1" dirty="0">
                <a:solidFill>
                  <a:srgbClr val="151616"/>
                </a:solidFill>
                <a:latin typeface="Arial"/>
                <a:cs typeface="Arial"/>
              </a:rPr>
              <a:t>the right focussed questions and to  </a:t>
            </a:r>
            <a:r>
              <a:rPr sz="2400" b="1" spc="-5" dirty="0">
                <a:solidFill>
                  <a:srgbClr val="151616"/>
                </a:solidFill>
                <a:latin typeface="Arial"/>
                <a:cs typeface="Arial"/>
              </a:rPr>
              <a:t>analyse </a:t>
            </a:r>
            <a:r>
              <a:rPr sz="2400" b="1" dirty="0">
                <a:solidFill>
                  <a:srgbClr val="151616"/>
                </a:solidFill>
                <a:latin typeface="Arial"/>
                <a:cs typeface="Arial"/>
              </a:rPr>
              <a:t>the ﬁndings </a:t>
            </a:r>
            <a:r>
              <a:rPr sz="2400" b="1" spc="-20" dirty="0">
                <a:solidFill>
                  <a:srgbClr val="151616"/>
                </a:solidFill>
                <a:latin typeface="Arial"/>
                <a:cs typeface="Arial"/>
              </a:rPr>
              <a:t>carefully.</a:t>
            </a:r>
            <a:endParaRPr sz="2400">
              <a:latin typeface="Arial"/>
              <a:cs typeface="Arial"/>
            </a:endParaRPr>
          </a:p>
          <a:p>
            <a:pPr marL="130810" marR="122555" algn="ctr">
              <a:lnSpc>
                <a:spcPts val="2680"/>
              </a:lnSpc>
              <a:spcBef>
                <a:spcPts val="2685"/>
              </a:spcBef>
            </a:pPr>
            <a:r>
              <a:rPr sz="2400" b="1" spc="-45" dirty="0">
                <a:solidFill>
                  <a:srgbClr val="151616"/>
                </a:solidFill>
                <a:latin typeface="Arial"/>
                <a:cs typeface="Arial"/>
              </a:rPr>
              <a:t>Your </a:t>
            </a:r>
            <a:r>
              <a:rPr sz="2400" b="1" dirty="0">
                <a:solidFill>
                  <a:srgbClr val="151616"/>
                </a:solidFill>
                <a:latin typeface="Arial"/>
                <a:cs typeface="Arial"/>
              </a:rPr>
              <a:t>questions should be targeted and direct, not general. Only</a:t>
            </a:r>
            <a:r>
              <a:rPr sz="2400" b="1" spc="-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151616"/>
                </a:solidFill>
                <a:latin typeface="Arial"/>
                <a:cs typeface="Arial"/>
              </a:rPr>
              <a:t>ask  relevant </a:t>
            </a:r>
            <a:r>
              <a:rPr sz="2400" b="1" dirty="0">
                <a:solidFill>
                  <a:srgbClr val="151616"/>
                </a:solidFill>
                <a:latin typeface="Arial"/>
                <a:cs typeface="Arial"/>
              </a:rPr>
              <a:t>questions.</a:t>
            </a:r>
            <a:endParaRPr sz="2400">
              <a:latin typeface="Arial"/>
              <a:cs typeface="Arial"/>
            </a:endParaRPr>
          </a:p>
          <a:p>
            <a:pPr marL="12700" marR="5080" indent="-1270" algn="ctr">
              <a:lnSpc>
                <a:spcPts val="2680"/>
              </a:lnSpc>
              <a:spcBef>
                <a:spcPts val="2685"/>
              </a:spcBef>
            </a:pPr>
            <a:r>
              <a:rPr sz="2400" b="1" dirty="0">
                <a:solidFill>
                  <a:srgbClr val="151616"/>
                </a:solidFill>
                <a:latin typeface="Arial"/>
                <a:cs typeface="Arial"/>
              </a:rPr>
              <a:t>For </a:t>
            </a:r>
            <a:r>
              <a:rPr sz="2400" b="1" spc="-5" dirty="0">
                <a:solidFill>
                  <a:srgbClr val="151616"/>
                </a:solidFill>
                <a:latin typeface="Arial"/>
                <a:cs typeface="Arial"/>
              </a:rPr>
              <a:t>example, asking </a:t>
            </a:r>
            <a:r>
              <a:rPr sz="2400" b="1" dirty="0">
                <a:solidFill>
                  <a:srgbClr val="151616"/>
                </a:solidFill>
                <a:latin typeface="Arial"/>
                <a:cs typeface="Arial"/>
              </a:rPr>
              <a:t>potential </a:t>
            </a:r>
            <a:r>
              <a:rPr sz="2400" b="1" spc="-5" dirty="0">
                <a:solidFill>
                  <a:srgbClr val="151616"/>
                </a:solidFill>
                <a:latin typeface="Arial"/>
                <a:cs typeface="Arial"/>
              </a:rPr>
              <a:t>customers </a:t>
            </a:r>
            <a:r>
              <a:rPr sz="2400" b="1" dirty="0">
                <a:solidFill>
                  <a:srgbClr val="151616"/>
                </a:solidFill>
                <a:latin typeface="Arial"/>
                <a:cs typeface="Arial"/>
              </a:rPr>
              <a:t>of </a:t>
            </a:r>
            <a:r>
              <a:rPr sz="2400" b="1" spc="-5" dirty="0">
                <a:solidFill>
                  <a:srgbClr val="151616"/>
                </a:solidFill>
                <a:latin typeface="Arial"/>
                <a:cs typeface="Arial"/>
              </a:rPr>
              <a:t>a </a:t>
            </a:r>
            <a:r>
              <a:rPr sz="2400" b="1" dirty="0">
                <a:solidFill>
                  <a:srgbClr val="151616"/>
                </a:solidFill>
                <a:latin typeface="Arial"/>
                <a:cs typeface="Arial"/>
              </a:rPr>
              <a:t>house </a:t>
            </a:r>
            <a:r>
              <a:rPr sz="2400" b="1" spc="-5" dirty="0">
                <a:solidFill>
                  <a:srgbClr val="151616"/>
                </a:solidFill>
                <a:latin typeface="Arial"/>
                <a:cs typeface="Arial"/>
              </a:rPr>
              <a:t>alarm system,  </a:t>
            </a:r>
            <a:r>
              <a:rPr sz="2400" b="1" dirty="0">
                <a:solidFill>
                  <a:srgbClr val="151616"/>
                </a:solidFill>
                <a:latin typeface="Arial"/>
                <a:cs typeface="Arial"/>
              </a:rPr>
              <a:t>'how </a:t>
            </a:r>
            <a:r>
              <a:rPr sz="2400" b="1" spc="-5" dirty="0">
                <a:solidFill>
                  <a:srgbClr val="151616"/>
                </a:solidFill>
                <a:latin typeface="Arial"/>
                <a:cs typeface="Arial"/>
              </a:rPr>
              <a:t>many </a:t>
            </a:r>
            <a:r>
              <a:rPr sz="2400" b="1" dirty="0">
                <a:solidFill>
                  <a:srgbClr val="151616"/>
                </a:solidFill>
                <a:latin typeface="Arial"/>
                <a:cs typeface="Arial"/>
              </a:rPr>
              <a:t>zones (rooms) must the </a:t>
            </a:r>
            <a:r>
              <a:rPr sz="2400" b="1" spc="-5" dirty="0">
                <a:solidFill>
                  <a:srgbClr val="151616"/>
                </a:solidFill>
                <a:latin typeface="Arial"/>
                <a:cs typeface="Arial"/>
              </a:rPr>
              <a:t>alarm cover </a:t>
            </a:r>
            <a:r>
              <a:rPr sz="2400" b="1" dirty="0">
                <a:solidFill>
                  <a:srgbClr val="151616"/>
                </a:solidFill>
                <a:latin typeface="Arial"/>
                <a:cs typeface="Arial"/>
              </a:rPr>
              <a:t>protect?' is </a:t>
            </a:r>
            <a:r>
              <a:rPr sz="2400" b="1" spc="-5" dirty="0">
                <a:solidFill>
                  <a:srgbClr val="151616"/>
                </a:solidFill>
                <a:latin typeface="Arial"/>
                <a:cs typeface="Arial"/>
              </a:rPr>
              <a:t>a </a:t>
            </a:r>
            <a:r>
              <a:rPr sz="2400" b="1" dirty="0">
                <a:solidFill>
                  <a:srgbClr val="151616"/>
                </a:solidFill>
                <a:latin typeface="Arial"/>
                <a:cs typeface="Arial"/>
              </a:rPr>
              <a:t>direct  and </a:t>
            </a:r>
            <a:r>
              <a:rPr sz="2400" b="1" spc="-5" dirty="0">
                <a:solidFill>
                  <a:srgbClr val="151616"/>
                </a:solidFill>
                <a:latin typeface="Arial"/>
                <a:cs typeface="Arial"/>
              </a:rPr>
              <a:t>necessary </a:t>
            </a:r>
            <a:r>
              <a:rPr sz="2400" b="1" dirty="0">
                <a:solidFill>
                  <a:srgbClr val="151616"/>
                </a:solidFill>
                <a:latin typeface="Arial"/>
                <a:cs typeface="Arial"/>
              </a:rPr>
              <a:t>question. It will help you to determine how </a:t>
            </a:r>
            <a:r>
              <a:rPr sz="2400" b="1" spc="-5" dirty="0">
                <a:solidFill>
                  <a:srgbClr val="151616"/>
                </a:solidFill>
                <a:latin typeface="Arial"/>
                <a:cs typeface="Arial"/>
              </a:rPr>
              <a:t>many  </a:t>
            </a:r>
            <a:r>
              <a:rPr sz="2400" b="1" dirty="0">
                <a:solidFill>
                  <a:srgbClr val="151616"/>
                </a:solidFill>
                <a:latin typeface="Arial"/>
                <a:cs typeface="Arial"/>
              </a:rPr>
              <a:t>inputs </a:t>
            </a:r>
            <a:r>
              <a:rPr sz="2400" b="1" spc="-5" dirty="0">
                <a:solidFill>
                  <a:srgbClr val="151616"/>
                </a:solidFill>
                <a:latin typeface="Arial"/>
                <a:cs typeface="Arial"/>
              </a:rPr>
              <a:t>(sensors) </a:t>
            </a:r>
            <a:r>
              <a:rPr sz="2400" b="1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2400" b="1" spc="-5" dirty="0">
                <a:solidFill>
                  <a:srgbClr val="151616"/>
                </a:solidFill>
                <a:latin typeface="Arial"/>
                <a:cs typeface="Arial"/>
              </a:rPr>
              <a:t>alarm </a:t>
            </a:r>
            <a:r>
              <a:rPr sz="2400" b="1" dirty="0">
                <a:solidFill>
                  <a:srgbClr val="151616"/>
                </a:solidFill>
                <a:latin typeface="Arial"/>
                <a:cs typeface="Arial"/>
              </a:rPr>
              <a:t>circuit requires. </a:t>
            </a:r>
            <a:r>
              <a:rPr sz="2400" b="1" spc="-20" dirty="0">
                <a:solidFill>
                  <a:srgbClr val="151616"/>
                </a:solidFill>
                <a:latin typeface="Arial"/>
                <a:cs typeface="Arial"/>
              </a:rPr>
              <a:t>However, </a:t>
            </a:r>
            <a:r>
              <a:rPr sz="2400" b="1" dirty="0">
                <a:solidFill>
                  <a:srgbClr val="151616"/>
                </a:solidFill>
                <a:latin typeface="Arial"/>
                <a:cs typeface="Arial"/>
              </a:rPr>
              <a:t>asking potential  </a:t>
            </a:r>
            <a:r>
              <a:rPr sz="2400" b="1" spc="-5" dirty="0">
                <a:solidFill>
                  <a:srgbClr val="151616"/>
                </a:solidFill>
                <a:latin typeface="Arial"/>
                <a:cs typeface="Arial"/>
              </a:rPr>
              <a:t>customers, </a:t>
            </a:r>
            <a:r>
              <a:rPr sz="2400" b="1" dirty="0">
                <a:solidFill>
                  <a:srgbClr val="151616"/>
                </a:solidFill>
                <a:latin typeface="Arial"/>
                <a:cs typeface="Arial"/>
              </a:rPr>
              <a:t>'do you want the </a:t>
            </a:r>
            <a:r>
              <a:rPr sz="2400" b="1" spc="-5" dirty="0">
                <a:solidFill>
                  <a:srgbClr val="151616"/>
                </a:solidFill>
                <a:latin typeface="Arial"/>
                <a:cs typeface="Arial"/>
              </a:rPr>
              <a:t>alarm </a:t>
            </a:r>
            <a:r>
              <a:rPr sz="2400" b="1" dirty="0">
                <a:solidFill>
                  <a:srgbClr val="151616"/>
                </a:solidFill>
                <a:latin typeface="Arial"/>
                <a:cs typeface="Arial"/>
              </a:rPr>
              <a:t>to be loud?', is </a:t>
            </a:r>
            <a:r>
              <a:rPr sz="2400" b="1" spc="-5" dirty="0">
                <a:solidFill>
                  <a:srgbClr val="151616"/>
                </a:solidFill>
                <a:latin typeface="Arial"/>
                <a:cs typeface="Arial"/>
              </a:rPr>
              <a:t>far </a:t>
            </a:r>
            <a:r>
              <a:rPr sz="2400" b="1" dirty="0">
                <a:solidFill>
                  <a:srgbClr val="151616"/>
                </a:solidFill>
                <a:latin typeface="Arial"/>
                <a:cs typeface="Arial"/>
              </a:rPr>
              <a:t>too generalised  and will not return important </a:t>
            </a:r>
            <a:r>
              <a:rPr sz="2400" b="1" spc="-5" dirty="0">
                <a:solidFill>
                  <a:srgbClr val="151616"/>
                </a:solidFill>
                <a:latin typeface="Arial"/>
                <a:cs typeface="Arial"/>
              </a:rPr>
              <a:t>research</a:t>
            </a:r>
            <a:r>
              <a:rPr sz="2400" b="1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151616"/>
                </a:solidFill>
                <a:latin typeface="Arial"/>
                <a:cs typeface="Arial"/>
              </a:rPr>
              <a:t>ﬁndings.</a:t>
            </a:r>
            <a:endParaRPr sz="2400">
              <a:latin typeface="Arial"/>
              <a:cs typeface="Arial"/>
            </a:endParaRPr>
          </a:p>
          <a:p>
            <a:pPr marL="111125" marR="102870" indent="-635" algn="ctr">
              <a:lnSpc>
                <a:spcPts val="2680"/>
              </a:lnSpc>
              <a:spcBef>
                <a:spcPts val="2685"/>
              </a:spcBef>
            </a:pPr>
            <a:r>
              <a:rPr sz="2400" b="1" dirty="0">
                <a:solidFill>
                  <a:srgbClr val="151616"/>
                </a:solidFill>
                <a:latin typeface="Arial"/>
                <a:cs typeface="Arial"/>
              </a:rPr>
              <a:t>Asking questions that help you to determine the needs or  requirements of your client, will also help you to focus on</a:t>
            </a:r>
            <a:r>
              <a:rPr sz="2400" b="1" spc="-10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151616"/>
                </a:solidFill>
                <a:latin typeface="Arial"/>
                <a:cs typeface="Arial"/>
              </a:rPr>
              <a:t>important  </a:t>
            </a:r>
            <a:r>
              <a:rPr sz="2400" b="1" spc="-5" dirty="0">
                <a:solidFill>
                  <a:srgbClr val="151616"/>
                </a:solidFill>
                <a:latin typeface="Arial"/>
                <a:cs typeface="Arial"/>
              </a:rPr>
              <a:t>research </a:t>
            </a:r>
            <a:r>
              <a:rPr sz="2400" b="1" dirty="0">
                <a:solidFill>
                  <a:srgbClr val="151616"/>
                </a:solidFill>
                <a:latin typeface="Arial"/>
                <a:cs typeface="Arial"/>
              </a:rPr>
              <a:t>information and develop</a:t>
            </a:r>
            <a:r>
              <a:rPr sz="2400" b="1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151616"/>
                </a:solidFill>
                <a:latin typeface="Arial"/>
                <a:cs typeface="Arial"/>
              </a:rPr>
              <a:t>designs.</a:t>
            </a:r>
            <a:endParaRPr sz="24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98520" y="695728"/>
            <a:ext cx="9306560" cy="324485"/>
          </a:xfrm>
          <a:prstGeom prst="rect">
            <a:avLst/>
          </a:prstGeom>
          <a:solidFill>
            <a:srgbClr val="FBF9FD"/>
          </a:solidFill>
          <a:ln w="7199">
            <a:solidFill>
              <a:srgbClr val="DD2B1C"/>
            </a:solidFill>
          </a:ln>
        </p:spPr>
        <p:txBody>
          <a:bodyPr vert="horz" wrap="square" lIns="0" tIns="8255" rIns="0" bIns="0" rtlCol="0">
            <a:spAutoFit/>
          </a:bodyPr>
          <a:lstStyle/>
          <a:p>
            <a:pPr marL="449580">
              <a:lnSpc>
                <a:spcPct val="100000"/>
              </a:lnSpc>
              <a:spcBef>
                <a:spcPts val="65"/>
              </a:spcBef>
              <a:tabLst>
                <a:tab pos="2660015" algn="l"/>
              </a:tabLst>
            </a:pPr>
            <a:r>
              <a:rPr sz="1800" b="1" dirty="0">
                <a:solidFill>
                  <a:srgbClr val="151616"/>
                </a:solidFill>
                <a:latin typeface="Arial"/>
                <a:cs typeface="Arial"/>
              </a:rPr>
              <a:t>HELPFUL</a:t>
            </a:r>
            <a:r>
              <a:rPr sz="1800" b="1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151616"/>
                </a:solidFill>
                <a:latin typeface="Arial"/>
                <a:cs typeface="Arial"/>
              </a:rPr>
              <a:t>LINK	</a:t>
            </a:r>
            <a:r>
              <a:rPr sz="2700" spc="-7" baseline="1543" dirty="0">
                <a:solidFill>
                  <a:srgbClr val="DD2B1C"/>
                </a:solidFill>
                <a:latin typeface="Arial"/>
                <a:cs typeface="Arial"/>
                <a:hlinkClick r:id="rId2"/>
              </a:rPr>
              <a:t>http://www.technologystudent.com/despro_ﬂsh/focussedq1.html</a:t>
            </a:r>
            <a:endParaRPr sz="2700" baseline="1543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61303" y="52900"/>
            <a:ext cx="6635115" cy="1771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3606800" algn="l"/>
              </a:tabLst>
            </a:pPr>
            <a:r>
              <a:rPr sz="1000" spc="10" dirty="0">
                <a:solidFill>
                  <a:srgbClr val="3C2B98"/>
                </a:solidFill>
                <a:latin typeface="Arial"/>
                <a:cs typeface="Arial"/>
              </a:rPr>
              <a:t>WORLD </a:t>
            </a:r>
            <a:r>
              <a:rPr sz="1000" spc="5" dirty="0">
                <a:solidFill>
                  <a:srgbClr val="3C2B98"/>
                </a:solidFill>
                <a:latin typeface="Arial"/>
                <a:cs typeface="Arial"/>
              </a:rPr>
              <a:t>ASSOCIATION </a:t>
            </a:r>
            <a:r>
              <a:rPr sz="1000" spc="0" dirty="0">
                <a:solidFill>
                  <a:srgbClr val="3C2B98"/>
                </a:solidFill>
                <a:latin typeface="Arial"/>
                <a:cs typeface="Arial"/>
              </a:rPr>
              <a:t>OF</a:t>
            </a:r>
            <a:r>
              <a:rPr sz="1000" spc="125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1000" spc="15" dirty="0">
                <a:solidFill>
                  <a:srgbClr val="3C2B98"/>
                </a:solidFill>
                <a:latin typeface="Arial"/>
                <a:cs typeface="Arial"/>
              </a:rPr>
              <a:t>TECHNOLOGY</a:t>
            </a:r>
            <a:r>
              <a:rPr sz="1000" spc="30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1000" spc="15" dirty="0">
                <a:solidFill>
                  <a:srgbClr val="3C2B98"/>
                </a:solidFill>
                <a:latin typeface="Arial"/>
                <a:cs typeface="Arial"/>
              </a:rPr>
              <a:t>TEACHERS	</a:t>
            </a:r>
            <a:r>
              <a:rPr sz="1000" spc="-5" dirty="0">
                <a:solidFill>
                  <a:srgbClr val="3C2B98"/>
                </a:solidFill>
                <a:latin typeface="Arial"/>
                <a:cs typeface="Arial"/>
                <a:hlinkClick r:id="rId3"/>
              </a:rPr>
              <a:t>https://www.facebook.com/groups/254963448192823/</a:t>
            </a:r>
            <a:endParaRPr sz="10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312227" y="31023"/>
            <a:ext cx="3054350" cy="1771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2195195" algn="l"/>
              </a:tabLst>
            </a:pPr>
            <a:r>
              <a:rPr sz="1000" spc="-5" dirty="0">
                <a:solidFill>
                  <a:srgbClr val="3C2B98"/>
                </a:solidFill>
                <a:latin typeface="Arial"/>
                <a:cs typeface="Arial"/>
                <a:hlinkClick r:id="rId4"/>
              </a:rPr>
              <a:t>www.technologystudent.com</a:t>
            </a:r>
            <a:r>
              <a:rPr sz="1000" dirty="0">
                <a:solidFill>
                  <a:srgbClr val="3C2B98"/>
                </a:solidFill>
                <a:latin typeface="Arial"/>
                <a:cs typeface="Arial"/>
                <a:hlinkClick r:id="rId4"/>
              </a:rPr>
              <a:t> </a:t>
            </a:r>
            <a:r>
              <a:rPr sz="1000" spc="-5" dirty="0">
                <a:solidFill>
                  <a:srgbClr val="3C2B98"/>
                </a:solidFill>
                <a:latin typeface="Arial"/>
                <a:cs typeface="Arial"/>
                <a:hlinkClick r:id="rId4"/>
              </a:rPr>
              <a:t>©</a:t>
            </a:r>
            <a:r>
              <a:rPr sz="1000" dirty="0">
                <a:solidFill>
                  <a:srgbClr val="3C2B98"/>
                </a:solidFill>
                <a:latin typeface="Arial"/>
                <a:cs typeface="Arial"/>
                <a:hlinkClick r:id="rId4"/>
              </a:rPr>
              <a:t> </a:t>
            </a:r>
            <a:r>
              <a:rPr sz="1000" spc="-5" dirty="0">
                <a:solidFill>
                  <a:srgbClr val="3C2B98"/>
                </a:solidFill>
                <a:latin typeface="Arial"/>
                <a:cs typeface="Arial"/>
              </a:rPr>
              <a:t>2018	</a:t>
            </a:r>
            <a:r>
              <a:rPr sz="1000" spc="-20" dirty="0">
                <a:solidFill>
                  <a:srgbClr val="3C2B98"/>
                </a:solidFill>
                <a:latin typeface="Arial"/>
                <a:cs typeface="Arial"/>
              </a:rPr>
              <a:t>V.Ryan </a:t>
            </a:r>
            <a:r>
              <a:rPr sz="1000" spc="-5" dirty="0">
                <a:solidFill>
                  <a:srgbClr val="3C2B98"/>
                </a:solidFill>
                <a:latin typeface="Arial"/>
                <a:cs typeface="Arial"/>
              </a:rPr>
              <a:t>©</a:t>
            </a:r>
            <a:r>
              <a:rPr sz="1000" spc="-70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1000" spc="-5" dirty="0">
                <a:solidFill>
                  <a:srgbClr val="3C2B98"/>
                </a:solidFill>
                <a:latin typeface="Arial"/>
                <a:cs typeface="Arial"/>
              </a:rPr>
              <a:t>2018</a:t>
            </a:r>
            <a:endParaRPr sz="10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61303" y="7355403"/>
            <a:ext cx="6635115" cy="1771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3606800" algn="l"/>
              </a:tabLst>
            </a:pPr>
            <a:r>
              <a:rPr sz="1000" spc="10" dirty="0">
                <a:solidFill>
                  <a:srgbClr val="3C2B98"/>
                </a:solidFill>
                <a:latin typeface="Arial"/>
                <a:cs typeface="Arial"/>
              </a:rPr>
              <a:t>WORLD </a:t>
            </a:r>
            <a:r>
              <a:rPr sz="1000" spc="5" dirty="0">
                <a:solidFill>
                  <a:srgbClr val="3C2B98"/>
                </a:solidFill>
                <a:latin typeface="Arial"/>
                <a:cs typeface="Arial"/>
              </a:rPr>
              <a:t>ASSOCIATION </a:t>
            </a:r>
            <a:r>
              <a:rPr sz="1000" spc="0" dirty="0">
                <a:solidFill>
                  <a:srgbClr val="3C2B98"/>
                </a:solidFill>
                <a:latin typeface="Arial"/>
                <a:cs typeface="Arial"/>
              </a:rPr>
              <a:t>OF</a:t>
            </a:r>
            <a:r>
              <a:rPr sz="1000" spc="125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1000" spc="15" dirty="0">
                <a:solidFill>
                  <a:srgbClr val="3C2B98"/>
                </a:solidFill>
                <a:latin typeface="Arial"/>
                <a:cs typeface="Arial"/>
              </a:rPr>
              <a:t>TECHNOLOGY</a:t>
            </a:r>
            <a:r>
              <a:rPr sz="1000" spc="30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1000" spc="15" dirty="0">
                <a:solidFill>
                  <a:srgbClr val="3C2B98"/>
                </a:solidFill>
                <a:latin typeface="Arial"/>
                <a:cs typeface="Arial"/>
              </a:rPr>
              <a:t>TEACHERS	</a:t>
            </a:r>
            <a:r>
              <a:rPr sz="1000" spc="-5" dirty="0">
                <a:solidFill>
                  <a:srgbClr val="3C2B98"/>
                </a:solidFill>
                <a:latin typeface="Arial"/>
                <a:cs typeface="Arial"/>
                <a:hlinkClick r:id="rId3"/>
              </a:rPr>
              <a:t>https://www.facebook.com/groups/254963448192823/</a:t>
            </a:r>
            <a:endParaRPr sz="10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312227" y="7333526"/>
            <a:ext cx="3054350" cy="1771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2195195" algn="l"/>
              </a:tabLst>
            </a:pPr>
            <a:r>
              <a:rPr sz="1000" spc="-5" dirty="0">
                <a:solidFill>
                  <a:srgbClr val="3C2B98"/>
                </a:solidFill>
                <a:latin typeface="Arial"/>
                <a:cs typeface="Arial"/>
                <a:hlinkClick r:id="rId4"/>
              </a:rPr>
              <a:t>www.technologystudent.com</a:t>
            </a:r>
            <a:r>
              <a:rPr sz="1000" dirty="0">
                <a:solidFill>
                  <a:srgbClr val="3C2B98"/>
                </a:solidFill>
                <a:latin typeface="Arial"/>
                <a:cs typeface="Arial"/>
                <a:hlinkClick r:id="rId4"/>
              </a:rPr>
              <a:t> </a:t>
            </a:r>
            <a:r>
              <a:rPr sz="1000" spc="-5" dirty="0">
                <a:solidFill>
                  <a:srgbClr val="3C2B98"/>
                </a:solidFill>
                <a:latin typeface="Arial"/>
                <a:cs typeface="Arial"/>
                <a:hlinkClick r:id="rId4"/>
              </a:rPr>
              <a:t>©</a:t>
            </a:r>
            <a:r>
              <a:rPr sz="1000" dirty="0">
                <a:solidFill>
                  <a:srgbClr val="3C2B98"/>
                </a:solidFill>
                <a:latin typeface="Arial"/>
                <a:cs typeface="Arial"/>
                <a:hlinkClick r:id="rId4"/>
              </a:rPr>
              <a:t> </a:t>
            </a:r>
            <a:r>
              <a:rPr sz="1000" spc="-5" dirty="0">
                <a:solidFill>
                  <a:srgbClr val="3C2B98"/>
                </a:solidFill>
                <a:latin typeface="Arial"/>
                <a:cs typeface="Arial"/>
              </a:rPr>
              <a:t>2018	</a:t>
            </a:r>
            <a:r>
              <a:rPr sz="1000" spc="-20" dirty="0">
                <a:solidFill>
                  <a:srgbClr val="3C2B98"/>
                </a:solidFill>
                <a:latin typeface="Arial"/>
                <a:cs typeface="Arial"/>
              </a:rPr>
              <a:t>V.Ryan </a:t>
            </a:r>
            <a:r>
              <a:rPr sz="1000" spc="-5" dirty="0">
                <a:solidFill>
                  <a:srgbClr val="3C2B98"/>
                </a:solidFill>
                <a:latin typeface="Arial"/>
                <a:cs typeface="Arial"/>
              </a:rPr>
              <a:t>©</a:t>
            </a:r>
            <a:r>
              <a:rPr sz="1000" spc="-70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1000" spc="-5" dirty="0">
                <a:solidFill>
                  <a:srgbClr val="3C2B98"/>
                </a:solidFill>
                <a:latin typeface="Arial"/>
                <a:cs typeface="Arial"/>
              </a:rPr>
              <a:t>2018</a:t>
            </a:r>
            <a:endParaRPr sz="1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1014" y="58452"/>
            <a:ext cx="10567035" cy="7455534"/>
          </a:xfrm>
          <a:custGeom>
            <a:avLst/>
            <a:gdLst/>
            <a:ahLst/>
            <a:cxnLst/>
            <a:rect l="l" t="t" r="r" b="b"/>
            <a:pathLst>
              <a:path w="10567035" h="7455534">
                <a:moveTo>
                  <a:pt x="0" y="0"/>
                </a:moveTo>
                <a:lnTo>
                  <a:pt x="10566467" y="0"/>
                </a:lnTo>
                <a:lnTo>
                  <a:pt x="10566467" y="7454948"/>
                </a:lnTo>
                <a:lnTo>
                  <a:pt x="0" y="7454948"/>
                </a:lnTo>
                <a:lnTo>
                  <a:pt x="0" y="0"/>
                </a:lnTo>
                <a:close/>
              </a:path>
            </a:pathLst>
          </a:custGeom>
          <a:solidFill>
            <a:srgbClr val="FBF9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79384" y="429857"/>
            <a:ext cx="10274935" cy="6947534"/>
          </a:xfrm>
          <a:custGeom>
            <a:avLst/>
            <a:gdLst/>
            <a:ahLst/>
            <a:cxnLst/>
            <a:rect l="l" t="t" r="r" b="b"/>
            <a:pathLst>
              <a:path w="10274935" h="6947534">
                <a:moveTo>
                  <a:pt x="0" y="0"/>
                </a:moveTo>
                <a:lnTo>
                  <a:pt x="10274368" y="0"/>
                </a:lnTo>
                <a:lnTo>
                  <a:pt x="10274368" y="6946945"/>
                </a:lnTo>
                <a:lnTo>
                  <a:pt x="0" y="694694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211451" y="31833"/>
            <a:ext cx="847153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u="sng" spc="40" dirty="0"/>
              <a:t>ANALYTICAL </a:t>
            </a:r>
            <a:r>
              <a:rPr sz="2400" u="sng" spc="60" dirty="0"/>
              <a:t>RESEARCH </a:t>
            </a:r>
            <a:r>
              <a:rPr sz="2400" u="sng" spc="30" dirty="0"/>
              <a:t>OF </a:t>
            </a:r>
            <a:r>
              <a:rPr sz="2400" u="sng" spc="60" dirty="0"/>
              <a:t>POTENTIAL</a:t>
            </a:r>
            <a:r>
              <a:rPr sz="2400" u="sng" spc="190" dirty="0"/>
              <a:t> </a:t>
            </a:r>
            <a:r>
              <a:rPr sz="2400" u="sng" spc="55" dirty="0"/>
              <a:t>CUSTOMERS</a:t>
            </a:r>
            <a:endParaRPr sz="2400" u="sng" dirty="0"/>
          </a:p>
        </p:txBody>
      </p:sp>
      <p:sp>
        <p:nvSpPr>
          <p:cNvPr id="5" name="object 5"/>
          <p:cNvSpPr/>
          <p:nvPr/>
        </p:nvSpPr>
        <p:spPr>
          <a:xfrm>
            <a:off x="457541" y="1009681"/>
            <a:ext cx="4667885" cy="6229985"/>
          </a:xfrm>
          <a:custGeom>
            <a:avLst/>
            <a:gdLst/>
            <a:ahLst/>
            <a:cxnLst/>
            <a:rect l="l" t="t" r="r" b="b"/>
            <a:pathLst>
              <a:path w="4667885" h="6229984">
                <a:moveTo>
                  <a:pt x="0" y="0"/>
                </a:moveTo>
                <a:lnTo>
                  <a:pt x="4667252" y="0"/>
                </a:lnTo>
                <a:lnTo>
                  <a:pt x="4667252" y="6229356"/>
                </a:lnTo>
                <a:lnTo>
                  <a:pt x="0" y="6229356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858707" y="2626866"/>
            <a:ext cx="1139828" cy="84404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587211" y="2613696"/>
            <a:ext cx="1164229" cy="86283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75921" y="2612328"/>
            <a:ext cx="784522" cy="78099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873825" y="2612627"/>
            <a:ext cx="859608" cy="86522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1018653" y="2322628"/>
            <a:ext cx="3524885" cy="26035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35"/>
              </a:spcBef>
              <a:tabLst>
                <a:tab pos="1139190" algn="l"/>
                <a:tab pos="2230755" algn="l"/>
                <a:tab pos="3369945" algn="l"/>
              </a:tabLst>
            </a:pPr>
            <a:r>
              <a:rPr sz="1500" spc="25" dirty="0">
                <a:solidFill>
                  <a:srgbClr val="151616"/>
                </a:solidFill>
                <a:latin typeface="Arial"/>
                <a:cs typeface="Arial"/>
              </a:rPr>
              <a:t>A	B	C	D</a:t>
            </a:r>
            <a:endParaRPr sz="15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126811" y="1056789"/>
            <a:ext cx="1146175" cy="18224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25"/>
              </a:spcBef>
            </a:pPr>
            <a:r>
              <a:rPr sz="1000" u="sng" spc="3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QUESTIONNAIRE</a:t>
            </a:r>
            <a:endParaRPr sz="10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61333" y="1332125"/>
            <a:ext cx="221932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1.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Would a writing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rest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be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of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use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you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at</a:t>
            </a:r>
            <a:r>
              <a:rPr sz="800" spc="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home?</a:t>
            </a:r>
            <a:endParaRPr sz="8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61333" y="1657792"/>
            <a:ext cx="217932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2.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Would a writing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rest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be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of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use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you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at</a:t>
            </a:r>
            <a:r>
              <a:rPr sz="800" spc="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work?</a:t>
            </a:r>
            <a:endParaRPr sz="8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561329" y="1975315"/>
            <a:ext cx="3983354" cy="26098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R="5080">
              <a:lnSpc>
                <a:spcPts val="890"/>
              </a:lnSpc>
              <a:spcBef>
                <a:spcPts val="185"/>
              </a:spcBef>
            </a:pP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3.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Which </a:t>
            </a:r>
            <a:r>
              <a:rPr sz="800" u="sng" spc="-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one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of 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writing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rests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shown </a:t>
            </a:r>
            <a:r>
              <a:rPr sz="800" spc="-10" dirty="0">
                <a:solidFill>
                  <a:srgbClr val="151616"/>
                </a:solidFill>
                <a:latin typeface="Arial"/>
                <a:cs typeface="Arial"/>
              </a:rPr>
              <a:t>below,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has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most features /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functions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that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you  require?</a:t>
            </a:r>
            <a:endParaRPr sz="800">
              <a:latin typeface="Arial"/>
              <a:cs typeface="Arial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546061" y="5416703"/>
            <a:ext cx="464184" cy="229870"/>
          </a:xfrm>
          <a:custGeom>
            <a:avLst/>
            <a:gdLst/>
            <a:ahLst/>
            <a:cxnLst/>
            <a:rect l="l" t="t" r="r" b="b"/>
            <a:pathLst>
              <a:path w="464184" h="229870">
                <a:moveTo>
                  <a:pt x="0" y="0"/>
                </a:moveTo>
                <a:lnTo>
                  <a:pt x="464077" y="0"/>
                </a:lnTo>
                <a:lnTo>
                  <a:pt x="464077" y="229594"/>
                </a:lnTo>
                <a:lnTo>
                  <a:pt x="0" y="229594"/>
                </a:lnTo>
                <a:lnTo>
                  <a:pt x="0" y="0"/>
                </a:lnTo>
                <a:close/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781963" y="5416703"/>
            <a:ext cx="464184" cy="229870"/>
          </a:xfrm>
          <a:custGeom>
            <a:avLst/>
            <a:gdLst/>
            <a:ahLst/>
            <a:cxnLst/>
            <a:rect l="l" t="t" r="r" b="b"/>
            <a:pathLst>
              <a:path w="464185" h="229870">
                <a:moveTo>
                  <a:pt x="0" y="0"/>
                </a:moveTo>
                <a:lnTo>
                  <a:pt x="464073" y="0"/>
                </a:lnTo>
                <a:lnTo>
                  <a:pt x="464073" y="229594"/>
                </a:lnTo>
                <a:lnTo>
                  <a:pt x="0" y="229594"/>
                </a:lnTo>
                <a:lnTo>
                  <a:pt x="0" y="0"/>
                </a:lnTo>
                <a:close/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056939" y="5416703"/>
            <a:ext cx="464184" cy="229870"/>
          </a:xfrm>
          <a:custGeom>
            <a:avLst/>
            <a:gdLst/>
            <a:ahLst/>
            <a:cxnLst/>
            <a:rect l="l" t="t" r="r" b="b"/>
            <a:pathLst>
              <a:path w="464185" h="229870">
                <a:moveTo>
                  <a:pt x="0" y="0"/>
                </a:moveTo>
                <a:lnTo>
                  <a:pt x="464077" y="0"/>
                </a:lnTo>
                <a:lnTo>
                  <a:pt x="464077" y="229594"/>
                </a:lnTo>
                <a:lnTo>
                  <a:pt x="0" y="229594"/>
                </a:lnTo>
                <a:lnTo>
                  <a:pt x="0" y="0"/>
                </a:lnTo>
                <a:close/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4336805" y="5416703"/>
            <a:ext cx="464184" cy="229870"/>
          </a:xfrm>
          <a:custGeom>
            <a:avLst/>
            <a:gdLst/>
            <a:ahLst/>
            <a:cxnLst/>
            <a:rect l="l" t="t" r="r" b="b"/>
            <a:pathLst>
              <a:path w="464185" h="229870">
                <a:moveTo>
                  <a:pt x="0" y="0"/>
                </a:moveTo>
                <a:lnTo>
                  <a:pt x="464075" y="0"/>
                </a:lnTo>
                <a:lnTo>
                  <a:pt x="464075" y="229594"/>
                </a:lnTo>
                <a:lnTo>
                  <a:pt x="0" y="229594"/>
                </a:lnTo>
                <a:lnTo>
                  <a:pt x="0" y="0"/>
                </a:lnTo>
                <a:close/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546073" y="5824245"/>
            <a:ext cx="1910714" cy="386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6.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Which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Art Movement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is your</a:t>
            </a:r>
            <a:r>
              <a:rPr sz="800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favourite?</a:t>
            </a:r>
            <a:endParaRPr sz="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800"/>
              </a:spcBef>
              <a:tabLst>
                <a:tab pos="1288415" algn="l"/>
              </a:tabLst>
            </a:pPr>
            <a:r>
              <a:rPr sz="900" spc="10" dirty="0">
                <a:solidFill>
                  <a:srgbClr val="151616"/>
                </a:solidFill>
                <a:latin typeface="Arial"/>
                <a:cs typeface="Arial"/>
              </a:rPr>
              <a:t>MEMPHIS	</a:t>
            </a:r>
            <a:r>
              <a:rPr sz="900" spc="5" dirty="0">
                <a:solidFill>
                  <a:srgbClr val="151616"/>
                </a:solidFill>
                <a:latin typeface="Arial"/>
                <a:cs typeface="Arial"/>
              </a:rPr>
              <a:t>ART</a:t>
            </a:r>
            <a:r>
              <a:rPr sz="900" spc="-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900" spc="10" dirty="0">
                <a:solidFill>
                  <a:srgbClr val="151616"/>
                </a:solidFill>
                <a:latin typeface="Arial"/>
                <a:cs typeface="Arial"/>
              </a:rPr>
              <a:t>DECO</a:t>
            </a:r>
            <a:endParaRPr sz="9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3155555" y="6048401"/>
            <a:ext cx="588010" cy="1625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</a:pPr>
            <a:r>
              <a:rPr sz="900" spc="10" dirty="0">
                <a:solidFill>
                  <a:srgbClr val="151616"/>
                </a:solidFill>
                <a:latin typeface="Arial"/>
                <a:cs typeface="Arial"/>
              </a:rPr>
              <a:t>BAUHAUS</a:t>
            </a:r>
            <a:endParaRPr sz="90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4441344" y="6048401"/>
            <a:ext cx="523240" cy="1625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</a:pPr>
            <a:r>
              <a:rPr sz="900" spc="5" dirty="0">
                <a:solidFill>
                  <a:srgbClr val="151616"/>
                </a:solidFill>
                <a:latin typeface="Arial"/>
                <a:cs typeface="Arial"/>
              </a:rPr>
              <a:t>POP</a:t>
            </a:r>
            <a:r>
              <a:rPr sz="900" spc="-8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900" spc="5" dirty="0">
                <a:solidFill>
                  <a:srgbClr val="151616"/>
                </a:solidFill>
                <a:latin typeface="Arial"/>
                <a:cs typeface="Arial"/>
              </a:rPr>
              <a:t>ART</a:t>
            </a:r>
            <a:endParaRPr sz="900">
              <a:latin typeface="Arial"/>
              <a:cs typeface="Arial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1864104" y="6222488"/>
            <a:ext cx="535896" cy="53589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3024075" y="6194918"/>
            <a:ext cx="746174" cy="56767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4508535" y="6225940"/>
            <a:ext cx="314592" cy="53148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594696" y="6214216"/>
            <a:ext cx="474821" cy="50412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649867" y="6821131"/>
            <a:ext cx="464184" cy="229870"/>
          </a:xfrm>
          <a:custGeom>
            <a:avLst/>
            <a:gdLst/>
            <a:ahLst/>
            <a:cxnLst/>
            <a:rect l="l" t="t" r="r" b="b"/>
            <a:pathLst>
              <a:path w="464184" h="229870">
                <a:moveTo>
                  <a:pt x="0" y="0"/>
                </a:moveTo>
                <a:lnTo>
                  <a:pt x="464073" y="0"/>
                </a:lnTo>
                <a:lnTo>
                  <a:pt x="464073" y="229598"/>
                </a:lnTo>
                <a:lnTo>
                  <a:pt x="0" y="229598"/>
                </a:lnTo>
                <a:lnTo>
                  <a:pt x="0" y="0"/>
                </a:lnTo>
                <a:close/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885765" y="6821131"/>
            <a:ext cx="464184" cy="229870"/>
          </a:xfrm>
          <a:custGeom>
            <a:avLst/>
            <a:gdLst/>
            <a:ahLst/>
            <a:cxnLst/>
            <a:rect l="l" t="t" r="r" b="b"/>
            <a:pathLst>
              <a:path w="464185" h="229870">
                <a:moveTo>
                  <a:pt x="0" y="0"/>
                </a:moveTo>
                <a:lnTo>
                  <a:pt x="464077" y="0"/>
                </a:lnTo>
                <a:lnTo>
                  <a:pt x="464077" y="229598"/>
                </a:lnTo>
                <a:lnTo>
                  <a:pt x="0" y="229598"/>
                </a:lnTo>
                <a:lnTo>
                  <a:pt x="0" y="0"/>
                </a:lnTo>
                <a:close/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3160745" y="6821131"/>
            <a:ext cx="464184" cy="229870"/>
          </a:xfrm>
          <a:custGeom>
            <a:avLst/>
            <a:gdLst/>
            <a:ahLst/>
            <a:cxnLst/>
            <a:rect l="l" t="t" r="r" b="b"/>
            <a:pathLst>
              <a:path w="464185" h="229870">
                <a:moveTo>
                  <a:pt x="0" y="0"/>
                </a:moveTo>
                <a:lnTo>
                  <a:pt x="464077" y="0"/>
                </a:lnTo>
                <a:lnTo>
                  <a:pt x="464077" y="229598"/>
                </a:lnTo>
                <a:lnTo>
                  <a:pt x="0" y="229598"/>
                </a:lnTo>
                <a:lnTo>
                  <a:pt x="0" y="0"/>
                </a:lnTo>
                <a:close/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4440610" y="6821131"/>
            <a:ext cx="464184" cy="229870"/>
          </a:xfrm>
          <a:custGeom>
            <a:avLst/>
            <a:gdLst/>
            <a:ahLst/>
            <a:cxnLst/>
            <a:rect l="l" t="t" r="r" b="b"/>
            <a:pathLst>
              <a:path w="464185" h="229870">
                <a:moveTo>
                  <a:pt x="0" y="0"/>
                </a:moveTo>
                <a:lnTo>
                  <a:pt x="464071" y="0"/>
                </a:lnTo>
                <a:lnTo>
                  <a:pt x="464071" y="229598"/>
                </a:lnTo>
                <a:lnTo>
                  <a:pt x="0" y="229598"/>
                </a:lnTo>
                <a:lnTo>
                  <a:pt x="0" y="0"/>
                </a:lnTo>
                <a:close/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 txBox="1"/>
          <p:nvPr/>
        </p:nvSpPr>
        <p:spPr>
          <a:xfrm>
            <a:off x="3041298" y="1326666"/>
            <a:ext cx="282575" cy="18224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25"/>
              </a:spcBef>
            </a:pPr>
            <a:r>
              <a:rPr sz="1000" spc="45" dirty="0">
                <a:solidFill>
                  <a:srgbClr val="151616"/>
                </a:solidFill>
                <a:latin typeface="Arial"/>
                <a:cs typeface="Arial"/>
              </a:rPr>
              <a:t>YE</a:t>
            </a:r>
            <a:r>
              <a:rPr sz="1000" spc="10" dirty="0">
                <a:solidFill>
                  <a:srgbClr val="151616"/>
                </a:solidFill>
                <a:latin typeface="Arial"/>
                <a:cs typeface="Arial"/>
              </a:rPr>
              <a:t>S</a:t>
            </a:r>
            <a:endParaRPr sz="1000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3786259" y="1326666"/>
            <a:ext cx="212725" cy="18224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25"/>
              </a:spcBef>
            </a:pPr>
            <a:r>
              <a:rPr sz="1000" spc="45" dirty="0">
                <a:solidFill>
                  <a:srgbClr val="151616"/>
                </a:solidFill>
                <a:latin typeface="Arial"/>
                <a:cs typeface="Arial"/>
              </a:rPr>
              <a:t>N</a:t>
            </a:r>
            <a:r>
              <a:rPr sz="1000" spc="15" dirty="0">
                <a:solidFill>
                  <a:srgbClr val="151616"/>
                </a:solidFill>
                <a:latin typeface="Arial"/>
                <a:cs typeface="Arial"/>
              </a:rPr>
              <a:t>O</a:t>
            </a:r>
            <a:endParaRPr sz="1000">
              <a:latin typeface="Arial"/>
              <a:cs typeface="Arial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3341274" y="1347505"/>
            <a:ext cx="189865" cy="149860"/>
          </a:xfrm>
          <a:custGeom>
            <a:avLst/>
            <a:gdLst/>
            <a:ahLst/>
            <a:cxnLst/>
            <a:rect l="l" t="t" r="r" b="b"/>
            <a:pathLst>
              <a:path w="189864" h="149859">
                <a:moveTo>
                  <a:pt x="0" y="0"/>
                </a:moveTo>
                <a:lnTo>
                  <a:pt x="189296" y="0"/>
                </a:lnTo>
                <a:lnTo>
                  <a:pt x="189296" y="149600"/>
                </a:lnTo>
                <a:lnTo>
                  <a:pt x="0" y="149600"/>
                </a:lnTo>
                <a:lnTo>
                  <a:pt x="0" y="0"/>
                </a:lnTo>
                <a:close/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4000748" y="1347505"/>
            <a:ext cx="189865" cy="149860"/>
          </a:xfrm>
          <a:custGeom>
            <a:avLst/>
            <a:gdLst/>
            <a:ahLst/>
            <a:cxnLst/>
            <a:rect l="l" t="t" r="r" b="b"/>
            <a:pathLst>
              <a:path w="189864" h="149859">
                <a:moveTo>
                  <a:pt x="0" y="0"/>
                </a:moveTo>
                <a:lnTo>
                  <a:pt x="189290" y="0"/>
                </a:lnTo>
                <a:lnTo>
                  <a:pt x="189290" y="149600"/>
                </a:lnTo>
                <a:lnTo>
                  <a:pt x="0" y="149600"/>
                </a:lnTo>
                <a:lnTo>
                  <a:pt x="0" y="0"/>
                </a:lnTo>
                <a:close/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 txBox="1"/>
          <p:nvPr/>
        </p:nvSpPr>
        <p:spPr>
          <a:xfrm>
            <a:off x="3041298" y="1662508"/>
            <a:ext cx="958215" cy="18224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25"/>
              </a:spcBef>
              <a:tabLst>
                <a:tab pos="744855" algn="l"/>
              </a:tabLst>
            </a:pPr>
            <a:r>
              <a:rPr sz="1000" spc="45" dirty="0">
                <a:solidFill>
                  <a:srgbClr val="151616"/>
                </a:solidFill>
                <a:latin typeface="Arial"/>
                <a:cs typeface="Arial"/>
              </a:rPr>
              <a:t>YE</a:t>
            </a:r>
            <a:r>
              <a:rPr sz="1000" spc="10" dirty="0">
                <a:solidFill>
                  <a:srgbClr val="151616"/>
                </a:solidFill>
                <a:latin typeface="Arial"/>
                <a:cs typeface="Arial"/>
              </a:rPr>
              <a:t>S</a:t>
            </a:r>
            <a:r>
              <a:rPr sz="1000" dirty="0">
                <a:solidFill>
                  <a:srgbClr val="151616"/>
                </a:solidFill>
                <a:latin typeface="Arial"/>
                <a:cs typeface="Arial"/>
              </a:rPr>
              <a:t>	</a:t>
            </a:r>
            <a:r>
              <a:rPr sz="1000" spc="45" dirty="0">
                <a:solidFill>
                  <a:srgbClr val="151616"/>
                </a:solidFill>
                <a:latin typeface="Arial"/>
                <a:cs typeface="Arial"/>
              </a:rPr>
              <a:t>N</a:t>
            </a:r>
            <a:r>
              <a:rPr sz="1000" spc="15" dirty="0">
                <a:solidFill>
                  <a:srgbClr val="151616"/>
                </a:solidFill>
                <a:latin typeface="Arial"/>
                <a:cs typeface="Arial"/>
              </a:rPr>
              <a:t>O</a:t>
            </a:r>
            <a:endParaRPr sz="1000">
              <a:latin typeface="Arial"/>
              <a:cs typeface="Arial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3341274" y="1683345"/>
            <a:ext cx="189865" cy="149860"/>
          </a:xfrm>
          <a:custGeom>
            <a:avLst/>
            <a:gdLst/>
            <a:ahLst/>
            <a:cxnLst/>
            <a:rect l="l" t="t" r="r" b="b"/>
            <a:pathLst>
              <a:path w="189864" h="149860">
                <a:moveTo>
                  <a:pt x="0" y="0"/>
                </a:moveTo>
                <a:lnTo>
                  <a:pt x="189296" y="0"/>
                </a:lnTo>
                <a:lnTo>
                  <a:pt x="189296" y="149604"/>
                </a:lnTo>
                <a:lnTo>
                  <a:pt x="0" y="149604"/>
                </a:lnTo>
                <a:lnTo>
                  <a:pt x="0" y="0"/>
                </a:lnTo>
                <a:close/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4000748" y="1683345"/>
            <a:ext cx="189865" cy="149860"/>
          </a:xfrm>
          <a:custGeom>
            <a:avLst/>
            <a:gdLst/>
            <a:ahLst/>
            <a:cxnLst/>
            <a:rect l="l" t="t" r="r" b="b"/>
            <a:pathLst>
              <a:path w="189864" h="149860">
                <a:moveTo>
                  <a:pt x="0" y="0"/>
                </a:moveTo>
                <a:lnTo>
                  <a:pt x="189290" y="0"/>
                </a:lnTo>
                <a:lnTo>
                  <a:pt x="189290" y="149604"/>
                </a:lnTo>
                <a:lnTo>
                  <a:pt x="0" y="149604"/>
                </a:lnTo>
                <a:lnTo>
                  <a:pt x="0" y="0"/>
                </a:lnTo>
                <a:close/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4666326" y="2000869"/>
            <a:ext cx="189865" cy="149860"/>
          </a:xfrm>
          <a:custGeom>
            <a:avLst/>
            <a:gdLst/>
            <a:ahLst/>
            <a:cxnLst/>
            <a:rect l="l" t="t" r="r" b="b"/>
            <a:pathLst>
              <a:path w="189864" h="149860">
                <a:moveTo>
                  <a:pt x="0" y="0"/>
                </a:moveTo>
                <a:lnTo>
                  <a:pt x="189292" y="0"/>
                </a:lnTo>
                <a:lnTo>
                  <a:pt x="189292" y="149600"/>
                </a:lnTo>
                <a:lnTo>
                  <a:pt x="0" y="149600"/>
                </a:lnTo>
                <a:lnTo>
                  <a:pt x="0" y="0"/>
                </a:lnTo>
                <a:close/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3381714" y="1314475"/>
            <a:ext cx="174625" cy="172085"/>
          </a:xfrm>
          <a:custGeom>
            <a:avLst/>
            <a:gdLst/>
            <a:ahLst/>
            <a:cxnLst/>
            <a:rect l="l" t="t" r="r" b="b"/>
            <a:pathLst>
              <a:path w="174625" h="172084">
                <a:moveTo>
                  <a:pt x="0" y="124955"/>
                </a:moveTo>
                <a:lnTo>
                  <a:pt x="10897" y="131481"/>
                </a:lnTo>
                <a:lnTo>
                  <a:pt x="21794" y="140937"/>
                </a:lnTo>
                <a:lnTo>
                  <a:pt x="32691" y="154027"/>
                </a:lnTo>
                <a:lnTo>
                  <a:pt x="43588" y="171453"/>
                </a:lnTo>
                <a:lnTo>
                  <a:pt x="71609" y="114573"/>
                </a:lnTo>
                <a:lnTo>
                  <a:pt x="103159" y="68284"/>
                </a:lnTo>
                <a:lnTo>
                  <a:pt x="137617" y="30716"/>
                </a:lnTo>
                <a:lnTo>
                  <a:pt x="174358" y="0"/>
                </a:lnTo>
              </a:path>
            </a:pathLst>
          </a:custGeom>
          <a:ln w="179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4019889" y="1657374"/>
            <a:ext cx="174625" cy="172085"/>
          </a:xfrm>
          <a:custGeom>
            <a:avLst/>
            <a:gdLst/>
            <a:ahLst/>
            <a:cxnLst/>
            <a:rect l="l" t="t" r="r" b="b"/>
            <a:pathLst>
              <a:path w="174625" h="172085">
                <a:moveTo>
                  <a:pt x="0" y="124955"/>
                </a:moveTo>
                <a:lnTo>
                  <a:pt x="10897" y="131481"/>
                </a:lnTo>
                <a:lnTo>
                  <a:pt x="21794" y="140937"/>
                </a:lnTo>
                <a:lnTo>
                  <a:pt x="32692" y="154027"/>
                </a:lnTo>
                <a:lnTo>
                  <a:pt x="43588" y="171453"/>
                </a:lnTo>
                <a:lnTo>
                  <a:pt x="71609" y="114573"/>
                </a:lnTo>
                <a:lnTo>
                  <a:pt x="103159" y="68284"/>
                </a:lnTo>
                <a:lnTo>
                  <a:pt x="137617" y="30716"/>
                </a:lnTo>
                <a:lnTo>
                  <a:pt x="174359" y="0"/>
                </a:lnTo>
              </a:path>
            </a:pathLst>
          </a:custGeom>
          <a:ln w="179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 txBox="1"/>
          <p:nvPr/>
        </p:nvSpPr>
        <p:spPr>
          <a:xfrm>
            <a:off x="4709560" y="1960928"/>
            <a:ext cx="154940" cy="22923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35"/>
              </a:spcBef>
            </a:pPr>
            <a:r>
              <a:rPr sz="1300" b="1" spc="25" dirty="0">
                <a:solidFill>
                  <a:srgbClr val="151616"/>
                </a:solidFill>
                <a:latin typeface="Segoe Script"/>
                <a:cs typeface="Segoe Script"/>
              </a:rPr>
              <a:t>A</a:t>
            </a:r>
            <a:endParaRPr sz="1300">
              <a:latin typeface="Segoe Script"/>
              <a:cs typeface="Segoe Script"/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1915387" y="5439330"/>
            <a:ext cx="192358" cy="18945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 txBox="1"/>
          <p:nvPr/>
        </p:nvSpPr>
        <p:spPr>
          <a:xfrm>
            <a:off x="536907" y="3640280"/>
            <a:ext cx="4498975" cy="1771014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27940" marR="159385">
              <a:lnSpc>
                <a:spcPts val="890"/>
              </a:lnSpc>
              <a:spcBef>
                <a:spcPts val="185"/>
              </a:spcBef>
            </a:pP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4. With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reference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your selected product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from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question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3,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describe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features /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functions you  ﬁnd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most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interesting?</a:t>
            </a:r>
            <a:endParaRPr sz="800">
              <a:latin typeface="Arial"/>
              <a:cs typeface="Arial"/>
            </a:endParaRPr>
          </a:p>
          <a:p>
            <a:pPr marL="15875" marR="5080" indent="13970" algn="just">
              <a:lnSpc>
                <a:spcPct val="168700"/>
              </a:lnSpc>
              <a:spcBef>
                <a:spcPts val="80"/>
              </a:spcBef>
              <a:tabLst>
                <a:tab pos="4481830" algn="l"/>
              </a:tabLst>
            </a:pPr>
            <a:r>
              <a:rPr sz="800" u="sng" spc="-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Segoe Script"/>
                <a:cs typeface="Segoe Script"/>
              </a:rPr>
              <a:t>I </a:t>
            </a:r>
            <a:r>
              <a:rPr sz="800" u="sng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Segoe Script"/>
                <a:cs typeface="Segoe Script"/>
              </a:rPr>
              <a:t>like writing rest</a:t>
            </a:r>
            <a:r>
              <a:rPr sz="800" u="sng" spc="-3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Segoe Script"/>
                <a:cs typeface="Segoe Script"/>
              </a:rPr>
              <a:t> </a:t>
            </a:r>
            <a:r>
              <a:rPr sz="800" u="sng" spc="-9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Segoe Script"/>
                <a:cs typeface="Segoe Script"/>
              </a:rPr>
              <a:t>‘A’</a:t>
            </a:r>
            <a:r>
              <a:rPr sz="800" u="sng" spc="-1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Segoe Script"/>
                <a:cs typeface="Segoe Script"/>
              </a:rPr>
              <a:t> </a:t>
            </a:r>
            <a:r>
              <a:rPr sz="800" u="sng" spc="-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Segoe Script"/>
                <a:cs typeface="Segoe Script"/>
              </a:rPr>
              <a:t>because: </a:t>
            </a:r>
            <a:r>
              <a:rPr sz="800" u="sng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Segoe Script"/>
                <a:cs typeface="Segoe Script"/>
              </a:rPr>
              <a:t>	</a:t>
            </a:r>
            <a:r>
              <a:rPr sz="800" u="sng" spc="-29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Segoe Script"/>
                <a:cs typeface="Segoe Script"/>
              </a:rPr>
              <a:t> </a:t>
            </a:r>
            <a:r>
              <a:rPr sz="800" dirty="0">
                <a:solidFill>
                  <a:srgbClr val="151616"/>
                </a:solidFill>
                <a:latin typeface="Segoe Script"/>
                <a:cs typeface="Segoe Script"/>
              </a:rPr>
              <a:t> </a:t>
            </a:r>
            <a:r>
              <a:rPr sz="800" u="sng" spc="-1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Segoe Script"/>
                <a:cs typeface="Segoe Script"/>
              </a:rPr>
              <a:t>                                                                       </a:t>
            </a:r>
            <a:r>
              <a:rPr sz="800" u="sng" spc="2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Segoe Script"/>
                <a:cs typeface="Segoe Script"/>
              </a:rPr>
              <a:t> </a:t>
            </a:r>
            <a:r>
              <a:rPr sz="800" u="sng" spc="-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Segoe Script"/>
                <a:cs typeface="Segoe Script"/>
              </a:rPr>
              <a:t>It </a:t>
            </a:r>
            <a:r>
              <a:rPr sz="800" u="sng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Segoe Script"/>
                <a:cs typeface="Segoe Script"/>
              </a:rPr>
              <a:t>has </a:t>
            </a:r>
            <a:r>
              <a:rPr sz="800" u="sng" spc="-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Segoe Script"/>
                <a:cs typeface="Segoe Script"/>
              </a:rPr>
              <a:t>an </a:t>
            </a:r>
            <a:r>
              <a:rPr sz="800" u="sng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Segoe Script"/>
                <a:cs typeface="Segoe Script"/>
              </a:rPr>
              <a:t>LED light that can </a:t>
            </a:r>
            <a:r>
              <a:rPr sz="800" u="sng" spc="-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Segoe Script"/>
                <a:cs typeface="Segoe Script"/>
              </a:rPr>
              <a:t>be </a:t>
            </a:r>
            <a:r>
              <a:rPr sz="800" u="sng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Segoe Script"/>
                <a:cs typeface="Segoe Script"/>
              </a:rPr>
              <a:t>focussed </a:t>
            </a:r>
            <a:r>
              <a:rPr sz="800" u="sng" spc="-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Segoe Script"/>
                <a:cs typeface="Segoe Script"/>
              </a:rPr>
              <a:t>directly where the user </a:t>
            </a:r>
            <a:r>
              <a:rPr sz="800" u="sng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Segoe Script"/>
                <a:cs typeface="Segoe Script"/>
              </a:rPr>
              <a:t>wants it.  </a:t>
            </a:r>
            <a:r>
              <a:rPr sz="800" u="sng" spc="-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Segoe Script"/>
                <a:cs typeface="Segoe Script"/>
              </a:rPr>
              <a:t>The </a:t>
            </a:r>
            <a:r>
              <a:rPr sz="800" u="sng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Segoe Script"/>
                <a:cs typeface="Segoe Script"/>
              </a:rPr>
              <a:t>rest has a picture and </a:t>
            </a:r>
            <a:r>
              <a:rPr sz="800" u="sng" spc="-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Segoe Script"/>
                <a:cs typeface="Segoe Script"/>
              </a:rPr>
              <a:t>there </a:t>
            </a:r>
            <a:r>
              <a:rPr sz="800" u="sng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Segoe Script"/>
                <a:cs typeface="Segoe Script"/>
              </a:rPr>
              <a:t>is a </a:t>
            </a:r>
            <a:r>
              <a:rPr sz="800" u="sng" spc="-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Segoe Script"/>
                <a:cs typeface="Segoe Script"/>
              </a:rPr>
              <a:t>selection to</a:t>
            </a:r>
            <a:r>
              <a:rPr sz="800" u="sng" spc="3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Segoe Script"/>
                <a:cs typeface="Segoe Script"/>
              </a:rPr>
              <a:t> </a:t>
            </a:r>
            <a:r>
              <a:rPr sz="800" u="sng" spc="-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Segoe Script"/>
                <a:cs typeface="Segoe Script"/>
              </a:rPr>
              <a:t>choose</a:t>
            </a:r>
            <a:r>
              <a:rPr sz="800" u="sng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Segoe Script"/>
                <a:cs typeface="Segoe Script"/>
              </a:rPr>
              <a:t> from. 	</a:t>
            </a:r>
            <a:r>
              <a:rPr sz="800" dirty="0">
                <a:solidFill>
                  <a:srgbClr val="151616"/>
                </a:solidFill>
                <a:latin typeface="Segoe Script"/>
                <a:cs typeface="Segoe Script"/>
              </a:rPr>
              <a:t> </a:t>
            </a:r>
            <a:r>
              <a:rPr sz="800" u="sng" spc="-1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Segoe Script"/>
                <a:cs typeface="Segoe Script"/>
              </a:rPr>
              <a:t>                      </a:t>
            </a:r>
            <a:r>
              <a:rPr sz="800" u="sng" spc="10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Segoe Script"/>
                <a:cs typeface="Segoe Script"/>
              </a:rPr>
              <a:t> </a:t>
            </a:r>
            <a:r>
              <a:rPr sz="800" u="sng" spc="-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Segoe Script"/>
                <a:cs typeface="Segoe Script"/>
              </a:rPr>
              <a:t>The </a:t>
            </a:r>
            <a:r>
              <a:rPr sz="800" u="sng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Segoe Script"/>
                <a:cs typeface="Segoe Script"/>
              </a:rPr>
              <a:t>rest has a </a:t>
            </a:r>
            <a:r>
              <a:rPr sz="800" u="sng" spc="-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Segoe Script"/>
                <a:cs typeface="Segoe Script"/>
              </a:rPr>
              <a:t>groove </a:t>
            </a:r>
            <a:r>
              <a:rPr sz="800" u="sng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Segoe Script"/>
                <a:cs typeface="Segoe Script"/>
              </a:rPr>
              <a:t>for a </a:t>
            </a:r>
            <a:r>
              <a:rPr sz="800" u="sng" spc="-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Segoe Script"/>
                <a:cs typeface="Segoe Script"/>
              </a:rPr>
              <a:t>pen </a:t>
            </a:r>
            <a:r>
              <a:rPr sz="800" u="sng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Segoe Script"/>
                <a:cs typeface="Segoe Script"/>
              </a:rPr>
              <a:t>, </a:t>
            </a:r>
            <a:r>
              <a:rPr sz="800" u="sng" spc="-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Segoe Script"/>
                <a:cs typeface="Segoe Script"/>
              </a:rPr>
              <a:t>so </a:t>
            </a:r>
            <a:r>
              <a:rPr sz="800" u="sng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Segoe Script"/>
                <a:cs typeface="Segoe Script"/>
              </a:rPr>
              <a:t>that it </a:t>
            </a:r>
            <a:r>
              <a:rPr sz="800" u="sng" spc="-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Segoe Script"/>
                <a:cs typeface="Segoe Script"/>
              </a:rPr>
              <a:t>does n </a:t>
            </a:r>
            <a:r>
              <a:rPr sz="800" u="sng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Segoe Script"/>
                <a:cs typeface="Segoe Script"/>
              </a:rPr>
              <a:t>roll</a:t>
            </a:r>
            <a:r>
              <a:rPr sz="800" u="sng" spc="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Segoe Script"/>
                <a:cs typeface="Segoe Script"/>
              </a:rPr>
              <a:t> </a:t>
            </a:r>
            <a:r>
              <a:rPr sz="800" u="sng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Segoe Script"/>
                <a:cs typeface="Segoe Script"/>
              </a:rPr>
              <a:t>away	</a:t>
            </a:r>
            <a:endParaRPr sz="800">
              <a:latin typeface="Segoe Script"/>
              <a:cs typeface="Segoe Script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200">
              <a:latin typeface="Times New Roman"/>
              <a:cs typeface="Times New Roman"/>
            </a:endParaRPr>
          </a:p>
          <a:p>
            <a:pPr marL="7620" marR="122555">
              <a:lnSpc>
                <a:spcPts val="890"/>
              </a:lnSpc>
            </a:pP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5. What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would you be prepared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pay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for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a quality writing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rest?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Select one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from 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range </a:t>
            </a:r>
            <a:r>
              <a:rPr sz="800" spc="-10" dirty="0">
                <a:solidFill>
                  <a:srgbClr val="151616"/>
                </a:solidFill>
                <a:latin typeface="Arial"/>
                <a:cs typeface="Arial"/>
              </a:rPr>
              <a:t>below.  Tick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your</a:t>
            </a:r>
            <a:r>
              <a:rPr sz="800" spc="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choice.</a:t>
            </a:r>
            <a:endParaRPr sz="800">
              <a:latin typeface="Arial"/>
              <a:cs typeface="Arial"/>
            </a:endParaRPr>
          </a:p>
          <a:p>
            <a:pPr algn="just">
              <a:lnSpc>
                <a:spcPct val="100000"/>
              </a:lnSpc>
              <a:spcBef>
                <a:spcPts val="930"/>
              </a:spcBef>
              <a:tabLst>
                <a:tab pos="1204595" algn="l"/>
                <a:tab pos="2483485" algn="l"/>
                <a:tab pos="3761104" algn="l"/>
              </a:tabLst>
            </a:pPr>
            <a:r>
              <a:rPr sz="1000" spc="5" dirty="0">
                <a:solidFill>
                  <a:srgbClr val="151616"/>
                </a:solidFill>
                <a:latin typeface="Arial"/>
                <a:cs typeface="Arial"/>
              </a:rPr>
              <a:t>£5 </a:t>
            </a:r>
            <a:r>
              <a:rPr sz="1000" spc="0" dirty="0">
                <a:solidFill>
                  <a:srgbClr val="151616"/>
                </a:solidFill>
                <a:latin typeface="Arial"/>
                <a:cs typeface="Arial"/>
              </a:rPr>
              <a:t>-</a:t>
            </a:r>
            <a:r>
              <a:rPr sz="1000" spc="5" dirty="0">
                <a:solidFill>
                  <a:srgbClr val="151616"/>
                </a:solidFill>
                <a:latin typeface="Arial"/>
                <a:cs typeface="Arial"/>
              </a:rPr>
              <a:t> £10	£10 </a:t>
            </a:r>
            <a:r>
              <a:rPr sz="1000" spc="0" dirty="0">
                <a:solidFill>
                  <a:srgbClr val="151616"/>
                </a:solidFill>
                <a:latin typeface="Arial"/>
                <a:cs typeface="Arial"/>
              </a:rPr>
              <a:t>-</a:t>
            </a:r>
            <a:r>
              <a:rPr sz="1000" spc="5" dirty="0">
                <a:solidFill>
                  <a:srgbClr val="151616"/>
                </a:solidFill>
                <a:latin typeface="Arial"/>
                <a:cs typeface="Arial"/>
              </a:rPr>
              <a:t> £15	£15 </a:t>
            </a:r>
            <a:r>
              <a:rPr sz="1000" spc="0" dirty="0">
                <a:solidFill>
                  <a:srgbClr val="151616"/>
                </a:solidFill>
                <a:latin typeface="Arial"/>
                <a:cs typeface="Arial"/>
              </a:rPr>
              <a:t>-</a:t>
            </a:r>
            <a:r>
              <a:rPr sz="1000" spc="5" dirty="0">
                <a:solidFill>
                  <a:srgbClr val="151616"/>
                </a:solidFill>
                <a:latin typeface="Arial"/>
                <a:cs typeface="Arial"/>
              </a:rPr>
              <a:t> £20	£20 </a:t>
            </a:r>
            <a:r>
              <a:rPr sz="1000" spc="0" dirty="0">
                <a:solidFill>
                  <a:srgbClr val="151616"/>
                </a:solidFill>
                <a:latin typeface="Arial"/>
                <a:cs typeface="Arial"/>
              </a:rPr>
              <a:t>-</a:t>
            </a:r>
            <a:r>
              <a:rPr sz="10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000" spc="5" dirty="0">
                <a:solidFill>
                  <a:srgbClr val="151616"/>
                </a:solidFill>
                <a:latin typeface="Arial"/>
                <a:cs typeface="Arial"/>
              </a:rPr>
              <a:t>£25</a:t>
            </a:r>
            <a:endParaRPr sz="1000">
              <a:latin typeface="Arial"/>
              <a:cs typeface="Arial"/>
            </a:endParaRPr>
          </a:p>
        </p:txBody>
      </p:sp>
      <p:sp>
        <p:nvSpPr>
          <p:cNvPr id="43" name="object 43"/>
          <p:cNvSpPr/>
          <p:nvPr/>
        </p:nvSpPr>
        <p:spPr>
          <a:xfrm>
            <a:off x="3315564" y="6829981"/>
            <a:ext cx="192358" cy="189452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 txBox="1"/>
          <p:nvPr/>
        </p:nvSpPr>
        <p:spPr>
          <a:xfrm>
            <a:off x="9631728" y="4033863"/>
            <a:ext cx="33083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85%</a:t>
            </a:r>
            <a:endParaRPr sz="1200">
              <a:latin typeface="Arial"/>
              <a:cs typeface="Arial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8301395" y="4332311"/>
            <a:ext cx="33083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22%</a:t>
            </a:r>
            <a:endParaRPr sz="1200">
              <a:latin typeface="Arial"/>
              <a:cs typeface="Arial"/>
            </a:endParaRPr>
          </a:p>
        </p:txBody>
      </p:sp>
      <p:sp>
        <p:nvSpPr>
          <p:cNvPr id="46" name="object 46"/>
          <p:cNvSpPr/>
          <p:nvPr/>
        </p:nvSpPr>
        <p:spPr>
          <a:xfrm>
            <a:off x="7801340" y="4075142"/>
            <a:ext cx="1819910" cy="157480"/>
          </a:xfrm>
          <a:custGeom>
            <a:avLst/>
            <a:gdLst/>
            <a:ahLst/>
            <a:cxnLst/>
            <a:rect l="l" t="t" r="r" b="b"/>
            <a:pathLst>
              <a:path w="1819909" h="157479">
                <a:moveTo>
                  <a:pt x="0" y="0"/>
                </a:moveTo>
                <a:lnTo>
                  <a:pt x="1819850" y="0"/>
                </a:lnTo>
                <a:lnTo>
                  <a:pt x="1819850" y="157165"/>
                </a:lnTo>
                <a:lnTo>
                  <a:pt x="0" y="157165"/>
                </a:lnTo>
                <a:lnTo>
                  <a:pt x="0" y="0"/>
                </a:lnTo>
                <a:close/>
              </a:path>
            </a:pathLst>
          </a:custGeom>
          <a:solidFill>
            <a:srgbClr val="3C2B9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7801340" y="4075142"/>
            <a:ext cx="1819910" cy="157480"/>
          </a:xfrm>
          <a:custGeom>
            <a:avLst/>
            <a:gdLst/>
            <a:ahLst/>
            <a:cxnLst/>
            <a:rect l="l" t="t" r="r" b="b"/>
            <a:pathLst>
              <a:path w="1819909" h="157479">
                <a:moveTo>
                  <a:pt x="0" y="0"/>
                </a:moveTo>
                <a:lnTo>
                  <a:pt x="1819850" y="0"/>
                </a:lnTo>
                <a:lnTo>
                  <a:pt x="1819850" y="157165"/>
                </a:lnTo>
                <a:lnTo>
                  <a:pt x="0" y="157165"/>
                </a:lnTo>
                <a:lnTo>
                  <a:pt x="0" y="0"/>
                </a:lnTo>
                <a:close/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7796576" y="3979893"/>
            <a:ext cx="2134235" cy="0"/>
          </a:xfrm>
          <a:custGeom>
            <a:avLst/>
            <a:gdLst/>
            <a:ahLst/>
            <a:cxnLst/>
            <a:rect l="l" t="t" r="r" b="b"/>
            <a:pathLst>
              <a:path w="2134234">
                <a:moveTo>
                  <a:pt x="0" y="0"/>
                </a:moveTo>
                <a:lnTo>
                  <a:pt x="2133605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8009588" y="3913217"/>
            <a:ext cx="0" cy="119380"/>
          </a:xfrm>
          <a:custGeom>
            <a:avLst/>
            <a:gdLst/>
            <a:ahLst/>
            <a:cxnLst/>
            <a:rect l="l" t="t" r="r" b="b"/>
            <a:pathLst>
              <a:path h="119379">
                <a:moveTo>
                  <a:pt x="0" y="0"/>
                </a:moveTo>
                <a:lnTo>
                  <a:pt x="0" y="119062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8222601" y="3913217"/>
            <a:ext cx="0" cy="119380"/>
          </a:xfrm>
          <a:custGeom>
            <a:avLst/>
            <a:gdLst/>
            <a:ahLst/>
            <a:cxnLst/>
            <a:rect l="l" t="t" r="r" b="b"/>
            <a:pathLst>
              <a:path h="119379">
                <a:moveTo>
                  <a:pt x="0" y="0"/>
                </a:moveTo>
                <a:lnTo>
                  <a:pt x="0" y="119062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8435613" y="3913217"/>
            <a:ext cx="0" cy="119380"/>
          </a:xfrm>
          <a:custGeom>
            <a:avLst/>
            <a:gdLst/>
            <a:ahLst/>
            <a:cxnLst/>
            <a:rect l="l" t="t" r="r" b="b"/>
            <a:pathLst>
              <a:path h="119379">
                <a:moveTo>
                  <a:pt x="0" y="0"/>
                </a:moveTo>
                <a:lnTo>
                  <a:pt x="0" y="119062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8648624" y="3913217"/>
            <a:ext cx="0" cy="119380"/>
          </a:xfrm>
          <a:custGeom>
            <a:avLst/>
            <a:gdLst/>
            <a:ahLst/>
            <a:cxnLst/>
            <a:rect l="l" t="t" r="r" b="b"/>
            <a:pathLst>
              <a:path h="119379">
                <a:moveTo>
                  <a:pt x="0" y="0"/>
                </a:moveTo>
                <a:lnTo>
                  <a:pt x="0" y="119062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8861637" y="3913217"/>
            <a:ext cx="0" cy="119380"/>
          </a:xfrm>
          <a:custGeom>
            <a:avLst/>
            <a:gdLst/>
            <a:ahLst/>
            <a:cxnLst/>
            <a:rect l="l" t="t" r="r" b="b"/>
            <a:pathLst>
              <a:path h="119379">
                <a:moveTo>
                  <a:pt x="0" y="0"/>
                </a:moveTo>
                <a:lnTo>
                  <a:pt x="0" y="119062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9074646" y="3913217"/>
            <a:ext cx="0" cy="119380"/>
          </a:xfrm>
          <a:custGeom>
            <a:avLst/>
            <a:gdLst/>
            <a:ahLst/>
            <a:cxnLst/>
            <a:rect l="l" t="t" r="r" b="b"/>
            <a:pathLst>
              <a:path h="119379">
                <a:moveTo>
                  <a:pt x="0" y="0"/>
                </a:moveTo>
                <a:lnTo>
                  <a:pt x="0" y="119062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9287658" y="3913217"/>
            <a:ext cx="0" cy="119380"/>
          </a:xfrm>
          <a:custGeom>
            <a:avLst/>
            <a:gdLst/>
            <a:ahLst/>
            <a:cxnLst/>
            <a:rect l="l" t="t" r="r" b="b"/>
            <a:pathLst>
              <a:path h="119379">
                <a:moveTo>
                  <a:pt x="0" y="0"/>
                </a:moveTo>
                <a:lnTo>
                  <a:pt x="0" y="119062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9500670" y="3913217"/>
            <a:ext cx="0" cy="119380"/>
          </a:xfrm>
          <a:custGeom>
            <a:avLst/>
            <a:gdLst/>
            <a:ahLst/>
            <a:cxnLst/>
            <a:rect l="l" t="t" r="r" b="b"/>
            <a:pathLst>
              <a:path h="119379">
                <a:moveTo>
                  <a:pt x="0" y="0"/>
                </a:moveTo>
                <a:lnTo>
                  <a:pt x="0" y="119062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9713682" y="3913217"/>
            <a:ext cx="0" cy="119380"/>
          </a:xfrm>
          <a:custGeom>
            <a:avLst/>
            <a:gdLst/>
            <a:ahLst/>
            <a:cxnLst/>
            <a:rect l="l" t="t" r="r" b="b"/>
            <a:pathLst>
              <a:path h="119379">
                <a:moveTo>
                  <a:pt x="0" y="0"/>
                </a:moveTo>
                <a:lnTo>
                  <a:pt x="0" y="119062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9926693" y="3913217"/>
            <a:ext cx="0" cy="119380"/>
          </a:xfrm>
          <a:custGeom>
            <a:avLst/>
            <a:gdLst/>
            <a:ahLst/>
            <a:cxnLst/>
            <a:rect l="l" t="t" r="r" b="b"/>
            <a:pathLst>
              <a:path h="119379">
                <a:moveTo>
                  <a:pt x="0" y="0"/>
                </a:moveTo>
                <a:lnTo>
                  <a:pt x="0" y="119062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7796576" y="3913217"/>
            <a:ext cx="0" cy="119380"/>
          </a:xfrm>
          <a:custGeom>
            <a:avLst/>
            <a:gdLst/>
            <a:ahLst/>
            <a:cxnLst/>
            <a:rect l="l" t="t" r="r" b="b"/>
            <a:pathLst>
              <a:path h="119379">
                <a:moveTo>
                  <a:pt x="0" y="0"/>
                </a:moveTo>
                <a:lnTo>
                  <a:pt x="0" y="119062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7801340" y="4363602"/>
            <a:ext cx="464820" cy="157480"/>
          </a:xfrm>
          <a:custGeom>
            <a:avLst/>
            <a:gdLst/>
            <a:ahLst/>
            <a:cxnLst/>
            <a:rect l="l" t="t" r="r" b="b"/>
            <a:pathLst>
              <a:path w="464820" h="157479">
                <a:moveTo>
                  <a:pt x="0" y="0"/>
                </a:moveTo>
                <a:lnTo>
                  <a:pt x="464684" y="0"/>
                </a:lnTo>
                <a:lnTo>
                  <a:pt x="464684" y="157165"/>
                </a:lnTo>
                <a:lnTo>
                  <a:pt x="0" y="157165"/>
                </a:lnTo>
                <a:lnTo>
                  <a:pt x="0" y="0"/>
                </a:lnTo>
                <a:close/>
              </a:path>
            </a:pathLst>
          </a:custGeom>
          <a:solidFill>
            <a:srgbClr val="DD2B1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7801340" y="4363602"/>
            <a:ext cx="464820" cy="157480"/>
          </a:xfrm>
          <a:custGeom>
            <a:avLst/>
            <a:gdLst/>
            <a:ahLst/>
            <a:cxnLst/>
            <a:rect l="l" t="t" r="r" b="b"/>
            <a:pathLst>
              <a:path w="464820" h="157479">
                <a:moveTo>
                  <a:pt x="0" y="0"/>
                </a:moveTo>
                <a:lnTo>
                  <a:pt x="464684" y="0"/>
                </a:lnTo>
                <a:lnTo>
                  <a:pt x="464684" y="157165"/>
                </a:lnTo>
                <a:lnTo>
                  <a:pt x="0" y="157165"/>
                </a:lnTo>
                <a:lnTo>
                  <a:pt x="0" y="0"/>
                </a:lnTo>
                <a:close/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 txBox="1"/>
          <p:nvPr/>
        </p:nvSpPr>
        <p:spPr>
          <a:xfrm>
            <a:off x="7747626" y="3737204"/>
            <a:ext cx="240157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034415" algn="l"/>
                <a:tab pos="2063114" algn="l"/>
              </a:tabLst>
            </a:pPr>
            <a:r>
              <a:rPr sz="1000" spc="-5" dirty="0">
                <a:solidFill>
                  <a:srgbClr val="151616"/>
                </a:solidFill>
                <a:latin typeface="Arial"/>
                <a:cs typeface="Arial"/>
              </a:rPr>
              <a:t>0%	</a:t>
            </a:r>
            <a:r>
              <a:rPr sz="1500" spc="-7" baseline="2777" dirty="0">
                <a:solidFill>
                  <a:srgbClr val="151616"/>
                </a:solidFill>
                <a:latin typeface="Arial"/>
                <a:cs typeface="Arial"/>
              </a:rPr>
              <a:t>50%	100%</a:t>
            </a:r>
            <a:endParaRPr sz="1500" baseline="2777">
              <a:latin typeface="Arial"/>
              <a:cs typeface="Arial"/>
            </a:endParaRPr>
          </a:p>
        </p:txBody>
      </p:sp>
      <p:sp>
        <p:nvSpPr>
          <p:cNvPr id="63" name="object 63"/>
          <p:cNvSpPr txBox="1"/>
          <p:nvPr/>
        </p:nvSpPr>
        <p:spPr>
          <a:xfrm>
            <a:off x="5461265" y="5934171"/>
            <a:ext cx="4862195" cy="708660"/>
          </a:xfrm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marL="12700" marR="5080">
              <a:lnSpc>
                <a:spcPts val="1340"/>
              </a:lnSpc>
              <a:spcBef>
                <a:spcPts val="225"/>
              </a:spcBef>
            </a:pP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4. With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reference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your selected product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from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question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3,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describe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  features /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functions you ﬁnd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 most</a:t>
            </a:r>
            <a:r>
              <a:rPr sz="1200" spc="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interesting?</a:t>
            </a:r>
            <a:endParaRPr sz="1200">
              <a:latin typeface="Arial"/>
              <a:cs typeface="Arial"/>
            </a:endParaRPr>
          </a:p>
          <a:p>
            <a:pPr marL="19050">
              <a:lnSpc>
                <a:spcPct val="100000"/>
              </a:lnSpc>
              <a:spcBef>
                <a:spcPts val="1130"/>
              </a:spcBef>
            </a:pP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Most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popular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features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and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 functions:</a:t>
            </a:r>
            <a:endParaRPr sz="1200">
              <a:latin typeface="Arial"/>
              <a:cs typeface="Arial"/>
            </a:endParaRPr>
          </a:p>
        </p:txBody>
      </p:sp>
      <p:sp>
        <p:nvSpPr>
          <p:cNvPr id="64" name="object 64"/>
          <p:cNvSpPr txBox="1"/>
          <p:nvPr/>
        </p:nvSpPr>
        <p:spPr>
          <a:xfrm>
            <a:off x="5832609" y="6823280"/>
            <a:ext cx="70866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15" dirty="0">
                <a:solidFill>
                  <a:srgbClr val="151616"/>
                </a:solidFill>
                <a:latin typeface="Arial"/>
                <a:cs typeface="Arial"/>
              </a:rPr>
              <a:t>LED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Light</a:t>
            </a:r>
            <a:endParaRPr sz="1200">
              <a:latin typeface="Arial"/>
              <a:cs typeface="Arial"/>
            </a:endParaRPr>
          </a:p>
        </p:txBody>
      </p:sp>
      <p:sp>
        <p:nvSpPr>
          <p:cNvPr id="65" name="object 65"/>
          <p:cNvSpPr txBox="1"/>
          <p:nvPr/>
        </p:nvSpPr>
        <p:spPr>
          <a:xfrm>
            <a:off x="9411344" y="6823278"/>
            <a:ext cx="104203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Groove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for</a:t>
            </a:r>
            <a:r>
              <a:rPr sz="1200" spc="-4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pen</a:t>
            </a:r>
            <a:endParaRPr sz="1200">
              <a:latin typeface="Arial"/>
              <a:cs typeface="Arial"/>
            </a:endParaRPr>
          </a:p>
        </p:txBody>
      </p:sp>
      <p:sp>
        <p:nvSpPr>
          <p:cNvPr id="66" name="object 66"/>
          <p:cNvSpPr txBox="1"/>
          <p:nvPr/>
        </p:nvSpPr>
        <p:spPr>
          <a:xfrm>
            <a:off x="5444490" y="3830658"/>
            <a:ext cx="2199640" cy="1633855"/>
          </a:xfrm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marL="12700" marR="5080">
              <a:lnSpc>
                <a:spcPts val="1340"/>
              </a:lnSpc>
              <a:spcBef>
                <a:spcPts val="225"/>
              </a:spcBef>
              <a:buAutoNum type="arabicPeriod"/>
              <a:tabLst>
                <a:tab pos="182245" algn="l"/>
              </a:tabLst>
            </a:pP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Would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a writing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rest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be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of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use 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you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at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 home?</a:t>
            </a:r>
            <a:endParaRPr sz="1200">
              <a:latin typeface="Arial"/>
              <a:cs typeface="Arial"/>
            </a:endParaRPr>
          </a:p>
          <a:p>
            <a:pPr marL="12700" marR="5080">
              <a:lnSpc>
                <a:spcPts val="1340"/>
              </a:lnSpc>
              <a:spcBef>
                <a:spcPts val="1125"/>
              </a:spcBef>
              <a:buAutoNum type="arabicPeriod"/>
              <a:tabLst>
                <a:tab pos="182245" algn="l"/>
              </a:tabLst>
            </a:pP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Would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a writing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rest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be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of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use 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you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at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 work?</a:t>
            </a:r>
            <a:endParaRPr sz="1200">
              <a:latin typeface="Arial"/>
              <a:cs typeface="Arial"/>
            </a:endParaRPr>
          </a:p>
          <a:p>
            <a:pPr marL="25400" marR="209550">
              <a:lnSpc>
                <a:spcPts val="1340"/>
              </a:lnSpc>
              <a:spcBef>
                <a:spcPts val="720"/>
              </a:spcBef>
              <a:buAutoNum type="arabicPeriod"/>
              <a:tabLst>
                <a:tab pos="194945" algn="l"/>
              </a:tabLst>
            </a:pP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Which </a:t>
            </a:r>
            <a:r>
              <a:rPr sz="1200" u="sng" spc="-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one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of the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writing 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rests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shown 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below,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has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  most features /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functions</a:t>
            </a:r>
            <a:r>
              <a:rPr sz="1200" spc="-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that 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you require?</a:t>
            </a:r>
            <a:endParaRPr sz="1200">
              <a:latin typeface="Arial"/>
              <a:cs typeface="Arial"/>
            </a:endParaRPr>
          </a:p>
        </p:txBody>
      </p:sp>
      <p:sp>
        <p:nvSpPr>
          <p:cNvPr id="67" name="object 67"/>
          <p:cNvSpPr txBox="1"/>
          <p:nvPr/>
        </p:nvSpPr>
        <p:spPr>
          <a:xfrm>
            <a:off x="8863372" y="4910161"/>
            <a:ext cx="33083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49%</a:t>
            </a:r>
            <a:endParaRPr sz="1200">
              <a:latin typeface="Arial"/>
              <a:cs typeface="Arial"/>
            </a:endParaRPr>
          </a:p>
        </p:txBody>
      </p:sp>
      <p:sp>
        <p:nvSpPr>
          <p:cNvPr id="68" name="object 68"/>
          <p:cNvSpPr txBox="1"/>
          <p:nvPr/>
        </p:nvSpPr>
        <p:spPr>
          <a:xfrm>
            <a:off x="8320443" y="5183207"/>
            <a:ext cx="33083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22%</a:t>
            </a:r>
            <a:endParaRPr sz="1200">
              <a:latin typeface="Arial"/>
              <a:cs typeface="Arial"/>
            </a:endParaRPr>
          </a:p>
        </p:txBody>
      </p:sp>
      <p:sp>
        <p:nvSpPr>
          <p:cNvPr id="69" name="object 69"/>
          <p:cNvSpPr/>
          <p:nvPr/>
        </p:nvSpPr>
        <p:spPr>
          <a:xfrm>
            <a:off x="7820388" y="4951440"/>
            <a:ext cx="1022985" cy="157480"/>
          </a:xfrm>
          <a:custGeom>
            <a:avLst/>
            <a:gdLst/>
            <a:ahLst/>
            <a:cxnLst/>
            <a:rect l="l" t="t" r="r" b="b"/>
            <a:pathLst>
              <a:path w="1022984" h="157479">
                <a:moveTo>
                  <a:pt x="0" y="0"/>
                </a:moveTo>
                <a:lnTo>
                  <a:pt x="1022748" y="0"/>
                </a:lnTo>
                <a:lnTo>
                  <a:pt x="1022748" y="157165"/>
                </a:lnTo>
                <a:lnTo>
                  <a:pt x="0" y="157165"/>
                </a:lnTo>
                <a:lnTo>
                  <a:pt x="0" y="0"/>
                </a:lnTo>
                <a:close/>
              </a:path>
            </a:pathLst>
          </a:custGeom>
          <a:solidFill>
            <a:srgbClr val="3C2B9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7820388" y="4951440"/>
            <a:ext cx="1022985" cy="157480"/>
          </a:xfrm>
          <a:custGeom>
            <a:avLst/>
            <a:gdLst/>
            <a:ahLst/>
            <a:cxnLst/>
            <a:rect l="l" t="t" r="r" b="b"/>
            <a:pathLst>
              <a:path w="1022984" h="157479">
                <a:moveTo>
                  <a:pt x="0" y="0"/>
                </a:moveTo>
                <a:lnTo>
                  <a:pt x="1022748" y="0"/>
                </a:lnTo>
                <a:lnTo>
                  <a:pt x="1022748" y="157165"/>
                </a:lnTo>
                <a:lnTo>
                  <a:pt x="0" y="157165"/>
                </a:lnTo>
                <a:lnTo>
                  <a:pt x="0" y="0"/>
                </a:lnTo>
                <a:close/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7815626" y="4856191"/>
            <a:ext cx="2134235" cy="0"/>
          </a:xfrm>
          <a:custGeom>
            <a:avLst/>
            <a:gdLst/>
            <a:ahLst/>
            <a:cxnLst/>
            <a:rect l="l" t="t" r="r" b="b"/>
            <a:pathLst>
              <a:path w="2134234">
                <a:moveTo>
                  <a:pt x="0" y="0"/>
                </a:moveTo>
                <a:lnTo>
                  <a:pt x="2133603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8028637" y="4789515"/>
            <a:ext cx="0" cy="119380"/>
          </a:xfrm>
          <a:custGeom>
            <a:avLst/>
            <a:gdLst/>
            <a:ahLst/>
            <a:cxnLst/>
            <a:rect l="l" t="t" r="r" b="b"/>
            <a:pathLst>
              <a:path h="119379">
                <a:moveTo>
                  <a:pt x="0" y="0"/>
                </a:moveTo>
                <a:lnTo>
                  <a:pt x="0" y="119062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8241649" y="4789515"/>
            <a:ext cx="0" cy="119380"/>
          </a:xfrm>
          <a:custGeom>
            <a:avLst/>
            <a:gdLst/>
            <a:ahLst/>
            <a:cxnLst/>
            <a:rect l="l" t="t" r="r" b="b"/>
            <a:pathLst>
              <a:path h="119379">
                <a:moveTo>
                  <a:pt x="0" y="0"/>
                </a:moveTo>
                <a:lnTo>
                  <a:pt x="0" y="119062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8454661" y="4789515"/>
            <a:ext cx="0" cy="119380"/>
          </a:xfrm>
          <a:custGeom>
            <a:avLst/>
            <a:gdLst/>
            <a:ahLst/>
            <a:cxnLst/>
            <a:rect l="l" t="t" r="r" b="b"/>
            <a:pathLst>
              <a:path h="119379">
                <a:moveTo>
                  <a:pt x="0" y="0"/>
                </a:moveTo>
                <a:lnTo>
                  <a:pt x="0" y="119062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8667674" y="4789515"/>
            <a:ext cx="0" cy="119380"/>
          </a:xfrm>
          <a:custGeom>
            <a:avLst/>
            <a:gdLst/>
            <a:ahLst/>
            <a:cxnLst/>
            <a:rect l="l" t="t" r="r" b="b"/>
            <a:pathLst>
              <a:path h="119379">
                <a:moveTo>
                  <a:pt x="0" y="0"/>
                </a:moveTo>
                <a:lnTo>
                  <a:pt x="0" y="119062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8880685" y="4789515"/>
            <a:ext cx="0" cy="119380"/>
          </a:xfrm>
          <a:custGeom>
            <a:avLst/>
            <a:gdLst/>
            <a:ahLst/>
            <a:cxnLst/>
            <a:rect l="l" t="t" r="r" b="b"/>
            <a:pathLst>
              <a:path h="119379">
                <a:moveTo>
                  <a:pt x="0" y="0"/>
                </a:moveTo>
                <a:lnTo>
                  <a:pt x="0" y="119062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9093693" y="4789515"/>
            <a:ext cx="0" cy="119380"/>
          </a:xfrm>
          <a:custGeom>
            <a:avLst/>
            <a:gdLst/>
            <a:ahLst/>
            <a:cxnLst/>
            <a:rect l="l" t="t" r="r" b="b"/>
            <a:pathLst>
              <a:path h="119379">
                <a:moveTo>
                  <a:pt x="0" y="0"/>
                </a:moveTo>
                <a:lnTo>
                  <a:pt x="0" y="119062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9306706" y="4789515"/>
            <a:ext cx="0" cy="119380"/>
          </a:xfrm>
          <a:custGeom>
            <a:avLst/>
            <a:gdLst/>
            <a:ahLst/>
            <a:cxnLst/>
            <a:rect l="l" t="t" r="r" b="b"/>
            <a:pathLst>
              <a:path h="119379">
                <a:moveTo>
                  <a:pt x="0" y="0"/>
                </a:moveTo>
                <a:lnTo>
                  <a:pt x="0" y="119062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9519718" y="4789515"/>
            <a:ext cx="0" cy="119380"/>
          </a:xfrm>
          <a:custGeom>
            <a:avLst/>
            <a:gdLst/>
            <a:ahLst/>
            <a:cxnLst/>
            <a:rect l="l" t="t" r="r" b="b"/>
            <a:pathLst>
              <a:path h="119379">
                <a:moveTo>
                  <a:pt x="0" y="0"/>
                </a:moveTo>
                <a:lnTo>
                  <a:pt x="0" y="119062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9732729" y="4789515"/>
            <a:ext cx="0" cy="119380"/>
          </a:xfrm>
          <a:custGeom>
            <a:avLst/>
            <a:gdLst/>
            <a:ahLst/>
            <a:cxnLst/>
            <a:rect l="l" t="t" r="r" b="b"/>
            <a:pathLst>
              <a:path h="119379">
                <a:moveTo>
                  <a:pt x="0" y="0"/>
                </a:moveTo>
                <a:lnTo>
                  <a:pt x="0" y="119062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9945741" y="4789515"/>
            <a:ext cx="0" cy="119380"/>
          </a:xfrm>
          <a:custGeom>
            <a:avLst/>
            <a:gdLst/>
            <a:ahLst/>
            <a:cxnLst/>
            <a:rect l="l" t="t" r="r" b="b"/>
            <a:pathLst>
              <a:path h="119379">
                <a:moveTo>
                  <a:pt x="0" y="0"/>
                </a:moveTo>
                <a:lnTo>
                  <a:pt x="0" y="119062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7815626" y="4789515"/>
            <a:ext cx="0" cy="119380"/>
          </a:xfrm>
          <a:custGeom>
            <a:avLst/>
            <a:gdLst/>
            <a:ahLst/>
            <a:cxnLst/>
            <a:rect l="l" t="t" r="r" b="b"/>
            <a:pathLst>
              <a:path h="119379">
                <a:moveTo>
                  <a:pt x="0" y="0"/>
                </a:moveTo>
                <a:lnTo>
                  <a:pt x="0" y="119062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7820388" y="5214499"/>
            <a:ext cx="464820" cy="157480"/>
          </a:xfrm>
          <a:custGeom>
            <a:avLst/>
            <a:gdLst/>
            <a:ahLst/>
            <a:cxnLst/>
            <a:rect l="l" t="t" r="r" b="b"/>
            <a:pathLst>
              <a:path w="464820" h="157479">
                <a:moveTo>
                  <a:pt x="0" y="0"/>
                </a:moveTo>
                <a:lnTo>
                  <a:pt x="464684" y="0"/>
                </a:lnTo>
                <a:lnTo>
                  <a:pt x="464684" y="157165"/>
                </a:lnTo>
                <a:lnTo>
                  <a:pt x="0" y="157165"/>
                </a:lnTo>
                <a:lnTo>
                  <a:pt x="0" y="0"/>
                </a:lnTo>
                <a:close/>
              </a:path>
            </a:pathLst>
          </a:custGeom>
          <a:solidFill>
            <a:srgbClr val="DD2B1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7820388" y="5214499"/>
            <a:ext cx="464820" cy="157480"/>
          </a:xfrm>
          <a:custGeom>
            <a:avLst/>
            <a:gdLst/>
            <a:ahLst/>
            <a:cxnLst/>
            <a:rect l="l" t="t" r="r" b="b"/>
            <a:pathLst>
              <a:path w="464820" h="157479">
                <a:moveTo>
                  <a:pt x="0" y="0"/>
                </a:moveTo>
                <a:lnTo>
                  <a:pt x="464684" y="0"/>
                </a:lnTo>
                <a:lnTo>
                  <a:pt x="464684" y="157165"/>
                </a:lnTo>
                <a:lnTo>
                  <a:pt x="0" y="157165"/>
                </a:lnTo>
                <a:lnTo>
                  <a:pt x="0" y="0"/>
                </a:lnTo>
                <a:close/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 txBox="1"/>
          <p:nvPr/>
        </p:nvSpPr>
        <p:spPr>
          <a:xfrm>
            <a:off x="9817726" y="4607152"/>
            <a:ext cx="35052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5" dirty="0">
                <a:solidFill>
                  <a:srgbClr val="151616"/>
                </a:solidFill>
                <a:latin typeface="Arial"/>
                <a:cs typeface="Arial"/>
              </a:rPr>
              <a:t>100%</a:t>
            </a:r>
            <a:endParaRPr sz="1000">
              <a:latin typeface="Arial"/>
              <a:cs typeface="Arial"/>
            </a:endParaRPr>
          </a:p>
        </p:txBody>
      </p:sp>
      <p:sp>
        <p:nvSpPr>
          <p:cNvPr id="86" name="object 86"/>
          <p:cNvSpPr txBox="1"/>
          <p:nvPr/>
        </p:nvSpPr>
        <p:spPr>
          <a:xfrm>
            <a:off x="7766673" y="4613502"/>
            <a:ext cx="20891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5" dirty="0">
                <a:solidFill>
                  <a:srgbClr val="151616"/>
                </a:solidFill>
                <a:latin typeface="Arial"/>
                <a:cs typeface="Arial"/>
              </a:rPr>
              <a:t>0%</a:t>
            </a:r>
            <a:endParaRPr sz="1000">
              <a:latin typeface="Arial"/>
              <a:cs typeface="Arial"/>
            </a:endParaRPr>
          </a:p>
        </p:txBody>
      </p:sp>
      <p:sp>
        <p:nvSpPr>
          <p:cNvPr id="87" name="object 87"/>
          <p:cNvSpPr txBox="1"/>
          <p:nvPr/>
        </p:nvSpPr>
        <p:spPr>
          <a:xfrm>
            <a:off x="8788806" y="4604102"/>
            <a:ext cx="28003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5" dirty="0">
                <a:solidFill>
                  <a:srgbClr val="151616"/>
                </a:solidFill>
                <a:latin typeface="Arial"/>
                <a:cs typeface="Arial"/>
              </a:rPr>
              <a:t>50%</a:t>
            </a:r>
            <a:endParaRPr sz="1000">
              <a:latin typeface="Arial"/>
              <a:cs typeface="Arial"/>
            </a:endParaRPr>
          </a:p>
        </p:txBody>
      </p:sp>
      <p:sp>
        <p:nvSpPr>
          <p:cNvPr id="88" name="object 88"/>
          <p:cNvSpPr txBox="1"/>
          <p:nvPr/>
        </p:nvSpPr>
        <p:spPr>
          <a:xfrm>
            <a:off x="7671442" y="4824462"/>
            <a:ext cx="148590" cy="1087120"/>
          </a:xfrm>
          <a:prstGeom prst="rect">
            <a:avLst/>
          </a:prstGeom>
        </p:spPr>
        <p:txBody>
          <a:bodyPr vert="horz" wrap="square" lIns="0" tIns="19050" rIns="0" bIns="0" rtlCol="0">
            <a:spAutoFit/>
          </a:bodyPr>
          <a:lstStyle/>
          <a:p>
            <a:pPr marL="12700" marR="5080" algn="just">
              <a:lnSpc>
                <a:spcPct val="144200"/>
              </a:lnSpc>
              <a:spcBef>
                <a:spcPts val="150"/>
              </a:spcBef>
            </a:pP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  B 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C  D</a:t>
            </a:r>
            <a:endParaRPr sz="1200">
              <a:latin typeface="Arial"/>
              <a:cs typeface="Arial"/>
            </a:endParaRPr>
          </a:p>
        </p:txBody>
      </p:sp>
      <p:sp>
        <p:nvSpPr>
          <p:cNvPr id="89" name="object 89"/>
          <p:cNvSpPr/>
          <p:nvPr/>
        </p:nvSpPr>
        <p:spPr>
          <a:xfrm>
            <a:off x="7820388" y="5480283"/>
            <a:ext cx="324485" cy="157480"/>
          </a:xfrm>
          <a:custGeom>
            <a:avLst/>
            <a:gdLst/>
            <a:ahLst/>
            <a:cxnLst/>
            <a:rect l="l" t="t" r="r" b="b"/>
            <a:pathLst>
              <a:path w="324484" h="157479">
                <a:moveTo>
                  <a:pt x="0" y="0"/>
                </a:moveTo>
                <a:lnTo>
                  <a:pt x="324244" y="0"/>
                </a:lnTo>
                <a:lnTo>
                  <a:pt x="324244" y="157165"/>
                </a:lnTo>
                <a:lnTo>
                  <a:pt x="0" y="157165"/>
                </a:lnTo>
                <a:lnTo>
                  <a:pt x="0" y="0"/>
                </a:lnTo>
                <a:close/>
              </a:path>
            </a:pathLst>
          </a:custGeom>
          <a:solidFill>
            <a:srgbClr val="00A75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7820388" y="5480283"/>
            <a:ext cx="324485" cy="157480"/>
          </a:xfrm>
          <a:custGeom>
            <a:avLst/>
            <a:gdLst/>
            <a:ahLst/>
            <a:cxnLst/>
            <a:rect l="l" t="t" r="r" b="b"/>
            <a:pathLst>
              <a:path w="324484" h="157479">
                <a:moveTo>
                  <a:pt x="0" y="0"/>
                </a:moveTo>
                <a:lnTo>
                  <a:pt x="324244" y="0"/>
                </a:lnTo>
                <a:lnTo>
                  <a:pt x="324244" y="157165"/>
                </a:lnTo>
                <a:lnTo>
                  <a:pt x="0" y="157165"/>
                </a:lnTo>
                <a:lnTo>
                  <a:pt x="0" y="0"/>
                </a:lnTo>
                <a:close/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7820388" y="5736697"/>
            <a:ext cx="438784" cy="157480"/>
          </a:xfrm>
          <a:custGeom>
            <a:avLst/>
            <a:gdLst/>
            <a:ahLst/>
            <a:cxnLst/>
            <a:rect l="l" t="t" r="r" b="b"/>
            <a:pathLst>
              <a:path w="438784" h="157479">
                <a:moveTo>
                  <a:pt x="0" y="0"/>
                </a:moveTo>
                <a:lnTo>
                  <a:pt x="438544" y="0"/>
                </a:lnTo>
                <a:lnTo>
                  <a:pt x="438544" y="157165"/>
                </a:lnTo>
                <a:lnTo>
                  <a:pt x="0" y="157165"/>
                </a:lnTo>
                <a:lnTo>
                  <a:pt x="0" y="0"/>
                </a:lnTo>
                <a:close/>
              </a:path>
            </a:pathLst>
          </a:custGeom>
          <a:solidFill>
            <a:srgbClr val="F27E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7820388" y="5736697"/>
            <a:ext cx="438784" cy="157480"/>
          </a:xfrm>
          <a:custGeom>
            <a:avLst/>
            <a:gdLst/>
            <a:ahLst/>
            <a:cxnLst/>
            <a:rect l="l" t="t" r="r" b="b"/>
            <a:pathLst>
              <a:path w="438784" h="157479">
                <a:moveTo>
                  <a:pt x="0" y="0"/>
                </a:moveTo>
                <a:lnTo>
                  <a:pt x="438544" y="0"/>
                </a:lnTo>
                <a:lnTo>
                  <a:pt x="438544" y="157165"/>
                </a:lnTo>
                <a:lnTo>
                  <a:pt x="0" y="157165"/>
                </a:lnTo>
                <a:lnTo>
                  <a:pt x="0" y="0"/>
                </a:lnTo>
                <a:close/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 txBox="1"/>
          <p:nvPr/>
        </p:nvSpPr>
        <p:spPr>
          <a:xfrm>
            <a:off x="8193441" y="5449909"/>
            <a:ext cx="33083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12%</a:t>
            </a:r>
            <a:endParaRPr sz="1200">
              <a:latin typeface="Arial"/>
              <a:cs typeface="Arial"/>
            </a:endParaRPr>
          </a:p>
        </p:txBody>
      </p:sp>
      <p:sp>
        <p:nvSpPr>
          <p:cNvPr id="94" name="object 94"/>
          <p:cNvSpPr txBox="1"/>
          <p:nvPr/>
        </p:nvSpPr>
        <p:spPr>
          <a:xfrm>
            <a:off x="8282340" y="5703911"/>
            <a:ext cx="33083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17%</a:t>
            </a:r>
            <a:endParaRPr sz="1200">
              <a:latin typeface="Arial"/>
              <a:cs typeface="Arial"/>
            </a:endParaRPr>
          </a:p>
        </p:txBody>
      </p:sp>
      <p:sp>
        <p:nvSpPr>
          <p:cNvPr id="95" name="object 95"/>
          <p:cNvSpPr txBox="1"/>
          <p:nvPr/>
        </p:nvSpPr>
        <p:spPr>
          <a:xfrm>
            <a:off x="5928588" y="6954191"/>
            <a:ext cx="568960" cy="35179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2100" spc="25" dirty="0">
                <a:solidFill>
                  <a:srgbClr val="151616"/>
                </a:solidFill>
                <a:latin typeface="Arial"/>
                <a:cs typeface="Arial"/>
              </a:rPr>
              <a:t>62%</a:t>
            </a:r>
            <a:endParaRPr sz="2100">
              <a:latin typeface="Arial"/>
              <a:cs typeface="Arial"/>
            </a:endParaRPr>
          </a:p>
        </p:txBody>
      </p:sp>
      <p:sp>
        <p:nvSpPr>
          <p:cNvPr id="96" name="object 96"/>
          <p:cNvSpPr txBox="1"/>
          <p:nvPr/>
        </p:nvSpPr>
        <p:spPr>
          <a:xfrm>
            <a:off x="7576190" y="6791524"/>
            <a:ext cx="1109980" cy="5143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380"/>
              </a:lnSpc>
              <a:spcBef>
                <a:spcPts val="100"/>
              </a:spcBef>
            </a:pP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Image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/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pictures</a:t>
            </a:r>
            <a:endParaRPr sz="1200">
              <a:latin typeface="Arial"/>
              <a:cs typeface="Arial"/>
            </a:endParaRPr>
          </a:p>
          <a:p>
            <a:pPr marL="250825">
              <a:lnSpc>
                <a:spcPts val="2460"/>
              </a:lnSpc>
            </a:pPr>
            <a:r>
              <a:rPr sz="2100" spc="25" dirty="0">
                <a:solidFill>
                  <a:srgbClr val="151616"/>
                </a:solidFill>
                <a:latin typeface="Arial"/>
                <a:cs typeface="Arial"/>
              </a:rPr>
              <a:t>9%</a:t>
            </a:r>
            <a:endParaRPr sz="2100">
              <a:latin typeface="Arial"/>
              <a:cs typeface="Arial"/>
            </a:endParaRPr>
          </a:p>
        </p:txBody>
      </p:sp>
      <p:sp>
        <p:nvSpPr>
          <p:cNvPr id="97" name="object 97"/>
          <p:cNvSpPr txBox="1"/>
          <p:nvPr/>
        </p:nvSpPr>
        <p:spPr>
          <a:xfrm>
            <a:off x="9713193" y="6954191"/>
            <a:ext cx="568960" cy="35179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2100" spc="25" dirty="0">
                <a:solidFill>
                  <a:srgbClr val="151616"/>
                </a:solidFill>
                <a:latin typeface="Arial"/>
                <a:cs typeface="Arial"/>
              </a:rPr>
              <a:t>29%</a:t>
            </a:r>
            <a:endParaRPr sz="2100">
              <a:latin typeface="Arial"/>
              <a:cs typeface="Arial"/>
            </a:endParaRPr>
          </a:p>
        </p:txBody>
      </p:sp>
      <p:sp>
        <p:nvSpPr>
          <p:cNvPr id="98" name="object 98"/>
          <p:cNvSpPr txBox="1"/>
          <p:nvPr/>
        </p:nvSpPr>
        <p:spPr>
          <a:xfrm>
            <a:off x="2747812" y="498523"/>
            <a:ext cx="544639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i="1" spc="-5" dirty="0">
                <a:solidFill>
                  <a:srgbClr val="151616"/>
                </a:solidFill>
                <a:latin typeface="Arial"/>
                <a:cs typeface="Arial"/>
              </a:rPr>
              <a:t>The information </a:t>
            </a:r>
            <a:r>
              <a:rPr sz="1200" i="1" dirty="0">
                <a:solidFill>
                  <a:srgbClr val="151616"/>
                </a:solidFill>
                <a:latin typeface="Arial"/>
                <a:cs typeface="Arial"/>
              </a:rPr>
              <a:t>I </a:t>
            </a:r>
            <a:r>
              <a:rPr sz="1200" i="1" spc="-5" dirty="0">
                <a:solidFill>
                  <a:srgbClr val="151616"/>
                </a:solidFill>
                <a:latin typeface="Arial"/>
                <a:cs typeface="Arial"/>
              </a:rPr>
              <a:t>gain </a:t>
            </a:r>
            <a:r>
              <a:rPr sz="1200" i="1" dirty="0">
                <a:solidFill>
                  <a:srgbClr val="151616"/>
                </a:solidFill>
                <a:latin typeface="Arial"/>
                <a:cs typeface="Arial"/>
              </a:rPr>
              <a:t>from my </a:t>
            </a:r>
            <a:r>
              <a:rPr sz="1200" i="1" spc="-5" dirty="0">
                <a:solidFill>
                  <a:srgbClr val="151616"/>
                </a:solidFill>
                <a:latin typeface="Arial"/>
                <a:cs typeface="Arial"/>
              </a:rPr>
              <a:t>questionnaire will help me design </a:t>
            </a:r>
            <a:r>
              <a:rPr sz="1200" i="1" dirty="0">
                <a:solidFill>
                  <a:srgbClr val="151616"/>
                </a:solidFill>
                <a:latin typeface="Arial"/>
                <a:cs typeface="Arial"/>
              </a:rPr>
              <a:t>my </a:t>
            </a:r>
            <a:r>
              <a:rPr sz="1200" i="1" spc="-5" dirty="0">
                <a:solidFill>
                  <a:srgbClr val="151616"/>
                </a:solidFill>
                <a:latin typeface="Arial"/>
                <a:cs typeface="Arial"/>
              </a:rPr>
              <a:t>writing</a:t>
            </a:r>
            <a:r>
              <a:rPr sz="1200" i="1" spc="19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i="1" dirty="0">
                <a:solidFill>
                  <a:srgbClr val="151616"/>
                </a:solidFill>
                <a:latin typeface="Arial"/>
                <a:cs typeface="Arial"/>
              </a:rPr>
              <a:t>rest.</a:t>
            </a:r>
            <a:endParaRPr sz="1200">
              <a:latin typeface="Arial"/>
              <a:cs typeface="Arial"/>
            </a:endParaRPr>
          </a:p>
        </p:txBody>
      </p:sp>
      <p:sp>
        <p:nvSpPr>
          <p:cNvPr id="99" name="object 99"/>
          <p:cNvSpPr txBox="1"/>
          <p:nvPr/>
        </p:nvSpPr>
        <p:spPr>
          <a:xfrm>
            <a:off x="1432397" y="764085"/>
            <a:ext cx="241046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u="sng" spc="2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SAMPLE</a:t>
            </a:r>
            <a:r>
              <a:rPr sz="1400" b="1" u="sng" spc="6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 </a:t>
            </a:r>
            <a:r>
              <a:rPr sz="1400" b="1" u="sng" spc="3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QUESTIONNAIRE</a:t>
            </a:r>
            <a:endParaRPr sz="1400">
              <a:latin typeface="Arial"/>
              <a:cs typeface="Arial"/>
            </a:endParaRPr>
          </a:p>
        </p:txBody>
      </p:sp>
      <p:sp>
        <p:nvSpPr>
          <p:cNvPr id="100" name="object 100"/>
          <p:cNvSpPr txBox="1"/>
          <p:nvPr/>
        </p:nvSpPr>
        <p:spPr>
          <a:xfrm>
            <a:off x="5440726" y="765883"/>
            <a:ext cx="4938395" cy="293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867410">
              <a:lnSpc>
                <a:spcPct val="100000"/>
              </a:lnSpc>
              <a:spcBef>
                <a:spcPts val="100"/>
              </a:spcBef>
            </a:pPr>
            <a:r>
              <a:rPr sz="1400" b="1" u="sng" spc="3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REASONING </a:t>
            </a:r>
            <a:r>
              <a:rPr sz="1400" b="1" u="sng" spc="2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BEHIND THE</a:t>
            </a:r>
            <a:r>
              <a:rPr sz="1400" b="1" u="sng" spc="7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 </a:t>
            </a:r>
            <a:r>
              <a:rPr sz="1400" b="1" u="sng" spc="3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QUESTIONS</a:t>
            </a:r>
            <a:endParaRPr sz="1400">
              <a:latin typeface="Arial"/>
              <a:cs typeface="Arial"/>
            </a:endParaRPr>
          </a:p>
          <a:p>
            <a:pPr marL="12700" marR="80645">
              <a:lnSpc>
                <a:spcPts val="1340"/>
              </a:lnSpc>
              <a:spcBef>
                <a:spcPts val="190"/>
              </a:spcBef>
            </a:pP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This is a copy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of the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questionnaire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gave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to ﬁfty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people.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wanted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ﬁnd  out speciﬁc</a:t>
            </a:r>
            <a:r>
              <a:rPr sz="1200" spc="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information:</a:t>
            </a:r>
            <a:endParaRPr sz="1200">
              <a:latin typeface="Arial"/>
              <a:cs typeface="Arial"/>
            </a:endParaRPr>
          </a:p>
          <a:p>
            <a:pPr marL="12700" marR="5080">
              <a:lnSpc>
                <a:spcPts val="1340"/>
              </a:lnSpc>
              <a:spcBef>
                <a:spcPts val="1340"/>
              </a:spcBef>
            </a:pP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Questions 1 and 2 will help determine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if my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product is likely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be used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at 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home and/or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 work.</a:t>
            </a:r>
            <a:endParaRPr sz="1200">
              <a:latin typeface="Arial"/>
              <a:cs typeface="Arial"/>
            </a:endParaRPr>
          </a:p>
          <a:p>
            <a:pPr marL="12700" marR="393700">
              <a:lnSpc>
                <a:spcPts val="1340"/>
              </a:lnSpc>
              <a:spcBef>
                <a:spcPts val="1345"/>
              </a:spcBef>
            </a:pP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Questions 3 and 4 identiﬁes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 most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popular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features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according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to 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potential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customers.</a:t>
            </a:r>
            <a:endParaRPr sz="1200">
              <a:latin typeface="Arial"/>
              <a:cs typeface="Arial"/>
            </a:endParaRPr>
          </a:p>
          <a:p>
            <a:pPr marL="12700" marR="140335">
              <a:lnSpc>
                <a:spcPts val="1340"/>
              </a:lnSpc>
              <a:spcBef>
                <a:spcPts val="1340"/>
              </a:spcBef>
            </a:pP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Question 5 will provide information about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 most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popular price range,  genuine potential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customers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are prepared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to</a:t>
            </a:r>
            <a:r>
              <a:rPr sz="1200" spc="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pay.</a:t>
            </a:r>
            <a:endParaRPr sz="1200">
              <a:latin typeface="Arial"/>
              <a:cs typeface="Arial"/>
            </a:endParaRPr>
          </a:p>
          <a:p>
            <a:pPr marL="12700" marR="140335">
              <a:lnSpc>
                <a:spcPts val="1340"/>
              </a:lnSpc>
              <a:spcBef>
                <a:spcPts val="1340"/>
              </a:spcBef>
            </a:pP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Question 6 is about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 style of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writing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rest that customers may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want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to 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purchase.</a:t>
            </a:r>
            <a:endParaRPr sz="1200">
              <a:latin typeface="Arial"/>
              <a:cs typeface="Arial"/>
            </a:endParaRPr>
          </a:p>
          <a:p>
            <a:pPr marL="668020">
              <a:lnSpc>
                <a:spcPct val="100000"/>
              </a:lnSpc>
              <a:spcBef>
                <a:spcPts val="565"/>
              </a:spcBef>
            </a:pPr>
            <a:r>
              <a:rPr sz="1400" b="1" u="sng" spc="3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CONCLUSIONS </a:t>
            </a:r>
            <a:r>
              <a:rPr sz="1400" b="1" u="sng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/ </a:t>
            </a:r>
            <a:r>
              <a:rPr sz="1400" b="1" u="sng" spc="2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SUMMARY </a:t>
            </a:r>
            <a:r>
              <a:rPr sz="1400" b="1" u="sng" spc="1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OF</a:t>
            </a:r>
            <a:r>
              <a:rPr sz="1400" b="1" u="sng" spc="5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 </a:t>
            </a:r>
            <a:r>
              <a:rPr sz="1400" b="1" u="sng" spc="1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RESULTS</a:t>
            </a:r>
            <a:endParaRPr sz="1400">
              <a:latin typeface="Arial"/>
              <a:cs typeface="Arial"/>
            </a:endParaRPr>
          </a:p>
        </p:txBody>
      </p:sp>
      <p:sp>
        <p:nvSpPr>
          <p:cNvPr id="101" name="object 101"/>
          <p:cNvSpPr txBox="1"/>
          <p:nvPr/>
        </p:nvSpPr>
        <p:spPr>
          <a:xfrm>
            <a:off x="5223415" y="3060654"/>
            <a:ext cx="137795" cy="4234180"/>
          </a:xfrm>
          <a:prstGeom prst="rect">
            <a:avLst/>
          </a:prstGeom>
        </p:spPr>
        <p:txBody>
          <a:bodyPr vert="vert270" wrap="square" lIns="0" tIns="222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5"/>
              </a:spcBef>
              <a:tabLst>
                <a:tab pos="2301240" algn="l"/>
              </a:tabLst>
            </a:pPr>
            <a:r>
              <a:rPr sz="600" spc="30" dirty="0">
                <a:solidFill>
                  <a:srgbClr val="3C2B98"/>
                </a:solidFill>
                <a:latin typeface="Arial"/>
                <a:cs typeface="Arial"/>
              </a:rPr>
              <a:t>WORLD </a:t>
            </a:r>
            <a:r>
              <a:rPr sz="600" spc="25" dirty="0">
                <a:solidFill>
                  <a:srgbClr val="3C2B98"/>
                </a:solidFill>
                <a:latin typeface="Arial"/>
                <a:cs typeface="Arial"/>
              </a:rPr>
              <a:t>ASSOCIATION OF</a:t>
            </a:r>
            <a:r>
              <a:rPr sz="600" spc="75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600" spc="30" dirty="0">
                <a:solidFill>
                  <a:srgbClr val="3C2B98"/>
                </a:solidFill>
                <a:latin typeface="Arial"/>
                <a:cs typeface="Arial"/>
              </a:rPr>
              <a:t>TECHNOLOGY TEACHERS	</a:t>
            </a:r>
            <a:r>
              <a:rPr sz="600" spc="10" dirty="0">
                <a:solidFill>
                  <a:srgbClr val="3C2B98"/>
                </a:solidFill>
                <a:latin typeface="Arial"/>
                <a:cs typeface="Arial"/>
                <a:hlinkClick r:id="rId12"/>
              </a:rPr>
              <a:t>https://www.facebook.com/groups/254963448192823/</a:t>
            </a:r>
            <a:endParaRPr sz="600">
              <a:latin typeface="Arial"/>
              <a:cs typeface="Arial"/>
            </a:endParaRPr>
          </a:p>
        </p:txBody>
      </p:sp>
      <p:sp>
        <p:nvSpPr>
          <p:cNvPr id="102" name="object 102"/>
          <p:cNvSpPr txBox="1"/>
          <p:nvPr/>
        </p:nvSpPr>
        <p:spPr>
          <a:xfrm>
            <a:off x="5211260" y="914549"/>
            <a:ext cx="135890" cy="1954530"/>
          </a:xfrm>
          <a:prstGeom prst="rect">
            <a:avLst/>
          </a:prstGeom>
        </p:spPr>
        <p:txBody>
          <a:bodyPr vert="vert270" wrap="square" lIns="0" tIns="203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60"/>
              </a:spcBef>
            </a:pPr>
            <a:r>
              <a:rPr sz="600" spc="10" dirty="0">
                <a:solidFill>
                  <a:srgbClr val="3C2B98"/>
                </a:solidFill>
                <a:latin typeface="Arial"/>
                <a:cs typeface="Arial"/>
              </a:rPr>
              <a:t>www</a:t>
            </a:r>
            <a:r>
              <a:rPr sz="600" spc="10" dirty="0">
                <a:solidFill>
                  <a:srgbClr val="3C2B98"/>
                </a:solidFill>
                <a:latin typeface="Arial"/>
                <a:cs typeface="Arial"/>
                <a:hlinkClick r:id="rId13"/>
              </a:rPr>
              <a:t>.technologystudent.com </a:t>
            </a:r>
            <a:r>
              <a:rPr sz="600" spc="25" dirty="0">
                <a:solidFill>
                  <a:srgbClr val="3C2B98"/>
                </a:solidFill>
                <a:latin typeface="Arial"/>
                <a:cs typeface="Arial"/>
              </a:rPr>
              <a:t>© </a:t>
            </a:r>
            <a:r>
              <a:rPr sz="600" spc="10" dirty="0">
                <a:solidFill>
                  <a:srgbClr val="3C2B98"/>
                </a:solidFill>
                <a:latin typeface="Arial"/>
                <a:cs typeface="Arial"/>
              </a:rPr>
              <a:t>2018 </a:t>
            </a:r>
            <a:r>
              <a:rPr sz="600" spc="0" dirty="0">
                <a:solidFill>
                  <a:srgbClr val="3C2B98"/>
                </a:solidFill>
                <a:latin typeface="Arial"/>
                <a:cs typeface="Arial"/>
              </a:rPr>
              <a:t>V.Ryan </a:t>
            </a:r>
            <a:r>
              <a:rPr sz="600" spc="15" dirty="0">
                <a:solidFill>
                  <a:srgbClr val="3C2B98"/>
                </a:solidFill>
                <a:latin typeface="Arial"/>
                <a:cs typeface="Arial"/>
              </a:rPr>
              <a:t>©</a:t>
            </a:r>
            <a:r>
              <a:rPr sz="600" spc="-105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600" spc="10" dirty="0">
                <a:solidFill>
                  <a:srgbClr val="3C2B98"/>
                </a:solidFill>
                <a:latin typeface="Arial"/>
                <a:cs typeface="Arial"/>
              </a:rPr>
              <a:t>2018</a:t>
            </a:r>
            <a:endParaRPr sz="6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1014" y="58452"/>
            <a:ext cx="10567035" cy="7455534"/>
          </a:xfrm>
          <a:custGeom>
            <a:avLst/>
            <a:gdLst/>
            <a:ahLst/>
            <a:cxnLst/>
            <a:rect l="l" t="t" r="r" b="b"/>
            <a:pathLst>
              <a:path w="10567035" h="7455534">
                <a:moveTo>
                  <a:pt x="0" y="0"/>
                </a:moveTo>
                <a:lnTo>
                  <a:pt x="10566467" y="0"/>
                </a:lnTo>
                <a:lnTo>
                  <a:pt x="10566467" y="7454948"/>
                </a:lnTo>
                <a:lnTo>
                  <a:pt x="0" y="7454948"/>
                </a:lnTo>
                <a:lnTo>
                  <a:pt x="0" y="0"/>
                </a:lnTo>
                <a:close/>
              </a:path>
            </a:pathLst>
          </a:custGeom>
          <a:solidFill>
            <a:srgbClr val="FBF9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71504" y="1310432"/>
            <a:ext cx="10245725" cy="5712460"/>
          </a:xfrm>
          <a:custGeom>
            <a:avLst/>
            <a:gdLst/>
            <a:ahLst/>
            <a:cxnLst/>
            <a:rect l="l" t="t" r="r" b="b"/>
            <a:pathLst>
              <a:path w="10245725" h="5712459">
                <a:moveTo>
                  <a:pt x="0" y="0"/>
                </a:moveTo>
                <a:lnTo>
                  <a:pt x="10245373" y="0"/>
                </a:lnTo>
                <a:lnTo>
                  <a:pt x="10245373" y="5712374"/>
                </a:lnTo>
                <a:lnTo>
                  <a:pt x="0" y="5712374"/>
                </a:lnTo>
                <a:lnTo>
                  <a:pt x="0" y="0"/>
                </a:lnTo>
                <a:close/>
              </a:path>
            </a:pathLst>
          </a:custGeom>
          <a:solidFill>
            <a:srgbClr val="FEF5B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338297" y="1421278"/>
            <a:ext cx="10126345" cy="5499100"/>
          </a:xfrm>
          <a:prstGeom prst="rect">
            <a:avLst/>
          </a:prstGeom>
        </p:spPr>
        <p:txBody>
          <a:bodyPr vert="horz" wrap="square" lIns="0" tIns="45085" rIns="0" bIns="0" rtlCol="0">
            <a:spAutoFit/>
          </a:bodyPr>
          <a:lstStyle/>
          <a:p>
            <a:pPr marL="12065" marR="5080" algn="ctr">
              <a:lnSpc>
                <a:spcPts val="2680"/>
              </a:lnSpc>
              <a:spcBef>
                <a:spcPts val="355"/>
              </a:spcBef>
            </a:pPr>
            <a:r>
              <a:rPr sz="2400" b="1" spc="-5" dirty="0">
                <a:solidFill>
                  <a:srgbClr val="151616"/>
                </a:solidFill>
                <a:latin typeface="Arial"/>
                <a:cs typeface="Arial"/>
              </a:rPr>
              <a:t>A </a:t>
            </a:r>
            <a:r>
              <a:rPr sz="2400" b="1" dirty="0">
                <a:solidFill>
                  <a:srgbClr val="151616"/>
                </a:solidFill>
                <a:latin typeface="Arial"/>
                <a:cs typeface="Arial"/>
              </a:rPr>
              <a:t>mood board can be </a:t>
            </a:r>
            <a:r>
              <a:rPr sz="2400" b="1" spc="-5" dirty="0">
                <a:solidFill>
                  <a:srgbClr val="151616"/>
                </a:solidFill>
                <a:latin typeface="Arial"/>
                <a:cs typeface="Arial"/>
              </a:rPr>
              <a:t>extremely </a:t>
            </a:r>
            <a:r>
              <a:rPr sz="2400" b="1" dirty="0">
                <a:solidFill>
                  <a:srgbClr val="151616"/>
                </a:solidFill>
                <a:latin typeface="Arial"/>
                <a:cs typeface="Arial"/>
              </a:rPr>
              <a:t>useful </a:t>
            </a:r>
            <a:r>
              <a:rPr sz="2400" b="1" spc="-5" dirty="0">
                <a:solidFill>
                  <a:srgbClr val="151616"/>
                </a:solidFill>
                <a:latin typeface="Arial"/>
                <a:cs typeface="Arial"/>
              </a:rPr>
              <a:t>as a research </a:t>
            </a:r>
            <a:r>
              <a:rPr sz="2400" b="1" dirty="0">
                <a:solidFill>
                  <a:srgbClr val="151616"/>
                </a:solidFill>
                <a:latin typeface="Arial"/>
                <a:cs typeface="Arial"/>
              </a:rPr>
              <a:t>tool, especially  when working closely with </a:t>
            </a:r>
            <a:r>
              <a:rPr sz="2400" b="1" spc="-5" dirty="0">
                <a:solidFill>
                  <a:srgbClr val="151616"/>
                </a:solidFill>
                <a:latin typeface="Arial"/>
                <a:cs typeface="Arial"/>
              </a:rPr>
              <a:t>a </a:t>
            </a:r>
            <a:r>
              <a:rPr sz="2400" b="1" dirty="0">
                <a:solidFill>
                  <a:srgbClr val="151616"/>
                </a:solidFill>
                <a:latin typeface="Arial"/>
                <a:cs typeface="Arial"/>
              </a:rPr>
              <a:t>client / potential </a:t>
            </a:r>
            <a:r>
              <a:rPr sz="2400" b="1" spc="-20" dirty="0">
                <a:solidFill>
                  <a:srgbClr val="151616"/>
                </a:solidFill>
                <a:latin typeface="Arial"/>
                <a:cs typeface="Arial"/>
              </a:rPr>
              <a:t>customer. </a:t>
            </a:r>
            <a:r>
              <a:rPr sz="2400" b="1" dirty="0">
                <a:solidFill>
                  <a:srgbClr val="151616"/>
                </a:solidFill>
                <a:latin typeface="Arial"/>
                <a:cs typeface="Arial"/>
              </a:rPr>
              <a:t>For example,  ‘my’ client wants </a:t>
            </a:r>
            <a:r>
              <a:rPr sz="2400" b="1" spc="-5" dirty="0">
                <a:solidFill>
                  <a:srgbClr val="151616"/>
                </a:solidFill>
                <a:latin typeface="Arial"/>
                <a:cs typeface="Arial"/>
              </a:rPr>
              <a:t>me </a:t>
            </a:r>
            <a:r>
              <a:rPr sz="2400" b="1" dirty="0">
                <a:solidFill>
                  <a:srgbClr val="151616"/>
                </a:solidFill>
                <a:latin typeface="Arial"/>
                <a:cs typeface="Arial"/>
              </a:rPr>
              <a:t>to design </a:t>
            </a:r>
            <a:r>
              <a:rPr sz="2400" b="1" spc="-5" dirty="0">
                <a:solidFill>
                  <a:srgbClr val="151616"/>
                </a:solidFill>
                <a:latin typeface="Arial"/>
                <a:cs typeface="Arial"/>
              </a:rPr>
              <a:t>a </a:t>
            </a:r>
            <a:r>
              <a:rPr sz="2400" b="1" dirty="0">
                <a:solidFill>
                  <a:srgbClr val="151616"/>
                </a:solidFill>
                <a:latin typeface="Arial"/>
                <a:cs typeface="Arial"/>
              </a:rPr>
              <a:t>writing </a:t>
            </a:r>
            <a:r>
              <a:rPr sz="2400" b="1" spc="-5" dirty="0">
                <a:solidFill>
                  <a:srgbClr val="151616"/>
                </a:solidFill>
                <a:latin typeface="Arial"/>
                <a:cs typeface="Arial"/>
              </a:rPr>
              <a:t>rest </a:t>
            </a:r>
            <a:r>
              <a:rPr sz="2400" b="1" dirty="0">
                <a:solidFill>
                  <a:srgbClr val="151616"/>
                </a:solidFill>
                <a:latin typeface="Arial"/>
                <a:cs typeface="Arial"/>
              </a:rPr>
              <a:t>for an </a:t>
            </a:r>
            <a:r>
              <a:rPr sz="2400" b="1" spc="-5" dirty="0">
                <a:solidFill>
                  <a:srgbClr val="151616"/>
                </a:solidFill>
                <a:latin typeface="Arial"/>
                <a:cs typeface="Arial"/>
              </a:rPr>
              <a:t>easy </a:t>
            </a:r>
            <a:r>
              <a:rPr sz="2400" b="1" spc="-25" dirty="0">
                <a:solidFill>
                  <a:srgbClr val="151616"/>
                </a:solidFill>
                <a:latin typeface="Arial"/>
                <a:cs typeface="Arial"/>
              </a:rPr>
              <a:t>chair. </a:t>
            </a:r>
            <a:r>
              <a:rPr sz="2400" b="1" dirty="0">
                <a:solidFill>
                  <a:srgbClr val="151616"/>
                </a:solidFill>
                <a:latin typeface="Arial"/>
                <a:cs typeface="Arial"/>
              </a:rPr>
              <a:t>When  talking to him, in order to determine the overall </a:t>
            </a:r>
            <a:r>
              <a:rPr sz="2400" b="1" spc="-5" dirty="0">
                <a:solidFill>
                  <a:srgbClr val="151616"/>
                </a:solidFill>
                <a:latin typeface="Arial"/>
                <a:cs typeface="Arial"/>
              </a:rPr>
              <a:t>style </a:t>
            </a:r>
            <a:r>
              <a:rPr sz="2400" b="1" dirty="0">
                <a:solidFill>
                  <a:srgbClr val="151616"/>
                </a:solidFill>
                <a:latin typeface="Arial"/>
                <a:cs typeface="Arial"/>
              </a:rPr>
              <a:t>of the design, it  is obvious that he has an interest in </a:t>
            </a:r>
            <a:r>
              <a:rPr sz="2400" b="1" spc="-5" dirty="0">
                <a:solidFill>
                  <a:srgbClr val="151616"/>
                </a:solidFill>
                <a:latin typeface="Arial"/>
                <a:cs typeface="Arial"/>
              </a:rPr>
              <a:t>art movements </a:t>
            </a:r>
            <a:r>
              <a:rPr sz="2400" b="1" dirty="0">
                <a:solidFill>
                  <a:srgbClr val="151616"/>
                </a:solidFill>
                <a:latin typeface="Arial"/>
                <a:cs typeface="Arial"/>
              </a:rPr>
              <a:t>such </a:t>
            </a:r>
            <a:r>
              <a:rPr sz="2400" b="1" spc="-5" dirty="0">
                <a:solidFill>
                  <a:srgbClr val="151616"/>
                </a:solidFill>
                <a:latin typeface="Arial"/>
                <a:cs typeface="Arial"/>
              </a:rPr>
              <a:t>as; Art</a:t>
            </a:r>
            <a:r>
              <a:rPr sz="2400" b="1" spc="-7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151616"/>
                </a:solidFill>
                <a:latin typeface="Arial"/>
                <a:cs typeface="Arial"/>
              </a:rPr>
              <a:t>Deco  </a:t>
            </a:r>
            <a:r>
              <a:rPr sz="2400" b="1" dirty="0">
                <a:solidFill>
                  <a:srgbClr val="151616"/>
                </a:solidFill>
                <a:latin typeface="Arial"/>
                <a:cs typeface="Arial"/>
              </a:rPr>
              <a:t>and Bauhaus. </a:t>
            </a:r>
            <a:r>
              <a:rPr sz="2400" b="1" spc="-5" dirty="0">
                <a:solidFill>
                  <a:srgbClr val="151616"/>
                </a:solidFill>
                <a:latin typeface="Arial"/>
                <a:cs typeface="Arial"/>
              </a:rPr>
              <a:t>By </a:t>
            </a:r>
            <a:r>
              <a:rPr sz="2400" b="1" dirty="0">
                <a:solidFill>
                  <a:srgbClr val="151616"/>
                </a:solidFill>
                <a:latin typeface="Arial"/>
                <a:cs typeface="Arial"/>
              </a:rPr>
              <a:t>building up </a:t>
            </a:r>
            <a:r>
              <a:rPr sz="2400" b="1" spc="-5" dirty="0">
                <a:solidFill>
                  <a:srgbClr val="151616"/>
                </a:solidFill>
                <a:latin typeface="Arial"/>
                <a:cs typeface="Arial"/>
              </a:rPr>
              <a:t>a </a:t>
            </a:r>
            <a:r>
              <a:rPr sz="2400" b="1" dirty="0">
                <a:solidFill>
                  <a:srgbClr val="151616"/>
                </a:solidFill>
                <a:latin typeface="Arial"/>
                <a:cs typeface="Arial"/>
              </a:rPr>
              <a:t>'reasoned' mood board on </a:t>
            </a:r>
            <a:r>
              <a:rPr sz="2400" b="1" spc="-5" dirty="0">
                <a:solidFill>
                  <a:srgbClr val="151616"/>
                </a:solidFill>
                <a:latin typeface="Arial"/>
                <a:cs typeface="Arial"/>
              </a:rPr>
              <a:t>these art  movements, </a:t>
            </a:r>
            <a:r>
              <a:rPr sz="2400" b="1" dirty="0">
                <a:solidFill>
                  <a:srgbClr val="151616"/>
                </a:solidFill>
                <a:latin typeface="Arial"/>
                <a:cs typeface="Arial"/>
              </a:rPr>
              <a:t>I will be able question </a:t>
            </a:r>
            <a:r>
              <a:rPr sz="2400" b="1" spc="-5" dirty="0">
                <a:solidFill>
                  <a:srgbClr val="151616"/>
                </a:solidFill>
                <a:latin typeface="Arial"/>
                <a:cs typeface="Arial"/>
              </a:rPr>
              <a:t>my </a:t>
            </a:r>
            <a:r>
              <a:rPr sz="2400" b="1" dirty="0">
                <a:solidFill>
                  <a:srgbClr val="151616"/>
                </a:solidFill>
                <a:latin typeface="Arial"/>
                <a:cs typeface="Arial"/>
              </a:rPr>
              <a:t>client </a:t>
            </a:r>
            <a:r>
              <a:rPr sz="2400" b="1" spc="-5" dirty="0">
                <a:solidFill>
                  <a:srgbClr val="151616"/>
                </a:solidFill>
                <a:latin typeface="Arial"/>
                <a:cs typeface="Arial"/>
              </a:rPr>
              <a:t>as </a:t>
            </a:r>
            <a:r>
              <a:rPr sz="2400" b="1" dirty="0">
                <a:solidFill>
                  <a:srgbClr val="151616"/>
                </a:solidFill>
                <a:latin typeface="Arial"/>
                <a:cs typeface="Arial"/>
              </a:rPr>
              <a:t>to which </a:t>
            </a:r>
            <a:r>
              <a:rPr sz="2400" b="1" spc="-5" dirty="0">
                <a:solidFill>
                  <a:srgbClr val="151616"/>
                </a:solidFill>
                <a:latin typeface="Arial"/>
                <a:cs typeface="Arial"/>
              </a:rPr>
              <a:t>style </a:t>
            </a:r>
            <a:r>
              <a:rPr sz="2400" b="1" dirty="0">
                <a:solidFill>
                  <a:srgbClr val="151616"/>
                </a:solidFill>
                <a:latin typeface="Arial"/>
                <a:cs typeface="Arial"/>
              </a:rPr>
              <a:t>or  </a:t>
            </a:r>
            <a:r>
              <a:rPr sz="2400" b="1" spc="-5" dirty="0">
                <a:solidFill>
                  <a:srgbClr val="151616"/>
                </a:solidFill>
                <a:latin typeface="Arial"/>
                <a:cs typeface="Arial"/>
              </a:rPr>
              <a:t>features </a:t>
            </a:r>
            <a:r>
              <a:rPr sz="2400" b="1" dirty="0">
                <a:solidFill>
                  <a:srgbClr val="151616"/>
                </a:solidFill>
                <a:latin typeface="Arial"/>
                <a:cs typeface="Arial"/>
              </a:rPr>
              <a:t>he would like to be applied to the writing</a:t>
            </a:r>
            <a:r>
              <a:rPr sz="2400" b="1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151616"/>
                </a:solidFill>
                <a:latin typeface="Arial"/>
                <a:cs typeface="Arial"/>
              </a:rPr>
              <a:t>rest.</a:t>
            </a:r>
            <a:endParaRPr sz="2400">
              <a:latin typeface="Arial"/>
              <a:cs typeface="Arial"/>
            </a:endParaRPr>
          </a:p>
          <a:p>
            <a:pPr marL="117475" marR="108585" algn="ctr">
              <a:lnSpc>
                <a:spcPts val="2680"/>
              </a:lnSpc>
              <a:spcBef>
                <a:spcPts val="2690"/>
              </a:spcBef>
            </a:pPr>
            <a:r>
              <a:rPr sz="2400" b="1" dirty="0">
                <a:solidFill>
                  <a:srgbClr val="151616"/>
                </a:solidFill>
                <a:latin typeface="Arial"/>
                <a:cs typeface="Arial"/>
              </a:rPr>
              <a:t>The mood board will not only be composed of pictures but also</a:t>
            </a:r>
            <a:r>
              <a:rPr sz="2400" b="1" spc="-9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151616"/>
                </a:solidFill>
                <a:latin typeface="Arial"/>
                <a:cs typeface="Arial"/>
              </a:rPr>
              <a:t>text,  that explains the reason for including the pictures. The </a:t>
            </a:r>
            <a:r>
              <a:rPr sz="2400" b="1" spc="-5" dirty="0">
                <a:solidFill>
                  <a:srgbClr val="151616"/>
                </a:solidFill>
                <a:latin typeface="Arial"/>
                <a:cs typeface="Arial"/>
              </a:rPr>
              <a:t>text </a:t>
            </a:r>
            <a:r>
              <a:rPr sz="2400" b="1" dirty="0">
                <a:solidFill>
                  <a:srgbClr val="151616"/>
                </a:solidFill>
                <a:latin typeface="Arial"/>
                <a:cs typeface="Arial"/>
              </a:rPr>
              <a:t>will also  explain which </a:t>
            </a:r>
            <a:r>
              <a:rPr sz="2400" b="1" spc="-5" dirty="0">
                <a:solidFill>
                  <a:srgbClr val="151616"/>
                </a:solidFill>
                <a:latin typeface="Arial"/>
                <a:cs typeface="Arial"/>
              </a:rPr>
              <a:t>art </a:t>
            </a:r>
            <a:r>
              <a:rPr sz="2400" b="1" dirty="0">
                <a:solidFill>
                  <a:srgbClr val="151616"/>
                </a:solidFill>
                <a:latin typeface="Arial"/>
                <a:cs typeface="Arial"/>
              </a:rPr>
              <a:t>movement </a:t>
            </a:r>
            <a:r>
              <a:rPr sz="2400" b="1" spc="-5" dirty="0">
                <a:solidFill>
                  <a:srgbClr val="151616"/>
                </a:solidFill>
                <a:latin typeface="Arial"/>
                <a:cs typeface="Arial"/>
              </a:rPr>
              <a:t>features, are </a:t>
            </a:r>
            <a:r>
              <a:rPr sz="2400" b="1" dirty="0">
                <a:solidFill>
                  <a:srgbClr val="151616"/>
                </a:solidFill>
                <a:latin typeface="Arial"/>
                <a:cs typeface="Arial"/>
              </a:rPr>
              <a:t>of interest and </a:t>
            </a:r>
            <a:r>
              <a:rPr sz="2400" b="1" spc="-5" dirty="0">
                <a:solidFill>
                  <a:srgbClr val="151616"/>
                </a:solidFill>
                <a:latin typeface="Arial"/>
                <a:cs typeface="Arial"/>
              </a:rPr>
              <a:t>may </a:t>
            </a:r>
            <a:r>
              <a:rPr sz="2400" b="1" dirty="0">
                <a:solidFill>
                  <a:srgbClr val="151616"/>
                </a:solidFill>
                <a:latin typeface="Arial"/>
                <a:cs typeface="Arial"/>
              </a:rPr>
              <a:t>be  applied to the</a:t>
            </a:r>
            <a:r>
              <a:rPr sz="2400" b="1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151616"/>
                </a:solidFill>
                <a:latin typeface="Arial"/>
                <a:cs typeface="Arial"/>
              </a:rPr>
              <a:t>design.</a:t>
            </a:r>
            <a:endParaRPr sz="2400">
              <a:latin typeface="Arial"/>
              <a:cs typeface="Arial"/>
            </a:endParaRPr>
          </a:p>
          <a:p>
            <a:pPr marL="295910" marR="286385" algn="ctr">
              <a:lnSpc>
                <a:spcPts val="2680"/>
              </a:lnSpc>
              <a:spcBef>
                <a:spcPts val="2685"/>
              </a:spcBef>
            </a:pPr>
            <a:r>
              <a:rPr sz="2400" b="1" dirty="0">
                <a:solidFill>
                  <a:srgbClr val="151616"/>
                </a:solidFill>
                <a:latin typeface="Arial"/>
                <a:cs typeface="Arial"/>
              </a:rPr>
              <a:t>If you need to include </a:t>
            </a:r>
            <a:r>
              <a:rPr sz="2400" b="1" spc="-5" dirty="0">
                <a:solidFill>
                  <a:srgbClr val="151616"/>
                </a:solidFill>
                <a:latin typeface="Arial"/>
                <a:cs typeface="Arial"/>
              </a:rPr>
              <a:t>a </a:t>
            </a:r>
            <a:r>
              <a:rPr sz="2400" b="1" dirty="0">
                <a:solidFill>
                  <a:srgbClr val="151616"/>
                </a:solidFill>
                <a:latin typeface="Arial"/>
                <a:cs typeface="Arial"/>
              </a:rPr>
              <a:t>mood board, it should focus on</a:t>
            </a:r>
            <a:r>
              <a:rPr sz="2400" b="1" spc="-8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151616"/>
                </a:solidFill>
                <a:latin typeface="Arial"/>
                <a:cs typeface="Arial"/>
              </a:rPr>
              <a:t>collecting  useful information, that will help you design your</a:t>
            </a:r>
            <a:r>
              <a:rPr sz="2400" b="1" spc="-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151616"/>
                </a:solidFill>
                <a:latin typeface="Arial"/>
                <a:cs typeface="Arial"/>
              </a:rPr>
              <a:t>product.</a:t>
            </a:r>
            <a:endParaRPr sz="24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312227" y="7315396"/>
            <a:ext cx="3054350" cy="19875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  <a:tabLst>
                <a:tab pos="2195195" algn="l"/>
              </a:tabLst>
            </a:pPr>
            <a:r>
              <a:rPr sz="1000" spc="-5" dirty="0">
                <a:solidFill>
                  <a:srgbClr val="3C2B98"/>
                </a:solidFill>
                <a:latin typeface="Arial"/>
                <a:cs typeface="Arial"/>
                <a:hlinkClick r:id="rId2"/>
              </a:rPr>
              <a:t>www.technologystudent.com</a:t>
            </a:r>
            <a:r>
              <a:rPr sz="1000" dirty="0">
                <a:solidFill>
                  <a:srgbClr val="3C2B98"/>
                </a:solidFill>
                <a:latin typeface="Arial"/>
                <a:cs typeface="Arial"/>
                <a:hlinkClick r:id="rId2"/>
              </a:rPr>
              <a:t> </a:t>
            </a:r>
            <a:r>
              <a:rPr sz="1000" spc="-5" dirty="0">
                <a:solidFill>
                  <a:srgbClr val="3C2B98"/>
                </a:solidFill>
                <a:latin typeface="Arial"/>
                <a:cs typeface="Arial"/>
              </a:rPr>
              <a:t>©</a:t>
            </a:r>
            <a:r>
              <a:rPr sz="1000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1000" spc="-5" dirty="0">
                <a:solidFill>
                  <a:srgbClr val="3C2B98"/>
                </a:solidFill>
                <a:latin typeface="Arial"/>
                <a:cs typeface="Arial"/>
              </a:rPr>
              <a:t>2018	</a:t>
            </a:r>
            <a:r>
              <a:rPr sz="1000" spc="-20" dirty="0">
                <a:solidFill>
                  <a:srgbClr val="3C2B98"/>
                </a:solidFill>
                <a:latin typeface="Arial"/>
                <a:cs typeface="Arial"/>
              </a:rPr>
              <a:t>V.Ryan </a:t>
            </a:r>
            <a:r>
              <a:rPr sz="1000" spc="-5" dirty="0">
                <a:solidFill>
                  <a:srgbClr val="3C2B98"/>
                </a:solidFill>
                <a:latin typeface="Arial"/>
                <a:cs typeface="Arial"/>
              </a:rPr>
              <a:t>©</a:t>
            </a:r>
            <a:r>
              <a:rPr sz="1000" spc="-70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1000" spc="-5" dirty="0">
                <a:solidFill>
                  <a:srgbClr val="3C2B98"/>
                </a:solidFill>
                <a:latin typeface="Arial"/>
                <a:cs typeface="Arial"/>
              </a:rPr>
              <a:t>2018</a:t>
            </a:r>
            <a:endParaRPr sz="10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61303" y="7337645"/>
            <a:ext cx="3382010" cy="19812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000" spc="10" dirty="0">
                <a:solidFill>
                  <a:srgbClr val="3C2B98"/>
                </a:solidFill>
                <a:latin typeface="Arial"/>
                <a:cs typeface="Arial"/>
              </a:rPr>
              <a:t>WORLD </a:t>
            </a:r>
            <a:r>
              <a:rPr sz="1000" spc="5" dirty="0">
                <a:solidFill>
                  <a:srgbClr val="3C2B98"/>
                </a:solidFill>
                <a:latin typeface="Arial"/>
                <a:cs typeface="Arial"/>
              </a:rPr>
              <a:t>ASSOCIATION </a:t>
            </a:r>
            <a:r>
              <a:rPr sz="1000" spc="0" dirty="0">
                <a:solidFill>
                  <a:srgbClr val="3C2B98"/>
                </a:solidFill>
                <a:latin typeface="Arial"/>
                <a:cs typeface="Arial"/>
              </a:rPr>
              <a:t>OF </a:t>
            </a:r>
            <a:r>
              <a:rPr sz="1000" spc="15" dirty="0">
                <a:solidFill>
                  <a:srgbClr val="3C2B98"/>
                </a:solidFill>
                <a:latin typeface="Arial"/>
                <a:cs typeface="Arial"/>
              </a:rPr>
              <a:t>TECHNOLOGY</a:t>
            </a:r>
            <a:r>
              <a:rPr sz="1000" spc="114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1000" spc="15" dirty="0">
                <a:solidFill>
                  <a:srgbClr val="3C2B98"/>
                </a:solidFill>
                <a:latin typeface="Arial"/>
                <a:cs typeface="Arial"/>
              </a:rPr>
              <a:t>TEACHERS</a:t>
            </a:r>
            <a:endParaRPr sz="10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956051" y="7334488"/>
            <a:ext cx="3040380" cy="19812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000" spc="-5" dirty="0">
                <a:solidFill>
                  <a:srgbClr val="3C2B98"/>
                </a:solidFill>
                <a:latin typeface="Arial"/>
                <a:cs typeface="Arial"/>
                <a:hlinkClick r:id="rId3"/>
              </a:rPr>
              <a:t>https://www.facebook.com/groups/254963448192823/</a:t>
            </a:r>
            <a:endParaRPr sz="10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065529" y="296293"/>
            <a:ext cx="643445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u="sng" spc="4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ANALYTICAL </a:t>
            </a:r>
            <a:r>
              <a:rPr sz="2400" b="1" u="sng" spc="6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RESEARCH </a:t>
            </a:r>
            <a:r>
              <a:rPr sz="2400" b="1" u="sng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- </a:t>
            </a:r>
            <a:r>
              <a:rPr sz="2400" b="1" u="sng" spc="5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MOOD</a:t>
            </a:r>
            <a:r>
              <a:rPr sz="2400" b="1" u="sng" spc="13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 </a:t>
            </a:r>
            <a:r>
              <a:rPr sz="2400" b="1" u="sng" spc="5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BOARD</a:t>
            </a:r>
            <a:endParaRPr sz="2400" u="sng" dirty="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92522" y="816591"/>
            <a:ext cx="9306560" cy="323850"/>
          </a:xfrm>
          <a:prstGeom prst="rect">
            <a:avLst/>
          </a:prstGeom>
          <a:solidFill>
            <a:srgbClr val="FBF9FD"/>
          </a:solidFill>
          <a:ln w="7199">
            <a:solidFill>
              <a:srgbClr val="DD2B1C"/>
            </a:solidFill>
          </a:ln>
        </p:spPr>
        <p:txBody>
          <a:bodyPr vert="horz" wrap="square" lIns="0" tIns="18415" rIns="0" bIns="0" rtlCol="0">
            <a:spAutoFit/>
          </a:bodyPr>
          <a:lstStyle/>
          <a:p>
            <a:pPr marL="449580">
              <a:lnSpc>
                <a:spcPct val="100000"/>
              </a:lnSpc>
              <a:spcBef>
                <a:spcPts val="145"/>
              </a:spcBef>
              <a:tabLst>
                <a:tab pos="2748280" algn="l"/>
              </a:tabLst>
            </a:pPr>
            <a:r>
              <a:rPr sz="2700" b="1" baseline="3086" dirty="0">
                <a:solidFill>
                  <a:srgbClr val="151616"/>
                </a:solidFill>
                <a:latin typeface="Arial"/>
                <a:cs typeface="Arial"/>
              </a:rPr>
              <a:t>HELPFUL</a:t>
            </a:r>
            <a:r>
              <a:rPr sz="2700" b="1" spc="-52" baseline="3086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700" b="1" baseline="3086" dirty="0">
                <a:solidFill>
                  <a:srgbClr val="151616"/>
                </a:solidFill>
                <a:latin typeface="Arial"/>
                <a:cs typeface="Arial"/>
              </a:rPr>
              <a:t>LINK	</a:t>
            </a:r>
            <a:r>
              <a:rPr sz="1800" spc="-5" dirty="0">
                <a:solidFill>
                  <a:srgbClr val="DD2B1C"/>
                </a:solidFill>
                <a:latin typeface="Arial"/>
                <a:cs typeface="Arial"/>
                <a:hlinkClick r:id="rId4"/>
              </a:rPr>
              <a:t>http://www.technologystudent.com/despro_ﬂsh/anmood1.html</a:t>
            </a:r>
            <a:endParaRPr sz="18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35902" y="78298"/>
            <a:ext cx="6635115" cy="1771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3606800" algn="l"/>
              </a:tabLst>
            </a:pPr>
            <a:r>
              <a:rPr sz="1000" spc="10" dirty="0">
                <a:solidFill>
                  <a:srgbClr val="3C2B98"/>
                </a:solidFill>
                <a:latin typeface="Arial"/>
                <a:cs typeface="Arial"/>
              </a:rPr>
              <a:t>WORLD ASSOCIATION </a:t>
            </a:r>
            <a:r>
              <a:rPr sz="1000" spc="0" dirty="0">
                <a:solidFill>
                  <a:srgbClr val="3C2B98"/>
                </a:solidFill>
                <a:latin typeface="Arial"/>
                <a:cs typeface="Arial"/>
              </a:rPr>
              <a:t>OF</a:t>
            </a:r>
            <a:r>
              <a:rPr sz="1000" spc="85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1000" spc="15" dirty="0">
                <a:solidFill>
                  <a:srgbClr val="3C2B98"/>
                </a:solidFill>
                <a:latin typeface="Arial"/>
                <a:cs typeface="Arial"/>
              </a:rPr>
              <a:t>TECHNOLOGY</a:t>
            </a:r>
            <a:r>
              <a:rPr sz="1000" spc="25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1000" spc="15" dirty="0">
                <a:solidFill>
                  <a:srgbClr val="3C2B98"/>
                </a:solidFill>
                <a:latin typeface="Arial"/>
                <a:cs typeface="Arial"/>
              </a:rPr>
              <a:t>TEACHERS	</a:t>
            </a:r>
            <a:r>
              <a:rPr sz="1000" spc="-5" dirty="0">
                <a:solidFill>
                  <a:srgbClr val="3C2B98"/>
                </a:solidFill>
                <a:latin typeface="Arial"/>
                <a:cs typeface="Arial"/>
                <a:hlinkClick r:id="rId5"/>
              </a:rPr>
              <a:t>https://www.facebook.com/groups/254963448192823/</a:t>
            </a:r>
            <a:endParaRPr sz="10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286825" y="56421"/>
            <a:ext cx="3054350" cy="1771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2195195" algn="l"/>
              </a:tabLst>
            </a:pPr>
            <a:r>
              <a:rPr sz="1000" spc="-5" dirty="0">
                <a:solidFill>
                  <a:srgbClr val="3C2B98"/>
                </a:solidFill>
                <a:latin typeface="Arial"/>
                <a:cs typeface="Arial"/>
                <a:hlinkClick r:id="rId2"/>
              </a:rPr>
              <a:t>www.technologystudent.com</a:t>
            </a:r>
            <a:r>
              <a:rPr sz="1000" dirty="0">
                <a:solidFill>
                  <a:srgbClr val="3C2B98"/>
                </a:solidFill>
                <a:latin typeface="Arial"/>
                <a:cs typeface="Arial"/>
                <a:hlinkClick r:id="rId2"/>
              </a:rPr>
              <a:t> </a:t>
            </a:r>
            <a:r>
              <a:rPr sz="1000" spc="-5" dirty="0">
                <a:solidFill>
                  <a:srgbClr val="3C2B98"/>
                </a:solidFill>
                <a:latin typeface="Arial"/>
                <a:cs typeface="Arial"/>
                <a:hlinkClick r:id="rId2"/>
              </a:rPr>
              <a:t>©</a:t>
            </a:r>
            <a:r>
              <a:rPr sz="1000" dirty="0">
                <a:solidFill>
                  <a:srgbClr val="3C2B98"/>
                </a:solidFill>
                <a:latin typeface="Arial"/>
                <a:cs typeface="Arial"/>
                <a:hlinkClick r:id="rId2"/>
              </a:rPr>
              <a:t> </a:t>
            </a:r>
            <a:r>
              <a:rPr sz="1000" spc="-5" dirty="0">
                <a:solidFill>
                  <a:srgbClr val="3C2B98"/>
                </a:solidFill>
                <a:latin typeface="Arial"/>
                <a:cs typeface="Arial"/>
              </a:rPr>
              <a:t>2018	</a:t>
            </a:r>
            <a:r>
              <a:rPr sz="1000" spc="-20" dirty="0">
                <a:solidFill>
                  <a:srgbClr val="3C2B98"/>
                </a:solidFill>
                <a:latin typeface="Arial"/>
                <a:cs typeface="Arial"/>
              </a:rPr>
              <a:t>V.Ryan </a:t>
            </a:r>
            <a:r>
              <a:rPr sz="1000" spc="-5" dirty="0">
                <a:solidFill>
                  <a:srgbClr val="3C2B98"/>
                </a:solidFill>
                <a:latin typeface="Arial"/>
                <a:cs typeface="Arial"/>
              </a:rPr>
              <a:t>©</a:t>
            </a:r>
            <a:r>
              <a:rPr sz="1000" spc="-70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1000" spc="-5" dirty="0">
                <a:solidFill>
                  <a:srgbClr val="3C2B98"/>
                </a:solidFill>
                <a:latin typeface="Arial"/>
                <a:cs typeface="Arial"/>
              </a:rPr>
              <a:t>2018</a:t>
            </a:r>
            <a:endParaRPr sz="1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1014" y="58452"/>
            <a:ext cx="10567035" cy="7455534"/>
          </a:xfrm>
          <a:custGeom>
            <a:avLst/>
            <a:gdLst/>
            <a:ahLst/>
            <a:cxnLst/>
            <a:rect l="l" t="t" r="r" b="b"/>
            <a:pathLst>
              <a:path w="10567035" h="7455534">
                <a:moveTo>
                  <a:pt x="0" y="0"/>
                </a:moveTo>
                <a:lnTo>
                  <a:pt x="10566467" y="0"/>
                </a:lnTo>
                <a:lnTo>
                  <a:pt x="10566467" y="7454948"/>
                </a:lnTo>
                <a:lnTo>
                  <a:pt x="0" y="7454948"/>
                </a:lnTo>
                <a:lnTo>
                  <a:pt x="0" y="0"/>
                </a:lnTo>
                <a:close/>
              </a:path>
            </a:pathLst>
          </a:custGeom>
          <a:solidFill>
            <a:srgbClr val="FBF9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65084" y="417156"/>
            <a:ext cx="10376535" cy="6947534"/>
          </a:xfrm>
          <a:custGeom>
            <a:avLst/>
            <a:gdLst/>
            <a:ahLst/>
            <a:cxnLst/>
            <a:rect l="l" t="t" r="r" b="b"/>
            <a:pathLst>
              <a:path w="10376535" h="6947534">
                <a:moveTo>
                  <a:pt x="0" y="0"/>
                </a:moveTo>
                <a:lnTo>
                  <a:pt x="10375967" y="0"/>
                </a:lnTo>
                <a:lnTo>
                  <a:pt x="10375967" y="6946945"/>
                </a:lnTo>
                <a:lnTo>
                  <a:pt x="0" y="694694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065529" y="47702"/>
            <a:ext cx="643445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u="sng" spc="40" dirty="0">
                <a:solidFill>
                  <a:schemeClr val="tx1"/>
                </a:solidFill>
              </a:rPr>
              <a:t>ANALYTICAL </a:t>
            </a:r>
            <a:r>
              <a:rPr sz="2400" u="sng" spc="60" dirty="0">
                <a:solidFill>
                  <a:schemeClr val="tx1"/>
                </a:solidFill>
              </a:rPr>
              <a:t>RESEARCH </a:t>
            </a:r>
            <a:r>
              <a:rPr sz="2400" u="sng" dirty="0">
                <a:solidFill>
                  <a:schemeClr val="tx1"/>
                </a:solidFill>
              </a:rPr>
              <a:t>- </a:t>
            </a:r>
            <a:r>
              <a:rPr lang="en-GB" sz="2400" u="sng" spc="50" dirty="0">
                <a:solidFill>
                  <a:schemeClr val="tx1"/>
                </a:solidFill>
              </a:rPr>
              <a:t>MOOD</a:t>
            </a:r>
            <a:r>
              <a:rPr sz="2400" u="sng" spc="130" dirty="0">
                <a:solidFill>
                  <a:schemeClr val="tx1"/>
                </a:solidFill>
                <a:hlinkClick r:id="rId2"/>
              </a:rPr>
              <a:t> </a:t>
            </a:r>
            <a:r>
              <a:rPr sz="2400" u="sng" spc="50" dirty="0">
                <a:solidFill>
                  <a:schemeClr val="tx1"/>
                </a:solidFill>
              </a:rPr>
              <a:t>BOARD</a:t>
            </a:r>
            <a:endParaRPr sz="2400" u="sng" dirty="0">
              <a:solidFill>
                <a:schemeClr val="tx1"/>
              </a:solidFill>
            </a:endParaRPr>
          </a:p>
        </p:txBody>
      </p:sp>
      <p:sp>
        <p:nvSpPr>
          <p:cNvPr id="5" name="object 5"/>
          <p:cNvSpPr/>
          <p:nvPr/>
        </p:nvSpPr>
        <p:spPr>
          <a:xfrm>
            <a:off x="4091969" y="2199398"/>
            <a:ext cx="1063727" cy="127249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952814" y="2218099"/>
            <a:ext cx="817721" cy="126347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351503" y="3570289"/>
            <a:ext cx="869627" cy="130574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250454" y="3576942"/>
            <a:ext cx="1028079" cy="129603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802775" y="4230600"/>
            <a:ext cx="1365354" cy="70042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841566" y="5663775"/>
            <a:ext cx="264795" cy="195580"/>
          </a:xfrm>
          <a:custGeom>
            <a:avLst/>
            <a:gdLst/>
            <a:ahLst/>
            <a:cxnLst/>
            <a:rect l="l" t="t" r="r" b="b"/>
            <a:pathLst>
              <a:path w="264794" h="195579">
                <a:moveTo>
                  <a:pt x="154073" y="60529"/>
                </a:moveTo>
                <a:lnTo>
                  <a:pt x="70890" y="60529"/>
                </a:lnTo>
                <a:lnTo>
                  <a:pt x="91849" y="71072"/>
                </a:lnTo>
                <a:lnTo>
                  <a:pt x="101634" y="96608"/>
                </a:lnTo>
                <a:lnTo>
                  <a:pt x="109102" y="128421"/>
                </a:lnTo>
                <a:lnTo>
                  <a:pt x="123116" y="157794"/>
                </a:lnTo>
                <a:lnTo>
                  <a:pt x="151987" y="182611"/>
                </a:lnTo>
                <a:lnTo>
                  <a:pt x="187535" y="195093"/>
                </a:lnTo>
                <a:lnTo>
                  <a:pt x="226203" y="193400"/>
                </a:lnTo>
                <a:lnTo>
                  <a:pt x="264434" y="175690"/>
                </a:lnTo>
                <a:lnTo>
                  <a:pt x="260588" y="169627"/>
                </a:lnTo>
                <a:lnTo>
                  <a:pt x="256719" y="164473"/>
                </a:lnTo>
                <a:lnTo>
                  <a:pt x="252663" y="158970"/>
                </a:lnTo>
                <a:lnTo>
                  <a:pt x="248259" y="151858"/>
                </a:lnTo>
                <a:lnTo>
                  <a:pt x="244517" y="143936"/>
                </a:lnTo>
                <a:lnTo>
                  <a:pt x="242135" y="137658"/>
                </a:lnTo>
                <a:lnTo>
                  <a:pt x="196808" y="137658"/>
                </a:lnTo>
                <a:lnTo>
                  <a:pt x="180611" y="131061"/>
                </a:lnTo>
                <a:lnTo>
                  <a:pt x="166733" y="112937"/>
                </a:lnTo>
                <a:lnTo>
                  <a:pt x="161185" y="87031"/>
                </a:lnTo>
                <a:lnTo>
                  <a:pt x="154073" y="60529"/>
                </a:lnTo>
                <a:close/>
              </a:path>
              <a:path w="264794" h="195579">
                <a:moveTo>
                  <a:pt x="234514" y="123436"/>
                </a:moveTo>
                <a:lnTo>
                  <a:pt x="223488" y="132393"/>
                </a:lnTo>
                <a:lnTo>
                  <a:pt x="211010" y="137618"/>
                </a:lnTo>
                <a:lnTo>
                  <a:pt x="196808" y="137658"/>
                </a:lnTo>
                <a:lnTo>
                  <a:pt x="242135" y="137658"/>
                </a:lnTo>
                <a:lnTo>
                  <a:pt x="241773" y="136702"/>
                </a:lnTo>
                <a:lnTo>
                  <a:pt x="238836" y="129940"/>
                </a:lnTo>
                <a:lnTo>
                  <a:pt x="234514" y="123436"/>
                </a:lnTo>
                <a:close/>
              </a:path>
              <a:path w="264794" h="195579">
                <a:moveTo>
                  <a:pt x="81719" y="0"/>
                </a:moveTo>
                <a:lnTo>
                  <a:pt x="39383" y="0"/>
                </a:lnTo>
                <a:lnTo>
                  <a:pt x="30415" y="4945"/>
                </a:lnTo>
                <a:lnTo>
                  <a:pt x="20018" y="9972"/>
                </a:lnTo>
                <a:lnTo>
                  <a:pt x="0" y="18972"/>
                </a:lnTo>
                <a:lnTo>
                  <a:pt x="8113" y="31242"/>
                </a:lnTo>
                <a:lnTo>
                  <a:pt x="16330" y="41886"/>
                </a:lnTo>
                <a:lnTo>
                  <a:pt x="23856" y="54754"/>
                </a:lnTo>
                <a:lnTo>
                  <a:pt x="29894" y="73695"/>
                </a:lnTo>
                <a:lnTo>
                  <a:pt x="70890" y="60529"/>
                </a:lnTo>
                <a:lnTo>
                  <a:pt x="154073" y="60529"/>
                </a:lnTo>
                <a:lnTo>
                  <a:pt x="131636" y="26203"/>
                </a:lnTo>
                <a:lnTo>
                  <a:pt x="95598" y="6502"/>
                </a:lnTo>
                <a:lnTo>
                  <a:pt x="8171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984568" y="5663775"/>
            <a:ext cx="264795" cy="195580"/>
          </a:xfrm>
          <a:custGeom>
            <a:avLst/>
            <a:gdLst/>
            <a:ahLst/>
            <a:cxnLst/>
            <a:rect l="l" t="t" r="r" b="b"/>
            <a:pathLst>
              <a:path w="264794" h="195579">
                <a:moveTo>
                  <a:pt x="154273" y="60479"/>
                </a:moveTo>
                <a:lnTo>
                  <a:pt x="66928" y="60479"/>
                </a:lnTo>
                <a:lnTo>
                  <a:pt x="84669" y="64132"/>
                </a:lnTo>
                <a:lnTo>
                  <a:pt x="98568" y="81395"/>
                </a:lnTo>
                <a:lnTo>
                  <a:pt x="117497" y="146431"/>
                </a:lnTo>
                <a:lnTo>
                  <a:pt x="165411" y="191918"/>
                </a:lnTo>
                <a:lnTo>
                  <a:pt x="207289" y="195103"/>
                </a:lnTo>
                <a:lnTo>
                  <a:pt x="264373" y="176273"/>
                </a:lnTo>
                <a:lnTo>
                  <a:pt x="257504" y="163960"/>
                </a:lnTo>
                <a:lnTo>
                  <a:pt x="250751" y="153927"/>
                </a:lnTo>
                <a:lnTo>
                  <a:pt x="244078" y="141832"/>
                </a:lnTo>
                <a:lnTo>
                  <a:pt x="242588" y="137672"/>
                </a:lnTo>
                <a:lnTo>
                  <a:pt x="194034" y="137672"/>
                </a:lnTo>
                <a:lnTo>
                  <a:pt x="172116" y="123625"/>
                </a:lnTo>
                <a:lnTo>
                  <a:pt x="163338" y="97238"/>
                </a:lnTo>
                <a:lnTo>
                  <a:pt x="159340" y="74555"/>
                </a:lnTo>
                <a:lnTo>
                  <a:pt x="154273" y="60479"/>
                </a:lnTo>
                <a:close/>
              </a:path>
              <a:path w="264794" h="195579">
                <a:moveTo>
                  <a:pt x="237449" y="123332"/>
                </a:moveTo>
                <a:lnTo>
                  <a:pt x="194034" y="137672"/>
                </a:lnTo>
                <a:lnTo>
                  <a:pt x="242588" y="137672"/>
                </a:lnTo>
                <a:lnTo>
                  <a:pt x="237449" y="123332"/>
                </a:lnTo>
                <a:close/>
              </a:path>
              <a:path w="264794" h="195579">
                <a:moveTo>
                  <a:pt x="81241" y="0"/>
                </a:moveTo>
                <a:lnTo>
                  <a:pt x="38966" y="0"/>
                </a:lnTo>
                <a:lnTo>
                  <a:pt x="30094" y="5065"/>
                </a:lnTo>
                <a:lnTo>
                  <a:pt x="19725" y="10215"/>
                </a:lnTo>
                <a:lnTo>
                  <a:pt x="9234" y="15185"/>
                </a:lnTo>
                <a:lnTo>
                  <a:pt x="0" y="19710"/>
                </a:lnTo>
                <a:lnTo>
                  <a:pt x="8196" y="30568"/>
                </a:lnTo>
                <a:lnTo>
                  <a:pt x="17028" y="42912"/>
                </a:lnTo>
                <a:lnTo>
                  <a:pt x="24714" y="57310"/>
                </a:lnTo>
                <a:lnTo>
                  <a:pt x="29470" y="74329"/>
                </a:lnTo>
                <a:lnTo>
                  <a:pt x="47733" y="65518"/>
                </a:lnTo>
                <a:lnTo>
                  <a:pt x="66928" y="60479"/>
                </a:lnTo>
                <a:lnTo>
                  <a:pt x="154273" y="60479"/>
                </a:lnTo>
                <a:lnTo>
                  <a:pt x="154070" y="59915"/>
                </a:lnTo>
                <a:lnTo>
                  <a:pt x="130050" y="27043"/>
                </a:lnTo>
                <a:lnTo>
                  <a:pt x="95790" y="6650"/>
                </a:lnTo>
                <a:lnTo>
                  <a:pt x="8124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555996" y="5663775"/>
            <a:ext cx="264795" cy="196850"/>
          </a:xfrm>
          <a:custGeom>
            <a:avLst/>
            <a:gdLst/>
            <a:ahLst/>
            <a:cxnLst/>
            <a:rect l="l" t="t" r="r" b="b"/>
            <a:pathLst>
              <a:path w="264794" h="196850">
                <a:moveTo>
                  <a:pt x="153516" y="61171"/>
                </a:moveTo>
                <a:lnTo>
                  <a:pt x="67764" y="61171"/>
                </a:lnTo>
                <a:lnTo>
                  <a:pt x="84887" y="65140"/>
                </a:lnTo>
                <a:lnTo>
                  <a:pt x="98819" y="82670"/>
                </a:lnTo>
                <a:lnTo>
                  <a:pt x="104587" y="101561"/>
                </a:lnTo>
                <a:lnTo>
                  <a:pt x="107099" y="119053"/>
                </a:lnTo>
                <a:lnTo>
                  <a:pt x="111694" y="137105"/>
                </a:lnTo>
                <a:lnTo>
                  <a:pt x="123709" y="157673"/>
                </a:lnTo>
                <a:lnTo>
                  <a:pt x="159551" y="188511"/>
                </a:lnTo>
                <a:lnTo>
                  <a:pt x="195840" y="196456"/>
                </a:lnTo>
                <a:lnTo>
                  <a:pt x="231242" y="190139"/>
                </a:lnTo>
                <a:lnTo>
                  <a:pt x="264422" y="178192"/>
                </a:lnTo>
                <a:lnTo>
                  <a:pt x="261909" y="169013"/>
                </a:lnTo>
                <a:lnTo>
                  <a:pt x="261456" y="167813"/>
                </a:lnTo>
                <a:lnTo>
                  <a:pt x="260103" y="167478"/>
                </a:lnTo>
                <a:lnTo>
                  <a:pt x="254890" y="160891"/>
                </a:lnTo>
                <a:lnTo>
                  <a:pt x="252176" y="156862"/>
                </a:lnTo>
                <a:lnTo>
                  <a:pt x="249537" y="153226"/>
                </a:lnTo>
                <a:lnTo>
                  <a:pt x="247398" y="149194"/>
                </a:lnTo>
                <a:lnTo>
                  <a:pt x="244311" y="142634"/>
                </a:lnTo>
                <a:lnTo>
                  <a:pt x="242227" y="137638"/>
                </a:lnTo>
                <a:lnTo>
                  <a:pt x="209266" y="137638"/>
                </a:lnTo>
                <a:lnTo>
                  <a:pt x="168062" y="119037"/>
                </a:lnTo>
                <a:lnTo>
                  <a:pt x="162466" y="90195"/>
                </a:lnTo>
                <a:lnTo>
                  <a:pt x="159040" y="72396"/>
                </a:lnTo>
                <a:lnTo>
                  <a:pt x="153516" y="61171"/>
                </a:lnTo>
                <a:close/>
              </a:path>
              <a:path w="264794" h="196850">
                <a:moveTo>
                  <a:pt x="235281" y="124009"/>
                </a:moveTo>
                <a:lnTo>
                  <a:pt x="222419" y="132448"/>
                </a:lnTo>
                <a:lnTo>
                  <a:pt x="209266" y="137638"/>
                </a:lnTo>
                <a:lnTo>
                  <a:pt x="242227" y="137638"/>
                </a:lnTo>
                <a:lnTo>
                  <a:pt x="241498" y="135890"/>
                </a:lnTo>
                <a:lnTo>
                  <a:pt x="238606" y="129502"/>
                </a:lnTo>
                <a:lnTo>
                  <a:pt x="235281" y="124009"/>
                </a:lnTo>
                <a:close/>
              </a:path>
              <a:path w="264794" h="196850">
                <a:moveTo>
                  <a:pt x="79994" y="0"/>
                </a:moveTo>
                <a:lnTo>
                  <a:pt x="41381" y="0"/>
                </a:lnTo>
                <a:lnTo>
                  <a:pt x="33207" y="4192"/>
                </a:lnTo>
                <a:lnTo>
                  <a:pt x="20901" y="9679"/>
                </a:lnTo>
                <a:lnTo>
                  <a:pt x="0" y="18456"/>
                </a:lnTo>
                <a:lnTo>
                  <a:pt x="6367" y="28525"/>
                </a:lnTo>
                <a:lnTo>
                  <a:pt x="13395" y="37263"/>
                </a:lnTo>
                <a:lnTo>
                  <a:pt x="21303" y="50255"/>
                </a:lnTo>
                <a:lnTo>
                  <a:pt x="30314" y="73087"/>
                </a:lnTo>
                <a:lnTo>
                  <a:pt x="49042" y="65556"/>
                </a:lnTo>
                <a:lnTo>
                  <a:pt x="67764" y="61171"/>
                </a:lnTo>
                <a:lnTo>
                  <a:pt x="153516" y="61171"/>
                </a:lnTo>
                <a:lnTo>
                  <a:pt x="142348" y="38480"/>
                </a:lnTo>
                <a:lnTo>
                  <a:pt x="120800" y="18888"/>
                </a:lnTo>
                <a:lnTo>
                  <a:pt x="98611" y="7951"/>
                </a:lnTo>
                <a:lnTo>
                  <a:pt x="7999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2698999" y="5663775"/>
            <a:ext cx="264795" cy="195580"/>
          </a:xfrm>
          <a:custGeom>
            <a:avLst/>
            <a:gdLst/>
            <a:ahLst/>
            <a:cxnLst/>
            <a:rect l="l" t="t" r="r" b="b"/>
            <a:pathLst>
              <a:path w="264794" h="195579">
                <a:moveTo>
                  <a:pt x="153266" y="60345"/>
                </a:moveTo>
                <a:lnTo>
                  <a:pt x="67393" y="60345"/>
                </a:lnTo>
                <a:lnTo>
                  <a:pt x="84761" y="64471"/>
                </a:lnTo>
                <a:lnTo>
                  <a:pt x="98582" y="82097"/>
                </a:lnTo>
                <a:lnTo>
                  <a:pt x="104093" y="100888"/>
                </a:lnTo>
                <a:lnTo>
                  <a:pt x="106879" y="119313"/>
                </a:lnTo>
                <a:lnTo>
                  <a:pt x="111628" y="138026"/>
                </a:lnTo>
                <a:lnTo>
                  <a:pt x="123029" y="157679"/>
                </a:lnTo>
                <a:lnTo>
                  <a:pt x="151899" y="182545"/>
                </a:lnTo>
                <a:lnTo>
                  <a:pt x="187410" y="195067"/>
                </a:lnTo>
                <a:lnTo>
                  <a:pt x="226062" y="193423"/>
                </a:lnTo>
                <a:lnTo>
                  <a:pt x="264355" y="175794"/>
                </a:lnTo>
                <a:lnTo>
                  <a:pt x="260542" y="169625"/>
                </a:lnTo>
                <a:lnTo>
                  <a:pt x="256664" y="164379"/>
                </a:lnTo>
                <a:lnTo>
                  <a:pt x="252589" y="158821"/>
                </a:lnTo>
                <a:lnTo>
                  <a:pt x="248180" y="151714"/>
                </a:lnTo>
                <a:lnTo>
                  <a:pt x="244405" y="143745"/>
                </a:lnTo>
                <a:lnTo>
                  <a:pt x="242104" y="137686"/>
                </a:lnTo>
                <a:lnTo>
                  <a:pt x="195700" y="137682"/>
                </a:lnTo>
                <a:lnTo>
                  <a:pt x="180093" y="131284"/>
                </a:lnTo>
                <a:lnTo>
                  <a:pt x="169655" y="121051"/>
                </a:lnTo>
                <a:lnTo>
                  <a:pt x="165084" y="108299"/>
                </a:lnTo>
                <a:lnTo>
                  <a:pt x="162940" y="92925"/>
                </a:lnTo>
                <a:lnTo>
                  <a:pt x="159786" y="74825"/>
                </a:lnTo>
                <a:lnTo>
                  <a:pt x="153266" y="60345"/>
                </a:lnTo>
                <a:close/>
              </a:path>
              <a:path w="264794" h="195579">
                <a:moveTo>
                  <a:pt x="234323" y="123393"/>
                </a:moveTo>
                <a:lnTo>
                  <a:pt x="223072" y="132517"/>
                </a:lnTo>
                <a:lnTo>
                  <a:pt x="210112" y="137686"/>
                </a:lnTo>
                <a:lnTo>
                  <a:pt x="242104" y="137686"/>
                </a:lnTo>
                <a:lnTo>
                  <a:pt x="241684" y="136580"/>
                </a:lnTo>
                <a:lnTo>
                  <a:pt x="238747" y="129902"/>
                </a:lnTo>
                <a:lnTo>
                  <a:pt x="234323" y="123393"/>
                </a:lnTo>
                <a:close/>
              </a:path>
              <a:path w="264794" h="195579">
                <a:moveTo>
                  <a:pt x="81526" y="0"/>
                </a:moveTo>
                <a:lnTo>
                  <a:pt x="39279" y="0"/>
                </a:lnTo>
                <a:lnTo>
                  <a:pt x="30320" y="4968"/>
                </a:lnTo>
                <a:lnTo>
                  <a:pt x="19923" y="10024"/>
                </a:lnTo>
                <a:lnTo>
                  <a:pt x="0" y="19163"/>
                </a:lnTo>
                <a:lnTo>
                  <a:pt x="8293" y="31311"/>
                </a:lnTo>
                <a:lnTo>
                  <a:pt x="16611" y="42087"/>
                </a:lnTo>
                <a:lnTo>
                  <a:pt x="24054" y="55076"/>
                </a:lnTo>
                <a:lnTo>
                  <a:pt x="29725" y="73860"/>
                </a:lnTo>
                <a:lnTo>
                  <a:pt x="48404" y="65036"/>
                </a:lnTo>
                <a:lnTo>
                  <a:pt x="67393" y="60345"/>
                </a:lnTo>
                <a:lnTo>
                  <a:pt x="153266" y="60345"/>
                </a:lnTo>
                <a:lnTo>
                  <a:pt x="144269" y="40363"/>
                </a:lnTo>
                <a:lnTo>
                  <a:pt x="122515" y="19790"/>
                </a:lnTo>
                <a:lnTo>
                  <a:pt x="99831" y="8028"/>
                </a:lnTo>
                <a:lnTo>
                  <a:pt x="8152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2270390" y="5663775"/>
            <a:ext cx="264795" cy="196850"/>
          </a:xfrm>
          <a:custGeom>
            <a:avLst/>
            <a:gdLst/>
            <a:ahLst/>
            <a:cxnLst/>
            <a:rect l="l" t="t" r="r" b="b"/>
            <a:pathLst>
              <a:path w="264794" h="196850">
                <a:moveTo>
                  <a:pt x="154706" y="60808"/>
                </a:moveTo>
                <a:lnTo>
                  <a:pt x="69453" y="60808"/>
                </a:lnTo>
                <a:lnTo>
                  <a:pt x="86354" y="66072"/>
                </a:lnTo>
                <a:lnTo>
                  <a:pt x="98193" y="80549"/>
                </a:lnTo>
                <a:lnTo>
                  <a:pt x="114566" y="141091"/>
                </a:lnTo>
                <a:lnTo>
                  <a:pt x="137696" y="174175"/>
                </a:lnTo>
                <a:lnTo>
                  <a:pt x="183448" y="195461"/>
                </a:lnTo>
                <a:lnTo>
                  <a:pt x="206846" y="196792"/>
                </a:lnTo>
                <a:lnTo>
                  <a:pt x="227744" y="192569"/>
                </a:lnTo>
                <a:lnTo>
                  <a:pt x="246748" y="185283"/>
                </a:lnTo>
                <a:lnTo>
                  <a:pt x="264459" y="177422"/>
                </a:lnTo>
                <a:lnTo>
                  <a:pt x="258677" y="165451"/>
                </a:lnTo>
                <a:lnTo>
                  <a:pt x="251920" y="156347"/>
                </a:lnTo>
                <a:lnTo>
                  <a:pt x="245418" y="146065"/>
                </a:lnTo>
                <a:lnTo>
                  <a:pt x="242718" y="137715"/>
                </a:lnTo>
                <a:lnTo>
                  <a:pt x="207405" y="137715"/>
                </a:lnTo>
                <a:lnTo>
                  <a:pt x="193577" y="136705"/>
                </a:lnTo>
                <a:lnTo>
                  <a:pt x="179308" y="130197"/>
                </a:lnTo>
                <a:lnTo>
                  <a:pt x="168889" y="119634"/>
                </a:lnTo>
                <a:lnTo>
                  <a:pt x="164471" y="107270"/>
                </a:lnTo>
                <a:lnTo>
                  <a:pt x="162661" y="92918"/>
                </a:lnTo>
                <a:lnTo>
                  <a:pt x="160066" y="76391"/>
                </a:lnTo>
                <a:lnTo>
                  <a:pt x="155652" y="62675"/>
                </a:lnTo>
                <a:lnTo>
                  <a:pt x="154706" y="60808"/>
                </a:lnTo>
                <a:close/>
              </a:path>
              <a:path w="264794" h="196850">
                <a:moveTo>
                  <a:pt x="232116" y="127260"/>
                </a:moveTo>
                <a:lnTo>
                  <a:pt x="220387" y="134231"/>
                </a:lnTo>
                <a:lnTo>
                  <a:pt x="207405" y="137715"/>
                </a:lnTo>
                <a:lnTo>
                  <a:pt x="242718" y="137715"/>
                </a:lnTo>
                <a:lnTo>
                  <a:pt x="240404" y="130561"/>
                </a:lnTo>
                <a:lnTo>
                  <a:pt x="237775" y="128739"/>
                </a:lnTo>
                <a:lnTo>
                  <a:pt x="236228" y="128739"/>
                </a:lnTo>
                <a:lnTo>
                  <a:pt x="232116" y="127260"/>
                </a:lnTo>
                <a:close/>
              </a:path>
              <a:path w="264794" h="196850">
                <a:moveTo>
                  <a:pt x="235534" y="127187"/>
                </a:moveTo>
                <a:lnTo>
                  <a:pt x="236228" y="128739"/>
                </a:lnTo>
                <a:lnTo>
                  <a:pt x="237775" y="128739"/>
                </a:lnTo>
                <a:lnTo>
                  <a:pt x="235534" y="127187"/>
                </a:lnTo>
                <a:close/>
              </a:path>
              <a:path w="264794" h="196850">
                <a:moveTo>
                  <a:pt x="84982" y="0"/>
                </a:moveTo>
                <a:lnTo>
                  <a:pt x="38369" y="0"/>
                </a:lnTo>
                <a:lnTo>
                  <a:pt x="28945" y="5372"/>
                </a:lnTo>
                <a:lnTo>
                  <a:pt x="19084" y="9808"/>
                </a:lnTo>
                <a:lnTo>
                  <a:pt x="9273" y="14617"/>
                </a:lnTo>
                <a:lnTo>
                  <a:pt x="0" y="21109"/>
                </a:lnTo>
                <a:lnTo>
                  <a:pt x="5230" y="25374"/>
                </a:lnTo>
                <a:lnTo>
                  <a:pt x="9385" y="30498"/>
                </a:lnTo>
                <a:lnTo>
                  <a:pt x="13059" y="36339"/>
                </a:lnTo>
                <a:lnTo>
                  <a:pt x="16847" y="42757"/>
                </a:lnTo>
                <a:lnTo>
                  <a:pt x="32677" y="73044"/>
                </a:lnTo>
                <a:lnTo>
                  <a:pt x="50543" y="63539"/>
                </a:lnTo>
                <a:lnTo>
                  <a:pt x="69453" y="60808"/>
                </a:lnTo>
                <a:lnTo>
                  <a:pt x="154706" y="60808"/>
                </a:lnTo>
                <a:lnTo>
                  <a:pt x="149432" y="50390"/>
                </a:lnTo>
                <a:lnTo>
                  <a:pt x="120853" y="19007"/>
                </a:lnTo>
                <a:lnTo>
                  <a:pt x="98869" y="7574"/>
                </a:lnTo>
                <a:lnTo>
                  <a:pt x="8498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2841933" y="5663775"/>
            <a:ext cx="264795" cy="196850"/>
          </a:xfrm>
          <a:custGeom>
            <a:avLst/>
            <a:gdLst/>
            <a:ahLst/>
            <a:cxnLst/>
            <a:rect l="l" t="t" r="r" b="b"/>
            <a:pathLst>
              <a:path w="264794" h="196850">
                <a:moveTo>
                  <a:pt x="154483" y="61128"/>
                </a:moveTo>
                <a:lnTo>
                  <a:pt x="61477" y="61128"/>
                </a:lnTo>
                <a:lnTo>
                  <a:pt x="81692" y="61377"/>
                </a:lnTo>
                <a:lnTo>
                  <a:pt x="93555" y="72257"/>
                </a:lnTo>
                <a:lnTo>
                  <a:pt x="100552" y="90815"/>
                </a:lnTo>
                <a:lnTo>
                  <a:pt x="106169" y="114100"/>
                </a:lnTo>
                <a:lnTo>
                  <a:pt x="113892" y="139158"/>
                </a:lnTo>
                <a:lnTo>
                  <a:pt x="127208" y="163038"/>
                </a:lnTo>
                <a:lnTo>
                  <a:pt x="149604" y="182787"/>
                </a:lnTo>
                <a:lnTo>
                  <a:pt x="184565" y="195454"/>
                </a:lnTo>
                <a:lnTo>
                  <a:pt x="207618" y="196590"/>
                </a:lnTo>
                <a:lnTo>
                  <a:pt x="228351" y="192214"/>
                </a:lnTo>
                <a:lnTo>
                  <a:pt x="247188" y="184682"/>
                </a:lnTo>
                <a:lnTo>
                  <a:pt x="264549" y="176349"/>
                </a:lnTo>
                <a:lnTo>
                  <a:pt x="264549" y="170337"/>
                </a:lnTo>
                <a:lnTo>
                  <a:pt x="255390" y="162153"/>
                </a:lnTo>
                <a:lnTo>
                  <a:pt x="248217" y="151505"/>
                </a:lnTo>
                <a:lnTo>
                  <a:pt x="242406" y="138537"/>
                </a:lnTo>
                <a:lnTo>
                  <a:pt x="242216" y="137971"/>
                </a:lnTo>
                <a:lnTo>
                  <a:pt x="194910" y="137971"/>
                </a:lnTo>
                <a:lnTo>
                  <a:pt x="172763" y="124185"/>
                </a:lnTo>
                <a:lnTo>
                  <a:pt x="163612" y="98579"/>
                </a:lnTo>
                <a:lnTo>
                  <a:pt x="160178" y="77694"/>
                </a:lnTo>
                <a:lnTo>
                  <a:pt x="155392" y="62889"/>
                </a:lnTo>
                <a:lnTo>
                  <a:pt x="154483" y="61128"/>
                </a:lnTo>
                <a:close/>
              </a:path>
              <a:path w="264794" h="196850">
                <a:moveTo>
                  <a:pt x="237333" y="123393"/>
                </a:moveTo>
                <a:lnTo>
                  <a:pt x="194910" y="137971"/>
                </a:lnTo>
                <a:lnTo>
                  <a:pt x="242216" y="137971"/>
                </a:lnTo>
                <a:lnTo>
                  <a:pt x="237333" y="123393"/>
                </a:lnTo>
                <a:close/>
              </a:path>
              <a:path w="264794" h="196850">
                <a:moveTo>
                  <a:pt x="81140" y="0"/>
                </a:moveTo>
                <a:lnTo>
                  <a:pt x="40665" y="0"/>
                </a:lnTo>
                <a:lnTo>
                  <a:pt x="32123" y="4586"/>
                </a:lnTo>
                <a:lnTo>
                  <a:pt x="20786" y="9967"/>
                </a:lnTo>
                <a:lnTo>
                  <a:pt x="9222" y="15318"/>
                </a:lnTo>
                <a:lnTo>
                  <a:pt x="0" y="19814"/>
                </a:lnTo>
                <a:lnTo>
                  <a:pt x="8299" y="30547"/>
                </a:lnTo>
                <a:lnTo>
                  <a:pt x="17143" y="42918"/>
                </a:lnTo>
                <a:lnTo>
                  <a:pt x="24771" y="57399"/>
                </a:lnTo>
                <a:lnTo>
                  <a:pt x="29423" y="74462"/>
                </a:lnTo>
                <a:lnTo>
                  <a:pt x="61477" y="61128"/>
                </a:lnTo>
                <a:lnTo>
                  <a:pt x="154483" y="61128"/>
                </a:lnTo>
                <a:lnTo>
                  <a:pt x="148706" y="49937"/>
                </a:lnTo>
                <a:lnTo>
                  <a:pt x="118194" y="16665"/>
                </a:lnTo>
                <a:lnTo>
                  <a:pt x="96938" y="7235"/>
                </a:lnTo>
                <a:lnTo>
                  <a:pt x="8114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2413223" y="5663775"/>
            <a:ext cx="264160" cy="197485"/>
          </a:xfrm>
          <a:custGeom>
            <a:avLst/>
            <a:gdLst/>
            <a:ahLst/>
            <a:cxnLst/>
            <a:rect l="l" t="t" r="r" b="b"/>
            <a:pathLst>
              <a:path w="264160" h="197485">
                <a:moveTo>
                  <a:pt x="153867" y="61193"/>
                </a:moveTo>
                <a:lnTo>
                  <a:pt x="56742" y="61193"/>
                </a:lnTo>
                <a:lnTo>
                  <a:pt x="75329" y="61312"/>
                </a:lnTo>
                <a:lnTo>
                  <a:pt x="91046" y="70487"/>
                </a:lnTo>
                <a:lnTo>
                  <a:pt x="101084" y="88624"/>
                </a:lnTo>
                <a:lnTo>
                  <a:pt x="105854" y="110456"/>
                </a:lnTo>
                <a:lnTo>
                  <a:pt x="108599" y="126636"/>
                </a:lnTo>
                <a:lnTo>
                  <a:pt x="113721" y="141672"/>
                </a:lnTo>
                <a:lnTo>
                  <a:pt x="151306" y="182726"/>
                </a:lnTo>
                <a:lnTo>
                  <a:pt x="189810" y="196495"/>
                </a:lnTo>
                <a:lnTo>
                  <a:pt x="205480" y="196911"/>
                </a:lnTo>
                <a:lnTo>
                  <a:pt x="221758" y="194771"/>
                </a:lnTo>
                <a:lnTo>
                  <a:pt x="261298" y="176471"/>
                </a:lnTo>
                <a:lnTo>
                  <a:pt x="263963" y="172980"/>
                </a:lnTo>
                <a:lnTo>
                  <a:pt x="259609" y="166598"/>
                </a:lnTo>
                <a:lnTo>
                  <a:pt x="255677" y="161948"/>
                </a:lnTo>
                <a:lnTo>
                  <a:pt x="251735" y="157062"/>
                </a:lnTo>
                <a:lnTo>
                  <a:pt x="247349" y="149975"/>
                </a:lnTo>
                <a:lnTo>
                  <a:pt x="244203" y="143428"/>
                </a:lnTo>
                <a:lnTo>
                  <a:pt x="241757" y="137482"/>
                </a:lnTo>
                <a:lnTo>
                  <a:pt x="208396" y="137482"/>
                </a:lnTo>
                <a:lnTo>
                  <a:pt x="168162" y="120376"/>
                </a:lnTo>
                <a:lnTo>
                  <a:pt x="162802" y="92976"/>
                </a:lnTo>
                <a:lnTo>
                  <a:pt x="159984" y="76111"/>
                </a:lnTo>
                <a:lnTo>
                  <a:pt x="153867" y="61193"/>
                </a:lnTo>
                <a:close/>
              </a:path>
              <a:path w="264160" h="197485">
                <a:moveTo>
                  <a:pt x="263236" y="174905"/>
                </a:moveTo>
                <a:lnTo>
                  <a:pt x="261298" y="176471"/>
                </a:lnTo>
                <a:lnTo>
                  <a:pt x="260377" y="177678"/>
                </a:lnTo>
                <a:lnTo>
                  <a:pt x="263236" y="174905"/>
                </a:lnTo>
                <a:close/>
              </a:path>
              <a:path w="264160" h="197485">
                <a:moveTo>
                  <a:pt x="235811" y="125355"/>
                </a:moveTo>
                <a:lnTo>
                  <a:pt x="222167" y="133269"/>
                </a:lnTo>
                <a:lnTo>
                  <a:pt x="208396" y="137482"/>
                </a:lnTo>
                <a:lnTo>
                  <a:pt x="241757" y="137482"/>
                </a:lnTo>
                <a:lnTo>
                  <a:pt x="239177" y="131517"/>
                </a:lnTo>
                <a:lnTo>
                  <a:pt x="235811" y="125355"/>
                </a:lnTo>
                <a:close/>
              </a:path>
              <a:path w="264160" h="197485">
                <a:moveTo>
                  <a:pt x="84636" y="0"/>
                </a:moveTo>
                <a:lnTo>
                  <a:pt x="41577" y="0"/>
                </a:lnTo>
                <a:lnTo>
                  <a:pt x="33432" y="4062"/>
                </a:lnTo>
                <a:lnTo>
                  <a:pt x="20993" y="9441"/>
                </a:lnTo>
                <a:lnTo>
                  <a:pt x="0" y="18032"/>
                </a:lnTo>
                <a:lnTo>
                  <a:pt x="3888" y="25587"/>
                </a:lnTo>
                <a:lnTo>
                  <a:pt x="7466" y="30329"/>
                </a:lnTo>
                <a:lnTo>
                  <a:pt x="11550" y="34920"/>
                </a:lnTo>
                <a:lnTo>
                  <a:pt x="16953" y="42023"/>
                </a:lnTo>
                <a:lnTo>
                  <a:pt x="21026" y="48399"/>
                </a:lnTo>
                <a:lnTo>
                  <a:pt x="24121" y="54474"/>
                </a:lnTo>
                <a:lnTo>
                  <a:pt x="26458" y="60976"/>
                </a:lnTo>
                <a:lnTo>
                  <a:pt x="28257" y="68637"/>
                </a:lnTo>
                <a:lnTo>
                  <a:pt x="38096" y="70224"/>
                </a:lnTo>
                <a:lnTo>
                  <a:pt x="56742" y="61193"/>
                </a:lnTo>
                <a:lnTo>
                  <a:pt x="153867" y="61193"/>
                </a:lnTo>
                <a:lnTo>
                  <a:pt x="147648" y="46025"/>
                </a:lnTo>
                <a:lnTo>
                  <a:pt x="130955" y="27275"/>
                </a:lnTo>
                <a:lnTo>
                  <a:pt x="109940" y="13915"/>
                </a:lnTo>
                <a:lnTo>
                  <a:pt x="8463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2127514" y="5663775"/>
            <a:ext cx="264795" cy="196215"/>
          </a:xfrm>
          <a:custGeom>
            <a:avLst/>
            <a:gdLst/>
            <a:ahLst/>
            <a:cxnLst/>
            <a:rect l="l" t="t" r="r" b="b"/>
            <a:pathLst>
              <a:path w="264794" h="196214">
                <a:moveTo>
                  <a:pt x="151742" y="58298"/>
                </a:moveTo>
                <a:lnTo>
                  <a:pt x="66797" y="58298"/>
                </a:lnTo>
                <a:lnTo>
                  <a:pt x="89209" y="68840"/>
                </a:lnTo>
                <a:lnTo>
                  <a:pt x="102170" y="95869"/>
                </a:lnTo>
                <a:lnTo>
                  <a:pt x="111391" y="128723"/>
                </a:lnTo>
                <a:lnTo>
                  <a:pt x="122582" y="156743"/>
                </a:lnTo>
                <a:lnTo>
                  <a:pt x="153728" y="186916"/>
                </a:lnTo>
                <a:lnTo>
                  <a:pt x="190060" y="195996"/>
                </a:lnTo>
                <a:lnTo>
                  <a:pt x="228100" y="190481"/>
                </a:lnTo>
                <a:lnTo>
                  <a:pt x="264369" y="176867"/>
                </a:lnTo>
                <a:lnTo>
                  <a:pt x="259610" y="167521"/>
                </a:lnTo>
                <a:lnTo>
                  <a:pt x="254507" y="160716"/>
                </a:lnTo>
                <a:lnTo>
                  <a:pt x="247438" y="148732"/>
                </a:lnTo>
                <a:lnTo>
                  <a:pt x="243063" y="138520"/>
                </a:lnTo>
                <a:lnTo>
                  <a:pt x="194274" y="138520"/>
                </a:lnTo>
                <a:lnTo>
                  <a:pt x="171544" y="120810"/>
                </a:lnTo>
                <a:lnTo>
                  <a:pt x="162054" y="92153"/>
                </a:lnTo>
                <a:lnTo>
                  <a:pt x="159270" y="73983"/>
                </a:lnTo>
                <a:lnTo>
                  <a:pt x="151742" y="58298"/>
                </a:lnTo>
                <a:close/>
              </a:path>
              <a:path w="264794" h="196214">
                <a:moveTo>
                  <a:pt x="236778" y="123850"/>
                </a:moveTo>
                <a:lnTo>
                  <a:pt x="194274" y="138520"/>
                </a:lnTo>
                <a:lnTo>
                  <a:pt x="243063" y="138520"/>
                </a:lnTo>
                <a:lnTo>
                  <a:pt x="236778" y="123850"/>
                </a:lnTo>
                <a:close/>
              </a:path>
              <a:path w="264794" h="196214">
                <a:moveTo>
                  <a:pt x="80794" y="0"/>
                </a:moveTo>
                <a:lnTo>
                  <a:pt x="38630" y="0"/>
                </a:lnTo>
                <a:lnTo>
                  <a:pt x="29821" y="5178"/>
                </a:lnTo>
                <a:lnTo>
                  <a:pt x="19458" y="10448"/>
                </a:lnTo>
                <a:lnTo>
                  <a:pt x="9023" y="15599"/>
                </a:lnTo>
                <a:lnTo>
                  <a:pt x="0" y="20419"/>
                </a:lnTo>
                <a:lnTo>
                  <a:pt x="8740" y="30437"/>
                </a:lnTo>
                <a:lnTo>
                  <a:pt x="17448" y="43233"/>
                </a:lnTo>
                <a:lnTo>
                  <a:pt x="24753" y="58298"/>
                </a:lnTo>
                <a:lnTo>
                  <a:pt x="29223" y="74902"/>
                </a:lnTo>
                <a:lnTo>
                  <a:pt x="66797" y="58298"/>
                </a:lnTo>
                <a:lnTo>
                  <a:pt x="151742" y="58298"/>
                </a:lnTo>
                <a:lnTo>
                  <a:pt x="143539" y="41207"/>
                </a:lnTo>
                <a:lnTo>
                  <a:pt x="122034" y="20844"/>
                </a:lnTo>
                <a:lnTo>
                  <a:pt x="99528" y="8555"/>
                </a:lnTo>
                <a:lnTo>
                  <a:pt x="8079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2923073" y="5663775"/>
            <a:ext cx="183409" cy="170337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915916" y="5544780"/>
            <a:ext cx="1057910" cy="0"/>
          </a:xfrm>
          <a:custGeom>
            <a:avLst/>
            <a:gdLst/>
            <a:ahLst/>
            <a:cxnLst/>
            <a:rect l="l" t="t" r="r" b="b"/>
            <a:pathLst>
              <a:path w="1057910">
                <a:moveTo>
                  <a:pt x="0" y="0"/>
                </a:moveTo>
                <a:lnTo>
                  <a:pt x="1057297" y="0"/>
                </a:lnTo>
              </a:path>
            </a:pathLst>
          </a:custGeom>
          <a:ln w="277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920642" y="5368442"/>
            <a:ext cx="167640" cy="154305"/>
          </a:xfrm>
          <a:custGeom>
            <a:avLst/>
            <a:gdLst/>
            <a:ahLst/>
            <a:cxnLst/>
            <a:rect l="l" t="t" r="r" b="b"/>
            <a:pathLst>
              <a:path w="167639" h="154304">
                <a:moveTo>
                  <a:pt x="136808" y="0"/>
                </a:moveTo>
                <a:lnTo>
                  <a:pt x="123688" y="11991"/>
                </a:lnTo>
                <a:lnTo>
                  <a:pt x="105116" y="32258"/>
                </a:lnTo>
                <a:lnTo>
                  <a:pt x="84861" y="55014"/>
                </a:lnTo>
                <a:lnTo>
                  <a:pt x="66694" y="74470"/>
                </a:lnTo>
                <a:lnTo>
                  <a:pt x="57945" y="83962"/>
                </a:lnTo>
                <a:lnTo>
                  <a:pt x="50685" y="92841"/>
                </a:lnTo>
                <a:lnTo>
                  <a:pt x="42977" y="102136"/>
                </a:lnTo>
                <a:lnTo>
                  <a:pt x="16080" y="132160"/>
                </a:lnTo>
                <a:lnTo>
                  <a:pt x="0" y="152902"/>
                </a:lnTo>
                <a:lnTo>
                  <a:pt x="35041" y="153987"/>
                </a:lnTo>
                <a:lnTo>
                  <a:pt x="82164" y="131978"/>
                </a:lnTo>
                <a:lnTo>
                  <a:pt x="115622" y="93459"/>
                </a:lnTo>
                <a:lnTo>
                  <a:pt x="149617" y="53109"/>
                </a:lnTo>
                <a:lnTo>
                  <a:pt x="167076" y="29941"/>
                </a:lnTo>
                <a:lnTo>
                  <a:pt x="13680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2096830" y="5369115"/>
            <a:ext cx="165100" cy="152400"/>
          </a:xfrm>
          <a:custGeom>
            <a:avLst/>
            <a:gdLst/>
            <a:ahLst/>
            <a:cxnLst/>
            <a:rect l="l" t="t" r="r" b="b"/>
            <a:pathLst>
              <a:path w="165100" h="152400">
                <a:moveTo>
                  <a:pt x="32600" y="0"/>
                </a:moveTo>
                <a:lnTo>
                  <a:pt x="0" y="31633"/>
                </a:lnTo>
                <a:lnTo>
                  <a:pt x="99247" y="151768"/>
                </a:lnTo>
                <a:lnTo>
                  <a:pt x="164731" y="152024"/>
                </a:lnTo>
                <a:lnTo>
                  <a:pt x="159238" y="141045"/>
                </a:lnTo>
                <a:lnTo>
                  <a:pt x="152101" y="132714"/>
                </a:lnTo>
                <a:lnTo>
                  <a:pt x="143087" y="124278"/>
                </a:lnTo>
                <a:lnTo>
                  <a:pt x="131964" y="112986"/>
                </a:lnTo>
                <a:lnTo>
                  <a:pt x="123603" y="103058"/>
                </a:lnTo>
                <a:lnTo>
                  <a:pt x="116614" y="94059"/>
                </a:lnTo>
                <a:lnTo>
                  <a:pt x="109011" y="84740"/>
                </a:lnTo>
                <a:lnTo>
                  <a:pt x="98806" y="73850"/>
                </a:lnTo>
                <a:lnTo>
                  <a:pt x="81122" y="54519"/>
                </a:lnTo>
                <a:lnTo>
                  <a:pt x="63417" y="33330"/>
                </a:lnTo>
                <a:lnTo>
                  <a:pt x="46856" y="13938"/>
                </a:lnTo>
                <a:lnTo>
                  <a:pt x="326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2803719" y="5368960"/>
            <a:ext cx="165100" cy="152400"/>
          </a:xfrm>
          <a:custGeom>
            <a:avLst/>
            <a:gdLst/>
            <a:ahLst/>
            <a:cxnLst/>
            <a:rect l="l" t="t" r="r" b="b"/>
            <a:pathLst>
              <a:path w="165100" h="152400">
                <a:moveTo>
                  <a:pt x="36940" y="0"/>
                </a:moveTo>
                <a:lnTo>
                  <a:pt x="25058" y="5087"/>
                </a:lnTo>
                <a:lnTo>
                  <a:pt x="18131" y="10854"/>
                </a:lnTo>
                <a:lnTo>
                  <a:pt x="11373" y="18429"/>
                </a:lnTo>
                <a:lnTo>
                  <a:pt x="0" y="28936"/>
                </a:lnTo>
                <a:lnTo>
                  <a:pt x="4442" y="37530"/>
                </a:lnTo>
                <a:lnTo>
                  <a:pt x="10702" y="45757"/>
                </a:lnTo>
                <a:lnTo>
                  <a:pt x="17792" y="53525"/>
                </a:lnTo>
                <a:lnTo>
                  <a:pt x="24725" y="60742"/>
                </a:lnTo>
                <a:lnTo>
                  <a:pt x="75229" y="120315"/>
                </a:lnTo>
                <a:lnTo>
                  <a:pt x="81675" y="128466"/>
                </a:lnTo>
                <a:lnTo>
                  <a:pt x="88148" y="135714"/>
                </a:lnTo>
                <a:lnTo>
                  <a:pt x="94191" y="143037"/>
                </a:lnTo>
                <a:lnTo>
                  <a:pt x="99345" y="151413"/>
                </a:lnTo>
                <a:lnTo>
                  <a:pt x="165064" y="151837"/>
                </a:lnTo>
                <a:lnTo>
                  <a:pt x="143231" y="123855"/>
                </a:lnTo>
                <a:lnTo>
                  <a:pt x="62156" y="32737"/>
                </a:lnTo>
                <a:lnTo>
                  <a:pt x="3694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2450343" y="5368618"/>
            <a:ext cx="165100" cy="153670"/>
          </a:xfrm>
          <a:custGeom>
            <a:avLst/>
            <a:gdLst/>
            <a:ahLst/>
            <a:cxnLst/>
            <a:rect l="l" t="t" r="r" b="b"/>
            <a:pathLst>
              <a:path w="165100" h="153670">
                <a:moveTo>
                  <a:pt x="33469" y="0"/>
                </a:moveTo>
                <a:lnTo>
                  <a:pt x="0" y="30722"/>
                </a:lnTo>
                <a:lnTo>
                  <a:pt x="85223" y="133718"/>
                </a:lnTo>
                <a:lnTo>
                  <a:pt x="133048" y="153056"/>
                </a:lnTo>
                <a:lnTo>
                  <a:pt x="164981" y="152496"/>
                </a:lnTo>
                <a:lnTo>
                  <a:pt x="118756" y="95711"/>
                </a:lnTo>
                <a:lnTo>
                  <a:pt x="86729" y="59697"/>
                </a:lnTo>
                <a:lnTo>
                  <a:pt x="58508" y="29327"/>
                </a:lnTo>
                <a:lnTo>
                  <a:pt x="49432" y="19518"/>
                </a:lnTo>
                <a:lnTo>
                  <a:pt x="40779" y="9522"/>
                </a:lnTo>
                <a:lnTo>
                  <a:pt x="3346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2274660" y="5367344"/>
            <a:ext cx="167005" cy="155575"/>
          </a:xfrm>
          <a:custGeom>
            <a:avLst/>
            <a:gdLst/>
            <a:ahLst/>
            <a:cxnLst/>
            <a:rect l="l" t="t" r="r" b="b"/>
            <a:pathLst>
              <a:path w="167005" h="155575">
                <a:moveTo>
                  <a:pt x="134128" y="0"/>
                </a:moveTo>
                <a:lnTo>
                  <a:pt x="0" y="154064"/>
                </a:lnTo>
                <a:lnTo>
                  <a:pt x="35123" y="155452"/>
                </a:lnTo>
                <a:lnTo>
                  <a:pt x="52864" y="154494"/>
                </a:lnTo>
                <a:lnTo>
                  <a:pt x="66125" y="149946"/>
                </a:lnTo>
                <a:lnTo>
                  <a:pt x="80094" y="136222"/>
                </a:lnTo>
                <a:lnTo>
                  <a:pt x="98559" y="114245"/>
                </a:lnTo>
                <a:lnTo>
                  <a:pt x="117550" y="90789"/>
                </a:lnTo>
                <a:lnTo>
                  <a:pt x="133095" y="72632"/>
                </a:lnTo>
                <a:lnTo>
                  <a:pt x="142424" y="62440"/>
                </a:lnTo>
                <a:lnTo>
                  <a:pt x="150787" y="52679"/>
                </a:lnTo>
                <a:lnTo>
                  <a:pt x="158655" y="42881"/>
                </a:lnTo>
                <a:lnTo>
                  <a:pt x="166495" y="32575"/>
                </a:lnTo>
                <a:lnTo>
                  <a:pt x="13412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2629062" y="5369407"/>
            <a:ext cx="166370" cy="151765"/>
          </a:xfrm>
          <a:custGeom>
            <a:avLst/>
            <a:gdLst/>
            <a:ahLst/>
            <a:cxnLst/>
            <a:rect l="l" t="t" r="r" b="b"/>
            <a:pathLst>
              <a:path w="166369" h="151764">
                <a:moveTo>
                  <a:pt x="133638" y="0"/>
                </a:moveTo>
                <a:lnTo>
                  <a:pt x="32867" y="111311"/>
                </a:lnTo>
                <a:lnTo>
                  <a:pt x="23561" y="121379"/>
                </a:lnTo>
                <a:lnTo>
                  <a:pt x="14681" y="130732"/>
                </a:lnTo>
                <a:lnTo>
                  <a:pt x="6677" y="140349"/>
                </a:lnTo>
                <a:lnTo>
                  <a:pt x="0" y="151210"/>
                </a:lnTo>
                <a:lnTo>
                  <a:pt x="66260" y="151761"/>
                </a:lnTo>
                <a:lnTo>
                  <a:pt x="83978" y="128668"/>
                </a:lnTo>
                <a:lnTo>
                  <a:pt x="117379" y="88163"/>
                </a:lnTo>
                <a:lnTo>
                  <a:pt x="150093" y="49457"/>
                </a:lnTo>
                <a:lnTo>
                  <a:pt x="165754" y="31758"/>
                </a:lnTo>
                <a:lnTo>
                  <a:pt x="158346" y="23443"/>
                </a:lnTo>
                <a:lnTo>
                  <a:pt x="150328" y="15059"/>
                </a:lnTo>
                <a:lnTo>
                  <a:pt x="141993" y="7085"/>
                </a:lnTo>
                <a:lnTo>
                  <a:pt x="13363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2018308" y="5435179"/>
            <a:ext cx="147955" cy="86360"/>
          </a:xfrm>
          <a:custGeom>
            <a:avLst/>
            <a:gdLst/>
            <a:ahLst/>
            <a:cxnLst/>
            <a:rect l="l" t="t" r="r" b="b"/>
            <a:pathLst>
              <a:path w="147955" h="86360">
                <a:moveTo>
                  <a:pt x="78832" y="0"/>
                </a:moveTo>
                <a:lnTo>
                  <a:pt x="68825" y="5821"/>
                </a:lnTo>
                <a:lnTo>
                  <a:pt x="58898" y="15094"/>
                </a:lnTo>
                <a:lnTo>
                  <a:pt x="48329" y="26956"/>
                </a:lnTo>
                <a:lnTo>
                  <a:pt x="36391" y="40546"/>
                </a:lnTo>
                <a:lnTo>
                  <a:pt x="27330" y="50588"/>
                </a:lnTo>
                <a:lnTo>
                  <a:pt x="16168" y="63422"/>
                </a:lnTo>
                <a:lnTo>
                  <a:pt x="6019" y="76149"/>
                </a:lnTo>
                <a:lnTo>
                  <a:pt x="0" y="85873"/>
                </a:lnTo>
                <a:lnTo>
                  <a:pt x="147844" y="85873"/>
                </a:lnTo>
                <a:lnTo>
                  <a:pt x="135466" y="68367"/>
                </a:lnTo>
                <a:lnTo>
                  <a:pt x="115673" y="45228"/>
                </a:lnTo>
                <a:lnTo>
                  <a:pt x="94713" y="20944"/>
                </a:lnTo>
                <a:lnTo>
                  <a:pt x="7883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2372097" y="5435308"/>
            <a:ext cx="147955" cy="86360"/>
          </a:xfrm>
          <a:custGeom>
            <a:avLst/>
            <a:gdLst/>
            <a:ahLst/>
            <a:cxnLst/>
            <a:rect l="l" t="t" r="r" b="b"/>
            <a:pathLst>
              <a:path w="147955" h="86360">
                <a:moveTo>
                  <a:pt x="71240" y="0"/>
                </a:moveTo>
                <a:lnTo>
                  <a:pt x="52088" y="24594"/>
                </a:lnTo>
                <a:lnTo>
                  <a:pt x="38292" y="40327"/>
                </a:lnTo>
                <a:lnTo>
                  <a:pt x="25506" y="53692"/>
                </a:lnTo>
                <a:lnTo>
                  <a:pt x="9385" y="71178"/>
                </a:lnTo>
                <a:lnTo>
                  <a:pt x="4906" y="75716"/>
                </a:lnTo>
                <a:lnTo>
                  <a:pt x="3336" y="76957"/>
                </a:lnTo>
                <a:lnTo>
                  <a:pt x="2444" y="78950"/>
                </a:lnTo>
                <a:lnTo>
                  <a:pt x="0" y="85744"/>
                </a:lnTo>
                <a:lnTo>
                  <a:pt x="147798" y="85744"/>
                </a:lnTo>
                <a:lnTo>
                  <a:pt x="145737" y="79733"/>
                </a:lnTo>
                <a:lnTo>
                  <a:pt x="145151" y="78162"/>
                </a:lnTo>
                <a:lnTo>
                  <a:pt x="144025" y="77152"/>
                </a:lnTo>
                <a:lnTo>
                  <a:pt x="140342" y="72824"/>
                </a:lnTo>
                <a:lnTo>
                  <a:pt x="138668" y="70656"/>
                </a:lnTo>
                <a:lnTo>
                  <a:pt x="130435" y="62016"/>
                </a:lnTo>
                <a:lnTo>
                  <a:pt x="125033" y="56458"/>
                </a:lnTo>
                <a:lnTo>
                  <a:pt x="121002" y="52253"/>
                </a:lnTo>
                <a:lnTo>
                  <a:pt x="117234" y="47952"/>
                </a:lnTo>
                <a:lnTo>
                  <a:pt x="112626" y="42101"/>
                </a:lnTo>
                <a:lnTo>
                  <a:pt x="107940" y="36428"/>
                </a:lnTo>
                <a:lnTo>
                  <a:pt x="103729" y="32044"/>
                </a:lnTo>
                <a:lnTo>
                  <a:pt x="99457" y="27750"/>
                </a:lnTo>
                <a:lnTo>
                  <a:pt x="94587" y="22344"/>
                </a:lnTo>
                <a:lnTo>
                  <a:pt x="87413" y="12563"/>
                </a:lnTo>
                <a:lnTo>
                  <a:pt x="84584" y="7559"/>
                </a:lnTo>
                <a:lnTo>
                  <a:pt x="80919" y="4361"/>
                </a:lnTo>
                <a:lnTo>
                  <a:pt x="7124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2901314" y="5418834"/>
            <a:ext cx="151130" cy="85725"/>
          </a:xfrm>
          <a:custGeom>
            <a:avLst/>
            <a:gdLst/>
            <a:ahLst/>
            <a:cxnLst/>
            <a:rect l="l" t="t" r="r" b="b"/>
            <a:pathLst>
              <a:path w="151130" h="85725">
                <a:moveTo>
                  <a:pt x="0" y="0"/>
                </a:moveTo>
                <a:lnTo>
                  <a:pt x="12370" y="16305"/>
                </a:lnTo>
                <a:lnTo>
                  <a:pt x="27901" y="33594"/>
                </a:lnTo>
                <a:lnTo>
                  <a:pt x="43569" y="50069"/>
                </a:lnTo>
                <a:lnTo>
                  <a:pt x="56351" y="63933"/>
                </a:lnTo>
                <a:lnTo>
                  <a:pt x="62066" y="71423"/>
                </a:lnTo>
                <a:lnTo>
                  <a:pt x="65993" y="76948"/>
                </a:lnTo>
                <a:lnTo>
                  <a:pt x="71021" y="81394"/>
                </a:lnTo>
                <a:lnTo>
                  <a:pt x="80039" y="85644"/>
                </a:lnTo>
                <a:lnTo>
                  <a:pt x="91403" y="68637"/>
                </a:lnTo>
                <a:lnTo>
                  <a:pt x="105156" y="52934"/>
                </a:lnTo>
                <a:lnTo>
                  <a:pt x="119331" y="38120"/>
                </a:lnTo>
                <a:lnTo>
                  <a:pt x="131961" y="23782"/>
                </a:lnTo>
                <a:lnTo>
                  <a:pt x="136757" y="17293"/>
                </a:lnTo>
                <a:lnTo>
                  <a:pt x="140444" y="12175"/>
                </a:lnTo>
                <a:lnTo>
                  <a:pt x="144532" y="7650"/>
                </a:lnTo>
                <a:lnTo>
                  <a:pt x="150530" y="2934"/>
                </a:lnTo>
                <a:lnTo>
                  <a:pt x="150530" y="1396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2724576" y="5435383"/>
            <a:ext cx="148590" cy="85725"/>
          </a:xfrm>
          <a:custGeom>
            <a:avLst/>
            <a:gdLst/>
            <a:ahLst/>
            <a:cxnLst/>
            <a:rect l="l" t="t" r="r" b="b"/>
            <a:pathLst>
              <a:path w="148589" h="85725">
                <a:moveTo>
                  <a:pt x="71165" y="0"/>
                </a:moveTo>
                <a:lnTo>
                  <a:pt x="64000" y="11223"/>
                </a:lnTo>
                <a:lnTo>
                  <a:pt x="56061" y="21478"/>
                </a:lnTo>
                <a:lnTo>
                  <a:pt x="47110" y="31377"/>
                </a:lnTo>
                <a:lnTo>
                  <a:pt x="36907" y="41534"/>
                </a:lnTo>
                <a:lnTo>
                  <a:pt x="0" y="85439"/>
                </a:lnTo>
                <a:lnTo>
                  <a:pt x="148054" y="85252"/>
                </a:lnTo>
                <a:lnTo>
                  <a:pt x="134432" y="65865"/>
                </a:lnTo>
                <a:lnTo>
                  <a:pt x="110863" y="38538"/>
                </a:lnTo>
                <a:lnTo>
                  <a:pt x="86667" y="13255"/>
                </a:lnTo>
                <a:lnTo>
                  <a:pt x="7116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2193576" y="5418773"/>
            <a:ext cx="149860" cy="86360"/>
          </a:xfrm>
          <a:custGeom>
            <a:avLst/>
            <a:gdLst/>
            <a:ahLst/>
            <a:cxnLst/>
            <a:rect l="l" t="t" r="r" b="b"/>
            <a:pathLst>
              <a:path w="149860" h="86360">
                <a:moveTo>
                  <a:pt x="0" y="0"/>
                </a:moveTo>
                <a:lnTo>
                  <a:pt x="76456" y="85982"/>
                </a:lnTo>
                <a:lnTo>
                  <a:pt x="84890" y="75927"/>
                </a:lnTo>
                <a:lnTo>
                  <a:pt x="94180" y="65171"/>
                </a:lnTo>
                <a:lnTo>
                  <a:pt x="103845" y="54413"/>
                </a:lnTo>
                <a:lnTo>
                  <a:pt x="113407" y="44352"/>
                </a:lnTo>
                <a:lnTo>
                  <a:pt x="121335" y="35760"/>
                </a:lnTo>
                <a:lnTo>
                  <a:pt x="132434" y="22943"/>
                </a:lnTo>
                <a:lnTo>
                  <a:pt x="143002" y="9817"/>
                </a:lnTo>
                <a:lnTo>
                  <a:pt x="149335" y="30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2547251" y="5419768"/>
            <a:ext cx="149225" cy="85090"/>
          </a:xfrm>
          <a:custGeom>
            <a:avLst/>
            <a:gdLst/>
            <a:ahLst/>
            <a:cxnLst/>
            <a:rect l="l" t="t" r="r" b="b"/>
            <a:pathLst>
              <a:path w="149225" h="85089">
                <a:moveTo>
                  <a:pt x="149155" y="0"/>
                </a:moveTo>
                <a:lnTo>
                  <a:pt x="0" y="96"/>
                </a:lnTo>
                <a:lnTo>
                  <a:pt x="8873" y="10680"/>
                </a:lnTo>
                <a:lnTo>
                  <a:pt x="16719" y="20245"/>
                </a:lnTo>
                <a:lnTo>
                  <a:pt x="25195" y="30119"/>
                </a:lnTo>
                <a:lnTo>
                  <a:pt x="35957" y="41626"/>
                </a:lnTo>
                <a:lnTo>
                  <a:pt x="74761" y="85020"/>
                </a:lnTo>
                <a:lnTo>
                  <a:pt x="14915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2417579" y="5337079"/>
            <a:ext cx="55880" cy="53340"/>
          </a:xfrm>
          <a:custGeom>
            <a:avLst/>
            <a:gdLst/>
            <a:ahLst/>
            <a:cxnLst/>
            <a:rect l="l" t="t" r="r" b="b"/>
            <a:pathLst>
              <a:path w="55880" h="53339">
                <a:moveTo>
                  <a:pt x="31287" y="0"/>
                </a:moveTo>
                <a:lnTo>
                  <a:pt x="25398" y="0"/>
                </a:lnTo>
                <a:lnTo>
                  <a:pt x="0" y="27740"/>
                </a:lnTo>
                <a:lnTo>
                  <a:pt x="4997" y="33713"/>
                </a:lnTo>
                <a:lnTo>
                  <a:pt x="6948" y="35653"/>
                </a:lnTo>
                <a:lnTo>
                  <a:pt x="19731" y="48618"/>
                </a:lnTo>
                <a:lnTo>
                  <a:pt x="18813" y="48618"/>
                </a:lnTo>
                <a:lnTo>
                  <a:pt x="28436" y="53225"/>
                </a:lnTo>
                <a:lnTo>
                  <a:pt x="35622" y="48618"/>
                </a:lnTo>
                <a:lnTo>
                  <a:pt x="19731" y="48618"/>
                </a:lnTo>
                <a:lnTo>
                  <a:pt x="18752" y="48588"/>
                </a:lnTo>
                <a:lnTo>
                  <a:pt x="35667" y="48588"/>
                </a:lnTo>
                <a:lnTo>
                  <a:pt x="36366" y="48140"/>
                </a:lnTo>
                <a:lnTo>
                  <a:pt x="43383" y="42162"/>
                </a:lnTo>
                <a:lnTo>
                  <a:pt x="49687" y="35526"/>
                </a:lnTo>
                <a:lnTo>
                  <a:pt x="55479" y="28464"/>
                </a:lnTo>
                <a:lnTo>
                  <a:pt x="3128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2772917" y="5337079"/>
            <a:ext cx="53975" cy="54610"/>
          </a:xfrm>
          <a:custGeom>
            <a:avLst/>
            <a:gdLst/>
            <a:ahLst/>
            <a:cxnLst/>
            <a:rect l="l" t="t" r="r" b="b"/>
            <a:pathLst>
              <a:path w="53975" h="54610">
                <a:moveTo>
                  <a:pt x="29505" y="0"/>
                </a:moveTo>
                <a:lnTo>
                  <a:pt x="23511" y="0"/>
                </a:lnTo>
                <a:lnTo>
                  <a:pt x="16260" y="8095"/>
                </a:lnTo>
                <a:lnTo>
                  <a:pt x="9951" y="14055"/>
                </a:lnTo>
                <a:lnTo>
                  <a:pt x="4669" y="19737"/>
                </a:lnTo>
                <a:lnTo>
                  <a:pt x="0" y="27536"/>
                </a:lnTo>
                <a:lnTo>
                  <a:pt x="26967" y="54395"/>
                </a:lnTo>
                <a:lnTo>
                  <a:pt x="34405" y="48138"/>
                </a:lnTo>
                <a:lnTo>
                  <a:pt x="41529" y="41580"/>
                </a:lnTo>
                <a:lnTo>
                  <a:pt x="48058" y="34571"/>
                </a:lnTo>
                <a:lnTo>
                  <a:pt x="53708" y="26959"/>
                </a:lnTo>
                <a:lnTo>
                  <a:pt x="46423" y="20247"/>
                </a:lnTo>
                <a:lnTo>
                  <a:pt x="39884" y="13966"/>
                </a:lnTo>
                <a:lnTo>
                  <a:pt x="34322" y="7574"/>
                </a:lnTo>
                <a:lnTo>
                  <a:pt x="2950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2065741" y="5337079"/>
            <a:ext cx="53340" cy="52705"/>
          </a:xfrm>
          <a:custGeom>
            <a:avLst/>
            <a:gdLst/>
            <a:ahLst/>
            <a:cxnLst/>
            <a:rect l="l" t="t" r="r" b="b"/>
            <a:pathLst>
              <a:path w="53339" h="52704">
                <a:moveTo>
                  <a:pt x="19944" y="6864"/>
                </a:moveTo>
                <a:lnTo>
                  <a:pt x="6742" y="19897"/>
                </a:lnTo>
                <a:lnTo>
                  <a:pt x="3999" y="21981"/>
                </a:lnTo>
                <a:lnTo>
                  <a:pt x="0" y="27536"/>
                </a:lnTo>
                <a:lnTo>
                  <a:pt x="26294" y="52627"/>
                </a:lnTo>
                <a:lnTo>
                  <a:pt x="53254" y="27687"/>
                </a:lnTo>
                <a:lnTo>
                  <a:pt x="42721" y="13971"/>
                </a:lnTo>
                <a:lnTo>
                  <a:pt x="37656" y="9003"/>
                </a:lnTo>
                <a:lnTo>
                  <a:pt x="18792" y="9003"/>
                </a:lnTo>
                <a:lnTo>
                  <a:pt x="19944" y="6864"/>
                </a:lnTo>
                <a:close/>
              </a:path>
              <a:path w="53339" h="52704">
                <a:moveTo>
                  <a:pt x="29617" y="0"/>
                </a:moveTo>
                <a:lnTo>
                  <a:pt x="23666" y="0"/>
                </a:lnTo>
                <a:lnTo>
                  <a:pt x="18792" y="9003"/>
                </a:lnTo>
                <a:lnTo>
                  <a:pt x="37656" y="9003"/>
                </a:lnTo>
                <a:lnTo>
                  <a:pt x="36654" y="8020"/>
                </a:lnTo>
                <a:lnTo>
                  <a:pt x="34415" y="6501"/>
                </a:lnTo>
                <a:lnTo>
                  <a:pt x="2961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4254195" y="5007358"/>
            <a:ext cx="956310" cy="954405"/>
          </a:xfrm>
          <a:custGeom>
            <a:avLst/>
            <a:gdLst/>
            <a:ahLst/>
            <a:cxnLst/>
            <a:rect l="l" t="t" r="r" b="b"/>
            <a:pathLst>
              <a:path w="956310" h="954404">
                <a:moveTo>
                  <a:pt x="123" y="905198"/>
                </a:moveTo>
                <a:lnTo>
                  <a:pt x="0" y="951966"/>
                </a:lnTo>
                <a:lnTo>
                  <a:pt x="792411" y="954072"/>
                </a:lnTo>
                <a:lnTo>
                  <a:pt x="792534" y="907204"/>
                </a:lnTo>
                <a:lnTo>
                  <a:pt x="753563" y="907204"/>
                </a:lnTo>
                <a:lnTo>
                  <a:pt x="123" y="905198"/>
                </a:lnTo>
                <a:close/>
              </a:path>
              <a:path w="956310" h="954404">
                <a:moveTo>
                  <a:pt x="862764" y="876132"/>
                </a:moveTo>
                <a:lnTo>
                  <a:pt x="792615" y="876132"/>
                </a:lnTo>
                <a:lnTo>
                  <a:pt x="828987" y="876230"/>
                </a:lnTo>
                <a:lnTo>
                  <a:pt x="828789" y="951574"/>
                </a:lnTo>
                <a:lnTo>
                  <a:pt x="953496" y="951905"/>
                </a:lnTo>
                <a:lnTo>
                  <a:pt x="953586" y="918032"/>
                </a:lnTo>
                <a:lnTo>
                  <a:pt x="917211" y="918032"/>
                </a:lnTo>
                <a:lnTo>
                  <a:pt x="862653" y="917888"/>
                </a:lnTo>
                <a:lnTo>
                  <a:pt x="862764" y="876132"/>
                </a:lnTo>
                <a:close/>
              </a:path>
              <a:path w="956310" h="954404">
                <a:moveTo>
                  <a:pt x="953724" y="865930"/>
                </a:moveTo>
                <a:lnTo>
                  <a:pt x="862791" y="865930"/>
                </a:lnTo>
                <a:lnTo>
                  <a:pt x="917352" y="866073"/>
                </a:lnTo>
                <a:lnTo>
                  <a:pt x="917211" y="918032"/>
                </a:lnTo>
                <a:lnTo>
                  <a:pt x="953586" y="918032"/>
                </a:lnTo>
                <a:lnTo>
                  <a:pt x="953724" y="865930"/>
                </a:lnTo>
                <a:close/>
              </a:path>
              <a:path w="956310" h="954404">
                <a:moveTo>
                  <a:pt x="516985" y="667551"/>
                </a:moveTo>
                <a:lnTo>
                  <a:pt x="515171" y="669356"/>
                </a:lnTo>
                <a:lnTo>
                  <a:pt x="514840" y="794854"/>
                </a:lnTo>
                <a:lnTo>
                  <a:pt x="673319" y="795276"/>
                </a:lnTo>
                <a:lnTo>
                  <a:pt x="673117" y="871409"/>
                </a:lnTo>
                <a:lnTo>
                  <a:pt x="674917" y="873224"/>
                </a:lnTo>
                <a:lnTo>
                  <a:pt x="753653" y="873432"/>
                </a:lnTo>
                <a:lnTo>
                  <a:pt x="753563" y="907204"/>
                </a:lnTo>
                <a:lnTo>
                  <a:pt x="792534" y="907204"/>
                </a:lnTo>
                <a:lnTo>
                  <a:pt x="792615" y="876132"/>
                </a:lnTo>
                <a:lnTo>
                  <a:pt x="862764" y="876132"/>
                </a:lnTo>
                <a:lnTo>
                  <a:pt x="862791" y="865930"/>
                </a:lnTo>
                <a:lnTo>
                  <a:pt x="953724" y="865930"/>
                </a:lnTo>
                <a:lnTo>
                  <a:pt x="953799" y="837590"/>
                </a:lnTo>
                <a:lnTo>
                  <a:pt x="948760" y="832186"/>
                </a:lnTo>
                <a:lnTo>
                  <a:pt x="875869" y="832186"/>
                </a:lnTo>
                <a:lnTo>
                  <a:pt x="875904" y="819047"/>
                </a:lnTo>
                <a:lnTo>
                  <a:pt x="818748" y="819047"/>
                </a:lnTo>
                <a:lnTo>
                  <a:pt x="727815" y="818802"/>
                </a:lnTo>
                <a:lnTo>
                  <a:pt x="727967" y="761306"/>
                </a:lnTo>
                <a:lnTo>
                  <a:pt x="600664" y="761306"/>
                </a:lnTo>
                <a:lnTo>
                  <a:pt x="546106" y="761163"/>
                </a:lnTo>
                <a:lnTo>
                  <a:pt x="546257" y="704001"/>
                </a:lnTo>
                <a:lnTo>
                  <a:pt x="642383" y="704001"/>
                </a:lnTo>
                <a:lnTo>
                  <a:pt x="642479" y="667768"/>
                </a:lnTo>
                <a:lnTo>
                  <a:pt x="598313" y="667768"/>
                </a:lnTo>
                <a:lnTo>
                  <a:pt x="516985" y="667551"/>
                </a:lnTo>
                <a:close/>
              </a:path>
              <a:path w="956310" h="954404">
                <a:moveTo>
                  <a:pt x="5637" y="785704"/>
                </a:moveTo>
                <a:lnTo>
                  <a:pt x="5511" y="832471"/>
                </a:lnTo>
                <a:lnTo>
                  <a:pt x="481752" y="833738"/>
                </a:lnTo>
                <a:lnTo>
                  <a:pt x="483562" y="831935"/>
                </a:lnTo>
                <a:lnTo>
                  <a:pt x="483676" y="789448"/>
                </a:lnTo>
                <a:lnTo>
                  <a:pt x="436910" y="789448"/>
                </a:lnTo>
                <a:lnTo>
                  <a:pt x="304408" y="789095"/>
                </a:lnTo>
                <a:lnTo>
                  <a:pt x="273232" y="789012"/>
                </a:lnTo>
                <a:lnTo>
                  <a:pt x="229064" y="788897"/>
                </a:lnTo>
                <a:lnTo>
                  <a:pt x="229071" y="786215"/>
                </a:lnTo>
                <a:lnTo>
                  <a:pt x="197896" y="786215"/>
                </a:lnTo>
                <a:lnTo>
                  <a:pt x="5637" y="785704"/>
                </a:lnTo>
                <a:close/>
              </a:path>
              <a:path w="956310" h="954404">
                <a:moveTo>
                  <a:pt x="928886" y="829092"/>
                </a:moveTo>
                <a:lnTo>
                  <a:pt x="903842" y="830885"/>
                </a:lnTo>
                <a:lnTo>
                  <a:pt x="875869" y="832186"/>
                </a:lnTo>
                <a:lnTo>
                  <a:pt x="948760" y="832186"/>
                </a:lnTo>
                <a:lnTo>
                  <a:pt x="946904" y="830196"/>
                </a:lnTo>
                <a:lnTo>
                  <a:pt x="928886" y="829092"/>
                </a:lnTo>
                <a:close/>
              </a:path>
              <a:path w="956310" h="954404">
                <a:moveTo>
                  <a:pt x="873550" y="727870"/>
                </a:moveTo>
                <a:lnTo>
                  <a:pt x="728056" y="727870"/>
                </a:lnTo>
                <a:lnTo>
                  <a:pt x="818989" y="728111"/>
                </a:lnTo>
                <a:lnTo>
                  <a:pt x="818748" y="819047"/>
                </a:lnTo>
                <a:lnTo>
                  <a:pt x="875904" y="819047"/>
                </a:lnTo>
                <a:lnTo>
                  <a:pt x="875967" y="795816"/>
                </a:lnTo>
                <a:lnTo>
                  <a:pt x="952222" y="795816"/>
                </a:lnTo>
                <a:lnTo>
                  <a:pt x="953856" y="794268"/>
                </a:lnTo>
                <a:lnTo>
                  <a:pt x="953936" y="785704"/>
                </a:lnTo>
                <a:lnTo>
                  <a:pt x="954026" y="751734"/>
                </a:lnTo>
                <a:lnTo>
                  <a:pt x="909861" y="751734"/>
                </a:lnTo>
                <a:lnTo>
                  <a:pt x="873486" y="751636"/>
                </a:lnTo>
                <a:lnTo>
                  <a:pt x="873550" y="727870"/>
                </a:lnTo>
                <a:close/>
              </a:path>
              <a:path w="956310" h="954404">
                <a:moveTo>
                  <a:pt x="952222" y="795816"/>
                </a:moveTo>
                <a:lnTo>
                  <a:pt x="875967" y="795816"/>
                </a:lnTo>
                <a:lnTo>
                  <a:pt x="952009" y="796018"/>
                </a:lnTo>
                <a:lnTo>
                  <a:pt x="952222" y="795816"/>
                </a:lnTo>
                <a:close/>
              </a:path>
              <a:path w="956310" h="954404">
                <a:moveTo>
                  <a:pt x="439243" y="592002"/>
                </a:moveTo>
                <a:lnTo>
                  <a:pt x="437432" y="593806"/>
                </a:lnTo>
                <a:lnTo>
                  <a:pt x="436910" y="789448"/>
                </a:lnTo>
                <a:lnTo>
                  <a:pt x="483676" y="789448"/>
                </a:lnTo>
                <a:lnTo>
                  <a:pt x="484092" y="633690"/>
                </a:lnTo>
                <a:lnTo>
                  <a:pt x="642570" y="633690"/>
                </a:lnTo>
                <a:lnTo>
                  <a:pt x="642679" y="592542"/>
                </a:lnTo>
                <a:lnTo>
                  <a:pt x="439243" y="592002"/>
                </a:lnTo>
                <a:close/>
              </a:path>
              <a:path w="956310" h="954404">
                <a:moveTo>
                  <a:pt x="274013" y="495432"/>
                </a:moveTo>
                <a:lnTo>
                  <a:pt x="273232" y="789012"/>
                </a:lnTo>
                <a:lnTo>
                  <a:pt x="304409" y="789012"/>
                </a:lnTo>
                <a:lnTo>
                  <a:pt x="305114" y="524095"/>
                </a:lnTo>
                <a:lnTo>
                  <a:pt x="380455" y="524095"/>
                </a:lnTo>
                <a:lnTo>
                  <a:pt x="380532" y="495641"/>
                </a:lnTo>
                <a:lnTo>
                  <a:pt x="351953" y="495641"/>
                </a:lnTo>
                <a:lnTo>
                  <a:pt x="274013" y="495432"/>
                </a:lnTo>
                <a:close/>
              </a:path>
              <a:path w="956310" h="954404">
                <a:moveTo>
                  <a:pt x="199203" y="295182"/>
                </a:moveTo>
                <a:lnTo>
                  <a:pt x="197896" y="786215"/>
                </a:lnTo>
                <a:lnTo>
                  <a:pt x="229071" y="786215"/>
                </a:lnTo>
                <a:lnTo>
                  <a:pt x="230295" y="326440"/>
                </a:lnTo>
                <a:lnTo>
                  <a:pt x="284853" y="326440"/>
                </a:lnTo>
                <a:lnTo>
                  <a:pt x="284937" y="295304"/>
                </a:lnTo>
                <a:lnTo>
                  <a:pt x="245967" y="295304"/>
                </a:lnTo>
                <a:lnTo>
                  <a:pt x="199203" y="295182"/>
                </a:lnTo>
                <a:close/>
              </a:path>
              <a:path w="956310" h="954404">
                <a:moveTo>
                  <a:pt x="642383" y="704001"/>
                </a:moveTo>
                <a:lnTo>
                  <a:pt x="546257" y="704001"/>
                </a:lnTo>
                <a:lnTo>
                  <a:pt x="600819" y="704148"/>
                </a:lnTo>
                <a:lnTo>
                  <a:pt x="600664" y="761306"/>
                </a:lnTo>
                <a:lnTo>
                  <a:pt x="727967" y="761306"/>
                </a:lnTo>
                <a:lnTo>
                  <a:pt x="728001" y="748516"/>
                </a:lnTo>
                <a:lnTo>
                  <a:pt x="676041" y="748516"/>
                </a:lnTo>
                <a:lnTo>
                  <a:pt x="642265" y="748426"/>
                </a:lnTo>
                <a:lnTo>
                  <a:pt x="642383" y="704001"/>
                </a:lnTo>
                <a:close/>
              </a:path>
              <a:path w="956310" h="954404">
                <a:moveTo>
                  <a:pt x="911851" y="3496"/>
                </a:moveTo>
                <a:lnTo>
                  <a:pt x="909861" y="751734"/>
                </a:lnTo>
                <a:lnTo>
                  <a:pt x="954026" y="751734"/>
                </a:lnTo>
                <a:lnTo>
                  <a:pt x="956020" y="3614"/>
                </a:lnTo>
                <a:lnTo>
                  <a:pt x="911851" y="3496"/>
                </a:lnTo>
                <a:close/>
              </a:path>
              <a:path w="956310" h="954404">
                <a:moveTo>
                  <a:pt x="678056" y="670579"/>
                </a:moveTo>
                <a:lnTo>
                  <a:pt x="676245" y="672383"/>
                </a:lnTo>
                <a:lnTo>
                  <a:pt x="676041" y="748516"/>
                </a:lnTo>
                <a:lnTo>
                  <a:pt x="728001" y="748516"/>
                </a:lnTo>
                <a:lnTo>
                  <a:pt x="728056" y="727870"/>
                </a:lnTo>
                <a:lnTo>
                  <a:pt x="873550" y="727870"/>
                </a:lnTo>
                <a:lnTo>
                  <a:pt x="873695" y="673696"/>
                </a:lnTo>
                <a:lnTo>
                  <a:pt x="795751" y="673488"/>
                </a:lnTo>
                <a:lnTo>
                  <a:pt x="795758" y="670780"/>
                </a:lnTo>
                <a:lnTo>
                  <a:pt x="754193" y="670780"/>
                </a:lnTo>
                <a:lnTo>
                  <a:pt x="678056" y="670579"/>
                </a:lnTo>
                <a:close/>
              </a:path>
              <a:path w="956310" h="954404">
                <a:moveTo>
                  <a:pt x="676087" y="434149"/>
                </a:moveTo>
                <a:lnTo>
                  <a:pt x="674273" y="435949"/>
                </a:lnTo>
                <a:lnTo>
                  <a:pt x="673747" y="634197"/>
                </a:lnTo>
                <a:lnTo>
                  <a:pt x="754287" y="634410"/>
                </a:lnTo>
                <a:lnTo>
                  <a:pt x="754193" y="670780"/>
                </a:lnTo>
                <a:lnTo>
                  <a:pt x="795758" y="670780"/>
                </a:lnTo>
                <a:lnTo>
                  <a:pt x="795841" y="639716"/>
                </a:lnTo>
                <a:lnTo>
                  <a:pt x="873809" y="639716"/>
                </a:lnTo>
                <a:lnTo>
                  <a:pt x="876666" y="615012"/>
                </a:lnTo>
                <a:lnTo>
                  <a:pt x="876914" y="603460"/>
                </a:lnTo>
                <a:lnTo>
                  <a:pt x="840107" y="603460"/>
                </a:lnTo>
                <a:lnTo>
                  <a:pt x="785549" y="603317"/>
                </a:lnTo>
                <a:lnTo>
                  <a:pt x="785577" y="592833"/>
                </a:lnTo>
                <a:lnTo>
                  <a:pt x="751799" y="592833"/>
                </a:lnTo>
                <a:lnTo>
                  <a:pt x="715427" y="592736"/>
                </a:lnTo>
                <a:lnTo>
                  <a:pt x="715737" y="475823"/>
                </a:lnTo>
                <a:lnTo>
                  <a:pt x="838967" y="475823"/>
                </a:lnTo>
                <a:lnTo>
                  <a:pt x="840452" y="474347"/>
                </a:lnTo>
                <a:lnTo>
                  <a:pt x="840558" y="434463"/>
                </a:lnTo>
                <a:lnTo>
                  <a:pt x="793793" y="434463"/>
                </a:lnTo>
                <a:lnTo>
                  <a:pt x="676087" y="434149"/>
                </a:lnTo>
                <a:close/>
              </a:path>
              <a:path w="956310" h="954404">
                <a:moveTo>
                  <a:pt x="642570" y="633690"/>
                </a:moveTo>
                <a:lnTo>
                  <a:pt x="484092" y="633690"/>
                </a:lnTo>
                <a:lnTo>
                  <a:pt x="598403" y="633996"/>
                </a:lnTo>
                <a:lnTo>
                  <a:pt x="598313" y="667768"/>
                </a:lnTo>
                <a:lnTo>
                  <a:pt x="642479" y="667768"/>
                </a:lnTo>
                <a:lnTo>
                  <a:pt x="642570" y="633690"/>
                </a:lnTo>
                <a:close/>
              </a:path>
              <a:path w="956310" h="954404">
                <a:moveTo>
                  <a:pt x="873809" y="639716"/>
                </a:moveTo>
                <a:lnTo>
                  <a:pt x="795841" y="639716"/>
                </a:lnTo>
                <a:lnTo>
                  <a:pt x="873785" y="639925"/>
                </a:lnTo>
                <a:lnTo>
                  <a:pt x="873809" y="639716"/>
                </a:lnTo>
                <a:close/>
              </a:path>
              <a:path w="956310" h="954404">
                <a:moveTo>
                  <a:pt x="877003" y="546159"/>
                </a:moveTo>
                <a:lnTo>
                  <a:pt x="785700" y="546159"/>
                </a:lnTo>
                <a:lnTo>
                  <a:pt x="840258" y="546304"/>
                </a:lnTo>
                <a:lnTo>
                  <a:pt x="840107" y="603460"/>
                </a:lnTo>
                <a:lnTo>
                  <a:pt x="876914" y="603460"/>
                </a:lnTo>
                <a:lnTo>
                  <a:pt x="877379" y="581903"/>
                </a:lnTo>
                <a:lnTo>
                  <a:pt x="877003" y="546159"/>
                </a:lnTo>
                <a:close/>
              </a:path>
              <a:path w="956310" h="954404">
                <a:moveTo>
                  <a:pt x="752015" y="512291"/>
                </a:moveTo>
                <a:lnTo>
                  <a:pt x="751799" y="592833"/>
                </a:lnTo>
                <a:lnTo>
                  <a:pt x="785577" y="592833"/>
                </a:lnTo>
                <a:lnTo>
                  <a:pt x="785700" y="546159"/>
                </a:lnTo>
                <a:lnTo>
                  <a:pt x="877003" y="546159"/>
                </a:lnTo>
                <a:lnTo>
                  <a:pt x="876746" y="524296"/>
                </a:lnTo>
                <a:lnTo>
                  <a:pt x="876715" y="514432"/>
                </a:lnTo>
                <a:lnTo>
                  <a:pt x="874915" y="512618"/>
                </a:lnTo>
                <a:lnTo>
                  <a:pt x="752015" y="512291"/>
                </a:lnTo>
                <a:close/>
              </a:path>
              <a:path w="956310" h="954404">
                <a:moveTo>
                  <a:pt x="380455" y="524095"/>
                </a:moveTo>
                <a:lnTo>
                  <a:pt x="305114" y="524095"/>
                </a:lnTo>
                <a:lnTo>
                  <a:pt x="380455" y="524296"/>
                </a:lnTo>
                <a:lnTo>
                  <a:pt x="380455" y="524095"/>
                </a:lnTo>
                <a:close/>
              </a:path>
              <a:path w="956310" h="954404">
                <a:moveTo>
                  <a:pt x="380728" y="422841"/>
                </a:moveTo>
                <a:lnTo>
                  <a:pt x="331362" y="422841"/>
                </a:lnTo>
                <a:lnTo>
                  <a:pt x="352149" y="422896"/>
                </a:lnTo>
                <a:lnTo>
                  <a:pt x="351953" y="495641"/>
                </a:lnTo>
                <a:lnTo>
                  <a:pt x="380532" y="495641"/>
                </a:lnTo>
                <a:lnTo>
                  <a:pt x="380728" y="422841"/>
                </a:lnTo>
                <a:close/>
              </a:path>
              <a:path w="956310" h="954404">
                <a:moveTo>
                  <a:pt x="838967" y="475823"/>
                </a:moveTo>
                <a:lnTo>
                  <a:pt x="715737" y="475823"/>
                </a:lnTo>
                <a:lnTo>
                  <a:pt x="838638" y="476150"/>
                </a:lnTo>
                <a:lnTo>
                  <a:pt x="838967" y="475823"/>
                </a:lnTo>
                <a:close/>
              </a:path>
              <a:path w="956310" h="954404">
                <a:moveTo>
                  <a:pt x="262741" y="393399"/>
                </a:moveTo>
                <a:lnTo>
                  <a:pt x="253875" y="395482"/>
                </a:lnTo>
                <a:lnTo>
                  <a:pt x="250880" y="401839"/>
                </a:lnTo>
                <a:lnTo>
                  <a:pt x="250686" y="474588"/>
                </a:lnTo>
                <a:lnTo>
                  <a:pt x="323432" y="474779"/>
                </a:lnTo>
                <a:lnTo>
                  <a:pt x="329980" y="471324"/>
                </a:lnTo>
                <a:lnTo>
                  <a:pt x="332094" y="461211"/>
                </a:lnTo>
                <a:lnTo>
                  <a:pt x="331915" y="448750"/>
                </a:lnTo>
                <a:lnTo>
                  <a:pt x="305316" y="448750"/>
                </a:lnTo>
                <a:lnTo>
                  <a:pt x="274137" y="448668"/>
                </a:lnTo>
                <a:lnTo>
                  <a:pt x="274219" y="417488"/>
                </a:lnTo>
                <a:lnTo>
                  <a:pt x="380742" y="417488"/>
                </a:lnTo>
                <a:lnTo>
                  <a:pt x="380798" y="396990"/>
                </a:lnTo>
                <a:lnTo>
                  <a:pt x="328842" y="394254"/>
                </a:lnTo>
                <a:lnTo>
                  <a:pt x="297666" y="394171"/>
                </a:lnTo>
                <a:lnTo>
                  <a:pt x="277373" y="393618"/>
                </a:lnTo>
                <a:lnTo>
                  <a:pt x="262741" y="393399"/>
                </a:lnTo>
                <a:close/>
              </a:path>
              <a:path w="956310" h="954404">
                <a:moveTo>
                  <a:pt x="380742" y="417488"/>
                </a:moveTo>
                <a:lnTo>
                  <a:pt x="274219" y="417488"/>
                </a:lnTo>
                <a:lnTo>
                  <a:pt x="305399" y="417574"/>
                </a:lnTo>
                <a:lnTo>
                  <a:pt x="305316" y="448750"/>
                </a:lnTo>
                <a:lnTo>
                  <a:pt x="331915" y="448750"/>
                </a:lnTo>
                <a:lnTo>
                  <a:pt x="331860" y="444897"/>
                </a:lnTo>
                <a:lnTo>
                  <a:pt x="331362" y="422841"/>
                </a:lnTo>
                <a:lnTo>
                  <a:pt x="380728" y="422841"/>
                </a:lnTo>
                <a:lnTo>
                  <a:pt x="380742" y="417488"/>
                </a:lnTo>
                <a:close/>
              </a:path>
              <a:path w="956310" h="954404">
                <a:moveTo>
                  <a:pt x="840906" y="303847"/>
                </a:moveTo>
                <a:lnTo>
                  <a:pt x="526536" y="303847"/>
                </a:lnTo>
                <a:lnTo>
                  <a:pt x="794138" y="304559"/>
                </a:lnTo>
                <a:lnTo>
                  <a:pt x="793793" y="434463"/>
                </a:lnTo>
                <a:lnTo>
                  <a:pt x="840558" y="434463"/>
                </a:lnTo>
                <a:lnTo>
                  <a:pt x="840906" y="303847"/>
                </a:lnTo>
                <a:close/>
              </a:path>
              <a:path w="956310" h="954404">
                <a:moveTo>
                  <a:pt x="419955" y="326844"/>
                </a:moveTo>
                <a:lnTo>
                  <a:pt x="380980" y="326844"/>
                </a:lnTo>
                <a:lnTo>
                  <a:pt x="396572" y="326884"/>
                </a:lnTo>
                <a:lnTo>
                  <a:pt x="396313" y="423802"/>
                </a:lnTo>
                <a:lnTo>
                  <a:pt x="398117" y="425613"/>
                </a:lnTo>
                <a:lnTo>
                  <a:pt x="526211" y="425955"/>
                </a:lnTo>
                <a:lnTo>
                  <a:pt x="526295" y="394696"/>
                </a:lnTo>
                <a:lnTo>
                  <a:pt x="495115" y="394696"/>
                </a:lnTo>
                <a:lnTo>
                  <a:pt x="427568" y="394516"/>
                </a:lnTo>
                <a:lnTo>
                  <a:pt x="427609" y="378928"/>
                </a:lnTo>
                <a:lnTo>
                  <a:pt x="475295" y="378928"/>
                </a:lnTo>
                <a:lnTo>
                  <a:pt x="476978" y="377250"/>
                </a:lnTo>
                <a:lnTo>
                  <a:pt x="477036" y="355615"/>
                </a:lnTo>
                <a:lnTo>
                  <a:pt x="453654" y="355615"/>
                </a:lnTo>
                <a:lnTo>
                  <a:pt x="419879" y="355525"/>
                </a:lnTo>
                <a:lnTo>
                  <a:pt x="419955" y="326844"/>
                </a:lnTo>
                <a:close/>
              </a:path>
              <a:path w="956310" h="954404">
                <a:moveTo>
                  <a:pt x="495443" y="272588"/>
                </a:moveTo>
                <a:lnTo>
                  <a:pt x="495115" y="394696"/>
                </a:lnTo>
                <a:lnTo>
                  <a:pt x="526295" y="394696"/>
                </a:lnTo>
                <a:lnTo>
                  <a:pt x="526536" y="303847"/>
                </a:lnTo>
                <a:lnTo>
                  <a:pt x="840906" y="303847"/>
                </a:lnTo>
                <a:lnTo>
                  <a:pt x="840987" y="273380"/>
                </a:lnTo>
                <a:lnTo>
                  <a:pt x="794221" y="273380"/>
                </a:lnTo>
                <a:lnTo>
                  <a:pt x="495443" y="272588"/>
                </a:lnTo>
                <a:close/>
              </a:path>
              <a:path w="956310" h="954404">
                <a:moveTo>
                  <a:pt x="369368" y="375984"/>
                </a:moveTo>
                <a:lnTo>
                  <a:pt x="297713" y="375984"/>
                </a:lnTo>
                <a:lnTo>
                  <a:pt x="297666" y="394171"/>
                </a:lnTo>
                <a:lnTo>
                  <a:pt x="328842" y="394171"/>
                </a:lnTo>
                <a:lnTo>
                  <a:pt x="328893" y="376067"/>
                </a:lnTo>
                <a:lnTo>
                  <a:pt x="368911" y="376067"/>
                </a:lnTo>
                <a:lnTo>
                  <a:pt x="369368" y="375984"/>
                </a:lnTo>
                <a:close/>
              </a:path>
              <a:path w="956310" h="954404">
                <a:moveTo>
                  <a:pt x="475295" y="378928"/>
                </a:moveTo>
                <a:lnTo>
                  <a:pt x="427609" y="378928"/>
                </a:lnTo>
                <a:lnTo>
                  <a:pt x="475167" y="379055"/>
                </a:lnTo>
                <a:lnTo>
                  <a:pt x="475295" y="378928"/>
                </a:lnTo>
                <a:close/>
              </a:path>
              <a:path w="956310" h="954404">
                <a:moveTo>
                  <a:pt x="368911" y="376067"/>
                </a:moveTo>
                <a:lnTo>
                  <a:pt x="328893" y="376067"/>
                </a:lnTo>
                <a:lnTo>
                  <a:pt x="363820" y="376988"/>
                </a:lnTo>
                <a:lnTo>
                  <a:pt x="368911" y="376067"/>
                </a:lnTo>
                <a:close/>
              </a:path>
              <a:path w="956310" h="954404">
                <a:moveTo>
                  <a:pt x="284853" y="326440"/>
                </a:moveTo>
                <a:lnTo>
                  <a:pt x="230295" y="326440"/>
                </a:lnTo>
                <a:lnTo>
                  <a:pt x="248479" y="326491"/>
                </a:lnTo>
                <a:lnTo>
                  <a:pt x="247744" y="355525"/>
                </a:lnTo>
                <a:lnTo>
                  <a:pt x="247758" y="360182"/>
                </a:lnTo>
                <a:lnTo>
                  <a:pt x="250466" y="373749"/>
                </a:lnTo>
                <a:lnTo>
                  <a:pt x="264606" y="376648"/>
                </a:lnTo>
                <a:lnTo>
                  <a:pt x="297713" y="375984"/>
                </a:lnTo>
                <a:lnTo>
                  <a:pt x="369368" y="375984"/>
                </a:lnTo>
                <a:lnTo>
                  <a:pt x="378709" y="374295"/>
                </a:lnTo>
                <a:lnTo>
                  <a:pt x="381712" y="360182"/>
                </a:lnTo>
                <a:lnTo>
                  <a:pt x="381263" y="339728"/>
                </a:lnTo>
                <a:lnTo>
                  <a:pt x="341979" y="339728"/>
                </a:lnTo>
                <a:lnTo>
                  <a:pt x="284817" y="339577"/>
                </a:lnTo>
                <a:lnTo>
                  <a:pt x="284853" y="326440"/>
                </a:lnTo>
                <a:close/>
              </a:path>
              <a:path w="956310" h="954404">
                <a:moveTo>
                  <a:pt x="477125" y="321750"/>
                </a:moveTo>
                <a:lnTo>
                  <a:pt x="419968" y="321750"/>
                </a:lnTo>
                <a:lnTo>
                  <a:pt x="453744" y="321840"/>
                </a:lnTo>
                <a:lnTo>
                  <a:pt x="453654" y="355615"/>
                </a:lnTo>
                <a:lnTo>
                  <a:pt x="477036" y="355615"/>
                </a:lnTo>
                <a:lnTo>
                  <a:pt x="477125" y="321750"/>
                </a:lnTo>
                <a:close/>
              </a:path>
              <a:path w="956310" h="954404">
                <a:moveTo>
                  <a:pt x="381095" y="285015"/>
                </a:moveTo>
                <a:lnTo>
                  <a:pt x="284965" y="285015"/>
                </a:lnTo>
                <a:lnTo>
                  <a:pt x="342122" y="285167"/>
                </a:lnTo>
                <a:lnTo>
                  <a:pt x="341979" y="339728"/>
                </a:lnTo>
                <a:lnTo>
                  <a:pt x="381263" y="339728"/>
                </a:lnTo>
                <a:lnTo>
                  <a:pt x="380980" y="326844"/>
                </a:lnTo>
                <a:lnTo>
                  <a:pt x="419955" y="326844"/>
                </a:lnTo>
                <a:lnTo>
                  <a:pt x="419968" y="321750"/>
                </a:lnTo>
                <a:lnTo>
                  <a:pt x="477125" y="321750"/>
                </a:lnTo>
                <a:lnTo>
                  <a:pt x="477187" y="298519"/>
                </a:lnTo>
                <a:lnTo>
                  <a:pt x="381060" y="298264"/>
                </a:lnTo>
                <a:lnTo>
                  <a:pt x="381095" y="285015"/>
                </a:lnTo>
                <a:close/>
              </a:path>
              <a:path w="956310" h="954404">
                <a:moveTo>
                  <a:pt x="381116" y="277117"/>
                </a:moveTo>
                <a:lnTo>
                  <a:pt x="246012" y="277117"/>
                </a:lnTo>
                <a:lnTo>
                  <a:pt x="245967" y="295304"/>
                </a:lnTo>
                <a:lnTo>
                  <a:pt x="284937" y="295304"/>
                </a:lnTo>
                <a:lnTo>
                  <a:pt x="284965" y="285015"/>
                </a:lnTo>
                <a:lnTo>
                  <a:pt x="381095" y="285015"/>
                </a:lnTo>
                <a:lnTo>
                  <a:pt x="381116" y="277117"/>
                </a:lnTo>
                <a:close/>
              </a:path>
              <a:path w="956310" h="954404">
                <a:moveTo>
                  <a:pt x="201279" y="193864"/>
                </a:moveTo>
                <a:lnTo>
                  <a:pt x="199468" y="195663"/>
                </a:lnTo>
                <a:lnTo>
                  <a:pt x="199450" y="201650"/>
                </a:lnTo>
                <a:lnTo>
                  <a:pt x="198236" y="251723"/>
                </a:lnTo>
                <a:lnTo>
                  <a:pt x="200201" y="272588"/>
                </a:lnTo>
                <a:lnTo>
                  <a:pt x="200298" y="273380"/>
                </a:lnTo>
                <a:lnTo>
                  <a:pt x="213541" y="278026"/>
                </a:lnTo>
                <a:lnTo>
                  <a:pt x="246012" y="277117"/>
                </a:lnTo>
                <a:lnTo>
                  <a:pt x="381116" y="277117"/>
                </a:lnTo>
                <a:lnTo>
                  <a:pt x="381184" y="251169"/>
                </a:lnTo>
                <a:lnTo>
                  <a:pt x="256475" y="251169"/>
                </a:lnTo>
                <a:lnTo>
                  <a:pt x="222703" y="251079"/>
                </a:lnTo>
                <a:lnTo>
                  <a:pt x="222793" y="217303"/>
                </a:lnTo>
                <a:lnTo>
                  <a:pt x="279949" y="217303"/>
                </a:lnTo>
                <a:lnTo>
                  <a:pt x="280012" y="194072"/>
                </a:lnTo>
                <a:lnTo>
                  <a:pt x="201279" y="193864"/>
                </a:lnTo>
                <a:close/>
              </a:path>
              <a:path w="956310" h="954404">
                <a:moveTo>
                  <a:pt x="841107" y="227977"/>
                </a:moveTo>
                <a:lnTo>
                  <a:pt x="329285" y="227977"/>
                </a:lnTo>
                <a:lnTo>
                  <a:pt x="794336" y="229215"/>
                </a:lnTo>
                <a:lnTo>
                  <a:pt x="794221" y="273380"/>
                </a:lnTo>
                <a:lnTo>
                  <a:pt x="840987" y="273380"/>
                </a:lnTo>
                <a:lnTo>
                  <a:pt x="841107" y="227977"/>
                </a:lnTo>
                <a:close/>
              </a:path>
              <a:path w="956310" h="954404">
                <a:moveTo>
                  <a:pt x="279949" y="217303"/>
                </a:moveTo>
                <a:lnTo>
                  <a:pt x="222793" y="217303"/>
                </a:lnTo>
                <a:lnTo>
                  <a:pt x="256565" y="217393"/>
                </a:lnTo>
                <a:lnTo>
                  <a:pt x="256475" y="251169"/>
                </a:lnTo>
                <a:lnTo>
                  <a:pt x="381184" y="251169"/>
                </a:lnTo>
                <a:lnTo>
                  <a:pt x="381190" y="248900"/>
                </a:lnTo>
                <a:lnTo>
                  <a:pt x="329230" y="248763"/>
                </a:lnTo>
                <a:lnTo>
                  <a:pt x="329244" y="243483"/>
                </a:lnTo>
                <a:lnTo>
                  <a:pt x="298066" y="243483"/>
                </a:lnTo>
                <a:lnTo>
                  <a:pt x="279878" y="243436"/>
                </a:lnTo>
                <a:lnTo>
                  <a:pt x="279949" y="217303"/>
                </a:lnTo>
                <a:close/>
              </a:path>
              <a:path w="956310" h="954404">
                <a:moveTo>
                  <a:pt x="305986" y="196740"/>
                </a:moveTo>
                <a:lnTo>
                  <a:pt x="299613" y="199701"/>
                </a:lnTo>
                <a:lnTo>
                  <a:pt x="297481" y="208555"/>
                </a:lnTo>
                <a:lnTo>
                  <a:pt x="297622" y="223188"/>
                </a:lnTo>
                <a:lnTo>
                  <a:pt x="298066" y="243483"/>
                </a:lnTo>
                <a:lnTo>
                  <a:pt x="329244" y="243483"/>
                </a:lnTo>
                <a:lnTo>
                  <a:pt x="329285" y="227977"/>
                </a:lnTo>
                <a:lnTo>
                  <a:pt x="841107" y="227977"/>
                </a:lnTo>
                <a:lnTo>
                  <a:pt x="841187" y="198039"/>
                </a:lnTo>
                <a:lnTo>
                  <a:pt x="794419" y="198039"/>
                </a:lnTo>
                <a:lnTo>
                  <a:pt x="305986" y="196740"/>
                </a:lnTo>
                <a:close/>
              </a:path>
              <a:path w="956310" h="954404">
                <a:moveTo>
                  <a:pt x="829873" y="0"/>
                </a:moveTo>
                <a:lnTo>
                  <a:pt x="815240" y="141"/>
                </a:lnTo>
                <a:lnTo>
                  <a:pt x="794945" y="586"/>
                </a:lnTo>
                <a:lnTo>
                  <a:pt x="794419" y="198039"/>
                </a:lnTo>
                <a:lnTo>
                  <a:pt x="841187" y="198039"/>
                </a:lnTo>
                <a:lnTo>
                  <a:pt x="841691" y="8503"/>
                </a:lnTo>
                <a:lnTo>
                  <a:pt x="838729" y="2130"/>
                </a:lnTo>
                <a:lnTo>
                  <a:pt x="829873" y="0"/>
                </a:lnTo>
                <a:close/>
              </a:path>
            </a:pathLst>
          </a:custGeom>
          <a:solidFill>
            <a:srgbClr val="15141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3882640" y="5587646"/>
            <a:ext cx="218440" cy="424180"/>
          </a:xfrm>
          <a:custGeom>
            <a:avLst/>
            <a:gdLst/>
            <a:ahLst/>
            <a:cxnLst/>
            <a:rect l="l" t="t" r="r" b="b"/>
            <a:pathLst>
              <a:path w="218439" h="424179">
                <a:moveTo>
                  <a:pt x="0" y="0"/>
                </a:moveTo>
                <a:lnTo>
                  <a:pt x="3035" y="41343"/>
                </a:lnTo>
                <a:lnTo>
                  <a:pt x="8908" y="85829"/>
                </a:lnTo>
                <a:lnTo>
                  <a:pt x="17787" y="132221"/>
                </a:lnTo>
                <a:lnTo>
                  <a:pt x="29839" y="179283"/>
                </a:lnTo>
                <a:lnTo>
                  <a:pt x="45233" y="225778"/>
                </a:lnTo>
                <a:lnTo>
                  <a:pt x="64137" y="270470"/>
                </a:lnTo>
                <a:lnTo>
                  <a:pt x="86719" y="312122"/>
                </a:lnTo>
                <a:lnTo>
                  <a:pt x="113147" y="349497"/>
                </a:lnTo>
                <a:lnTo>
                  <a:pt x="143590" y="381360"/>
                </a:lnTo>
                <a:lnTo>
                  <a:pt x="178215" y="406473"/>
                </a:lnTo>
                <a:lnTo>
                  <a:pt x="217191" y="423600"/>
                </a:lnTo>
                <a:lnTo>
                  <a:pt x="217811" y="342038"/>
                </a:lnTo>
                <a:lnTo>
                  <a:pt x="218413" y="296901"/>
                </a:lnTo>
                <a:lnTo>
                  <a:pt x="215460" y="274722"/>
                </a:lnTo>
                <a:lnTo>
                  <a:pt x="205414" y="262035"/>
                </a:lnTo>
                <a:lnTo>
                  <a:pt x="184736" y="245375"/>
                </a:lnTo>
                <a:lnTo>
                  <a:pt x="138641" y="201045"/>
                </a:lnTo>
                <a:lnTo>
                  <a:pt x="107936" y="161521"/>
                </a:lnTo>
                <a:lnTo>
                  <a:pt x="89153" y="126649"/>
                </a:lnTo>
                <a:lnTo>
                  <a:pt x="73469" y="70253"/>
                </a:lnTo>
                <a:lnTo>
                  <a:pt x="69630" y="48424"/>
                </a:lnTo>
                <a:lnTo>
                  <a:pt x="63833" y="30636"/>
                </a:lnTo>
                <a:lnTo>
                  <a:pt x="52609" y="16738"/>
                </a:lnTo>
                <a:lnTo>
                  <a:pt x="32488" y="6577"/>
                </a:lnTo>
                <a:lnTo>
                  <a:pt x="0" y="0"/>
                </a:lnTo>
                <a:close/>
              </a:path>
            </a:pathLst>
          </a:custGeom>
          <a:solidFill>
            <a:srgbClr val="01010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3146803" y="5063339"/>
            <a:ext cx="422909" cy="218440"/>
          </a:xfrm>
          <a:custGeom>
            <a:avLst/>
            <a:gdLst/>
            <a:ahLst/>
            <a:cxnLst/>
            <a:rect l="l" t="t" r="r" b="b"/>
            <a:pathLst>
              <a:path w="422910" h="218439">
                <a:moveTo>
                  <a:pt x="126273" y="0"/>
                </a:moveTo>
                <a:lnTo>
                  <a:pt x="0" y="1403"/>
                </a:lnTo>
                <a:lnTo>
                  <a:pt x="17110" y="38021"/>
                </a:lnTo>
                <a:lnTo>
                  <a:pt x="42658" y="72269"/>
                </a:lnTo>
                <a:lnTo>
                  <a:pt x="75573" y="103791"/>
                </a:lnTo>
                <a:lnTo>
                  <a:pt x="114788" y="132231"/>
                </a:lnTo>
                <a:lnTo>
                  <a:pt x="159232" y="157232"/>
                </a:lnTo>
                <a:lnTo>
                  <a:pt x="207838" y="178439"/>
                </a:lnTo>
                <a:lnTo>
                  <a:pt x="259535" y="195494"/>
                </a:lnTo>
                <a:lnTo>
                  <a:pt x="313255" y="208043"/>
                </a:lnTo>
                <a:lnTo>
                  <a:pt x="367929" y="215728"/>
                </a:lnTo>
                <a:lnTo>
                  <a:pt x="422488" y="218194"/>
                </a:lnTo>
                <a:lnTo>
                  <a:pt x="413588" y="180278"/>
                </a:lnTo>
                <a:lnTo>
                  <a:pt x="403587" y="162178"/>
                </a:lnTo>
                <a:lnTo>
                  <a:pt x="388618" y="155350"/>
                </a:lnTo>
                <a:lnTo>
                  <a:pt x="364815" y="151252"/>
                </a:lnTo>
                <a:lnTo>
                  <a:pt x="328312" y="141340"/>
                </a:lnTo>
                <a:lnTo>
                  <a:pt x="275240" y="117071"/>
                </a:lnTo>
                <a:lnTo>
                  <a:pt x="225028" y="82120"/>
                </a:lnTo>
                <a:lnTo>
                  <a:pt x="180388" y="37298"/>
                </a:lnTo>
                <a:lnTo>
                  <a:pt x="162101" y="14857"/>
                </a:lnTo>
                <a:lnTo>
                  <a:pt x="148635" y="3613"/>
                </a:lnTo>
                <a:lnTo>
                  <a:pt x="126273" y="0"/>
                </a:lnTo>
                <a:close/>
              </a:path>
            </a:pathLst>
          </a:custGeom>
          <a:solidFill>
            <a:srgbClr val="01010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3519957" y="5457904"/>
            <a:ext cx="184150" cy="181610"/>
          </a:xfrm>
          <a:custGeom>
            <a:avLst/>
            <a:gdLst/>
            <a:ahLst/>
            <a:cxnLst/>
            <a:rect l="l" t="t" r="r" b="b"/>
            <a:pathLst>
              <a:path w="184150" h="181610">
                <a:moveTo>
                  <a:pt x="156319" y="0"/>
                </a:moveTo>
                <a:lnTo>
                  <a:pt x="132795" y="4380"/>
                </a:lnTo>
                <a:lnTo>
                  <a:pt x="108817" y="17460"/>
                </a:lnTo>
                <a:lnTo>
                  <a:pt x="85727" y="31573"/>
                </a:lnTo>
                <a:lnTo>
                  <a:pt x="63803" y="42385"/>
                </a:lnTo>
                <a:lnTo>
                  <a:pt x="41545" y="52480"/>
                </a:lnTo>
                <a:lnTo>
                  <a:pt x="19945" y="63305"/>
                </a:lnTo>
                <a:lnTo>
                  <a:pt x="0" y="76306"/>
                </a:lnTo>
                <a:lnTo>
                  <a:pt x="1555" y="178834"/>
                </a:lnTo>
                <a:lnTo>
                  <a:pt x="108709" y="181113"/>
                </a:lnTo>
                <a:lnTo>
                  <a:pt x="120666" y="160133"/>
                </a:lnTo>
                <a:lnTo>
                  <a:pt x="130489" y="138731"/>
                </a:lnTo>
                <a:lnTo>
                  <a:pt x="139804" y="117232"/>
                </a:lnTo>
                <a:lnTo>
                  <a:pt x="150238" y="95956"/>
                </a:lnTo>
                <a:lnTo>
                  <a:pt x="163598" y="74368"/>
                </a:lnTo>
                <a:lnTo>
                  <a:pt x="176986" y="51829"/>
                </a:lnTo>
                <a:lnTo>
                  <a:pt x="183953" y="30360"/>
                </a:lnTo>
                <a:lnTo>
                  <a:pt x="178048" y="11984"/>
                </a:lnTo>
                <a:lnTo>
                  <a:pt x="156319" y="0"/>
                </a:lnTo>
                <a:close/>
              </a:path>
            </a:pathLst>
          </a:custGeom>
          <a:solidFill>
            <a:srgbClr val="01010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3970285" y="5611729"/>
            <a:ext cx="130810" cy="182245"/>
          </a:xfrm>
          <a:custGeom>
            <a:avLst/>
            <a:gdLst/>
            <a:ahLst/>
            <a:cxnLst/>
            <a:rect l="l" t="t" r="r" b="b"/>
            <a:pathLst>
              <a:path w="130810" h="182245">
                <a:moveTo>
                  <a:pt x="0" y="0"/>
                </a:moveTo>
                <a:lnTo>
                  <a:pt x="14787" y="46976"/>
                </a:lnTo>
                <a:lnTo>
                  <a:pt x="38181" y="90134"/>
                </a:lnTo>
                <a:lnTo>
                  <a:pt x="67210" y="127993"/>
                </a:lnTo>
                <a:lnTo>
                  <a:pt x="98906" y="159075"/>
                </a:lnTo>
                <a:lnTo>
                  <a:pt x="130298" y="181900"/>
                </a:lnTo>
                <a:lnTo>
                  <a:pt x="128328" y="88884"/>
                </a:lnTo>
                <a:lnTo>
                  <a:pt x="102282" y="66563"/>
                </a:lnTo>
                <a:lnTo>
                  <a:pt x="87673" y="55950"/>
                </a:lnTo>
                <a:lnTo>
                  <a:pt x="75685" y="40933"/>
                </a:lnTo>
                <a:lnTo>
                  <a:pt x="57505" y="5397"/>
                </a:lnTo>
                <a:lnTo>
                  <a:pt x="0" y="0"/>
                </a:lnTo>
                <a:close/>
              </a:path>
            </a:pathLst>
          </a:custGeom>
          <a:solidFill>
            <a:srgbClr val="01010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3364650" y="5064404"/>
            <a:ext cx="180823" cy="131137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3665998" y="5512244"/>
            <a:ext cx="104775" cy="131445"/>
          </a:xfrm>
          <a:custGeom>
            <a:avLst/>
            <a:gdLst/>
            <a:ahLst/>
            <a:cxnLst/>
            <a:rect l="l" t="t" r="r" b="b"/>
            <a:pathLst>
              <a:path w="104775" h="131445">
                <a:moveTo>
                  <a:pt x="67748" y="0"/>
                </a:moveTo>
                <a:lnTo>
                  <a:pt x="47321" y="22632"/>
                </a:lnTo>
                <a:lnTo>
                  <a:pt x="26194" y="55599"/>
                </a:lnTo>
                <a:lnTo>
                  <a:pt x="8906" y="92883"/>
                </a:lnTo>
                <a:lnTo>
                  <a:pt x="0" y="128465"/>
                </a:lnTo>
                <a:lnTo>
                  <a:pt x="83027" y="131302"/>
                </a:lnTo>
                <a:lnTo>
                  <a:pt x="95134" y="80783"/>
                </a:lnTo>
                <a:lnTo>
                  <a:pt x="104438" y="45312"/>
                </a:lnTo>
                <a:lnTo>
                  <a:pt x="99217" y="20010"/>
                </a:lnTo>
                <a:lnTo>
                  <a:pt x="67748" y="0"/>
                </a:lnTo>
                <a:close/>
              </a:path>
            </a:pathLst>
          </a:custGeom>
          <a:solidFill>
            <a:srgbClr val="01010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3519384" y="5386763"/>
            <a:ext cx="131445" cy="111125"/>
          </a:xfrm>
          <a:custGeom>
            <a:avLst/>
            <a:gdLst/>
            <a:ahLst/>
            <a:cxnLst/>
            <a:rect l="l" t="t" r="r" b="b"/>
            <a:pathLst>
              <a:path w="131445" h="111125">
                <a:moveTo>
                  <a:pt x="108792" y="0"/>
                </a:moveTo>
                <a:lnTo>
                  <a:pt x="943" y="24734"/>
                </a:lnTo>
                <a:lnTo>
                  <a:pt x="0" y="110923"/>
                </a:lnTo>
                <a:lnTo>
                  <a:pt x="37477" y="98596"/>
                </a:lnTo>
                <a:lnTo>
                  <a:pt x="70470" y="82667"/>
                </a:lnTo>
                <a:lnTo>
                  <a:pt x="101055" y="65378"/>
                </a:lnTo>
                <a:lnTo>
                  <a:pt x="131314" y="48969"/>
                </a:lnTo>
                <a:lnTo>
                  <a:pt x="108792" y="0"/>
                </a:lnTo>
                <a:close/>
              </a:path>
            </a:pathLst>
          </a:custGeom>
          <a:solidFill>
            <a:srgbClr val="01010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3690079" y="5101744"/>
            <a:ext cx="190500" cy="95885"/>
          </a:xfrm>
          <a:custGeom>
            <a:avLst/>
            <a:gdLst/>
            <a:ahLst/>
            <a:cxnLst/>
            <a:rect l="l" t="t" r="r" b="b"/>
            <a:pathLst>
              <a:path w="190500" h="95885">
                <a:moveTo>
                  <a:pt x="167975" y="0"/>
                </a:moveTo>
                <a:lnTo>
                  <a:pt x="150654" y="3602"/>
                </a:lnTo>
                <a:lnTo>
                  <a:pt x="131999" y="15152"/>
                </a:lnTo>
                <a:lnTo>
                  <a:pt x="106088" y="28798"/>
                </a:lnTo>
                <a:lnTo>
                  <a:pt x="80980" y="37461"/>
                </a:lnTo>
                <a:lnTo>
                  <a:pt x="55394" y="43429"/>
                </a:lnTo>
                <a:lnTo>
                  <a:pt x="28633" y="47129"/>
                </a:lnTo>
                <a:lnTo>
                  <a:pt x="0" y="48983"/>
                </a:lnTo>
                <a:lnTo>
                  <a:pt x="12603" y="95679"/>
                </a:lnTo>
                <a:lnTo>
                  <a:pt x="63036" y="93074"/>
                </a:lnTo>
                <a:lnTo>
                  <a:pt x="117017" y="70852"/>
                </a:lnTo>
                <a:lnTo>
                  <a:pt x="163110" y="39674"/>
                </a:lnTo>
                <a:lnTo>
                  <a:pt x="189878" y="10198"/>
                </a:lnTo>
                <a:lnTo>
                  <a:pt x="167975" y="0"/>
                </a:lnTo>
                <a:close/>
              </a:path>
            </a:pathLst>
          </a:custGeom>
          <a:solidFill>
            <a:srgbClr val="01010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3968438" y="5295293"/>
            <a:ext cx="95250" cy="181610"/>
          </a:xfrm>
          <a:custGeom>
            <a:avLst/>
            <a:gdLst/>
            <a:ahLst/>
            <a:cxnLst/>
            <a:rect l="l" t="t" r="r" b="b"/>
            <a:pathLst>
              <a:path w="95250" h="181610">
                <a:moveTo>
                  <a:pt x="95069" y="0"/>
                </a:moveTo>
                <a:lnTo>
                  <a:pt x="49313" y="31822"/>
                </a:lnTo>
                <a:lnTo>
                  <a:pt x="27540" y="68352"/>
                </a:lnTo>
                <a:lnTo>
                  <a:pt x="5345" y="119461"/>
                </a:lnTo>
                <a:lnTo>
                  <a:pt x="0" y="148142"/>
                </a:lnTo>
                <a:lnTo>
                  <a:pt x="1696" y="176579"/>
                </a:lnTo>
                <a:lnTo>
                  <a:pt x="39693" y="181483"/>
                </a:lnTo>
                <a:lnTo>
                  <a:pt x="47774" y="158817"/>
                </a:lnTo>
                <a:lnTo>
                  <a:pt x="53607" y="135134"/>
                </a:lnTo>
                <a:lnTo>
                  <a:pt x="58852" y="111617"/>
                </a:lnTo>
                <a:lnTo>
                  <a:pt x="65171" y="89452"/>
                </a:lnTo>
                <a:lnTo>
                  <a:pt x="75793" y="65216"/>
                </a:lnTo>
                <a:lnTo>
                  <a:pt x="86397" y="44671"/>
                </a:lnTo>
                <a:lnTo>
                  <a:pt x="93863" y="24154"/>
                </a:lnTo>
                <a:lnTo>
                  <a:pt x="95069" y="0"/>
                </a:lnTo>
                <a:close/>
              </a:path>
            </a:pathLst>
          </a:custGeom>
          <a:solidFill>
            <a:srgbClr val="01010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4036240" y="5132601"/>
            <a:ext cx="78105" cy="152400"/>
          </a:xfrm>
          <a:custGeom>
            <a:avLst/>
            <a:gdLst/>
            <a:ahLst/>
            <a:cxnLst/>
            <a:rect l="l" t="t" r="r" b="b"/>
            <a:pathLst>
              <a:path w="78104" h="152400">
                <a:moveTo>
                  <a:pt x="44243" y="0"/>
                </a:moveTo>
                <a:lnTo>
                  <a:pt x="27470" y="3885"/>
                </a:lnTo>
                <a:lnTo>
                  <a:pt x="14514" y="14129"/>
                </a:lnTo>
                <a:lnTo>
                  <a:pt x="0" y="28577"/>
                </a:lnTo>
                <a:lnTo>
                  <a:pt x="11911" y="51822"/>
                </a:lnTo>
                <a:lnTo>
                  <a:pt x="33676" y="90118"/>
                </a:lnTo>
                <a:lnTo>
                  <a:pt x="56746" y="128568"/>
                </a:lnTo>
                <a:lnTo>
                  <a:pt x="72569" y="152277"/>
                </a:lnTo>
                <a:lnTo>
                  <a:pt x="76010" y="115647"/>
                </a:lnTo>
                <a:lnTo>
                  <a:pt x="77572" y="78014"/>
                </a:lnTo>
                <a:lnTo>
                  <a:pt x="76042" y="40600"/>
                </a:lnTo>
                <a:lnTo>
                  <a:pt x="70210" y="4626"/>
                </a:lnTo>
                <a:lnTo>
                  <a:pt x="44243" y="0"/>
                </a:lnTo>
                <a:close/>
              </a:path>
            </a:pathLst>
          </a:custGeom>
          <a:solidFill>
            <a:srgbClr val="01010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3896038" y="5055828"/>
            <a:ext cx="146685" cy="80645"/>
          </a:xfrm>
          <a:custGeom>
            <a:avLst/>
            <a:gdLst/>
            <a:ahLst/>
            <a:cxnLst/>
            <a:rect l="l" t="t" r="r" b="b"/>
            <a:pathLst>
              <a:path w="146685" h="80645">
                <a:moveTo>
                  <a:pt x="0" y="0"/>
                </a:moveTo>
                <a:lnTo>
                  <a:pt x="1760" y="2009"/>
                </a:lnTo>
                <a:lnTo>
                  <a:pt x="4316" y="2315"/>
                </a:lnTo>
                <a:lnTo>
                  <a:pt x="5364" y="5947"/>
                </a:lnTo>
                <a:lnTo>
                  <a:pt x="19335" y="17952"/>
                </a:lnTo>
                <a:lnTo>
                  <a:pt x="51793" y="42125"/>
                </a:lnTo>
                <a:lnTo>
                  <a:pt x="90317" y="66819"/>
                </a:lnTo>
                <a:lnTo>
                  <a:pt x="122482" y="80388"/>
                </a:lnTo>
                <a:lnTo>
                  <a:pt x="146274" y="56307"/>
                </a:lnTo>
                <a:lnTo>
                  <a:pt x="144115" y="8924"/>
                </a:lnTo>
                <a:lnTo>
                  <a:pt x="0" y="0"/>
                </a:lnTo>
                <a:close/>
              </a:path>
            </a:pathLst>
          </a:custGeom>
          <a:solidFill>
            <a:srgbClr val="01010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3682591" y="5069634"/>
            <a:ext cx="142240" cy="58419"/>
          </a:xfrm>
          <a:custGeom>
            <a:avLst/>
            <a:gdLst/>
            <a:ahLst/>
            <a:cxnLst/>
            <a:rect l="l" t="t" r="r" b="b"/>
            <a:pathLst>
              <a:path w="142239" h="58420">
                <a:moveTo>
                  <a:pt x="36908" y="0"/>
                </a:moveTo>
                <a:lnTo>
                  <a:pt x="1167" y="540"/>
                </a:lnTo>
                <a:lnTo>
                  <a:pt x="0" y="58320"/>
                </a:lnTo>
                <a:lnTo>
                  <a:pt x="36892" y="57921"/>
                </a:lnTo>
                <a:lnTo>
                  <a:pt x="77073" y="51523"/>
                </a:lnTo>
                <a:lnTo>
                  <a:pt x="114151" y="37754"/>
                </a:lnTo>
                <a:lnTo>
                  <a:pt x="141735" y="15246"/>
                </a:lnTo>
                <a:lnTo>
                  <a:pt x="109376" y="5078"/>
                </a:lnTo>
                <a:lnTo>
                  <a:pt x="73706" y="754"/>
                </a:lnTo>
                <a:lnTo>
                  <a:pt x="36908" y="0"/>
                </a:lnTo>
                <a:close/>
              </a:path>
            </a:pathLst>
          </a:custGeom>
          <a:solidFill>
            <a:srgbClr val="01010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3865637" y="5231156"/>
            <a:ext cx="160020" cy="201295"/>
          </a:xfrm>
          <a:custGeom>
            <a:avLst/>
            <a:gdLst/>
            <a:ahLst/>
            <a:cxnLst/>
            <a:rect l="l" t="t" r="r" b="b"/>
            <a:pathLst>
              <a:path w="160020" h="201295">
                <a:moveTo>
                  <a:pt x="159698" y="0"/>
                </a:moveTo>
                <a:lnTo>
                  <a:pt x="145477" y="2507"/>
                </a:lnTo>
                <a:lnTo>
                  <a:pt x="139806" y="4212"/>
                </a:lnTo>
                <a:lnTo>
                  <a:pt x="132372" y="13903"/>
                </a:lnTo>
                <a:lnTo>
                  <a:pt x="112859" y="40373"/>
                </a:lnTo>
                <a:lnTo>
                  <a:pt x="89657" y="65949"/>
                </a:lnTo>
                <a:lnTo>
                  <a:pt x="56430" y="101546"/>
                </a:lnTo>
                <a:lnTo>
                  <a:pt x="23203" y="143521"/>
                </a:lnTo>
                <a:lnTo>
                  <a:pt x="0" y="188229"/>
                </a:lnTo>
                <a:lnTo>
                  <a:pt x="26103" y="200710"/>
                </a:lnTo>
                <a:lnTo>
                  <a:pt x="159698" y="0"/>
                </a:lnTo>
                <a:close/>
              </a:path>
            </a:pathLst>
          </a:custGeom>
          <a:solidFill>
            <a:srgbClr val="01010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3735708" y="5144143"/>
            <a:ext cx="203835" cy="156845"/>
          </a:xfrm>
          <a:custGeom>
            <a:avLst/>
            <a:gdLst/>
            <a:ahLst/>
            <a:cxnLst/>
            <a:rect l="l" t="t" r="r" b="b"/>
            <a:pathLst>
              <a:path w="203835" h="156845">
                <a:moveTo>
                  <a:pt x="203605" y="0"/>
                </a:moveTo>
                <a:lnTo>
                  <a:pt x="182074" y="9671"/>
                </a:lnTo>
                <a:lnTo>
                  <a:pt x="156561" y="28349"/>
                </a:lnTo>
                <a:lnTo>
                  <a:pt x="130589" y="49613"/>
                </a:lnTo>
                <a:lnTo>
                  <a:pt x="107679" y="67047"/>
                </a:lnTo>
                <a:lnTo>
                  <a:pt x="75745" y="86231"/>
                </a:lnTo>
                <a:lnTo>
                  <a:pt x="43507" y="103791"/>
                </a:lnTo>
                <a:lnTo>
                  <a:pt x="16435" y="119246"/>
                </a:lnTo>
                <a:lnTo>
                  <a:pt x="0" y="132116"/>
                </a:lnTo>
                <a:lnTo>
                  <a:pt x="12312" y="156460"/>
                </a:lnTo>
                <a:lnTo>
                  <a:pt x="52625" y="134786"/>
                </a:lnTo>
                <a:lnTo>
                  <a:pt x="98233" y="104390"/>
                </a:lnTo>
                <a:lnTo>
                  <a:pt x="142813" y="69184"/>
                </a:lnTo>
                <a:lnTo>
                  <a:pt x="180045" y="33083"/>
                </a:lnTo>
                <a:lnTo>
                  <a:pt x="203605" y="0"/>
                </a:lnTo>
                <a:close/>
              </a:path>
            </a:pathLst>
          </a:custGeom>
          <a:solidFill>
            <a:srgbClr val="01010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3779089" y="5560758"/>
            <a:ext cx="76200" cy="86360"/>
          </a:xfrm>
          <a:custGeom>
            <a:avLst/>
            <a:gdLst/>
            <a:ahLst/>
            <a:cxnLst/>
            <a:rect l="l" t="t" r="r" b="b"/>
            <a:pathLst>
              <a:path w="76200" h="86360">
                <a:moveTo>
                  <a:pt x="21221" y="0"/>
                </a:moveTo>
                <a:lnTo>
                  <a:pt x="11148" y="18125"/>
                </a:lnTo>
                <a:lnTo>
                  <a:pt x="5171" y="38284"/>
                </a:lnTo>
                <a:lnTo>
                  <a:pt x="1914" y="60190"/>
                </a:lnTo>
                <a:lnTo>
                  <a:pt x="0" y="83555"/>
                </a:lnTo>
                <a:lnTo>
                  <a:pt x="21959" y="85158"/>
                </a:lnTo>
                <a:lnTo>
                  <a:pt x="38674" y="86124"/>
                </a:lnTo>
                <a:lnTo>
                  <a:pt x="54759" y="84152"/>
                </a:lnTo>
                <a:lnTo>
                  <a:pt x="74825" y="76942"/>
                </a:lnTo>
                <a:lnTo>
                  <a:pt x="76060" y="54943"/>
                </a:lnTo>
                <a:lnTo>
                  <a:pt x="73085" y="33127"/>
                </a:lnTo>
                <a:lnTo>
                  <a:pt x="57578" y="13984"/>
                </a:lnTo>
                <a:lnTo>
                  <a:pt x="21221" y="0"/>
                </a:lnTo>
                <a:close/>
              </a:path>
            </a:pathLst>
          </a:custGeom>
          <a:solidFill>
            <a:srgbClr val="01010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4040854" y="5346820"/>
            <a:ext cx="46990" cy="141605"/>
          </a:xfrm>
          <a:custGeom>
            <a:avLst/>
            <a:gdLst/>
            <a:ahLst/>
            <a:cxnLst/>
            <a:rect l="l" t="t" r="r" b="b"/>
            <a:pathLst>
              <a:path w="46989" h="141604">
                <a:moveTo>
                  <a:pt x="46780" y="0"/>
                </a:moveTo>
                <a:lnTo>
                  <a:pt x="10516" y="55990"/>
                </a:lnTo>
                <a:lnTo>
                  <a:pt x="1840" y="95891"/>
                </a:lnTo>
                <a:lnTo>
                  <a:pt x="0" y="115851"/>
                </a:lnTo>
                <a:lnTo>
                  <a:pt x="436" y="137462"/>
                </a:lnTo>
                <a:lnTo>
                  <a:pt x="44680" y="141019"/>
                </a:lnTo>
                <a:lnTo>
                  <a:pt x="46780" y="0"/>
                </a:lnTo>
                <a:close/>
              </a:path>
            </a:pathLst>
          </a:custGeom>
          <a:solidFill>
            <a:srgbClr val="01010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3523827" y="5305456"/>
            <a:ext cx="79375" cy="71120"/>
          </a:xfrm>
          <a:custGeom>
            <a:avLst/>
            <a:gdLst/>
            <a:ahLst/>
            <a:cxnLst/>
            <a:rect l="l" t="t" r="r" b="b"/>
            <a:pathLst>
              <a:path w="79375" h="71120">
                <a:moveTo>
                  <a:pt x="51822" y="0"/>
                </a:moveTo>
                <a:lnTo>
                  <a:pt x="0" y="755"/>
                </a:lnTo>
                <a:lnTo>
                  <a:pt x="461" y="70956"/>
                </a:lnTo>
                <a:lnTo>
                  <a:pt x="79136" y="63172"/>
                </a:lnTo>
                <a:lnTo>
                  <a:pt x="75678" y="41874"/>
                </a:lnTo>
                <a:lnTo>
                  <a:pt x="71036" y="27741"/>
                </a:lnTo>
                <a:lnTo>
                  <a:pt x="63615" y="15530"/>
                </a:lnTo>
                <a:lnTo>
                  <a:pt x="51822" y="0"/>
                </a:lnTo>
                <a:close/>
              </a:path>
            </a:pathLst>
          </a:custGeom>
          <a:solidFill>
            <a:srgbClr val="01010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3807578" y="5187873"/>
            <a:ext cx="180340" cy="184785"/>
          </a:xfrm>
          <a:custGeom>
            <a:avLst/>
            <a:gdLst/>
            <a:ahLst/>
            <a:cxnLst/>
            <a:rect l="l" t="t" r="r" b="b"/>
            <a:pathLst>
              <a:path w="180339" h="184785">
                <a:moveTo>
                  <a:pt x="180318" y="0"/>
                </a:moveTo>
                <a:lnTo>
                  <a:pt x="145390" y="18567"/>
                </a:lnTo>
                <a:lnTo>
                  <a:pt x="102932" y="58277"/>
                </a:lnTo>
                <a:lnTo>
                  <a:pt x="61833" y="102569"/>
                </a:lnTo>
                <a:lnTo>
                  <a:pt x="30986" y="134881"/>
                </a:lnTo>
                <a:lnTo>
                  <a:pt x="17001" y="146461"/>
                </a:lnTo>
                <a:lnTo>
                  <a:pt x="5595" y="156934"/>
                </a:lnTo>
                <a:lnTo>
                  <a:pt x="0" y="168828"/>
                </a:lnTo>
                <a:lnTo>
                  <a:pt x="3446" y="184673"/>
                </a:lnTo>
                <a:lnTo>
                  <a:pt x="27359" y="164799"/>
                </a:lnTo>
                <a:lnTo>
                  <a:pt x="48369" y="142154"/>
                </a:lnTo>
                <a:lnTo>
                  <a:pt x="68794" y="118335"/>
                </a:lnTo>
                <a:lnTo>
                  <a:pt x="90952" y="94938"/>
                </a:lnTo>
                <a:lnTo>
                  <a:pt x="117445" y="71992"/>
                </a:lnTo>
                <a:lnTo>
                  <a:pt x="142900" y="50725"/>
                </a:lnTo>
                <a:lnTo>
                  <a:pt x="164722" y="27830"/>
                </a:lnTo>
                <a:lnTo>
                  <a:pt x="180318" y="0"/>
                </a:lnTo>
                <a:close/>
              </a:path>
            </a:pathLst>
          </a:custGeom>
          <a:solidFill>
            <a:srgbClr val="01010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3925126" y="5261288"/>
            <a:ext cx="116205" cy="189230"/>
          </a:xfrm>
          <a:custGeom>
            <a:avLst/>
            <a:gdLst/>
            <a:ahLst/>
            <a:cxnLst/>
            <a:rect l="l" t="t" r="r" b="b"/>
            <a:pathLst>
              <a:path w="116204" h="189229">
                <a:moveTo>
                  <a:pt x="116099" y="0"/>
                </a:moveTo>
                <a:lnTo>
                  <a:pt x="55446" y="61129"/>
                </a:lnTo>
                <a:lnTo>
                  <a:pt x="23746" y="109141"/>
                </a:lnTo>
                <a:lnTo>
                  <a:pt x="2436" y="155036"/>
                </a:lnTo>
                <a:lnTo>
                  <a:pt x="0" y="188503"/>
                </a:lnTo>
                <a:lnTo>
                  <a:pt x="13863" y="189018"/>
                </a:lnTo>
                <a:lnTo>
                  <a:pt x="18918" y="178297"/>
                </a:lnTo>
                <a:lnTo>
                  <a:pt x="31158" y="146062"/>
                </a:lnTo>
                <a:lnTo>
                  <a:pt x="36703" y="132459"/>
                </a:lnTo>
                <a:lnTo>
                  <a:pt x="55587" y="95529"/>
                </a:lnTo>
                <a:lnTo>
                  <a:pt x="78235" y="60150"/>
                </a:lnTo>
                <a:lnTo>
                  <a:pt x="96604" y="36058"/>
                </a:lnTo>
                <a:lnTo>
                  <a:pt x="109593" y="17819"/>
                </a:lnTo>
                <a:lnTo>
                  <a:pt x="116099" y="0"/>
                </a:lnTo>
                <a:close/>
              </a:path>
            </a:pathLst>
          </a:custGeom>
          <a:solidFill>
            <a:srgbClr val="01010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3716910" y="5129159"/>
            <a:ext cx="196215" cy="114935"/>
          </a:xfrm>
          <a:custGeom>
            <a:avLst/>
            <a:gdLst/>
            <a:ahLst/>
            <a:cxnLst/>
            <a:rect l="l" t="t" r="r" b="b"/>
            <a:pathLst>
              <a:path w="196214" h="114935">
                <a:moveTo>
                  <a:pt x="178375" y="0"/>
                </a:moveTo>
                <a:lnTo>
                  <a:pt x="171916" y="2968"/>
                </a:lnTo>
                <a:lnTo>
                  <a:pt x="166973" y="11032"/>
                </a:lnTo>
                <a:lnTo>
                  <a:pt x="153935" y="26076"/>
                </a:lnTo>
                <a:lnTo>
                  <a:pt x="108266" y="55994"/>
                </a:lnTo>
                <a:lnTo>
                  <a:pt x="55486" y="77451"/>
                </a:lnTo>
                <a:lnTo>
                  <a:pt x="11197" y="88641"/>
                </a:lnTo>
                <a:lnTo>
                  <a:pt x="5416" y="94059"/>
                </a:lnTo>
                <a:lnTo>
                  <a:pt x="0" y="108707"/>
                </a:lnTo>
                <a:lnTo>
                  <a:pt x="8973" y="113952"/>
                </a:lnTo>
                <a:lnTo>
                  <a:pt x="13694" y="114472"/>
                </a:lnTo>
                <a:lnTo>
                  <a:pt x="23799" y="113628"/>
                </a:lnTo>
                <a:lnTo>
                  <a:pt x="94589" y="83636"/>
                </a:lnTo>
                <a:lnTo>
                  <a:pt x="133363" y="58594"/>
                </a:lnTo>
                <a:lnTo>
                  <a:pt x="168404" y="30053"/>
                </a:lnTo>
                <a:lnTo>
                  <a:pt x="195966" y="243"/>
                </a:lnTo>
                <a:lnTo>
                  <a:pt x="178375" y="0"/>
                </a:lnTo>
                <a:close/>
              </a:path>
            </a:pathLst>
          </a:custGeom>
          <a:solidFill>
            <a:srgbClr val="01010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3836786" y="5248190"/>
            <a:ext cx="133985" cy="146685"/>
          </a:xfrm>
          <a:custGeom>
            <a:avLst/>
            <a:gdLst/>
            <a:ahLst/>
            <a:cxnLst/>
            <a:rect l="l" t="t" r="r" b="b"/>
            <a:pathLst>
              <a:path w="133985" h="146685">
                <a:moveTo>
                  <a:pt x="14334" y="141847"/>
                </a:moveTo>
                <a:lnTo>
                  <a:pt x="3249" y="141847"/>
                </a:lnTo>
                <a:lnTo>
                  <a:pt x="4607" y="146199"/>
                </a:lnTo>
                <a:lnTo>
                  <a:pt x="11315" y="144298"/>
                </a:lnTo>
                <a:lnTo>
                  <a:pt x="14334" y="141847"/>
                </a:lnTo>
                <a:close/>
              </a:path>
              <a:path w="133985" h="146685">
                <a:moveTo>
                  <a:pt x="133804" y="0"/>
                </a:moveTo>
                <a:lnTo>
                  <a:pt x="122606" y="4035"/>
                </a:lnTo>
                <a:lnTo>
                  <a:pt x="119689" y="4474"/>
                </a:lnTo>
                <a:lnTo>
                  <a:pt x="117235" y="6224"/>
                </a:lnTo>
                <a:lnTo>
                  <a:pt x="54215" y="68764"/>
                </a:lnTo>
                <a:lnTo>
                  <a:pt x="9140" y="123408"/>
                </a:lnTo>
                <a:lnTo>
                  <a:pt x="0" y="144451"/>
                </a:lnTo>
                <a:lnTo>
                  <a:pt x="3249" y="141847"/>
                </a:lnTo>
                <a:lnTo>
                  <a:pt x="14334" y="141847"/>
                </a:lnTo>
                <a:lnTo>
                  <a:pt x="16969" y="139708"/>
                </a:lnTo>
                <a:lnTo>
                  <a:pt x="23150" y="132072"/>
                </a:lnTo>
                <a:lnTo>
                  <a:pt x="31441" y="121032"/>
                </a:lnTo>
                <a:lnTo>
                  <a:pt x="54085" y="94151"/>
                </a:lnTo>
                <a:lnTo>
                  <a:pt x="80814" y="64728"/>
                </a:lnTo>
                <a:lnTo>
                  <a:pt x="108447" y="33198"/>
                </a:lnTo>
                <a:lnTo>
                  <a:pt x="133804" y="0"/>
                </a:lnTo>
                <a:close/>
              </a:path>
            </a:pathLst>
          </a:custGeom>
          <a:solidFill>
            <a:srgbClr val="01010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3954603" y="5527849"/>
            <a:ext cx="59690" cy="57150"/>
          </a:xfrm>
          <a:custGeom>
            <a:avLst/>
            <a:gdLst/>
            <a:ahLst/>
            <a:cxnLst/>
            <a:rect l="l" t="t" r="r" b="b"/>
            <a:pathLst>
              <a:path w="59689" h="57150">
                <a:moveTo>
                  <a:pt x="29766" y="0"/>
                </a:moveTo>
                <a:lnTo>
                  <a:pt x="0" y="2062"/>
                </a:lnTo>
                <a:lnTo>
                  <a:pt x="276" y="47915"/>
                </a:lnTo>
                <a:lnTo>
                  <a:pt x="59094" y="56639"/>
                </a:lnTo>
                <a:lnTo>
                  <a:pt x="56108" y="26478"/>
                </a:lnTo>
                <a:lnTo>
                  <a:pt x="47400" y="7868"/>
                </a:lnTo>
                <a:lnTo>
                  <a:pt x="29766" y="0"/>
                </a:lnTo>
                <a:close/>
              </a:path>
            </a:pathLst>
          </a:custGeom>
          <a:solidFill>
            <a:srgbClr val="01010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4034772" y="5541026"/>
            <a:ext cx="53975" cy="52069"/>
          </a:xfrm>
          <a:custGeom>
            <a:avLst/>
            <a:gdLst/>
            <a:ahLst/>
            <a:cxnLst/>
            <a:rect l="l" t="t" r="r" b="b"/>
            <a:pathLst>
              <a:path w="53975" h="52070">
                <a:moveTo>
                  <a:pt x="31080" y="0"/>
                </a:moveTo>
                <a:lnTo>
                  <a:pt x="0" y="2880"/>
                </a:lnTo>
                <a:lnTo>
                  <a:pt x="335" y="31456"/>
                </a:lnTo>
                <a:lnTo>
                  <a:pt x="6601" y="47118"/>
                </a:lnTo>
                <a:lnTo>
                  <a:pt x="22744" y="51858"/>
                </a:lnTo>
                <a:lnTo>
                  <a:pt x="52715" y="47668"/>
                </a:lnTo>
                <a:lnTo>
                  <a:pt x="53539" y="19434"/>
                </a:lnTo>
                <a:lnTo>
                  <a:pt x="47627" y="4531"/>
                </a:lnTo>
                <a:lnTo>
                  <a:pt x="31080" y="0"/>
                </a:lnTo>
                <a:close/>
              </a:path>
            </a:pathLst>
          </a:custGeom>
          <a:solidFill>
            <a:srgbClr val="01010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3588246" y="5145753"/>
            <a:ext cx="57785" cy="58419"/>
          </a:xfrm>
          <a:custGeom>
            <a:avLst/>
            <a:gdLst/>
            <a:ahLst/>
            <a:cxnLst/>
            <a:rect l="l" t="t" r="r" b="b"/>
            <a:pathLst>
              <a:path w="57785" h="58420">
                <a:moveTo>
                  <a:pt x="0" y="0"/>
                </a:moveTo>
                <a:lnTo>
                  <a:pt x="4808" y="28228"/>
                </a:lnTo>
                <a:lnTo>
                  <a:pt x="13560" y="45427"/>
                </a:lnTo>
                <a:lnTo>
                  <a:pt x="29907" y="54471"/>
                </a:lnTo>
                <a:lnTo>
                  <a:pt x="57501" y="58237"/>
                </a:lnTo>
                <a:lnTo>
                  <a:pt x="48314" y="4949"/>
                </a:lnTo>
                <a:lnTo>
                  <a:pt x="0" y="0"/>
                </a:lnTo>
                <a:close/>
              </a:path>
            </a:pathLst>
          </a:custGeom>
          <a:solidFill>
            <a:srgbClr val="01010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4060948" y="5054536"/>
            <a:ext cx="53975" cy="55880"/>
          </a:xfrm>
          <a:custGeom>
            <a:avLst/>
            <a:gdLst/>
            <a:ahLst/>
            <a:cxnLst/>
            <a:rect l="l" t="t" r="r" b="b"/>
            <a:pathLst>
              <a:path w="53975" h="55879">
                <a:moveTo>
                  <a:pt x="0" y="0"/>
                </a:moveTo>
                <a:lnTo>
                  <a:pt x="3498" y="24603"/>
                </a:lnTo>
                <a:lnTo>
                  <a:pt x="12785" y="41308"/>
                </a:lnTo>
                <a:lnTo>
                  <a:pt x="29094" y="51308"/>
                </a:lnTo>
                <a:lnTo>
                  <a:pt x="53657" y="55799"/>
                </a:lnTo>
                <a:lnTo>
                  <a:pt x="51965" y="1584"/>
                </a:lnTo>
                <a:lnTo>
                  <a:pt x="0" y="0"/>
                </a:lnTo>
                <a:close/>
              </a:path>
            </a:pathLst>
          </a:custGeom>
          <a:solidFill>
            <a:srgbClr val="01010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3824537" y="5463814"/>
            <a:ext cx="49530" cy="65405"/>
          </a:xfrm>
          <a:custGeom>
            <a:avLst/>
            <a:gdLst/>
            <a:ahLst/>
            <a:cxnLst/>
            <a:rect l="l" t="t" r="r" b="b"/>
            <a:pathLst>
              <a:path w="49529" h="65404">
                <a:moveTo>
                  <a:pt x="6344" y="0"/>
                </a:moveTo>
                <a:lnTo>
                  <a:pt x="0" y="28386"/>
                </a:lnTo>
                <a:lnTo>
                  <a:pt x="1194" y="46567"/>
                </a:lnTo>
                <a:lnTo>
                  <a:pt x="13963" y="57674"/>
                </a:lnTo>
                <a:lnTo>
                  <a:pt x="42340" y="64838"/>
                </a:lnTo>
                <a:lnTo>
                  <a:pt x="49194" y="38219"/>
                </a:lnTo>
                <a:lnTo>
                  <a:pt x="45143" y="21068"/>
                </a:lnTo>
                <a:lnTo>
                  <a:pt x="30692" y="9593"/>
                </a:lnTo>
                <a:lnTo>
                  <a:pt x="6344" y="0"/>
                </a:lnTo>
                <a:close/>
              </a:path>
            </a:pathLst>
          </a:custGeom>
          <a:solidFill>
            <a:srgbClr val="01010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3605792" y="5221551"/>
            <a:ext cx="64135" cy="48260"/>
          </a:xfrm>
          <a:custGeom>
            <a:avLst/>
            <a:gdLst/>
            <a:ahLst/>
            <a:cxnLst/>
            <a:rect l="l" t="t" r="r" b="b"/>
            <a:pathLst>
              <a:path w="64135" h="48260">
                <a:moveTo>
                  <a:pt x="36424" y="0"/>
                </a:moveTo>
                <a:lnTo>
                  <a:pt x="23478" y="1245"/>
                </a:lnTo>
                <a:lnTo>
                  <a:pt x="15436" y="2394"/>
                </a:lnTo>
                <a:lnTo>
                  <a:pt x="8782" y="5622"/>
                </a:lnTo>
                <a:lnTo>
                  <a:pt x="0" y="13107"/>
                </a:lnTo>
                <a:lnTo>
                  <a:pt x="9175" y="37591"/>
                </a:lnTo>
                <a:lnTo>
                  <a:pt x="19411" y="47550"/>
                </a:lnTo>
                <a:lnTo>
                  <a:pt x="35861" y="48157"/>
                </a:lnTo>
                <a:lnTo>
                  <a:pt x="63676" y="44589"/>
                </a:lnTo>
                <a:lnTo>
                  <a:pt x="60237" y="28916"/>
                </a:lnTo>
                <a:lnTo>
                  <a:pt x="55869" y="18015"/>
                </a:lnTo>
                <a:lnTo>
                  <a:pt x="48592" y="9254"/>
                </a:lnTo>
                <a:lnTo>
                  <a:pt x="36424" y="0"/>
                </a:lnTo>
                <a:close/>
              </a:path>
            </a:pathLst>
          </a:custGeom>
          <a:solidFill>
            <a:srgbClr val="01010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3638103" y="5286611"/>
            <a:ext cx="60325" cy="52705"/>
          </a:xfrm>
          <a:custGeom>
            <a:avLst/>
            <a:gdLst/>
            <a:ahLst/>
            <a:cxnLst/>
            <a:rect l="l" t="t" r="r" b="b"/>
            <a:pathLst>
              <a:path w="60325" h="52704">
                <a:moveTo>
                  <a:pt x="37396" y="0"/>
                </a:moveTo>
                <a:lnTo>
                  <a:pt x="0" y="10821"/>
                </a:lnTo>
                <a:lnTo>
                  <a:pt x="8857" y="35451"/>
                </a:lnTo>
                <a:lnTo>
                  <a:pt x="20377" y="49171"/>
                </a:lnTo>
                <a:lnTo>
                  <a:pt x="36742" y="52339"/>
                </a:lnTo>
                <a:lnTo>
                  <a:pt x="60133" y="45312"/>
                </a:lnTo>
                <a:lnTo>
                  <a:pt x="58861" y="28727"/>
                </a:lnTo>
                <a:lnTo>
                  <a:pt x="55998" y="18348"/>
                </a:lnTo>
                <a:lnTo>
                  <a:pt x="49517" y="10123"/>
                </a:lnTo>
                <a:lnTo>
                  <a:pt x="37396" y="0"/>
                </a:lnTo>
                <a:close/>
              </a:path>
            </a:pathLst>
          </a:custGeom>
          <a:solidFill>
            <a:srgbClr val="01010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3583645" y="5076423"/>
            <a:ext cx="48260" cy="49530"/>
          </a:xfrm>
          <a:custGeom>
            <a:avLst/>
            <a:gdLst/>
            <a:ahLst/>
            <a:cxnLst/>
            <a:rect l="l" t="t" r="r" b="b"/>
            <a:pathLst>
              <a:path w="48260" h="49529">
                <a:moveTo>
                  <a:pt x="19002" y="0"/>
                </a:moveTo>
                <a:lnTo>
                  <a:pt x="12686" y="253"/>
                </a:lnTo>
                <a:lnTo>
                  <a:pt x="0" y="1250"/>
                </a:lnTo>
                <a:lnTo>
                  <a:pt x="445" y="40087"/>
                </a:lnTo>
                <a:lnTo>
                  <a:pt x="46310" y="48974"/>
                </a:lnTo>
                <a:lnTo>
                  <a:pt x="47962" y="6113"/>
                </a:lnTo>
                <a:lnTo>
                  <a:pt x="44689" y="4676"/>
                </a:lnTo>
                <a:lnTo>
                  <a:pt x="42504" y="3127"/>
                </a:lnTo>
                <a:lnTo>
                  <a:pt x="37381" y="1589"/>
                </a:lnTo>
                <a:lnTo>
                  <a:pt x="25293" y="187"/>
                </a:lnTo>
                <a:lnTo>
                  <a:pt x="19002" y="0"/>
                </a:lnTo>
                <a:close/>
              </a:path>
            </a:pathLst>
          </a:custGeom>
          <a:solidFill>
            <a:srgbClr val="01010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3892409" y="5504569"/>
            <a:ext cx="38100" cy="57150"/>
          </a:xfrm>
          <a:custGeom>
            <a:avLst/>
            <a:gdLst/>
            <a:ahLst/>
            <a:cxnLst/>
            <a:rect l="l" t="t" r="r" b="b"/>
            <a:pathLst>
              <a:path w="38100" h="57150">
                <a:moveTo>
                  <a:pt x="19934" y="0"/>
                </a:moveTo>
                <a:lnTo>
                  <a:pt x="16347" y="1063"/>
                </a:lnTo>
                <a:lnTo>
                  <a:pt x="8604" y="5039"/>
                </a:lnTo>
                <a:lnTo>
                  <a:pt x="0" y="24064"/>
                </a:lnTo>
                <a:lnTo>
                  <a:pt x="782" y="39298"/>
                </a:lnTo>
                <a:lnTo>
                  <a:pt x="12078" y="50368"/>
                </a:lnTo>
                <a:lnTo>
                  <a:pt x="35017" y="56904"/>
                </a:lnTo>
                <a:lnTo>
                  <a:pt x="38009" y="9318"/>
                </a:lnTo>
                <a:lnTo>
                  <a:pt x="25208" y="2525"/>
                </a:lnTo>
                <a:lnTo>
                  <a:pt x="19934" y="0"/>
                </a:lnTo>
                <a:close/>
              </a:path>
            </a:pathLst>
          </a:custGeom>
          <a:solidFill>
            <a:srgbClr val="01010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3718119" y="5398074"/>
            <a:ext cx="55880" cy="45085"/>
          </a:xfrm>
          <a:custGeom>
            <a:avLst/>
            <a:gdLst/>
            <a:ahLst/>
            <a:cxnLst/>
            <a:rect l="l" t="t" r="r" b="b"/>
            <a:pathLst>
              <a:path w="55879" h="45085">
                <a:moveTo>
                  <a:pt x="35679" y="0"/>
                </a:moveTo>
                <a:lnTo>
                  <a:pt x="20509" y="2843"/>
                </a:lnTo>
                <a:lnTo>
                  <a:pt x="8959" y="14243"/>
                </a:lnTo>
                <a:lnTo>
                  <a:pt x="0" y="30256"/>
                </a:lnTo>
                <a:lnTo>
                  <a:pt x="23634" y="44883"/>
                </a:lnTo>
                <a:lnTo>
                  <a:pt x="36577" y="38377"/>
                </a:lnTo>
                <a:lnTo>
                  <a:pt x="44763" y="32159"/>
                </a:lnTo>
                <a:lnTo>
                  <a:pt x="50349" y="23496"/>
                </a:lnTo>
                <a:lnTo>
                  <a:pt x="55493" y="9655"/>
                </a:lnTo>
                <a:lnTo>
                  <a:pt x="35679" y="0"/>
                </a:lnTo>
                <a:close/>
              </a:path>
            </a:pathLst>
          </a:custGeom>
          <a:solidFill>
            <a:srgbClr val="01010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3685064" y="5353546"/>
            <a:ext cx="49530" cy="41275"/>
          </a:xfrm>
          <a:custGeom>
            <a:avLst/>
            <a:gdLst/>
            <a:ahLst/>
            <a:cxnLst/>
            <a:rect l="l" t="t" r="r" b="b"/>
            <a:pathLst>
              <a:path w="49529" h="41275">
                <a:moveTo>
                  <a:pt x="18204" y="0"/>
                </a:moveTo>
                <a:lnTo>
                  <a:pt x="5790" y="9195"/>
                </a:lnTo>
                <a:lnTo>
                  <a:pt x="0" y="30725"/>
                </a:lnTo>
                <a:lnTo>
                  <a:pt x="18334" y="40564"/>
                </a:lnTo>
                <a:lnTo>
                  <a:pt x="31414" y="40700"/>
                </a:lnTo>
                <a:lnTo>
                  <a:pt x="41137" y="31729"/>
                </a:lnTo>
                <a:lnTo>
                  <a:pt x="49401" y="14248"/>
                </a:lnTo>
                <a:lnTo>
                  <a:pt x="33867" y="2047"/>
                </a:lnTo>
                <a:lnTo>
                  <a:pt x="18204" y="0"/>
                </a:lnTo>
                <a:close/>
              </a:path>
            </a:pathLst>
          </a:custGeom>
          <a:solidFill>
            <a:srgbClr val="01010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3769397" y="5430596"/>
            <a:ext cx="41275" cy="53975"/>
          </a:xfrm>
          <a:custGeom>
            <a:avLst/>
            <a:gdLst/>
            <a:ahLst/>
            <a:cxnLst/>
            <a:rect l="l" t="t" r="r" b="b"/>
            <a:pathLst>
              <a:path w="41275" h="53975">
                <a:moveTo>
                  <a:pt x="11131" y="0"/>
                </a:moveTo>
                <a:lnTo>
                  <a:pt x="3282" y="17705"/>
                </a:lnTo>
                <a:lnTo>
                  <a:pt x="0" y="30670"/>
                </a:lnTo>
                <a:lnTo>
                  <a:pt x="5149" y="41776"/>
                </a:lnTo>
                <a:lnTo>
                  <a:pt x="22597" y="53902"/>
                </a:lnTo>
                <a:lnTo>
                  <a:pt x="35500" y="34465"/>
                </a:lnTo>
                <a:lnTo>
                  <a:pt x="41047" y="19841"/>
                </a:lnTo>
                <a:lnTo>
                  <a:pt x="34502" y="8772"/>
                </a:lnTo>
                <a:lnTo>
                  <a:pt x="11131" y="0"/>
                </a:lnTo>
                <a:close/>
              </a:path>
            </a:pathLst>
          </a:custGeom>
          <a:solidFill>
            <a:srgbClr val="01010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4067302" y="5626720"/>
            <a:ext cx="25400" cy="30480"/>
          </a:xfrm>
          <a:custGeom>
            <a:avLst/>
            <a:gdLst/>
            <a:ahLst/>
            <a:cxnLst/>
            <a:rect l="l" t="t" r="r" b="b"/>
            <a:pathLst>
              <a:path w="25400" h="30479">
                <a:moveTo>
                  <a:pt x="0" y="0"/>
                </a:moveTo>
                <a:lnTo>
                  <a:pt x="2793" y="13890"/>
                </a:lnTo>
                <a:lnTo>
                  <a:pt x="4321" y="19708"/>
                </a:lnTo>
                <a:lnTo>
                  <a:pt x="7505" y="23232"/>
                </a:lnTo>
                <a:lnTo>
                  <a:pt x="15266" y="30239"/>
                </a:lnTo>
                <a:lnTo>
                  <a:pt x="17892" y="30149"/>
                </a:lnTo>
                <a:lnTo>
                  <a:pt x="22591" y="28570"/>
                </a:lnTo>
                <a:lnTo>
                  <a:pt x="25014" y="22921"/>
                </a:lnTo>
                <a:lnTo>
                  <a:pt x="20811" y="10619"/>
                </a:lnTo>
                <a:lnTo>
                  <a:pt x="16110" y="2100"/>
                </a:lnTo>
                <a:lnTo>
                  <a:pt x="14602" y="921"/>
                </a:lnTo>
                <a:lnTo>
                  <a:pt x="9698" y="921"/>
                </a:lnTo>
                <a:lnTo>
                  <a:pt x="0" y="0"/>
                </a:lnTo>
                <a:close/>
              </a:path>
              <a:path w="25400" h="30479">
                <a:moveTo>
                  <a:pt x="13737" y="244"/>
                </a:moveTo>
                <a:lnTo>
                  <a:pt x="9698" y="921"/>
                </a:lnTo>
                <a:lnTo>
                  <a:pt x="14602" y="921"/>
                </a:lnTo>
                <a:lnTo>
                  <a:pt x="13737" y="244"/>
                </a:lnTo>
                <a:close/>
              </a:path>
            </a:pathLst>
          </a:custGeom>
          <a:solidFill>
            <a:srgbClr val="01010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6879672" y="6077039"/>
            <a:ext cx="952080" cy="108128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7454603" y="2209704"/>
            <a:ext cx="1355302" cy="973105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5421632" y="1138150"/>
            <a:ext cx="0" cy="6076950"/>
          </a:xfrm>
          <a:custGeom>
            <a:avLst/>
            <a:gdLst/>
            <a:ahLst/>
            <a:cxnLst/>
            <a:rect l="l" t="t" r="r" b="b"/>
            <a:pathLst>
              <a:path h="6076950">
                <a:moveTo>
                  <a:pt x="0" y="0"/>
                </a:moveTo>
                <a:lnTo>
                  <a:pt x="0" y="6076951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9124632" y="6109429"/>
            <a:ext cx="1297627" cy="1081109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9097236" y="2201888"/>
            <a:ext cx="1089266" cy="1091685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8738300" y="3383827"/>
            <a:ext cx="1666242" cy="931830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7663939" y="4620052"/>
            <a:ext cx="1120762" cy="1222282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9435401" y="4590572"/>
            <a:ext cx="838194" cy="1341111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7928240" y="6062295"/>
            <a:ext cx="1098514" cy="1098514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7282750" y="3284694"/>
            <a:ext cx="1445554" cy="1099755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2437509" y="3744816"/>
            <a:ext cx="343535" cy="443230"/>
          </a:xfrm>
          <a:custGeom>
            <a:avLst/>
            <a:gdLst/>
            <a:ahLst/>
            <a:cxnLst/>
            <a:rect l="l" t="t" r="r" b="b"/>
            <a:pathLst>
              <a:path w="343535" h="443229">
                <a:moveTo>
                  <a:pt x="112806" y="442887"/>
                </a:moveTo>
                <a:lnTo>
                  <a:pt x="259854" y="442887"/>
                </a:lnTo>
                <a:lnTo>
                  <a:pt x="342907" y="103852"/>
                </a:lnTo>
                <a:lnTo>
                  <a:pt x="173235" y="0"/>
                </a:lnTo>
                <a:lnTo>
                  <a:pt x="0" y="105764"/>
                </a:lnTo>
                <a:lnTo>
                  <a:pt x="112806" y="442887"/>
                </a:lnTo>
                <a:close/>
              </a:path>
            </a:pathLst>
          </a:custGeom>
          <a:ln w="359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2297141" y="3628432"/>
            <a:ext cx="436880" cy="559435"/>
          </a:xfrm>
          <a:custGeom>
            <a:avLst/>
            <a:gdLst/>
            <a:ahLst/>
            <a:cxnLst/>
            <a:rect l="l" t="t" r="r" b="b"/>
            <a:pathLst>
              <a:path w="436880" h="559435">
                <a:moveTo>
                  <a:pt x="220633" y="0"/>
                </a:moveTo>
                <a:lnTo>
                  <a:pt x="0" y="133463"/>
                </a:lnTo>
                <a:lnTo>
                  <a:pt x="143668" y="558874"/>
                </a:lnTo>
                <a:lnTo>
                  <a:pt x="330948" y="558874"/>
                </a:lnTo>
                <a:lnTo>
                  <a:pt x="436719" y="131050"/>
                </a:lnTo>
                <a:lnTo>
                  <a:pt x="22063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2297141" y="3628432"/>
            <a:ext cx="436880" cy="559435"/>
          </a:xfrm>
          <a:custGeom>
            <a:avLst/>
            <a:gdLst/>
            <a:ahLst/>
            <a:cxnLst/>
            <a:rect l="l" t="t" r="r" b="b"/>
            <a:pathLst>
              <a:path w="436880" h="559435">
                <a:moveTo>
                  <a:pt x="143668" y="558874"/>
                </a:moveTo>
                <a:lnTo>
                  <a:pt x="330948" y="558874"/>
                </a:lnTo>
                <a:lnTo>
                  <a:pt x="436719" y="131050"/>
                </a:lnTo>
                <a:lnTo>
                  <a:pt x="220633" y="0"/>
                </a:lnTo>
                <a:lnTo>
                  <a:pt x="0" y="133463"/>
                </a:lnTo>
                <a:lnTo>
                  <a:pt x="143668" y="558874"/>
                </a:lnTo>
                <a:close/>
              </a:path>
            </a:pathLst>
          </a:custGeom>
          <a:ln w="359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2088497" y="3744816"/>
            <a:ext cx="343535" cy="443230"/>
          </a:xfrm>
          <a:custGeom>
            <a:avLst/>
            <a:gdLst/>
            <a:ahLst/>
            <a:cxnLst/>
            <a:rect l="l" t="t" r="r" b="b"/>
            <a:pathLst>
              <a:path w="343535" h="443229">
                <a:moveTo>
                  <a:pt x="112805" y="442887"/>
                </a:moveTo>
                <a:lnTo>
                  <a:pt x="259854" y="442887"/>
                </a:lnTo>
                <a:lnTo>
                  <a:pt x="342906" y="103852"/>
                </a:lnTo>
                <a:lnTo>
                  <a:pt x="173235" y="0"/>
                </a:lnTo>
                <a:lnTo>
                  <a:pt x="0" y="105764"/>
                </a:lnTo>
                <a:lnTo>
                  <a:pt x="112805" y="442887"/>
                </a:lnTo>
                <a:close/>
              </a:path>
            </a:pathLst>
          </a:custGeom>
          <a:ln w="359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2124532" y="3628432"/>
            <a:ext cx="436880" cy="559435"/>
          </a:xfrm>
          <a:custGeom>
            <a:avLst/>
            <a:gdLst/>
            <a:ahLst/>
            <a:cxnLst/>
            <a:rect l="l" t="t" r="r" b="b"/>
            <a:pathLst>
              <a:path w="436880" h="559435">
                <a:moveTo>
                  <a:pt x="220633" y="0"/>
                </a:moveTo>
                <a:lnTo>
                  <a:pt x="0" y="133463"/>
                </a:lnTo>
                <a:lnTo>
                  <a:pt x="143670" y="558874"/>
                </a:lnTo>
                <a:lnTo>
                  <a:pt x="330948" y="558874"/>
                </a:lnTo>
                <a:lnTo>
                  <a:pt x="436719" y="131050"/>
                </a:lnTo>
                <a:lnTo>
                  <a:pt x="22063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2124532" y="3628432"/>
            <a:ext cx="436880" cy="559435"/>
          </a:xfrm>
          <a:custGeom>
            <a:avLst/>
            <a:gdLst/>
            <a:ahLst/>
            <a:cxnLst/>
            <a:rect l="l" t="t" r="r" b="b"/>
            <a:pathLst>
              <a:path w="436880" h="559435">
                <a:moveTo>
                  <a:pt x="143670" y="558874"/>
                </a:moveTo>
                <a:lnTo>
                  <a:pt x="330948" y="558874"/>
                </a:lnTo>
                <a:lnTo>
                  <a:pt x="436719" y="131050"/>
                </a:lnTo>
                <a:lnTo>
                  <a:pt x="220633" y="0"/>
                </a:lnTo>
                <a:lnTo>
                  <a:pt x="0" y="133463"/>
                </a:lnTo>
                <a:lnTo>
                  <a:pt x="143670" y="558874"/>
                </a:lnTo>
                <a:close/>
              </a:path>
            </a:pathLst>
          </a:custGeom>
          <a:ln w="359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2181024" y="3551951"/>
            <a:ext cx="495934" cy="635635"/>
          </a:xfrm>
          <a:custGeom>
            <a:avLst/>
            <a:gdLst/>
            <a:ahLst/>
            <a:cxnLst/>
            <a:rect l="l" t="t" r="r" b="b"/>
            <a:pathLst>
              <a:path w="495935" h="635635">
                <a:moveTo>
                  <a:pt x="250549" y="0"/>
                </a:moveTo>
                <a:lnTo>
                  <a:pt x="0" y="151775"/>
                </a:lnTo>
                <a:lnTo>
                  <a:pt x="163148" y="635554"/>
                </a:lnTo>
                <a:lnTo>
                  <a:pt x="375822" y="635554"/>
                </a:lnTo>
                <a:lnTo>
                  <a:pt x="495932" y="149031"/>
                </a:lnTo>
                <a:lnTo>
                  <a:pt x="25054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2181024" y="3551951"/>
            <a:ext cx="495934" cy="635635"/>
          </a:xfrm>
          <a:custGeom>
            <a:avLst/>
            <a:gdLst/>
            <a:ahLst/>
            <a:cxnLst/>
            <a:rect l="l" t="t" r="r" b="b"/>
            <a:pathLst>
              <a:path w="495935" h="635635">
                <a:moveTo>
                  <a:pt x="163148" y="635554"/>
                </a:moveTo>
                <a:lnTo>
                  <a:pt x="375822" y="635554"/>
                </a:lnTo>
                <a:lnTo>
                  <a:pt x="495932" y="149031"/>
                </a:lnTo>
                <a:lnTo>
                  <a:pt x="250549" y="0"/>
                </a:lnTo>
                <a:lnTo>
                  <a:pt x="0" y="151775"/>
                </a:lnTo>
                <a:lnTo>
                  <a:pt x="163148" y="635554"/>
                </a:lnTo>
                <a:close/>
              </a:path>
            </a:pathLst>
          </a:custGeom>
          <a:ln w="359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1898708" y="2195953"/>
            <a:ext cx="703425" cy="1279158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1915222" y="6130148"/>
            <a:ext cx="1319249" cy="907188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3220498" y="6111225"/>
            <a:ext cx="1145886" cy="958885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4368279" y="6047160"/>
            <a:ext cx="926287" cy="1038456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 txBox="1"/>
          <p:nvPr/>
        </p:nvSpPr>
        <p:spPr>
          <a:xfrm>
            <a:off x="7642865" y="1048124"/>
            <a:ext cx="1084580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1" u="sng" spc="3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BAUHAUS</a:t>
            </a:r>
            <a:endParaRPr sz="1600">
              <a:latin typeface="Arial"/>
              <a:cs typeface="Arial"/>
            </a:endParaRPr>
          </a:p>
        </p:txBody>
      </p:sp>
      <p:sp>
        <p:nvSpPr>
          <p:cNvPr id="102" name="object 102"/>
          <p:cNvSpPr txBox="1"/>
          <p:nvPr/>
        </p:nvSpPr>
        <p:spPr>
          <a:xfrm>
            <a:off x="7312227" y="7315396"/>
            <a:ext cx="3054350" cy="19875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  <a:tabLst>
                <a:tab pos="2195195" algn="l"/>
              </a:tabLst>
            </a:pPr>
            <a:r>
              <a:rPr sz="1000" spc="-5" dirty="0">
                <a:solidFill>
                  <a:srgbClr val="3C2B98"/>
                </a:solidFill>
                <a:latin typeface="Arial"/>
                <a:cs typeface="Arial"/>
                <a:hlinkClick r:id="rId2"/>
              </a:rPr>
              <a:t>www.technologystudent.com</a:t>
            </a:r>
            <a:r>
              <a:rPr sz="1000" dirty="0">
                <a:solidFill>
                  <a:srgbClr val="3C2B98"/>
                </a:solidFill>
                <a:latin typeface="Arial"/>
                <a:cs typeface="Arial"/>
                <a:hlinkClick r:id="rId2"/>
              </a:rPr>
              <a:t> </a:t>
            </a:r>
            <a:r>
              <a:rPr sz="1000" spc="-5" dirty="0">
                <a:solidFill>
                  <a:srgbClr val="3C2B98"/>
                </a:solidFill>
                <a:latin typeface="Arial"/>
                <a:cs typeface="Arial"/>
              </a:rPr>
              <a:t>©</a:t>
            </a:r>
            <a:r>
              <a:rPr sz="1000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1000" spc="-5" dirty="0">
                <a:solidFill>
                  <a:srgbClr val="3C2B98"/>
                </a:solidFill>
                <a:latin typeface="Arial"/>
                <a:cs typeface="Arial"/>
              </a:rPr>
              <a:t>2018	</a:t>
            </a:r>
            <a:r>
              <a:rPr sz="1000" spc="-20" dirty="0">
                <a:solidFill>
                  <a:srgbClr val="3C2B98"/>
                </a:solidFill>
                <a:latin typeface="Arial"/>
                <a:cs typeface="Arial"/>
              </a:rPr>
              <a:t>V.Ryan </a:t>
            </a:r>
            <a:r>
              <a:rPr sz="1000" spc="-5" dirty="0">
                <a:solidFill>
                  <a:srgbClr val="3C2B98"/>
                </a:solidFill>
                <a:latin typeface="Arial"/>
                <a:cs typeface="Arial"/>
              </a:rPr>
              <a:t>©</a:t>
            </a:r>
            <a:r>
              <a:rPr sz="1000" spc="-70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1000" spc="-5" dirty="0">
                <a:solidFill>
                  <a:srgbClr val="3C2B98"/>
                </a:solidFill>
                <a:latin typeface="Arial"/>
                <a:cs typeface="Arial"/>
              </a:rPr>
              <a:t>2018</a:t>
            </a:r>
            <a:endParaRPr sz="1000">
              <a:latin typeface="Arial"/>
              <a:cs typeface="Arial"/>
            </a:endParaRPr>
          </a:p>
        </p:txBody>
      </p:sp>
      <p:sp>
        <p:nvSpPr>
          <p:cNvPr id="103" name="object 103"/>
          <p:cNvSpPr txBox="1"/>
          <p:nvPr/>
        </p:nvSpPr>
        <p:spPr>
          <a:xfrm>
            <a:off x="361303" y="7337645"/>
            <a:ext cx="3382010" cy="19812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000" spc="10" dirty="0">
                <a:solidFill>
                  <a:srgbClr val="3C2B98"/>
                </a:solidFill>
                <a:latin typeface="Arial"/>
                <a:cs typeface="Arial"/>
              </a:rPr>
              <a:t>WORLD </a:t>
            </a:r>
            <a:r>
              <a:rPr sz="1000" spc="5" dirty="0">
                <a:solidFill>
                  <a:srgbClr val="3C2B98"/>
                </a:solidFill>
                <a:latin typeface="Arial"/>
                <a:cs typeface="Arial"/>
              </a:rPr>
              <a:t>ASSOCIATION </a:t>
            </a:r>
            <a:r>
              <a:rPr sz="1000" spc="0" dirty="0">
                <a:solidFill>
                  <a:srgbClr val="3C2B98"/>
                </a:solidFill>
                <a:latin typeface="Arial"/>
                <a:cs typeface="Arial"/>
              </a:rPr>
              <a:t>OF </a:t>
            </a:r>
            <a:r>
              <a:rPr sz="1000" spc="15" dirty="0">
                <a:solidFill>
                  <a:srgbClr val="3C2B98"/>
                </a:solidFill>
                <a:latin typeface="Arial"/>
                <a:cs typeface="Arial"/>
              </a:rPr>
              <a:t>TECHNOLOGY</a:t>
            </a:r>
            <a:r>
              <a:rPr sz="1000" spc="114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1000" spc="15" dirty="0">
                <a:solidFill>
                  <a:srgbClr val="3C2B98"/>
                </a:solidFill>
                <a:latin typeface="Arial"/>
                <a:cs typeface="Arial"/>
              </a:rPr>
              <a:t>TEACHERS</a:t>
            </a:r>
            <a:endParaRPr sz="1000">
              <a:latin typeface="Arial"/>
              <a:cs typeface="Arial"/>
            </a:endParaRPr>
          </a:p>
        </p:txBody>
      </p:sp>
      <p:sp>
        <p:nvSpPr>
          <p:cNvPr id="104" name="object 104"/>
          <p:cNvSpPr txBox="1"/>
          <p:nvPr/>
        </p:nvSpPr>
        <p:spPr>
          <a:xfrm>
            <a:off x="3956051" y="7334488"/>
            <a:ext cx="3040380" cy="19812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000" spc="-5" dirty="0">
                <a:solidFill>
                  <a:srgbClr val="3C2B98"/>
                </a:solidFill>
                <a:latin typeface="Arial"/>
                <a:cs typeface="Arial"/>
                <a:hlinkClick r:id="rId23"/>
              </a:rPr>
              <a:t>https://www.facebook.com/groups/254963448192823/</a:t>
            </a:r>
            <a:endParaRPr sz="1000">
              <a:latin typeface="Arial"/>
              <a:cs typeface="Arial"/>
            </a:endParaRPr>
          </a:p>
        </p:txBody>
      </p:sp>
      <p:sp>
        <p:nvSpPr>
          <p:cNvPr id="93" name="object 93"/>
          <p:cNvSpPr txBox="1"/>
          <p:nvPr/>
        </p:nvSpPr>
        <p:spPr>
          <a:xfrm>
            <a:off x="285800" y="483173"/>
            <a:ext cx="9877425" cy="549275"/>
          </a:xfrm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marL="12700" marR="5080">
              <a:lnSpc>
                <a:spcPts val="1340"/>
              </a:lnSpc>
              <a:spcBef>
                <a:spcPts val="225"/>
              </a:spcBef>
            </a:pP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When talking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to my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client in order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determine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overall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style of the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design,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it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became obvious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that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he has an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interest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in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Art Movements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such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as;  Art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Deco and Bauhaus.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By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building up a reasoned mood board on these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art movements, I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will be able question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my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client, as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which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style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or  features he would like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be applied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to the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writing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rest. The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mood board will be a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very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useful research</a:t>
            </a:r>
            <a:r>
              <a:rPr sz="1200" spc="9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tool.</a:t>
            </a:r>
            <a:endParaRPr sz="1200">
              <a:latin typeface="Arial"/>
              <a:cs typeface="Arial"/>
            </a:endParaRPr>
          </a:p>
        </p:txBody>
      </p:sp>
      <p:sp>
        <p:nvSpPr>
          <p:cNvPr id="94" name="object 94"/>
          <p:cNvSpPr txBox="1"/>
          <p:nvPr/>
        </p:nvSpPr>
        <p:spPr>
          <a:xfrm>
            <a:off x="273107" y="1029550"/>
            <a:ext cx="4951095" cy="2247265"/>
          </a:xfrm>
          <a:prstGeom prst="rect">
            <a:avLst/>
          </a:prstGeom>
        </p:spPr>
        <p:txBody>
          <a:bodyPr vert="horz" wrap="square" lIns="0" tIns="46990" rIns="0" bIns="0" rtlCol="0">
            <a:spAutoFit/>
          </a:bodyPr>
          <a:lstStyle/>
          <a:p>
            <a:pPr marL="1882775">
              <a:lnSpc>
                <a:spcPct val="100000"/>
              </a:lnSpc>
              <a:spcBef>
                <a:spcPts val="370"/>
              </a:spcBef>
            </a:pPr>
            <a:r>
              <a:rPr sz="1600" b="1" u="sng" spc="2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ART</a:t>
            </a:r>
            <a:r>
              <a:rPr sz="1600" b="1" u="sng" spc="5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 </a:t>
            </a:r>
            <a:r>
              <a:rPr sz="1600" b="1" u="sng" spc="3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DECO</a:t>
            </a:r>
            <a:endParaRPr sz="1600">
              <a:latin typeface="Arial"/>
              <a:cs typeface="Arial"/>
            </a:endParaRPr>
          </a:p>
          <a:p>
            <a:pPr marL="18415" marR="5080">
              <a:lnSpc>
                <a:spcPts val="1340"/>
              </a:lnSpc>
              <a:spcBef>
                <a:spcPts val="335"/>
              </a:spcBef>
            </a:pP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The buildings have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features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such as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symmetry,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curves and shapes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that 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could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transfer to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a writing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rest. The patterns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and shapes could be applied 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decorate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ﬁnal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product. Further to this, the style of the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furniture and  the materials used, could inﬂuence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my</a:t>
            </a:r>
            <a:r>
              <a:rPr sz="1200" spc="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design.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350">
              <a:latin typeface="Times New Roman"/>
              <a:cs typeface="Times New Roman"/>
            </a:endParaRPr>
          </a:p>
          <a:p>
            <a:pPr marL="12700" marR="3405504">
              <a:lnSpc>
                <a:spcPts val="1340"/>
              </a:lnSpc>
            </a:pP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These buildings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reﬂect  perfect symmetry that 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could be applied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to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my  product. I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like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 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chrome eﬀect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of the 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Empire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State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Building.</a:t>
            </a:r>
            <a:endParaRPr sz="1200">
              <a:latin typeface="Arial"/>
              <a:cs typeface="Arial"/>
            </a:endParaRPr>
          </a:p>
        </p:txBody>
      </p:sp>
      <p:sp>
        <p:nvSpPr>
          <p:cNvPr id="95" name="object 95"/>
          <p:cNvSpPr txBox="1"/>
          <p:nvPr/>
        </p:nvSpPr>
        <p:spPr>
          <a:xfrm>
            <a:off x="273107" y="3556568"/>
            <a:ext cx="1567180" cy="1229995"/>
          </a:xfrm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marL="12700" marR="5080">
              <a:lnSpc>
                <a:spcPts val="1340"/>
              </a:lnSpc>
              <a:spcBef>
                <a:spcPts val="225"/>
              </a:spcBef>
            </a:pP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These geometrical  shapes are typical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Art 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Deco.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like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colours  and shapes, as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they 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could provide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my 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product with an  authentic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style.</a:t>
            </a:r>
            <a:endParaRPr sz="1200">
              <a:latin typeface="Arial"/>
              <a:cs typeface="Arial"/>
            </a:endParaRPr>
          </a:p>
        </p:txBody>
      </p:sp>
      <p:sp>
        <p:nvSpPr>
          <p:cNvPr id="96" name="object 96"/>
          <p:cNvSpPr txBox="1"/>
          <p:nvPr/>
        </p:nvSpPr>
        <p:spPr>
          <a:xfrm>
            <a:off x="279462" y="5093276"/>
            <a:ext cx="1525270" cy="719455"/>
          </a:xfrm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marL="12700" marR="5080">
              <a:lnSpc>
                <a:spcPts val="1340"/>
              </a:lnSpc>
              <a:spcBef>
                <a:spcPts val="225"/>
              </a:spcBef>
            </a:pP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The corners and  straight patterns could  be used on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writing  surface.</a:t>
            </a:r>
            <a:endParaRPr sz="1200">
              <a:latin typeface="Arial"/>
              <a:cs typeface="Arial"/>
            </a:endParaRPr>
          </a:p>
        </p:txBody>
      </p:sp>
      <p:sp>
        <p:nvSpPr>
          <p:cNvPr id="97" name="object 97"/>
          <p:cNvSpPr txBox="1"/>
          <p:nvPr/>
        </p:nvSpPr>
        <p:spPr>
          <a:xfrm>
            <a:off x="292158" y="6052128"/>
            <a:ext cx="1487805" cy="1229995"/>
          </a:xfrm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marL="12700" marR="5080">
              <a:lnSpc>
                <a:spcPts val="1340"/>
              </a:lnSpc>
              <a:spcBef>
                <a:spcPts val="225"/>
              </a:spcBef>
            </a:pP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My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product could be  manufactured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from 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these materials.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like  the veneered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surface 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on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table.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use 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of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chromed steel on  the chairs is</a:t>
            </a:r>
            <a:r>
              <a:rPr sz="1200" spc="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eﬀective.</a:t>
            </a:r>
            <a:endParaRPr sz="1200">
              <a:latin typeface="Arial"/>
              <a:cs typeface="Arial"/>
            </a:endParaRPr>
          </a:p>
        </p:txBody>
      </p:sp>
      <p:sp>
        <p:nvSpPr>
          <p:cNvPr id="98" name="object 98"/>
          <p:cNvSpPr txBox="1"/>
          <p:nvPr/>
        </p:nvSpPr>
        <p:spPr>
          <a:xfrm>
            <a:off x="5530914" y="1334066"/>
            <a:ext cx="4608195" cy="5936615"/>
          </a:xfrm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marL="12700" marR="5080">
              <a:lnSpc>
                <a:spcPts val="1340"/>
              </a:lnSpc>
              <a:spcBef>
                <a:spcPts val="225"/>
              </a:spcBef>
            </a:pP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Bauhaus is a modernist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style, that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could be applied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to my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innovative  product. In its 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day,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Bauhaus design was new and refreshing.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This 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design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movement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experimented with new materials, which could be  what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need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do when designing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my</a:t>
            </a:r>
            <a:r>
              <a:rPr sz="1200" spc="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product.</a:t>
            </a:r>
            <a:endParaRPr sz="1200">
              <a:latin typeface="Arial"/>
              <a:cs typeface="Arial"/>
            </a:endParaRPr>
          </a:p>
          <a:p>
            <a:pPr marL="19050" marR="2810510">
              <a:lnSpc>
                <a:spcPts val="1340"/>
              </a:lnSpc>
              <a:spcBef>
                <a:spcPts val="1090"/>
              </a:spcBef>
            </a:pP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Bauhaus shapes and  patterns are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attractive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and  are still regarded as  modern and up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to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date.</a:t>
            </a:r>
            <a:endParaRPr sz="1200">
              <a:latin typeface="Arial"/>
              <a:cs typeface="Arial"/>
            </a:endParaRPr>
          </a:p>
          <a:p>
            <a:pPr marL="19050" marR="2844800">
              <a:lnSpc>
                <a:spcPts val="1340"/>
              </a:lnSpc>
              <a:spcBef>
                <a:spcPts val="5"/>
              </a:spcBef>
            </a:pP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My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client has pictures like  these on his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oﬃce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walls.</a:t>
            </a:r>
            <a:endParaRPr sz="1200">
              <a:latin typeface="Arial"/>
              <a:cs typeface="Arial"/>
            </a:endParaRPr>
          </a:p>
          <a:p>
            <a:pPr marL="12700" marR="2961005">
              <a:lnSpc>
                <a:spcPts val="1340"/>
              </a:lnSpc>
              <a:spcBef>
                <a:spcPts val="1005"/>
              </a:spcBef>
            </a:pP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like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unusual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style 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and especially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 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handles on these 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kettles.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Handles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may</a:t>
            </a:r>
            <a:r>
              <a:rPr sz="1200" spc="-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be  needed on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my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writing 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rest.</a:t>
            </a:r>
            <a:endParaRPr sz="1200">
              <a:latin typeface="Arial"/>
              <a:cs typeface="Arial"/>
            </a:endParaRPr>
          </a:p>
          <a:p>
            <a:pPr marL="34925" marR="2583180">
              <a:lnSpc>
                <a:spcPts val="1340"/>
              </a:lnSpc>
              <a:spcBef>
                <a:spcPts val="1410"/>
              </a:spcBef>
            </a:pP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need a light source on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my 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writing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rest. The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ﬂexible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stem 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on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 ﬁrst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light and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way 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it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is clamped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to the surface, 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could be what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need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for my  product. The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focussed light 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of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the second stand could  work on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my product. Both 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lights are stylish and</a:t>
            </a:r>
            <a:r>
              <a:rPr sz="1200" spc="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modern.</a:t>
            </a:r>
            <a:endParaRPr sz="1200">
              <a:latin typeface="Arial"/>
              <a:cs typeface="Arial"/>
            </a:endParaRPr>
          </a:p>
          <a:p>
            <a:pPr marL="28575" marR="3317875">
              <a:lnSpc>
                <a:spcPts val="1340"/>
              </a:lnSpc>
              <a:spcBef>
                <a:spcPts val="1390"/>
              </a:spcBef>
            </a:pP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The shape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of the  frame of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these  pieces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of</a:t>
            </a:r>
            <a:r>
              <a:rPr sz="1200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Bauhaus  furniture could  inﬂuence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my 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design.</a:t>
            </a:r>
            <a:endParaRPr sz="1200">
              <a:latin typeface="Arial"/>
              <a:cs typeface="Arial"/>
            </a:endParaRPr>
          </a:p>
        </p:txBody>
      </p:sp>
      <p:sp>
        <p:nvSpPr>
          <p:cNvPr id="99" name="object 99"/>
          <p:cNvSpPr txBox="1"/>
          <p:nvPr/>
        </p:nvSpPr>
        <p:spPr>
          <a:xfrm>
            <a:off x="2393820" y="404609"/>
            <a:ext cx="5786755" cy="11303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  <a:tabLst>
                <a:tab pos="2087245" algn="l"/>
                <a:tab pos="4024629" algn="l"/>
              </a:tabLst>
            </a:pPr>
            <a:r>
              <a:rPr sz="550" spc="25" dirty="0">
                <a:solidFill>
                  <a:srgbClr val="3C2B98"/>
                </a:solidFill>
                <a:latin typeface="Arial"/>
                <a:cs typeface="Arial"/>
              </a:rPr>
              <a:t>WORLD ASSOCIATION </a:t>
            </a:r>
            <a:r>
              <a:rPr sz="550" spc="15" dirty="0">
                <a:solidFill>
                  <a:srgbClr val="3C2B98"/>
                </a:solidFill>
                <a:latin typeface="Arial"/>
                <a:cs typeface="Arial"/>
              </a:rPr>
              <a:t>OF</a:t>
            </a:r>
            <a:r>
              <a:rPr sz="550" spc="75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550" spc="25" dirty="0">
                <a:solidFill>
                  <a:srgbClr val="3C2B98"/>
                </a:solidFill>
                <a:latin typeface="Arial"/>
                <a:cs typeface="Arial"/>
              </a:rPr>
              <a:t>TECHNOLOGY</a:t>
            </a:r>
            <a:r>
              <a:rPr sz="550" spc="30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550" spc="25" dirty="0">
                <a:solidFill>
                  <a:srgbClr val="3C2B98"/>
                </a:solidFill>
                <a:latin typeface="Arial"/>
                <a:cs typeface="Arial"/>
              </a:rPr>
              <a:t>TEACHERS	</a:t>
            </a:r>
            <a:r>
              <a:rPr sz="550" spc="5" dirty="0">
                <a:solidFill>
                  <a:srgbClr val="3C2B98"/>
                </a:solidFill>
                <a:latin typeface="Arial"/>
                <a:cs typeface="Arial"/>
                <a:hlinkClick r:id="rId24"/>
              </a:rPr>
              <a:t>https://www.facebook.com/groups/254963448192823/</a:t>
            </a:r>
            <a:r>
              <a:rPr sz="550" spc="5" dirty="0">
                <a:solidFill>
                  <a:srgbClr val="3C2B98"/>
                </a:solidFill>
                <a:latin typeface="Arial"/>
                <a:cs typeface="Arial"/>
              </a:rPr>
              <a:t>	</a:t>
            </a:r>
            <a:r>
              <a:rPr sz="825" spc="7" baseline="10101" dirty="0">
                <a:solidFill>
                  <a:srgbClr val="3C2B98"/>
                </a:solidFill>
                <a:latin typeface="Arial"/>
                <a:cs typeface="Arial"/>
                <a:hlinkClick r:id="rId2"/>
              </a:rPr>
              <a:t>www.technologystudent.com </a:t>
            </a:r>
            <a:r>
              <a:rPr sz="825" spc="15" baseline="10101" dirty="0">
                <a:solidFill>
                  <a:srgbClr val="3C2B98"/>
                </a:solidFill>
                <a:latin typeface="Arial"/>
                <a:cs typeface="Arial"/>
                <a:hlinkClick r:id="rId2"/>
              </a:rPr>
              <a:t>© </a:t>
            </a:r>
            <a:r>
              <a:rPr sz="825" spc="7" baseline="10101" dirty="0">
                <a:solidFill>
                  <a:srgbClr val="3C2B98"/>
                </a:solidFill>
                <a:latin typeface="Arial"/>
                <a:cs typeface="Arial"/>
              </a:rPr>
              <a:t>2018 </a:t>
            </a:r>
            <a:r>
              <a:rPr sz="825" baseline="10101" dirty="0">
                <a:solidFill>
                  <a:srgbClr val="3C2B98"/>
                </a:solidFill>
                <a:latin typeface="Arial"/>
                <a:cs typeface="Arial"/>
              </a:rPr>
              <a:t>V.Ryan </a:t>
            </a:r>
            <a:r>
              <a:rPr sz="825" spc="15" baseline="10101" dirty="0">
                <a:solidFill>
                  <a:srgbClr val="3C2B98"/>
                </a:solidFill>
                <a:latin typeface="Arial"/>
                <a:cs typeface="Arial"/>
              </a:rPr>
              <a:t>©</a:t>
            </a:r>
            <a:r>
              <a:rPr sz="825" spc="-89" baseline="10101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825" spc="7" baseline="10101" dirty="0">
                <a:solidFill>
                  <a:srgbClr val="3C2B98"/>
                </a:solidFill>
                <a:latin typeface="Arial"/>
                <a:cs typeface="Arial"/>
              </a:rPr>
              <a:t>2018</a:t>
            </a:r>
            <a:endParaRPr sz="825" baseline="10101">
              <a:latin typeface="Arial"/>
              <a:cs typeface="Arial"/>
            </a:endParaRPr>
          </a:p>
        </p:txBody>
      </p:sp>
      <p:sp>
        <p:nvSpPr>
          <p:cNvPr id="100" name="object 100"/>
          <p:cNvSpPr txBox="1"/>
          <p:nvPr/>
        </p:nvSpPr>
        <p:spPr>
          <a:xfrm>
            <a:off x="5272378" y="3388855"/>
            <a:ext cx="127000" cy="3841115"/>
          </a:xfrm>
          <a:prstGeom prst="rect">
            <a:avLst/>
          </a:prstGeom>
        </p:spPr>
        <p:txBody>
          <a:bodyPr vert="vert270" wrap="square" lIns="0" tIns="203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60"/>
              </a:spcBef>
              <a:tabLst>
                <a:tab pos="2087245" algn="l"/>
              </a:tabLst>
            </a:pPr>
            <a:r>
              <a:rPr sz="550" spc="25" dirty="0">
                <a:solidFill>
                  <a:srgbClr val="3C2B98"/>
                </a:solidFill>
                <a:latin typeface="Arial"/>
                <a:cs typeface="Arial"/>
              </a:rPr>
              <a:t>WORLD ASSOCIATION </a:t>
            </a:r>
            <a:r>
              <a:rPr sz="550" spc="15" dirty="0">
                <a:solidFill>
                  <a:srgbClr val="3C2B98"/>
                </a:solidFill>
                <a:latin typeface="Arial"/>
                <a:cs typeface="Arial"/>
              </a:rPr>
              <a:t>OF</a:t>
            </a:r>
            <a:r>
              <a:rPr sz="550" spc="80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550" spc="25" dirty="0">
                <a:solidFill>
                  <a:srgbClr val="3C2B98"/>
                </a:solidFill>
                <a:latin typeface="Arial"/>
                <a:cs typeface="Arial"/>
              </a:rPr>
              <a:t>TECHNOLOGY</a:t>
            </a:r>
            <a:r>
              <a:rPr sz="550" spc="30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550" spc="25" dirty="0">
                <a:solidFill>
                  <a:srgbClr val="3C2B98"/>
                </a:solidFill>
                <a:latin typeface="Arial"/>
                <a:cs typeface="Arial"/>
              </a:rPr>
              <a:t>TEACHERS	</a:t>
            </a:r>
            <a:r>
              <a:rPr sz="550" spc="5" dirty="0">
                <a:solidFill>
                  <a:srgbClr val="3C2B98"/>
                </a:solidFill>
                <a:latin typeface="Arial"/>
                <a:cs typeface="Arial"/>
                <a:hlinkClick r:id="rId23"/>
              </a:rPr>
              <a:t>https://www.facebook.com/groups/254963448192823/</a:t>
            </a:r>
            <a:endParaRPr sz="550">
              <a:latin typeface="Arial"/>
              <a:cs typeface="Arial"/>
            </a:endParaRPr>
          </a:p>
        </p:txBody>
      </p:sp>
      <p:sp>
        <p:nvSpPr>
          <p:cNvPr id="101" name="object 101"/>
          <p:cNvSpPr txBox="1"/>
          <p:nvPr/>
        </p:nvSpPr>
        <p:spPr>
          <a:xfrm>
            <a:off x="5261362" y="1443323"/>
            <a:ext cx="125730" cy="1774189"/>
          </a:xfrm>
          <a:prstGeom prst="rect">
            <a:avLst/>
          </a:prstGeom>
        </p:spPr>
        <p:txBody>
          <a:bodyPr vert="vert270" wrap="square" lIns="0" tIns="190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0"/>
              </a:spcBef>
            </a:pPr>
            <a:r>
              <a:rPr sz="550" spc="5" dirty="0">
                <a:solidFill>
                  <a:srgbClr val="3C2B98"/>
                </a:solidFill>
                <a:latin typeface="Arial"/>
                <a:cs typeface="Arial"/>
                <a:hlinkClick r:id="rId2"/>
              </a:rPr>
              <a:t>www.technologystudent.com </a:t>
            </a:r>
            <a:r>
              <a:rPr sz="550" spc="10" dirty="0">
                <a:solidFill>
                  <a:srgbClr val="3C2B98"/>
                </a:solidFill>
                <a:latin typeface="Arial"/>
                <a:cs typeface="Arial"/>
              </a:rPr>
              <a:t>© </a:t>
            </a:r>
            <a:r>
              <a:rPr sz="550" spc="5" dirty="0">
                <a:solidFill>
                  <a:srgbClr val="3C2B98"/>
                </a:solidFill>
                <a:latin typeface="Arial"/>
                <a:cs typeface="Arial"/>
              </a:rPr>
              <a:t>2018 </a:t>
            </a:r>
            <a:r>
              <a:rPr sz="550" dirty="0">
                <a:solidFill>
                  <a:srgbClr val="3C2B98"/>
                </a:solidFill>
                <a:latin typeface="Arial"/>
                <a:cs typeface="Arial"/>
              </a:rPr>
              <a:t>V.Ryan </a:t>
            </a:r>
            <a:r>
              <a:rPr sz="550" spc="10" dirty="0">
                <a:solidFill>
                  <a:srgbClr val="3C2B98"/>
                </a:solidFill>
                <a:latin typeface="Arial"/>
                <a:cs typeface="Arial"/>
              </a:rPr>
              <a:t>©</a:t>
            </a:r>
            <a:r>
              <a:rPr sz="550" spc="-60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550" spc="5" dirty="0">
                <a:solidFill>
                  <a:srgbClr val="3C2B98"/>
                </a:solidFill>
                <a:latin typeface="Arial"/>
                <a:cs typeface="Arial"/>
              </a:rPr>
              <a:t>2018</a:t>
            </a:r>
            <a:endParaRPr sz="5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1014" y="58452"/>
            <a:ext cx="10567035" cy="7455534"/>
          </a:xfrm>
          <a:custGeom>
            <a:avLst/>
            <a:gdLst/>
            <a:ahLst/>
            <a:cxnLst/>
            <a:rect l="l" t="t" r="r" b="b"/>
            <a:pathLst>
              <a:path w="10567035" h="7455534">
                <a:moveTo>
                  <a:pt x="0" y="0"/>
                </a:moveTo>
                <a:lnTo>
                  <a:pt x="10566467" y="0"/>
                </a:lnTo>
                <a:lnTo>
                  <a:pt x="10566467" y="7454948"/>
                </a:lnTo>
                <a:lnTo>
                  <a:pt x="0" y="7454948"/>
                </a:lnTo>
                <a:lnTo>
                  <a:pt x="0" y="0"/>
                </a:lnTo>
                <a:close/>
              </a:path>
            </a:pathLst>
          </a:custGeom>
          <a:solidFill>
            <a:srgbClr val="FBF9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00082" y="1615233"/>
            <a:ext cx="9843135" cy="5410200"/>
          </a:xfrm>
          <a:custGeom>
            <a:avLst/>
            <a:gdLst/>
            <a:ahLst/>
            <a:cxnLst/>
            <a:rect l="l" t="t" r="r" b="b"/>
            <a:pathLst>
              <a:path w="9843135" h="5410200">
                <a:moveTo>
                  <a:pt x="0" y="0"/>
                </a:moveTo>
                <a:lnTo>
                  <a:pt x="9842558" y="0"/>
                </a:lnTo>
                <a:lnTo>
                  <a:pt x="9842558" y="5410201"/>
                </a:lnTo>
                <a:lnTo>
                  <a:pt x="0" y="5410201"/>
                </a:lnTo>
                <a:lnTo>
                  <a:pt x="0" y="0"/>
                </a:lnTo>
                <a:close/>
              </a:path>
            </a:pathLst>
          </a:custGeom>
          <a:solidFill>
            <a:srgbClr val="FEF5B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580188" y="1800693"/>
            <a:ext cx="9698990" cy="51587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73735">
              <a:lnSpc>
                <a:spcPts val="2780"/>
              </a:lnSpc>
              <a:spcBef>
                <a:spcPts val="100"/>
              </a:spcBef>
            </a:pPr>
            <a:r>
              <a:rPr sz="2400" b="1" dirty="0">
                <a:solidFill>
                  <a:srgbClr val="151616"/>
                </a:solidFill>
                <a:latin typeface="Arial"/>
                <a:cs typeface="Arial"/>
              </a:rPr>
              <a:t>Ergonomic </a:t>
            </a:r>
            <a:r>
              <a:rPr sz="2400" b="1" spc="-5" dirty="0">
                <a:solidFill>
                  <a:srgbClr val="151616"/>
                </a:solidFill>
                <a:latin typeface="Arial"/>
                <a:cs typeface="Arial"/>
              </a:rPr>
              <a:t>research </a:t>
            </a:r>
            <a:r>
              <a:rPr sz="2400" b="1" dirty="0">
                <a:solidFill>
                  <a:srgbClr val="151616"/>
                </a:solidFill>
                <a:latin typeface="Arial"/>
                <a:cs typeface="Arial"/>
              </a:rPr>
              <a:t>can </a:t>
            </a:r>
            <a:r>
              <a:rPr sz="2400" b="1" spc="-5" dirty="0">
                <a:solidFill>
                  <a:srgbClr val="151616"/>
                </a:solidFill>
                <a:latin typeface="Arial"/>
                <a:cs typeface="Arial"/>
              </a:rPr>
              <a:t>sometimes </a:t>
            </a:r>
            <a:r>
              <a:rPr sz="2400" b="1" dirty="0">
                <a:solidFill>
                  <a:srgbClr val="151616"/>
                </a:solidFill>
                <a:latin typeface="Arial"/>
                <a:cs typeface="Arial"/>
              </a:rPr>
              <a:t>be quite generalised.</a:t>
            </a:r>
            <a:endParaRPr sz="2400">
              <a:latin typeface="Arial"/>
              <a:cs typeface="Arial"/>
            </a:endParaRPr>
          </a:p>
          <a:p>
            <a:pPr marL="157480" marR="149225" indent="-635" algn="ctr">
              <a:lnSpc>
                <a:spcPts val="2680"/>
              </a:lnSpc>
              <a:spcBef>
                <a:spcPts val="155"/>
              </a:spcBef>
            </a:pPr>
            <a:r>
              <a:rPr sz="2400" b="1" spc="-20" dirty="0">
                <a:solidFill>
                  <a:srgbClr val="151616"/>
                </a:solidFill>
                <a:latin typeface="Arial"/>
                <a:cs typeface="Arial"/>
              </a:rPr>
              <a:t>However, </a:t>
            </a:r>
            <a:r>
              <a:rPr sz="2400" b="1" dirty="0">
                <a:solidFill>
                  <a:srgbClr val="151616"/>
                </a:solidFill>
                <a:latin typeface="Arial"/>
                <a:cs typeface="Arial"/>
              </a:rPr>
              <a:t>in order to limit the amount of </a:t>
            </a:r>
            <a:r>
              <a:rPr sz="2400" b="1" spc="-5" dirty="0">
                <a:solidFill>
                  <a:srgbClr val="151616"/>
                </a:solidFill>
                <a:latin typeface="Arial"/>
                <a:cs typeface="Arial"/>
              </a:rPr>
              <a:t>research carried </a:t>
            </a:r>
            <a:r>
              <a:rPr sz="2400" b="1" dirty="0">
                <a:solidFill>
                  <a:srgbClr val="151616"/>
                </a:solidFill>
                <a:latin typeface="Arial"/>
                <a:cs typeface="Arial"/>
              </a:rPr>
              <a:t>out and  to eliminate irrelevant </a:t>
            </a:r>
            <a:r>
              <a:rPr sz="2400" b="1" spc="-5" dirty="0">
                <a:solidFill>
                  <a:srgbClr val="151616"/>
                </a:solidFill>
                <a:latin typeface="Arial"/>
                <a:cs typeface="Arial"/>
              </a:rPr>
              <a:t>research, there </a:t>
            </a:r>
            <a:r>
              <a:rPr sz="2400" b="1" dirty="0">
                <a:solidFill>
                  <a:srgbClr val="151616"/>
                </a:solidFill>
                <a:latin typeface="Arial"/>
                <a:cs typeface="Arial"/>
              </a:rPr>
              <a:t>is another approach. The  ergonomic </a:t>
            </a:r>
            <a:r>
              <a:rPr sz="2400" b="1" spc="-5" dirty="0">
                <a:solidFill>
                  <a:srgbClr val="151616"/>
                </a:solidFill>
                <a:latin typeface="Arial"/>
                <a:cs typeface="Arial"/>
              </a:rPr>
              <a:t>research </a:t>
            </a:r>
            <a:r>
              <a:rPr sz="2400" b="1" dirty="0">
                <a:solidFill>
                  <a:srgbClr val="151616"/>
                </a:solidFill>
                <a:latin typeface="Arial"/>
                <a:cs typeface="Arial"/>
              </a:rPr>
              <a:t>in the following example, is focussed</a:t>
            </a:r>
            <a:r>
              <a:rPr sz="2400" b="1" spc="-5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151616"/>
                </a:solidFill>
                <a:latin typeface="Arial"/>
                <a:cs typeface="Arial"/>
              </a:rPr>
              <a:t>on</a:t>
            </a:r>
            <a:r>
              <a:rPr sz="2400" b="1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151616"/>
                </a:solidFill>
                <a:latin typeface="Arial"/>
                <a:cs typeface="Arial"/>
              </a:rPr>
              <a:t>the  client and acquiring only essential anthropometric</a:t>
            </a:r>
            <a:r>
              <a:rPr sz="2400" b="1" spc="-4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151616"/>
                </a:solidFill>
                <a:latin typeface="Arial"/>
                <a:cs typeface="Arial"/>
              </a:rPr>
              <a:t>data.</a:t>
            </a:r>
            <a:endParaRPr sz="2400">
              <a:latin typeface="Arial"/>
              <a:cs typeface="Arial"/>
            </a:endParaRPr>
          </a:p>
          <a:p>
            <a:pPr marL="12700" marR="5080" indent="635" algn="ctr">
              <a:lnSpc>
                <a:spcPts val="2680"/>
              </a:lnSpc>
              <a:spcBef>
                <a:spcPts val="2685"/>
              </a:spcBef>
            </a:pPr>
            <a:r>
              <a:rPr sz="2400" b="1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2400" b="1" spc="-5" dirty="0">
                <a:solidFill>
                  <a:srgbClr val="151616"/>
                </a:solidFill>
                <a:latin typeface="Arial"/>
                <a:cs typeface="Arial"/>
              </a:rPr>
              <a:t>next example, </a:t>
            </a:r>
            <a:r>
              <a:rPr sz="2400" b="1" dirty="0">
                <a:solidFill>
                  <a:srgbClr val="151616"/>
                </a:solidFill>
                <a:latin typeface="Arial"/>
                <a:cs typeface="Arial"/>
              </a:rPr>
              <a:t>shows anthropometric </a:t>
            </a:r>
            <a:r>
              <a:rPr sz="2400" b="1" spc="-5" dirty="0">
                <a:solidFill>
                  <a:srgbClr val="151616"/>
                </a:solidFill>
                <a:latin typeface="Arial"/>
                <a:cs typeface="Arial"/>
              </a:rPr>
              <a:t>data </a:t>
            </a:r>
            <a:r>
              <a:rPr sz="2400" b="1" dirty="0">
                <a:solidFill>
                  <a:srgbClr val="151616"/>
                </a:solidFill>
                <a:latin typeface="Arial"/>
                <a:cs typeface="Arial"/>
              </a:rPr>
              <a:t>being collected for  the design of </a:t>
            </a:r>
            <a:r>
              <a:rPr sz="2400" b="1" spc="-5" dirty="0">
                <a:solidFill>
                  <a:srgbClr val="151616"/>
                </a:solidFill>
                <a:latin typeface="Arial"/>
                <a:cs typeface="Arial"/>
              </a:rPr>
              <a:t>a </a:t>
            </a:r>
            <a:r>
              <a:rPr sz="2400" b="1" dirty="0">
                <a:solidFill>
                  <a:srgbClr val="151616"/>
                </a:solidFill>
                <a:latin typeface="Arial"/>
                <a:cs typeface="Arial"/>
              </a:rPr>
              <a:t>'writing </a:t>
            </a:r>
            <a:r>
              <a:rPr sz="2400" b="1" spc="-5" dirty="0">
                <a:solidFill>
                  <a:srgbClr val="151616"/>
                </a:solidFill>
                <a:latin typeface="Arial"/>
                <a:cs typeface="Arial"/>
              </a:rPr>
              <a:t>rest' </a:t>
            </a:r>
            <a:r>
              <a:rPr sz="2400" b="1" dirty="0">
                <a:solidFill>
                  <a:srgbClr val="151616"/>
                </a:solidFill>
                <a:latin typeface="Arial"/>
                <a:cs typeface="Arial"/>
              </a:rPr>
              <a:t>for an </a:t>
            </a:r>
            <a:r>
              <a:rPr sz="2400" b="1" spc="-5" dirty="0">
                <a:solidFill>
                  <a:srgbClr val="151616"/>
                </a:solidFill>
                <a:latin typeface="Arial"/>
                <a:cs typeface="Arial"/>
              </a:rPr>
              <a:t>easy </a:t>
            </a:r>
            <a:r>
              <a:rPr sz="2400" b="1" spc="-25" dirty="0">
                <a:solidFill>
                  <a:srgbClr val="151616"/>
                </a:solidFill>
                <a:latin typeface="Arial"/>
                <a:cs typeface="Arial"/>
              </a:rPr>
              <a:t>chair. </a:t>
            </a:r>
            <a:r>
              <a:rPr sz="2400" b="1" dirty="0">
                <a:solidFill>
                  <a:srgbClr val="151616"/>
                </a:solidFill>
                <a:latin typeface="Arial"/>
                <a:cs typeface="Arial"/>
              </a:rPr>
              <a:t>This is called  </a:t>
            </a:r>
            <a:r>
              <a:rPr sz="2400" b="1" spc="-5" dirty="0">
                <a:solidFill>
                  <a:srgbClr val="151616"/>
                </a:solidFill>
                <a:latin typeface="Arial"/>
                <a:cs typeface="Arial"/>
              </a:rPr>
              <a:t>Primary Research, as </a:t>
            </a:r>
            <a:r>
              <a:rPr sz="2400" b="1" dirty="0">
                <a:solidFill>
                  <a:srgbClr val="151616"/>
                </a:solidFill>
                <a:latin typeface="Arial"/>
                <a:cs typeface="Arial"/>
              </a:rPr>
              <a:t>it involves the designer /</a:t>
            </a:r>
            <a:r>
              <a:rPr sz="2400" b="1" spc="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151616"/>
                </a:solidFill>
                <a:latin typeface="Arial"/>
                <a:cs typeface="Arial"/>
              </a:rPr>
              <a:t>researcher</a:t>
            </a:r>
            <a:r>
              <a:rPr sz="2400" b="1" dirty="0">
                <a:solidFill>
                  <a:srgbClr val="151616"/>
                </a:solidFill>
                <a:latin typeface="Arial"/>
                <a:cs typeface="Arial"/>
              </a:rPr>
              <a:t> carrying  out his / her own </a:t>
            </a:r>
            <a:r>
              <a:rPr sz="2400" b="1" spc="-5" dirty="0">
                <a:solidFill>
                  <a:srgbClr val="151616"/>
                </a:solidFill>
                <a:latin typeface="Arial"/>
                <a:cs typeface="Arial"/>
              </a:rPr>
              <a:t>research </a:t>
            </a:r>
            <a:r>
              <a:rPr sz="2400" b="1" dirty="0">
                <a:solidFill>
                  <a:srgbClr val="151616"/>
                </a:solidFill>
                <a:latin typeface="Arial"/>
                <a:cs typeface="Arial"/>
              </a:rPr>
              <a:t>and not taking existing </a:t>
            </a:r>
            <a:r>
              <a:rPr sz="2400" b="1" spc="-5" dirty="0">
                <a:solidFill>
                  <a:srgbClr val="151616"/>
                </a:solidFill>
                <a:latin typeface="Arial"/>
                <a:cs typeface="Arial"/>
              </a:rPr>
              <a:t>research </a:t>
            </a:r>
            <a:r>
              <a:rPr sz="2400" b="1" dirty="0">
                <a:solidFill>
                  <a:srgbClr val="151616"/>
                </a:solidFill>
                <a:latin typeface="Arial"/>
                <a:cs typeface="Arial"/>
              </a:rPr>
              <a:t>from  books or the</a:t>
            </a:r>
            <a:r>
              <a:rPr sz="2400" b="1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151616"/>
                </a:solidFill>
                <a:latin typeface="Arial"/>
                <a:cs typeface="Arial"/>
              </a:rPr>
              <a:t>internet.</a:t>
            </a:r>
            <a:endParaRPr sz="2400">
              <a:latin typeface="Arial"/>
              <a:cs typeface="Arial"/>
            </a:endParaRPr>
          </a:p>
          <a:p>
            <a:pPr marL="462280" marR="453390" indent="-635" algn="ctr">
              <a:lnSpc>
                <a:spcPts val="2680"/>
              </a:lnSpc>
              <a:spcBef>
                <a:spcPts val="2690"/>
              </a:spcBef>
            </a:pPr>
            <a:r>
              <a:rPr sz="2400" b="1" spc="-5" dirty="0">
                <a:solidFill>
                  <a:srgbClr val="151616"/>
                </a:solidFill>
                <a:latin typeface="Arial"/>
                <a:cs typeface="Arial"/>
              </a:rPr>
              <a:t>There may </a:t>
            </a:r>
            <a:r>
              <a:rPr sz="2400" b="1" dirty="0">
                <a:solidFill>
                  <a:srgbClr val="151616"/>
                </a:solidFill>
                <a:latin typeface="Arial"/>
                <a:cs typeface="Arial"/>
              </a:rPr>
              <a:t>be </a:t>
            </a:r>
            <a:r>
              <a:rPr sz="2400" b="1" spc="-5" dirty="0">
                <a:solidFill>
                  <a:srgbClr val="151616"/>
                </a:solidFill>
                <a:latin typeface="Arial"/>
                <a:cs typeface="Arial"/>
              </a:rPr>
              <a:t>a </a:t>
            </a:r>
            <a:r>
              <a:rPr sz="2400" b="1" dirty="0">
                <a:solidFill>
                  <a:srgbClr val="151616"/>
                </a:solidFill>
                <a:latin typeface="Arial"/>
                <a:cs typeface="Arial"/>
              </a:rPr>
              <a:t>need for you to collect anthropometric data  </a:t>
            </a:r>
            <a:r>
              <a:rPr sz="2400" b="1" spc="-5" dirty="0">
                <a:solidFill>
                  <a:srgbClr val="151616"/>
                </a:solidFill>
                <a:latin typeface="Arial"/>
                <a:cs typeface="Arial"/>
              </a:rPr>
              <a:t>several times </a:t>
            </a:r>
            <a:r>
              <a:rPr sz="2400" b="1" dirty="0">
                <a:solidFill>
                  <a:srgbClr val="151616"/>
                </a:solidFill>
                <a:latin typeface="Arial"/>
                <a:cs typeface="Arial"/>
              </a:rPr>
              <a:t>during your design work, applying it to </a:t>
            </a:r>
            <a:r>
              <a:rPr sz="2400" b="1" spc="-5" dirty="0">
                <a:solidFill>
                  <a:srgbClr val="151616"/>
                </a:solidFill>
                <a:latin typeface="Arial"/>
                <a:cs typeface="Arial"/>
              </a:rPr>
              <a:t>several  </a:t>
            </a:r>
            <a:r>
              <a:rPr sz="2400" b="1" dirty="0">
                <a:solidFill>
                  <a:srgbClr val="151616"/>
                </a:solidFill>
                <a:latin typeface="Arial"/>
                <a:cs typeface="Arial"/>
              </a:rPr>
              <a:t>design</a:t>
            </a:r>
            <a:r>
              <a:rPr sz="2400" b="1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151616"/>
                </a:solidFill>
                <a:latin typeface="Arial"/>
                <a:cs typeface="Arial"/>
              </a:rPr>
              <a:t>ideas.</a:t>
            </a:r>
            <a:endParaRPr sz="24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210697" y="7259553"/>
            <a:ext cx="2914650" cy="19050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  <a:tabLst>
                <a:tab pos="2094864" algn="l"/>
              </a:tabLst>
            </a:pPr>
            <a:r>
              <a:rPr sz="950" spc="-5" dirty="0">
                <a:solidFill>
                  <a:srgbClr val="3C2B98"/>
                </a:solidFill>
                <a:latin typeface="Arial"/>
                <a:cs typeface="Arial"/>
                <a:hlinkClick r:id="rId2"/>
              </a:rPr>
              <a:t>www.technologystudent.com</a:t>
            </a:r>
            <a:r>
              <a:rPr sz="950" spc="15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950" dirty="0">
                <a:solidFill>
                  <a:srgbClr val="3C2B98"/>
                </a:solidFill>
                <a:latin typeface="Arial"/>
                <a:cs typeface="Arial"/>
              </a:rPr>
              <a:t>©</a:t>
            </a:r>
            <a:r>
              <a:rPr sz="950" spc="15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950" spc="-5" dirty="0">
                <a:solidFill>
                  <a:srgbClr val="3C2B98"/>
                </a:solidFill>
                <a:latin typeface="Arial"/>
                <a:cs typeface="Arial"/>
              </a:rPr>
              <a:t>2018	</a:t>
            </a:r>
            <a:r>
              <a:rPr sz="950" spc="-20" dirty="0">
                <a:solidFill>
                  <a:srgbClr val="3C2B98"/>
                </a:solidFill>
                <a:latin typeface="Arial"/>
                <a:cs typeface="Arial"/>
              </a:rPr>
              <a:t>V.Ryan </a:t>
            </a:r>
            <a:r>
              <a:rPr sz="950" spc="-5" dirty="0">
                <a:solidFill>
                  <a:srgbClr val="3C2B98"/>
                </a:solidFill>
                <a:latin typeface="Arial"/>
                <a:cs typeface="Arial"/>
              </a:rPr>
              <a:t>©</a:t>
            </a:r>
            <a:r>
              <a:rPr sz="950" spc="-45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950" spc="-5" dirty="0">
                <a:solidFill>
                  <a:srgbClr val="3C2B98"/>
                </a:solidFill>
                <a:latin typeface="Arial"/>
                <a:cs typeface="Arial"/>
              </a:rPr>
              <a:t>2018</a:t>
            </a:r>
            <a:endParaRPr sz="95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80731" y="7280779"/>
            <a:ext cx="3226435" cy="19050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950" spc="10" dirty="0">
                <a:solidFill>
                  <a:srgbClr val="3C2B98"/>
                </a:solidFill>
                <a:latin typeface="Arial"/>
                <a:cs typeface="Arial"/>
              </a:rPr>
              <a:t>WORLD ASSOCIATION </a:t>
            </a:r>
            <a:r>
              <a:rPr sz="950" spc="5" dirty="0">
                <a:solidFill>
                  <a:srgbClr val="3C2B98"/>
                </a:solidFill>
                <a:latin typeface="Arial"/>
                <a:cs typeface="Arial"/>
              </a:rPr>
              <a:t>OF </a:t>
            </a:r>
            <a:r>
              <a:rPr sz="950" spc="15" dirty="0">
                <a:solidFill>
                  <a:srgbClr val="3C2B98"/>
                </a:solidFill>
                <a:latin typeface="Arial"/>
                <a:cs typeface="Arial"/>
              </a:rPr>
              <a:t>TECHNOLOGY</a:t>
            </a:r>
            <a:r>
              <a:rPr sz="950" spc="90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950" spc="15" dirty="0">
                <a:solidFill>
                  <a:srgbClr val="3C2B98"/>
                </a:solidFill>
                <a:latin typeface="Arial"/>
                <a:cs typeface="Arial"/>
              </a:rPr>
              <a:t>TEACHERS</a:t>
            </a:r>
            <a:endParaRPr sz="95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009494" y="7277765"/>
            <a:ext cx="2900680" cy="19050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950" spc="-5" dirty="0">
                <a:solidFill>
                  <a:srgbClr val="3C2B98"/>
                </a:solidFill>
                <a:latin typeface="Arial"/>
                <a:cs typeface="Arial"/>
                <a:hlinkClick r:id="rId3"/>
              </a:rPr>
              <a:t>https://www.facebook.com/groups/254963448192823/</a:t>
            </a:r>
            <a:endParaRPr sz="95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218319" y="575346"/>
            <a:ext cx="847217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u="sng" spc="4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ANALYTICAL </a:t>
            </a:r>
            <a:r>
              <a:rPr sz="2400" b="1" u="sng" spc="6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RESEARCH </a:t>
            </a:r>
            <a:r>
              <a:rPr sz="2400" b="1" u="sng" spc="3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OF </a:t>
            </a:r>
            <a:r>
              <a:rPr sz="2400" b="1" u="sng" spc="6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POTENTIAL</a:t>
            </a:r>
            <a:r>
              <a:rPr sz="2400" b="1" u="sng" spc="19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 </a:t>
            </a:r>
            <a:r>
              <a:rPr sz="2400" b="1" u="sng" spc="5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CUSTOMERS</a:t>
            </a:r>
            <a:endParaRPr sz="2400" u="sng" dirty="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25752" y="1087998"/>
            <a:ext cx="9306560" cy="324485"/>
          </a:xfrm>
          <a:prstGeom prst="rect">
            <a:avLst/>
          </a:prstGeom>
          <a:solidFill>
            <a:srgbClr val="FBF9FD"/>
          </a:solidFill>
          <a:ln w="7199">
            <a:solidFill>
              <a:srgbClr val="DD2B1C"/>
            </a:solidFill>
          </a:ln>
        </p:spPr>
        <p:txBody>
          <a:bodyPr vert="horz" wrap="square" lIns="0" tIns="15240" rIns="0" bIns="0" rtlCol="0">
            <a:spAutoFit/>
          </a:bodyPr>
          <a:lstStyle/>
          <a:p>
            <a:pPr marL="449580">
              <a:lnSpc>
                <a:spcPct val="100000"/>
              </a:lnSpc>
              <a:spcBef>
                <a:spcPts val="120"/>
              </a:spcBef>
              <a:tabLst>
                <a:tab pos="2861945" algn="l"/>
              </a:tabLst>
            </a:pPr>
            <a:r>
              <a:rPr sz="2700" b="1" baseline="1543" dirty="0">
                <a:solidFill>
                  <a:srgbClr val="151616"/>
                </a:solidFill>
                <a:latin typeface="Arial"/>
                <a:cs typeface="Arial"/>
              </a:rPr>
              <a:t>HELPFUL</a:t>
            </a:r>
            <a:r>
              <a:rPr sz="2700" b="1" spc="-52" baseline="1543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700" b="1" baseline="1543" dirty="0">
                <a:solidFill>
                  <a:srgbClr val="151616"/>
                </a:solidFill>
                <a:latin typeface="Arial"/>
                <a:cs typeface="Arial"/>
              </a:rPr>
              <a:t>LINK	</a:t>
            </a:r>
            <a:r>
              <a:rPr sz="1800" spc="-5" dirty="0">
                <a:solidFill>
                  <a:srgbClr val="DD2B1C"/>
                </a:solidFill>
                <a:latin typeface="Arial"/>
                <a:cs typeface="Arial"/>
                <a:hlinkClick r:id="rId4"/>
              </a:rPr>
              <a:t>http://www.technologystudent.com/despro_ﬂsh/ergorest1.html</a:t>
            </a:r>
            <a:endParaRPr sz="18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009494" y="183285"/>
            <a:ext cx="2900680" cy="1701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50" spc="-5" dirty="0">
                <a:solidFill>
                  <a:srgbClr val="3C2B98"/>
                </a:solidFill>
                <a:latin typeface="Arial"/>
                <a:cs typeface="Arial"/>
                <a:hlinkClick r:id="rId5"/>
              </a:rPr>
              <a:t>https://www.facebook.com/groups/254963448192823/</a:t>
            </a:r>
            <a:endParaRPr sz="95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80731" y="186298"/>
            <a:ext cx="3226435" cy="1701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50" spc="10" dirty="0">
                <a:solidFill>
                  <a:srgbClr val="3C2B98"/>
                </a:solidFill>
                <a:latin typeface="Arial"/>
                <a:cs typeface="Arial"/>
              </a:rPr>
              <a:t>WORLD ASSOCIATION </a:t>
            </a:r>
            <a:r>
              <a:rPr sz="950" spc="5" dirty="0">
                <a:solidFill>
                  <a:srgbClr val="3C2B98"/>
                </a:solidFill>
                <a:latin typeface="Arial"/>
                <a:cs typeface="Arial"/>
              </a:rPr>
              <a:t>OF </a:t>
            </a:r>
            <a:r>
              <a:rPr sz="950" spc="15" dirty="0">
                <a:solidFill>
                  <a:srgbClr val="3C2B98"/>
                </a:solidFill>
                <a:latin typeface="Arial"/>
                <a:cs typeface="Arial"/>
              </a:rPr>
              <a:t>TECHNOLOGY</a:t>
            </a:r>
            <a:r>
              <a:rPr sz="950" spc="90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950" spc="15" dirty="0">
                <a:solidFill>
                  <a:srgbClr val="3C2B98"/>
                </a:solidFill>
                <a:latin typeface="Arial"/>
                <a:cs typeface="Arial"/>
              </a:rPr>
              <a:t>TEACHERS</a:t>
            </a:r>
            <a:endParaRPr sz="95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210697" y="165428"/>
            <a:ext cx="2914650" cy="1701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094864" algn="l"/>
              </a:tabLst>
            </a:pPr>
            <a:r>
              <a:rPr sz="950" spc="-5" dirty="0">
                <a:solidFill>
                  <a:srgbClr val="3C2B98"/>
                </a:solidFill>
                <a:latin typeface="Arial"/>
                <a:cs typeface="Arial"/>
                <a:hlinkClick r:id="rId2"/>
              </a:rPr>
              <a:t>www.technologystudent.com</a:t>
            </a:r>
            <a:r>
              <a:rPr sz="950" spc="15" dirty="0">
                <a:solidFill>
                  <a:srgbClr val="3C2B98"/>
                </a:solidFill>
                <a:latin typeface="Arial"/>
                <a:cs typeface="Arial"/>
                <a:hlinkClick r:id="rId2"/>
              </a:rPr>
              <a:t> </a:t>
            </a:r>
            <a:r>
              <a:rPr sz="950" dirty="0">
                <a:solidFill>
                  <a:srgbClr val="3C2B98"/>
                </a:solidFill>
                <a:latin typeface="Arial"/>
                <a:cs typeface="Arial"/>
                <a:hlinkClick r:id="rId2"/>
              </a:rPr>
              <a:t>©</a:t>
            </a:r>
            <a:r>
              <a:rPr sz="950" spc="15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950" spc="-5" dirty="0">
                <a:solidFill>
                  <a:srgbClr val="3C2B98"/>
                </a:solidFill>
                <a:latin typeface="Arial"/>
                <a:cs typeface="Arial"/>
              </a:rPr>
              <a:t>2018	</a:t>
            </a:r>
            <a:r>
              <a:rPr sz="950" spc="-20" dirty="0">
                <a:solidFill>
                  <a:srgbClr val="3C2B98"/>
                </a:solidFill>
                <a:latin typeface="Arial"/>
                <a:cs typeface="Arial"/>
              </a:rPr>
              <a:t>V.Ryan </a:t>
            </a:r>
            <a:r>
              <a:rPr sz="950" spc="-5" dirty="0">
                <a:solidFill>
                  <a:srgbClr val="3C2B98"/>
                </a:solidFill>
                <a:latin typeface="Arial"/>
                <a:cs typeface="Arial"/>
              </a:rPr>
              <a:t>©</a:t>
            </a:r>
            <a:r>
              <a:rPr sz="950" spc="-45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950" spc="-5" dirty="0">
                <a:solidFill>
                  <a:srgbClr val="3C2B98"/>
                </a:solidFill>
                <a:latin typeface="Arial"/>
                <a:cs typeface="Arial"/>
              </a:rPr>
              <a:t>2018</a:t>
            </a:r>
            <a:endParaRPr sz="9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1014" y="58452"/>
            <a:ext cx="10567035" cy="7455534"/>
          </a:xfrm>
          <a:custGeom>
            <a:avLst/>
            <a:gdLst/>
            <a:ahLst/>
            <a:cxnLst/>
            <a:rect l="l" t="t" r="r" b="b"/>
            <a:pathLst>
              <a:path w="10567035" h="7455534">
                <a:moveTo>
                  <a:pt x="0" y="0"/>
                </a:moveTo>
                <a:lnTo>
                  <a:pt x="10566467" y="0"/>
                </a:lnTo>
                <a:lnTo>
                  <a:pt x="10566467" y="7454948"/>
                </a:lnTo>
                <a:lnTo>
                  <a:pt x="0" y="7454948"/>
                </a:lnTo>
                <a:lnTo>
                  <a:pt x="0" y="0"/>
                </a:lnTo>
                <a:close/>
              </a:path>
            </a:pathLst>
          </a:custGeom>
          <a:solidFill>
            <a:srgbClr val="FBF9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92086" y="506059"/>
            <a:ext cx="10198735" cy="6922134"/>
          </a:xfrm>
          <a:custGeom>
            <a:avLst/>
            <a:gdLst/>
            <a:ahLst/>
            <a:cxnLst/>
            <a:rect l="l" t="t" r="r" b="b"/>
            <a:pathLst>
              <a:path w="10198735" h="6922134">
                <a:moveTo>
                  <a:pt x="0" y="0"/>
                </a:moveTo>
                <a:lnTo>
                  <a:pt x="10198166" y="0"/>
                </a:lnTo>
                <a:lnTo>
                  <a:pt x="10198166" y="6921543"/>
                </a:lnTo>
                <a:lnTo>
                  <a:pt x="0" y="6921543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440051" y="63580"/>
            <a:ext cx="847153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u="sng" spc="40" dirty="0"/>
              <a:t>ANALYTICAL </a:t>
            </a:r>
            <a:r>
              <a:rPr sz="2400" u="sng" spc="60" dirty="0"/>
              <a:t>RESEARCH </a:t>
            </a:r>
            <a:r>
              <a:rPr sz="2400" u="sng" spc="30" dirty="0"/>
              <a:t>OF </a:t>
            </a:r>
            <a:r>
              <a:rPr sz="2400" u="sng" spc="60" dirty="0"/>
              <a:t>POTENTIAL</a:t>
            </a:r>
            <a:r>
              <a:rPr sz="2400" u="sng" spc="190" dirty="0"/>
              <a:t> </a:t>
            </a:r>
            <a:r>
              <a:rPr sz="2400" u="sng" spc="55" dirty="0"/>
              <a:t>CUSTOMERS</a:t>
            </a:r>
            <a:endParaRPr sz="2400" u="sng" dirty="0"/>
          </a:p>
        </p:txBody>
      </p:sp>
      <p:sp>
        <p:nvSpPr>
          <p:cNvPr id="5" name="object 5"/>
          <p:cNvSpPr/>
          <p:nvPr/>
        </p:nvSpPr>
        <p:spPr>
          <a:xfrm>
            <a:off x="2668672" y="4421443"/>
            <a:ext cx="1758840" cy="284282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692755" y="4418506"/>
            <a:ext cx="1138708" cy="284396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2697008" y="6702514"/>
            <a:ext cx="116839" cy="18986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050" spc="10" dirty="0">
                <a:solidFill>
                  <a:srgbClr val="151616"/>
                </a:solidFill>
                <a:latin typeface="Arial"/>
                <a:cs typeface="Arial"/>
              </a:rPr>
              <a:t>B</a:t>
            </a:r>
            <a:endParaRPr sz="105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11862" y="411897"/>
            <a:ext cx="6704965" cy="2120900"/>
          </a:xfrm>
          <a:prstGeom prst="rect">
            <a:avLst/>
          </a:prstGeom>
        </p:spPr>
        <p:txBody>
          <a:bodyPr vert="horz" wrap="square" lIns="0" tIns="102235" rIns="0" bIns="0" rtlCol="0">
            <a:spAutoFit/>
          </a:bodyPr>
          <a:lstStyle/>
          <a:p>
            <a:pPr marL="3416300">
              <a:lnSpc>
                <a:spcPct val="100000"/>
              </a:lnSpc>
              <a:spcBef>
                <a:spcPts val="805"/>
              </a:spcBef>
            </a:pPr>
            <a:r>
              <a:rPr sz="1400" spc="30" dirty="0">
                <a:solidFill>
                  <a:srgbClr val="151616"/>
                </a:solidFill>
                <a:latin typeface="Arial"/>
                <a:cs typeface="Arial"/>
              </a:rPr>
              <a:t>ERGONOMICS </a:t>
            </a:r>
            <a:r>
              <a:rPr sz="1400" spc="25" dirty="0">
                <a:solidFill>
                  <a:srgbClr val="151616"/>
                </a:solidFill>
                <a:latin typeface="Arial"/>
                <a:cs typeface="Arial"/>
              </a:rPr>
              <a:t>PRIMARY</a:t>
            </a:r>
            <a:r>
              <a:rPr sz="1400" spc="7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spc="25" dirty="0">
                <a:solidFill>
                  <a:srgbClr val="151616"/>
                </a:solidFill>
                <a:latin typeface="Arial"/>
                <a:cs typeface="Arial"/>
              </a:rPr>
              <a:t>RESEARCH</a:t>
            </a:r>
            <a:endParaRPr sz="1400">
              <a:latin typeface="Arial"/>
              <a:cs typeface="Arial"/>
            </a:endParaRPr>
          </a:p>
          <a:p>
            <a:pPr marL="12700" marR="3524885">
              <a:lnSpc>
                <a:spcPts val="1340"/>
              </a:lnSpc>
              <a:spcBef>
                <a:spcPts val="730"/>
              </a:spcBef>
            </a:pP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collected primary research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for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three important  measurements, relating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to my</a:t>
            </a:r>
            <a:r>
              <a:rPr sz="1200" spc="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product.</a:t>
            </a:r>
            <a:endParaRPr sz="1200">
              <a:latin typeface="Arial"/>
              <a:cs typeface="Arial"/>
            </a:endParaRPr>
          </a:p>
          <a:p>
            <a:pPr marL="12700" marR="2527300" indent="-635" algn="just">
              <a:lnSpc>
                <a:spcPts val="1340"/>
              </a:lnSpc>
              <a:spcBef>
                <a:spcPts val="1345"/>
              </a:spcBef>
            </a:pP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Average comfortable reach length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(A): I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need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this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data so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that  the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writing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rest I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design is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not to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large.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 rest must ﬁt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within  the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arm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reach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of most</a:t>
            </a:r>
            <a:r>
              <a:rPr sz="1200" spc="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people.</a:t>
            </a:r>
            <a:endParaRPr sz="1200">
              <a:latin typeface="Arial"/>
              <a:cs typeface="Arial"/>
            </a:endParaRPr>
          </a:p>
          <a:p>
            <a:pPr marL="12700" marR="2583815" indent="-635">
              <a:lnSpc>
                <a:spcPts val="1340"/>
              </a:lnSpc>
              <a:spcBef>
                <a:spcPts val="1340"/>
              </a:spcBef>
            </a:pP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Average seating height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(B): I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need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this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measurement  because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this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distance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may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inﬂuence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design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of the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writing 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rest,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especially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if the rest attaches to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a 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chair.</a:t>
            </a:r>
            <a:endParaRPr sz="12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11873" y="2664439"/>
            <a:ext cx="4175760" cy="1229995"/>
          </a:xfrm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marL="12700" marR="20955" indent="-635">
              <a:lnSpc>
                <a:spcPts val="1340"/>
              </a:lnSpc>
              <a:spcBef>
                <a:spcPts val="225"/>
              </a:spcBef>
            </a:pP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Average body width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(C): I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need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this measurement,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so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that I 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ensure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that the rest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is a suitable width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for the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largest range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of  users.</a:t>
            </a:r>
            <a:endParaRPr sz="1200">
              <a:latin typeface="Arial"/>
              <a:cs typeface="Arial"/>
            </a:endParaRPr>
          </a:p>
          <a:p>
            <a:pPr marL="12700" marR="5080" indent="-635">
              <a:lnSpc>
                <a:spcPts val="1340"/>
              </a:lnSpc>
              <a:spcBef>
                <a:spcPts val="1345"/>
              </a:spcBef>
            </a:pP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Average hand width (D) and length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(E): I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need these  measurements because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they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will help me work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out the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size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of  the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writing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rest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and how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it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can be</a:t>
            </a:r>
            <a:r>
              <a:rPr sz="1200" spc="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handled.</a:t>
            </a:r>
            <a:endParaRPr sz="1200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458283" y="4443983"/>
            <a:ext cx="1179830" cy="165100"/>
          </a:xfrm>
          <a:custGeom>
            <a:avLst/>
            <a:gdLst/>
            <a:ahLst/>
            <a:cxnLst/>
            <a:rect l="l" t="t" r="r" b="b"/>
            <a:pathLst>
              <a:path w="1179830" h="165100">
                <a:moveTo>
                  <a:pt x="0" y="0"/>
                </a:moveTo>
                <a:lnTo>
                  <a:pt x="1179454" y="0"/>
                </a:lnTo>
                <a:lnTo>
                  <a:pt x="1179454" y="164617"/>
                </a:lnTo>
                <a:lnTo>
                  <a:pt x="0" y="164617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58283" y="4608601"/>
            <a:ext cx="1179830" cy="165100"/>
          </a:xfrm>
          <a:custGeom>
            <a:avLst/>
            <a:gdLst/>
            <a:ahLst/>
            <a:cxnLst/>
            <a:rect l="l" t="t" r="r" b="b"/>
            <a:pathLst>
              <a:path w="1179830" h="165100">
                <a:moveTo>
                  <a:pt x="0" y="0"/>
                </a:moveTo>
                <a:lnTo>
                  <a:pt x="1179454" y="0"/>
                </a:lnTo>
                <a:lnTo>
                  <a:pt x="1179454" y="164621"/>
                </a:lnTo>
                <a:lnTo>
                  <a:pt x="0" y="164621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58283" y="4773222"/>
            <a:ext cx="1179830" cy="165100"/>
          </a:xfrm>
          <a:custGeom>
            <a:avLst/>
            <a:gdLst/>
            <a:ahLst/>
            <a:cxnLst/>
            <a:rect l="l" t="t" r="r" b="b"/>
            <a:pathLst>
              <a:path w="1179830" h="165100">
                <a:moveTo>
                  <a:pt x="0" y="0"/>
                </a:moveTo>
                <a:lnTo>
                  <a:pt x="1179454" y="0"/>
                </a:lnTo>
                <a:lnTo>
                  <a:pt x="1179454" y="164616"/>
                </a:lnTo>
                <a:lnTo>
                  <a:pt x="0" y="164616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58283" y="4937838"/>
            <a:ext cx="1179830" cy="165100"/>
          </a:xfrm>
          <a:custGeom>
            <a:avLst/>
            <a:gdLst/>
            <a:ahLst/>
            <a:cxnLst/>
            <a:rect l="l" t="t" r="r" b="b"/>
            <a:pathLst>
              <a:path w="1179830" h="165100">
                <a:moveTo>
                  <a:pt x="0" y="0"/>
                </a:moveTo>
                <a:lnTo>
                  <a:pt x="1179454" y="0"/>
                </a:lnTo>
                <a:lnTo>
                  <a:pt x="1179454" y="164617"/>
                </a:lnTo>
                <a:lnTo>
                  <a:pt x="0" y="164617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58283" y="5102455"/>
            <a:ext cx="1179830" cy="165100"/>
          </a:xfrm>
          <a:custGeom>
            <a:avLst/>
            <a:gdLst/>
            <a:ahLst/>
            <a:cxnLst/>
            <a:rect l="l" t="t" r="r" b="b"/>
            <a:pathLst>
              <a:path w="1179830" h="165100">
                <a:moveTo>
                  <a:pt x="0" y="0"/>
                </a:moveTo>
                <a:lnTo>
                  <a:pt x="1179454" y="0"/>
                </a:lnTo>
                <a:lnTo>
                  <a:pt x="1179454" y="164621"/>
                </a:lnTo>
                <a:lnTo>
                  <a:pt x="0" y="164621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58283" y="5267076"/>
            <a:ext cx="1179830" cy="165100"/>
          </a:xfrm>
          <a:custGeom>
            <a:avLst/>
            <a:gdLst/>
            <a:ahLst/>
            <a:cxnLst/>
            <a:rect l="l" t="t" r="r" b="b"/>
            <a:pathLst>
              <a:path w="1179830" h="165100">
                <a:moveTo>
                  <a:pt x="0" y="0"/>
                </a:moveTo>
                <a:lnTo>
                  <a:pt x="1179454" y="0"/>
                </a:lnTo>
                <a:lnTo>
                  <a:pt x="1179454" y="164617"/>
                </a:lnTo>
                <a:lnTo>
                  <a:pt x="0" y="164617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458283" y="5431694"/>
            <a:ext cx="1179830" cy="165100"/>
          </a:xfrm>
          <a:custGeom>
            <a:avLst/>
            <a:gdLst/>
            <a:ahLst/>
            <a:cxnLst/>
            <a:rect l="l" t="t" r="r" b="b"/>
            <a:pathLst>
              <a:path w="1179830" h="165100">
                <a:moveTo>
                  <a:pt x="0" y="0"/>
                </a:moveTo>
                <a:lnTo>
                  <a:pt x="1179454" y="0"/>
                </a:lnTo>
                <a:lnTo>
                  <a:pt x="1179454" y="164617"/>
                </a:lnTo>
                <a:lnTo>
                  <a:pt x="0" y="164617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458283" y="5596311"/>
            <a:ext cx="1179830" cy="165100"/>
          </a:xfrm>
          <a:custGeom>
            <a:avLst/>
            <a:gdLst/>
            <a:ahLst/>
            <a:cxnLst/>
            <a:rect l="l" t="t" r="r" b="b"/>
            <a:pathLst>
              <a:path w="1179830" h="165100">
                <a:moveTo>
                  <a:pt x="0" y="0"/>
                </a:moveTo>
                <a:lnTo>
                  <a:pt x="1179454" y="0"/>
                </a:lnTo>
                <a:lnTo>
                  <a:pt x="1179454" y="164619"/>
                </a:lnTo>
                <a:lnTo>
                  <a:pt x="0" y="16461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458283" y="5760931"/>
            <a:ext cx="1179830" cy="165100"/>
          </a:xfrm>
          <a:custGeom>
            <a:avLst/>
            <a:gdLst/>
            <a:ahLst/>
            <a:cxnLst/>
            <a:rect l="l" t="t" r="r" b="b"/>
            <a:pathLst>
              <a:path w="1179830" h="165100">
                <a:moveTo>
                  <a:pt x="0" y="0"/>
                </a:moveTo>
                <a:lnTo>
                  <a:pt x="1179454" y="0"/>
                </a:lnTo>
                <a:lnTo>
                  <a:pt x="1179454" y="164617"/>
                </a:lnTo>
                <a:lnTo>
                  <a:pt x="0" y="164617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458283" y="5925549"/>
            <a:ext cx="1179830" cy="165100"/>
          </a:xfrm>
          <a:custGeom>
            <a:avLst/>
            <a:gdLst/>
            <a:ahLst/>
            <a:cxnLst/>
            <a:rect l="l" t="t" r="r" b="b"/>
            <a:pathLst>
              <a:path w="1179830" h="165100">
                <a:moveTo>
                  <a:pt x="0" y="0"/>
                </a:moveTo>
                <a:lnTo>
                  <a:pt x="1179454" y="0"/>
                </a:lnTo>
                <a:lnTo>
                  <a:pt x="1179454" y="164617"/>
                </a:lnTo>
                <a:lnTo>
                  <a:pt x="0" y="164617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458283" y="6090166"/>
            <a:ext cx="1179830" cy="165100"/>
          </a:xfrm>
          <a:custGeom>
            <a:avLst/>
            <a:gdLst/>
            <a:ahLst/>
            <a:cxnLst/>
            <a:rect l="l" t="t" r="r" b="b"/>
            <a:pathLst>
              <a:path w="1179830" h="165100">
                <a:moveTo>
                  <a:pt x="0" y="0"/>
                </a:moveTo>
                <a:lnTo>
                  <a:pt x="1179454" y="0"/>
                </a:lnTo>
                <a:lnTo>
                  <a:pt x="1179454" y="164621"/>
                </a:lnTo>
                <a:lnTo>
                  <a:pt x="0" y="164621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458283" y="6254787"/>
            <a:ext cx="1179830" cy="165100"/>
          </a:xfrm>
          <a:custGeom>
            <a:avLst/>
            <a:gdLst/>
            <a:ahLst/>
            <a:cxnLst/>
            <a:rect l="l" t="t" r="r" b="b"/>
            <a:pathLst>
              <a:path w="1179830" h="165100">
                <a:moveTo>
                  <a:pt x="0" y="0"/>
                </a:moveTo>
                <a:lnTo>
                  <a:pt x="1179454" y="0"/>
                </a:lnTo>
                <a:lnTo>
                  <a:pt x="1179454" y="164617"/>
                </a:lnTo>
                <a:lnTo>
                  <a:pt x="0" y="164617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458283" y="6419405"/>
            <a:ext cx="1179830" cy="165100"/>
          </a:xfrm>
          <a:custGeom>
            <a:avLst/>
            <a:gdLst/>
            <a:ahLst/>
            <a:cxnLst/>
            <a:rect l="l" t="t" r="r" b="b"/>
            <a:pathLst>
              <a:path w="1179830" h="165100">
                <a:moveTo>
                  <a:pt x="0" y="0"/>
                </a:moveTo>
                <a:lnTo>
                  <a:pt x="1179454" y="0"/>
                </a:lnTo>
                <a:lnTo>
                  <a:pt x="1179454" y="164616"/>
                </a:lnTo>
                <a:lnTo>
                  <a:pt x="0" y="164616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458283" y="6584021"/>
            <a:ext cx="1179830" cy="165100"/>
          </a:xfrm>
          <a:custGeom>
            <a:avLst/>
            <a:gdLst/>
            <a:ahLst/>
            <a:cxnLst/>
            <a:rect l="l" t="t" r="r" b="b"/>
            <a:pathLst>
              <a:path w="1179830" h="165100">
                <a:moveTo>
                  <a:pt x="0" y="0"/>
                </a:moveTo>
                <a:lnTo>
                  <a:pt x="1179454" y="0"/>
                </a:lnTo>
                <a:lnTo>
                  <a:pt x="1179454" y="164621"/>
                </a:lnTo>
                <a:lnTo>
                  <a:pt x="0" y="164621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458283" y="6748642"/>
            <a:ext cx="1179830" cy="165100"/>
          </a:xfrm>
          <a:custGeom>
            <a:avLst/>
            <a:gdLst/>
            <a:ahLst/>
            <a:cxnLst/>
            <a:rect l="l" t="t" r="r" b="b"/>
            <a:pathLst>
              <a:path w="1179830" h="165100">
                <a:moveTo>
                  <a:pt x="0" y="0"/>
                </a:moveTo>
                <a:lnTo>
                  <a:pt x="1179454" y="0"/>
                </a:lnTo>
                <a:lnTo>
                  <a:pt x="1179454" y="164617"/>
                </a:lnTo>
                <a:lnTo>
                  <a:pt x="0" y="164617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458283" y="6913260"/>
            <a:ext cx="1179830" cy="165100"/>
          </a:xfrm>
          <a:custGeom>
            <a:avLst/>
            <a:gdLst/>
            <a:ahLst/>
            <a:cxnLst/>
            <a:rect l="l" t="t" r="r" b="b"/>
            <a:pathLst>
              <a:path w="1179830" h="165100">
                <a:moveTo>
                  <a:pt x="0" y="0"/>
                </a:moveTo>
                <a:lnTo>
                  <a:pt x="1179454" y="0"/>
                </a:lnTo>
                <a:lnTo>
                  <a:pt x="1179454" y="164617"/>
                </a:lnTo>
                <a:lnTo>
                  <a:pt x="0" y="164617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458283" y="7077877"/>
            <a:ext cx="1179830" cy="165100"/>
          </a:xfrm>
          <a:custGeom>
            <a:avLst/>
            <a:gdLst/>
            <a:ahLst/>
            <a:cxnLst/>
            <a:rect l="l" t="t" r="r" b="b"/>
            <a:pathLst>
              <a:path w="1179830" h="165100">
                <a:moveTo>
                  <a:pt x="0" y="0"/>
                </a:moveTo>
                <a:lnTo>
                  <a:pt x="1179454" y="0"/>
                </a:lnTo>
                <a:lnTo>
                  <a:pt x="1179454" y="164619"/>
                </a:lnTo>
                <a:lnTo>
                  <a:pt x="0" y="16461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637737" y="4443983"/>
            <a:ext cx="289560" cy="165100"/>
          </a:xfrm>
          <a:custGeom>
            <a:avLst/>
            <a:gdLst/>
            <a:ahLst/>
            <a:cxnLst/>
            <a:rect l="l" t="t" r="r" b="b"/>
            <a:pathLst>
              <a:path w="289560" h="165100">
                <a:moveTo>
                  <a:pt x="0" y="0"/>
                </a:moveTo>
                <a:lnTo>
                  <a:pt x="289501" y="0"/>
                </a:lnTo>
                <a:lnTo>
                  <a:pt x="289501" y="164617"/>
                </a:lnTo>
                <a:lnTo>
                  <a:pt x="0" y="164617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637737" y="4608601"/>
            <a:ext cx="289560" cy="165100"/>
          </a:xfrm>
          <a:custGeom>
            <a:avLst/>
            <a:gdLst/>
            <a:ahLst/>
            <a:cxnLst/>
            <a:rect l="l" t="t" r="r" b="b"/>
            <a:pathLst>
              <a:path w="289560" h="165100">
                <a:moveTo>
                  <a:pt x="0" y="0"/>
                </a:moveTo>
                <a:lnTo>
                  <a:pt x="289501" y="0"/>
                </a:lnTo>
                <a:lnTo>
                  <a:pt x="289501" y="164621"/>
                </a:lnTo>
                <a:lnTo>
                  <a:pt x="0" y="164621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637737" y="4773222"/>
            <a:ext cx="289560" cy="165100"/>
          </a:xfrm>
          <a:custGeom>
            <a:avLst/>
            <a:gdLst/>
            <a:ahLst/>
            <a:cxnLst/>
            <a:rect l="l" t="t" r="r" b="b"/>
            <a:pathLst>
              <a:path w="289560" h="165100">
                <a:moveTo>
                  <a:pt x="0" y="0"/>
                </a:moveTo>
                <a:lnTo>
                  <a:pt x="289501" y="0"/>
                </a:lnTo>
                <a:lnTo>
                  <a:pt x="289501" y="164616"/>
                </a:lnTo>
                <a:lnTo>
                  <a:pt x="0" y="164616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637737" y="4937838"/>
            <a:ext cx="289560" cy="165100"/>
          </a:xfrm>
          <a:custGeom>
            <a:avLst/>
            <a:gdLst/>
            <a:ahLst/>
            <a:cxnLst/>
            <a:rect l="l" t="t" r="r" b="b"/>
            <a:pathLst>
              <a:path w="289560" h="165100">
                <a:moveTo>
                  <a:pt x="0" y="0"/>
                </a:moveTo>
                <a:lnTo>
                  <a:pt x="289501" y="0"/>
                </a:lnTo>
                <a:lnTo>
                  <a:pt x="289501" y="164617"/>
                </a:lnTo>
                <a:lnTo>
                  <a:pt x="0" y="164617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637737" y="5102455"/>
            <a:ext cx="289560" cy="165100"/>
          </a:xfrm>
          <a:custGeom>
            <a:avLst/>
            <a:gdLst/>
            <a:ahLst/>
            <a:cxnLst/>
            <a:rect l="l" t="t" r="r" b="b"/>
            <a:pathLst>
              <a:path w="289560" h="165100">
                <a:moveTo>
                  <a:pt x="0" y="0"/>
                </a:moveTo>
                <a:lnTo>
                  <a:pt x="289501" y="0"/>
                </a:lnTo>
                <a:lnTo>
                  <a:pt x="289501" y="164621"/>
                </a:lnTo>
                <a:lnTo>
                  <a:pt x="0" y="164621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1637737" y="5267076"/>
            <a:ext cx="289560" cy="165100"/>
          </a:xfrm>
          <a:custGeom>
            <a:avLst/>
            <a:gdLst/>
            <a:ahLst/>
            <a:cxnLst/>
            <a:rect l="l" t="t" r="r" b="b"/>
            <a:pathLst>
              <a:path w="289560" h="165100">
                <a:moveTo>
                  <a:pt x="0" y="0"/>
                </a:moveTo>
                <a:lnTo>
                  <a:pt x="289501" y="0"/>
                </a:lnTo>
                <a:lnTo>
                  <a:pt x="289501" y="164617"/>
                </a:lnTo>
                <a:lnTo>
                  <a:pt x="0" y="164617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1637737" y="5431694"/>
            <a:ext cx="289560" cy="165100"/>
          </a:xfrm>
          <a:custGeom>
            <a:avLst/>
            <a:gdLst/>
            <a:ahLst/>
            <a:cxnLst/>
            <a:rect l="l" t="t" r="r" b="b"/>
            <a:pathLst>
              <a:path w="289560" h="165100">
                <a:moveTo>
                  <a:pt x="0" y="0"/>
                </a:moveTo>
                <a:lnTo>
                  <a:pt x="289501" y="0"/>
                </a:lnTo>
                <a:lnTo>
                  <a:pt x="289501" y="164617"/>
                </a:lnTo>
                <a:lnTo>
                  <a:pt x="0" y="164617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1637737" y="5596311"/>
            <a:ext cx="289560" cy="165100"/>
          </a:xfrm>
          <a:custGeom>
            <a:avLst/>
            <a:gdLst/>
            <a:ahLst/>
            <a:cxnLst/>
            <a:rect l="l" t="t" r="r" b="b"/>
            <a:pathLst>
              <a:path w="289560" h="165100">
                <a:moveTo>
                  <a:pt x="0" y="0"/>
                </a:moveTo>
                <a:lnTo>
                  <a:pt x="289501" y="0"/>
                </a:lnTo>
                <a:lnTo>
                  <a:pt x="289501" y="164619"/>
                </a:lnTo>
                <a:lnTo>
                  <a:pt x="0" y="16461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1637737" y="5760931"/>
            <a:ext cx="289560" cy="165100"/>
          </a:xfrm>
          <a:custGeom>
            <a:avLst/>
            <a:gdLst/>
            <a:ahLst/>
            <a:cxnLst/>
            <a:rect l="l" t="t" r="r" b="b"/>
            <a:pathLst>
              <a:path w="289560" h="165100">
                <a:moveTo>
                  <a:pt x="0" y="0"/>
                </a:moveTo>
                <a:lnTo>
                  <a:pt x="289501" y="0"/>
                </a:lnTo>
                <a:lnTo>
                  <a:pt x="289501" y="164617"/>
                </a:lnTo>
                <a:lnTo>
                  <a:pt x="0" y="164617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1637737" y="5925549"/>
            <a:ext cx="289560" cy="165100"/>
          </a:xfrm>
          <a:custGeom>
            <a:avLst/>
            <a:gdLst/>
            <a:ahLst/>
            <a:cxnLst/>
            <a:rect l="l" t="t" r="r" b="b"/>
            <a:pathLst>
              <a:path w="289560" h="165100">
                <a:moveTo>
                  <a:pt x="0" y="0"/>
                </a:moveTo>
                <a:lnTo>
                  <a:pt x="289501" y="0"/>
                </a:lnTo>
                <a:lnTo>
                  <a:pt x="289501" y="164617"/>
                </a:lnTo>
                <a:lnTo>
                  <a:pt x="0" y="164617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1637737" y="6090166"/>
            <a:ext cx="289560" cy="165100"/>
          </a:xfrm>
          <a:custGeom>
            <a:avLst/>
            <a:gdLst/>
            <a:ahLst/>
            <a:cxnLst/>
            <a:rect l="l" t="t" r="r" b="b"/>
            <a:pathLst>
              <a:path w="289560" h="165100">
                <a:moveTo>
                  <a:pt x="0" y="0"/>
                </a:moveTo>
                <a:lnTo>
                  <a:pt x="289501" y="0"/>
                </a:lnTo>
                <a:lnTo>
                  <a:pt x="289501" y="164621"/>
                </a:lnTo>
                <a:lnTo>
                  <a:pt x="0" y="164621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1637737" y="6254787"/>
            <a:ext cx="289560" cy="165100"/>
          </a:xfrm>
          <a:custGeom>
            <a:avLst/>
            <a:gdLst/>
            <a:ahLst/>
            <a:cxnLst/>
            <a:rect l="l" t="t" r="r" b="b"/>
            <a:pathLst>
              <a:path w="289560" h="165100">
                <a:moveTo>
                  <a:pt x="0" y="0"/>
                </a:moveTo>
                <a:lnTo>
                  <a:pt x="289501" y="0"/>
                </a:lnTo>
                <a:lnTo>
                  <a:pt x="289501" y="164617"/>
                </a:lnTo>
                <a:lnTo>
                  <a:pt x="0" y="164617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1637737" y="6419405"/>
            <a:ext cx="289560" cy="165100"/>
          </a:xfrm>
          <a:custGeom>
            <a:avLst/>
            <a:gdLst/>
            <a:ahLst/>
            <a:cxnLst/>
            <a:rect l="l" t="t" r="r" b="b"/>
            <a:pathLst>
              <a:path w="289560" h="165100">
                <a:moveTo>
                  <a:pt x="0" y="0"/>
                </a:moveTo>
                <a:lnTo>
                  <a:pt x="289501" y="0"/>
                </a:lnTo>
                <a:lnTo>
                  <a:pt x="289501" y="164616"/>
                </a:lnTo>
                <a:lnTo>
                  <a:pt x="0" y="164616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1637737" y="6584021"/>
            <a:ext cx="289560" cy="165100"/>
          </a:xfrm>
          <a:custGeom>
            <a:avLst/>
            <a:gdLst/>
            <a:ahLst/>
            <a:cxnLst/>
            <a:rect l="l" t="t" r="r" b="b"/>
            <a:pathLst>
              <a:path w="289560" h="165100">
                <a:moveTo>
                  <a:pt x="0" y="0"/>
                </a:moveTo>
                <a:lnTo>
                  <a:pt x="289501" y="0"/>
                </a:lnTo>
                <a:lnTo>
                  <a:pt x="289501" y="164621"/>
                </a:lnTo>
                <a:lnTo>
                  <a:pt x="0" y="164621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1637737" y="6748642"/>
            <a:ext cx="289560" cy="165100"/>
          </a:xfrm>
          <a:custGeom>
            <a:avLst/>
            <a:gdLst/>
            <a:ahLst/>
            <a:cxnLst/>
            <a:rect l="l" t="t" r="r" b="b"/>
            <a:pathLst>
              <a:path w="289560" h="165100">
                <a:moveTo>
                  <a:pt x="0" y="0"/>
                </a:moveTo>
                <a:lnTo>
                  <a:pt x="289501" y="0"/>
                </a:lnTo>
                <a:lnTo>
                  <a:pt x="289501" y="164617"/>
                </a:lnTo>
                <a:lnTo>
                  <a:pt x="0" y="164617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1637737" y="6913260"/>
            <a:ext cx="289560" cy="165100"/>
          </a:xfrm>
          <a:custGeom>
            <a:avLst/>
            <a:gdLst/>
            <a:ahLst/>
            <a:cxnLst/>
            <a:rect l="l" t="t" r="r" b="b"/>
            <a:pathLst>
              <a:path w="289560" h="165100">
                <a:moveTo>
                  <a:pt x="0" y="0"/>
                </a:moveTo>
                <a:lnTo>
                  <a:pt x="289501" y="0"/>
                </a:lnTo>
                <a:lnTo>
                  <a:pt x="289501" y="164617"/>
                </a:lnTo>
                <a:lnTo>
                  <a:pt x="0" y="164617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1637737" y="7077877"/>
            <a:ext cx="289560" cy="165100"/>
          </a:xfrm>
          <a:custGeom>
            <a:avLst/>
            <a:gdLst/>
            <a:ahLst/>
            <a:cxnLst/>
            <a:rect l="l" t="t" r="r" b="b"/>
            <a:pathLst>
              <a:path w="289560" h="165100">
                <a:moveTo>
                  <a:pt x="0" y="0"/>
                </a:moveTo>
                <a:lnTo>
                  <a:pt x="289501" y="0"/>
                </a:lnTo>
                <a:lnTo>
                  <a:pt x="289501" y="164619"/>
                </a:lnTo>
                <a:lnTo>
                  <a:pt x="0" y="16461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1927238" y="4443983"/>
            <a:ext cx="289560" cy="165100"/>
          </a:xfrm>
          <a:custGeom>
            <a:avLst/>
            <a:gdLst/>
            <a:ahLst/>
            <a:cxnLst/>
            <a:rect l="l" t="t" r="r" b="b"/>
            <a:pathLst>
              <a:path w="289560" h="165100">
                <a:moveTo>
                  <a:pt x="0" y="0"/>
                </a:moveTo>
                <a:lnTo>
                  <a:pt x="289504" y="0"/>
                </a:lnTo>
                <a:lnTo>
                  <a:pt x="289504" y="164617"/>
                </a:lnTo>
                <a:lnTo>
                  <a:pt x="0" y="164617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1927238" y="4608601"/>
            <a:ext cx="289560" cy="165100"/>
          </a:xfrm>
          <a:custGeom>
            <a:avLst/>
            <a:gdLst/>
            <a:ahLst/>
            <a:cxnLst/>
            <a:rect l="l" t="t" r="r" b="b"/>
            <a:pathLst>
              <a:path w="289560" h="165100">
                <a:moveTo>
                  <a:pt x="0" y="0"/>
                </a:moveTo>
                <a:lnTo>
                  <a:pt x="289504" y="0"/>
                </a:lnTo>
                <a:lnTo>
                  <a:pt x="289504" y="164621"/>
                </a:lnTo>
                <a:lnTo>
                  <a:pt x="0" y="164621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1927238" y="4773222"/>
            <a:ext cx="289560" cy="165100"/>
          </a:xfrm>
          <a:custGeom>
            <a:avLst/>
            <a:gdLst/>
            <a:ahLst/>
            <a:cxnLst/>
            <a:rect l="l" t="t" r="r" b="b"/>
            <a:pathLst>
              <a:path w="289560" h="165100">
                <a:moveTo>
                  <a:pt x="0" y="0"/>
                </a:moveTo>
                <a:lnTo>
                  <a:pt x="289504" y="0"/>
                </a:lnTo>
                <a:lnTo>
                  <a:pt x="289504" y="164616"/>
                </a:lnTo>
                <a:lnTo>
                  <a:pt x="0" y="164616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1927238" y="4937838"/>
            <a:ext cx="289560" cy="165100"/>
          </a:xfrm>
          <a:custGeom>
            <a:avLst/>
            <a:gdLst/>
            <a:ahLst/>
            <a:cxnLst/>
            <a:rect l="l" t="t" r="r" b="b"/>
            <a:pathLst>
              <a:path w="289560" h="165100">
                <a:moveTo>
                  <a:pt x="0" y="0"/>
                </a:moveTo>
                <a:lnTo>
                  <a:pt x="289504" y="0"/>
                </a:lnTo>
                <a:lnTo>
                  <a:pt x="289504" y="164617"/>
                </a:lnTo>
                <a:lnTo>
                  <a:pt x="0" y="164617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1927238" y="5102455"/>
            <a:ext cx="289560" cy="165100"/>
          </a:xfrm>
          <a:custGeom>
            <a:avLst/>
            <a:gdLst/>
            <a:ahLst/>
            <a:cxnLst/>
            <a:rect l="l" t="t" r="r" b="b"/>
            <a:pathLst>
              <a:path w="289560" h="165100">
                <a:moveTo>
                  <a:pt x="0" y="0"/>
                </a:moveTo>
                <a:lnTo>
                  <a:pt x="289504" y="0"/>
                </a:lnTo>
                <a:lnTo>
                  <a:pt x="289504" y="164621"/>
                </a:lnTo>
                <a:lnTo>
                  <a:pt x="0" y="164621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1927238" y="5267076"/>
            <a:ext cx="289560" cy="165100"/>
          </a:xfrm>
          <a:custGeom>
            <a:avLst/>
            <a:gdLst/>
            <a:ahLst/>
            <a:cxnLst/>
            <a:rect l="l" t="t" r="r" b="b"/>
            <a:pathLst>
              <a:path w="289560" h="165100">
                <a:moveTo>
                  <a:pt x="0" y="0"/>
                </a:moveTo>
                <a:lnTo>
                  <a:pt x="289504" y="0"/>
                </a:lnTo>
                <a:lnTo>
                  <a:pt x="289504" y="164617"/>
                </a:lnTo>
                <a:lnTo>
                  <a:pt x="0" y="164617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1927238" y="5431694"/>
            <a:ext cx="289560" cy="165100"/>
          </a:xfrm>
          <a:custGeom>
            <a:avLst/>
            <a:gdLst/>
            <a:ahLst/>
            <a:cxnLst/>
            <a:rect l="l" t="t" r="r" b="b"/>
            <a:pathLst>
              <a:path w="289560" h="165100">
                <a:moveTo>
                  <a:pt x="0" y="0"/>
                </a:moveTo>
                <a:lnTo>
                  <a:pt x="289504" y="0"/>
                </a:lnTo>
                <a:lnTo>
                  <a:pt x="289504" y="164617"/>
                </a:lnTo>
                <a:lnTo>
                  <a:pt x="0" y="164617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1927238" y="5596311"/>
            <a:ext cx="289560" cy="165100"/>
          </a:xfrm>
          <a:custGeom>
            <a:avLst/>
            <a:gdLst/>
            <a:ahLst/>
            <a:cxnLst/>
            <a:rect l="l" t="t" r="r" b="b"/>
            <a:pathLst>
              <a:path w="289560" h="165100">
                <a:moveTo>
                  <a:pt x="0" y="0"/>
                </a:moveTo>
                <a:lnTo>
                  <a:pt x="289504" y="0"/>
                </a:lnTo>
                <a:lnTo>
                  <a:pt x="289504" y="164619"/>
                </a:lnTo>
                <a:lnTo>
                  <a:pt x="0" y="16461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1927238" y="5760931"/>
            <a:ext cx="289560" cy="165100"/>
          </a:xfrm>
          <a:custGeom>
            <a:avLst/>
            <a:gdLst/>
            <a:ahLst/>
            <a:cxnLst/>
            <a:rect l="l" t="t" r="r" b="b"/>
            <a:pathLst>
              <a:path w="289560" h="165100">
                <a:moveTo>
                  <a:pt x="0" y="0"/>
                </a:moveTo>
                <a:lnTo>
                  <a:pt x="289504" y="0"/>
                </a:lnTo>
                <a:lnTo>
                  <a:pt x="289504" y="164617"/>
                </a:lnTo>
                <a:lnTo>
                  <a:pt x="0" y="164617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1927238" y="5925549"/>
            <a:ext cx="289560" cy="165100"/>
          </a:xfrm>
          <a:custGeom>
            <a:avLst/>
            <a:gdLst/>
            <a:ahLst/>
            <a:cxnLst/>
            <a:rect l="l" t="t" r="r" b="b"/>
            <a:pathLst>
              <a:path w="289560" h="165100">
                <a:moveTo>
                  <a:pt x="0" y="0"/>
                </a:moveTo>
                <a:lnTo>
                  <a:pt x="289504" y="0"/>
                </a:lnTo>
                <a:lnTo>
                  <a:pt x="289504" y="164617"/>
                </a:lnTo>
                <a:lnTo>
                  <a:pt x="0" y="164617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1927238" y="6090166"/>
            <a:ext cx="289560" cy="165100"/>
          </a:xfrm>
          <a:custGeom>
            <a:avLst/>
            <a:gdLst/>
            <a:ahLst/>
            <a:cxnLst/>
            <a:rect l="l" t="t" r="r" b="b"/>
            <a:pathLst>
              <a:path w="289560" h="165100">
                <a:moveTo>
                  <a:pt x="0" y="0"/>
                </a:moveTo>
                <a:lnTo>
                  <a:pt x="289504" y="0"/>
                </a:lnTo>
                <a:lnTo>
                  <a:pt x="289504" y="164621"/>
                </a:lnTo>
                <a:lnTo>
                  <a:pt x="0" y="164621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1927238" y="6254787"/>
            <a:ext cx="289560" cy="165100"/>
          </a:xfrm>
          <a:custGeom>
            <a:avLst/>
            <a:gdLst/>
            <a:ahLst/>
            <a:cxnLst/>
            <a:rect l="l" t="t" r="r" b="b"/>
            <a:pathLst>
              <a:path w="289560" h="165100">
                <a:moveTo>
                  <a:pt x="0" y="0"/>
                </a:moveTo>
                <a:lnTo>
                  <a:pt x="289504" y="0"/>
                </a:lnTo>
                <a:lnTo>
                  <a:pt x="289504" y="164617"/>
                </a:lnTo>
                <a:lnTo>
                  <a:pt x="0" y="164617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1927238" y="6419405"/>
            <a:ext cx="289560" cy="165100"/>
          </a:xfrm>
          <a:custGeom>
            <a:avLst/>
            <a:gdLst/>
            <a:ahLst/>
            <a:cxnLst/>
            <a:rect l="l" t="t" r="r" b="b"/>
            <a:pathLst>
              <a:path w="289560" h="165100">
                <a:moveTo>
                  <a:pt x="0" y="0"/>
                </a:moveTo>
                <a:lnTo>
                  <a:pt x="289504" y="0"/>
                </a:lnTo>
                <a:lnTo>
                  <a:pt x="289504" y="164616"/>
                </a:lnTo>
                <a:lnTo>
                  <a:pt x="0" y="164616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1927238" y="6584021"/>
            <a:ext cx="289560" cy="165100"/>
          </a:xfrm>
          <a:custGeom>
            <a:avLst/>
            <a:gdLst/>
            <a:ahLst/>
            <a:cxnLst/>
            <a:rect l="l" t="t" r="r" b="b"/>
            <a:pathLst>
              <a:path w="289560" h="165100">
                <a:moveTo>
                  <a:pt x="0" y="0"/>
                </a:moveTo>
                <a:lnTo>
                  <a:pt x="289504" y="0"/>
                </a:lnTo>
                <a:lnTo>
                  <a:pt x="289504" y="164621"/>
                </a:lnTo>
                <a:lnTo>
                  <a:pt x="0" y="164621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1927238" y="6748642"/>
            <a:ext cx="289560" cy="165100"/>
          </a:xfrm>
          <a:custGeom>
            <a:avLst/>
            <a:gdLst/>
            <a:ahLst/>
            <a:cxnLst/>
            <a:rect l="l" t="t" r="r" b="b"/>
            <a:pathLst>
              <a:path w="289560" h="165100">
                <a:moveTo>
                  <a:pt x="0" y="0"/>
                </a:moveTo>
                <a:lnTo>
                  <a:pt x="289504" y="0"/>
                </a:lnTo>
                <a:lnTo>
                  <a:pt x="289504" y="164617"/>
                </a:lnTo>
                <a:lnTo>
                  <a:pt x="0" y="164617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1927238" y="6913260"/>
            <a:ext cx="289560" cy="165100"/>
          </a:xfrm>
          <a:custGeom>
            <a:avLst/>
            <a:gdLst/>
            <a:ahLst/>
            <a:cxnLst/>
            <a:rect l="l" t="t" r="r" b="b"/>
            <a:pathLst>
              <a:path w="289560" h="165100">
                <a:moveTo>
                  <a:pt x="0" y="0"/>
                </a:moveTo>
                <a:lnTo>
                  <a:pt x="289504" y="0"/>
                </a:lnTo>
                <a:lnTo>
                  <a:pt x="289504" y="164617"/>
                </a:lnTo>
                <a:lnTo>
                  <a:pt x="0" y="164617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1927238" y="7077877"/>
            <a:ext cx="289560" cy="165100"/>
          </a:xfrm>
          <a:custGeom>
            <a:avLst/>
            <a:gdLst/>
            <a:ahLst/>
            <a:cxnLst/>
            <a:rect l="l" t="t" r="r" b="b"/>
            <a:pathLst>
              <a:path w="289560" h="165100">
                <a:moveTo>
                  <a:pt x="0" y="0"/>
                </a:moveTo>
                <a:lnTo>
                  <a:pt x="289504" y="0"/>
                </a:lnTo>
                <a:lnTo>
                  <a:pt x="289504" y="164619"/>
                </a:lnTo>
                <a:lnTo>
                  <a:pt x="0" y="16461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2216743" y="4443983"/>
            <a:ext cx="289560" cy="165100"/>
          </a:xfrm>
          <a:custGeom>
            <a:avLst/>
            <a:gdLst/>
            <a:ahLst/>
            <a:cxnLst/>
            <a:rect l="l" t="t" r="r" b="b"/>
            <a:pathLst>
              <a:path w="289560" h="165100">
                <a:moveTo>
                  <a:pt x="0" y="0"/>
                </a:moveTo>
                <a:lnTo>
                  <a:pt x="289501" y="0"/>
                </a:lnTo>
                <a:lnTo>
                  <a:pt x="289501" y="164617"/>
                </a:lnTo>
                <a:lnTo>
                  <a:pt x="0" y="164617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2216743" y="4608601"/>
            <a:ext cx="289560" cy="165100"/>
          </a:xfrm>
          <a:custGeom>
            <a:avLst/>
            <a:gdLst/>
            <a:ahLst/>
            <a:cxnLst/>
            <a:rect l="l" t="t" r="r" b="b"/>
            <a:pathLst>
              <a:path w="289560" h="165100">
                <a:moveTo>
                  <a:pt x="0" y="0"/>
                </a:moveTo>
                <a:lnTo>
                  <a:pt x="289501" y="0"/>
                </a:lnTo>
                <a:lnTo>
                  <a:pt x="289501" y="164621"/>
                </a:lnTo>
                <a:lnTo>
                  <a:pt x="0" y="164621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2216743" y="4773222"/>
            <a:ext cx="289560" cy="165100"/>
          </a:xfrm>
          <a:custGeom>
            <a:avLst/>
            <a:gdLst/>
            <a:ahLst/>
            <a:cxnLst/>
            <a:rect l="l" t="t" r="r" b="b"/>
            <a:pathLst>
              <a:path w="289560" h="165100">
                <a:moveTo>
                  <a:pt x="0" y="0"/>
                </a:moveTo>
                <a:lnTo>
                  <a:pt x="289501" y="0"/>
                </a:lnTo>
                <a:lnTo>
                  <a:pt x="289501" y="164616"/>
                </a:lnTo>
                <a:lnTo>
                  <a:pt x="0" y="164616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2216743" y="4937838"/>
            <a:ext cx="289560" cy="165100"/>
          </a:xfrm>
          <a:custGeom>
            <a:avLst/>
            <a:gdLst/>
            <a:ahLst/>
            <a:cxnLst/>
            <a:rect l="l" t="t" r="r" b="b"/>
            <a:pathLst>
              <a:path w="289560" h="165100">
                <a:moveTo>
                  <a:pt x="0" y="0"/>
                </a:moveTo>
                <a:lnTo>
                  <a:pt x="289501" y="0"/>
                </a:lnTo>
                <a:lnTo>
                  <a:pt x="289501" y="164617"/>
                </a:lnTo>
                <a:lnTo>
                  <a:pt x="0" y="164617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2216743" y="5102455"/>
            <a:ext cx="289560" cy="165100"/>
          </a:xfrm>
          <a:custGeom>
            <a:avLst/>
            <a:gdLst/>
            <a:ahLst/>
            <a:cxnLst/>
            <a:rect l="l" t="t" r="r" b="b"/>
            <a:pathLst>
              <a:path w="289560" h="165100">
                <a:moveTo>
                  <a:pt x="0" y="0"/>
                </a:moveTo>
                <a:lnTo>
                  <a:pt x="289501" y="0"/>
                </a:lnTo>
                <a:lnTo>
                  <a:pt x="289501" y="164621"/>
                </a:lnTo>
                <a:lnTo>
                  <a:pt x="0" y="164621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2216743" y="5267076"/>
            <a:ext cx="289560" cy="165100"/>
          </a:xfrm>
          <a:custGeom>
            <a:avLst/>
            <a:gdLst/>
            <a:ahLst/>
            <a:cxnLst/>
            <a:rect l="l" t="t" r="r" b="b"/>
            <a:pathLst>
              <a:path w="289560" h="165100">
                <a:moveTo>
                  <a:pt x="0" y="0"/>
                </a:moveTo>
                <a:lnTo>
                  <a:pt x="289501" y="0"/>
                </a:lnTo>
                <a:lnTo>
                  <a:pt x="289501" y="164617"/>
                </a:lnTo>
                <a:lnTo>
                  <a:pt x="0" y="164617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2216743" y="5431694"/>
            <a:ext cx="289560" cy="165100"/>
          </a:xfrm>
          <a:custGeom>
            <a:avLst/>
            <a:gdLst/>
            <a:ahLst/>
            <a:cxnLst/>
            <a:rect l="l" t="t" r="r" b="b"/>
            <a:pathLst>
              <a:path w="289560" h="165100">
                <a:moveTo>
                  <a:pt x="0" y="0"/>
                </a:moveTo>
                <a:lnTo>
                  <a:pt x="289501" y="0"/>
                </a:lnTo>
                <a:lnTo>
                  <a:pt x="289501" y="164617"/>
                </a:lnTo>
                <a:lnTo>
                  <a:pt x="0" y="164617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2216743" y="5596311"/>
            <a:ext cx="289560" cy="165100"/>
          </a:xfrm>
          <a:custGeom>
            <a:avLst/>
            <a:gdLst/>
            <a:ahLst/>
            <a:cxnLst/>
            <a:rect l="l" t="t" r="r" b="b"/>
            <a:pathLst>
              <a:path w="289560" h="165100">
                <a:moveTo>
                  <a:pt x="0" y="0"/>
                </a:moveTo>
                <a:lnTo>
                  <a:pt x="289501" y="0"/>
                </a:lnTo>
                <a:lnTo>
                  <a:pt x="289501" y="164619"/>
                </a:lnTo>
                <a:lnTo>
                  <a:pt x="0" y="16461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2216743" y="5760931"/>
            <a:ext cx="289560" cy="165100"/>
          </a:xfrm>
          <a:custGeom>
            <a:avLst/>
            <a:gdLst/>
            <a:ahLst/>
            <a:cxnLst/>
            <a:rect l="l" t="t" r="r" b="b"/>
            <a:pathLst>
              <a:path w="289560" h="165100">
                <a:moveTo>
                  <a:pt x="0" y="0"/>
                </a:moveTo>
                <a:lnTo>
                  <a:pt x="289501" y="0"/>
                </a:lnTo>
                <a:lnTo>
                  <a:pt x="289501" y="164617"/>
                </a:lnTo>
                <a:lnTo>
                  <a:pt x="0" y="164617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2216743" y="5925549"/>
            <a:ext cx="289560" cy="165100"/>
          </a:xfrm>
          <a:custGeom>
            <a:avLst/>
            <a:gdLst/>
            <a:ahLst/>
            <a:cxnLst/>
            <a:rect l="l" t="t" r="r" b="b"/>
            <a:pathLst>
              <a:path w="289560" h="165100">
                <a:moveTo>
                  <a:pt x="0" y="0"/>
                </a:moveTo>
                <a:lnTo>
                  <a:pt x="289501" y="0"/>
                </a:lnTo>
                <a:lnTo>
                  <a:pt x="289501" y="164617"/>
                </a:lnTo>
                <a:lnTo>
                  <a:pt x="0" y="164617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2216743" y="6090166"/>
            <a:ext cx="289560" cy="165100"/>
          </a:xfrm>
          <a:custGeom>
            <a:avLst/>
            <a:gdLst/>
            <a:ahLst/>
            <a:cxnLst/>
            <a:rect l="l" t="t" r="r" b="b"/>
            <a:pathLst>
              <a:path w="289560" h="165100">
                <a:moveTo>
                  <a:pt x="0" y="0"/>
                </a:moveTo>
                <a:lnTo>
                  <a:pt x="289501" y="0"/>
                </a:lnTo>
                <a:lnTo>
                  <a:pt x="289501" y="164621"/>
                </a:lnTo>
                <a:lnTo>
                  <a:pt x="0" y="164621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2216743" y="6254787"/>
            <a:ext cx="289560" cy="165100"/>
          </a:xfrm>
          <a:custGeom>
            <a:avLst/>
            <a:gdLst/>
            <a:ahLst/>
            <a:cxnLst/>
            <a:rect l="l" t="t" r="r" b="b"/>
            <a:pathLst>
              <a:path w="289560" h="165100">
                <a:moveTo>
                  <a:pt x="0" y="0"/>
                </a:moveTo>
                <a:lnTo>
                  <a:pt x="289501" y="0"/>
                </a:lnTo>
                <a:lnTo>
                  <a:pt x="289501" y="164617"/>
                </a:lnTo>
                <a:lnTo>
                  <a:pt x="0" y="164617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2216743" y="6419405"/>
            <a:ext cx="289560" cy="165100"/>
          </a:xfrm>
          <a:custGeom>
            <a:avLst/>
            <a:gdLst/>
            <a:ahLst/>
            <a:cxnLst/>
            <a:rect l="l" t="t" r="r" b="b"/>
            <a:pathLst>
              <a:path w="289560" h="165100">
                <a:moveTo>
                  <a:pt x="0" y="0"/>
                </a:moveTo>
                <a:lnTo>
                  <a:pt x="289501" y="0"/>
                </a:lnTo>
                <a:lnTo>
                  <a:pt x="289501" y="164616"/>
                </a:lnTo>
                <a:lnTo>
                  <a:pt x="0" y="164616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2216743" y="6584021"/>
            <a:ext cx="289560" cy="165100"/>
          </a:xfrm>
          <a:custGeom>
            <a:avLst/>
            <a:gdLst/>
            <a:ahLst/>
            <a:cxnLst/>
            <a:rect l="l" t="t" r="r" b="b"/>
            <a:pathLst>
              <a:path w="289560" h="165100">
                <a:moveTo>
                  <a:pt x="0" y="0"/>
                </a:moveTo>
                <a:lnTo>
                  <a:pt x="289501" y="0"/>
                </a:lnTo>
                <a:lnTo>
                  <a:pt x="289501" y="164621"/>
                </a:lnTo>
                <a:lnTo>
                  <a:pt x="0" y="164621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2216743" y="6748642"/>
            <a:ext cx="289560" cy="165100"/>
          </a:xfrm>
          <a:custGeom>
            <a:avLst/>
            <a:gdLst/>
            <a:ahLst/>
            <a:cxnLst/>
            <a:rect l="l" t="t" r="r" b="b"/>
            <a:pathLst>
              <a:path w="289560" h="165100">
                <a:moveTo>
                  <a:pt x="0" y="0"/>
                </a:moveTo>
                <a:lnTo>
                  <a:pt x="289501" y="0"/>
                </a:lnTo>
                <a:lnTo>
                  <a:pt x="289501" y="164617"/>
                </a:lnTo>
                <a:lnTo>
                  <a:pt x="0" y="164617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2216743" y="6913260"/>
            <a:ext cx="289560" cy="165100"/>
          </a:xfrm>
          <a:custGeom>
            <a:avLst/>
            <a:gdLst/>
            <a:ahLst/>
            <a:cxnLst/>
            <a:rect l="l" t="t" r="r" b="b"/>
            <a:pathLst>
              <a:path w="289560" h="165100">
                <a:moveTo>
                  <a:pt x="0" y="0"/>
                </a:moveTo>
                <a:lnTo>
                  <a:pt x="289501" y="0"/>
                </a:lnTo>
                <a:lnTo>
                  <a:pt x="289501" y="164617"/>
                </a:lnTo>
                <a:lnTo>
                  <a:pt x="0" y="164617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2216743" y="7077877"/>
            <a:ext cx="289560" cy="165100"/>
          </a:xfrm>
          <a:custGeom>
            <a:avLst/>
            <a:gdLst/>
            <a:ahLst/>
            <a:cxnLst/>
            <a:rect l="l" t="t" r="r" b="b"/>
            <a:pathLst>
              <a:path w="289560" h="165100">
                <a:moveTo>
                  <a:pt x="0" y="0"/>
                </a:moveTo>
                <a:lnTo>
                  <a:pt x="289501" y="0"/>
                </a:lnTo>
                <a:lnTo>
                  <a:pt x="289501" y="164619"/>
                </a:lnTo>
                <a:lnTo>
                  <a:pt x="0" y="16461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78" name="object 78"/>
          <p:cNvGraphicFramePr>
            <a:graphicFrameLocks noGrp="1"/>
          </p:cNvGraphicFramePr>
          <p:nvPr/>
        </p:nvGraphicFramePr>
        <p:xfrm>
          <a:off x="453783" y="4439483"/>
          <a:ext cx="2045970" cy="279590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1791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89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89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889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64465">
                <a:tc>
                  <a:txBody>
                    <a:bodyPr/>
                    <a:lstStyle/>
                    <a:p>
                      <a:pPr marL="243204">
                        <a:lnSpc>
                          <a:spcPts val="1015"/>
                        </a:lnSpc>
                      </a:pPr>
                      <a:r>
                        <a:rPr sz="850" b="1" spc="-5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PUPIL/PERSON</a:t>
                      </a:r>
                      <a:endParaRPr sz="85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4290" algn="ctr">
                        <a:lnSpc>
                          <a:spcPts val="1005"/>
                        </a:lnSpc>
                      </a:pPr>
                      <a:r>
                        <a:rPr sz="850" b="1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A</a:t>
                      </a:r>
                      <a:endParaRPr sz="85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4604" algn="ctr">
                        <a:lnSpc>
                          <a:spcPts val="990"/>
                        </a:lnSpc>
                      </a:pPr>
                      <a:r>
                        <a:rPr sz="850" b="1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B</a:t>
                      </a:r>
                      <a:endParaRPr sz="85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13335" algn="ctr">
                        <a:lnSpc>
                          <a:spcPts val="994"/>
                        </a:lnSpc>
                      </a:pPr>
                      <a:r>
                        <a:rPr sz="850" b="1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C</a:t>
                      </a:r>
                      <a:endParaRPr sz="85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4465">
                <a:tc>
                  <a:txBody>
                    <a:bodyPr/>
                    <a:lstStyle/>
                    <a:p>
                      <a:pPr marL="307340">
                        <a:lnSpc>
                          <a:spcPts val="1120"/>
                        </a:lnSpc>
                        <a:spcBef>
                          <a:spcPts val="75"/>
                        </a:spcBef>
                      </a:pPr>
                      <a:r>
                        <a:rPr sz="1000" spc="5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Person</a:t>
                      </a:r>
                      <a:r>
                        <a:rPr sz="1000" spc="-6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1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A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9525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25"/>
                        </a:spcBef>
                      </a:pPr>
                      <a:r>
                        <a:rPr sz="550" spc="5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600mm</a:t>
                      </a:r>
                      <a:endParaRPr sz="550">
                        <a:latin typeface="Arial"/>
                        <a:cs typeface="Arial"/>
                      </a:endParaRPr>
                    </a:p>
                  </a:txBody>
                  <a:tcPr marL="0" marR="0" marT="66675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45085" algn="ctr">
                        <a:lnSpc>
                          <a:spcPct val="100000"/>
                        </a:lnSpc>
                        <a:spcBef>
                          <a:spcPts val="525"/>
                        </a:spcBef>
                      </a:pPr>
                      <a:r>
                        <a:rPr sz="55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450mm</a:t>
                      </a:r>
                      <a:endParaRPr sz="550">
                        <a:latin typeface="Arial"/>
                        <a:cs typeface="Arial"/>
                      </a:endParaRPr>
                    </a:p>
                  </a:txBody>
                  <a:tcPr marL="0" marR="0" marT="66675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8735" algn="ctr">
                        <a:lnSpc>
                          <a:spcPct val="100000"/>
                        </a:lnSpc>
                        <a:spcBef>
                          <a:spcPts val="525"/>
                        </a:spcBef>
                      </a:pPr>
                      <a:r>
                        <a:rPr sz="55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500mm</a:t>
                      </a:r>
                      <a:endParaRPr sz="550">
                        <a:latin typeface="Arial"/>
                        <a:cs typeface="Arial"/>
                      </a:endParaRPr>
                    </a:p>
                  </a:txBody>
                  <a:tcPr marL="0" marR="0" marT="66675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4465">
                <a:tc>
                  <a:txBody>
                    <a:bodyPr/>
                    <a:lstStyle/>
                    <a:p>
                      <a:pPr marL="307340">
                        <a:lnSpc>
                          <a:spcPts val="1060"/>
                        </a:lnSpc>
                        <a:spcBef>
                          <a:spcPts val="135"/>
                        </a:spcBef>
                      </a:pPr>
                      <a:r>
                        <a:rPr sz="1000" spc="5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Person</a:t>
                      </a:r>
                      <a:r>
                        <a:rPr sz="1000" spc="-5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1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B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7145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610"/>
                        </a:lnSpc>
                        <a:spcBef>
                          <a:spcPts val="585"/>
                        </a:spcBef>
                      </a:pPr>
                      <a:r>
                        <a:rPr sz="550" spc="5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534mm</a:t>
                      </a:r>
                      <a:endParaRPr sz="550">
                        <a:latin typeface="Arial"/>
                        <a:cs typeface="Arial"/>
                      </a:endParaRPr>
                    </a:p>
                  </a:txBody>
                  <a:tcPr marL="0" marR="0" marT="74295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45085" algn="ctr">
                        <a:lnSpc>
                          <a:spcPts val="610"/>
                        </a:lnSpc>
                        <a:spcBef>
                          <a:spcPts val="585"/>
                        </a:spcBef>
                      </a:pPr>
                      <a:r>
                        <a:rPr sz="55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436mm</a:t>
                      </a:r>
                      <a:endParaRPr sz="550">
                        <a:latin typeface="Arial"/>
                        <a:cs typeface="Arial"/>
                      </a:endParaRPr>
                    </a:p>
                  </a:txBody>
                  <a:tcPr marL="0" marR="0" marT="74295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8735" algn="ctr">
                        <a:lnSpc>
                          <a:spcPts val="610"/>
                        </a:lnSpc>
                        <a:spcBef>
                          <a:spcPts val="585"/>
                        </a:spcBef>
                      </a:pPr>
                      <a:r>
                        <a:rPr sz="55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522mm</a:t>
                      </a:r>
                      <a:endParaRPr sz="550">
                        <a:latin typeface="Arial"/>
                        <a:cs typeface="Arial"/>
                      </a:endParaRPr>
                    </a:p>
                  </a:txBody>
                  <a:tcPr marL="0" marR="0" marT="74295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4465">
                <a:tc>
                  <a:txBody>
                    <a:bodyPr/>
                    <a:lstStyle/>
                    <a:p>
                      <a:pPr marL="307340">
                        <a:lnSpc>
                          <a:spcPts val="1045"/>
                        </a:lnSpc>
                        <a:spcBef>
                          <a:spcPts val="150"/>
                        </a:spcBef>
                      </a:pPr>
                      <a:r>
                        <a:rPr sz="1000" spc="5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Person</a:t>
                      </a:r>
                      <a:r>
                        <a:rPr sz="1000" spc="-5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1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C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905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95"/>
                        </a:lnSpc>
                        <a:spcBef>
                          <a:spcPts val="600"/>
                        </a:spcBef>
                      </a:pPr>
                      <a:r>
                        <a:rPr sz="550" spc="5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589mm</a:t>
                      </a:r>
                      <a:endParaRPr sz="550">
                        <a:latin typeface="Arial"/>
                        <a:cs typeface="Arial"/>
                      </a:endParaRPr>
                    </a:p>
                  </a:txBody>
                  <a:tcPr marL="0" marR="0" marT="7620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45085" algn="ctr">
                        <a:lnSpc>
                          <a:spcPts val="595"/>
                        </a:lnSpc>
                        <a:spcBef>
                          <a:spcPts val="600"/>
                        </a:spcBef>
                      </a:pPr>
                      <a:r>
                        <a:rPr sz="55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425mm</a:t>
                      </a:r>
                      <a:endParaRPr sz="550">
                        <a:latin typeface="Arial"/>
                        <a:cs typeface="Arial"/>
                      </a:endParaRPr>
                    </a:p>
                  </a:txBody>
                  <a:tcPr marL="0" marR="0" marT="7620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8735" algn="ctr">
                        <a:lnSpc>
                          <a:spcPts val="595"/>
                        </a:lnSpc>
                        <a:spcBef>
                          <a:spcPts val="600"/>
                        </a:spcBef>
                      </a:pPr>
                      <a:r>
                        <a:rPr sz="55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515mm</a:t>
                      </a:r>
                      <a:endParaRPr sz="550">
                        <a:latin typeface="Arial"/>
                        <a:cs typeface="Arial"/>
                      </a:endParaRPr>
                    </a:p>
                  </a:txBody>
                  <a:tcPr marL="0" marR="0" marT="7620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64465">
                <a:tc>
                  <a:txBody>
                    <a:bodyPr/>
                    <a:lstStyle/>
                    <a:p>
                      <a:pPr marL="307340">
                        <a:lnSpc>
                          <a:spcPts val="1155"/>
                        </a:lnSpc>
                        <a:spcBef>
                          <a:spcPts val="40"/>
                        </a:spcBef>
                      </a:pPr>
                      <a:r>
                        <a:rPr sz="1000" spc="5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Person</a:t>
                      </a:r>
                      <a:r>
                        <a:rPr sz="1000" spc="-5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1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D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508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90"/>
                        </a:spcBef>
                      </a:pPr>
                      <a:r>
                        <a:rPr sz="550" spc="5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590mm</a:t>
                      </a:r>
                      <a:endParaRPr sz="550">
                        <a:latin typeface="Arial"/>
                        <a:cs typeface="Arial"/>
                      </a:endParaRPr>
                    </a:p>
                  </a:txBody>
                  <a:tcPr marL="0" marR="0" marT="6223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45085" algn="ctr">
                        <a:lnSpc>
                          <a:spcPct val="100000"/>
                        </a:lnSpc>
                        <a:spcBef>
                          <a:spcPts val="490"/>
                        </a:spcBef>
                      </a:pPr>
                      <a:r>
                        <a:rPr sz="55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395mm</a:t>
                      </a:r>
                      <a:endParaRPr sz="550">
                        <a:latin typeface="Arial"/>
                        <a:cs typeface="Arial"/>
                      </a:endParaRPr>
                    </a:p>
                  </a:txBody>
                  <a:tcPr marL="0" marR="0" marT="6223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8735" algn="ctr">
                        <a:lnSpc>
                          <a:spcPct val="100000"/>
                        </a:lnSpc>
                        <a:spcBef>
                          <a:spcPts val="490"/>
                        </a:spcBef>
                      </a:pPr>
                      <a:r>
                        <a:rPr sz="55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506mm</a:t>
                      </a:r>
                      <a:endParaRPr sz="550">
                        <a:latin typeface="Arial"/>
                        <a:cs typeface="Arial"/>
                      </a:endParaRPr>
                    </a:p>
                  </a:txBody>
                  <a:tcPr marL="0" marR="0" marT="6223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64465">
                <a:tc>
                  <a:txBody>
                    <a:bodyPr/>
                    <a:lstStyle/>
                    <a:p>
                      <a:pPr marL="307340">
                        <a:lnSpc>
                          <a:spcPts val="1095"/>
                        </a:lnSpc>
                        <a:spcBef>
                          <a:spcPts val="100"/>
                        </a:spcBef>
                      </a:pPr>
                      <a:r>
                        <a:rPr sz="1000" spc="5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Person</a:t>
                      </a:r>
                      <a:r>
                        <a:rPr sz="1000" spc="-5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1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E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270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645"/>
                        </a:lnSpc>
                        <a:spcBef>
                          <a:spcPts val="550"/>
                        </a:spcBef>
                      </a:pPr>
                      <a:r>
                        <a:rPr sz="550" spc="5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610mm</a:t>
                      </a:r>
                      <a:endParaRPr sz="550">
                        <a:latin typeface="Arial"/>
                        <a:cs typeface="Arial"/>
                      </a:endParaRPr>
                    </a:p>
                  </a:txBody>
                  <a:tcPr marL="0" marR="0" marT="6985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45085" algn="ctr">
                        <a:lnSpc>
                          <a:spcPts val="645"/>
                        </a:lnSpc>
                        <a:spcBef>
                          <a:spcPts val="550"/>
                        </a:spcBef>
                      </a:pPr>
                      <a:r>
                        <a:rPr sz="55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412mm</a:t>
                      </a:r>
                      <a:endParaRPr sz="550">
                        <a:latin typeface="Arial"/>
                        <a:cs typeface="Arial"/>
                      </a:endParaRPr>
                    </a:p>
                  </a:txBody>
                  <a:tcPr marL="0" marR="0" marT="6985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8735" algn="ctr">
                        <a:lnSpc>
                          <a:spcPts val="645"/>
                        </a:lnSpc>
                        <a:spcBef>
                          <a:spcPts val="550"/>
                        </a:spcBef>
                      </a:pPr>
                      <a:r>
                        <a:rPr sz="55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545mm</a:t>
                      </a:r>
                      <a:endParaRPr sz="550">
                        <a:latin typeface="Arial"/>
                        <a:cs typeface="Arial"/>
                      </a:endParaRPr>
                    </a:p>
                  </a:txBody>
                  <a:tcPr marL="0" marR="0" marT="6985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64465">
                <a:tc>
                  <a:txBody>
                    <a:bodyPr/>
                    <a:lstStyle/>
                    <a:p>
                      <a:pPr marL="307340">
                        <a:lnSpc>
                          <a:spcPts val="1075"/>
                        </a:lnSpc>
                        <a:spcBef>
                          <a:spcPts val="120"/>
                        </a:spcBef>
                      </a:pPr>
                      <a:r>
                        <a:rPr sz="1000" spc="5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Person</a:t>
                      </a:r>
                      <a:r>
                        <a:rPr sz="1000" spc="-5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1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F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524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625"/>
                        </a:lnSpc>
                        <a:spcBef>
                          <a:spcPts val="570"/>
                        </a:spcBef>
                      </a:pPr>
                      <a:r>
                        <a:rPr sz="550" spc="5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500mm</a:t>
                      </a:r>
                      <a:endParaRPr sz="550">
                        <a:latin typeface="Arial"/>
                        <a:cs typeface="Arial"/>
                      </a:endParaRPr>
                    </a:p>
                  </a:txBody>
                  <a:tcPr marL="0" marR="0" marT="7239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45085" algn="ctr">
                        <a:lnSpc>
                          <a:spcPts val="625"/>
                        </a:lnSpc>
                        <a:spcBef>
                          <a:spcPts val="570"/>
                        </a:spcBef>
                      </a:pPr>
                      <a:r>
                        <a:rPr sz="55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423mm</a:t>
                      </a:r>
                      <a:endParaRPr sz="550">
                        <a:latin typeface="Arial"/>
                        <a:cs typeface="Arial"/>
                      </a:endParaRPr>
                    </a:p>
                  </a:txBody>
                  <a:tcPr marL="0" marR="0" marT="7239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8735" algn="ctr">
                        <a:lnSpc>
                          <a:spcPts val="625"/>
                        </a:lnSpc>
                        <a:spcBef>
                          <a:spcPts val="570"/>
                        </a:spcBef>
                      </a:pPr>
                      <a:r>
                        <a:rPr sz="55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534mm</a:t>
                      </a:r>
                      <a:endParaRPr sz="550">
                        <a:latin typeface="Arial"/>
                        <a:cs typeface="Arial"/>
                      </a:endParaRPr>
                    </a:p>
                  </a:txBody>
                  <a:tcPr marL="0" marR="0" marT="7239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64465">
                <a:tc>
                  <a:txBody>
                    <a:bodyPr/>
                    <a:lstStyle/>
                    <a:p>
                      <a:pPr marL="307340">
                        <a:lnSpc>
                          <a:spcPts val="1135"/>
                        </a:lnSpc>
                        <a:spcBef>
                          <a:spcPts val="60"/>
                        </a:spcBef>
                      </a:pPr>
                      <a:r>
                        <a:rPr sz="1000" spc="5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Person</a:t>
                      </a:r>
                      <a:r>
                        <a:rPr sz="1000" spc="-5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15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G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762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09"/>
                        </a:spcBef>
                      </a:pPr>
                      <a:r>
                        <a:rPr sz="550" spc="5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615mm</a:t>
                      </a:r>
                      <a:endParaRPr sz="550">
                        <a:latin typeface="Arial"/>
                        <a:cs typeface="Arial"/>
                      </a:endParaRPr>
                    </a:p>
                  </a:txBody>
                  <a:tcPr marL="0" marR="0" marT="64769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45085" algn="ctr">
                        <a:lnSpc>
                          <a:spcPct val="100000"/>
                        </a:lnSpc>
                        <a:spcBef>
                          <a:spcPts val="509"/>
                        </a:spcBef>
                      </a:pPr>
                      <a:r>
                        <a:rPr sz="55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428mm</a:t>
                      </a:r>
                      <a:endParaRPr sz="550">
                        <a:latin typeface="Arial"/>
                        <a:cs typeface="Arial"/>
                      </a:endParaRPr>
                    </a:p>
                  </a:txBody>
                  <a:tcPr marL="0" marR="0" marT="64769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8735" algn="ctr">
                        <a:lnSpc>
                          <a:spcPct val="100000"/>
                        </a:lnSpc>
                        <a:spcBef>
                          <a:spcPts val="509"/>
                        </a:spcBef>
                      </a:pPr>
                      <a:r>
                        <a:rPr sz="55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535mm</a:t>
                      </a:r>
                      <a:endParaRPr sz="550">
                        <a:latin typeface="Arial"/>
                        <a:cs typeface="Arial"/>
                      </a:endParaRPr>
                    </a:p>
                  </a:txBody>
                  <a:tcPr marL="0" marR="0" marT="64769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64465">
                <a:tc>
                  <a:txBody>
                    <a:bodyPr/>
                    <a:lstStyle/>
                    <a:p>
                      <a:pPr marL="307340">
                        <a:lnSpc>
                          <a:spcPts val="1075"/>
                        </a:lnSpc>
                        <a:spcBef>
                          <a:spcPts val="120"/>
                        </a:spcBef>
                      </a:pPr>
                      <a:r>
                        <a:rPr sz="1000" spc="5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Person</a:t>
                      </a:r>
                      <a:r>
                        <a:rPr sz="1000" spc="-5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1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H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524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625"/>
                        </a:lnSpc>
                        <a:spcBef>
                          <a:spcPts val="570"/>
                        </a:spcBef>
                      </a:pPr>
                      <a:r>
                        <a:rPr sz="550" spc="5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602mm</a:t>
                      </a:r>
                      <a:endParaRPr sz="550">
                        <a:latin typeface="Arial"/>
                        <a:cs typeface="Arial"/>
                      </a:endParaRPr>
                    </a:p>
                  </a:txBody>
                  <a:tcPr marL="0" marR="0" marT="7239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45085" algn="ctr">
                        <a:lnSpc>
                          <a:spcPts val="625"/>
                        </a:lnSpc>
                        <a:spcBef>
                          <a:spcPts val="570"/>
                        </a:spcBef>
                      </a:pPr>
                      <a:r>
                        <a:rPr sz="55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422mm</a:t>
                      </a:r>
                      <a:endParaRPr sz="550">
                        <a:latin typeface="Arial"/>
                        <a:cs typeface="Arial"/>
                      </a:endParaRPr>
                    </a:p>
                  </a:txBody>
                  <a:tcPr marL="0" marR="0" marT="7239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8735" algn="ctr">
                        <a:lnSpc>
                          <a:spcPts val="625"/>
                        </a:lnSpc>
                        <a:spcBef>
                          <a:spcPts val="570"/>
                        </a:spcBef>
                      </a:pPr>
                      <a:r>
                        <a:rPr sz="55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560mm</a:t>
                      </a:r>
                      <a:endParaRPr sz="550">
                        <a:latin typeface="Arial"/>
                        <a:cs typeface="Arial"/>
                      </a:endParaRPr>
                    </a:p>
                  </a:txBody>
                  <a:tcPr marL="0" marR="0" marT="7239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64465">
                <a:tc>
                  <a:txBody>
                    <a:bodyPr/>
                    <a:lstStyle/>
                    <a:p>
                      <a:pPr marL="307340">
                        <a:lnSpc>
                          <a:spcPts val="1055"/>
                        </a:lnSpc>
                        <a:spcBef>
                          <a:spcPts val="140"/>
                        </a:spcBef>
                      </a:pPr>
                      <a:r>
                        <a:rPr sz="1000" spc="5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Person</a:t>
                      </a:r>
                      <a:r>
                        <a:rPr sz="1000" spc="-5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I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778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605"/>
                        </a:lnSpc>
                        <a:spcBef>
                          <a:spcPts val="590"/>
                        </a:spcBef>
                      </a:pPr>
                      <a:r>
                        <a:rPr sz="550" spc="5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590mm</a:t>
                      </a:r>
                      <a:endParaRPr sz="550">
                        <a:latin typeface="Arial"/>
                        <a:cs typeface="Arial"/>
                      </a:endParaRPr>
                    </a:p>
                  </a:txBody>
                  <a:tcPr marL="0" marR="0" marT="7493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45085" algn="ctr">
                        <a:lnSpc>
                          <a:spcPts val="605"/>
                        </a:lnSpc>
                        <a:spcBef>
                          <a:spcPts val="590"/>
                        </a:spcBef>
                      </a:pPr>
                      <a:r>
                        <a:rPr sz="55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480mm</a:t>
                      </a:r>
                      <a:endParaRPr sz="550">
                        <a:latin typeface="Arial"/>
                        <a:cs typeface="Arial"/>
                      </a:endParaRPr>
                    </a:p>
                  </a:txBody>
                  <a:tcPr marL="0" marR="0" marT="7493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8735" algn="ctr">
                        <a:lnSpc>
                          <a:spcPts val="605"/>
                        </a:lnSpc>
                        <a:spcBef>
                          <a:spcPts val="590"/>
                        </a:spcBef>
                      </a:pPr>
                      <a:r>
                        <a:rPr sz="55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545mm</a:t>
                      </a:r>
                      <a:endParaRPr sz="550">
                        <a:latin typeface="Arial"/>
                        <a:cs typeface="Arial"/>
                      </a:endParaRPr>
                    </a:p>
                  </a:txBody>
                  <a:tcPr marL="0" marR="0" marT="7493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64465">
                <a:tc>
                  <a:txBody>
                    <a:bodyPr/>
                    <a:lstStyle/>
                    <a:p>
                      <a:pPr marL="307340">
                        <a:lnSpc>
                          <a:spcPts val="1165"/>
                        </a:lnSpc>
                        <a:spcBef>
                          <a:spcPts val="25"/>
                        </a:spcBef>
                      </a:pPr>
                      <a:r>
                        <a:rPr sz="1000" spc="5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Person</a:t>
                      </a:r>
                      <a:r>
                        <a:rPr sz="1000" spc="-5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5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J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3175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75"/>
                        </a:spcBef>
                      </a:pPr>
                      <a:r>
                        <a:rPr sz="550" spc="5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595mm</a:t>
                      </a:r>
                      <a:endParaRPr sz="550">
                        <a:latin typeface="Arial"/>
                        <a:cs typeface="Arial"/>
                      </a:endParaRPr>
                    </a:p>
                  </a:txBody>
                  <a:tcPr marL="0" marR="0" marT="60325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45085" algn="ctr">
                        <a:lnSpc>
                          <a:spcPct val="100000"/>
                        </a:lnSpc>
                        <a:spcBef>
                          <a:spcPts val="475"/>
                        </a:spcBef>
                      </a:pPr>
                      <a:r>
                        <a:rPr sz="55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435mm</a:t>
                      </a:r>
                      <a:endParaRPr sz="550">
                        <a:latin typeface="Arial"/>
                        <a:cs typeface="Arial"/>
                      </a:endParaRPr>
                    </a:p>
                  </a:txBody>
                  <a:tcPr marL="0" marR="0" marT="60325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8735" algn="ctr">
                        <a:lnSpc>
                          <a:spcPct val="100000"/>
                        </a:lnSpc>
                        <a:spcBef>
                          <a:spcPts val="475"/>
                        </a:spcBef>
                      </a:pPr>
                      <a:r>
                        <a:rPr sz="55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577mm</a:t>
                      </a:r>
                      <a:endParaRPr sz="550">
                        <a:latin typeface="Arial"/>
                        <a:cs typeface="Arial"/>
                      </a:endParaRPr>
                    </a:p>
                  </a:txBody>
                  <a:tcPr marL="0" marR="0" marT="60325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64465">
                <a:tc>
                  <a:txBody>
                    <a:bodyPr/>
                    <a:lstStyle/>
                    <a:p>
                      <a:pPr marL="307340">
                        <a:lnSpc>
                          <a:spcPts val="1105"/>
                        </a:lnSpc>
                        <a:spcBef>
                          <a:spcPts val="90"/>
                        </a:spcBef>
                      </a:pPr>
                      <a:r>
                        <a:rPr sz="1000" spc="5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Person</a:t>
                      </a:r>
                      <a:r>
                        <a:rPr sz="1000" spc="-5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1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K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143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655"/>
                        </a:lnSpc>
                        <a:spcBef>
                          <a:spcPts val="540"/>
                        </a:spcBef>
                      </a:pPr>
                      <a:r>
                        <a:rPr sz="550" spc="5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605mm</a:t>
                      </a:r>
                      <a:endParaRPr sz="550">
                        <a:latin typeface="Arial"/>
                        <a:cs typeface="Arial"/>
                      </a:endParaRPr>
                    </a:p>
                  </a:txBody>
                  <a:tcPr marL="0" marR="0" marT="6858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45085" algn="ctr">
                        <a:lnSpc>
                          <a:spcPts val="655"/>
                        </a:lnSpc>
                        <a:spcBef>
                          <a:spcPts val="540"/>
                        </a:spcBef>
                      </a:pPr>
                      <a:r>
                        <a:rPr sz="55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456mm</a:t>
                      </a:r>
                      <a:endParaRPr sz="550">
                        <a:latin typeface="Arial"/>
                        <a:cs typeface="Arial"/>
                      </a:endParaRPr>
                    </a:p>
                  </a:txBody>
                  <a:tcPr marL="0" marR="0" marT="6858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8735" algn="ctr">
                        <a:lnSpc>
                          <a:spcPts val="655"/>
                        </a:lnSpc>
                        <a:spcBef>
                          <a:spcPts val="540"/>
                        </a:spcBef>
                      </a:pPr>
                      <a:r>
                        <a:rPr sz="55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561mm</a:t>
                      </a:r>
                      <a:endParaRPr sz="550">
                        <a:latin typeface="Arial"/>
                        <a:cs typeface="Arial"/>
                      </a:endParaRPr>
                    </a:p>
                  </a:txBody>
                  <a:tcPr marL="0" marR="0" marT="6858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64465">
                <a:tc>
                  <a:txBody>
                    <a:bodyPr/>
                    <a:lstStyle/>
                    <a:p>
                      <a:pPr marL="307340">
                        <a:lnSpc>
                          <a:spcPts val="1090"/>
                        </a:lnSpc>
                        <a:spcBef>
                          <a:spcPts val="105"/>
                        </a:spcBef>
                      </a:pPr>
                      <a:r>
                        <a:rPr sz="1000" spc="5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Person</a:t>
                      </a:r>
                      <a:r>
                        <a:rPr sz="1000" spc="-5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5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L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3335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640"/>
                        </a:lnSpc>
                        <a:spcBef>
                          <a:spcPts val="555"/>
                        </a:spcBef>
                      </a:pPr>
                      <a:r>
                        <a:rPr sz="550" spc="5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625mm</a:t>
                      </a:r>
                      <a:endParaRPr sz="550">
                        <a:latin typeface="Arial"/>
                        <a:cs typeface="Arial"/>
                      </a:endParaRPr>
                    </a:p>
                  </a:txBody>
                  <a:tcPr marL="0" marR="0" marT="70485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45085" algn="ctr">
                        <a:lnSpc>
                          <a:spcPts val="640"/>
                        </a:lnSpc>
                        <a:spcBef>
                          <a:spcPts val="555"/>
                        </a:spcBef>
                      </a:pPr>
                      <a:r>
                        <a:rPr sz="55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400mm</a:t>
                      </a:r>
                      <a:endParaRPr sz="550">
                        <a:latin typeface="Arial"/>
                        <a:cs typeface="Arial"/>
                      </a:endParaRPr>
                    </a:p>
                  </a:txBody>
                  <a:tcPr marL="0" marR="0" marT="70485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8735" algn="ctr">
                        <a:lnSpc>
                          <a:spcPts val="640"/>
                        </a:lnSpc>
                        <a:spcBef>
                          <a:spcPts val="555"/>
                        </a:spcBef>
                      </a:pPr>
                      <a:r>
                        <a:rPr sz="55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400mm</a:t>
                      </a:r>
                      <a:endParaRPr sz="550">
                        <a:latin typeface="Arial"/>
                        <a:cs typeface="Arial"/>
                      </a:endParaRPr>
                    </a:p>
                  </a:txBody>
                  <a:tcPr marL="0" marR="0" marT="70485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6446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6446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64465">
                <a:tc>
                  <a:txBody>
                    <a:bodyPr/>
                    <a:lstStyle/>
                    <a:p>
                      <a:pPr marL="350520">
                        <a:lnSpc>
                          <a:spcPts val="990"/>
                        </a:lnSpc>
                      </a:pPr>
                      <a:r>
                        <a:rPr sz="850" b="1" spc="-25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TOTAL(S)</a:t>
                      </a:r>
                      <a:endParaRPr sz="85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9525" algn="ct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55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7055mm</a:t>
                      </a:r>
                      <a:endParaRPr sz="550">
                        <a:latin typeface="Arial"/>
                        <a:cs typeface="Arial"/>
                      </a:endParaRPr>
                    </a:p>
                  </a:txBody>
                  <a:tcPr marL="0" marR="0" marT="34925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55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5162mm</a:t>
                      </a:r>
                      <a:endParaRPr sz="550">
                        <a:latin typeface="Arial"/>
                        <a:cs typeface="Arial"/>
                      </a:endParaRPr>
                    </a:p>
                  </a:txBody>
                  <a:tcPr marL="0" marR="0" marT="33655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7780" algn="ctr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55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6300mm</a:t>
                      </a:r>
                      <a:endParaRPr sz="550">
                        <a:latin typeface="Arial"/>
                        <a:cs typeface="Arial"/>
                      </a:endParaRPr>
                    </a:p>
                  </a:txBody>
                  <a:tcPr marL="0" marR="0" marT="33655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64465">
                <a:tc>
                  <a:txBody>
                    <a:bodyPr/>
                    <a:lstStyle/>
                    <a:p>
                      <a:pPr marL="339725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850" b="1" spc="-25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AVERAGE</a:t>
                      </a:r>
                      <a:endParaRPr sz="850">
                        <a:latin typeface="Arial"/>
                        <a:cs typeface="Arial"/>
                      </a:endParaRPr>
                    </a:p>
                  </a:txBody>
                  <a:tcPr marL="0" marR="0" marT="13335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550" spc="5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588mm</a:t>
                      </a:r>
                      <a:endParaRPr sz="550">
                        <a:latin typeface="Arial"/>
                        <a:cs typeface="Arial"/>
                      </a:endParaRPr>
                    </a:p>
                  </a:txBody>
                  <a:tcPr marL="0" marR="0" marT="4953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45085" algn="ctr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55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430mm</a:t>
                      </a:r>
                      <a:endParaRPr sz="550">
                        <a:latin typeface="Arial"/>
                        <a:cs typeface="Arial"/>
                      </a:endParaRPr>
                    </a:p>
                  </a:txBody>
                  <a:tcPr marL="0" marR="0" marT="4953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8735" algn="ctr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55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525mm</a:t>
                      </a:r>
                      <a:endParaRPr sz="550">
                        <a:latin typeface="Arial"/>
                        <a:cs typeface="Arial"/>
                      </a:endParaRPr>
                    </a:p>
                  </a:txBody>
                  <a:tcPr marL="0" marR="0" marT="4953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</a:tbl>
          </a:graphicData>
        </a:graphic>
      </p:graphicFrame>
      <p:sp>
        <p:nvSpPr>
          <p:cNvPr id="79" name="object 79"/>
          <p:cNvSpPr/>
          <p:nvPr/>
        </p:nvSpPr>
        <p:spPr>
          <a:xfrm>
            <a:off x="6070525" y="4470724"/>
            <a:ext cx="2349597" cy="257599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 txBox="1"/>
          <p:nvPr/>
        </p:nvSpPr>
        <p:spPr>
          <a:xfrm>
            <a:off x="6853111" y="4394693"/>
            <a:ext cx="125095" cy="1905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050" spc="15" dirty="0">
                <a:solidFill>
                  <a:srgbClr val="151616"/>
                </a:solidFill>
                <a:latin typeface="Arial"/>
                <a:cs typeface="Arial"/>
              </a:rPr>
              <a:t>D</a:t>
            </a:r>
            <a:endParaRPr sz="1050">
              <a:latin typeface="Arial"/>
              <a:cs typeface="Arial"/>
            </a:endParaRPr>
          </a:p>
        </p:txBody>
      </p:sp>
      <p:sp>
        <p:nvSpPr>
          <p:cNvPr id="81" name="object 81"/>
          <p:cNvSpPr txBox="1"/>
          <p:nvPr/>
        </p:nvSpPr>
        <p:spPr>
          <a:xfrm>
            <a:off x="8143351" y="5331443"/>
            <a:ext cx="117475" cy="1905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050" spc="15" dirty="0">
                <a:solidFill>
                  <a:srgbClr val="151616"/>
                </a:solidFill>
                <a:latin typeface="Arial"/>
                <a:cs typeface="Arial"/>
              </a:rPr>
              <a:t>E</a:t>
            </a:r>
            <a:endParaRPr sz="1050">
              <a:latin typeface="Arial"/>
              <a:cs typeface="Arial"/>
            </a:endParaRPr>
          </a:p>
        </p:txBody>
      </p:sp>
      <p:sp>
        <p:nvSpPr>
          <p:cNvPr id="82" name="object 82"/>
          <p:cNvSpPr/>
          <p:nvPr/>
        </p:nvSpPr>
        <p:spPr>
          <a:xfrm>
            <a:off x="8485708" y="4441787"/>
            <a:ext cx="1170940" cy="163830"/>
          </a:xfrm>
          <a:custGeom>
            <a:avLst/>
            <a:gdLst/>
            <a:ahLst/>
            <a:cxnLst/>
            <a:rect l="l" t="t" r="r" b="b"/>
            <a:pathLst>
              <a:path w="1170940" h="163829">
                <a:moveTo>
                  <a:pt x="0" y="0"/>
                </a:moveTo>
                <a:lnTo>
                  <a:pt x="1170640" y="0"/>
                </a:lnTo>
                <a:lnTo>
                  <a:pt x="1170640" y="163389"/>
                </a:lnTo>
                <a:lnTo>
                  <a:pt x="0" y="16338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8485708" y="4605177"/>
            <a:ext cx="1170940" cy="163830"/>
          </a:xfrm>
          <a:custGeom>
            <a:avLst/>
            <a:gdLst/>
            <a:ahLst/>
            <a:cxnLst/>
            <a:rect l="l" t="t" r="r" b="b"/>
            <a:pathLst>
              <a:path w="1170940" h="163829">
                <a:moveTo>
                  <a:pt x="0" y="0"/>
                </a:moveTo>
                <a:lnTo>
                  <a:pt x="1170640" y="0"/>
                </a:lnTo>
                <a:lnTo>
                  <a:pt x="1170640" y="163386"/>
                </a:lnTo>
                <a:lnTo>
                  <a:pt x="0" y="163386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8485708" y="4768563"/>
            <a:ext cx="1170940" cy="163830"/>
          </a:xfrm>
          <a:custGeom>
            <a:avLst/>
            <a:gdLst/>
            <a:ahLst/>
            <a:cxnLst/>
            <a:rect l="l" t="t" r="r" b="b"/>
            <a:pathLst>
              <a:path w="1170940" h="163829">
                <a:moveTo>
                  <a:pt x="0" y="0"/>
                </a:moveTo>
                <a:lnTo>
                  <a:pt x="1170640" y="0"/>
                </a:lnTo>
                <a:lnTo>
                  <a:pt x="1170640" y="163389"/>
                </a:lnTo>
                <a:lnTo>
                  <a:pt x="0" y="16338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8485708" y="4931953"/>
            <a:ext cx="1170940" cy="163830"/>
          </a:xfrm>
          <a:custGeom>
            <a:avLst/>
            <a:gdLst/>
            <a:ahLst/>
            <a:cxnLst/>
            <a:rect l="l" t="t" r="r" b="b"/>
            <a:pathLst>
              <a:path w="1170940" h="163829">
                <a:moveTo>
                  <a:pt x="0" y="0"/>
                </a:moveTo>
                <a:lnTo>
                  <a:pt x="1170640" y="0"/>
                </a:lnTo>
                <a:lnTo>
                  <a:pt x="1170640" y="163385"/>
                </a:lnTo>
                <a:lnTo>
                  <a:pt x="0" y="16338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8485708" y="5095338"/>
            <a:ext cx="1170940" cy="163830"/>
          </a:xfrm>
          <a:custGeom>
            <a:avLst/>
            <a:gdLst/>
            <a:ahLst/>
            <a:cxnLst/>
            <a:rect l="l" t="t" r="r" b="b"/>
            <a:pathLst>
              <a:path w="1170940" h="163829">
                <a:moveTo>
                  <a:pt x="0" y="0"/>
                </a:moveTo>
                <a:lnTo>
                  <a:pt x="1170640" y="0"/>
                </a:lnTo>
                <a:lnTo>
                  <a:pt x="1170640" y="163389"/>
                </a:lnTo>
                <a:lnTo>
                  <a:pt x="0" y="16338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8485708" y="5258727"/>
            <a:ext cx="1170940" cy="163830"/>
          </a:xfrm>
          <a:custGeom>
            <a:avLst/>
            <a:gdLst/>
            <a:ahLst/>
            <a:cxnLst/>
            <a:rect l="l" t="t" r="r" b="b"/>
            <a:pathLst>
              <a:path w="1170940" h="163829">
                <a:moveTo>
                  <a:pt x="0" y="0"/>
                </a:moveTo>
                <a:lnTo>
                  <a:pt x="1170640" y="0"/>
                </a:lnTo>
                <a:lnTo>
                  <a:pt x="1170640" y="163386"/>
                </a:lnTo>
                <a:lnTo>
                  <a:pt x="0" y="163386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8485708" y="5422114"/>
            <a:ext cx="1170940" cy="163830"/>
          </a:xfrm>
          <a:custGeom>
            <a:avLst/>
            <a:gdLst/>
            <a:ahLst/>
            <a:cxnLst/>
            <a:rect l="l" t="t" r="r" b="b"/>
            <a:pathLst>
              <a:path w="1170940" h="163829">
                <a:moveTo>
                  <a:pt x="0" y="0"/>
                </a:moveTo>
                <a:lnTo>
                  <a:pt x="1170640" y="0"/>
                </a:lnTo>
                <a:lnTo>
                  <a:pt x="1170640" y="163389"/>
                </a:lnTo>
                <a:lnTo>
                  <a:pt x="0" y="16338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8485708" y="5585504"/>
            <a:ext cx="1170940" cy="163830"/>
          </a:xfrm>
          <a:custGeom>
            <a:avLst/>
            <a:gdLst/>
            <a:ahLst/>
            <a:cxnLst/>
            <a:rect l="l" t="t" r="r" b="b"/>
            <a:pathLst>
              <a:path w="1170940" h="163829">
                <a:moveTo>
                  <a:pt x="0" y="0"/>
                </a:moveTo>
                <a:lnTo>
                  <a:pt x="1170640" y="0"/>
                </a:lnTo>
                <a:lnTo>
                  <a:pt x="1170640" y="163389"/>
                </a:lnTo>
                <a:lnTo>
                  <a:pt x="0" y="16338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8485708" y="5748893"/>
            <a:ext cx="1170940" cy="163830"/>
          </a:xfrm>
          <a:custGeom>
            <a:avLst/>
            <a:gdLst/>
            <a:ahLst/>
            <a:cxnLst/>
            <a:rect l="l" t="t" r="r" b="b"/>
            <a:pathLst>
              <a:path w="1170940" h="163829">
                <a:moveTo>
                  <a:pt x="0" y="0"/>
                </a:moveTo>
                <a:lnTo>
                  <a:pt x="1170640" y="0"/>
                </a:lnTo>
                <a:lnTo>
                  <a:pt x="1170640" y="163386"/>
                </a:lnTo>
                <a:lnTo>
                  <a:pt x="0" y="163386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8485708" y="5912280"/>
            <a:ext cx="1170940" cy="163830"/>
          </a:xfrm>
          <a:custGeom>
            <a:avLst/>
            <a:gdLst/>
            <a:ahLst/>
            <a:cxnLst/>
            <a:rect l="l" t="t" r="r" b="b"/>
            <a:pathLst>
              <a:path w="1170940" h="163829">
                <a:moveTo>
                  <a:pt x="0" y="0"/>
                </a:moveTo>
                <a:lnTo>
                  <a:pt x="1170640" y="0"/>
                </a:lnTo>
                <a:lnTo>
                  <a:pt x="1170640" y="163389"/>
                </a:lnTo>
                <a:lnTo>
                  <a:pt x="0" y="16338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8485708" y="6075669"/>
            <a:ext cx="1170940" cy="163830"/>
          </a:xfrm>
          <a:custGeom>
            <a:avLst/>
            <a:gdLst/>
            <a:ahLst/>
            <a:cxnLst/>
            <a:rect l="l" t="t" r="r" b="b"/>
            <a:pathLst>
              <a:path w="1170940" h="163829">
                <a:moveTo>
                  <a:pt x="0" y="0"/>
                </a:moveTo>
                <a:lnTo>
                  <a:pt x="1170640" y="0"/>
                </a:lnTo>
                <a:lnTo>
                  <a:pt x="1170640" y="163385"/>
                </a:lnTo>
                <a:lnTo>
                  <a:pt x="0" y="16338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8485708" y="6239054"/>
            <a:ext cx="1170940" cy="163830"/>
          </a:xfrm>
          <a:custGeom>
            <a:avLst/>
            <a:gdLst/>
            <a:ahLst/>
            <a:cxnLst/>
            <a:rect l="l" t="t" r="r" b="b"/>
            <a:pathLst>
              <a:path w="1170940" h="163829">
                <a:moveTo>
                  <a:pt x="0" y="0"/>
                </a:moveTo>
                <a:lnTo>
                  <a:pt x="1170640" y="0"/>
                </a:lnTo>
                <a:lnTo>
                  <a:pt x="1170640" y="163390"/>
                </a:lnTo>
                <a:lnTo>
                  <a:pt x="0" y="16339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8485708" y="6402445"/>
            <a:ext cx="1170940" cy="163830"/>
          </a:xfrm>
          <a:custGeom>
            <a:avLst/>
            <a:gdLst/>
            <a:ahLst/>
            <a:cxnLst/>
            <a:rect l="l" t="t" r="r" b="b"/>
            <a:pathLst>
              <a:path w="1170940" h="163829">
                <a:moveTo>
                  <a:pt x="0" y="0"/>
                </a:moveTo>
                <a:lnTo>
                  <a:pt x="1170640" y="0"/>
                </a:lnTo>
                <a:lnTo>
                  <a:pt x="1170640" y="163385"/>
                </a:lnTo>
                <a:lnTo>
                  <a:pt x="0" y="16338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8485708" y="6565831"/>
            <a:ext cx="1170940" cy="163830"/>
          </a:xfrm>
          <a:custGeom>
            <a:avLst/>
            <a:gdLst/>
            <a:ahLst/>
            <a:cxnLst/>
            <a:rect l="l" t="t" r="r" b="b"/>
            <a:pathLst>
              <a:path w="1170940" h="163829">
                <a:moveTo>
                  <a:pt x="0" y="0"/>
                </a:moveTo>
                <a:lnTo>
                  <a:pt x="1170640" y="0"/>
                </a:lnTo>
                <a:lnTo>
                  <a:pt x="1170640" y="163389"/>
                </a:lnTo>
                <a:lnTo>
                  <a:pt x="0" y="16338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8485708" y="6729220"/>
            <a:ext cx="1170940" cy="163830"/>
          </a:xfrm>
          <a:custGeom>
            <a:avLst/>
            <a:gdLst/>
            <a:ahLst/>
            <a:cxnLst/>
            <a:rect l="l" t="t" r="r" b="b"/>
            <a:pathLst>
              <a:path w="1170940" h="163829">
                <a:moveTo>
                  <a:pt x="0" y="0"/>
                </a:moveTo>
                <a:lnTo>
                  <a:pt x="1170640" y="0"/>
                </a:lnTo>
                <a:lnTo>
                  <a:pt x="1170640" y="163389"/>
                </a:lnTo>
                <a:lnTo>
                  <a:pt x="0" y="16338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8485708" y="6892609"/>
            <a:ext cx="1170940" cy="163830"/>
          </a:xfrm>
          <a:custGeom>
            <a:avLst/>
            <a:gdLst/>
            <a:ahLst/>
            <a:cxnLst/>
            <a:rect l="l" t="t" r="r" b="b"/>
            <a:pathLst>
              <a:path w="1170940" h="163829">
                <a:moveTo>
                  <a:pt x="0" y="0"/>
                </a:moveTo>
                <a:lnTo>
                  <a:pt x="1170640" y="0"/>
                </a:lnTo>
                <a:lnTo>
                  <a:pt x="1170640" y="163386"/>
                </a:lnTo>
                <a:lnTo>
                  <a:pt x="0" y="163386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8485708" y="7055996"/>
            <a:ext cx="1170940" cy="163830"/>
          </a:xfrm>
          <a:custGeom>
            <a:avLst/>
            <a:gdLst/>
            <a:ahLst/>
            <a:cxnLst/>
            <a:rect l="l" t="t" r="r" b="b"/>
            <a:pathLst>
              <a:path w="1170940" h="163829">
                <a:moveTo>
                  <a:pt x="0" y="0"/>
                </a:moveTo>
                <a:lnTo>
                  <a:pt x="1170640" y="0"/>
                </a:lnTo>
                <a:lnTo>
                  <a:pt x="1170640" y="163389"/>
                </a:lnTo>
                <a:lnTo>
                  <a:pt x="0" y="16338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9656344" y="4441787"/>
            <a:ext cx="287655" cy="163830"/>
          </a:xfrm>
          <a:custGeom>
            <a:avLst/>
            <a:gdLst/>
            <a:ahLst/>
            <a:cxnLst/>
            <a:rect l="l" t="t" r="r" b="b"/>
            <a:pathLst>
              <a:path w="287654" h="163829">
                <a:moveTo>
                  <a:pt x="0" y="0"/>
                </a:moveTo>
                <a:lnTo>
                  <a:pt x="287341" y="0"/>
                </a:lnTo>
                <a:lnTo>
                  <a:pt x="287341" y="163389"/>
                </a:lnTo>
                <a:lnTo>
                  <a:pt x="0" y="16338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9656344" y="4605177"/>
            <a:ext cx="287655" cy="163830"/>
          </a:xfrm>
          <a:custGeom>
            <a:avLst/>
            <a:gdLst/>
            <a:ahLst/>
            <a:cxnLst/>
            <a:rect l="l" t="t" r="r" b="b"/>
            <a:pathLst>
              <a:path w="287654" h="163829">
                <a:moveTo>
                  <a:pt x="0" y="0"/>
                </a:moveTo>
                <a:lnTo>
                  <a:pt x="287341" y="0"/>
                </a:lnTo>
                <a:lnTo>
                  <a:pt x="287341" y="163386"/>
                </a:lnTo>
                <a:lnTo>
                  <a:pt x="0" y="163386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9656344" y="4768563"/>
            <a:ext cx="287655" cy="163830"/>
          </a:xfrm>
          <a:custGeom>
            <a:avLst/>
            <a:gdLst/>
            <a:ahLst/>
            <a:cxnLst/>
            <a:rect l="l" t="t" r="r" b="b"/>
            <a:pathLst>
              <a:path w="287654" h="163829">
                <a:moveTo>
                  <a:pt x="0" y="0"/>
                </a:moveTo>
                <a:lnTo>
                  <a:pt x="287341" y="0"/>
                </a:lnTo>
                <a:lnTo>
                  <a:pt x="287341" y="163389"/>
                </a:lnTo>
                <a:lnTo>
                  <a:pt x="0" y="16338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9656344" y="4931953"/>
            <a:ext cx="287655" cy="163830"/>
          </a:xfrm>
          <a:custGeom>
            <a:avLst/>
            <a:gdLst/>
            <a:ahLst/>
            <a:cxnLst/>
            <a:rect l="l" t="t" r="r" b="b"/>
            <a:pathLst>
              <a:path w="287654" h="163829">
                <a:moveTo>
                  <a:pt x="0" y="0"/>
                </a:moveTo>
                <a:lnTo>
                  <a:pt x="287341" y="0"/>
                </a:lnTo>
                <a:lnTo>
                  <a:pt x="287341" y="163385"/>
                </a:lnTo>
                <a:lnTo>
                  <a:pt x="0" y="16338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9656344" y="5095338"/>
            <a:ext cx="287655" cy="163830"/>
          </a:xfrm>
          <a:custGeom>
            <a:avLst/>
            <a:gdLst/>
            <a:ahLst/>
            <a:cxnLst/>
            <a:rect l="l" t="t" r="r" b="b"/>
            <a:pathLst>
              <a:path w="287654" h="163829">
                <a:moveTo>
                  <a:pt x="0" y="0"/>
                </a:moveTo>
                <a:lnTo>
                  <a:pt x="287341" y="0"/>
                </a:lnTo>
                <a:lnTo>
                  <a:pt x="287341" y="163389"/>
                </a:lnTo>
                <a:lnTo>
                  <a:pt x="0" y="16338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9656344" y="5258727"/>
            <a:ext cx="287655" cy="163830"/>
          </a:xfrm>
          <a:custGeom>
            <a:avLst/>
            <a:gdLst/>
            <a:ahLst/>
            <a:cxnLst/>
            <a:rect l="l" t="t" r="r" b="b"/>
            <a:pathLst>
              <a:path w="287654" h="163829">
                <a:moveTo>
                  <a:pt x="0" y="0"/>
                </a:moveTo>
                <a:lnTo>
                  <a:pt x="287341" y="0"/>
                </a:lnTo>
                <a:lnTo>
                  <a:pt x="287341" y="163386"/>
                </a:lnTo>
                <a:lnTo>
                  <a:pt x="0" y="163386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9656344" y="5422114"/>
            <a:ext cx="287655" cy="163830"/>
          </a:xfrm>
          <a:custGeom>
            <a:avLst/>
            <a:gdLst/>
            <a:ahLst/>
            <a:cxnLst/>
            <a:rect l="l" t="t" r="r" b="b"/>
            <a:pathLst>
              <a:path w="287654" h="163829">
                <a:moveTo>
                  <a:pt x="0" y="0"/>
                </a:moveTo>
                <a:lnTo>
                  <a:pt x="287341" y="0"/>
                </a:lnTo>
                <a:lnTo>
                  <a:pt x="287341" y="163389"/>
                </a:lnTo>
                <a:lnTo>
                  <a:pt x="0" y="16338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9656344" y="5585504"/>
            <a:ext cx="287655" cy="163830"/>
          </a:xfrm>
          <a:custGeom>
            <a:avLst/>
            <a:gdLst/>
            <a:ahLst/>
            <a:cxnLst/>
            <a:rect l="l" t="t" r="r" b="b"/>
            <a:pathLst>
              <a:path w="287654" h="163829">
                <a:moveTo>
                  <a:pt x="0" y="0"/>
                </a:moveTo>
                <a:lnTo>
                  <a:pt x="287341" y="0"/>
                </a:lnTo>
                <a:lnTo>
                  <a:pt x="287341" y="163389"/>
                </a:lnTo>
                <a:lnTo>
                  <a:pt x="0" y="16338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9656344" y="5748893"/>
            <a:ext cx="287655" cy="163830"/>
          </a:xfrm>
          <a:custGeom>
            <a:avLst/>
            <a:gdLst/>
            <a:ahLst/>
            <a:cxnLst/>
            <a:rect l="l" t="t" r="r" b="b"/>
            <a:pathLst>
              <a:path w="287654" h="163829">
                <a:moveTo>
                  <a:pt x="0" y="0"/>
                </a:moveTo>
                <a:lnTo>
                  <a:pt x="287341" y="0"/>
                </a:lnTo>
                <a:lnTo>
                  <a:pt x="287341" y="163386"/>
                </a:lnTo>
                <a:lnTo>
                  <a:pt x="0" y="163386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9656344" y="5912280"/>
            <a:ext cx="287655" cy="163830"/>
          </a:xfrm>
          <a:custGeom>
            <a:avLst/>
            <a:gdLst/>
            <a:ahLst/>
            <a:cxnLst/>
            <a:rect l="l" t="t" r="r" b="b"/>
            <a:pathLst>
              <a:path w="287654" h="163829">
                <a:moveTo>
                  <a:pt x="0" y="0"/>
                </a:moveTo>
                <a:lnTo>
                  <a:pt x="287341" y="0"/>
                </a:lnTo>
                <a:lnTo>
                  <a:pt x="287341" y="163389"/>
                </a:lnTo>
                <a:lnTo>
                  <a:pt x="0" y="16338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9656344" y="6075669"/>
            <a:ext cx="287655" cy="163830"/>
          </a:xfrm>
          <a:custGeom>
            <a:avLst/>
            <a:gdLst/>
            <a:ahLst/>
            <a:cxnLst/>
            <a:rect l="l" t="t" r="r" b="b"/>
            <a:pathLst>
              <a:path w="287654" h="163829">
                <a:moveTo>
                  <a:pt x="0" y="0"/>
                </a:moveTo>
                <a:lnTo>
                  <a:pt x="287341" y="0"/>
                </a:lnTo>
                <a:lnTo>
                  <a:pt x="287341" y="163385"/>
                </a:lnTo>
                <a:lnTo>
                  <a:pt x="0" y="16338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9656344" y="6239054"/>
            <a:ext cx="287655" cy="163830"/>
          </a:xfrm>
          <a:custGeom>
            <a:avLst/>
            <a:gdLst/>
            <a:ahLst/>
            <a:cxnLst/>
            <a:rect l="l" t="t" r="r" b="b"/>
            <a:pathLst>
              <a:path w="287654" h="163829">
                <a:moveTo>
                  <a:pt x="0" y="0"/>
                </a:moveTo>
                <a:lnTo>
                  <a:pt x="287341" y="0"/>
                </a:lnTo>
                <a:lnTo>
                  <a:pt x="287341" y="163390"/>
                </a:lnTo>
                <a:lnTo>
                  <a:pt x="0" y="16339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9656344" y="6402445"/>
            <a:ext cx="287655" cy="163830"/>
          </a:xfrm>
          <a:custGeom>
            <a:avLst/>
            <a:gdLst/>
            <a:ahLst/>
            <a:cxnLst/>
            <a:rect l="l" t="t" r="r" b="b"/>
            <a:pathLst>
              <a:path w="287654" h="163829">
                <a:moveTo>
                  <a:pt x="0" y="0"/>
                </a:moveTo>
                <a:lnTo>
                  <a:pt x="287341" y="0"/>
                </a:lnTo>
                <a:lnTo>
                  <a:pt x="287341" y="163385"/>
                </a:lnTo>
                <a:lnTo>
                  <a:pt x="0" y="16338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9656344" y="6565831"/>
            <a:ext cx="287655" cy="163830"/>
          </a:xfrm>
          <a:custGeom>
            <a:avLst/>
            <a:gdLst/>
            <a:ahLst/>
            <a:cxnLst/>
            <a:rect l="l" t="t" r="r" b="b"/>
            <a:pathLst>
              <a:path w="287654" h="163829">
                <a:moveTo>
                  <a:pt x="0" y="0"/>
                </a:moveTo>
                <a:lnTo>
                  <a:pt x="287341" y="0"/>
                </a:lnTo>
                <a:lnTo>
                  <a:pt x="287341" y="163389"/>
                </a:lnTo>
                <a:lnTo>
                  <a:pt x="0" y="16338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9656344" y="6729220"/>
            <a:ext cx="287655" cy="163830"/>
          </a:xfrm>
          <a:custGeom>
            <a:avLst/>
            <a:gdLst/>
            <a:ahLst/>
            <a:cxnLst/>
            <a:rect l="l" t="t" r="r" b="b"/>
            <a:pathLst>
              <a:path w="287654" h="163829">
                <a:moveTo>
                  <a:pt x="0" y="0"/>
                </a:moveTo>
                <a:lnTo>
                  <a:pt x="287341" y="0"/>
                </a:lnTo>
                <a:lnTo>
                  <a:pt x="287341" y="163389"/>
                </a:lnTo>
                <a:lnTo>
                  <a:pt x="0" y="16338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9656344" y="6892609"/>
            <a:ext cx="287655" cy="163830"/>
          </a:xfrm>
          <a:custGeom>
            <a:avLst/>
            <a:gdLst/>
            <a:ahLst/>
            <a:cxnLst/>
            <a:rect l="l" t="t" r="r" b="b"/>
            <a:pathLst>
              <a:path w="287654" h="163829">
                <a:moveTo>
                  <a:pt x="0" y="0"/>
                </a:moveTo>
                <a:lnTo>
                  <a:pt x="287341" y="0"/>
                </a:lnTo>
                <a:lnTo>
                  <a:pt x="287341" y="163386"/>
                </a:lnTo>
                <a:lnTo>
                  <a:pt x="0" y="163386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9656344" y="7055996"/>
            <a:ext cx="287655" cy="163830"/>
          </a:xfrm>
          <a:custGeom>
            <a:avLst/>
            <a:gdLst/>
            <a:ahLst/>
            <a:cxnLst/>
            <a:rect l="l" t="t" r="r" b="b"/>
            <a:pathLst>
              <a:path w="287654" h="163829">
                <a:moveTo>
                  <a:pt x="0" y="0"/>
                </a:moveTo>
                <a:lnTo>
                  <a:pt x="287341" y="0"/>
                </a:lnTo>
                <a:lnTo>
                  <a:pt x="287341" y="163389"/>
                </a:lnTo>
                <a:lnTo>
                  <a:pt x="0" y="16338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object 116"/>
          <p:cNvSpPr/>
          <p:nvPr/>
        </p:nvSpPr>
        <p:spPr>
          <a:xfrm>
            <a:off x="9943686" y="4441787"/>
            <a:ext cx="287655" cy="163830"/>
          </a:xfrm>
          <a:custGeom>
            <a:avLst/>
            <a:gdLst/>
            <a:ahLst/>
            <a:cxnLst/>
            <a:rect l="l" t="t" r="r" b="b"/>
            <a:pathLst>
              <a:path w="287654" h="163829">
                <a:moveTo>
                  <a:pt x="0" y="0"/>
                </a:moveTo>
                <a:lnTo>
                  <a:pt x="287337" y="0"/>
                </a:lnTo>
                <a:lnTo>
                  <a:pt x="287337" y="163389"/>
                </a:lnTo>
                <a:lnTo>
                  <a:pt x="0" y="16338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object 117"/>
          <p:cNvSpPr/>
          <p:nvPr/>
        </p:nvSpPr>
        <p:spPr>
          <a:xfrm>
            <a:off x="9943686" y="4605177"/>
            <a:ext cx="287655" cy="163830"/>
          </a:xfrm>
          <a:custGeom>
            <a:avLst/>
            <a:gdLst/>
            <a:ahLst/>
            <a:cxnLst/>
            <a:rect l="l" t="t" r="r" b="b"/>
            <a:pathLst>
              <a:path w="287654" h="163829">
                <a:moveTo>
                  <a:pt x="0" y="0"/>
                </a:moveTo>
                <a:lnTo>
                  <a:pt x="287337" y="0"/>
                </a:lnTo>
                <a:lnTo>
                  <a:pt x="287337" y="163386"/>
                </a:lnTo>
                <a:lnTo>
                  <a:pt x="0" y="163386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" name="object 118"/>
          <p:cNvSpPr/>
          <p:nvPr/>
        </p:nvSpPr>
        <p:spPr>
          <a:xfrm>
            <a:off x="9943686" y="4768563"/>
            <a:ext cx="287655" cy="163830"/>
          </a:xfrm>
          <a:custGeom>
            <a:avLst/>
            <a:gdLst/>
            <a:ahLst/>
            <a:cxnLst/>
            <a:rect l="l" t="t" r="r" b="b"/>
            <a:pathLst>
              <a:path w="287654" h="163829">
                <a:moveTo>
                  <a:pt x="0" y="0"/>
                </a:moveTo>
                <a:lnTo>
                  <a:pt x="287337" y="0"/>
                </a:lnTo>
                <a:lnTo>
                  <a:pt x="287337" y="163389"/>
                </a:lnTo>
                <a:lnTo>
                  <a:pt x="0" y="16338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" name="object 119"/>
          <p:cNvSpPr/>
          <p:nvPr/>
        </p:nvSpPr>
        <p:spPr>
          <a:xfrm>
            <a:off x="9943686" y="4931953"/>
            <a:ext cx="287655" cy="163830"/>
          </a:xfrm>
          <a:custGeom>
            <a:avLst/>
            <a:gdLst/>
            <a:ahLst/>
            <a:cxnLst/>
            <a:rect l="l" t="t" r="r" b="b"/>
            <a:pathLst>
              <a:path w="287654" h="163829">
                <a:moveTo>
                  <a:pt x="0" y="0"/>
                </a:moveTo>
                <a:lnTo>
                  <a:pt x="287337" y="0"/>
                </a:lnTo>
                <a:lnTo>
                  <a:pt x="287337" y="163385"/>
                </a:lnTo>
                <a:lnTo>
                  <a:pt x="0" y="16338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" name="object 120"/>
          <p:cNvSpPr/>
          <p:nvPr/>
        </p:nvSpPr>
        <p:spPr>
          <a:xfrm>
            <a:off x="9943686" y="5095338"/>
            <a:ext cx="287655" cy="163830"/>
          </a:xfrm>
          <a:custGeom>
            <a:avLst/>
            <a:gdLst/>
            <a:ahLst/>
            <a:cxnLst/>
            <a:rect l="l" t="t" r="r" b="b"/>
            <a:pathLst>
              <a:path w="287654" h="163829">
                <a:moveTo>
                  <a:pt x="0" y="0"/>
                </a:moveTo>
                <a:lnTo>
                  <a:pt x="287337" y="0"/>
                </a:lnTo>
                <a:lnTo>
                  <a:pt x="287337" y="163389"/>
                </a:lnTo>
                <a:lnTo>
                  <a:pt x="0" y="16338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" name="object 121"/>
          <p:cNvSpPr/>
          <p:nvPr/>
        </p:nvSpPr>
        <p:spPr>
          <a:xfrm>
            <a:off x="9943686" y="5258727"/>
            <a:ext cx="287655" cy="163830"/>
          </a:xfrm>
          <a:custGeom>
            <a:avLst/>
            <a:gdLst/>
            <a:ahLst/>
            <a:cxnLst/>
            <a:rect l="l" t="t" r="r" b="b"/>
            <a:pathLst>
              <a:path w="287654" h="163829">
                <a:moveTo>
                  <a:pt x="0" y="0"/>
                </a:moveTo>
                <a:lnTo>
                  <a:pt x="287337" y="0"/>
                </a:lnTo>
                <a:lnTo>
                  <a:pt x="287337" y="163386"/>
                </a:lnTo>
                <a:lnTo>
                  <a:pt x="0" y="163386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" name="object 122"/>
          <p:cNvSpPr/>
          <p:nvPr/>
        </p:nvSpPr>
        <p:spPr>
          <a:xfrm>
            <a:off x="9943686" y="5422114"/>
            <a:ext cx="287655" cy="163830"/>
          </a:xfrm>
          <a:custGeom>
            <a:avLst/>
            <a:gdLst/>
            <a:ahLst/>
            <a:cxnLst/>
            <a:rect l="l" t="t" r="r" b="b"/>
            <a:pathLst>
              <a:path w="287654" h="163829">
                <a:moveTo>
                  <a:pt x="0" y="0"/>
                </a:moveTo>
                <a:lnTo>
                  <a:pt x="287337" y="0"/>
                </a:lnTo>
                <a:lnTo>
                  <a:pt x="287337" y="163389"/>
                </a:lnTo>
                <a:lnTo>
                  <a:pt x="0" y="16338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" name="object 123"/>
          <p:cNvSpPr/>
          <p:nvPr/>
        </p:nvSpPr>
        <p:spPr>
          <a:xfrm>
            <a:off x="9943686" y="5585504"/>
            <a:ext cx="287655" cy="163830"/>
          </a:xfrm>
          <a:custGeom>
            <a:avLst/>
            <a:gdLst/>
            <a:ahLst/>
            <a:cxnLst/>
            <a:rect l="l" t="t" r="r" b="b"/>
            <a:pathLst>
              <a:path w="287654" h="163829">
                <a:moveTo>
                  <a:pt x="0" y="0"/>
                </a:moveTo>
                <a:lnTo>
                  <a:pt x="287337" y="0"/>
                </a:lnTo>
                <a:lnTo>
                  <a:pt x="287337" y="163389"/>
                </a:lnTo>
                <a:lnTo>
                  <a:pt x="0" y="16338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" name="object 124"/>
          <p:cNvSpPr/>
          <p:nvPr/>
        </p:nvSpPr>
        <p:spPr>
          <a:xfrm>
            <a:off x="9943686" y="5748893"/>
            <a:ext cx="287655" cy="163830"/>
          </a:xfrm>
          <a:custGeom>
            <a:avLst/>
            <a:gdLst/>
            <a:ahLst/>
            <a:cxnLst/>
            <a:rect l="l" t="t" r="r" b="b"/>
            <a:pathLst>
              <a:path w="287654" h="163829">
                <a:moveTo>
                  <a:pt x="0" y="0"/>
                </a:moveTo>
                <a:lnTo>
                  <a:pt x="287337" y="0"/>
                </a:lnTo>
                <a:lnTo>
                  <a:pt x="287337" y="163386"/>
                </a:lnTo>
                <a:lnTo>
                  <a:pt x="0" y="163386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" name="object 125"/>
          <p:cNvSpPr/>
          <p:nvPr/>
        </p:nvSpPr>
        <p:spPr>
          <a:xfrm>
            <a:off x="9943686" y="5912280"/>
            <a:ext cx="287655" cy="163830"/>
          </a:xfrm>
          <a:custGeom>
            <a:avLst/>
            <a:gdLst/>
            <a:ahLst/>
            <a:cxnLst/>
            <a:rect l="l" t="t" r="r" b="b"/>
            <a:pathLst>
              <a:path w="287654" h="163829">
                <a:moveTo>
                  <a:pt x="0" y="0"/>
                </a:moveTo>
                <a:lnTo>
                  <a:pt x="287337" y="0"/>
                </a:lnTo>
                <a:lnTo>
                  <a:pt x="287337" y="163389"/>
                </a:lnTo>
                <a:lnTo>
                  <a:pt x="0" y="16338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" name="object 126"/>
          <p:cNvSpPr/>
          <p:nvPr/>
        </p:nvSpPr>
        <p:spPr>
          <a:xfrm>
            <a:off x="9943686" y="6075669"/>
            <a:ext cx="287655" cy="163830"/>
          </a:xfrm>
          <a:custGeom>
            <a:avLst/>
            <a:gdLst/>
            <a:ahLst/>
            <a:cxnLst/>
            <a:rect l="l" t="t" r="r" b="b"/>
            <a:pathLst>
              <a:path w="287654" h="163829">
                <a:moveTo>
                  <a:pt x="0" y="0"/>
                </a:moveTo>
                <a:lnTo>
                  <a:pt x="287337" y="0"/>
                </a:lnTo>
                <a:lnTo>
                  <a:pt x="287337" y="163385"/>
                </a:lnTo>
                <a:lnTo>
                  <a:pt x="0" y="16338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" name="object 127"/>
          <p:cNvSpPr/>
          <p:nvPr/>
        </p:nvSpPr>
        <p:spPr>
          <a:xfrm>
            <a:off x="9943686" y="6239054"/>
            <a:ext cx="287655" cy="163830"/>
          </a:xfrm>
          <a:custGeom>
            <a:avLst/>
            <a:gdLst/>
            <a:ahLst/>
            <a:cxnLst/>
            <a:rect l="l" t="t" r="r" b="b"/>
            <a:pathLst>
              <a:path w="287654" h="163829">
                <a:moveTo>
                  <a:pt x="0" y="0"/>
                </a:moveTo>
                <a:lnTo>
                  <a:pt x="287337" y="0"/>
                </a:lnTo>
                <a:lnTo>
                  <a:pt x="287337" y="163390"/>
                </a:lnTo>
                <a:lnTo>
                  <a:pt x="0" y="16339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" name="object 128"/>
          <p:cNvSpPr/>
          <p:nvPr/>
        </p:nvSpPr>
        <p:spPr>
          <a:xfrm>
            <a:off x="9943686" y="6402445"/>
            <a:ext cx="287655" cy="163830"/>
          </a:xfrm>
          <a:custGeom>
            <a:avLst/>
            <a:gdLst/>
            <a:ahLst/>
            <a:cxnLst/>
            <a:rect l="l" t="t" r="r" b="b"/>
            <a:pathLst>
              <a:path w="287654" h="163829">
                <a:moveTo>
                  <a:pt x="0" y="0"/>
                </a:moveTo>
                <a:lnTo>
                  <a:pt x="287337" y="0"/>
                </a:lnTo>
                <a:lnTo>
                  <a:pt x="287337" y="163385"/>
                </a:lnTo>
                <a:lnTo>
                  <a:pt x="0" y="16338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" name="object 129"/>
          <p:cNvSpPr/>
          <p:nvPr/>
        </p:nvSpPr>
        <p:spPr>
          <a:xfrm>
            <a:off x="9943686" y="6565831"/>
            <a:ext cx="287655" cy="163830"/>
          </a:xfrm>
          <a:custGeom>
            <a:avLst/>
            <a:gdLst/>
            <a:ahLst/>
            <a:cxnLst/>
            <a:rect l="l" t="t" r="r" b="b"/>
            <a:pathLst>
              <a:path w="287654" h="163829">
                <a:moveTo>
                  <a:pt x="0" y="0"/>
                </a:moveTo>
                <a:lnTo>
                  <a:pt x="287337" y="0"/>
                </a:lnTo>
                <a:lnTo>
                  <a:pt x="287337" y="163389"/>
                </a:lnTo>
                <a:lnTo>
                  <a:pt x="0" y="16338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" name="object 130"/>
          <p:cNvSpPr/>
          <p:nvPr/>
        </p:nvSpPr>
        <p:spPr>
          <a:xfrm>
            <a:off x="9943686" y="6729220"/>
            <a:ext cx="287655" cy="163830"/>
          </a:xfrm>
          <a:custGeom>
            <a:avLst/>
            <a:gdLst/>
            <a:ahLst/>
            <a:cxnLst/>
            <a:rect l="l" t="t" r="r" b="b"/>
            <a:pathLst>
              <a:path w="287654" h="163829">
                <a:moveTo>
                  <a:pt x="0" y="0"/>
                </a:moveTo>
                <a:lnTo>
                  <a:pt x="287337" y="0"/>
                </a:lnTo>
                <a:lnTo>
                  <a:pt x="287337" y="163389"/>
                </a:lnTo>
                <a:lnTo>
                  <a:pt x="0" y="16338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" name="object 131"/>
          <p:cNvSpPr/>
          <p:nvPr/>
        </p:nvSpPr>
        <p:spPr>
          <a:xfrm>
            <a:off x="9943686" y="6892609"/>
            <a:ext cx="287655" cy="163830"/>
          </a:xfrm>
          <a:custGeom>
            <a:avLst/>
            <a:gdLst/>
            <a:ahLst/>
            <a:cxnLst/>
            <a:rect l="l" t="t" r="r" b="b"/>
            <a:pathLst>
              <a:path w="287654" h="163829">
                <a:moveTo>
                  <a:pt x="0" y="0"/>
                </a:moveTo>
                <a:lnTo>
                  <a:pt x="287337" y="0"/>
                </a:lnTo>
                <a:lnTo>
                  <a:pt x="287337" y="163386"/>
                </a:lnTo>
                <a:lnTo>
                  <a:pt x="0" y="163386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" name="object 132"/>
          <p:cNvSpPr/>
          <p:nvPr/>
        </p:nvSpPr>
        <p:spPr>
          <a:xfrm>
            <a:off x="9943686" y="7055996"/>
            <a:ext cx="287655" cy="163830"/>
          </a:xfrm>
          <a:custGeom>
            <a:avLst/>
            <a:gdLst/>
            <a:ahLst/>
            <a:cxnLst/>
            <a:rect l="l" t="t" r="r" b="b"/>
            <a:pathLst>
              <a:path w="287654" h="163829">
                <a:moveTo>
                  <a:pt x="0" y="0"/>
                </a:moveTo>
                <a:lnTo>
                  <a:pt x="287337" y="0"/>
                </a:lnTo>
                <a:lnTo>
                  <a:pt x="287337" y="163389"/>
                </a:lnTo>
                <a:lnTo>
                  <a:pt x="0" y="16338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133" name="object 133"/>
          <p:cNvGraphicFramePr>
            <a:graphicFrameLocks noGrp="1"/>
          </p:cNvGraphicFramePr>
          <p:nvPr/>
        </p:nvGraphicFramePr>
        <p:xfrm>
          <a:off x="8481207" y="4437287"/>
          <a:ext cx="1746249" cy="282765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1709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765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765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63195">
                <a:tc>
                  <a:txBody>
                    <a:bodyPr/>
                    <a:lstStyle/>
                    <a:p>
                      <a:pPr marL="233679">
                        <a:lnSpc>
                          <a:spcPts val="1010"/>
                        </a:lnSpc>
                      </a:pPr>
                      <a:r>
                        <a:rPr sz="850" b="1" spc="-1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PUPIL/PERSON</a:t>
                      </a:r>
                      <a:endParaRPr sz="85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22860" algn="ctr">
                        <a:lnSpc>
                          <a:spcPts val="1000"/>
                        </a:lnSpc>
                      </a:pPr>
                      <a:r>
                        <a:rPr sz="850" b="1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D</a:t>
                      </a:r>
                      <a:endParaRPr sz="85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985"/>
                        </a:lnSpc>
                      </a:pPr>
                      <a:r>
                        <a:rPr sz="850" b="1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E</a:t>
                      </a:r>
                      <a:endParaRPr sz="85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3195">
                <a:tc>
                  <a:txBody>
                    <a:bodyPr/>
                    <a:lstStyle/>
                    <a:p>
                      <a:pPr marL="297180">
                        <a:lnSpc>
                          <a:spcPts val="1120"/>
                        </a:lnSpc>
                        <a:spcBef>
                          <a:spcPts val="65"/>
                        </a:spcBef>
                      </a:pPr>
                      <a:r>
                        <a:rPr sz="1000" spc="5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Person</a:t>
                      </a:r>
                      <a:r>
                        <a:rPr sz="1000" spc="-65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5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A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8255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15240" algn="ctr">
                        <a:lnSpc>
                          <a:spcPct val="100000"/>
                        </a:lnSpc>
                        <a:spcBef>
                          <a:spcPts val="515"/>
                        </a:spcBef>
                      </a:pPr>
                      <a:r>
                        <a:rPr sz="55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155mm</a:t>
                      </a:r>
                      <a:endParaRPr sz="550">
                        <a:latin typeface="Arial"/>
                        <a:cs typeface="Arial"/>
                      </a:endParaRPr>
                    </a:p>
                  </a:txBody>
                  <a:tcPr marL="0" marR="0" marT="65405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5715" algn="ctr">
                        <a:lnSpc>
                          <a:spcPct val="100000"/>
                        </a:lnSpc>
                        <a:spcBef>
                          <a:spcPts val="515"/>
                        </a:spcBef>
                      </a:pPr>
                      <a:r>
                        <a:rPr sz="550" spc="5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82mm</a:t>
                      </a:r>
                      <a:endParaRPr sz="550">
                        <a:latin typeface="Arial"/>
                        <a:cs typeface="Arial"/>
                      </a:endParaRPr>
                    </a:p>
                  </a:txBody>
                  <a:tcPr marL="0" marR="0" marT="65405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3195">
                <a:tc>
                  <a:txBody>
                    <a:bodyPr/>
                    <a:lstStyle/>
                    <a:p>
                      <a:pPr marL="297180">
                        <a:lnSpc>
                          <a:spcPts val="1060"/>
                        </a:lnSpc>
                        <a:spcBef>
                          <a:spcPts val="125"/>
                        </a:spcBef>
                      </a:pPr>
                      <a:r>
                        <a:rPr sz="1000" spc="5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Person</a:t>
                      </a:r>
                      <a:r>
                        <a:rPr sz="1000" spc="-5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5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B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5875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15240" algn="ctr">
                        <a:lnSpc>
                          <a:spcPts val="610"/>
                        </a:lnSpc>
                        <a:spcBef>
                          <a:spcPts val="575"/>
                        </a:spcBef>
                      </a:pPr>
                      <a:r>
                        <a:rPr sz="55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149mm</a:t>
                      </a:r>
                      <a:endParaRPr sz="550">
                        <a:latin typeface="Arial"/>
                        <a:cs typeface="Arial"/>
                      </a:endParaRPr>
                    </a:p>
                  </a:txBody>
                  <a:tcPr marL="0" marR="0" marT="73025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5715" algn="ctr">
                        <a:lnSpc>
                          <a:spcPts val="610"/>
                        </a:lnSpc>
                        <a:spcBef>
                          <a:spcPts val="575"/>
                        </a:spcBef>
                      </a:pPr>
                      <a:r>
                        <a:rPr sz="550" spc="5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59mm</a:t>
                      </a:r>
                      <a:endParaRPr sz="550">
                        <a:latin typeface="Arial"/>
                        <a:cs typeface="Arial"/>
                      </a:endParaRPr>
                    </a:p>
                  </a:txBody>
                  <a:tcPr marL="0" marR="0" marT="73025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3195">
                <a:tc>
                  <a:txBody>
                    <a:bodyPr/>
                    <a:lstStyle/>
                    <a:p>
                      <a:pPr marL="297180">
                        <a:lnSpc>
                          <a:spcPts val="1040"/>
                        </a:lnSpc>
                        <a:spcBef>
                          <a:spcPts val="145"/>
                        </a:spcBef>
                      </a:pPr>
                      <a:r>
                        <a:rPr sz="1000" spc="5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Person</a:t>
                      </a:r>
                      <a:r>
                        <a:rPr sz="1000" spc="-5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5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C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8415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15240" algn="ctr">
                        <a:lnSpc>
                          <a:spcPts val="590"/>
                        </a:lnSpc>
                        <a:spcBef>
                          <a:spcPts val="595"/>
                        </a:spcBef>
                      </a:pPr>
                      <a:r>
                        <a:rPr sz="55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152mm</a:t>
                      </a:r>
                      <a:endParaRPr sz="550">
                        <a:latin typeface="Arial"/>
                        <a:cs typeface="Arial"/>
                      </a:endParaRPr>
                    </a:p>
                  </a:txBody>
                  <a:tcPr marL="0" marR="0" marT="75565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5715" algn="ctr">
                        <a:lnSpc>
                          <a:spcPts val="590"/>
                        </a:lnSpc>
                        <a:spcBef>
                          <a:spcPts val="595"/>
                        </a:spcBef>
                      </a:pPr>
                      <a:r>
                        <a:rPr sz="550" spc="5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52mm</a:t>
                      </a:r>
                      <a:endParaRPr sz="550">
                        <a:latin typeface="Arial"/>
                        <a:cs typeface="Arial"/>
                      </a:endParaRPr>
                    </a:p>
                  </a:txBody>
                  <a:tcPr marL="0" marR="0" marT="75565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63195">
                <a:tc>
                  <a:txBody>
                    <a:bodyPr/>
                    <a:lstStyle/>
                    <a:p>
                      <a:pPr marL="297180">
                        <a:lnSpc>
                          <a:spcPts val="1150"/>
                        </a:lnSpc>
                        <a:spcBef>
                          <a:spcPts val="35"/>
                        </a:spcBef>
                      </a:pPr>
                      <a:r>
                        <a:rPr sz="1000" spc="5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Person</a:t>
                      </a:r>
                      <a:r>
                        <a:rPr sz="1000" spc="-5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5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D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4445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15240" algn="ctr">
                        <a:lnSpc>
                          <a:spcPct val="100000"/>
                        </a:lnSpc>
                        <a:spcBef>
                          <a:spcPts val="484"/>
                        </a:spcBef>
                      </a:pPr>
                      <a:r>
                        <a:rPr sz="55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145mm</a:t>
                      </a:r>
                      <a:endParaRPr sz="550">
                        <a:latin typeface="Arial"/>
                        <a:cs typeface="Arial"/>
                      </a:endParaRPr>
                    </a:p>
                  </a:txBody>
                  <a:tcPr marL="0" marR="0" marT="61594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5715" algn="ctr">
                        <a:lnSpc>
                          <a:spcPct val="100000"/>
                        </a:lnSpc>
                        <a:spcBef>
                          <a:spcPts val="484"/>
                        </a:spcBef>
                      </a:pPr>
                      <a:r>
                        <a:rPr sz="550" spc="5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70mm</a:t>
                      </a:r>
                      <a:endParaRPr sz="550">
                        <a:latin typeface="Arial"/>
                        <a:cs typeface="Arial"/>
                      </a:endParaRPr>
                    </a:p>
                  </a:txBody>
                  <a:tcPr marL="0" marR="0" marT="61594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63195">
                <a:tc>
                  <a:txBody>
                    <a:bodyPr/>
                    <a:lstStyle/>
                    <a:p>
                      <a:pPr marL="297180">
                        <a:lnSpc>
                          <a:spcPts val="1090"/>
                        </a:lnSpc>
                        <a:spcBef>
                          <a:spcPts val="95"/>
                        </a:spcBef>
                      </a:pPr>
                      <a:r>
                        <a:rPr sz="1000" spc="5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Person</a:t>
                      </a:r>
                      <a:r>
                        <a:rPr sz="1000" spc="-5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5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E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2065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15240" algn="ctr">
                        <a:lnSpc>
                          <a:spcPts val="640"/>
                        </a:lnSpc>
                        <a:spcBef>
                          <a:spcPts val="545"/>
                        </a:spcBef>
                      </a:pPr>
                      <a:r>
                        <a:rPr sz="55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139mm</a:t>
                      </a:r>
                      <a:endParaRPr sz="550">
                        <a:latin typeface="Arial"/>
                        <a:cs typeface="Arial"/>
                      </a:endParaRPr>
                    </a:p>
                  </a:txBody>
                  <a:tcPr marL="0" marR="0" marT="69215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5715" algn="ctr">
                        <a:lnSpc>
                          <a:spcPts val="640"/>
                        </a:lnSpc>
                        <a:spcBef>
                          <a:spcPts val="545"/>
                        </a:spcBef>
                      </a:pPr>
                      <a:r>
                        <a:rPr sz="550" spc="5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75mm</a:t>
                      </a:r>
                      <a:endParaRPr sz="550">
                        <a:latin typeface="Arial"/>
                        <a:cs typeface="Arial"/>
                      </a:endParaRPr>
                    </a:p>
                  </a:txBody>
                  <a:tcPr marL="0" marR="0" marT="69215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63195">
                <a:tc>
                  <a:txBody>
                    <a:bodyPr/>
                    <a:lstStyle/>
                    <a:p>
                      <a:pPr marL="297180">
                        <a:lnSpc>
                          <a:spcPts val="1075"/>
                        </a:lnSpc>
                        <a:spcBef>
                          <a:spcPts val="110"/>
                        </a:spcBef>
                      </a:pPr>
                      <a:r>
                        <a:rPr sz="1000" spc="5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Person</a:t>
                      </a:r>
                      <a:r>
                        <a:rPr sz="1000" spc="-5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5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F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397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15240" algn="ctr">
                        <a:lnSpc>
                          <a:spcPts val="625"/>
                        </a:lnSpc>
                        <a:spcBef>
                          <a:spcPts val="560"/>
                        </a:spcBef>
                      </a:pPr>
                      <a:r>
                        <a:rPr sz="55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135mm</a:t>
                      </a:r>
                      <a:endParaRPr sz="550">
                        <a:latin typeface="Arial"/>
                        <a:cs typeface="Arial"/>
                      </a:endParaRPr>
                    </a:p>
                  </a:txBody>
                  <a:tcPr marL="0" marR="0" marT="7112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5715" algn="ctr">
                        <a:lnSpc>
                          <a:spcPts val="625"/>
                        </a:lnSpc>
                        <a:spcBef>
                          <a:spcPts val="560"/>
                        </a:spcBef>
                      </a:pPr>
                      <a:r>
                        <a:rPr sz="550" spc="5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76mm</a:t>
                      </a:r>
                      <a:endParaRPr sz="550">
                        <a:latin typeface="Arial"/>
                        <a:cs typeface="Arial"/>
                      </a:endParaRPr>
                    </a:p>
                  </a:txBody>
                  <a:tcPr marL="0" marR="0" marT="7112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63195">
                <a:tc>
                  <a:txBody>
                    <a:bodyPr/>
                    <a:lstStyle/>
                    <a:p>
                      <a:pPr marL="297180">
                        <a:lnSpc>
                          <a:spcPts val="1135"/>
                        </a:lnSpc>
                        <a:spcBef>
                          <a:spcPts val="50"/>
                        </a:spcBef>
                      </a:pPr>
                      <a:r>
                        <a:rPr sz="1000" spc="5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Person</a:t>
                      </a:r>
                      <a:r>
                        <a:rPr sz="1000" spc="-5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1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G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635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15240" algn="ctr">
                        <a:lnSpc>
                          <a:spcPct val="100000"/>
                        </a:lnSpc>
                        <a:spcBef>
                          <a:spcPts val="500"/>
                        </a:spcBef>
                      </a:pPr>
                      <a:r>
                        <a:rPr sz="55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142mm</a:t>
                      </a:r>
                      <a:endParaRPr sz="550">
                        <a:latin typeface="Arial"/>
                        <a:cs typeface="Arial"/>
                      </a:endParaRPr>
                    </a:p>
                  </a:txBody>
                  <a:tcPr marL="0" marR="0" marT="6350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5715" algn="ctr">
                        <a:lnSpc>
                          <a:spcPct val="100000"/>
                        </a:lnSpc>
                        <a:spcBef>
                          <a:spcPts val="500"/>
                        </a:spcBef>
                      </a:pPr>
                      <a:r>
                        <a:rPr sz="550" spc="5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81mm</a:t>
                      </a:r>
                      <a:endParaRPr sz="550">
                        <a:latin typeface="Arial"/>
                        <a:cs typeface="Arial"/>
                      </a:endParaRPr>
                    </a:p>
                  </a:txBody>
                  <a:tcPr marL="0" marR="0" marT="6350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63195">
                <a:tc>
                  <a:txBody>
                    <a:bodyPr/>
                    <a:lstStyle/>
                    <a:p>
                      <a:pPr marL="297180">
                        <a:lnSpc>
                          <a:spcPts val="1070"/>
                        </a:lnSpc>
                        <a:spcBef>
                          <a:spcPts val="115"/>
                        </a:spcBef>
                      </a:pPr>
                      <a:r>
                        <a:rPr sz="1000" spc="5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Person</a:t>
                      </a:r>
                      <a:r>
                        <a:rPr sz="1000" spc="-5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5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H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4605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15240" algn="ctr">
                        <a:lnSpc>
                          <a:spcPts val="620"/>
                        </a:lnSpc>
                        <a:spcBef>
                          <a:spcPts val="565"/>
                        </a:spcBef>
                      </a:pPr>
                      <a:r>
                        <a:rPr sz="55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147mm</a:t>
                      </a:r>
                      <a:endParaRPr sz="550">
                        <a:latin typeface="Arial"/>
                        <a:cs typeface="Arial"/>
                      </a:endParaRPr>
                    </a:p>
                  </a:txBody>
                  <a:tcPr marL="0" marR="0" marT="71755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5715" algn="ctr">
                        <a:lnSpc>
                          <a:spcPts val="620"/>
                        </a:lnSpc>
                        <a:spcBef>
                          <a:spcPts val="565"/>
                        </a:spcBef>
                      </a:pPr>
                      <a:r>
                        <a:rPr sz="550" spc="5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78mm</a:t>
                      </a:r>
                      <a:endParaRPr sz="550">
                        <a:latin typeface="Arial"/>
                        <a:cs typeface="Arial"/>
                      </a:endParaRPr>
                    </a:p>
                  </a:txBody>
                  <a:tcPr marL="0" marR="0" marT="71755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63195">
                <a:tc>
                  <a:txBody>
                    <a:bodyPr/>
                    <a:lstStyle/>
                    <a:p>
                      <a:pPr marL="297180">
                        <a:lnSpc>
                          <a:spcPts val="1055"/>
                        </a:lnSpc>
                        <a:spcBef>
                          <a:spcPts val="130"/>
                        </a:spcBef>
                      </a:pPr>
                      <a:r>
                        <a:rPr sz="1000" spc="5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Person</a:t>
                      </a:r>
                      <a:r>
                        <a:rPr sz="1000" spc="-5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I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651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15240" algn="ctr">
                        <a:lnSpc>
                          <a:spcPts val="605"/>
                        </a:lnSpc>
                        <a:spcBef>
                          <a:spcPts val="580"/>
                        </a:spcBef>
                      </a:pPr>
                      <a:r>
                        <a:rPr sz="55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152mm</a:t>
                      </a:r>
                      <a:endParaRPr sz="550">
                        <a:latin typeface="Arial"/>
                        <a:cs typeface="Arial"/>
                      </a:endParaRPr>
                    </a:p>
                  </a:txBody>
                  <a:tcPr marL="0" marR="0" marT="7366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5715" algn="ctr">
                        <a:lnSpc>
                          <a:spcPts val="605"/>
                        </a:lnSpc>
                        <a:spcBef>
                          <a:spcPts val="580"/>
                        </a:spcBef>
                      </a:pPr>
                      <a:r>
                        <a:rPr sz="550" spc="5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70mm</a:t>
                      </a:r>
                      <a:endParaRPr sz="550">
                        <a:latin typeface="Arial"/>
                        <a:cs typeface="Arial"/>
                      </a:endParaRPr>
                    </a:p>
                  </a:txBody>
                  <a:tcPr marL="0" marR="0" marT="7366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63195">
                <a:tc>
                  <a:txBody>
                    <a:bodyPr/>
                    <a:lstStyle/>
                    <a:p>
                      <a:pPr marL="297180">
                        <a:lnSpc>
                          <a:spcPts val="1165"/>
                        </a:lnSpc>
                        <a:spcBef>
                          <a:spcPts val="20"/>
                        </a:spcBef>
                      </a:pPr>
                      <a:r>
                        <a:rPr sz="1000" spc="5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Person</a:t>
                      </a:r>
                      <a:r>
                        <a:rPr sz="1000" spc="-5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J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254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15240" algn="ctr">
                        <a:lnSpc>
                          <a:spcPct val="100000"/>
                        </a:lnSpc>
                        <a:spcBef>
                          <a:spcPts val="470"/>
                        </a:spcBef>
                      </a:pPr>
                      <a:r>
                        <a:rPr sz="55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148mm</a:t>
                      </a:r>
                      <a:endParaRPr sz="550">
                        <a:latin typeface="Arial"/>
                        <a:cs typeface="Arial"/>
                      </a:endParaRPr>
                    </a:p>
                  </a:txBody>
                  <a:tcPr marL="0" marR="0" marT="5969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5715" algn="ctr">
                        <a:lnSpc>
                          <a:spcPct val="100000"/>
                        </a:lnSpc>
                        <a:spcBef>
                          <a:spcPts val="470"/>
                        </a:spcBef>
                      </a:pPr>
                      <a:r>
                        <a:rPr sz="550" spc="5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72mm</a:t>
                      </a:r>
                      <a:endParaRPr sz="550">
                        <a:latin typeface="Arial"/>
                        <a:cs typeface="Arial"/>
                      </a:endParaRPr>
                    </a:p>
                  </a:txBody>
                  <a:tcPr marL="0" marR="0" marT="5969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63195">
                <a:tc>
                  <a:txBody>
                    <a:bodyPr/>
                    <a:lstStyle/>
                    <a:p>
                      <a:pPr marL="297180">
                        <a:lnSpc>
                          <a:spcPts val="1105"/>
                        </a:lnSpc>
                        <a:spcBef>
                          <a:spcPts val="80"/>
                        </a:spcBef>
                      </a:pPr>
                      <a:r>
                        <a:rPr sz="1000" spc="5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Person</a:t>
                      </a:r>
                      <a:r>
                        <a:rPr sz="1000" spc="-5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5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K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016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15240" algn="ctr">
                        <a:lnSpc>
                          <a:spcPts val="655"/>
                        </a:lnSpc>
                        <a:spcBef>
                          <a:spcPts val="530"/>
                        </a:spcBef>
                      </a:pPr>
                      <a:r>
                        <a:rPr sz="55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153mm</a:t>
                      </a:r>
                      <a:endParaRPr sz="550">
                        <a:latin typeface="Arial"/>
                        <a:cs typeface="Arial"/>
                      </a:endParaRPr>
                    </a:p>
                  </a:txBody>
                  <a:tcPr marL="0" marR="0" marT="6731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5715" algn="ctr">
                        <a:lnSpc>
                          <a:spcPts val="655"/>
                        </a:lnSpc>
                        <a:spcBef>
                          <a:spcPts val="530"/>
                        </a:spcBef>
                      </a:pPr>
                      <a:r>
                        <a:rPr sz="550" spc="5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81mm</a:t>
                      </a:r>
                      <a:endParaRPr sz="550">
                        <a:latin typeface="Arial"/>
                        <a:cs typeface="Arial"/>
                      </a:endParaRPr>
                    </a:p>
                  </a:txBody>
                  <a:tcPr marL="0" marR="0" marT="6731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63195">
                <a:tc>
                  <a:txBody>
                    <a:bodyPr/>
                    <a:lstStyle/>
                    <a:p>
                      <a:pPr marL="297180">
                        <a:lnSpc>
                          <a:spcPts val="1090"/>
                        </a:lnSpc>
                        <a:spcBef>
                          <a:spcPts val="95"/>
                        </a:spcBef>
                      </a:pPr>
                      <a:r>
                        <a:rPr sz="1000" spc="5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Person</a:t>
                      </a:r>
                      <a:r>
                        <a:rPr sz="1000" spc="-5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5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L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2065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15240" algn="ctr">
                        <a:lnSpc>
                          <a:spcPts val="640"/>
                        </a:lnSpc>
                        <a:spcBef>
                          <a:spcPts val="545"/>
                        </a:spcBef>
                      </a:pPr>
                      <a:r>
                        <a:rPr sz="55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135mm</a:t>
                      </a:r>
                      <a:endParaRPr sz="550">
                        <a:latin typeface="Arial"/>
                        <a:cs typeface="Arial"/>
                      </a:endParaRPr>
                    </a:p>
                  </a:txBody>
                  <a:tcPr marL="0" marR="0" marT="69215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5715" algn="ctr">
                        <a:lnSpc>
                          <a:spcPts val="640"/>
                        </a:lnSpc>
                        <a:spcBef>
                          <a:spcPts val="545"/>
                        </a:spcBef>
                      </a:pPr>
                      <a:r>
                        <a:rPr sz="550" spc="5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76mm</a:t>
                      </a:r>
                      <a:endParaRPr sz="550">
                        <a:latin typeface="Arial"/>
                        <a:cs typeface="Arial"/>
                      </a:endParaRPr>
                    </a:p>
                  </a:txBody>
                  <a:tcPr marL="0" marR="0" marT="69215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6319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6319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63195">
                <a:tc>
                  <a:txBody>
                    <a:bodyPr/>
                    <a:lstStyle/>
                    <a:p>
                      <a:pPr marL="340360">
                        <a:lnSpc>
                          <a:spcPts val="985"/>
                        </a:lnSpc>
                      </a:pPr>
                      <a:r>
                        <a:rPr sz="850" b="1" spc="-3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TOTAL(S)</a:t>
                      </a:r>
                      <a:endParaRPr sz="85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475"/>
                        </a:spcBef>
                      </a:pPr>
                      <a:r>
                        <a:rPr sz="55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1752mm</a:t>
                      </a:r>
                      <a:endParaRPr sz="550">
                        <a:latin typeface="Arial"/>
                        <a:cs typeface="Arial"/>
                      </a:endParaRPr>
                    </a:p>
                  </a:txBody>
                  <a:tcPr marL="0" marR="0" marT="60325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25400" algn="ctr">
                        <a:lnSpc>
                          <a:spcPct val="100000"/>
                        </a:lnSpc>
                        <a:spcBef>
                          <a:spcPts val="475"/>
                        </a:spcBef>
                      </a:pPr>
                      <a:r>
                        <a:rPr sz="55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872mm</a:t>
                      </a:r>
                      <a:endParaRPr sz="550">
                        <a:latin typeface="Arial"/>
                        <a:cs typeface="Arial"/>
                      </a:endParaRPr>
                    </a:p>
                  </a:txBody>
                  <a:tcPr marL="0" marR="0" marT="60325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63195">
                <a:tc>
                  <a:txBody>
                    <a:bodyPr/>
                    <a:lstStyle/>
                    <a:p>
                      <a:pPr marL="329565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850" b="1" spc="-3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AVERAGE</a:t>
                      </a:r>
                      <a:endParaRPr sz="850">
                        <a:latin typeface="Arial"/>
                        <a:cs typeface="Arial"/>
                      </a:endParaRPr>
                    </a:p>
                  </a:txBody>
                  <a:tcPr marL="0" marR="0" marT="1270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15240" algn="ctr">
                        <a:lnSpc>
                          <a:spcPct val="100000"/>
                        </a:lnSpc>
                        <a:spcBef>
                          <a:spcPts val="385"/>
                        </a:spcBef>
                      </a:pPr>
                      <a:r>
                        <a:rPr sz="55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146mm</a:t>
                      </a:r>
                      <a:endParaRPr sz="550">
                        <a:latin typeface="Arial"/>
                        <a:cs typeface="Arial"/>
                      </a:endParaRPr>
                    </a:p>
                  </a:txBody>
                  <a:tcPr marL="0" marR="0" marT="48895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6830" algn="ctr">
                        <a:lnSpc>
                          <a:spcPct val="100000"/>
                        </a:lnSpc>
                        <a:spcBef>
                          <a:spcPts val="385"/>
                        </a:spcBef>
                      </a:pPr>
                      <a:r>
                        <a:rPr sz="55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72.6mm</a:t>
                      </a:r>
                      <a:endParaRPr sz="550">
                        <a:latin typeface="Arial"/>
                        <a:cs typeface="Arial"/>
                      </a:endParaRPr>
                    </a:p>
                  </a:txBody>
                  <a:tcPr marL="0" marR="0" marT="48895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</a:tbl>
          </a:graphicData>
        </a:graphic>
      </p:graphicFrame>
      <p:sp>
        <p:nvSpPr>
          <p:cNvPr id="134" name="object 134"/>
          <p:cNvSpPr txBox="1"/>
          <p:nvPr/>
        </p:nvSpPr>
        <p:spPr>
          <a:xfrm>
            <a:off x="4698094" y="3342938"/>
            <a:ext cx="5723255" cy="549275"/>
          </a:xfrm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marL="12700" marR="5080">
              <a:lnSpc>
                <a:spcPts val="1340"/>
              </a:lnSpc>
              <a:spcBef>
                <a:spcPts val="225"/>
              </a:spcBef>
            </a:pP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Typical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easy chair used by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my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speciﬁc client.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 type of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chair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writing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rest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will be  designed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to ﬁt.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Ergonomic data will be required so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that the rest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can be successfully  designed.</a:t>
            </a:r>
            <a:endParaRPr sz="1200">
              <a:latin typeface="Arial"/>
              <a:cs typeface="Arial"/>
            </a:endParaRPr>
          </a:p>
        </p:txBody>
      </p:sp>
      <p:sp>
        <p:nvSpPr>
          <p:cNvPr id="135" name="object 135"/>
          <p:cNvSpPr/>
          <p:nvPr/>
        </p:nvSpPr>
        <p:spPr>
          <a:xfrm>
            <a:off x="5180083" y="731966"/>
            <a:ext cx="4485222" cy="257142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" name="object 136"/>
          <p:cNvSpPr txBox="1"/>
          <p:nvPr/>
        </p:nvSpPr>
        <p:spPr>
          <a:xfrm>
            <a:off x="6800131" y="2879442"/>
            <a:ext cx="344170" cy="18224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000" spc="10" dirty="0">
                <a:solidFill>
                  <a:srgbClr val="151616"/>
                </a:solidFill>
                <a:latin typeface="Arial"/>
                <a:cs typeface="Arial"/>
              </a:rPr>
              <a:t>84cm</a:t>
            </a:r>
            <a:endParaRPr sz="1000">
              <a:latin typeface="Arial"/>
              <a:cs typeface="Arial"/>
            </a:endParaRPr>
          </a:p>
        </p:txBody>
      </p:sp>
      <p:sp>
        <p:nvSpPr>
          <p:cNvPr id="137" name="object 137"/>
          <p:cNvSpPr txBox="1"/>
          <p:nvPr/>
        </p:nvSpPr>
        <p:spPr>
          <a:xfrm>
            <a:off x="5198688" y="2000765"/>
            <a:ext cx="203200" cy="344170"/>
          </a:xfrm>
          <a:prstGeom prst="rect">
            <a:avLst/>
          </a:prstGeom>
        </p:spPr>
        <p:txBody>
          <a:bodyPr vert="vert270" wrap="square" lIns="0" tIns="209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65"/>
              </a:spcBef>
            </a:pPr>
            <a:r>
              <a:rPr sz="1000" dirty="0">
                <a:solidFill>
                  <a:srgbClr val="151616"/>
                </a:solidFill>
                <a:latin typeface="Arial"/>
                <a:cs typeface="Arial"/>
              </a:rPr>
              <a:t>74cm</a:t>
            </a:r>
            <a:endParaRPr sz="1000">
              <a:latin typeface="Arial"/>
              <a:cs typeface="Arial"/>
            </a:endParaRPr>
          </a:p>
        </p:txBody>
      </p:sp>
      <p:sp>
        <p:nvSpPr>
          <p:cNvPr id="138" name="object 138"/>
          <p:cNvSpPr/>
          <p:nvPr/>
        </p:nvSpPr>
        <p:spPr>
          <a:xfrm>
            <a:off x="7907864" y="2871914"/>
            <a:ext cx="0" cy="431800"/>
          </a:xfrm>
          <a:custGeom>
            <a:avLst/>
            <a:gdLst/>
            <a:ahLst/>
            <a:cxnLst/>
            <a:rect l="l" t="t" r="r" b="b"/>
            <a:pathLst>
              <a:path h="431800">
                <a:moveTo>
                  <a:pt x="0" y="0"/>
                </a:moveTo>
                <a:lnTo>
                  <a:pt x="0" y="43147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" name="object 139"/>
          <p:cNvSpPr/>
          <p:nvPr/>
        </p:nvSpPr>
        <p:spPr>
          <a:xfrm>
            <a:off x="9658198" y="2871914"/>
            <a:ext cx="0" cy="431800"/>
          </a:xfrm>
          <a:custGeom>
            <a:avLst/>
            <a:gdLst/>
            <a:ahLst/>
            <a:cxnLst/>
            <a:rect l="l" t="t" r="r" b="b"/>
            <a:pathLst>
              <a:path h="431800">
                <a:moveTo>
                  <a:pt x="0" y="0"/>
                </a:moveTo>
                <a:lnTo>
                  <a:pt x="0" y="43147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" name="object 140"/>
          <p:cNvSpPr/>
          <p:nvPr/>
        </p:nvSpPr>
        <p:spPr>
          <a:xfrm>
            <a:off x="7907864" y="3041978"/>
            <a:ext cx="1750695" cy="67310"/>
          </a:xfrm>
          <a:custGeom>
            <a:avLst/>
            <a:gdLst/>
            <a:ahLst/>
            <a:cxnLst/>
            <a:rect l="l" t="t" r="r" b="b"/>
            <a:pathLst>
              <a:path w="1750695" h="67310">
                <a:moveTo>
                  <a:pt x="60832" y="0"/>
                </a:moveTo>
                <a:lnTo>
                  <a:pt x="0" y="33461"/>
                </a:lnTo>
                <a:lnTo>
                  <a:pt x="60832" y="66923"/>
                </a:lnTo>
                <a:lnTo>
                  <a:pt x="60832" y="37061"/>
                </a:lnTo>
                <a:lnTo>
                  <a:pt x="55558" y="37061"/>
                </a:lnTo>
                <a:lnTo>
                  <a:pt x="55558" y="29861"/>
                </a:lnTo>
                <a:lnTo>
                  <a:pt x="60832" y="29861"/>
                </a:lnTo>
                <a:lnTo>
                  <a:pt x="60832" y="0"/>
                </a:lnTo>
                <a:close/>
              </a:path>
              <a:path w="1750695" h="67310">
                <a:moveTo>
                  <a:pt x="1689501" y="0"/>
                </a:moveTo>
                <a:lnTo>
                  <a:pt x="1689501" y="66923"/>
                </a:lnTo>
                <a:lnTo>
                  <a:pt x="1743791" y="37061"/>
                </a:lnTo>
                <a:lnTo>
                  <a:pt x="1694775" y="37061"/>
                </a:lnTo>
                <a:lnTo>
                  <a:pt x="1694775" y="29861"/>
                </a:lnTo>
                <a:lnTo>
                  <a:pt x="1743788" y="29861"/>
                </a:lnTo>
                <a:lnTo>
                  <a:pt x="1689501" y="0"/>
                </a:lnTo>
                <a:close/>
              </a:path>
              <a:path w="1750695" h="67310">
                <a:moveTo>
                  <a:pt x="60832" y="29861"/>
                </a:moveTo>
                <a:lnTo>
                  <a:pt x="55558" y="29861"/>
                </a:lnTo>
                <a:lnTo>
                  <a:pt x="55558" y="37061"/>
                </a:lnTo>
                <a:lnTo>
                  <a:pt x="60832" y="37061"/>
                </a:lnTo>
                <a:lnTo>
                  <a:pt x="60832" y="29861"/>
                </a:lnTo>
                <a:close/>
              </a:path>
              <a:path w="1750695" h="67310">
                <a:moveTo>
                  <a:pt x="1689501" y="29861"/>
                </a:moveTo>
                <a:lnTo>
                  <a:pt x="60832" y="29861"/>
                </a:lnTo>
                <a:lnTo>
                  <a:pt x="60832" y="37061"/>
                </a:lnTo>
                <a:lnTo>
                  <a:pt x="1689501" y="37061"/>
                </a:lnTo>
                <a:lnTo>
                  <a:pt x="1689501" y="29861"/>
                </a:lnTo>
                <a:close/>
              </a:path>
              <a:path w="1750695" h="67310">
                <a:moveTo>
                  <a:pt x="1743788" y="29861"/>
                </a:moveTo>
                <a:lnTo>
                  <a:pt x="1694775" y="29861"/>
                </a:lnTo>
                <a:lnTo>
                  <a:pt x="1694775" y="37061"/>
                </a:lnTo>
                <a:lnTo>
                  <a:pt x="1743791" y="37061"/>
                </a:lnTo>
                <a:lnTo>
                  <a:pt x="1750334" y="33461"/>
                </a:lnTo>
                <a:lnTo>
                  <a:pt x="1743788" y="29861"/>
                </a:lnTo>
                <a:close/>
              </a:path>
            </a:pathLst>
          </a:custGeom>
          <a:solidFill>
            <a:srgbClr val="1516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" name="object 141"/>
          <p:cNvSpPr txBox="1"/>
          <p:nvPr/>
        </p:nvSpPr>
        <p:spPr>
          <a:xfrm>
            <a:off x="8640026" y="2879442"/>
            <a:ext cx="344170" cy="18224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000" spc="10" dirty="0">
                <a:solidFill>
                  <a:srgbClr val="151616"/>
                </a:solidFill>
                <a:latin typeface="Arial"/>
                <a:cs typeface="Arial"/>
              </a:rPr>
              <a:t>90cm</a:t>
            </a:r>
            <a:endParaRPr sz="1000">
              <a:latin typeface="Arial"/>
              <a:cs typeface="Arial"/>
            </a:endParaRPr>
          </a:p>
        </p:txBody>
      </p:sp>
      <p:sp>
        <p:nvSpPr>
          <p:cNvPr id="145" name="object 145"/>
          <p:cNvSpPr txBox="1"/>
          <p:nvPr/>
        </p:nvSpPr>
        <p:spPr>
          <a:xfrm>
            <a:off x="7210697" y="7259553"/>
            <a:ext cx="2914650" cy="19050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  <a:tabLst>
                <a:tab pos="2094864" algn="l"/>
              </a:tabLst>
            </a:pPr>
            <a:r>
              <a:rPr sz="950" spc="-5" dirty="0">
                <a:solidFill>
                  <a:srgbClr val="3C2B98"/>
                </a:solidFill>
                <a:latin typeface="Arial"/>
                <a:cs typeface="Arial"/>
                <a:hlinkClick r:id="rId6"/>
              </a:rPr>
              <a:t>www.technologystudent.com</a:t>
            </a:r>
            <a:r>
              <a:rPr sz="950" spc="15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950" dirty="0">
                <a:solidFill>
                  <a:srgbClr val="3C2B98"/>
                </a:solidFill>
                <a:latin typeface="Arial"/>
                <a:cs typeface="Arial"/>
              </a:rPr>
              <a:t>©</a:t>
            </a:r>
            <a:r>
              <a:rPr sz="950" spc="15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950" spc="-5" dirty="0">
                <a:solidFill>
                  <a:srgbClr val="3C2B98"/>
                </a:solidFill>
                <a:latin typeface="Arial"/>
                <a:cs typeface="Arial"/>
              </a:rPr>
              <a:t>2018	</a:t>
            </a:r>
            <a:r>
              <a:rPr sz="950" spc="-20" dirty="0">
                <a:solidFill>
                  <a:srgbClr val="3C2B98"/>
                </a:solidFill>
                <a:latin typeface="Arial"/>
                <a:cs typeface="Arial"/>
              </a:rPr>
              <a:t>V.Ryan </a:t>
            </a:r>
            <a:r>
              <a:rPr sz="950" spc="-5" dirty="0">
                <a:solidFill>
                  <a:srgbClr val="3C2B98"/>
                </a:solidFill>
                <a:latin typeface="Arial"/>
                <a:cs typeface="Arial"/>
              </a:rPr>
              <a:t>©</a:t>
            </a:r>
            <a:r>
              <a:rPr sz="950" spc="-45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950" spc="-5" dirty="0">
                <a:solidFill>
                  <a:srgbClr val="3C2B98"/>
                </a:solidFill>
                <a:latin typeface="Arial"/>
                <a:cs typeface="Arial"/>
              </a:rPr>
              <a:t>2018</a:t>
            </a:r>
            <a:endParaRPr sz="950">
              <a:latin typeface="Arial"/>
              <a:cs typeface="Arial"/>
            </a:endParaRPr>
          </a:p>
        </p:txBody>
      </p:sp>
      <p:sp>
        <p:nvSpPr>
          <p:cNvPr id="146" name="object 146"/>
          <p:cNvSpPr txBox="1"/>
          <p:nvPr/>
        </p:nvSpPr>
        <p:spPr>
          <a:xfrm>
            <a:off x="580731" y="7280779"/>
            <a:ext cx="3226435" cy="19050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950" spc="10" dirty="0">
                <a:solidFill>
                  <a:srgbClr val="3C2B98"/>
                </a:solidFill>
                <a:latin typeface="Arial"/>
                <a:cs typeface="Arial"/>
              </a:rPr>
              <a:t>WORLD ASSOCIATION </a:t>
            </a:r>
            <a:r>
              <a:rPr sz="950" spc="5" dirty="0">
                <a:solidFill>
                  <a:srgbClr val="3C2B98"/>
                </a:solidFill>
                <a:latin typeface="Arial"/>
                <a:cs typeface="Arial"/>
              </a:rPr>
              <a:t>OF </a:t>
            </a:r>
            <a:r>
              <a:rPr sz="950" spc="15" dirty="0">
                <a:solidFill>
                  <a:srgbClr val="3C2B98"/>
                </a:solidFill>
                <a:latin typeface="Arial"/>
                <a:cs typeface="Arial"/>
              </a:rPr>
              <a:t>TECHNOLOGY</a:t>
            </a:r>
            <a:r>
              <a:rPr sz="950" spc="90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950" spc="15" dirty="0">
                <a:solidFill>
                  <a:srgbClr val="3C2B98"/>
                </a:solidFill>
                <a:latin typeface="Arial"/>
                <a:cs typeface="Arial"/>
              </a:rPr>
              <a:t>TEACHERS</a:t>
            </a:r>
            <a:endParaRPr sz="950">
              <a:latin typeface="Arial"/>
              <a:cs typeface="Arial"/>
            </a:endParaRPr>
          </a:p>
        </p:txBody>
      </p:sp>
      <p:sp>
        <p:nvSpPr>
          <p:cNvPr id="147" name="object 147"/>
          <p:cNvSpPr txBox="1"/>
          <p:nvPr/>
        </p:nvSpPr>
        <p:spPr>
          <a:xfrm>
            <a:off x="4009494" y="7277765"/>
            <a:ext cx="2900680" cy="19050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950" spc="-5" dirty="0">
                <a:solidFill>
                  <a:srgbClr val="3C2B98"/>
                </a:solidFill>
                <a:latin typeface="Arial"/>
                <a:cs typeface="Arial"/>
                <a:hlinkClick r:id="rId7"/>
              </a:rPr>
              <a:t>https://www.facebook.com/groups/254963448192823/</a:t>
            </a:r>
            <a:endParaRPr sz="950">
              <a:latin typeface="Arial"/>
              <a:cs typeface="Arial"/>
            </a:endParaRPr>
          </a:p>
        </p:txBody>
      </p:sp>
      <p:sp>
        <p:nvSpPr>
          <p:cNvPr id="142" name="object 142"/>
          <p:cNvSpPr txBox="1"/>
          <p:nvPr/>
        </p:nvSpPr>
        <p:spPr>
          <a:xfrm>
            <a:off x="7551475" y="2342688"/>
            <a:ext cx="203200" cy="344170"/>
          </a:xfrm>
          <a:prstGeom prst="rect">
            <a:avLst/>
          </a:prstGeom>
        </p:spPr>
        <p:txBody>
          <a:bodyPr vert="vert270" wrap="square" lIns="0" tIns="209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65"/>
              </a:spcBef>
            </a:pPr>
            <a:r>
              <a:rPr sz="1000" dirty="0">
                <a:solidFill>
                  <a:srgbClr val="151616"/>
                </a:solidFill>
                <a:latin typeface="Arial"/>
                <a:cs typeface="Arial"/>
              </a:rPr>
              <a:t>41cm</a:t>
            </a:r>
            <a:endParaRPr sz="1000">
              <a:latin typeface="Arial"/>
              <a:cs typeface="Arial"/>
            </a:endParaRPr>
          </a:p>
        </p:txBody>
      </p:sp>
      <p:sp>
        <p:nvSpPr>
          <p:cNvPr id="143" name="object 143"/>
          <p:cNvSpPr txBox="1"/>
          <p:nvPr/>
        </p:nvSpPr>
        <p:spPr>
          <a:xfrm>
            <a:off x="809435" y="4039771"/>
            <a:ext cx="5891530" cy="52895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  <a:tabLst>
                <a:tab pos="3202940" algn="l"/>
              </a:tabLst>
            </a:pPr>
            <a:r>
              <a:rPr sz="850" spc="50" dirty="0">
                <a:solidFill>
                  <a:srgbClr val="3C2B98"/>
                </a:solidFill>
                <a:latin typeface="Arial"/>
                <a:cs typeface="Arial"/>
              </a:rPr>
              <a:t>WO</a:t>
            </a:r>
            <a:r>
              <a:rPr sz="850" spc="45" dirty="0">
                <a:solidFill>
                  <a:srgbClr val="3C2B98"/>
                </a:solidFill>
                <a:latin typeface="Arial"/>
                <a:cs typeface="Arial"/>
              </a:rPr>
              <a:t>RL</a:t>
            </a:r>
            <a:r>
              <a:rPr sz="850" spc="15" dirty="0">
                <a:solidFill>
                  <a:srgbClr val="3C2B98"/>
                </a:solidFill>
                <a:latin typeface="Arial"/>
                <a:cs typeface="Arial"/>
              </a:rPr>
              <a:t>D</a:t>
            </a:r>
            <a:r>
              <a:rPr sz="850" spc="-10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850" spc="45" dirty="0">
                <a:solidFill>
                  <a:srgbClr val="3C2B98"/>
                </a:solidFill>
                <a:latin typeface="Arial"/>
                <a:cs typeface="Arial"/>
              </a:rPr>
              <a:t>ASS</a:t>
            </a:r>
            <a:r>
              <a:rPr sz="850" spc="50" dirty="0">
                <a:solidFill>
                  <a:srgbClr val="3C2B98"/>
                </a:solidFill>
                <a:latin typeface="Arial"/>
                <a:cs typeface="Arial"/>
              </a:rPr>
              <a:t>O</a:t>
            </a:r>
            <a:r>
              <a:rPr sz="850" spc="45" dirty="0">
                <a:solidFill>
                  <a:srgbClr val="3C2B98"/>
                </a:solidFill>
                <a:latin typeface="Arial"/>
                <a:cs typeface="Arial"/>
              </a:rPr>
              <a:t>C</a:t>
            </a:r>
            <a:r>
              <a:rPr sz="850" spc="30" dirty="0">
                <a:solidFill>
                  <a:srgbClr val="3C2B98"/>
                </a:solidFill>
                <a:latin typeface="Arial"/>
                <a:cs typeface="Arial"/>
              </a:rPr>
              <a:t>I</a:t>
            </a:r>
            <a:r>
              <a:rPr sz="850" spc="-15" dirty="0">
                <a:solidFill>
                  <a:srgbClr val="3C2B98"/>
                </a:solidFill>
                <a:latin typeface="Arial"/>
                <a:cs typeface="Arial"/>
              </a:rPr>
              <a:t>A</a:t>
            </a:r>
            <a:r>
              <a:rPr sz="850" spc="45" dirty="0">
                <a:solidFill>
                  <a:srgbClr val="3C2B98"/>
                </a:solidFill>
                <a:latin typeface="Arial"/>
                <a:cs typeface="Arial"/>
              </a:rPr>
              <a:t>T</a:t>
            </a:r>
            <a:r>
              <a:rPr sz="850" spc="30" dirty="0">
                <a:solidFill>
                  <a:srgbClr val="3C2B98"/>
                </a:solidFill>
                <a:latin typeface="Arial"/>
                <a:cs typeface="Arial"/>
              </a:rPr>
              <a:t>I</a:t>
            </a:r>
            <a:r>
              <a:rPr sz="850" spc="50" dirty="0">
                <a:solidFill>
                  <a:srgbClr val="3C2B98"/>
                </a:solidFill>
                <a:latin typeface="Arial"/>
                <a:cs typeface="Arial"/>
              </a:rPr>
              <a:t>O</a:t>
            </a:r>
            <a:r>
              <a:rPr sz="850" spc="15" dirty="0">
                <a:solidFill>
                  <a:srgbClr val="3C2B98"/>
                </a:solidFill>
                <a:latin typeface="Arial"/>
                <a:cs typeface="Arial"/>
              </a:rPr>
              <a:t>N</a:t>
            </a:r>
            <a:r>
              <a:rPr sz="850" spc="35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850" spc="50" dirty="0">
                <a:solidFill>
                  <a:srgbClr val="3C2B98"/>
                </a:solidFill>
                <a:latin typeface="Arial"/>
                <a:cs typeface="Arial"/>
              </a:rPr>
              <a:t>O</a:t>
            </a:r>
            <a:r>
              <a:rPr sz="850" spc="15" dirty="0">
                <a:solidFill>
                  <a:srgbClr val="3C2B98"/>
                </a:solidFill>
                <a:latin typeface="Arial"/>
                <a:cs typeface="Arial"/>
              </a:rPr>
              <a:t>F </a:t>
            </a:r>
            <a:r>
              <a:rPr sz="850" spc="45" dirty="0">
                <a:solidFill>
                  <a:srgbClr val="3C2B98"/>
                </a:solidFill>
                <a:latin typeface="Arial"/>
                <a:cs typeface="Arial"/>
              </a:rPr>
              <a:t>TECHN</a:t>
            </a:r>
            <a:r>
              <a:rPr sz="850" spc="50" dirty="0">
                <a:solidFill>
                  <a:srgbClr val="3C2B98"/>
                </a:solidFill>
                <a:latin typeface="Arial"/>
                <a:cs typeface="Arial"/>
              </a:rPr>
              <a:t>O</a:t>
            </a:r>
            <a:r>
              <a:rPr sz="850" spc="40" dirty="0">
                <a:solidFill>
                  <a:srgbClr val="3C2B98"/>
                </a:solidFill>
                <a:latin typeface="Arial"/>
                <a:cs typeface="Arial"/>
              </a:rPr>
              <a:t>L</a:t>
            </a:r>
            <a:r>
              <a:rPr sz="850" spc="50" dirty="0">
                <a:solidFill>
                  <a:srgbClr val="3C2B98"/>
                </a:solidFill>
                <a:latin typeface="Arial"/>
                <a:cs typeface="Arial"/>
              </a:rPr>
              <a:t>OG</a:t>
            </a:r>
            <a:r>
              <a:rPr sz="850" spc="15" dirty="0">
                <a:solidFill>
                  <a:srgbClr val="3C2B98"/>
                </a:solidFill>
                <a:latin typeface="Arial"/>
                <a:cs typeface="Arial"/>
              </a:rPr>
              <a:t>Y</a:t>
            </a:r>
            <a:r>
              <a:rPr sz="850" spc="0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850" spc="45" dirty="0">
                <a:solidFill>
                  <a:srgbClr val="3C2B98"/>
                </a:solidFill>
                <a:latin typeface="Arial"/>
                <a:cs typeface="Arial"/>
              </a:rPr>
              <a:t>TEACHER</a:t>
            </a:r>
            <a:r>
              <a:rPr sz="850" spc="15" dirty="0">
                <a:solidFill>
                  <a:srgbClr val="3C2B98"/>
                </a:solidFill>
                <a:latin typeface="Arial"/>
                <a:cs typeface="Arial"/>
              </a:rPr>
              <a:t>S</a:t>
            </a:r>
            <a:r>
              <a:rPr sz="850" dirty="0">
                <a:solidFill>
                  <a:srgbClr val="3C2B98"/>
                </a:solidFill>
                <a:latin typeface="Arial"/>
                <a:cs typeface="Arial"/>
              </a:rPr>
              <a:t>	</a:t>
            </a:r>
            <a:r>
              <a:rPr sz="850" spc="5" dirty="0">
                <a:solidFill>
                  <a:srgbClr val="3C2B98"/>
                </a:solidFill>
                <a:latin typeface="Arial"/>
                <a:cs typeface="Arial"/>
                <a:hlinkClick r:id="rId8"/>
              </a:rPr>
              <a:t>https://ww</a:t>
            </a:r>
            <a:r>
              <a:rPr sz="850" spc="-30" dirty="0">
                <a:solidFill>
                  <a:srgbClr val="3C2B98"/>
                </a:solidFill>
                <a:latin typeface="Arial"/>
                <a:cs typeface="Arial"/>
                <a:hlinkClick r:id="rId8"/>
              </a:rPr>
              <a:t>w</a:t>
            </a:r>
            <a:r>
              <a:rPr sz="850" spc="10" dirty="0">
                <a:solidFill>
                  <a:srgbClr val="3C2B98"/>
                </a:solidFill>
                <a:latin typeface="Arial"/>
                <a:cs typeface="Arial"/>
                <a:hlinkClick r:id="rId8"/>
              </a:rPr>
              <a:t>.facebook.com/groups/254963448192823/</a:t>
            </a:r>
            <a:endParaRPr sz="8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400">
              <a:latin typeface="Times New Roman"/>
              <a:cs typeface="Times New Roman"/>
            </a:endParaRPr>
          </a:p>
          <a:p>
            <a:pPr marL="2730500">
              <a:lnSpc>
                <a:spcPct val="100000"/>
              </a:lnSpc>
              <a:tabLst>
                <a:tab pos="4381500" algn="l"/>
              </a:tabLst>
            </a:pPr>
            <a:r>
              <a:rPr sz="1050" spc="10" dirty="0">
                <a:solidFill>
                  <a:srgbClr val="151616"/>
                </a:solidFill>
                <a:latin typeface="Arial"/>
                <a:cs typeface="Arial"/>
              </a:rPr>
              <a:t>A	C</a:t>
            </a:r>
            <a:endParaRPr sz="1050">
              <a:latin typeface="Arial"/>
              <a:cs typeface="Arial"/>
            </a:endParaRPr>
          </a:p>
        </p:txBody>
      </p:sp>
      <p:sp>
        <p:nvSpPr>
          <p:cNvPr id="144" name="object 144"/>
          <p:cNvSpPr txBox="1"/>
          <p:nvPr/>
        </p:nvSpPr>
        <p:spPr>
          <a:xfrm>
            <a:off x="6979105" y="4020353"/>
            <a:ext cx="2713990" cy="16065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850" spc="5" dirty="0">
                <a:solidFill>
                  <a:srgbClr val="3C2B98"/>
                </a:solidFill>
                <a:latin typeface="Arial"/>
                <a:cs typeface="Arial"/>
                <a:hlinkClick r:id="rId6"/>
              </a:rPr>
              <a:t>www.technologystudent.com </a:t>
            </a:r>
            <a:r>
              <a:rPr sz="850" spc="15" dirty="0">
                <a:solidFill>
                  <a:srgbClr val="3C2B98"/>
                </a:solidFill>
                <a:latin typeface="Arial"/>
                <a:cs typeface="Arial"/>
                <a:hlinkClick r:id="rId6"/>
              </a:rPr>
              <a:t>© </a:t>
            </a:r>
            <a:r>
              <a:rPr sz="850" spc="10" dirty="0">
                <a:solidFill>
                  <a:srgbClr val="3C2B98"/>
                </a:solidFill>
                <a:latin typeface="Arial"/>
                <a:cs typeface="Arial"/>
              </a:rPr>
              <a:t>2018 </a:t>
            </a:r>
            <a:r>
              <a:rPr sz="850" dirty="0">
                <a:solidFill>
                  <a:srgbClr val="3C2B98"/>
                </a:solidFill>
                <a:latin typeface="Arial"/>
                <a:cs typeface="Arial"/>
              </a:rPr>
              <a:t>V.Ryan </a:t>
            </a:r>
            <a:r>
              <a:rPr sz="850" spc="15" dirty="0">
                <a:solidFill>
                  <a:srgbClr val="3C2B98"/>
                </a:solidFill>
                <a:latin typeface="Arial"/>
                <a:cs typeface="Arial"/>
              </a:rPr>
              <a:t>©</a:t>
            </a:r>
            <a:r>
              <a:rPr sz="850" spc="0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850" spc="10" dirty="0">
                <a:solidFill>
                  <a:srgbClr val="3C2B98"/>
                </a:solidFill>
                <a:latin typeface="Arial"/>
                <a:cs typeface="Arial"/>
              </a:rPr>
              <a:t>2018</a:t>
            </a:r>
            <a:endParaRPr sz="8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63562" y="160084"/>
            <a:ext cx="10338435" cy="7176134"/>
          </a:xfrm>
          <a:custGeom>
            <a:avLst/>
            <a:gdLst/>
            <a:ahLst/>
            <a:cxnLst/>
            <a:rect l="l" t="t" r="r" b="b"/>
            <a:pathLst>
              <a:path w="10338435" h="7176134">
                <a:moveTo>
                  <a:pt x="0" y="0"/>
                </a:moveTo>
                <a:lnTo>
                  <a:pt x="10337868" y="0"/>
                </a:lnTo>
                <a:lnTo>
                  <a:pt x="10337868" y="7175545"/>
                </a:lnTo>
                <a:lnTo>
                  <a:pt x="0" y="7175545"/>
                </a:lnTo>
                <a:lnTo>
                  <a:pt x="0" y="0"/>
                </a:lnTo>
                <a:close/>
              </a:path>
            </a:pathLst>
          </a:custGeom>
          <a:solidFill>
            <a:srgbClr val="E9EFF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628454" y="874168"/>
            <a:ext cx="9394825" cy="5839460"/>
          </a:xfrm>
          <a:prstGeom prst="rect">
            <a:avLst/>
          </a:prstGeom>
        </p:spPr>
        <p:txBody>
          <a:bodyPr vert="horz" wrap="square" lIns="0" tIns="45085" rIns="0" bIns="0" rtlCol="0">
            <a:spAutoFit/>
          </a:bodyPr>
          <a:lstStyle/>
          <a:p>
            <a:pPr marL="318135" marR="309880" algn="ctr">
              <a:lnSpc>
                <a:spcPts val="2680"/>
              </a:lnSpc>
              <a:spcBef>
                <a:spcPts val="355"/>
              </a:spcBef>
            </a:pP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The NEA is a single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task that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contributes 50%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of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all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marks for</a:t>
            </a:r>
            <a:r>
              <a:rPr sz="2400" spc="-4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the 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Design and </a:t>
            </a:r>
            <a:r>
              <a:rPr sz="2400" spc="-30" dirty="0">
                <a:solidFill>
                  <a:srgbClr val="151616"/>
                </a:solidFill>
                <a:latin typeface="Arial"/>
                <a:cs typeface="Arial"/>
              </a:rPr>
              <a:t>Technology</a:t>
            </a:r>
            <a:r>
              <a:rPr sz="2400" spc="-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GCSE.</a:t>
            </a:r>
            <a:endParaRPr sz="2400">
              <a:latin typeface="Arial"/>
              <a:cs typeface="Arial"/>
            </a:endParaRPr>
          </a:p>
          <a:p>
            <a:pPr marL="247650" marR="238760" algn="ctr">
              <a:lnSpc>
                <a:spcPts val="2680"/>
              </a:lnSpc>
              <a:spcBef>
                <a:spcPts val="2685"/>
              </a:spcBef>
            </a:pPr>
            <a:r>
              <a:rPr sz="2400" spc="-80" dirty="0">
                <a:solidFill>
                  <a:srgbClr val="151616"/>
                </a:solidFill>
                <a:latin typeface="Arial"/>
                <a:cs typeface="Arial"/>
              </a:rPr>
              <a:t>You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will be given a choice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of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a number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of </a:t>
            </a:r>
            <a:r>
              <a:rPr sz="2400" b="1" dirty="0">
                <a:solidFill>
                  <a:srgbClr val="151616"/>
                </a:solidFill>
                <a:latin typeface="Arial"/>
                <a:cs typeface="Arial"/>
              </a:rPr>
              <a:t>Contextual Challenges 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(themes). </a:t>
            </a:r>
            <a:r>
              <a:rPr sz="2400" spc="-80" dirty="0">
                <a:solidFill>
                  <a:srgbClr val="151616"/>
                </a:solidFill>
                <a:latin typeface="Arial"/>
                <a:cs typeface="Arial"/>
              </a:rPr>
              <a:t>You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will research and investigate one or more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of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these  themes, in order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ﬁnd a design problem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to</a:t>
            </a:r>
            <a:r>
              <a:rPr sz="2400" spc="6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solve.</a:t>
            </a:r>
            <a:endParaRPr sz="2400">
              <a:latin typeface="Arial"/>
              <a:cs typeface="Arial"/>
            </a:endParaRPr>
          </a:p>
          <a:p>
            <a:pPr marL="12700" marR="5080" algn="ctr">
              <a:lnSpc>
                <a:spcPts val="2680"/>
              </a:lnSpc>
              <a:spcBef>
                <a:spcPts val="2685"/>
              </a:spcBef>
              <a:tabLst>
                <a:tab pos="960755" algn="l"/>
              </a:tabLst>
            </a:pP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As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a </a:t>
            </a:r>
            <a:r>
              <a:rPr sz="2400" spc="-20" dirty="0">
                <a:solidFill>
                  <a:srgbClr val="151616"/>
                </a:solidFill>
                <a:latin typeface="Arial"/>
                <a:cs typeface="Arial"/>
              </a:rPr>
              <a:t>designer,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you will consider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design problem,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from the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point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of 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view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of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a potential client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/ </a:t>
            </a:r>
            <a:r>
              <a:rPr sz="2400" spc="-15" dirty="0">
                <a:solidFill>
                  <a:srgbClr val="151616"/>
                </a:solidFill>
                <a:latin typeface="Arial"/>
                <a:cs typeface="Arial"/>
              </a:rPr>
              <a:t>customer,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leading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a design brief and  speciﬁcation. </a:t>
            </a:r>
            <a:r>
              <a:rPr sz="2400" spc="-80" dirty="0">
                <a:solidFill>
                  <a:srgbClr val="151616"/>
                </a:solidFill>
                <a:latin typeface="Arial"/>
                <a:cs typeface="Arial"/>
              </a:rPr>
              <a:t>You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will produce a series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of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designs and develop one or  more,	leading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a ﬁnal manufactured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prototype. This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will be fully  tested and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evaluated.</a:t>
            </a:r>
            <a:endParaRPr sz="2400">
              <a:latin typeface="Arial"/>
              <a:cs typeface="Arial"/>
            </a:endParaRPr>
          </a:p>
          <a:p>
            <a:pPr marL="55244" marR="46990" indent="-635" algn="ctr">
              <a:lnSpc>
                <a:spcPts val="2680"/>
              </a:lnSpc>
              <a:spcBef>
                <a:spcPts val="2685"/>
              </a:spcBef>
            </a:pPr>
            <a:r>
              <a:rPr sz="2400" spc="-60" dirty="0">
                <a:solidFill>
                  <a:srgbClr val="151616"/>
                </a:solidFill>
                <a:latin typeface="Arial"/>
                <a:cs typeface="Arial"/>
              </a:rPr>
              <a:t>Your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portfolio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(written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or digital), will be approximately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twenty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design  sheets. Examination boards recommend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that students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do</a:t>
            </a:r>
            <a:r>
              <a:rPr sz="2400" spc="10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not</a:t>
            </a:r>
            <a:r>
              <a:rPr sz="2400" spc="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exceed  twenty sheets and spend between 30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35 hours on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the NEA,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which  includes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manufacture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of the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ﬁnal</a:t>
            </a:r>
            <a:r>
              <a:rPr sz="2400" spc="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prototype.</a:t>
            </a:r>
            <a:endParaRPr sz="24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312227" y="7150296"/>
            <a:ext cx="3054350" cy="19875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  <a:tabLst>
                <a:tab pos="2195195" algn="l"/>
              </a:tabLst>
            </a:pPr>
            <a:r>
              <a:rPr sz="1000" spc="-5" dirty="0">
                <a:solidFill>
                  <a:srgbClr val="3C2B98"/>
                </a:solidFill>
                <a:latin typeface="Arial"/>
                <a:cs typeface="Arial"/>
                <a:hlinkClick r:id="rId2"/>
              </a:rPr>
              <a:t>www.technologystudent.com</a:t>
            </a:r>
            <a:r>
              <a:rPr sz="1000" dirty="0">
                <a:solidFill>
                  <a:srgbClr val="3C2B98"/>
                </a:solidFill>
                <a:latin typeface="Arial"/>
                <a:cs typeface="Arial"/>
                <a:hlinkClick r:id="rId2"/>
              </a:rPr>
              <a:t> </a:t>
            </a:r>
            <a:r>
              <a:rPr sz="1000" spc="-5" dirty="0">
                <a:solidFill>
                  <a:srgbClr val="3C2B98"/>
                </a:solidFill>
                <a:latin typeface="Arial"/>
                <a:cs typeface="Arial"/>
              </a:rPr>
              <a:t>©</a:t>
            </a:r>
            <a:r>
              <a:rPr sz="1000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1000" spc="-5" dirty="0">
                <a:solidFill>
                  <a:srgbClr val="3C2B98"/>
                </a:solidFill>
                <a:latin typeface="Arial"/>
                <a:cs typeface="Arial"/>
              </a:rPr>
              <a:t>2018	</a:t>
            </a:r>
            <a:r>
              <a:rPr sz="1000" spc="-20" dirty="0">
                <a:solidFill>
                  <a:srgbClr val="3C2B98"/>
                </a:solidFill>
                <a:latin typeface="Arial"/>
                <a:cs typeface="Arial"/>
              </a:rPr>
              <a:t>V.Ryan </a:t>
            </a:r>
            <a:r>
              <a:rPr sz="1000" spc="-5" dirty="0">
                <a:solidFill>
                  <a:srgbClr val="3C2B98"/>
                </a:solidFill>
                <a:latin typeface="Arial"/>
                <a:cs typeface="Arial"/>
              </a:rPr>
              <a:t>©</a:t>
            </a:r>
            <a:r>
              <a:rPr sz="1000" spc="-70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1000" spc="-5" dirty="0">
                <a:solidFill>
                  <a:srgbClr val="3C2B98"/>
                </a:solidFill>
                <a:latin typeface="Arial"/>
                <a:cs typeface="Arial"/>
              </a:rPr>
              <a:t>2018</a:t>
            </a:r>
            <a:endParaRPr sz="10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61303" y="7172545"/>
            <a:ext cx="3382010" cy="19812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000" spc="10" dirty="0">
                <a:solidFill>
                  <a:srgbClr val="3C2B98"/>
                </a:solidFill>
                <a:latin typeface="Arial"/>
                <a:cs typeface="Arial"/>
              </a:rPr>
              <a:t>WORLD </a:t>
            </a:r>
            <a:r>
              <a:rPr sz="1000" spc="5" dirty="0">
                <a:solidFill>
                  <a:srgbClr val="3C2B98"/>
                </a:solidFill>
                <a:latin typeface="Arial"/>
                <a:cs typeface="Arial"/>
              </a:rPr>
              <a:t>ASSOCIATION </a:t>
            </a:r>
            <a:r>
              <a:rPr sz="1000" spc="0" dirty="0">
                <a:solidFill>
                  <a:srgbClr val="3C2B98"/>
                </a:solidFill>
                <a:latin typeface="Arial"/>
                <a:cs typeface="Arial"/>
              </a:rPr>
              <a:t>OF </a:t>
            </a:r>
            <a:r>
              <a:rPr sz="1000" spc="15" dirty="0">
                <a:solidFill>
                  <a:srgbClr val="3C2B98"/>
                </a:solidFill>
                <a:latin typeface="Arial"/>
                <a:cs typeface="Arial"/>
              </a:rPr>
              <a:t>TECHNOLOGY</a:t>
            </a:r>
            <a:r>
              <a:rPr sz="1000" spc="114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1000" spc="15" dirty="0">
                <a:solidFill>
                  <a:srgbClr val="3C2B98"/>
                </a:solidFill>
                <a:latin typeface="Arial"/>
                <a:cs typeface="Arial"/>
              </a:rPr>
              <a:t>TEACHERS</a:t>
            </a:r>
            <a:endParaRPr sz="10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956051" y="7169388"/>
            <a:ext cx="3040380" cy="19812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000" spc="-5" dirty="0">
                <a:solidFill>
                  <a:srgbClr val="3C2B98"/>
                </a:solidFill>
                <a:latin typeface="Arial"/>
                <a:cs typeface="Arial"/>
                <a:hlinkClick r:id="rId3"/>
              </a:rPr>
              <a:t>https://www.facebook.com/groups/254963448192823/</a:t>
            </a:r>
            <a:endParaRPr sz="10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956051" y="240201"/>
            <a:ext cx="3040380" cy="1771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5" dirty="0">
                <a:solidFill>
                  <a:srgbClr val="3C2B98"/>
                </a:solidFill>
                <a:latin typeface="Arial"/>
                <a:cs typeface="Arial"/>
                <a:hlinkClick r:id="rId4"/>
              </a:rPr>
              <a:t>https://www.facebook.com/groups/254963448192823/</a:t>
            </a:r>
            <a:endParaRPr sz="10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61303" y="243358"/>
            <a:ext cx="3382010" cy="1771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10" dirty="0">
                <a:solidFill>
                  <a:srgbClr val="3C2B98"/>
                </a:solidFill>
                <a:latin typeface="Arial"/>
                <a:cs typeface="Arial"/>
              </a:rPr>
              <a:t>WORLD </a:t>
            </a:r>
            <a:r>
              <a:rPr sz="1000" spc="5" dirty="0">
                <a:solidFill>
                  <a:srgbClr val="3C2B98"/>
                </a:solidFill>
                <a:latin typeface="Arial"/>
                <a:cs typeface="Arial"/>
              </a:rPr>
              <a:t>ASSOCIATION </a:t>
            </a:r>
            <a:r>
              <a:rPr sz="1000" spc="0" dirty="0">
                <a:solidFill>
                  <a:srgbClr val="3C2B98"/>
                </a:solidFill>
                <a:latin typeface="Arial"/>
                <a:cs typeface="Arial"/>
              </a:rPr>
              <a:t>OF </a:t>
            </a:r>
            <a:r>
              <a:rPr sz="1000" spc="15" dirty="0">
                <a:solidFill>
                  <a:srgbClr val="3C2B98"/>
                </a:solidFill>
                <a:latin typeface="Arial"/>
                <a:cs typeface="Arial"/>
              </a:rPr>
              <a:t>TECHNOLOGY</a:t>
            </a:r>
            <a:r>
              <a:rPr sz="1000" spc="114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1000" spc="15" dirty="0">
                <a:solidFill>
                  <a:srgbClr val="3C2B98"/>
                </a:solidFill>
                <a:latin typeface="Arial"/>
                <a:cs typeface="Arial"/>
              </a:rPr>
              <a:t>TEACHERS</a:t>
            </a:r>
            <a:endParaRPr sz="10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312227" y="221481"/>
            <a:ext cx="3054350" cy="1771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2195195" algn="l"/>
              </a:tabLst>
            </a:pPr>
            <a:r>
              <a:rPr sz="1000" spc="-5" dirty="0">
                <a:solidFill>
                  <a:srgbClr val="3C2B98"/>
                </a:solidFill>
                <a:latin typeface="Arial"/>
                <a:cs typeface="Arial"/>
                <a:hlinkClick r:id="rId2"/>
              </a:rPr>
              <a:t>www.technologystudent.com</a:t>
            </a:r>
            <a:r>
              <a:rPr sz="1000" dirty="0">
                <a:solidFill>
                  <a:srgbClr val="3C2B98"/>
                </a:solidFill>
                <a:latin typeface="Arial"/>
                <a:cs typeface="Arial"/>
                <a:hlinkClick r:id="rId2"/>
              </a:rPr>
              <a:t> </a:t>
            </a:r>
            <a:r>
              <a:rPr sz="1000" spc="-5" dirty="0">
                <a:solidFill>
                  <a:srgbClr val="3C2B98"/>
                </a:solidFill>
                <a:latin typeface="Arial"/>
                <a:cs typeface="Arial"/>
                <a:hlinkClick r:id="rId2"/>
              </a:rPr>
              <a:t>©</a:t>
            </a:r>
            <a:r>
              <a:rPr sz="1000" dirty="0">
                <a:solidFill>
                  <a:srgbClr val="3C2B98"/>
                </a:solidFill>
                <a:latin typeface="Arial"/>
                <a:cs typeface="Arial"/>
                <a:hlinkClick r:id="rId2"/>
              </a:rPr>
              <a:t> </a:t>
            </a:r>
            <a:r>
              <a:rPr sz="1000" spc="-5" dirty="0">
                <a:solidFill>
                  <a:srgbClr val="3C2B98"/>
                </a:solidFill>
                <a:latin typeface="Arial"/>
                <a:cs typeface="Arial"/>
              </a:rPr>
              <a:t>2018	</a:t>
            </a:r>
            <a:r>
              <a:rPr sz="1000" spc="-20" dirty="0">
                <a:solidFill>
                  <a:srgbClr val="3C2B98"/>
                </a:solidFill>
                <a:latin typeface="Arial"/>
                <a:cs typeface="Arial"/>
              </a:rPr>
              <a:t>V.Ryan </a:t>
            </a:r>
            <a:r>
              <a:rPr sz="1000" spc="-5" dirty="0">
                <a:solidFill>
                  <a:srgbClr val="3C2B98"/>
                </a:solidFill>
                <a:latin typeface="Arial"/>
                <a:cs typeface="Arial"/>
              </a:rPr>
              <a:t>©</a:t>
            </a:r>
            <a:r>
              <a:rPr sz="1000" spc="-70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1000" spc="-5" dirty="0">
                <a:solidFill>
                  <a:srgbClr val="3C2B98"/>
                </a:solidFill>
                <a:latin typeface="Arial"/>
                <a:cs typeface="Arial"/>
              </a:rPr>
              <a:t>2018</a:t>
            </a:r>
            <a:endParaRPr sz="1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1014" y="58452"/>
            <a:ext cx="10567035" cy="7455534"/>
          </a:xfrm>
          <a:custGeom>
            <a:avLst/>
            <a:gdLst/>
            <a:ahLst/>
            <a:cxnLst/>
            <a:rect l="l" t="t" r="r" b="b"/>
            <a:pathLst>
              <a:path w="10567035" h="7455534">
                <a:moveTo>
                  <a:pt x="0" y="0"/>
                </a:moveTo>
                <a:lnTo>
                  <a:pt x="10566467" y="0"/>
                </a:lnTo>
                <a:lnTo>
                  <a:pt x="10566467" y="7454948"/>
                </a:lnTo>
                <a:lnTo>
                  <a:pt x="0" y="7454948"/>
                </a:lnTo>
                <a:lnTo>
                  <a:pt x="0" y="0"/>
                </a:lnTo>
                <a:close/>
              </a:path>
            </a:pathLst>
          </a:custGeom>
          <a:solidFill>
            <a:srgbClr val="FBF9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76249" y="1195098"/>
            <a:ext cx="10186035" cy="5893435"/>
          </a:xfrm>
          <a:custGeom>
            <a:avLst/>
            <a:gdLst/>
            <a:ahLst/>
            <a:cxnLst/>
            <a:rect l="l" t="t" r="r" b="b"/>
            <a:pathLst>
              <a:path w="10186035" h="5893434">
                <a:moveTo>
                  <a:pt x="0" y="0"/>
                </a:moveTo>
                <a:lnTo>
                  <a:pt x="10185436" y="0"/>
                </a:lnTo>
                <a:lnTo>
                  <a:pt x="10185436" y="5892819"/>
                </a:lnTo>
                <a:lnTo>
                  <a:pt x="0" y="5892819"/>
                </a:lnTo>
                <a:lnTo>
                  <a:pt x="0" y="0"/>
                </a:lnTo>
                <a:close/>
              </a:path>
            </a:pathLst>
          </a:custGeom>
          <a:solidFill>
            <a:srgbClr val="FEF5B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976481" y="152213"/>
            <a:ext cx="469392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u="sng" spc="-5" dirty="0"/>
              <a:t>THE JUSTIFIED</a:t>
            </a:r>
            <a:r>
              <a:rPr sz="2400" u="sng" spc="-20" dirty="0"/>
              <a:t> </a:t>
            </a:r>
            <a:r>
              <a:rPr sz="2400" u="sng" spc="-15" dirty="0"/>
              <a:t>SPECIFICATION</a:t>
            </a:r>
            <a:endParaRPr sz="2400" u="sng" dirty="0"/>
          </a:p>
        </p:txBody>
      </p:sp>
      <p:sp>
        <p:nvSpPr>
          <p:cNvPr id="7" name="object 7"/>
          <p:cNvSpPr txBox="1"/>
          <p:nvPr/>
        </p:nvSpPr>
        <p:spPr>
          <a:xfrm>
            <a:off x="7210697" y="7259553"/>
            <a:ext cx="2914650" cy="19050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  <a:tabLst>
                <a:tab pos="2094864" algn="l"/>
              </a:tabLst>
            </a:pPr>
            <a:r>
              <a:rPr sz="950" spc="-5" dirty="0">
                <a:solidFill>
                  <a:srgbClr val="3C2B98"/>
                </a:solidFill>
                <a:latin typeface="Arial"/>
                <a:cs typeface="Arial"/>
                <a:hlinkClick r:id="rId2"/>
              </a:rPr>
              <a:t>www.technologystudent.com</a:t>
            </a:r>
            <a:r>
              <a:rPr sz="950" spc="15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950" dirty="0">
                <a:solidFill>
                  <a:srgbClr val="3C2B98"/>
                </a:solidFill>
                <a:latin typeface="Arial"/>
                <a:cs typeface="Arial"/>
              </a:rPr>
              <a:t>©</a:t>
            </a:r>
            <a:r>
              <a:rPr sz="950" spc="15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950" spc="-5" dirty="0">
                <a:solidFill>
                  <a:srgbClr val="3C2B98"/>
                </a:solidFill>
                <a:latin typeface="Arial"/>
                <a:cs typeface="Arial"/>
              </a:rPr>
              <a:t>2018	</a:t>
            </a:r>
            <a:r>
              <a:rPr sz="950" spc="-20" dirty="0">
                <a:solidFill>
                  <a:srgbClr val="3C2B98"/>
                </a:solidFill>
                <a:latin typeface="Arial"/>
                <a:cs typeface="Arial"/>
              </a:rPr>
              <a:t>V.Ryan </a:t>
            </a:r>
            <a:r>
              <a:rPr sz="950" spc="-5" dirty="0">
                <a:solidFill>
                  <a:srgbClr val="3C2B98"/>
                </a:solidFill>
                <a:latin typeface="Arial"/>
                <a:cs typeface="Arial"/>
              </a:rPr>
              <a:t>©</a:t>
            </a:r>
            <a:r>
              <a:rPr sz="950" spc="-45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950" spc="-5" dirty="0">
                <a:solidFill>
                  <a:srgbClr val="3C2B98"/>
                </a:solidFill>
                <a:latin typeface="Arial"/>
                <a:cs typeface="Arial"/>
              </a:rPr>
              <a:t>2018</a:t>
            </a:r>
            <a:endParaRPr sz="95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80731" y="7280779"/>
            <a:ext cx="3226435" cy="19050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950" spc="10" dirty="0">
                <a:solidFill>
                  <a:srgbClr val="3C2B98"/>
                </a:solidFill>
                <a:latin typeface="Arial"/>
                <a:cs typeface="Arial"/>
              </a:rPr>
              <a:t>WORLD ASSOCIATION </a:t>
            </a:r>
            <a:r>
              <a:rPr sz="950" spc="5" dirty="0">
                <a:solidFill>
                  <a:srgbClr val="3C2B98"/>
                </a:solidFill>
                <a:latin typeface="Arial"/>
                <a:cs typeface="Arial"/>
              </a:rPr>
              <a:t>OF </a:t>
            </a:r>
            <a:r>
              <a:rPr sz="950" spc="15" dirty="0">
                <a:solidFill>
                  <a:srgbClr val="3C2B98"/>
                </a:solidFill>
                <a:latin typeface="Arial"/>
                <a:cs typeface="Arial"/>
              </a:rPr>
              <a:t>TECHNOLOGY</a:t>
            </a:r>
            <a:r>
              <a:rPr sz="950" spc="90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950" spc="15" dirty="0">
                <a:solidFill>
                  <a:srgbClr val="3C2B98"/>
                </a:solidFill>
                <a:latin typeface="Arial"/>
                <a:cs typeface="Arial"/>
              </a:rPr>
              <a:t>TEACHERS</a:t>
            </a:r>
            <a:endParaRPr sz="95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009494" y="7277765"/>
            <a:ext cx="2900680" cy="19050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950" spc="-5" dirty="0">
                <a:solidFill>
                  <a:srgbClr val="3C2B98"/>
                </a:solidFill>
                <a:latin typeface="Arial"/>
                <a:cs typeface="Arial"/>
                <a:hlinkClick r:id="rId3"/>
              </a:rPr>
              <a:t>https://www.facebook.com/groups/254963448192823/</a:t>
            </a:r>
            <a:endParaRPr sz="95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44800" y="695728"/>
            <a:ext cx="9306560" cy="324485"/>
          </a:xfrm>
          <a:prstGeom prst="rect">
            <a:avLst/>
          </a:prstGeom>
          <a:solidFill>
            <a:srgbClr val="FBF9FD"/>
          </a:solidFill>
          <a:ln w="7199">
            <a:solidFill>
              <a:srgbClr val="DD2B1C"/>
            </a:solidFill>
          </a:ln>
        </p:spPr>
        <p:txBody>
          <a:bodyPr vert="horz" wrap="square" lIns="0" tIns="15240" rIns="0" bIns="0" rtlCol="0">
            <a:spAutoFit/>
          </a:bodyPr>
          <a:lstStyle/>
          <a:p>
            <a:pPr marL="449580">
              <a:lnSpc>
                <a:spcPct val="100000"/>
              </a:lnSpc>
              <a:spcBef>
                <a:spcPts val="120"/>
              </a:spcBef>
              <a:tabLst>
                <a:tab pos="2861945" algn="l"/>
              </a:tabLst>
            </a:pPr>
            <a:r>
              <a:rPr sz="2700" b="1" baseline="1543" dirty="0">
                <a:solidFill>
                  <a:srgbClr val="151616"/>
                </a:solidFill>
                <a:latin typeface="Arial"/>
                <a:cs typeface="Arial"/>
              </a:rPr>
              <a:t>HELPFUL</a:t>
            </a:r>
            <a:r>
              <a:rPr sz="2700" b="1" spc="-52" baseline="1543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700" b="1" baseline="1543" dirty="0">
                <a:solidFill>
                  <a:srgbClr val="151616"/>
                </a:solidFill>
                <a:latin typeface="Arial"/>
                <a:cs typeface="Arial"/>
              </a:rPr>
              <a:t>LINK	</a:t>
            </a:r>
            <a:r>
              <a:rPr sz="1800" spc="-5" dirty="0">
                <a:solidFill>
                  <a:srgbClr val="DD2B1C"/>
                </a:solidFill>
                <a:latin typeface="Arial"/>
                <a:cs typeface="Arial"/>
                <a:hlinkClick r:id="rId4"/>
              </a:rPr>
              <a:t>http://www.technologystudent.com/designpro/newspec1.html</a:t>
            </a:r>
            <a:endParaRPr sz="18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90540" y="1474911"/>
            <a:ext cx="9962515" cy="5154295"/>
          </a:xfrm>
          <a:prstGeom prst="rect">
            <a:avLst/>
          </a:prstGeom>
        </p:spPr>
        <p:txBody>
          <a:bodyPr vert="horz" wrap="square" lIns="0" tIns="40005" rIns="0" bIns="0" rtlCol="0">
            <a:spAutoFit/>
          </a:bodyPr>
          <a:lstStyle/>
          <a:p>
            <a:pPr marL="172085" marR="165100" algn="ctr">
              <a:lnSpc>
                <a:spcPts val="2230"/>
              </a:lnSpc>
              <a:spcBef>
                <a:spcPts val="315"/>
              </a:spcBef>
            </a:pPr>
            <a:r>
              <a:rPr sz="2000" b="1" spc="-5" dirty="0">
                <a:solidFill>
                  <a:srgbClr val="151616"/>
                </a:solidFill>
                <a:latin typeface="Arial"/>
                <a:cs typeface="Arial"/>
              </a:rPr>
              <a:t>A </a:t>
            </a:r>
            <a:r>
              <a:rPr sz="2000" b="1" dirty="0">
                <a:solidFill>
                  <a:srgbClr val="151616"/>
                </a:solidFill>
                <a:latin typeface="Arial"/>
                <a:cs typeface="Arial"/>
              </a:rPr>
              <a:t>‘speciﬁcation’ is </a:t>
            </a:r>
            <a:r>
              <a:rPr sz="2000" b="1" spc="-5" dirty="0">
                <a:solidFill>
                  <a:srgbClr val="151616"/>
                </a:solidFill>
                <a:latin typeface="Arial"/>
                <a:cs typeface="Arial"/>
              </a:rPr>
              <a:t>a summary </a:t>
            </a:r>
            <a:r>
              <a:rPr sz="2000" b="1" dirty="0">
                <a:solidFill>
                  <a:srgbClr val="151616"/>
                </a:solidFill>
                <a:latin typeface="Arial"/>
                <a:cs typeface="Arial"/>
              </a:rPr>
              <a:t>of the </a:t>
            </a:r>
            <a:r>
              <a:rPr sz="2000" b="1" spc="-5" dirty="0">
                <a:solidFill>
                  <a:srgbClr val="151616"/>
                </a:solidFill>
                <a:latin typeface="Arial"/>
                <a:cs typeface="Arial"/>
              </a:rPr>
              <a:t>key </a:t>
            </a:r>
            <a:r>
              <a:rPr sz="2000" b="1" dirty="0">
                <a:solidFill>
                  <a:srgbClr val="151616"/>
                </a:solidFill>
                <a:latin typeface="Arial"/>
                <a:cs typeface="Arial"/>
              </a:rPr>
              <a:t>points, identiﬁed by your </a:t>
            </a:r>
            <a:r>
              <a:rPr sz="2000" b="1" spc="-5" dirty="0">
                <a:solidFill>
                  <a:srgbClr val="151616"/>
                </a:solidFill>
                <a:latin typeface="Arial"/>
                <a:cs typeface="Arial"/>
              </a:rPr>
              <a:t>research</a:t>
            </a:r>
            <a:r>
              <a:rPr sz="2000" b="1" spc="-17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151616"/>
                </a:solidFill>
                <a:latin typeface="Arial"/>
                <a:cs typeface="Arial"/>
              </a:rPr>
              <a:t>and  analysis. </a:t>
            </a:r>
            <a:r>
              <a:rPr sz="2000" b="1" spc="-40" dirty="0">
                <a:solidFill>
                  <a:srgbClr val="151616"/>
                </a:solidFill>
                <a:latin typeface="Arial"/>
                <a:cs typeface="Arial"/>
              </a:rPr>
              <a:t>Your </a:t>
            </a:r>
            <a:r>
              <a:rPr sz="2000" b="1" spc="-5" dirty="0">
                <a:solidFill>
                  <a:srgbClr val="151616"/>
                </a:solidFill>
                <a:latin typeface="Arial"/>
                <a:cs typeface="Arial"/>
              </a:rPr>
              <a:t>research </a:t>
            </a:r>
            <a:r>
              <a:rPr sz="2000" b="1" dirty="0">
                <a:solidFill>
                  <a:srgbClr val="151616"/>
                </a:solidFill>
                <a:latin typeface="Arial"/>
                <a:cs typeface="Arial"/>
              </a:rPr>
              <a:t>should be in detail. Now is the time to draw all the  </a:t>
            </a:r>
            <a:r>
              <a:rPr sz="2000" b="1" spc="-5" dirty="0">
                <a:solidFill>
                  <a:srgbClr val="151616"/>
                </a:solidFill>
                <a:latin typeface="Arial"/>
                <a:cs typeface="Arial"/>
              </a:rPr>
              <a:t>research </a:t>
            </a:r>
            <a:r>
              <a:rPr sz="2000" b="1" dirty="0">
                <a:solidFill>
                  <a:srgbClr val="151616"/>
                </a:solidFill>
                <a:latin typeface="Arial"/>
                <a:cs typeface="Arial"/>
              </a:rPr>
              <a:t>/ evidence </a:t>
            </a:r>
            <a:r>
              <a:rPr sz="2000" b="1" spc="-15" dirty="0">
                <a:solidFill>
                  <a:srgbClr val="151616"/>
                </a:solidFill>
                <a:latin typeface="Arial"/>
                <a:cs typeface="Arial"/>
              </a:rPr>
              <a:t>together, </a:t>
            </a:r>
            <a:r>
              <a:rPr sz="2000" b="1" dirty="0">
                <a:solidFill>
                  <a:srgbClr val="151616"/>
                </a:solidFill>
                <a:latin typeface="Arial"/>
                <a:cs typeface="Arial"/>
              </a:rPr>
              <a:t>in </a:t>
            </a:r>
            <a:r>
              <a:rPr sz="2000" b="1" spc="-5" dirty="0">
                <a:solidFill>
                  <a:srgbClr val="151616"/>
                </a:solidFill>
                <a:latin typeface="Arial"/>
                <a:cs typeface="Arial"/>
              </a:rPr>
              <a:t>a clear </a:t>
            </a:r>
            <a:r>
              <a:rPr sz="2000" b="1" dirty="0">
                <a:solidFill>
                  <a:srgbClr val="151616"/>
                </a:solidFill>
                <a:latin typeface="Arial"/>
                <a:cs typeface="Arial"/>
              </a:rPr>
              <a:t>speciﬁcation. The speciﬁcation can be </a:t>
            </a:r>
            <a:r>
              <a:rPr sz="2000" b="1" spc="-5" dirty="0">
                <a:solidFill>
                  <a:srgbClr val="151616"/>
                </a:solidFill>
                <a:latin typeface="Arial"/>
                <a:cs typeface="Arial"/>
              </a:rPr>
              <a:t>a  </a:t>
            </a:r>
            <a:r>
              <a:rPr sz="2000" b="1" dirty="0">
                <a:solidFill>
                  <a:srgbClr val="151616"/>
                </a:solidFill>
                <a:latin typeface="Arial"/>
                <a:cs typeface="Arial"/>
              </a:rPr>
              <a:t>list of </a:t>
            </a:r>
            <a:r>
              <a:rPr sz="2000" b="1" spc="-5" dirty="0">
                <a:solidFill>
                  <a:srgbClr val="151616"/>
                </a:solidFill>
                <a:latin typeface="Arial"/>
                <a:cs typeface="Arial"/>
              </a:rPr>
              <a:t>key </a:t>
            </a:r>
            <a:r>
              <a:rPr sz="2000" b="1" dirty="0">
                <a:solidFill>
                  <a:srgbClr val="151616"/>
                </a:solidFill>
                <a:latin typeface="Arial"/>
                <a:cs typeface="Arial"/>
              </a:rPr>
              <a:t>points / sentences, that help to determine the future design and  development of the</a:t>
            </a:r>
            <a:r>
              <a:rPr sz="2000" b="1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151616"/>
                </a:solidFill>
                <a:latin typeface="Arial"/>
                <a:cs typeface="Arial"/>
              </a:rPr>
              <a:t>product.</a:t>
            </a:r>
            <a:endParaRPr sz="2000">
              <a:latin typeface="Arial"/>
              <a:cs typeface="Arial"/>
            </a:endParaRPr>
          </a:p>
          <a:p>
            <a:pPr marL="16510" marR="9525" algn="ctr">
              <a:lnSpc>
                <a:spcPts val="2230"/>
              </a:lnSpc>
              <a:spcBef>
                <a:spcPts val="2255"/>
              </a:spcBef>
            </a:pPr>
            <a:r>
              <a:rPr sz="2000" b="1" dirty="0">
                <a:solidFill>
                  <a:srgbClr val="151616"/>
                </a:solidFill>
                <a:latin typeface="Arial"/>
                <a:cs typeface="Arial"/>
              </a:rPr>
              <a:t>When writing </a:t>
            </a:r>
            <a:r>
              <a:rPr sz="2000" b="1" spc="-5" dirty="0">
                <a:solidFill>
                  <a:srgbClr val="151616"/>
                </a:solidFill>
                <a:latin typeface="Arial"/>
                <a:cs typeface="Arial"/>
              </a:rPr>
              <a:t>a </a:t>
            </a:r>
            <a:r>
              <a:rPr sz="2000" b="1" dirty="0">
                <a:solidFill>
                  <a:srgbClr val="151616"/>
                </a:solidFill>
                <a:latin typeface="Arial"/>
                <a:cs typeface="Arial"/>
              </a:rPr>
              <a:t>speciﬁcation, </a:t>
            </a:r>
            <a:r>
              <a:rPr sz="2000" b="1" spc="-5" dirty="0">
                <a:solidFill>
                  <a:srgbClr val="151616"/>
                </a:solidFill>
                <a:latin typeface="Arial"/>
                <a:cs typeface="Arial"/>
              </a:rPr>
              <a:t>refer </a:t>
            </a:r>
            <a:r>
              <a:rPr sz="2000" b="1" dirty="0">
                <a:solidFill>
                  <a:srgbClr val="151616"/>
                </a:solidFill>
                <a:latin typeface="Arial"/>
                <a:cs typeface="Arial"/>
              </a:rPr>
              <a:t>where possible, to the </a:t>
            </a:r>
            <a:r>
              <a:rPr sz="2000" b="1" spc="-5" dirty="0">
                <a:solidFill>
                  <a:srgbClr val="151616"/>
                </a:solidFill>
                <a:latin typeface="Arial"/>
                <a:cs typeface="Arial"/>
              </a:rPr>
              <a:t>research </a:t>
            </a:r>
            <a:r>
              <a:rPr sz="2000" b="1" dirty="0">
                <a:solidFill>
                  <a:srgbClr val="151616"/>
                </a:solidFill>
                <a:latin typeface="Arial"/>
                <a:cs typeface="Arial"/>
              </a:rPr>
              <a:t>you </a:t>
            </a:r>
            <a:r>
              <a:rPr sz="2000" b="1" spc="-5" dirty="0">
                <a:solidFill>
                  <a:srgbClr val="151616"/>
                </a:solidFill>
                <a:latin typeface="Arial"/>
                <a:cs typeface="Arial"/>
              </a:rPr>
              <a:t>have  carried </a:t>
            </a:r>
            <a:r>
              <a:rPr sz="2000" b="1" dirty="0">
                <a:solidFill>
                  <a:srgbClr val="151616"/>
                </a:solidFill>
                <a:latin typeface="Arial"/>
                <a:cs typeface="Arial"/>
              </a:rPr>
              <a:t>out. </a:t>
            </a:r>
            <a:r>
              <a:rPr sz="2000" b="1" spc="-50" dirty="0">
                <a:solidFill>
                  <a:srgbClr val="151616"/>
                </a:solidFill>
                <a:latin typeface="Arial"/>
                <a:cs typeface="Arial"/>
              </a:rPr>
              <a:t>You </a:t>
            </a:r>
            <a:r>
              <a:rPr sz="2000" b="1" dirty="0">
                <a:solidFill>
                  <a:srgbClr val="151616"/>
                </a:solidFill>
                <a:latin typeface="Arial"/>
                <a:cs typeface="Arial"/>
              </a:rPr>
              <a:t>could </a:t>
            </a:r>
            <a:r>
              <a:rPr sz="2000" b="1" spc="-5" dirty="0">
                <a:solidFill>
                  <a:srgbClr val="151616"/>
                </a:solidFill>
                <a:latin typeface="Arial"/>
                <a:cs typeface="Arial"/>
              </a:rPr>
              <a:t>refer </a:t>
            </a:r>
            <a:r>
              <a:rPr sz="2000" b="1" dirty="0">
                <a:solidFill>
                  <a:srgbClr val="151616"/>
                </a:solidFill>
                <a:latin typeface="Arial"/>
                <a:cs typeface="Arial"/>
              </a:rPr>
              <a:t>to speciﬁc </a:t>
            </a:r>
            <a:r>
              <a:rPr sz="2000" b="1" spc="-5" dirty="0">
                <a:solidFill>
                  <a:srgbClr val="151616"/>
                </a:solidFill>
                <a:latin typeface="Arial"/>
                <a:cs typeface="Arial"/>
              </a:rPr>
              <a:t>research </a:t>
            </a:r>
            <a:r>
              <a:rPr sz="2000" b="1" dirty="0">
                <a:solidFill>
                  <a:srgbClr val="151616"/>
                </a:solidFill>
                <a:latin typeface="Arial"/>
                <a:cs typeface="Arial"/>
              </a:rPr>
              <a:t>pages such as, the problem / brief  page, the existing products pages, ergonomics and questionnaire pages. </a:t>
            </a:r>
            <a:r>
              <a:rPr sz="2000" b="1" spc="-50" dirty="0">
                <a:solidFill>
                  <a:srgbClr val="151616"/>
                </a:solidFill>
                <a:latin typeface="Arial"/>
                <a:cs typeface="Arial"/>
              </a:rPr>
              <a:t>You  </a:t>
            </a:r>
            <a:r>
              <a:rPr sz="2000" b="1" dirty="0">
                <a:solidFill>
                  <a:srgbClr val="151616"/>
                </a:solidFill>
                <a:latin typeface="Arial"/>
                <a:cs typeface="Arial"/>
              </a:rPr>
              <a:t>should consider including 'quotes' from your potential </a:t>
            </a:r>
            <a:r>
              <a:rPr sz="2000" b="1" spc="-5" dirty="0">
                <a:solidFill>
                  <a:srgbClr val="151616"/>
                </a:solidFill>
                <a:latin typeface="Arial"/>
                <a:cs typeface="Arial"/>
              </a:rPr>
              <a:t>customers </a:t>
            </a:r>
            <a:r>
              <a:rPr sz="2000" b="1" dirty="0">
                <a:solidFill>
                  <a:srgbClr val="151616"/>
                </a:solidFill>
                <a:latin typeface="Arial"/>
                <a:cs typeface="Arial"/>
              </a:rPr>
              <a:t>and / or  referring to page numbers. </a:t>
            </a:r>
            <a:r>
              <a:rPr sz="2000" b="1" spc="-20" dirty="0">
                <a:solidFill>
                  <a:srgbClr val="151616"/>
                </a:solidFill>
                <a:latin typeface="Arial"/>
                <a:cs typeface="Arial"/>
              </a:rPr>
              <a:t>Usually, </a:t>
            </a:r>
            <a:r>
              <a:rPr sz="2000" b="1" spc="-5" dirty="0">
                <a:solidFill>
                  <a:srgbClr val="151616"/>
                </a:solidFill>
                <a:latin typeface="Arial"/>
                <a:cs typeface="Arial"/>
              </a:rPr>
              <a:t>each </a:t>
            </a:r>
            <a:r>
              <a:rPr sz="2000" b="1" dirty="0">
                <a:solidFill>
                  <a:srgbClr val="151616"/>
                </a:solidFill>
                <a:latin typeface="Arial"/>
                <a:cs typeface="Arial"/>
              </a:rPr>
              <a:t>speciﬁcation point is justiﬁed by  referring to </a:t>
            </a:r>
            <a:r>
              <a:rPr sz="2000" b="1" spc="-5" dirty="0">
                <a:solidFill>
                  <a:srgbClr val="151616"/>
                </a:solidFill>
                <a:latin typeface="Arial"/>
                <a:cs typeface="Arial"/>
              </a:rPr>
              <a:t>aspects </a:t>
            </a:r>
            <a:r>
              <a:rPr sz="2000" b="1" dirty="0">
                <a:solidFill>
                  <a:srgbClr val="151616"/>
                </a:solidFill>
                <a:latin typeface="Arial"/>
                <a:cs typeface="Arial"/>
              </a:rPr>
              <a:t>of your </a:t>
            </a:r>
            <a:r>
              <a:rPr sz="2000" b="1" spc="-5" dirty="0">
                <a:solidFill>
                  <a:srgbClr val="151616"/>
                </a:solidFill>
                <a:latin typeface="Arial"/>
                <a:cs typeface="Arial"/>
              </a:rPr>
              <a:t>research </a:t>
            </a:r>
            <a:r>
              <a:rPr sz="2000" b="1" dirty="0">
                <a:solidFill>
                  <a:srgbClr val="151616"/>
                </a:solidFill>
                <a:latin typeface="Arial"/>
                <a:cs typeface="Arial"/>
              </a:rPr>
              <a:t>or the design</a:t>
            </a:r>
            <a:r>
              <a:rPr sz="2000" b="1" spc="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151616"/>
                </a:solidFill>
                <a:latin typeface="Arial"/>
                <a:cs typeface="Arial"/>
              </a:rPr>
              <a:t>requirements.</a:t>
            </a:r>
            <a:endParaRPr sz="2000">
              <a:latin typeface="Arial"/>
              <a:cs typeface="Arial"/>
            </a:endParaRPr>
          </a:p>
          <a:p>
            <a:pPr marL="12700" marR="5080" algn="ctr">
              <a:lnSpc>
                <a:spcPts val="2230"/>
              </a:lnSpc>
              <a:spcBef>
                <a:spcPts val="2260"/>
              </a:spcBef>
            </a:pPr>
            <a:r>
              <a:rPr sz="2000" b="1" dirty="0">
                <a:solidFill>
                  <a:srgbClr val="151616"/>
                </a:solidFill>
                <a:latin typeface="Arial"/>
                <a:cs typeface="Arial"/>
              </a:rPr>
              <a:t>One </a:t>
            </a:r>
            <a:r>
              <a:rPr sz="2000" b="1" spc="-5" dirty="0">
                <a:solidFill>
                  <a:srgbClr val="151616"/>
                </a:solidFill>
                <a:latin typeface="Arial"/>
                <a:cs typeface="Arial"/>
              </a:rPr>
              <a:t>way </a:t>
            </a:r>
            <a:r>
              <a:rPr sz="2000" b="1" dirty="0">
                <a:solidFill>
                  <a:srgbClr val="151616"/>
                </a:solidFill>
                <a:latin typeface="Arial"/>
                <a:cs typeface="Arial"/>
              </a:rPr>
              <a:t>of setting out </a:t>
            </a:r>
            <a:r>
              <a:rPr sz="2000" b="1" spc="-5" dirty="0">
                <a:solidFill>
                  <a:srgbClr val="151616"/>
                </a:solidFill>
                <a:latin typeface="Arial"/>
                <a:cs typeface="Arial"/>
              </a:rPr>
              <a:t>a </a:t>
            </a:r>
            <a:r>
              <a:rPr sz="2000" b="1" dirty="0">
                <a:solidFill>
                  <a:srgbClr val="151616"/>
                </a:solidFill>
                <a:latin typeface="Arial"/>
                <a:cs typeface="Arial"/>
              </a:rPr>
              <a:t>'justiﬁed' speciﬁcation is shown next. In the ﬁrst column  </a:t>
            </a:r>
            <a:r>
              <a:rPr sz="2000" b="1" spc="-5" dirty="0">
                <a:solidFill>
                  <a:srgbClr val="151616"/>
                </a:solidFill>
                <a:latin typeface="Arial"/>
                <a:cs typeface="Arial"/>
              </a:rPr>
              <a:t>a </a:t>
            </a:r>
            <a:r>
              <a:rPr sz="2000" b="1" dirty="0">
                <a:solidFill>
                  <a:srgbClr val="151616"/>
                </a:solidFill>
                <a:latin typeface="Arial"/>
                <a:cs typeface="Arial"/>
              </a:rPr>
              <a:t>speciﬁcation point is written </a:t>
            </a:r>
            <a:r>
              <a:rPr sz="2000" b="1" spc="-5" dirty="0">
                <a:solidFill>
                  <a:srgbClr val="151616"/>
                </a:solidFill>
                <a:latin typeface="Arial"/>
                <a:cs typeface="Arial"/>
              </a:rPr>
              <a:t>as a </a:t>
            </a:r>
            <a:r>
              <a:rPr sz="2000" b="1" dirty="0">
                <a:solidFill>
                  <a:srgbClr val="151616"/>
                </a:solidFill>
                <a:latin typeface="Arial"/>
                <a:cs typeface="Arial"/>
              </a:rPr>
              <a:t>sentence(s). In the second column, the</a:t>
            </a:r>
            <a:r>
              <a:rPr sz="2000" b="1" spc="-6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151616"/>
                </a:solidFill>
                <a:latin typeface="Arial"/>
                <a:cs typeface="Arial"/>
              </a:rPr>
              <a:t>point</a:t>
            </a:r>
            <a:r>
              <a:rPr sz="2000" b="1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151616"/>
                </a:solidFill>
                <a:latin typeface="Arial"/>
                <a:cs typeface="Arial"/>
              </a:rPr>
              <a:t>is  justiﬁed by referring </a:t>
            </a:r>
            <a:r>
              <a:rPr sz="2000" b="1" spc="-5" dirty="0">
                <a:solidFill>
                  <a:srgbClr val="151616"/>
                </a:solidFill>
                <a:latin typeface="Arial"/>
                <a:cs typeface="Arial"/>
              </a:rPr>
              <a:t>back </a:t>
            </a:r>
            <a:r>
              <a:rPr sz="2000" b="1" dirty="0">
                <a:solidFill>
                  <a:srgbClr val="151616"/>
                </a:solidFill>
                <a:latin typeface="Arial"/>
                <a:cs typeface="Arial"/>
              </a:rPr>
              <a:t>to speciﬁc </a:t>
            </a:r>
            <a:r>
              <a:rPr sz="2000" b="1" spc="-5" dirty="0">
                <a:solidFill>
                  <a:srgbClr val="151616"/>
                </a:solidFill>
                <a:latin typeface="Arial"/>
                <a:cs typeface="Arial"/>
              </a:rPr>
              <a:t>research </a:t>
            </a:r>
            <a:r>
              <a:rPr sz="2000" b="1" dirty="0">
                <a:solidFill>
                  <a:srgbClr val="151616"/>
                </a:solidFill>
                <a:latin typeface="Arial"/>
                <a:cs typeface="Arial"/>
              </a:rPr>
              <a:t>ﬁndings. Further justiﬁcation for  </a:t>
            </a:r>
            <a:r>
              <a:rPr sz="2000" b="1" spc="-5" dirty="0">
                <a:solidFill>
                  <a:srgbClr val="151616"/>
                </a:solidFill>
                <a:latin typeface="Arial"/>
                <a:cs typeface="Arial"/>
              </a:rPr>
              <a:t>each </a:t>
            </a:r>
            <a:r>
              <a:rPr sz="2000" b="1" dirty="0">
                <a:solidFill>
                  <a:srgbClr val="151616"/>
                </a:solidFill>
                <a:latin typeface="Arial"/>
                <a:cs typeface="Arial"/>
              </a:rPr>
              <a:t>speciﬁcation point, can be added in </a:t>
            </a:r>
            <a:r>
              <a:rPr sz="2000" b="1" spc="-5" dirty="0">
                <a:solidFill>
                  <a:srgbClr val="151616"/>
                </a:solidFill>
                <a:latin typeface="Arial"/>
                <a:cs typeface="Arial"/>
              </a:rPr>
              <a:t>a </a:t>
            </a:r>
            <a:r>
              <a:rPr sz="2000" b="1" dirty="0">
                <a:solidFill>
                  <a:srgbClr val="151616"/>
                </a:solidFill>
                <a:latin typeface="Arial"/>
                <a:cs typeface="Arial"/>
              </a:rPr>
              <a:t>third column. The third column, </a:t>
            </a:r>
            <a:r>
              <a:rPr sz="2000" b="1" spc="-5" dirty="0">
                <a:solidFill>
                  <a:srgbClr val="151616"/>
                </a:solidFill>
                <a:latin typeface="Arial"/>
                <a:cs typeface="Arial"/>
              </a:rPr>
              <a:t>makes  reference </a:t>
            </a:r>
            <a:r>
              <a:rPr sz="2000" b="1" dirty="0">
                <a:solidFill>
                  <a:srgbClr val="151616"/>
                </a:solidFill>
                <a:latin typeface="Arial"/>
                <a:cs typeface="Arial"/>
              </a:rPr>
              <a:t>to how </a:t>
            </a:r>
            <a:r>
              <a:rPr sz="2000" b="1" spc="-5" dirty="0">
                <a:solidFill>
                  <a:srgbClr val="151616"/>
                </a:solidFill>
                <a:latin typeface="Arial"/>
                <a:cs typeface="Arial"/>
              </a:rPr>
              <a:t>each </a:t>
            </a:r>
            <a:r>
              <a:rPr sz="2000" b="1" dirty="0">
                <a:solidFill>
                  <a:srgbClr val="151616"/>
                </a:solidFill>
                <a:latin typeface="Arial"/>
                <a:cs typeface="Arial"/>
              </a:rPr>
              <a:t>speciﬁcation point will inform future design</a:t>
            </a:r>
            <a:r>
              <a:rPr sz="2000" b="1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151616"/>
                </a:solidFill>
                <a:latin typeface="Arial"/>
                <a:cs typeface="Arial"/>
              </a:rPr>
              <a:t>developments.</a:t>
            </a:r>
            <a:endParaRPr sz="2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1014" y="58452"/>
            <a:ext cx="10567035" cy="7455534"/>
          </a:xfrm>
          <a:custGeom>
            <a:avLst/>
            <a:gdLst/>
            <a:ahLst/>
            <a:cxnLst/>
            <a:rect l="l" t="t" r="r" b="b"/>
            <a:pathLst>
              <a:path w="10567035" h="7455534">
                <a:moveTo>
                  <a:pt x="0" y="0"/>
                </a:moveTo>
                <a:lnTo>
                  <a:pt x="10566467" y="0"/>
                </a:lnTo>
                <a:lnTo>
                  <a:pt x="10566467" y="7454948"/>
                </a:lnTo>
                <a:lnTo>
                  <a:pt x="0" y="7454948"/>
                </a:lnTo>
                <a:lnTo>
                  <a:pt x="0" y="0"/>
                </a:lnTo>
                <a:close/>
              </a:path>
            </a:pathLst>
          </a:custGeom>
          <a:solidFill>
            <a:srgbClr val="FBF9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164859" y="1603389"/>
            <a:ext cx="8118596" cy="567517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273266" y="570906"/>
            <a:ext cx="2116455" cy="429259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marL="12700" marR="5080" indent="264795">
              <a:lnSpc>
                <a:spcPts val="1500"/>
              </a:lnSpc>
              <a:spcBef>
                <a:spcPts val="300"/>
              </a:spcBef>
            </a:pPr>
            <a:r>
              <a:rPr sz="1400" b="1" spc="-5" dirty="0">
                <a:solidFill>
                  <a:srgbClr val="DD2B1C"/>
                </a:solidFill>
                <a:latin typeface="Arial"/>
                <a:cs typeface="Arial"/>
              </a:rPr>
              <a:t>COMPREHENSIVE  DESIGN</a:t>
            </a:r>
            <a:r>
              <a:rPr sz="1400" b="1" spc="-45" dirty="0">
                <a:solidFill>
                  <a:srgbClr val="DD2B1C"/>
                </a:solidFill>
                <a:latin typeface="Arial"/>
                <a:cs typeface="Arial"/>
              </a:rPr>
              <a:t> </a:t>
            </a:r>
            <a:r>
              <a:rPr sz="1400" b="1" spc="-10" dirty="0">
                <a:solidFill>
                  <a:srgbClr val="DD2B1C"/>
                </a:solidFill>
                <a:latin typeface="Arial"/>
                <a:cs typeface="Arial"/>
              </a:rPr>
              <a:t>SPECIFICATION</a:t>
            </a:r>
            <a:endParaRPr sz="14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265916" y="1031719"/>
            <a:ext cx="110489" cy="459105"/>
          </a:xfrm>
          <a:custGeom>
            <a:avLst/>
            <a:gdLst/>
            <a:ahLst/>
            <a:cxnLst/>
            <a:rect l="l" t="t" r="r" b="b"/>
            <a:pathLst>
              <a:path w="110489" h="459105">
                <a:moveTo>
                  <a:pt x="46114" y="348556"/>
                </a:moveTo>
                <a:lnTo>
                  <a:pt x="0" y="348556"/>
                </a:lnTo>
                <a:lnTo>
                  <a:pt x="55115" y="458751"/>
                </a:lnTo>
                <a:lnTo>
                  <a:pt x="107316" y="354316"/>
                </a:lnTo>
                <a:lnTo>
                  <a:pt x="46114" y="354316"/>
                </a:lnTo>
                <a:lnTo>
                  <a:pt x="46114" y="348556"/>
                </a:lnTo>
                <a:close/>
              </a:path>
              <a:path w="110489" h="459105">
                <a:moveTo>
                  <a:pt x="64115" y="0"/>
                </a:moveTo>
                <a:lnTo>
                  <a:pt x="46114" y="0"/>
                </a:lnTo>
                <a:lnTo>
                  <a:pt x="46114" y="354316"/>
                </a:lnTo>
                <a:lnTo>
                  <a:pt x="64115" y="354316"/>
                </a:lnTo>
                <a:lnTo>
                  <a:pt x="64115" y="0"/>
                </a:lnTo>
                <a:close/>
              </a:path>
              <a:path w="110489" h="459105">
                <a:moveTo>
                  <a:pt x="110195" y="348556"/>
                </a:moveTo>
                <a:lnTo>
                  <a:pt x="64115" y="348556"/>
                </a:lnTo>
                <a:lnTo>
                  <a:pt x="64115" y="354316"/>
                </a:lnTo>
                <a:lnTo>
                  <a:pt x="107316" y="354316"/>
                </a:lnTo>
                <a:lnTo>
                  <a:pt x="110195" y="348556"/>
                </a:lnTo>
                <a:close/>
              </a:path>
            </a:pathLst>
          </a:custGeom>
          <a:solidFill>
            <a:srgbClr val="DD2B1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3927203" y="567015"/>
            <a:ext cx="2604135" cy="619760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marL="12700" marR="5080" indent="623570">
              <a:lnSpc>
                <a:spcPts val="1500"/>
              </a:lnSpc>
              <a:spcBef>
                <a:spcPts val="300"/>
              </a:spcBef>
            </a:pPr>
            <a:r>
              <a:rPr sz="1400" b="1" spc="-10" dirty="0">
                <a:solidFill>
                  <a:srgbClr val="DD2B1C"/>
                </a:solidFill>
                <a:latin typeface="Arial"/>
                <a:cs typeface="Arial"/>
              </a:rPr>
              <a:t>JUSTIFICATION  </a:t>
            </a:r>
            <a:r>
              <a:rPr sz="1400" b="1" dirty="0">
                <a:solidFill>
                  <a:srgbClr val="DD2B1C"/>
                </a:solidFill>
                <a:latin typeface="Arial"/>
                <a:cs typeface="Arial"/>
              </a:rPr>
              <a:t>LINKING </a:t>
            </a:r>
            <a:r>
              <a:rPr sz="1400" b="1" spc="-15" dirty="0">
                <a:solidFill>
                  <a:srgbClr val="DD2B1C"/>
                </a:solidFill>
                <a:latin typeface="Arial"/>
                <a:cs typeface="Arial"/>
              </a:rPr>
              <a:t>TO </a:t>
            </a:r>
            <a:r>
              <a:rPr sz="1400" b="1" dirty="0">
                <a:solidFill>
                  <a:srgbClr val="DD2B1C"/>
                </a:solidFill>
                <a:latin typeface="Arial"/>
                <a:cs typeface="Arial"/>
              </a:rPr>
              <a:t>THE NEEDS </a:t>
            </a:r>
            <a:r>
              <a:rPr sz="1400" b="1" spc="-5" dirty="0">
                <a:solidFill>
                  <a:srgbClr val="DD2B1C"/>
                </a:solidFill>
                <a:latin typeface="Arial"/>
                <a:cs typeface="Arial"/>
              </a:rPr>
              <a:t>AND  </a:t>
            </a:r>
            <a:r>
              <a:rPr sz="1400" b="1" spc="-20" dirty="0">
                <a:solidFill>
                  <a:srgbClr val="DD2B1C"/>
                </a:solidFill>
                <a:latin typeface="Arial"/>
                <a:cs typeface="Arial"/>
              </a:rPr>
              <a:t>WANTS </a:t>
            </a:r>
            <a:r>
              <a:rPr sz="1400" b="1" dirty="0">
                <a:solidFill>
                  <a:srgbClr val="DD2B1C"/>
                </a:solidFill>
                <a:latin typeface="Arial"/>
                <a:cs typeface="Arial"/>
              </a:rPr>
              <a:t>OF THE</a:t>
            </a:r>
            <a:r>
              <a:rPr sz="1400" b="1" spc="-60" dirty="0">
                <a:solidFill>
                  <a:srgbClr val="DD2B1C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DD2B1C"/>
                </a:solidFill>
                <a:latin typeface="Arial"/>
                <a:cs typeface="Arial"/>
              </a:rPr>
              <a:t>CLIENT/USER</a:t>
            </a:r>
            <a:endParaRPr sz="140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5138654" y="1176119"/>
            <a:ext cx="110489" cy="314960"/>
          </a:xfrm>
          <a:custGeom>
            <a:avLst/>
            <a:gdLst/>
            <a:ahLst/>
            <a:cxnLst/>
            <a:rect l="l" t="t" r="r" b="b"/>
            <a:pathLst>
              <a:path w="110489" h="314959">
                <a:moveTo>
                  <a:pt x="46114" y="204156"/>
                </a:moveTo>
                <a:lnTo>
                  <a:pt x="0" y="204156"/>
                </a:lnTo>
                <a:lnTo>
                  <a:pt x="55115" y="314351"/>
                </a:lnTo>
                <a:lnTo>
                  <a:pt x="107316" y="209915"/>
                </a:lnTo>
                <a:lnTo>
                  <a:pt x="46114" y="209915"/>
                </a:lnTo>
                <a:lnTo>
                  <a:pt x="46114" y="204156"/>
                </a:lnTo>
                <a:close/>
              </a:path>
              <a:path w="110489" h="314959">
                <a:moveTo>
                  <a:pt x="64115" y="0"/>
                </a:moveTo>
                <a:lnTo>
                  <a:pt x="46114" y="0"/>
                </a:lnTo>
                <a:lnTo>
                  <a:pt x="46114" y="209915"/>
                </a:lnTo>
                <a:lnTo>
                  <a:pt x="64115" y="209915"/>
                </a:lnTo>
                <a:lnTo>
                  <a:pt x="64115" y="0"/>
                </a:lnTo>
                <a:close/>
              </a:path>
              <a:path w="110489" h="314959">
                <a:moveTo>
                  <a:pt x="110195" y="204156"/>
                </a:moveTo>
                <a:lnTo>
                  <a:pt x="64115" y="204156"/>
                </a:lnTo>
                <a:lnTo>
                  <a:pt x="64115" y="209915"/>
                </a:lnTo>
                <a:lnTo>
                  <a:pt x="107316" y="209915"/>
                </a:lnTo>
                <a:lnTo>
                  <a:pt x="110195" y="204156"/>
                </a:lnTo>
                <a:close/>
              </a:path>
            </a:pathLst>
          </a:custGeom>
          <a:solidFill>
            <a:srgbClr val="DD2B1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7996157" y="1026662"/>
            <a:ext cx="110489" cy="464184"/>
          </a:xfrm>
          <a:custGeom>
            <a:avLst/>
            <a:gdLst/>
            <a:ahLst/>
            <a:cxnLst/>
            <a:rect l="l" t="t" r="r" b="b"/>
            <a:pathLst>
              <a:path w="110490" h="464184">
                <a:moveTo>
                  <a:pt x="46116" y="353613"/>
                </a:moveTo>
                <a:lnTo>
                  <a:pt x="0" y="353613"/>
                </a:lnTo>
                <a:lnTo>
                  <a:pt x="55116" y="463809"/>
                </a:lnTo>
                <a:lnTo>
                  <a:pt x="107317" y="359373"/>
                </a:lnTo>
                <a:lnTo>
                  <a:pt x="46116" y="359373"/>
                </a:lnTo>
                <a:lnTo>
                  <a:pt x="46116" y="353613"/>
                </a:lnTo>
                <a:close/>
              </a:path>
              <a:path w="110490" h="464184">
                <a:moveTo>
                  <a:pt x="64115" y="0"/>
                </a:moveTo>
                <a:lnTo>
                  <a:pt x="46116" y="0"/>
                </a:lnTo>
                <a:lnTo>
                  <a:pt x="46116" y="359373"/>
                </a:lnTo>
                <a:lnTo>
                  <a:pt x="64115" y="359373"/>
                </a:lnTo>
                <a:lnTo>
                  <a:pt x="64115" y="0"/>
                </a:lnTo>
                <a:close/>
              </a:path>
              <a:path w="110490" h="464184">
                <a:moveTo>
                  <a:pt x="110196" y="353613"/>
                </a:moveTo>
                <a:lnTo>
                  <a:pt x="64115" y="353613"/>
                </a:lnTo>
                <a:lnTo>
                  <a:pt x="64115" y="359373"/>
                </a:lnTo>
                <a:lnTo>
                  <a:pt x="107317" y="359373"/>
                </a:lnTo>
                <a:lnTo>
                  <a:pt x="110196" y="353613"/>
                </a:lnTo>
                <a:close/>
              </a:path>
            </a:pathLst>
          </a:custGeom>
          <a:solidFill>
            <a:srgbClr val="DD2B1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6651314" y="564008"/>
            <a:ext cx="2732405" cy="429259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marL="666115" marR="5080" indent="-654050">
              <a:lnSpc>
                <a:spcPts val="1500"/>
              </a:lnSpc>
              <a:spcBef>
                <a:spcPts val="300"/>
              </a:spcBef>
            </a:pPr>
            <a:r>
              <a:rPr sz="1400" b="1" spc="-30" dirty="0">
                <a:solidFill>
                  <a:srgbClr val="DD2B1C"/>
                </a:solidFill>
                <a:latin typeface="Arial"/>
                <a:cs typeface="Arial"/>
              </a:rPr>
              <a:t>FULLY </a:t>
            </a:r>
            <a:r>
              <a:rPr sz="1400" b="1" dirty="0">
                <a:solidFill>
                  <a:srgbClr val="DD2B1C"/>
                </a:solidFill>
                <a:latin typeface="Arial"/>
                <a:cs typeface="Arial"/>
              </a:rPr>
              <a:t>INFORMS</a:t>
            </a:r>
            <a:r>
              <a:rPr sz="1400" b="1" spc="-75" dirty="0">
                <a:solidFill>
                  <a:srgbClr val="DD2B1C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DD2B1C"/>
                </a:solidFill>
                <a:latin typeface="Arial"/>
                <a:cs typeface="Arial"/>
              </a:rPr>
              <a:t>SUBSEQUENT  DESIGN</a:t>
            </a:r>
            <a:r>
              <a:rPr sz="1400" b="1" spc="-10" dirty="0">
                <a:solidFill>
                  <a:srgbClr val="DD2B1C"/>
                </a:solidFill>
                <a:latin typeface="Arial"/>
                <a:cs typeface="Arial"/>
              </a:rPr>
              <a:t> </a:t>
            </a:r>
            <a:r>
              <a:rPr sz="1400" b="1" spc="-20" dirty="0">
                <a:solidFill>
                  <a:srgbClr val="DD2B1C"/>
                </a:solidFill>
                <a:latin typeface="Arial"/>
                <a:cs typeface="Arial"/>
              </a:rPr>
              <a:t>STAGES</a:t>
            </a:r>
            <a:endParaRPr sz="14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210697" y="7259553"/>
            <a:ext cx="2914650" cy="19050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  <a:tabLst>
                <a:tab pos="2094864" algn="l"/>
              </a:tabLst>
            </a:pPr>
            <a:r>
              <a:rPr sz="950" spc="-5" dirty="0">
                <a:solidFill>
                  <a:srgbClr val="3C2B98"/>
                </a:solidFill>
                <a:latin typeface="Arial"/>
                <a:cs typeface="Arial"/>
                <a:hlinkClick r:id="rId3"/>
              </a:rPr>
              <a:t>www.technologystudent.com</a:t>
            </a:r>
            <a:r>
              <a:rPr sz="950" spc="15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950" dirty="0">
                <a:solidFill>
                  <a:srgbClr val="3C2B98"/>
                </a:solidFill>
                <a:latin typeface="Arial"/>
                <a:cs typeface="Arial"/>
              </a:rPr>
              <a:t>©</a:t>
            </a:r>
            <a:r>
              <a:rPr sz="950" spc="15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950" spc="-5" dirty="0">
                <a:solidFill>
                  <a:srgbClr val="3C2B98"/>
                </a:solidFill>
                <a:latin typeface="Arial"/>
                <a:cs typeface="Arial"/>
              </a:rPr>
              <a:t>2018	</a:t>
            </a:r>
            <a:r>
              <a:rPr sz="950" spc="-20" dirty="0">
                <a:solidFill>
                  <a:srgbClr val="3C2B98"/>
                </a:solidFill>
                <a:latin typeface="Arial"/>
                <a:cs typeface="Arial"/>
              </a:rPr>
              <a:t>V.Ryan </a:t>
            </a:r>
            <a:r>
              <a:rPr sz="950" spc="-5" dirty="0">
                <a:solidFill>
                  <a:srgbClr val="3C2B98"/>
                </a:solidFill>
                <a:latin typeface="Arial"/>
                <a:cs typeface="Arial"/>
              </a:rPr>
              <a:t>©</a:t>
            </a:r>
            <a:r>
              <a:rPr sz="950" spc="-45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950" spc="-5" dirty="0">
                <a:solidFill>
                  <a:srgbClr val="3C2B98"/>
                </a:solidFill>
                <a:latin typeface="Arial"/>
                <a:cs typeface="Arial"/>
              </a:rPr>
              <a:t>2018</a:t>
            </a:r>
            <a:endParaRPr sz="95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80731" y="7280779"/>
            <a:ext cx="3226435" cy="19050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950" spc="10" dirty="0">
                <a:solidFill>
                  <a:srgbClr val="3C2B98"/>
                </a:solidFill>
                <a:latin typeface="Arial"/>
                <a:cs typeface="Arial"/>
              </a:rPr>
              <a:t>WORLD ASSOCIATION </a:t>
            </a:r>
            <a:r>
              <a:rPr sz="950" spc="5" dirty="0">
                <a:solidFill>
                  <a:srgbClr val="3C2B98"/>
                </a:solidFill>
                <a:latin typeface="Arial"/>
                <a:cs typeface="Arial"/>
              </a:rPr>
              <a:t>OF </a:t>
            </a:r>
            <a:r>
              <a:rPr sz="950" spc="15" dirty="0">
                <a:solidFill>
                  <a:srgbClr val="3C2B98"/>
                </a:solidFill>
                <a:latin typeface="Arial"/>
                <a:cs typeface="Arial"/>
              </a:rPr>
              <a:t>TECHNOLOGY</a:t>
            </a:r>
            <a:r>
              <a:rPr sz="950" spc="90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950" spc="15" dirty="0">
                <a:solidFill>
                  <a:srgbClr val="3C2B98"/>
                </a:solidFill>
                <a:latin typeface="Arial"/>
                <a:cs typeface="Arial"/>
              </a:rPr>
              <a:t>TEACHERS</a:t>
            </a:r>
            <a:endParaRPr sz="95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009494" y="7277765"/>
            <a:ext cx="2900680" cy="19050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950" spc="-5" dirty="0">
                <a:solidFill>
                  <a:srgbClr val="3C2B98"/>
                </a:solidFill>
                <a:latin typeface="Arial"/>
                <a:cs typeface="Arial"/>
                <a:hlinkClick r:id="rId4"/>
              </a:rPr>
              <a:t>https://www.facebook.com/groups/254963448192823/</a:t>
            </a:r>
            <a:endParaRPr sz="950">
              <a:latin typeface="Arial"/>
              <a:cs typeface="Arial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760417" y="143848"/>
            <a:ext cx="9306560" cy="324485"/>
          </a:xfrm>
          <a:prstGeom prst="rect">
            <a:avLst/>
          </a:prstGeom>
          <a:solidFill>
            <a:srgbClr val="FBF9FD"/>
          </a:solidFill>
          <a:ln w="7199">
            <a:solidFill>
              <a:srgbClr val="DD2B1C"/>
            </a:solidFill>
          </a:ln>
        </p:spPr>
        <p:txBody>
          <a:bodyPr vert="horz" wrap="square" lIns="0" tIns="15240" rIns="0" bIns="0" rtlCol="0">
            <a:spAutoFit/>
          </a:bodyPr>
          <a:lstStyle/>
          <a:p>
            <a:pPr marL="449580">
              <a:lnSpc>
                <a:spcPct val="100000"/>
              </a:lnSpc>
              <a:spcBef>
                <a:spcPts val="120"/>
              </a:spcBef>
              <a:tabLst>
                <a:tab pos="2861945" algn="l"/>
              </a:tabLst>
            </a:pPr>
            <a:r>
              <a:rPr sz="2700" u="none" baseline="1543" dirty="0"/>
              <a:t>HELPFUL</a:t>
            </a:r>
            <a:r>
              <a:rPr sz="2700" u="none" spc="-52" baseline="1543" dirty="0"/>
              <a:t> </a:t>
            </a:r>
            <a:r>
              <a:rPr sz="2700" u="none" baseline="1543" dirty="0"/>
              <a:t>LINK	</a:t>
            </a:r>
            <a:r>
              <a:rPr sz="1800" b="0" u="none" spc="-5" dirty="0">
                <a:solidFill>
                  <a:srgbClr val="DD2B1C"/>
                </a:solidFill>
                <a:latin typeface="Arial"/>
                <a:cs typeface="Arial"/>
                <a:hlinkClick r:id="rId5"/>
              </a:rPr>
              <a:t>http://www.technologystudent.com/designpro/newspec1.html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1014" y="58452"/>
            <a:ext cx="10567035" cy="7455534"/>
          </a:xfrm>
          <a:custGeom>
            <a:avLst/>
            <a:gdLst/>
            <a:ahLst/>
            <a:cxnLst/>
            <a:rect l="l" t="t" r="r" b="b"/>
            <a:pathLst>
              <a:path w="10567035" h="7455534">
                <a:moveTo>
                  <a:pt x="0" y="0"/>
                </a:moveTo>
                <a:lnTo>
                  <a:pt x="10566467" y="0"/>
                </a:lnTo>
                <a:lnTo>
                  <a:pt x="10566467" y="7454948"/>
                </a:lnTo>
                <a:lnTo>
                  <a:pt x="0" y="7454948"/>
                </a:lnTo>
                <a:lnTo>
                  <a:pt x="0" y="0"/>
                </a:lnTo>
                <a:close/>
              </a:path>
            </a:pathLst>
          </a:custGeom>
          <a:solidFill>
            <a:srgbClr val="FBF9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28586" y="277859"/>
            <a:ext cx="10249535" cy="7061834"/>
          </a:xfrm>
          <a:custGeom>
            <a:avLst/>
            <a:gdLst/>
            <a:ahLst/>
            <a:cxnLst/>
            <a:rect l="l" t="t" r="r" b="b"/>
            <a:pathLst>
              <a:path w="10249535" h="7061834">
                <a:moveTo>
                  <a:pt x="0" y="0"/>
                </a:moveTo>
                <a:lnTo>
                  <a:pt x="10248966" y="0"/>
                </a:lnTo>
                <a:lnTo>
                  <a:pt x="10248966" y="7061244"/>
                </a:lnTo>
                <a:lnTo>
                  <a:pt x="0" y="7061244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432332" y="532700"/>
            <a:ext cx="5911215" cy="3492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1275"/>
              </a:lnSpc>
              <a:spcBef>
                <a:spcPts val="100"/>
              </a:spcBef>
            </a:pPr>
            <a:r>
              <a:rPr sz="1100" i="1" dirty="0">
                <a:solidFill>
                  <a:srgbClr val="151616"/>
                </a:solidFill>
                <a:latin typeface="Arial"/>
                <a:cs typeface="Arial"/>
              </a:rPr>
              <a:t>My Product </a:t>
            </a:r>
            <a:r>
              <a:rPr sz="1100" i="1" spc="-5" dirty="0">
                <a:solidFill>
                  <a:srgbClr val="151616"/>
                </a:solidFill>
                <a:latin typeface="Arial"/>
                <a:cs typeface="Arial"/>
              </a:rPr>
              <a:t>Specification is written </a:t>
            </a:r>
            <a:r>
              <a:rPr sz="1100" i="1" spc="-15" dirty="0">
                <a:solidFill>
                  <a:srgbClr val="151616"/>
                </a:solidFill>
                <a:latin typeface="Arial"/>
                <a:cs typeface="Arial"/>
              </a:rPr>
              <a:t>below. </a:t>
            </a:r>
            <a:r>
              <a:rPr sz="1100" i="1" dirty="0">
                <a:solidFill>
                  <a:srgbClr val="151616"/>
                </a:solidFill>
                <a:latin typeface="Arial"/>
                <a:cs typeface="Arial"/>
              </a:rPr>
              <a:t>It </a:t>
            </a:r>
            <a:r>
              <a:rPr sz="1100" i="1" spc="-5" dirty="0">
                <a:solidFill>
                  <a:srgbClr val="151616"/>
                </a:solidFill>
                <a:latin typeface="Arial"/>
                <a:cs typeface="Arial"/>
              </a:rPr>
              <a:t>is a check list </a:t>
            </a:r>
            <a:r>
              <a:rPr sz="1100" i="1" dirty="0">
                <a:solidFill>
                  <a:srgbClr val="151616"/>
                </a:solidFill>
                <a:latin typeface="Arial"/>
                <a:cs typeface="Arial"/>
              </a:rPr>
              <a:t>that </a:t>
            </a:r>
            <a:r>
              <a:rPr sz="1100" i="1" spc="-5" dirty="0">
                <a:solidFill>
                  <a:srgbClr val="151616"/>
                </a:solidFill>
                <a:latin typeface="Arial"/>
                <a:cs typeface="Arial"/>
              </a:rPr>
              <a:t>will help me develop </a:t>
            </a:r>
            <a:r>
              <a:rPr sz="1100" i="1" dirty="0">
                <a:solidFill>
                  <a:srgbClr val="151616"/>
                </a:solidFill>
                <a:latin typeface="Arial"/>
                <a:cs typeface="Arial"/>
              </a:rPr>
              <a:t>my</a:t>
            </a:r>
            <a:r>
              <a:rPr sz="1100" i="1" spc="2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i="1" dirty="0">
                <a:solidFill>
                  <a:srgbClr val="151616"/>
                </a:solidFill>
                <a:latin typeface="Arial"/>
                <a:cs typeface="Arial"/>
              </a:rPr>
              <a:t>product.</a:t>
            </a:r>
            <a:endParaRPr sz="1100">
              <a:latin typeface="Arial"/>
              <a:cs typeface="Arial"/>
            </a:endParaRPr>
          </a:p>
          <a:p>
            <a:pPr algn="ctr">
              <a:lnSpc>
                <a:spcPts val="1275"/>
              </a:lnSpc>
            </a:pPr>
            <a:r>
              <a:rPr sz="1100" i="1" dirty="0">
                <a:solidFill>
                  <a:srgbClr val="151616"/>
                </a:solidFill>
                <a:latin typeface="Arial"/>
                <a:cs typeface="Arial"/>
              </a:rPr>
              <a:t>It </a:t>
            </a:r>
            <a:r>
              <a:rPr sz="1100" i="1" spc="-5" dirty="0">
                <a:solidFill>
                  <a:srgbClr val="151616"/>
                </a:solidFill>
                <a:latin typeface="Arial"/>
                <a:cs typeface="Arial"/>
              </a:rPr>
              <a:t>has been checked and agreed with </a:t>
            </a:r>
            <a:r>
              <a:rPr sz="1100" i="1" dirty="0">
                <a:solidFill>
                  <a:srgbClr val="151616"/>
                </a:solidFill>
                <a:latin typeface="Arial"/>
                <a:cs typeface="Arial"/>
              </a:rPr>
              <a:t>my </a:t>
            </a:r>
            <a:r>
              <a:rPr sz="1100" i="1" spc="-5" dirty="0">
                <a:solidFill>
                  <a:srgbClr val="151616"/>
                </a:solidFill>
                <a:latin typeface="Arial"/>
                <a:cs typeface="Arial"/>
              </a:rPr>
              <a:t>client </a:t>
            </a:r>
            <a:r>
              <a:rPr sz="1100" i="1" dirty="0">
                <a:solidFill>
                  <a:srgbClr val="151616"/>
                </a:solidFill>
                <a:latin typeface="Arial"/>
                <a:cs typeface="Arial"/>
              </a:rPr>
              <a:t>/</a:t>
            </a:r>
            <a:r>
              <a:rPr sz="1100" i="1" spc="5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i="1" dirty="0">
                <a:solidFill>
                  <a:srgbClr val="151616"/>
                </a:solidFill>
                <a:latin typeface="Arial"/>
                <a:cs typeface="Arial"/>
              </a:rPr>
              <a:t>customer</a:t>
            </a:r>
            <a:endParaRPr sz="110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7210697" y="7094453"/>
            <a:ext cx="2914650" cy="19050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  <a:tabLst>
                <a:tab pos="2094864" algn="l"/>
              </a:tabLst>
            </a:pPr>
            <a:r>
              <a:rPr sz="950" spc="-5" dirty="0">
                <a:solidFill>
                  <a:srgbClr val="3C2B98"/>
                </a:solidFill>
                <a:latin typeface="Arial"/>
                <a:cs typeface="Arial"/>
                <a:hlinkClick r:id="rId2"/>
              </a:rPr>
              <a:t>www.technologystudent.com</a:t>
            </a:r>
            <a:r>
              <a:rPr sz="950" spc="15" dirty="0">
                <a:solidFill>
                  <a:srgbClr val="3C2B98"/>
                </a:solidFill>
                <a:latin typeface="Arial"/>
                <a:cs typeface="Arial"/>
                <a:hlinkClick r:id="rId2"/>
              </a:rPr>
              <a:t> </a:t>
            </a:r>
            <a:r>
              <a:rPr sz="950" dirty="0">
                <a:solidFill>
                  <a:srgbClr val="3C2B98"/>
                </a:solidFill>
                <a:latin typeface="Arial"/>
                <a:cs typeface="Arial"/>
                <a:hlinkClick r:id="rId2"/>
              </a:rPr>
              <a:t>©</a:t>
            </a:r>
            <a:r>
              <a:rPr sz="950" spc="15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950" spc="-5" dirty="0">
                <a:solidFill>
                  <a:srgbClr val="3C2B98"/>
                </a:solidFill>
                <a:latin typeface="Arial"/>
                <a:cs typeface="Arial"/>
              </a:rPr>
              <a:t>2018	</a:t>
            </a:r>
            <a:r>
              <a:rPr sz="950" spc="-20" dirty="0">
                <a:solidFill>
                  <a:srgbClr val="3C2B98"/>
                </a:solidFill>
                <a:latin typeface="Arial"/>
                <a:cs typeface="Arial"/>
              </a:rPr>
              <a:t>V.Ryan </a:t>
            </a:r>
            <a:r>
              <a:rPr sz="950" spc="-5" dirty="0">
                <a:solidFill>
                  <a:srgbClr val="3C2B98"/>
                </a:solidFill>
                <a:latin typeface="Arial"/>
                <a:cs typeface="Arial"/>
              </a:rPr>
              <a:t>©</a:t>
            </a:r>
            <a:r>
              <a:rPr sz="950" spc="-45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950" spc="-5" dirty="0">
                <a:solidFill>
                  <a:srgbClr val="3C2B98"/>
                </a:solidFill>
                <a:latin typeface="Arial"/>
                <a:cs typeface="Arial"/>
              </a:rPr>
              <a:t>2018</a:t>
            </a:r>
            <a:endParaRPr sz="950"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580731" y="7115679"/>
            <a:ext cx="3226435" cy="19050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950" spc="10" dirty="0">
                <a:solidFill>
                  <a:srgbClr val="3C2B98"/>
                </a:solidFill>
                <a:latin typeface="Arial"/>
                <a:cs typeface="Arial"/>
              </a:rPr>
              <a:t>WORLD ASSOCIATION </a:t>
            </a:r>
            <a:r>
              <a:rPr sz="950" spc="5" dirty="0">
                <a:solidFill>
                  <a:srgbClr val="3C2B98"/>
                </a:solidFill>
                <a:latin typeface="Arial"/>
                <a:cs typeface="Arial"/>
              </a:rPr>
              <a:t>OF </a:t>
            </a:r>
            <a:r>
              <a:rPr sz="950" spc="15" dirty="0">
                <a:solidFill>
                  <a:srgbClr val="3C2B98"/>
                </a:solidFill>
                <a:latin typeface="Arial"/>
                <a:cs typeface="Arial"/>
              </a:rPr>
              <a:t>TECHNOLOGY</a:t>
            </a:r>
            <a:r>
              <a:rPr sz="950" spc="90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950" spc="15" dirty="0">
                <a:solidFill>
                  <a:srgbClr val="3C2B98"/>
                </a:solidFill>
                <a:latin typeface="Arial"/>
                <a:cs typeface="Arial"/>
              </a:rPr>
              <a:t>TEACHERS</a:t>
            </a:r>
            <a:endParaRPr sz="950">
              <a:latin typeface="Arial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4009494" y="7112666"/>
            <a:ext cx="2900680" cy="19050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950" spc="-5" dirty="0">
                <a:solidFill>
                  <a:srgbClr val="3C2B98"/>
                </a:solidFill>
                <a:latin typeface="Arial"/>
                <a:cs typeface="Arial"/>
                <a:hlinkClick r:id="rId3"/>
              </a:rPr>
              <a:t>https://www.facebook.com/groups/254963448192823/</a:t>
            </a:r>
            <a:endParaRPr sz="95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143514" y="288985"/>
            <a:ext cx="1937385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1" u="sng" spc="-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MY</a:t>
            </a:r>
            <a:r>
              <a:rPr sz="1600" b="1" u="sng" spc="-9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 </a:t>
            </a:r>
            <a:r>
              <a:rPr sz="1600" b="1" u="sng" spc="-1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SPECIFICATION</a:t>
            </a:r>
            <a:endParaRPr sz="16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66637" y="322310"/>
            <a:ext cx="294386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20" dirty="0">
                <a:solidFill>
                  <a:srgbClr val="151616"/>
                </a:solidFill>
                <a:latin typeface="Arial"/>
                <a:cs typeface="Arial"/>
              </a:rPr>
              <a:t>PRODUCT: </a:t>
            </a:r>
            <a:r>
              <a:rPr sz="1200" b="1" spc="-5" dirty="0">
                <a:solidFill>
                  <a:srgbClr val="151616"/>
                </a:solidFill>
                <a:latin typeface="Arial"/>
                <a:cs typeface="Arial"/>
              </a:rPr>
              <a:t>EASY CHAIR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WRITING</a:t>
            </a:r>
            <a:r>
              <a:rPr sz="1200" b="1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REST</a:t>
            </a:r>
            <a:endParaRPr sz="12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216396" y="1002257"/>
            <a:ext cx="2306320" cy="379095"/>
          </a:xfrm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marL="12700" marR="5080" indent="475615">
              <a:lnSpc>
                <a:spcPts val="1340"/>
              </a:lnSpc>
              <a:spcBef>
                <a:spcPts val="225"/>
              </a:spcBef>
            </a:pPr>
            <a:r>
              <a:rPr sz="1200" b="1" spc="25" dirty="0">
                <a:solidFill>
                  <a:srgbClr val="151616"/>
                </a:solidFill>
                <a:latin typeface="Arial"/>
                <a:cs typeface="Arial"/>
              </a:rPr>
              <a:t>EVIDENCE FROM  RESEARCH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-</a:t>
            </a:r>
            <a:r>
              <a:rPr sz="1200" b="1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spc="25" dirty="0">
                <a:solidFill>
                  <a:srgbClr val="151616"/>
                </a:solidFill>
                <a:latin typeface="Arial"/>
                <a:cs typeface="Arial"/>
              </a:rPr>
              <a:t>JUSTIFICATION</a:t>
            </a:r>
            <a:endParaRPr sz="12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551179" y="282733"/>
            <a:ext cx="3799840" cy="1079500"/>
          </a:xfrm>
          <a:prstGeom prst="rect">
            <a:avLst/>
          </a:prstGeom>
        </p:spPr>
        <p:txBody>
          <a:bodyPr vert="horz" wrap="square" lIns="0" tIns="977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70"/>
              </a:spcBef>
              <a:tabLst>
                <a:tab pos="3785870" algn="l"/>
              </a:tabLst>
            </a:pP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MY</a:t>
            </a:r>
            <a:r>
              <a:rPr sz="1200" b="1" spc="-114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spc="-10" dirty="0">
                <a:solidFill>
                  <a:srgbClr val="151616"/>
                </a:solidFill>
                <a:latin typeface="Arial"/>
                <a:cs typeface="Arial"/>
              </a:rPr>
              <a:t>SIGNATURE:  </a:t>
            </a:r>
            <a:r>
              <a:rPr sz="1200" b="1" spc="-1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u="sng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Times New Roman"/>
                <a:cs typeface="Times New Roman"/>
              </a:rPr>
              <a:t> 	</a:t>
            </a:r>
            <a:endParaRPr sz="12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670"/>
              </a:spcBef>
              <a:tabLst>
                <a:tab pos="3785870" algn="l"/>
              </a:tabLst>
            </a:pP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CLIENT</a:t>
            </a:r>
            <a:r>
              <a:rPr sz="1200" b="1" spc="-9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spc="-10" dirty="0">
                <a:solidFill>
                  <a:srgbClr val="151616"/>
                </a:solidFill>
                <a:latin typeface="Arial"/>
                <a:cs typeface="Arial"/>
              </a:rPr>
              <a:t>SIGNATURE:  </a:t>
            </a:r>
            <a:r>
              <a:rPr sz="1200" b="1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u="sng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Times New Roman"/>
                <a:cs typeface="Times New Roman"/>
              </a:rPr>
              <a:t> 	</a:t>
            </a:r>
            <a:endParaRPr sz="1200">
              <a:latin typeface="Times New Roman"/>
              <a:cs typeface="Times New Roman"/>
            </a:endParaRPr>
          </a:p>
          <a:p>
            <a:pPr marL="1786889" marR="799465" indent="221615">
              <a:lnSpc>
                <a:spcPts val="1340"/>
              </a:lnSpc>
              <a:spcBef>
                <a:spcPts val="1420"/>
              </a:spcBef>
            </a:pPr>
            <a:r>
              <a:rPr sz="1200" b="1" spc="25" dirty="0">
                <a:solidFill>
                  <a:srgbClr val="151616"/>
                </a:solidFill>
                <a:latin typeface="Arial"/>
                <a:cs typeface="Arial"/>
              </a:rPr>
              <a:t>FURTHER  </a:t>
            </a:r>
            <a:r>
              <a:rPr sz="1200" b="1" spc="30" dirty="0">
                <a:solidFill>
                  <a:srgbClr val="151616"/>
                </a:solidFill>
                <a:latin typeface="Arial"/>
                <a:cs typeface="Arial"/>
              </a:rPr>
              <a:t>JU</a:t>
            </a:r>
            <a:r>
              <a:rPr sz="1200" b="1" spc="35" dirty="0">
                <a:solidFill>
                  <a:srgbClr val="151616"/>
                </a:solidFill>
                <a:latin typeface="Arial"/>
                <a:cs typeface="Arial"/>
              </a:rPr>
              <a:t>STIFI</a:t>
            </a:r>
            <a:r>
              <a:rPr sz="1200" b="1" spc="30" dirty="0">
                <a:solidFill>
                  <a:srgbClr val="151616"/>
                </a:solidFill>
                <a:latin typeface="Arial"/>
                <a:cs typeface="Arial"/>
              </a:rPr>
              <a:t>C</a:t>
            </a:r>
            <a:r>
              <a:rPr sz="1200" b="1" spc="-55" dirty="0">
                <a:solidFill>
                  <a:srgbClr val="151616"/>
                </a:solidFill>
                <a:latin typeface="Arial"/>
                <a:cs typeface="Arial"/>
              </a:rPr>
              <a:t>A</a:t>
            </a:r>
            <a:r>
              <a:rPr sz="1200" b="1" spc="35" dirty="0">
                <a:solidFill>
                  <a:srgbClr val="151616"/>
                </a:solidFill>
                <a:latin typeface="Arial"/>
                <a:cs typeface="Arial"/>
              </a:rPr>
              <a:t>TIO</a:t>
            </a:r>
            <a:r>
              <a:rPr sz="1200" b="1" spc="-5" dirty="0">
                <a:solidFill>
                  <a:srgbClr val="151616"/>
                </a:solidFill>
                <a:latin typeface="Arial"/>
                <a:cs typeface="Arial"/>
              </a:rPr>
              <a:t>N</a:t>
            </a:r>
            <a:endParaRPr sz="12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78216" y="1002257"/>
            <a:ext cx="2865755" cy="994410"/>
          </a:xfrm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marL="1352550" marR="645795" indent="-371475">
              <a:lnSpc>
                <a:spcPts val="1340"/>
              </a:lnSpc>
              <a:spcBef>
                <a:spcPts val="225"/>
              </a:spcBef>
            </a:pPr>
            <a:r>
              <a:rPr sz="1200" b="1" spc="35" dirty="0">
                <a:solidFill>
                  <a:srgbClr val="151616"/>
                </a:solidFill>
                <a:latin typeface="Arial"/>
                <a:cs typeface="Arial"/>
              </a:rPr>
              <a:t>SPE</a:t>
            </a:r>
            <a:r>
              <a:rPr sz="1200" b="1" spc="30" dirty="0">
                <a:solidFill>
                  <a:srgbClr val="151616"/>
                </a:solidFill>
                <a:latin typeface="Arial"/>
                <a:cs typeface="Arial"/>
              </a:rPr>
              <a:t>C</a:t>
            </a:r>
            <a:r>
              <a:rPr sz="1200" b="1" spc="35" dirty="0">
                <a:solidFill>
                  <a:srgbClr val="151616"/>
                </a:solidFill>
                <a:latin typeface="Arial"/>
                <a:cs typeface="Arial"/>
              </a:rPr>
              <a:t>IFI</a:t>
            </a:r>
            <a:r>
              <a:rPr sz="1200" b="1" spc="30" dirty="0">
                <a:solidFill>
                  <a:srgbClr val="151616"/>
                </a:solidFill>
                <a:latin typeface="Arial"/>
                <a:cs typeface="Arial"/>
              </a:rPr>
              <a:t>C</a:t>
            </a:r>
            <a:r>
              <a:rPr sz="1200" b="1" spc="-55" dirty="0">
                <a:solidFill>
                  <a:srgbClr val="151616"/>
                </a:solidFill>
                <a:latin typeface="Arial"/>
                <a:cs typeface="Arial"/>
              </a:rPr>
              <a:t>A</a:t>
            </a:r>
            <a:r>
              <a:rPr sz="1200" b="1" spc="35" dirty="0">
                <a:solidFill>
                  <a:srgbClr val="151616"/>
                </a:solidFill>
                <a:latin typeface="Arial"/>
                <a:cs typeface="Arial"/>
              </a:rPr>
              <a:t>TIO</a:t>
            </a:r>
            <a:r>
              <a:rPr sz="1200" b="1" spc="-5" dirty="0">
                <a:solidFill>
                  <a:srgbClr val="151616"/>
                </a:solidFill>
                <a:latin typeface="Arial"/>
                <a:cs typeface="Arial"/>
              </a:rPr>
              <a:t>N  </a:t>
            </a:r>
            <a:r>
              <a:rPr sz="1200" b="1" spc="25" dirty="0">
                <a:solidFill>
                  <a:srgbClr val="151616"/>
                </a:solidFill>
                <a:latin typeface="Arial"/>
                <a:cs typeface="Arial"/>
              </a:rPr>
              <a:t>POINT</a:t>
            </a:r>
            <a:endParaRPr sz="1200">
              <a:latin typeface="Arial"/>
              <a:cs typeface="Arial"/>
            </a:endParaRPr>
          </a:p>
          <a:p>
            <a:pPr marL="12700" marR="5080" indent="2540">
              <a:lnSpc>
                <a:spcPts val="1340"/>
              </a:lnSpc>
              <a:spcBef>
                <a:spcPts val="830"/>
              </a:spcBef>
            </a:pPr>
            <a:r>
              <a:rPr sz="1200" b="1" spc="25" dirty="0">
                <a:solidFill>
                  <a:srgbClr val="151616"/>
                </a:solidFill>
                <a:latin typeface="Arial"/>
                <a:cs typeface="Arial"/>
              </a:rPr>
              <a:t>POTENTIAL CUSTOMERS: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‘writing  rest’ must be useful and appeal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a wide  range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of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potential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 customers.</a:t>
            </a:r>
            <a:endParaRPr sz="12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682559" y="1454043"/>
            <a:ext cx="3209925" cy="719455"/>
          </a:xfrm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marL="12700" marR="5080">
              <a:lnSpc>
                <a:spcPts val="1340"/>
              </a:lnSpc>
              <a:spcBef>
                <a:spcPts val="225"/>
              </a:spcBef>
            </a:pP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This is shown by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my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initial research (page/slide 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1),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when investigating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design problem and  brief. The questionnaire shows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that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both pupils  and teachers are interested in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this</a:t>
            </a:r>
            <a:r>
              <a:rPr sz="1200" spc="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product.</a:t>
            </a:r>
            <a:endParaRPr sz="12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534613" y="1465131"/>
            <a:ext cx="2673985" cy="719455"/>
          </a:xfrm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marL="12700" marR="5080">
              <a:lnSpc>
                <a:spcPts val="1340"/>
              </a:lnSpc>
              <a:spcBef>
                <a:spcPts val="225"/>
              </a:spcBef>
            </a:pP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Furthermore, if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design a writing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rest  that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appeals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a wide age range,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it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is  more likely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sell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successfully,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in large  numbers.</a:t>
            </a:r>
            <a:endParaRPr sz="12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05925" y="2577995"/>
            <a:ext cx="2894330" cy="7194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5240">
              <a:lnSpc>
                <a:spcPts val="1390"/>
              </a:lnSpc>
              <a:spcBef>
                <a:spcPts val="100"/>
              </a:spcBef>
            </a:pPr>
            <a:r>
              <a:rPr sz="1200" b="1" spc="25" dirty="0">
                <a:solidFill>
                  <a:srgbClr val="151616"/>
                </a:solidFill>
                <a:latin typeface="Arial"/>
                <a:cs typeface="Arial"/>
              </a:rPr>
              <a:t>FUNCTIONS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- </a:t>
            </a:r>
            <a:r>
              <a:rPr sz="1200" b="1" spc="25" dirty="0">
                <a:solidFill>
                  <a:srgbClr val="151616"/>
                </a:solidFill>
                <a:latin typeface="Arial"/>
                <a:cs typeface="Arial"/>
              </a:rPr>
              <a:t>EASE </a:t>
            </a:r>
            <a:r>
              <a:rPr sz="1200" b="1" spc="10" dirty="0">
                <a:solidFill>
                  <a:srgbClr val="151616"/>
                </a:solidFill>
                <a:latin typeface="Arial"/>
                <a:cs typeface="Arial"/>
              </a:rPr>
              <a:t>OF </a:t>
            </a:r>
            <a:r>
              <a:rPr sz="1200" b="1" spc="15" dirty="0">
                <a:solidFill>
                  <a:srgbClr val="151616"/>
                </a:solidFill>
                <a:latin typeface="Arial"/>
                <a:cs typeface="Arial"/>
              </a:rPr>
              <a:t>USE:</a:t>
            </a:r>
            <a:r>
              <a:rPr sz="1200" b="1" spc="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endParaRPr sz="1200">
              <a:latin typeface="Arial"/>
              <a:cs typeface="Arial"/>
            </a:endParaRPr>
          </a:p>
          <a:p>
            <a:pPr marL="12700" marR="5080">
              <a:lnSpc>
                <a:spcPts val="1340"/>
              </a:lnSpc>
              <a:spcBef>
                <a:spcPts val="75"/>
              </a:spcBef>
            </a:pP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‘writing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rest’ must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allow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user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write  and read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comfortably,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whilst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sat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in an easy  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chair.</a:t>
            </a:r>
            <a:endParaRPr sz="12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640799" y="2574824"/>
            <a:ext cx="3325495" cy="1059815"/>
          </a:xfrm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marL="12700" marR="5080" indent="-635">
              <a:lnSpc>
                <a:spcPts val="1340"/>
              </a:lnSpc>
              <a:spcBef>
                <a:spcPts val="225"/>
              </a:spcBef>
            </a:pP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majority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of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people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asked about reading and  writing whilst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sat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in an easy 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chair,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said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that this 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was diﬃcult and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often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uncomfortable (see design  problem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/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brief and potential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customer</a:t>
            </a:r>
            <a:r>
              <a:rPr sz="1200" spc="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sheets).</a:t>
            </a:r>
            <a:endParaRPr sz="1200">
              <a:latin typeface="Arial"/>
              <a:cs typeface="Arial"/>
            </a:endParaRPr>
          </a:p>
          <a:p>
            <a:pPr marL="12700" marR="77470">
              <a:lnSpc>
                <a:spcPts val="1340"/>
              </a:lnSpc>
              <a:spcBef>
                <a:spcPts val="5"/>
              </a:spcBef>
            </a:pP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An easy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use reading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/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writing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rest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could solve  this problem.</a:t>
            </a:r>
            <a:endParaRPr sz="12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7442540" y="2581170"/>
            <a:ext cx="2558415" cy="549275"/>
          </a:xfrm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marL="12700" marR="5080">
              <a:lnSpc>
                <a:spcPts val="1340"/>
              </a:lnSpc>
              <a:spcBef>
                <a:spcPts val="225"/>
              </a:spcBef>
            </a:pP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Many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of my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friends have said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that the 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writing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rest must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be easy and  comfortable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to use. This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is a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priority.</a:t>
            </a:r>
            <a:endParaRPr sz="12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405914" y="3873398"/>
            <a:ext cx="2967990" cy="379095"/>
          </a:xfrm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marL="12700" marR="5080" indent="2540">
              <a:lnSpc>
                <a:spcPts val="1340"/>
              </a:lnSpc>
              <a:spcBef>
                <a:spcPts val="225"/>
              </a:spcBef>
            </a:pPr>
            <a:r>
              <a:rPr sz="1200" b="1" spc="25" dirty="0">
                <a:solidFill>
                  <a:srgbClr val="151616"/>
                </a:solidFill>
                <a:latin typeface="Arial"/>
                <a:cs typeface="Arial"/>
              </a:rPr>
              <a:t>FUNCTIONS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- </a:t>
            </a:r>
            <a:r>
              <a:rPr sz="1200" b="1" spc="25" dirty="0">
                <a:solidFill>
                  <a:srgbClr val="151616"/>
                </a:solidFill>
                <a:latin typeface="Arial"/>
                <a:cs typeface="Arial"/>
              </a:rPr>
              <a:t>LIGHTING: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The ‘writing  rest’ should have an integrated light</a:t>
            </a:r>
            <a:r>
              <a:rPr sz="1200" spc="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source.</a:t>
            </a:r>
            <a:endParaRPr sz="12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3677944" y="3870240"/>
            <a:ext cx="3355340" cy="1059815"/>
          </a:xfrm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marL="12700" marR="5080">
              <a:lnSpc>
                <a:spcPts val="1340"/>
              </a:lnSpc>
              <a:spcBef>
                <a:spcPts val="225"/>
              </a:spcBef>
            </a:pP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When questioning people about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design  problem, many said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that the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light source was  essential.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quote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from the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detailed</a:t>
            </a:r>
            <a:r>
              <a:rPr sz="1200" spc="-6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questionnaire  says about an existing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product, </a:t>
            </a:r>
            <a:r>
              <a:rPr sz="1200" i="1" dirty="0">
                <a:solidFill>
                  <a:srgbClr val="151616"/>
                </a:solidFill>
                <a:latin typeface="Arial"/>
                <a:cs typeface="Arial"/>
              </a:rPr>
              <a:t>‘It </a:t>
            </a:r>
            <a:r>
              <a:rPr sz="1200" i="1" spc="-5" dirty="0">
                <a:solidFill>
                  <a:srgbClr val="151616"/>
                </a:solidFill>
                <a:latin typeface="Arial"/>
                <a:cs typeface="Arial"/>
              </a:rPr>
              <a:t>has an </a:t>
            </a:r>
            <a:r>
              <a:rPr sz="1200" i="1" spc="15" dirty="0">
                <a:solidFill>
                  <a:srgbClr val="151616"/>
                </a:solidFill>
                <a:latin typeface="Arial"/>
                <a:cs typeface="Arial"/>
              </a:rPr>
              <a:t>LED  </a:t>
            </a:r>
            <a:r>
              <a:rPr sz="1200" i="1" spc="-5" dirty="0">
                <a:solidFill>
                  <a:srgbClr val="151616"/>
                </a:solidFill>
                <a:latin typeface="Arial"/>
                <a:cs typeface="Arial"/>
              </a:rPr>
              <a:t>light </a:t>
            </a:r>
            <a:r>
              <a:rPr sz="1200" i="1" dirty="0">
                <a:solidFill>
                  <a:srgbClr val="151616"/>
                </a:solidFill>
                <a:latin typeface="Arial"/>
                <a:cs typeface="Arial"/>
              </a:rPr>
              <a:t>that </a:t>
            </a:r>
            <a:r>
              <a:rPr sz="1200" i="1" spc="-5" dirty="0">
                <a:solidFill>
                  <a:srgbClr val="151616"/>
                </a:solidFill>
                <a:latin typeface="Arial"/>
                <a:cs typeface="Arial"/>
              </a:rPr>
              <a:t>can be focussed directly where </a:t>
            </a:r>
            <a:r>
              <a:rPr sz="1200" i="1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1200" i="1" spc="-5" dirty="0">
                <a:solidFill>
                  <a:srgbClr val="151616"/>
                </a:solidFill>
                <a:latin typeface="Arial"/>
                <a:cs typeface="Arial"/>
              </a:rPr>
              <a:t>user  wants </a:t>
            </a:r>
            <a:r>
              <a:rPr sz="1200" i="1" dirty="0">
                <a:solidFill>
                  <a:srgbClr val="151616"/>
                </a:solidFill>
                <a:latin typeface="Arial"/>
                <a:cs typeface="Arial"/>
              </a:rPr>
              <a:t>it’.</a:t>
            </a:r>
            <a:endParaRPr sz="12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7452061" y="3870237"/>
            <a:ext cx="2642870" cy="719455"/>
          </a:xfrm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marL="12700" marR="5080">
              <a:lnSpc>
                <a:spcPts val="1340"/>
              </a:lnSpc>
              <a:spcBef>
                <a:spcPts val="225"/>
              </a:spcBef>
            </a:pP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When reading or writing whilst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sat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on a  easy 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chair,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room light source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often  casts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a 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shadow.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This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makes reading  diﬃcult and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sometimes</a:t>
            </a:r>
            <a:r>
              <a:rPr sz="1200" spc="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unpleasant.</a:t>
            </a:r>
            <a:endParaRPr sz="12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401318" y="5133880"/>
            <a:ext cx="2969895" cy="379095"/>
          </a:xfrm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marL="12700" marR="5080" indent="2540">
              <a:lnSpc>
                <a:spcPts val="1340"/>
              </a:lnSpc>
              <a:spcBef>
                <a:spcPts val="225"/>
              </a:spcBef>
            </a:pPr>
            <a:r>
              <a:rPr sz="1200" b="1" spc="10" dirty="0">
                <a:solidFill>
                  <a:srgbClr val="151616"/>
                </a:solidFill>
                <a:latin typeface="Arial"/>
                <a:cs typeface="Arial"/>
              </a:rPr>
              <a:t>LIGHTWEIGHT: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The writing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rest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should be  lightweight.</a:t>
            </a:r>
            <a:endParaRPr sz="12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761421" y="5146598"/>
            <a:ext cx="3210560" cy="719455"/>
          </a:xfrm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marL="12700" marR="5080">
              <a:lnSpc>
                <a:spcPts val="1340"/>
              </a:lnSpc>
              <a:spcBef>
                <a:spcPts val="225"/>
              </a:spcBef>
            </a:pP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My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research into existing/similar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products, 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suggests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that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a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successful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writing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rest must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be  lightweight (see existing products section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of my 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research).</a:t>
            </a:r>
            <a:endParaRPr sz="12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7455723" y="5133919"/>
            <a:ext cx="2778760" cy="719455"/>
          </a:xfrm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marL="12700" marR="5080" indent="-635">
              <a:lnSpc>
                <a:spcPts val="1340"/>
              </a:lnSpc>
              <a:spcBef>
                <a:spcPts val="225"/>
              </a:spcBef>
            </a:pP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light weight writing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rest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will be  comfortable on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knees and be easy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to  carry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around and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store,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when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it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is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not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in  use.</a:t>
            </a:r>
            <a:endParaRPr sz="120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438873" y="6181671"/>
            <a:ext cx="2927985" cy="549275"/>
          </a:xfrm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marL="12700" marR="5080" indent="2540">
              <a:lnSpc>
                <a:spcPts val="1340"/>
              </a:lnSpc>
              <a:spcBef>
                <a:spcPts val="225"/>
              </a:spcBef>
            </a:pPr>
            <a:r>
              <a:rPr sz="1200" b="1" spc="15" dirty="0">
                <a:solidFill>
                  <a:srgbClr val="151616"/>
                </a:solidFill>
                <a:latin typeface="Arial"/>
                <a:cs typeface="Arial"/>
              </a:rPr>
              <a:t>ADJUSTABLE: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writing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rest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should be  adjustable, allowing individuals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to set it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up 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suit their seating</a:t>
            </a:r>
            <a:r>
              <a:rPr sz="1200" spc="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position.</a:t>
            </a:r>
            <a:endParaRPr sz="120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7442532" y="6175323"/>
            <a:ext cx="2651760" cy="719455"/>
          </a:xfrm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marL="12700" marR="5080">
              <a:lnSpc>
                <a:spcPts val="1340"/>
              </a:lnSpc>
              <a:spcBef>
                <a:spcPts val="225"/>
              </a:spcBef>
            </a:pP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If the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product is adjustable,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this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can be  considered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be ‘inclusive design’,  because a wide range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of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people will be  able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use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 it.</a:t>
            </a:r>
            <a:endParaRPr sz="120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3754566" y="6181671"/>
            <a:ext cx="3264535" cy="875665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12700" marR="5080">
              <a:lnSpc>
                <a:spcPct val="93100"/>
              </a:lnSpc>
              <a:spcBef>
                <a:spcPts val="200"/>
              </a:spcBef>
            </a:pP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My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research into existing products and  ergonomics, shows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that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adjustability is  essential.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client said about one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of the 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existing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products, </a:t>
            </a:r>
            <a:r>
              <a:rPr sz="1100" i="1" dirty="0">
                <a:solidFill>
                  <a:srgbClr val="151616"/>
                </a:solidFill>
                <a:latin typeface="Arial"/>
                <a:cs typeface="Arial"/>
              </a:rPr>
              <a:t>‘I </a:t>
            </a:r>
            <a:r>
              <a:rPr sz="1100" i="1" spc="-5" dirty="0">
                <a:solidFill>
                  <a:srgbClr val="151616"/>
                </a:solidFill>
                <a:latin typeface="Arial"/>
                <a:cs typeface="Arial"/>
              </a:rPr>
              <a:t>like </a:t>
            </a:r>
            <a:r>
              <a:rPr sz="1100" i="1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1100" i="1" spc="-5" dirty="0">
                <a:solidFill>
                  <a:srgbClr val="151616"/>
                </a:solidFill>
                <a:latin typeface="Arial"/>
                <a:cs typeface="Arial"/>
              </a:rPr>
              <a:t>adjustability especially  the height </a:t>
            </a:r>
            <a:r>
              <a:rPr sz="1100" i="1" dirty="0">
                <a:solidFill>
                  <a:srgbClr val="151616"/>
                </a:solidFill>
                <a:latin typeface="Arial"/>
                <a:cs typeface="Arial"/>
              </a:rPr>
              <a:t>adjustment. This feature </a:t>
            </a:r>
            <a:r>
              <a:rPr sz="1100" i="1" spc="-5" dirty="0">
                <a:solidFill>
                  <a:srgbClr val="151616"/>
                </a:solidFill>
                <a:latin typeface="Arial"/>
                <a:cs typeface="Arial"/>
              </a:rPr>
              <a:t>could be</a:t>
            </a:r>
            <a:r>
              <a:rPr sz="1100" i="1" spc="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i="1" spc="-5" dirty="0">
                <a:solidFill>
                  <a:srgbClr val="151616"/>
                </a:solidFill>
                <a:latin typeface="Arial"/>
                <a:cs typeface="Arial"/>
              </a:rPr>
              <a:t>useful’.</a:t>
            </a:r>
            <a:endParaRPr sz="110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3465324" y="3098358"/>
            <a:ext cx="128905" cy="3908425"/>
          </a:xfrm>
          <a:prstGeom prst="rect">
            <a:avLst/>
          </a:prstGeom>
        </p:spPr>
        <p:txBody>
          <a:bodyPr vert="vert270" wrap="square" lIns="0" tIns="215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0"/>
              </a:spcBef>
              <a:tabLst>
                <a:tab pos="2124075" algn="l"/>
              </a:tabLst>
            </a:pPr>
            <a:r>
              <a:rPr sz="550" spc="30" dirty="0">
                <a:solidFill>
                  <a:srgbClr val="3C2B98"/>
                </a:solidFill>
                <a:latin typeface="Arial"/>
                <a:cs typeface="Arial"/>
              </a:rPr>
              <a:t>WORLD </a:t>
            </a:r>
            <a:r>
              <a:rPr sz="550" spc="25" dirty="0">
                <a:solidFill>
                  <a:srgbClr val="3C2B98"/>
                </a:solidFill>
                <a:latin typeface="Arial"/>
                <a:cs typeface="Arial"/>
              </a:rPr>
              <a:t>ASSOCIATION OF</a:t>
            </a:r>
            <a:r>
              <a:rPr sz="550" spc="80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550" spc="30" dirty="0">
                <a:solidFill>
                  <a:srgbClr val="3C2B98"/>
                </a:solidFill>
                <a:latin typeface="Arial"/>
                <a:cs typeface="Arial"/>
              </a:rPr>
              <a:t>TECHNOLOGY</a:t>
            </a:r>
            <a:r>
              <a:rPr sz="550" spc="35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550" spc="30" dirty="0">
                <a:solidFill>
                  <a:srgbClr val="3C2B98"/>
                </a:solidFill>
                <a:latin typeface="Arial"/>
                <a:cs typeface="Arial"/>
              </a:rPr>
              <a:t>TEACHERS	</a:t>
            </a:r>
            <a:r>
              <a:rPr sz="550" spc="10" dirty="0">
                <a:solidFill>
                  <a:srgbClr val="3C2B98"/>
                </a:solidFill>
                <a:latin typeface="Arial"/>
                <a:cs typeface="Arial"/>
                <a:hlinkClick r:id="rId4"/>
              </a:rPr>
              <a:t>https://www.facebook.com/groups/254963448192823/</a:t>
            </a:r>
            <a:endParaRPr sz="55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3454094" y="1117978"/>
            <a:ext cx="127000" cy="1805305"/>
          </a:xfrm>
          <a:prstGeom prst="rect">
            <a:avLst/>
          </a:prstGeom>
        </p:spPr>
        <p:txBody>
          <a:bodyPr vert="vert270" wrap="square" lIns="0" tIns="203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60"/>
              </a:spcBef>
            </a:pPr>
            <a:r>
              <a:rPr sz="550" spc="10" dirty="0">
                <a:solidFill>
                  <a:srgbClr val="3C2B98"/>
                </a:solidFill>
                <a:latin typeface="Arial"/>
                <a:cs typeface="Arial"/>
                <a:hlinkClick r:id="rId2"/>
              </a:rPr>
              <a:t>www.technologystudent.com </a:t>
            </a:r>
            <a:r>
              <a:rPr sz="550" spc="25" dirty="0">
                <a:solidFill>
                  <a:srgbClr val="3C2B98"/>
                </a:solidFill>
                <a:latin typeface="Arial"/>
                <a:cs typeface="Arial"/>
              </a:rPr>
              <a:t>© </a:t>
            </a:r>
            <a:r>
              <a:rPr sz="550" spc="10" dirty="0">
                <a:solidFill>
                  <a:srgbClr val="3C2B98"/>
                </a:solidFill>
                <a:latin typeface="Arial"/>
                <a:cs typeface="Arial"/>
              </a:rPr>
              <a:t>2018 </a:t>
            </a:r>
            <a:r>
              <a:rPr sz="550" spc="0" dirty="0">
                <a:solidFill>
                  <a:srgbClr val="3C2B98"/>
                </a:solidFill>
                <a:latin typeface="Arial"/>
                <a:cs typeface="Arial"/>
              </a:rPr>
              <a:t>V.Ryan </a:t>
            </a:r>
            <a:r>
              <a:rPr sz="550" spc="15" dirty="0">
                <a:solidFill>
                  <a:srgbClr val="3C2B98"/>
                </a:solidFill>
                <a:latin typeface="Arial"/>
                <a:cs typeface="Arial"/>
              </a:rPr>
              <a:t>©</a:t>
            </a:r>
            <a:r>
              <a:rPr sz="550" spc="-75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550" spc="10" dirty="0">
                <a:solidFill>
                  <a:srgbClr val="3C2B98"/>
                </a:solidFill>
                <a:latin typeface="Arial"/>
                <a:cs typeface="Arial"/>
              </a:rPr>
              <a:t>2018</a:t>
            </a:r>
            <a:endParaRPr sz="5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1014" y="58452"/>
            <a:ext cx="10567035" cy="7455534"/>
          </a:xfrm>
          <a:custGeom>
            <a:avLst/>
            <a:gdLst/>
            <a:ahLst/>
            <a:cxnLst/>
            <a:rect l="l" t="t" r="r" b="b"/>
            <a:pathLst>
              <a:path w="10567035" h="7455534">
                <a:moveTo>
                  <a:pt x="0" y="0"/>
                </a:moveTo>
                <a:lnTo>
                  <a:pt x="10566467" y="0"/>
                </a:lnTo>
                <a:lnTo>
                  <a:pt x="10566467" y="7454948"/>
                </a:lnTo>
                <a:lnTo>
                  <a:pt x="0" y="7454948"/>
                </a:lnTo>
                <a:lnTo>
                  <a:pt x="0" y="0"/>
                </a:lnTo>
                <a:close/>
              </a:path>
            </a:pathLst>
          </a:custGeom>
          <a:solidFill>
            <a:srgbClr val="FBF9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41286" y="295458"/>
            <a:ext cx="10274935" cy="6960234"/>
          </a:xfrm>
          <a:custGeom>
            <a:avLst/>
            <a:gdLst/>
            <a:ahLst/>
            <a:cxnLst/>
            <a:rect l="l" t="t" r="r" b="b"/>
            <a:pathLst>
              <a:path w="10274935" h="6960234">
                <a:moveTo>
                  <a:pt x="0" y="0"/>
                </a:moveTo>
                <a:lnTo>
                  <a:pt x="10274364" y="0"/>
                </a:lnTo>
                <a:lnTo>
                  <a:pt x="10274364" y="6959643"/>
                </a:lnTo>
                <a:lnTo>
                  <a:pt x="0" y="6959643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420094" y="410251"/>
            <a:ext cx="2916555" cy="1194435"/>
          </a:xfrm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marL="1310640" marR="738505" indent="-371475">
              <a:lnSpc>
                <a:spcPts val="1340"/>
              </a:lnSpc>
              <a:spcBef>
                <a:spcPts val="225"/>
              </a:spcBef>
            </a:pPr>
            <a:r>
              <a:rPr sz="1200" b="1" spc="35" dirty="0">
                <a:solidFill>
                  <a:srgbClr val="151616"/>
                </a:solidFill>
                <a:latin typeface="Arial"/>
                <a:cs typeface="Arial"/>
              </a:rPr>
              <a:t>SPE</a:t>
            </a:r>
            <a:r>
              <a:rPr sz="1200" b="1" spc="30" dirty="0">
                <a:solidFill>
                  <a:srgbClr val="151616"/>
                </a:solidFill>
                <a:latin typeface="Arial"/>
                <a:cs typeface="Arial"/>
              </a:rPr>
              <a:t>C</a:t>
            </a:r>
            <a:r>
              <a:rPr sz="1200" b="1" spc="35" dirty="0">
                <a:solidFill>
                  <a:srgbClr val="151616"/>
                </a:solidFill>
                <a:latin typeface="Arial"/>
                <a:cs typeface="Arial"/>
              </a:rPr>
              <a:t>IFI</a:t>
            </a:r>
            <a:r>
              <a:rPr sz="1200" b="1" spc="30" dirty="0">
                <a:solidFill>
                  <a:srgbClr val="151616"/>
                </a:solidFill>
                <a:latin typeface="Arial"/>
                <a:cs typeface="Arial"/>
              </a:rPr>
              <a:t>C</a:t>
            </a:r>
            <a:r>
              <a:rPr sz="1200" b="1" spc="-55" dirty="0">
                <a:solidFill>
                  <a:srgbClr val="151616"/>
                </a:solidFill>
                <a:latin typeface="Arial"/>
                <a:cs typeface="Arial"/>
              </a:rPr>
              <a:t>A</a:t>
            </a:r>
            <a:r>
              <a:rPr sz="1200" b="1" spc="35" dirty="0">
                <a:solidFill>
                  <a:srgbClr val="151616"/>
                </a:solidFill>
                <a:latin typeface="Arial"/>
                <a:cs typeface="Arial"/>
              </a:rPr>
              <a:t>TIO</a:t>
            </a:r>
            <a:r>
              <a:rPr sz="1200" b="1" spc="-5" dirty="0">
                <a:solidFill>
                  <a:srgbClr val="151616"/>
                </a:solidFill>
                <a:latin typeface="Arial"/>
                <a:cs typeface="Arial"/>
              </a:rPr>
              <a:t>N  </a:t>
            </a:r>
            <a:r>
              <a:rPr sz="1200" b="1" spc="25" dirty="0">
                <a:solidFill>
                  <a:srgbClr val="151616"/>
                </a:solidFill>
                <a:latin typeface="Arial"/>
                <a:cs typeface="Arial"/>
              </a:rPr>
              <a:t>POINT</a:t>
            </a:r>
            <a:endParaRPr sz="1200">
              <a:latin typeface="Arial"/>
              <a:cs typeface="Arial"/>
            </a:endParaRPr>
          </a:p>
          <a:p>
            <a:pPr marL="12700" marR="5080" indent="2540">
              <a:lnSpc>
                <a:spcPts val="1340"/>
              </a:lnSpc>
              <a:spcBef>
                <a:spcPts val="1060"/>
              </a:spcBef>
            </a:pPr>
            <a:r>
              <a:rPr sz="1200" b="1" spc="25" dirty="0">
                <a:solidFill>
                  <a:srgbClr val="151616"/>
                </a:solidFill>
                <a:latin typeface="Arial"/>
                <a:cs typeface="Arial"/>
              </a:rPr>
              <a:t>ERGONOMICS: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‘writing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rest’ must</a:t>
            </a:r>
            <a:r>
              <a:rPr sz="1200" spc="-10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be  suitable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for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use with a wide range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of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easy  chairs, and by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widest possible range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of 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potential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customers.</a:t>
            </a:r>
            <a:endParaRPr sz="120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7210697" y="7094453"/>
            <a:ext cx="2914650" cy="19050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  <a:tabLst>
                <a:tab pos="2094864" algn="l"/>
              </a:tabLst>
            </a:pPr>
            <a:r>
              <a:rPr sz="950" spc="-5" dirty="0">
                <a:solidFill>
                  <a:srgbClr val="3C2B98"/>
                </a:solidFill>
                <a:latin typeface="Arial"/>
                <a:cs typeface="Arial"/>
                <a:hlinkClick r:id="rId2"/>
              </a:rPr>
              <a:t>www.technologystudent.com</a:t>
            </a:r>
            <a:r>
              <a:rPr sz="950" spc="15" dirty="0">
                <a:solidFill>
                  <a:srgbClr val="3C2B98"/>
                </a:solidFill>
                <a:latin typeface="Arial"/>
                <a:cs typeface="Arial"/>
                <a:hlinkClick r:id="rId2"/>
              </a:rPr>
              <a:t> </a:t>
            </a:r>
            <a:r>
              <a:rPr sz="950" dirty="0">
                <a:solidFill>
                  <a:srgbClr val="3C2B98"/>
                </a:solidFill>
                <a:latin typeface="Arial"/>
                <a:cs typeface="Arial"/>
                <a:hlinkClick r:id="rId2"/>
              </a:rPr>
              <a:t>©</a:t>
            </a:r>
            <a:r>
              <a:rPr sz="950" spc="15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950" spc="-5" dirty="0">
                <a:solidFill>
                  <a:srgbClr val="3C2B98"/>
                </a:solidFill>
                <a:latin typeface="Arial"/>
                <a:cs typeface="Arial"/>
              </a:rPr>
              <a:t>2018	</a:t>
            </a:r>
            <a:r>
              <a:rPr sz="950" spc="-20" dirty="0">
                <a:solidFill>
                  <a:srgbClr val="3C2B98"/>
                </a:solidFill>
                <a:latin typeface="Arial"/>
                <a:cs typeface="Arial"/>
              </a:rPr>
              <a:t>V.Ryan </a:t>
            </a:r>
            <a:r>
              <a:rPr sz="950" spc="-5" dirty="0">
                <a:solidFill>
                  <a:srgbClr val="3C2B98"/>
                </a:solidFill>
                <a:latin typeface="Arial"/>
                <a:cs typeface="Arial"/>
              </a:rPr>
              <a:t>©</a:t>
            </a:r>
            <a:r>
              <a:rPr sz="950" spc="-45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950" spc="-5" dirty="0">
                <a:solidFill>
                  <a:srgbClr val="3C2B98"/>
                </a:solidFill>
                <a:latin typeface="Arial"/>
                <a:cs typeface="Arial"/>
              </a:rPr>
              <a:t>2018</a:t>
            </a:r>
            <a:endParaRPr sz="95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580731" y="7115679"/>
            <a:ext cx="3226435" cy="19050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950" spc="10" dirty="0">
                <a:solidFill>
                  <a:srgbClr val="3C2B98"/>
                </a:solidFill>
                <a:latin typeface="Arial"/>
                <a:cs typeface="Arial"/>
              </a:rPr>
              <a:t>WORLD ASSOCIATION </a:t>
            </a:r>
            <a:r>
              <a:rPr sz="950" spc="5" dirty="0">
                <a:solidFill>
                  <a:srgbClr val="3C2B98"/>
                </a:solidFill>
                <a:latin typeface="Arial"/>
                <a:cs typeface="Arial"/>
              </a:rPr>
              <a:t>OF </a:t>
            </a:r>
            <a:r>
              <a:rPr sz="950" spc="15" dirty="0">
                <a:solidFill>
                  <a:srgbClr val="3C2B98"/>
                </a:solidFill>
                <a:latin typeface="Arial"/>
                <a:cs typeface="Arial"/>
              </a:rPr>
              <a:t>TECHNOLOGY</a:t>
            </a:r>
            <a:r>
              <a:rPr sz="950" spc="90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950" spc="15" dirty="0">
                <a:solidFill>
                  <a:srgbClr val="3C2B98"/>
                </a:solidFill>
                <a:latin typeface="Arial"/>
                <a:cs typeface="Arial"/>
              </a:rPr>
              <a:t>TEACHERS</a:t>
            </a:r>
            <a:endParaRPr sz="95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4009494" y="7112666"/>
            <a:ext cx="2900680" cy="19050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950" spc="-5" dirty="0">
                <a:solidFill>
                  <a:srgbClr val="3C2B98"/>
                </a:solidFill>
                <a:latin typeface="Arial"/>
                <a:cs typeface="Arial"/>
                <a:hlinkClick r:id="rId3"/>
              </a:rPr>
              <a:t>https://www.facebook.com/groups/254963448192823/</a:t>
            </a:r>
            <a:endParaRPr sz="95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398796" y="391200"/>
            <a:ext cx="2931160" cy="1377950"/>
          </a:xfrm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marL="939165" marR="778510" indent="221615">
              <a:lnSpc>
                <a:spcPts val="1340"/>
              </a:lnSpc>
              <a:spcBef>
                <a:spcPts val="225"/>
              </a:spcBef>
            </a:pPr>
            <a:r>
              <a:rPr sz="1200" b="1" spc="25" dirty="0">
                <a:solidFill>
                  <a:srgbClr val="151616"/>
                </a:solidFill>
                <a:latin typeface="Arial"/>
                <a:cs typeface="Arial"/>
              </a:rPr>
              <a:t>FURTHER  </a:t>
            </a:r>
            <a:r>
              <a:rPr sz="1200" b="1" spc="30" dirty="0">
                <a:solidFill>
                  <a:srgbClr val="151616"/>
                </a:solidFill>
                <a:latin typeface="Arial"/>
                <a:cs typeface="Arial"/>
              </a:rPr>
              <a:t>JU</a:t>
            </a:r>
            <a:r>
              <a:rPr sz="1200" b="1" spc="35" dirty="0">
                <a:solidFill>
                  <a:srgbClr val="151616"/>
                </a:solidFill>
                <a:latin typeface="Arial"/>
                <a:cs typeface="Arial"/>
              </a:rPr>
              <a:t>STIFI</a:t>
            </a:r>
            <a:r>
              <a:rPr sz="1200" b="1" spc="30" dirty="0">
                <a:solidFill>
                  <a:srgbClr val="151616"/>
                </a:solidFill>
                <a:latin typeface="Arial"/>
                <a:cs typeface="Arial"/>
              </a:rPr>
              <a:t>C</a:t>
            </a:r>
            <a:r>
              <a:rPr sz="1200" b="1" spc="-55" dirty="0">
                <a:solidFill>
                  <a:srgbClr val="151616"/>
                </a:solidFill>
                <a:latin typeface="Arial"/>
                <a:cs typeface="Arial"/>
              </a:rPr>
              <a:t>A</a:t>
            </a:r>
            <a:r>
              <a:rPr sz="1200" b="1" spc="35" dirty="0">
                <a:solidFill>
                  <a:srgbClr val="151616"/>
                </a:solidFill>
                <a:latin typeface="Arial"/>
                <a:cs typeface="Arial"/>
              </a:rPr>
              <a:t>TIO</a:t>
            </a:r>
            <a:r>
              <a:rPr sz="1200" b="1" spc="-5" dirty="0">
                <a:solidFill>
                  <a:srgbClr val="151616"/>
                </a:solidFill>
                <a:latin typeface="Arial"/>
                <a:cs typeface="Arial"/>
              </a:rPr>
              <a:t>N</a:t>
            </a:r>
            <a:endParaRPr sz="1200">
              <a:latin typeface="Arial"/>
              <a:cs typeface="Arial"/>
            </a:endParaRPr>
          </a:p>
          <a:p>
            <a:pPr marL="12700" marR="5080">
              <a:lnSpc>
                <a:spcPts val="1340"/>
              </a:lnSpc>
              <a:spcBef>
                <a:spcPts val="1170"/>
              </a:spcBef>
            </a:pP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writing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rest that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is only suitable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for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one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or  two easy chairs, will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not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be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successful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as a  commercial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product. It must ﬁt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a range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of 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easy chairs, so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that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it’s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full commercial  potential can be</a:t>
            </a:r>
            <a:r>
              <a:rPr sz="1200" spc="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reached.</a:t>
            </a:r>
            <a:endParaRPr sz="12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777232" y="410251"/>
            <a:ext cx="3382645" cy="1023619"/>
          </a:xfrm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marL="451484" marR="642620" indent="475615">
              <a:lnSpc>
                <a:spcPts val="1340"/>
              </a:lnSpc>
              <a:spcBef>
                <a:spcPts val="225"/>
              </a:spcBef>
            </a:pPr>
            <a:r>
              <a:rPr sz="1200" b="1" spc="25" dirty="0">
                <a:solidFill>
                  <a:srgbClr val="151616"/>
                </a:solidFill>
                <a:latin typeface="Arial"/>
                <a:cs typeface="Arial"/>
              </a:rPr>
              <a:t>EVIDENCE FROM  RESEARCH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-</a:t>
            </a:r>
            <a:r>
              <a:rPr sz="1200" b="1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spc="25" dirty="0">
                <a:solidFill>
                  <a:srgbClr val="151616"/>
                </a:solidFill>
                <a:latin typeface="Arial"/>
                <a:cs typeface="Arial"/>
              </a:rPr>
              <a:t>JUSTIFICATION</a:t>
            </a:r>
            <a:endParaRPr sz="1200">
              <a:latin typeface="Arial"/>
              <a:cs typeface="Arial"/>
            </a:endParaRPr>
          </a:p>
          <a:p>
            <a:pPr marL="12700" marR="5080">
              <a:lnSpc>
                <a:spcPts val="1340"/>
              </a:lnSpc>
              <a:spcBef>
                <a:spcPts val="1060"/>
              </a:spcBef>
            </a:pP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The ‘ergonomics’ page shows a typical chair used  by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my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main client.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dimensions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/ 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measurements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of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easy chairs are</a:t>
            </a:r>
            <a:r>
              <a:rPr sz="1200" spc="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similar.</a:t>
            </a:r>
            <a:endParaRPr sz="12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14870" y="2078077"/>
            <a:ext cx="2999105" cy="549275"/>
          </a:xfrm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marL="12700" marR="5080" indent="2540">
              <a:lnSpc>
                <a:spcPts val="1340"/>
              </a:lnSpc>
              <a:spcBef>
                <a:spcPts val="225"/>
              </a:spcBef>
            </a:pPr>
            <a:r>
              <a:rPr sz="1200" b="1" spc="25" dirty="0">
                <a:solidFill>
                  <a:srgbClr val="151616"/>
                </a:solidFill>
                <a:latin typeface="Arial"/>
                <a:cs typeface="Arial"/>
              </a:rPr>
              <a:t>ERGONOMICS: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light should be  adjustable, so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that it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can be focussed on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 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page being read by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spc="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user.</a:t>
            </a:r>
            <a:endParaRPr sz="12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769607" y="2073862"/>
            <a:ext cx="3380740" cy="549275"/>
          </a:xfrm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marL="12700" marR="5080">
              <a:lnSpc>
                <a:spcPts val="1340"/>
              </a:lnSpc>
              <a:spcBef>
                <a:spcPts val="225"/>
              </a:spcBef>
            </a:pP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My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main potential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customer /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client said, ‘ </a:t>
            </a:r>
            <a:r>
              <a:rPr sz="1200" i="1" dirty="0">
                <a:solidFill>
                  <a:srgbClr val="151616"/>
                </a:solidFill>
                <a:latin typeface="Arial"/>
                <a:cs typeface="Arial"/>
              </a:rPr>
              <a:t>In  </a:t>
            </a:r>
            <a:r>
              <a:rPr sz="1200" i="1" spc="-5" dirty="0">
                <a:solidFill>
                  <a:srgbClr val="151616"/>
                </a:solidFill>
                <a:latin typeface="Arial"/>
                <a:cs typeface="Arial"/>
              </a:rPr>
              <a:t>addition, </a:t>
            </a:r>
            <a:r>
              <a:rPr sz="1200" i="1" dirty="0">
                <a:solidFill>
                  <a:srgbClr val="151616"/>
                </a:solidFill>
                <a:latin typeface="Arial"/>
                <a:cs typeface="Arial"/>
              </a:rPr>
              <a:t>I </a:t>
            </a:r>
            <a:r>
              <a:rPr sz="1200" i="1" spc="-5" dirty="0">
                <a:solidFill>
                  <a:srgbClr val="151616"/>
                </a:solidFill>
                <a:latin typeface="Arial"/>
                <a:cs typeface="Arial"/>
              </a:rPr>
              <a:t>need an adjustable light </a:t>
            </a:r>
            <a:r>
              <a:rPr sz="1200" i="1" dirty="0">
                <a:solidFill>
                  <a:srgbClr val="151616"/>
                </a:solidFill>
                <a:latin typeface="Arial"/>
                <a:cs typeface="Arial"/>
              </a:rPr>
              <a:t>source, </a:t>
            </a:r>
            <a:r>
              <a:rPr sz="1200" i="1" spc="-5" dirty="0">
                <a:solidFill>
                  <a:srgbClr val="151616"/>
                </a:solidFill>
                <a:latin typeface="Arial"/>
                <a:cs typeface="Arial"/>
              </a:rPr>
              <a:t>so </a:t>
            </a:r>
            <a:r>
              <a:rPr sz="1200" i="1" dirty="0">
                <a:solidFill>
                  <a:srgbClr val="151616"/>
                </a:solidFill>
                <a:latin typeface="Arial"/>
                <a:cs typeface="Arial"/>
              </a:rPr>
              <a:t>that  I </a:t>
            </a:r>
            <a:r>
              <a:rPr sz="1200" i="1" spc="-5" dirty="0">
                <a:solidFill>
                  <a:srgbClr val="151616"/>
                </a:solidFill>
                <a:latin typeface="Arial"/>
                <a:cs typeface="Arial"/>
              </a:rPr>
              <a:t>can </a:t>
            </a:r>
            <a:r>
              <a:rPr sz="1200" i="1" dirty="0">
                <a:solidFill>
                  <a:srgbClr val="151616"/>
                </a:solidFill>
                <a:latin typeface="Arial"/>
                <a:cs typeface="Arial"/>
              </a:rPr>
              <a:t>focus the </a:t>
            </a:r>
            <a:r>
              <a:rPr sz="1200" i="1" spc="-5" dirty="0">
                <a:solidFill>
                  <a:srgbClr val="151616"/>
                </a:solidFill>
                <a:latin typeface="Arial"/>
                <a:cs typeface="Arial"/>
              </a:rPr>
              <a:t>light where </a:t>
            </a:r>
            <a:r>
              <a:rPr sz="1200" i="1" dirty="0">
                <a:solidFill>
                  <a:srgbClr val="151616"/>
                </a:solidFill>
                <a:latin typeface="Arial"/>
                <a:cs typeface="Arial"/>
              </a:rPr>
              <a:t>I </a:t>
            </a:r>
            <a:r>
              <a:rPr sz="1200" i="1" spc="-5" dirty="0">
                <a:solidFill>
                  <a:srgbClr val="151616"/>
                </a:solidFill>
                <a:latin typeface="Arial"/>
                <a:cs typeface="Arial"/>
              </a:rPr>
              <a:t>need</a:t>
            </a:r>
            <a:r>
              <a:rPr sz="1200" i="1" spc="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i="1" dirty="0">
                <a:solidFill>
                  <a:srgbClr val="151616"/>
                </a:solidFill>
                <a:latin typeface="Arial"/>
                <a:cs typeface="Arial"/>
              </a:rPr>
              <a:t>it.’</a:t>
            </a:r>
            <a:endParaRPr sz="12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396726" y="2074891"/>
            <a:ext cx="2693670" cy="719455"/>
          </a:xfrm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marL="12700" marR="5080">
              <a:lnSpc>
                <a:spcPts val="1340"/>
              </a:lnSpc>
              <a:spcBef>
                <a:spcPts val="225"/>
              </a:spcBef>
            </a:pP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Commonsense suggests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that the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light  source should be fully adjustable.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One  setting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is unlikely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to suit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all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potential  customers.</a:t>
            </a:r>
            <a:endParaRPr sz="12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33933" y="3146144"/>
            <a:ext cx="2968625" cy="379095"/>
          </a:xfrm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marL="12700" marR="5080" indent="2540">
              <a:lnSpc>
                <a:spcPts val="1340"/>
              </a:lnSpc>
              <a:spcBef>
                <a:spcPts val="225"/>
              </a:spcBef>
            </a:pPr>
            <a:r>
              <a:rPr sz="1200" b="1" spc="10" dirty="0">
                <a:solidFill>
                  <a:srgbClr val="151616"/>
                </a:solidFill>
                <a:latin typeface="Arial"/>
                <a:cs typeface="Arial"/>
              </a:rPr>
              <a:t>SAFETY: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product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must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be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safe to</a:t>
            </a:r>
            <a:r>
              <a:rPr sz="1200" spc="-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use, 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even when being</a:t>
            </a:r>
            <a:r>
              <a:rPr sz="1200" spc="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adjusted.</a:t>
            </a:r>
            <a:endParaRPr sz="12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396729" y="3155824"/>
            <a:ext cx="2804160" cy="1059815"/>
          </a:xfrm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marL="12700" marR="5080">
              <a:lnSpc>
                <a:spcPts val="1340"/>
              </a:lnSpc>
              <a:spcBef>
                <a:spcPts val="225"/>
              </a:spcBef>
            </a:pP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Existing adjustable products have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 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potential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to trap ﬁngers. This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would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not 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only be a design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fault, but it may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lead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to  the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product having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be withdrawn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from  shops,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due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health and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safety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concerns  and concerns regarding</a:t>
            </a:r>
            <a:r>
              <a:rPr sz="1200" spc="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litigation.</a:t>
            </a:r>
            <a:endParaRPr sz="12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777225" y="3175181"/>
            <a:ext cx="3244215" cy="549275"/>
          </a:xfrm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marL="12700" marR="5080">
              <a:lnSpc>
                <a:spcPts val="1340"/>
              </a:lnSpc>
              <a:spcBef>
                <a:spcPts val="225"/>
              </a:spcBef>
            </a:pP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The existing writing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rest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shown on page 8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of my 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research, has a potential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to trap ﬁngers. This  must not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apply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to my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 design.</a:t>
            </a:r>
            <a:endParaRPr sz="12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33900" y="4512785"/>
            <a:ext cx="3053715" cy="11296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4604">
              <a:lnSpc>
                <a:spcPts val="1275"/>
              </a:lnSpc>
              <a:spcBef>
                <a:spcPts val="100"/>
              </a:spcBef>
            </a:pPr>
            <a:r>
              <a:rPr sz="1100" b="1" spc="15" dirty="0">
                <a:solidFill>
                  <a:srgbClr val="151616"/>
                </a:solidFill>
                <a:latin typeface="Arial"/>
                <a:cs typeface="Arial"/>
              </a:rPr>
              <a:t>LIFE CYCLE </a:t>
            </a:r>
            <a:r>
              <a:rPr sz="1100" b="1" spc="10" dirty="0">
                <a:solidFill>
                  <a:srgbClr val="151616"/>
                </a:solidFill>
                <a:latin typeface="Arial"/>
                <a:cs typeface="Arial"/>
              </a:rPr>
              <a:t>AND SUSTAINABILITY: </a:t>
            </a:r>
            <a:r>
              <a:rPr sz="11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endParaRPr sz="1100">
              <a:latin typeface="Arial"/>
              <a:cs typeface="Arial"/>
            </a:endParaRPr>
          </a:p>
          <a:p>
            <a:pPr marL="12700" marR="5080">
              <a:lnSpc>
                <a:spcPts val="1230"/>
              </a:lnSpc>
              <a:spcBef>
                <a:spcPts val="70"/>
              </a:spcBef>
            </a:pPr>
            <a:r>
              <a:rPr sz="1100" spc="-5" dirty="0">
                <a:solidFill>
                  <a:srgbClr val="151616"/>
                </a:solidFill>
                <a:latin typeface="Arial"/>
                <a:cs typeface="Arial"/>
              </a:rPr>
              <a:t>writing </a:t>
            </a:r>
            <a:r>
              <a:rPr sz="1100" dirty="0">
                <a:solidFill>
                  <a:srgbClr val="151616"/>
                </a:solidFill>
                <a:latin typeface="Arial"/>
                <a:cs typeface="Arial"/>
              </a:rPr>
              <a:t>rest </a:t>
            </a:r>
            <a:r>
              <a:rPr sz="1100" spc="-5" dirty="0">
                <a:solidFill>
                  <a:srgbClr val="151616"/>
                </a:solidFill>
                <a:latin typeface="Arial"/>
                <a:cs typeface="Arial"/>
              </a:rPr>
              <a:t>will be manufactured </a:t>
            </a:r>
            <a:r>
              <a:rPr sz="1100" dirty="0">
                <a:solidFill>
                  <a:srgbClr val="151616"/>
                </a:solidFill>
                <a:latin typeface="Arial"/>
                <a:cs typeface="Arial"/>
              </a:rPr>
              <a:t>from  </a:t>
            </a:r>
            <a:r>
              <a:rPr sz="1100" spc="-5" dirty="0">
                <a:solidFill>
                  <a:srgbClr val="151616"/>
                </a:solidFill>
                <a:latin typeface="Arial"/>
                <a:cs typeface="Arial"/>
              </a:rPr>
              <a:t>sustainable materials such as recycled and  reclaimed materials (aluminium, natural woods  and recyclable </a:t>
            </a:r>
            <a:r>
              <a:rPr sz="1100" dirty="0">
                <a:solidFill>
                  <a:srgbClr val="151616"/>
                </a:solidFill>
                <a:latin typeface="Arial"/>
                <a:cs typeface="Arial"/>
              </a:rPr>
              <a:t>plastics, </a:t>
            </a:r>
            <a:r>
              <a:rPr sz="1100" spc="-5" dirty="0">
                <a:solidFill>
                  <a:srgbClr val="151616"/>
                </a:solidFill>
                <a:latin typeface="Arial"/>
                <a:cs typeface="Arial"/>
              </a:rPr>
              <a:t>including polypropylene).  Also, the materials will be reclaimed </a:t>
            </a:r>
            <a:r>
              <a:rPr sz="1100" dirty="0">
                <a:solidFill>
                  <a:srgbClr val="151616"/>
                </a:solidFill>
                <a:latin typeface="Arial"/>
                <a:cs typeface="Arial"/>
              </a:rPr>
              <a:t>at the </a:t>
            </a:r>
            <a:r>
              <a:rPr sz="1100" spc="-5" dirty="0">
                <a:solidFill>
                  <a:srgbClr val="151616"/>
                </a:solidFill>
                <a:latin typeface="Arial"/>
                <a:cs typeface="Arial"/>
              </a:rPr>
              <a:t>end  </a:t>
            </a:r>
            <a:r>
              <a:rPr sz="1100" dirty="0">
                <a:solidFill>
                  <a:srgbClr val="151616"/>
                </a:solidFill>
                <a:latin typeface="Arial"/>
                <a:cs typeface="Arial"/>
              </a:rPr>
              <a:t>of </a:t>
            </a:r>
            <a:r>
              <a:rPr sz="1100" spc="-10" dirty="0">
                <a:solidFill>
                  <a:srgbClr val="151616"/>
                </a:solidFill>
                <a:latin typeface="Arial"/>
                <a:cs typeface="Arial"/>
              </a:rPr>
              <a:t>it’s </a:t>
            </a:r>
            <a:r>
              <a:rPr sz="1100" spc="-5" dirty="0">
                <a:solidFill>
                  <a:srgbClr val="151616"/>
                </a:solidFill>
                <a:latin typeface="Arial"/>
                <a:cs typeface="Arial"/>
              </a:rPr>
              <a:t>useful working</a:t>
            </a:r>
            <a:r>
              <a:rPr sz="1100" spc="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151616"/>
                </a:solidFill>
                <a:latin typeface="Arial"/>
                <a:cs typeface="Arial"/>
              </a:rPr>
              <a:t>life.</a:t>
            </a:r>
            <a:endParaRPr sz="11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786632" y="4535045"/>
            <a:ext cx="3359785" cy="661670"/>
          </a:xfrm>
          <a:prstGeom prst="rect">
            <a:avLst/>
          </a:prstGeom>
        </p:spPr>
        <p:txBody>
          <a:bodyPr vert="horz" wrap="square" lIns="0" tIns="27305" rIns="0" bIns="0" rtlCol="0">
            <a:spAutoFit/>
          </a:bodyPr>
          <a:lstStyle/>
          <a:p>
            <a:pPr marL="12700" marR="5080" algn="just">
              <a:lnSpc>
                <a:spcPts val="1230"/>
              </a:lnSpc>
              <a:spcBef>
                <a:spcPts val="215"/>
              </a:spcBef>
            </a:pPr>
            <a:r>
              <a:rPr sz="1100" dirty="0">
                <a:solidFill>
                  <a:srgbClr val="151616"/>
                </a:solidFill>
                <a:latin typeface="Arial"/>
                <a:cs typeface="Arial"/>
              </a:rPr>
              <a:t>My </a:t>
            </a:r>
            <a:r>
              <a:rPr sz="1100" spc="-5" dirty="0">
                <a:solidFill>
                  <a:srgbClr val="151616"/>
                </a:solidFill>
                <a:latin typeface="Arial"/>
                <a:cs typeface="Arial"/>
              </a:rPr>
              <a:t>research into existing </a:t>
            </a:r>
            <a:r>
              <a:rPr sz="1100" dirty="0">
                <a:solidFill>
                  <a:srgbClr val="151616"/>
                </a:solidFill>
                <a:latin typeface="Arial"/>
                <a:cs typeface="Arial"/>
              </a:rPr>
              <a:t>products, </a:t>
            </a:r>
            <a:r>
              <a:rPr sz="1100" spc="-5" dirty="0">
                <a:solidFill>
                  <a:srgbClr val="151616"/>
                </a:solidFill>
                <a:latin typeface="Arial"/>
                <a:cs typeface="Arial"/>
              </a:rPr>
              <a:t>shows </a:t>
            </a:r>
            <a:r>
              <a:rPr sz="1100" dirty="0">
                <a:solidFill>
                  <a:srgbClr val="151616"/>
                </a:solidFill>
                <a:latin typeface="Arial"/>
                <a:cs typeface="Arial"/>
              </a:rPr>
              <a:t>that it </a:t>
            </a:r>
            <a:r>
              <a:rPr sz="1100" spc="-5" dirty="0">
                <a:solidFill>
                  <a:srgbClr val="151616"/>
                </a:solidFill>
                <a:latin typeface="Arial"/>
                <a:cs typeface="Arial"/>
              </a:rPr>
              <a:t>is  possible</a:t>
            </a:r>
            <a:r>
              <a:rPr sz="1100" spc="-8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151616"/>
                </a:solidFill>
                <a:latin typeface="Arial"/>
                <a:cs typeface="Arial"/>
              </a:rPr>
              <a:t>to</a:t>
            </a:r>
            <a:r>
              <a:rPr sz="1100" spc="-8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spc="-5" dirty="0">
                <a:solidFill>
                  <a:srgbClr val="151616"/>
                </a:solidFill>
                <a:latin typeface="Arial"/>
                <a:cs typeface="Arial"/>
              </a:rPr>
              <a:t>manufacture</a:t>
            </a:r>
            <a:r>
              <a:rPr sz="1100" spc="-8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100" spc="-8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spc="-5" dirty="0">
                <a:solidFill>
                  <a:srgbClr val="151616"/>
                </a:solidFill>
                <a:latin typeface="Arial"/>
                <a:cs typeface="Arial"/>
              </a:rPr>
              <a:t>writing</a:t>
            </a:r>
            <a:r>
              <a:rPr sz="1100" spc="-8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151616"/>
                </a:solidFill>
                <a:latin typeface="Arial"/>
                <a:cs typeface="Arial"/>
              </a:rPr>
              <a:t>rest</a:t>
            </a:r>
            <a:r>
              <a:rPr sz="1100" spc="-8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151616"/>
                </a:solidFill>
                <a:latin typeface="Arial"/>
                <a:cs typeface="Arial"/>
              </a:rPr>
              <a:t>from</a:t>
            </a:r>
            <a:r>
              <a:rPr sz="1100" spc="-8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spc="-5" dirty="0">
                <a:solidFill>
                  <a:srgbClr val="151616"/>
                </a:solidFill>
                <a:latin typeface="Arial"/>
                <a:cs typeface="Arial"/>
              </a:rPr>
              <a:t>recyclable  </a:t>
            </a:r>
            <a:r>
              <a:rPr sz="1100" spc="5" dirty="0">
                <a:solidFill>
                  <a:srgbClr val="151616"/>
                </a:solidFill>
                <a:latin typeface="Arial"/>
                <a:cs typeface="Arial"/>
              </a:rPr>
              <a:t>materials, making </a:t>
            </a:r>
            <a:r>
              <a:rPr sz="1100" spc="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1100" spc="5" dirty="0">
                <a:solidFill>
                  <a:srgbClr val="151616"/>
                </a:solidFill>
                <a:latin typeface="Arial"/>
                <a:cs typeface="Arial"/>
              </a:rPr>
              <a:t>product </a:t>
            </a:r>
            <a:r>
              <a:rPr sz="1100" spc="-5" dirty="0">
                <a:solidFill>
                  <a:srgbClr val="151616"/>
                </a:solidFill>
                <a:latin typeface="Arial"/>
                <a:cs typeface="Arial"/>
              </a:rPr>
              <a:t>a </a:t>
            </a:r>
            <a:r>
              <a:rPr sz="1100" spc="5" dirty="0">
                <a:solidFill>
                  <a:srgbClr val="151616"/>
                </a:solidFill>
                <a:latin typeface="Arial"/>
                <a:cs typeface="Arial"/>
              </a:rPr>
              <a:t>sustainable </a:t>
            </a:r>
            <a:r>
              <a:rPr sz="1100" spc="0" dirty="0">
                <a:solidFill>
                  <a:srgbClr val="151616"/>
                </a:solidFill>
                <a:latin typeface="Arial"/>
                <a:cs typeface="Arial"/>
              </a:rPr>
              <a:t>and  </a:t>
            </a:r>
            <a:r>
              <a:rPr sz="1100" spc="-5" dirty="0">
                <a:solidFill>
                  <a:srgbClr val="151616"/>
                </a:solidFill>
                <a:latin typeface="Arial"/>
                <a:cs typeface="Arial"/>
              </a:rPr>
              <a:t>environmentally</a:t>
            </a:r>
            <a:r>
              <a:rPr sz="1100" spc="-1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spc="-10" dirty="0">
                <a:solidFill>
                  <a:srgbClr val="151616"/>
                </a:solidFill>
                <a:latin typeface="Arial"/>
                <a:cs typeface="Arial"/>
              </a:rPr>
              <a:t>friendly.</a:t>
            </a:r>
            <a:endParaRPr sz="11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7396617" y="4522330"/>
            <a:ext cx="2949575" cy="661670"/>
          </a:xfrm>
          <a:prstGeom prst="rect">
            <a:avLst/>
          </a:prstGeom>
        </p:spPr>
        <p:txBody>
          <a:bodyPr vert="horz" wrap="square" lIns="0" tIns="27305" rIns="0" bIns="0" rtlCol="0">
            <a:spAutoFit/>
          </a:bodyPr>
          <a:lstStyle/>
          <a:p>
            <a:pPr marL="12700" marR="5080" algn="just">
              <a:lnSpc>
                <a:spcPts val="1230"/>
              </a:lnSpc>
              <a:spcBef>
                <a:spcPts val="215"/>
              </a:spcBef>
            </a:pPr>
            <a:r>
              <a:rPr sz="1100" spc="-5" dirty="0">
                <a:solidFill>
                  <a:srgbClr val="151616"/>
                </a:solidFill>
                <a:latin typeface="Arial"/>
                <a:cs typeface="Arial"/>
              </a:rPr>
              <a:t>Using recyclable materials will enhance the  environmental ‘credibility’ </a:t>
            </a:r>
            <a:r>
              <a:rPr sz="1100" dirty="0">
                <a:solidFill>
                  <a:srgbClr val="151616"/>
                </a:solidFill>
                <a:latin typeface="Arial"/>
                <a:cs typeface="Arial"/>
              </a:rPr>
              <a:t>of the product. At the  </a:t>
            </a:r>
            <a:r>
              <a:rPr sz="1100" spc="-5" dirty="0">
                <a:solidFill>
                  <a:srgbClr val="151616"/>
                </a:solidFill>
                <a:latin typeface="Arial"/>
                <a:cs typeface="Arial"/>
              </a:rPr>
              <a:t>end </a:t>
            </a:r>
            <a:r>
              <a:rPr sz="1100" dirty="0">
                <a:solidFill>
                  <a:srgbClr val="151616"/>
                </a:solidFill>
                <a:latin typeface="Arial"/>
                <a:cs typeface="Arial"/>
              </a:rPr>
              <a:t>of its </a:t>
            </a:r>
            <a:r>
              <a:rPr sz="1100" spc="-5" dirty="0">
                <a:solidFill>
                  <a:srgbClr val="151616"/>
                </a:solidFill>
                <a:latin typeface="Arial"/>
                <a:cs typeface="Arial"/>
              </a:rPr>
              <a:t>life </a:t>
            </a:r>
            <a:r>
              <a:rPr sz="1100" dirty="0">
                <a:solidFill>
                  <a:srgbClr val="151616"/>
                </a:solidFill>
                <a:latin typeface="Arial"/>
                <a:cs typeface="Arial"/>
              </a:rPr>
              <a:t>cycle, it </a:t>
            </a:r>
            <a:r>
              <a:rPr sz="1100" spc="-5" dirty="0">
                <a:solidFill>
                  <a:srgbClr val="151616"/>
                </a:solidFill>
                <a:latin typeface="Arial"/>
                <a:cs typeface="Arial"/>
              </a:rPr>
              <a:t>will be dismantled and all  possible</a:t>
            </a:r>
            <a:r>
              <a:rPr sz="1100" spc="-1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spc="-5" dirty="0">
                <a:solidFill>
                  <a:srgbClr val="151616"/>
                </a:solidFill>
                <a:latin typeface="Arial"/>
                <a:cs typeface="Arial"/>
              </a:rPr>
              <a:t>materials</a:t>
            </a:r>
            <a:r>
              <a:rPr sz="1100" spc="18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spc="-5" dirty="0">
                <a:solidFill>
                  <a:srgbClr val="151616"/>
                </a:solidFill>
                <a:latin typeface="Arial"/>
                <a:cs typeface="Arial"/>
              </a:rPr>
              <a:t>up-cycled</a:t>
            </a:r>
            <a:r>
              <a:rPr sz="1100" spc="-1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151616"/>
                </a:solidFill>
                <a:latin typeface="Arial"/>
                <a:cs typeface="Arial"/>
              </a:rPr>
              <a:t>to</a:t>
            </a:r>
            <a:r>
              <a:rPr sz="1100" spc="-1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spc="-5" dirty="0">
                <a:solidFill>
                  <a:srgbClr val="151616"/>
                </a:solidFill>
                <a:latin typeface="Arial"/>
                <a:cs typeface="Arial"/>
              </a:rPr>
              <a:t>new</a:t>
            </a:r>
            <a:r>
              <a:rPr sz="1100" spc="-1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151616"/>
                </a:solidFill>
                <a:latin typeface="Arial"/>
                <a:cs typeface="Arial"/>
              </a:rPr>
              <a:t>products.</a:t>
            </a:r>
            <a:endParaRPr sz="11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431114" y="5938953"/>
            <a:ext cx="3067050" cy="6616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5240">
              <a:lnSpc>
                <a:spcPts val="1275"/>
              </a:lnSpc>
              <a:spcBef>
                <a:spcPts val="100"/>
              </a:spcBef>
            </a:pPr>
            <a:r>
              <a:rPr sz="1100" b="1" spc="-5" dirty="0">
                <a:solidFill>
                  <a:srgbClr val="151616"/>
                </a:solidFill>
                <a:latin typeface="Arial"/>
                <a:cs typeface="Arial"/>
              </a:rPr>
              <a:t>A</a:t>
            </a:r>
            <a:r>
              <a:rPr sz="1100" b="1" spc="-1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b="1" dirty="0">
                <a:solidFill>
                  <a:srgbClr val="151616"/>
                </a:solidFill>
                <a:latin typeface="Arial"/>
                <a:cs typeface="Arial"/>
              </a:rPr>
              <a:t>E</a:t>
            </a:r>
            <a:r>
              <a:rPr sz="1100" b="1" spc="-1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b="1" dirty="0">
                <a:solidFill>
                  <a:srgbClr val="151616"/>
                </a:solidFill>
                <a:latin typeface="Arial"/>
                <a:cs typeface="Arial"/>
              </a:rPr>
              <a:t>S</a:t>
            </a:r>
            <a:r>
              <a:rPr sz="1100" b="1" spc="-1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b="1" dirty="0">
                <a:solidFill>
                  <a:srgbClr val="151616"/>
                </a:solidFill>
                <a:latin typeface="Arial"/>
                <a:cs typeface="Arial"/>
              </a:rPr>
              <a:t>T</a:t>
            </a:r>
            <a:r>
              <a:rPr sz="1100" b="1" spc="-1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b="1" spc="-5" dirty="0">
                <a:solidFill>
                  <a:srgbClr val="151616"/>
                </a:solidFill>
                <a:latin typeface="Arial"/>
                <a:cs typeface="Arial"/>
              </a:rPr>
              <a:t>H</a:t>
            </a:r>
            <a:r>
              <a:rPr sz="1100" b="1" spc="-1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b="1" dirty="0">
                <a:solidFill>
                  <a:srgbClr val="151616"/>
                </a:solidFill>
                <a:latin typeface="Arial"/>
                <a:cs typeface="Arial"/>
              </a:rPr>
              <a:t>E</a:t>
            </a:r>
            <a:r>
              <a:rPr sz="1100" b="1" spc="-1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b="1" dirty="0">
                <a:solidFill>
                  <a:srgbClr val="151616"/>
                </a:solidFill>
                <a:latin typeface="Arial"/>
                <a:cs typeface="Arial"/>
              </a:rPr>
              <a:t>T</a:t>
            </a:r>
            <a:r>
              <a:rPr sz="1100" b="1" spc="-1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b="1" dirty="0">
                <a:solidFill>
                  <a:srgbClr val="151616"/>
                </a:solidFill>
                <a:latin typeface="Arial"/>
                <a:cs typeface="Arial"/>
              </a:rPr>
              <a:t>I</a:t>
            </a:r>
            <a:r>
              <a:rPr sz="1100" b="1" spc="-1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b="1" spc="-5" dirty="0">
                <a:solidFill>
                  <a:srgbClr val="151616"/>
                </a:solidFill>
                <a:latin typeface="Arial"/>
                <a:cs typeface="Arial"/>
              </a:rPr>
              <a:t>C</a:t>
            </a:r>
            <a:r>
              <a:rPr sz="1100" b="1" spc="1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b="1" spc="-5" dirty="0">
                <a:solidFill>
                  <a:srgbClr val="151616"/>
                </a:solidFill>
                <a:latin typeface="Arial"/>
                <a:cs typeface="Arial"/>
              </a:rPr>
              <a:t>A</a:t>
            </a:r>
            <a:r>
              <a:rPr sz="1100" b="1" spc="-1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b="1" dirty="0">
                <a:solidFill>
                  <a:srgbClr val="151616"/>
                </a:solidFill>
                <a:latin typeface="Arial"/>
                <a:cs typeface="Arial"/>
              </a:rPr>
              <a:t>P</a:t>
            </a:r>
            <a:r>
              <a:rPr sz="1100" b="1" spc="-1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b="1" dirty="0">
                <a:solidFill>
                  <a:srgbClr val="151616"/>
                </a:solidFill>
                <a:latin typeface="Arial"/>
                <a:cs typeface="Arial"/>
              </a:rPr>
              <a:t>P</a:t>
            </a:r>
            <a:r>
              <a:rPr sz="1100" b="1" spc="-1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b="1" dirty="0">
                <a:solidFill>
                  <a:srgbClr val="151616"/>
                </a:solidFill>
                <a:latin typeface="Arial"/>
                <a:cs typeface="Arial"/>
              </a:rPr>
              <a:t>E</a:t>
            </a:r>
            <a:r>
              <a:rPr sz="1100" b="1" spc="-1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b="1" spc="-5" dirty="0">
                <a:solidFill>
                  <a:srgbClr val="151616"/>
                </a:solidFill>
                <a:latin typeface="Arial"/>
                <a:cs typeface="Arial"/>
              </a:rPr>
              <a:t>A</a:t>
            </a:r>
            <a:r>
              <a:rPr sz="1100" b="1" spc="-1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b="1" spc="-5" dirty="0">
                <a:solidFill>
                  <a:srgbClr val="151616"/>
                </a:solidFill>
                <a:latin typeface="Arial"/>
                <a:cs typeface="Arial"/>
              </a:rPr>
              <a:t>R</a:t>
            </a:r>
            <a:r>
              <a:rPr sz="1100" b="1" spc="-1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b="1" spc="-5" dirty="0">
                <a:solidFill>
                  <a:srgbClr val="151616"/>
                </a:solidFill>
                <a:latin typeface="Arial"/>
                <a:cs typeface="Arial"/>
              </a:rPr>
              <a:t>A</a:t>
            </a:r>
            <a:r>
              <a:rPr sz="1100" b="1" spc="-1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b="1" spc="-5" dirty="0">
                <a:solidFill>
                  <a:srgbClr val="151616"/>
                </a:solidFill>
                <a:latin typeface="Arial"/>
                <a:cs typeface="Arial"/>
              </a:rPr>
              <a:t>N</a:t>
            </a:r>
            <a:r>
              <a:rPr sz="1100" b="1" spc="-1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b="1" spc="-5" dirty="0">
                <a:solidFill>
                  <a:srgbClr val="151616"/>
                </a:solidFill>
                <a:latin typeface="Arial"/>
                <a:cs typeface="Arial"/>
              </a:rPr>
              <a:t>C</a:t>
            </a:r>
            <a:r>
              <a:rPr sz="1100" b="1" spc="-1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b="1" dirty="0">
                <a:solidFill>
                  <a:srgbClr val="151616"/>
                </a:solidFill>
                <a:latin typeface="Arial"/>
                <a:cs typeface="Arial"/>
              </a:rPr>
              <a:t>E</a:t>
            </a:r>
            <a:r>
              <a:rPr sz="1100" b="1" spc="1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b="1" dirty="0">
                <a:solidFill>
                  <a:srgbClr val="151616"/>
                </a:solidFill>
                <a:latin typeface="Arial"/>
                <a:cs typeface="Arial"/>
              </a:rPr>
              <a:t>(</a:t>
            </a:r>
            <a:r>
              <a:rPr sz="1100" b="1" spc="-1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b="1" dirty="0">
                <a:solidFill>
                  <a:srgbClr val="151616"/>
                </a:solidFill>
                <a:latin typeface="Arial"/>
                <a:cs typeface="Arial"/>
              </a:rPr>
              <a:t>S</a:t>
            </a:r>
            <a:r>
              <a:rPr sz="1100" b="1" spc="-1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b="1" spc="-5" dirty="0">
                <a:solidFill>
                  <a:srgbClr val="151616"/>
                </a:solidFill>
                <a:latin typeface="Arial"/>
                <a:cs typeface="Arial"/>
              </a:rPr>
              <a:t>H</a:t>
            </a:r>
            <a:r>
              <a:rPr sz="1100" b="1" spc="-1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b="1" spc="-5" dirty="0">
                <a:solidFill>
                  <a:srgbClr val="151616"/>
                </a:solidFill>
                <a:latin typeface="Arial"/>
                <a:cs typeface="Arial"/>
              </a:rPr>
              <a:t>A</a:t>
            </a:r>
            <a:r>
              <a:rPr sz="1100" b="1" spc="-1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b="1" dirty="0">
                <a:solidFill>
                  <a:srgbClr val="151616"/>
                </a:solidFill>
                <a:latin typeface="Arial"/>
                <a:cs typeface="Arial"/>
              </a:rPr>
              <a:t>P</a:t>
            </a:r>
            <a:r>
              <a:rPr sz="1100" b="1" spc="-1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b="1" dirty="0">
                <a:solidFill>
                  <a:srgbClr val="151616"/>
                </a:solidFill>
                <a:latin typeface="Arial"/>
                <a:cs typeface="Arial"/>
              </a:rPr>
              <a:t>E</a:t>
            </a:r>
            <a:r>
              <a:rPr sz="1100" b="1" spc="-1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b="1" dirty="0">
                <a:solidFill>
                  <a:srgbClr val="151616"/>
                </a:solidFill>
                <a:latin typeface="Arial"/>
                <a:cs typeface="Arial"/>
              </a:rPr>
              <a:t>,</a:t>
            </a:r>
            <a:endParaRPr sz="1100">
              <a:latin typeface="Arial"/>
              <a:cs typeface="Arial"/>
            </a:endParaRPr>
          </a:p>
          <a:p>
            <a:pPr marL="12700" marR="5080" indent="1905" algn="just">
              <a:lnSpc>
                <a:spcPts val="1230"/>
              </a:lnSpc>
              <a:spcBef>
                <a:spcPts val="70"/>
              </a:spcBef>
            </a:pPr>
            <a:r>
              <a:rPr sz="1100" b="1" spc="15" dirty="0">
                <a:solidFill>
                  <a:srgbClr val="151616"/>
                </a:solidFill>
                <a:latin typeface="Arial"/>
                <a:cs typeface="Arial"/>
              </a:rPr>
              <a:t>COLOUR, TEXTURE): </a:t>
            </a:r>
            <a:r>
              <a:rPr sz="11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1100" spc="-5" dirty="0">
                <a:solidFill>
                  <a:srgbClr val="151616"/>
                </a:solidFill>
                <a:latin typeface="Arial"/>
                <a:cs typeface="Arial"/>
              </a:rPr>
              <a:t>writing </a:t>
            </a:r>
            <a:r>
              <a:rPr sz="1100" dirty="0">
                <a:solidFill>
                  <a:srgbClr val="151616"/>
                </a:solidFill>
                <a:latin typeface="Arial"/>
                <a:cs typeface="Arial"/>
              </a:rPr>
              <a:t>rest </a:t>
            </a:r>
            <a:r>
              <a:rPr sz="1100" spc="-5" dirty="0">
                <a:solidFill>
                  <a:srgbClr val="151616"/>
                </a:solidFill>
                <a:latin typeface="Arial"/>
                <a:cs typeface="Arial"/>
              </a:rPr>
              <a:t>will be  designed in a ‘Bauhaus’ </a:t>
            </a:r>
            <a:r>
              <a:rPr sz="1100" dirty="0">
                <a:solidFill>
                  <a:srgbClr val="151616"/>
                </a:solidFill>
                <a:latin typeface="Arial"/>
                <a:cs typeface="Arial"/>
              </a:rPr>
              <a:t>style, </a:t>
            </a:r>
            <a:r>
              <a:rPr sz="1100" spc="-5" dirty="0">
                <a:solidFill>
                  <a:srgbClr val="151616"/>
                </a:solidFill>
                <a:latin typeface="Arial"/>
                <a:cs typeface="Arial"/>
              </a:rPr>
              <a:t>as preferred by </a:t>
            </a:r>
            <a:r>
              <a:rPr sz="1100" dirty="0">
                <a:solidFill>
                  <a:srgbClr val="151616"/>
                </a:solidFill>
                <a:latin typeface="Arial"/>
                <a:cs typeface="Arial"/>
              </a:rPr>
              <a:t>my  </a:t>
            </a:r>
            <a:r>
              <a:rPr sz="1100" spc="-5" dirty="0">
                <a:solidFill>
                  <a:srgbClr val="151616"/>
                </a:solidFill>
                <a:latin typeface="Arial"/>
                <a:cs typeface="Arial"/>
              </a:rPr>
              <a:t>main</a:t>
            </a:r>
            <a:r>
              <a:rPr sz="1100" spc="-1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spc="-5" dirty="0">
                <a:solidFill>
                  <a:srgbClr val="151616"/>
                </a:solidFill>
                <a:latin typeface="Arial"/>
                <a:cs typeface="Arial"/>
              </a:rPr>
              <a:t>client.</a:t>
            </a:r>
            <a:endParaRPr sz="11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3741512" y="5946007"/>
            <a:ext cx="3383915" cy="549275"/>
          </a:xfrm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marL="12700" marR="5080">
              <a:lnSpc>
                <a:spcPts val="1340"/>
              </a:lnSpc>
              <a:spcBef>
                <a:spcPts val="225"/>
              </a:spcBef>
            </a:pP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The majority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of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the potential clients who  completed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questionnaire elected ‘Bauhaus’ as  the preferred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style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(see questionnaire</a:t>
            </a:r>
            <a:r>
              <a:rPr sz="1200" spc="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results).</a:t>
            </a:r>
            <a:endParaRPr sz="12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7396681" y="5956739"/>
            <a:ext cx="2959735" cy="973455"/>
          </a:xfrm>
          <a:prstGeom prst="rect">
            <a:avLst/>
          </a:prstGeom>
        </p:spPr>
        <p:txBody>
          <a:bodyPr vert="horz" wrap="square" lIns="0" tIns="27305" rIns="0" bIns="0" rtlCol="0">
            <a:spAutoFit/>
          </a:bodyPr>
          <a:lstStyle/>
          <a:p>
            <a:pPr marL="12700" marR="5080" algn="just">
              <a:lnSpc>
                <a:spcPts val="1230"/>
              </a:lnSpc>
              <a:spcBef>
                <a:spcPts val="215"/>
              </a:spcBef>
            </a:pPr>
            <a:r>
              <a:rPr sz="1100" spc="-5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100" spc="-1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spc="-5" dirty="0">
                <a:solidFill>
                  <a:srgbClr val="151616"/>
                </a:solidFill>
                <a:latin typeface="Arial"/>
                <a:cs typeface="Arial"/>
              </a:rPr>
              <a:t>writing</a:t>
            </a:r>
            <a:r>
              <a:rPr sz="1100" spc="-1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151616"/>
                </a:solidFill>
                <a:latin typeface="Arial"/>
                <a:cs typeface="Arial"/>
              </a:rPr>
              <a:t>rest</a:t>
            </a:r>
            <a:r>
              <a:rPr sz="1100" spc="-1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spc="-5" dirty="0">
                <a:solidFill>
                  <a:srgbClr val="151616"/>
                </a:solidFill>
                <a:latin typeface="Arial"/>
                <a:cs typeface="Arial"/>
              </a:rPr>
              <a:t>will</a:t>
            </a:r>
            <a:r>
              <a:rPr sz="1100" spc="-1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spc="-5" dirty="0">
                <a:solidFill>
                  <a:srgbClr val="151616"/>
                </a:solidFill>
                <a:latin typeface="Arial"/>
                <a:cs typeface="Arial"/>
              </a:rPr>
              <a:t>be</a:t>
            </a:r>
            <a:r>
              <a:rPr sz="1100" spc="-1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spc="-5" dirty="0">
                <a:solidFill>
                  <a:srgbClr val="151616"/>
                </a:solidFill>
                <a:latin typeface="Arial"/>
                <a:cs typeface="Arial"/>
              </a:rPr>
              <a:t>a</a:t>
            </a:r>
            <a:r>
              <a:rPr sz="1100" spc="-1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spc="-5" dirty="0">
                <a:solidFill>
                  <a:srgbClr val="151616"/>
                </a:solidFill>
                <a:latin typeface="Arial"/>
                <a:cs typeface="Arial"/>
              </a:rPr>
              <a:t>simplistic,</a:t>
            </a:r>
            <a:r>
              <a:rPr sz="1100" spc="-1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spc="-5" dirty="0">
                <a:solidFill>
                  <a:srgbClr val="151616"/>
                </a:solidFill>
                <a:latin typeface="Arial"/>
                <a:cs typeface="Arial"/>
              </a:rPr>
              <a:t>functional</a:t>
            </a:r>
            <a:r>
              <a:rPr sz="1100" spc="-10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spc="-5" dirty="0">
                <a:solidFill>
                  <a:srgbClr val="151616"/>
                </a:solidFill>
                <a:latin typeface="Arial"/>
                <a:cs typeface="Arial"/>
              </a:rPr>
              <a:t>and  a thoughtful modern design. </a:t>
            </a:r>
            <a:r>
              <a:rPr sz="1100" dirty="0">
                <a:solidFill>
                  <a:srgbClr val="151616"/>
                </a:solidFill>
                <a:latin typeface="Arial"/>
                <a:cs typeface="Arial"/>
              </a:rPr>
              <a:t>It </a:t>
            </a:r>
            <a:r>
              <a:rPr sz="1100" spc="-5" dirty="0">
                <a:solidFill>
                  <a:srgbClr val="151616"/>
                </a:solidFill>
                <a:latin typeface="Arial"/>
                <a:cs typeface="Arial"/>
              </a:rPr>
              <a:t>will be modernist  in appearance and be available in a range </a:t>
            </a:r>
            <a:r>
              <a:rPr sz="1100" dirty="0">
                <a:solidFill>
                  <a:srgbClr val="151616"/>
                </a:solidFill>
                <a:latin typeface="Arial"/>
                <a:cs typeface="Arial"/>
              </a:rPr>
              <a:t>of  </a:t>
            </a:r>
            <a:r>
              <a:rPr sz="1100" spc="-5" dirty="0">
                <a:solidFill>
                  <a:srgbClr val="151616"/>
                </a:solidFill>
                <a:latin typeface="Arial"/>
                <a:cs typeface="Arial"/>
              </a:rPr>
              <a:t>colours </a:t>
            </a:r>
            <a:r>
              <a:rPr sz="11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1100" spc="-5" dirty="0">
                <a:solidFill>
                  <a:srgbClr val="151616"/>
                </a:solidFill>
                <a:latin typeface="Arial"/>
                <a:cs typeface="Arial"/>
              </a:rPr>
              <a:t>writing board will be distinctive and  impressive </a:t>
            </a:r>
            <a:r>
              <a:rPr sz="1100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1100" spc="-5" dirty="0">
                <a:solidFill>
                  <a:srgbClr val="151616"/>
                </a:solidFill>
                <a:latin typeface="Arial"/>
                <a:cs typeface="Arial"/>
              </a:rPr>
              <a:t>look </a:t>
            </a:r>
            <a:r>
              <a:rPr sz="1100" dirty="0">
                <a:solidFill>
                  <a:srgbClr val="151616"/>
                </a:solidFill>
                <a:latin typeface="Arial"/>
                <a:cs typeface="Arial"/>
              </a:rPr>
              <a:t>at, </a:t>
            </a:r>
            <a:r>
              <a:rPr sz="1100" spc="-5" dirty="0">
                <a:solidFill>
                  <a:srgbClr val="151616"/>
                </a:solidFill>
                <a:latin typeface="Arial"/>
                <a:cs typeface="Arial"/>
              </a:rPr>
              <a:t>as demanded by </a:t>
            </a:r>
            <a:r>
              <a:rPr sz="1100" dirty="0">
                <a:solidFill>
                  <a:srgbClr val="151616"/>
                </a:solidFill>
                <a:latin typeface="Arial"/>
                <a:cs typeface="Arial"/>
              </a:rPr>
              <a:t>the  </a:t>
            </a:r>
            <a:r>
              <a:rPr sz="1100" spc="-5" dirty="0">
                <a:solidFill>
                  <a:srgbClr val="151616"/>
                </a:solidFill>
                <a:latin typeface="Arial"/>
                <a:cs typeface="Arial"/>
              </a:rPr>
              <a:t>Bauhaus</a:t>
            </a:r>
            <a:r>
              <a:rPr sz="1100" spc="-1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151616"/>
                </a:solidFill>
                <a:latin typeface="Arial"/>
                <a:cs typeface="Arial"/>
              </a:rPr>
              <a:t>style.</a:t>
            </a:r>
            <a:endParaRPr sz="11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579624" y="3098358"/>
            <a:ext cx="128905" cy="3908425"/>
          </a:xfrm>
          <a:prstGeom prst="rect">
            <a:avLst/>
          </a:prstGeom>
        </p:spPr>
        <p:txBody>
          <a:bodyPr vert="vert270" wrap="square" lIns="0" tIns="215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0"/>
              </a:spcBef>
              <a:tabLst>
                <a:tab pos="2124075" algn="l"/>
              </a:tabLst>
            </a:pPr>
            <a:r>
              <a:rPr sz="550" spc="30" dirty="0">
                <a:solidFill>
                  <a:srgbClr val="3C2B98"/>
                </a:solidFill>
                <a:latin typeface="Arial"/>
                <a:cs typeface="Arial"/>
              </a:rPr>
              <a:t>WORLD </a:t>
            </a:r>
            <a:r>
              <a:rPr sz="550" spc="25" dirty="0">
                <a:solidFill>
                  <a:srgbClr val="3C2B98"/>
                </a:solidFill>
                <a:latin typeface="Arial"/>
                <a:cs typeface="Arial"/>
              </a:rPr>
              <a:t>ASSOCIATION OF</a:t>
            </a:r>
            <a:r>
              <a:rPr sz="550" spc="80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550" spc="30" dirty="0">
                <a:solidFill>
                  <a:srgbClr val="3C2B98"/>
                </a:solidFill>
                <a:latin typeface="Arial"/>
                <a:cs typeface="Arial"/>
              </a:rPr>
              <a:t>TECHNOLOGY</a:t>
            </a:r>
            <a:r>
              <a:rPr sz="550" spc="35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550" spc="30" dirty="0">
                <a:solidFill>
                  <a:srgbClr val="3C2B98"/>
                </a:solidFill>
                <a:latin typeface="Arial"/>
                <a:cs typeface="Arial"/>
              </a:rPr>
              <a:t>TEACHERS	</a:t>
            </a:r>
            <a:r>
              <a:rPr sz="550" spc="10" dirty="0">
                <a:solidFill>
                  <a:srgbClr val="3C2B98"/>
                </a:solidFill>
                <a:latin typeface="Arial"/>
                <a:cs typeface="Arial"/>
                <a:hlinkClick r:id="rId4"/>
              </a:rPr>
              <a:t>https://www.facebook.com/groups/254963448192823/</a:t>
            </a:r>
            <a:endParaRPr sz="55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3568394" y="1117978"/>
            <a:ext cx="127000" cy="1805305"/>
          </a:xfrm>
          <a:prstGeom prst="rect">
            <a:avLst/>
          </a:prstGeom>
        </p:spPr>
        <p:txBody>
          <a:bodyPr vert="vert270" wrap="square" lIns="0" tIns="203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60"/>
              </a:spcBef>
            </a:pPr>
            <a:r>
              <a:rPr sz="550" spc="10" dirty="0">
                <a:solidFill>
                  <a:srgbClr val="3C2B98"/>
                </a:solidFill>
                <a:latin typeface="Arial"/>
                <a:cs typeface="Arial"/>
                <a:hlinkClick r:id="rId2"/>
              </a:rPr>
              <a:t>www.technologystudent.com </a:t>
            </a:r>
            <a:r>
              <a:rPr sz="550" spc="25" dirty="0">
                <a:solidFill>
                  <a:srgbClr val="3C2B98"/>
                </a:solidFill>
                <a:latin typeface="Arial"/>
                <a:cs typeface="Arial"/>
              </a:rPr>
              <a:t>© </a:t>
            </a:r>
            <a:r>
              <a:rPr sz="550" spc="10" dirty="0">
                <a:solidFill>
                  <a:srgbClr val="3C2B98"/>
                </a:solidFill>
                <a:latin typeface="Arial"/>
                <a:cs typeface="Arial"/>
              </a:rPr>
              <a:t>2018 </a:t>
            </a:r>
            <a:r>
              <a:rPr sz="550" spc="0" dirty="0">
                <a:solidFill>
                  <a:srgbClr val="3C2B98"/>
                </a:solidFill>
                <a:latin typeface="Arial"/>
                <a:cs typeface="Arial"/>
              </a:rPr>
              <a:t>V.Ryan </a:t>
            </a:r>
            <a:r>
              <a:rPr sz="550" spc="15" dirty="0">
                <a:solidFill>
                  <a:srgbClr val="3C2B98"/>
                </a:solidFill>
                <a:latin typeface="Arial"/>
                <a:cs typeface="Arial"/>
              </a:rPr>
              <a:t>©</a:t>
            </a:r>
            <a:r>
              <a:rPr sz="550" spc="-75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550" spc="10" dirty="0">
                <a:solidFill>
                  <a:srgbClr val="3C2B98"/>
                </a:solidFill>
                <a:latin typeface="Arial"/>
                <a:cs typeface="Arial"/>
              </a:rPr>
              <a:t>2018</a:t>
            </a:r>
            <a:endParaRPr sz="5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1014" y="58452"/>
            <a:ext cx="10567035" cy="7455534"/>
          </a:xfrm>
          <a:custGeom>
            <a:avLst/>
            <a:gdLst/>
            <a:ahLst/>
            <a:cxnLst/>
            <a:rect l="l" t="t" r="r" b="b"/>
            <a:pathLst>
              <a:path w="10567035" h="7455534">
                <a:moveTo>
                  <a:pt x="0" y="0"/>
                </a:moveTo>
                <a:lnTo>
                  <a:pt x="10566467" y="0"/>
                </a:lnTo>
                <a:lnTo>
                  <a:pt x="10566467" y="7454948"/>
                </a:lnTo>
                <a:lnTo>
                  <a:pt x="0" y="7454948"/>
                </a:lnTo>
                <a:lnTo>
                  <a:pt x="0" y="0"/>
                </a:lnTo>
                <a:close/>
              </a:path>
            </a:pathLst>
          </a:custGeom>
          <a:solidFill>
            <a:srgbClr val="FBF9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66684" y="213959"/>
            <a:ext cx="10236835" cy="6998334"/>
          </a:xfrm>
          <a:custGeom>
            <a:avLst/>
            <a:gdLst/>
            <a:ahLst/>
            <a:cxnLst/>
            <a:rect l="l" t="t" r="r" b="b"/>
            <a:pathLst>
              <a:path w="10236835" h="6998334">
                <a:moveTo>
                  <a:pt x="0" y="0"/>
                </a:moveTo>
                <a:lnTo>
                  <a:pt x="10236268" y="0"/>
                </a:lnTo>
                <a:lnTo>
                  <a:pt x="10236268" y="6997744"/>
                </a:lnTo>
                <a:lnTo>
                  <a:pt x="0" y="6997744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346987" y="392252"/>
            <a:ext cx="1255395" cy="379095"/>
          </a:xfrm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marL="383540" marR="5080" indent="-371475">
              <a:lnSpc>
                <a:spcPts val="1340"/>
              </a:lnSpc>
              <a:spcBef>
                <a:spcPts val="225"/>
              </a:spcBef>
            </a:pPr>
            <a:r>
              <a:rPr sz="1200" b="1" spc="35" dirty="0">
                <a:solidFill>
                  <a:srgbClr val="151616"/>
                </a:solidFill>
                <a:latin typeface="Arial"/>
                <a:cs typeface="Arial"/>
              </a:rPr>
              <a:t>SPE</a:t>
            </a:r>
            <a:r>
              <a:rPr sz="1200" b="1" spc="30" dirty="0">
                <a:solidFill>
                  <a:srgbClr val="151616"/>
                </a:solidFill>
                <a:latin typeface="Arial"/>
                <a:cs typeface="Arial"/>
              </a:rPr>
              <a:t>C</a:t>
            </a:r>
            <a:r>
              <a:rPr sz="1200" b="1" spc="35" dirty="0">
                <a:solidFill>
                  <a:srgbClr val="151616"/>
                </a:solidFill>
                <a:latin typeface="Arial"/>
                <a:cs typeface="Arial"/>
              </a:rPr>
              <a:t>IFI</a:t>
            </a:r>
            <a:r>
              <a:rPr sz="1200" b="1" spc="30" dirty="0">
                <a:solidFill>
                  <a:srgbClr val="151616"/>
                </a:solidFill>
                <a:latin typeface="Arial"/>
                <a:cs typeface="Arial"/>
              </a:rPr>
              <a:t>C</a:t>
            </a:r>
            <a:r>
              <a:rPr sz="1200" b="1" spc="-55" dirty="0">
                <a:solidFill>
                  <a:srgbClr val="151616"/>
                </a:solidFill>
                <a:latin typeface="Arial"/>
                <a:cs typeface="Arial"/>
              </a:rPr>
              <a:t>A</a:t>
            </a:r>
            <a:r>
              <a:rPr sz="1200" b="1" spc="35" dirty="0">
                <a:solidFill>
                  <a:srgbClr val="151616"/>
                </a:solidFill>
                <a:latin typeface="Arial"/>
                <a:cs typeface="Arial"/>
              </a:rPr>
              <a:t>TIO</a:t>
            </a:r>
            <a:r>
              <a:rPr sz="1200" b="1" spc="-5" dirty="0">
                <a:solidFill>
                  <a:srgbClr val="151616"/>
                </a:solidFill>
                <a:latin typeface="Arial"/>
                <a:cs typeface="Arial"/>
              </a:rPr>
              <a:t>N  </a:t>
            </a:r>
            <a:r>
              <a:rPr sz="1200" b="1" spc="25" dirty="0">
                <a:solidFill>
                  <a:srgbClr val="151616"/>
                </a:solidFill>
                <a:latin typeface="Arial"/>
                <a:cs typeface="Arial"/>
              </a:rPr>
              <a:t>POINT</a:t>
            </a:r>
            <a:endParaRPr sz="12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7210697" y="7094453"/>
            <a:ext cx="2914650" cy="19050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  <a:tabLst>
                <a:tab pos="2094864" algn="l"/>
              </a:tabLst>
            </a:pPr>
            <a:r>
              <a:rPr sz="950" spc="-5" dirty="0">
                <a:solidFill>
                  <a:srgbClr val="3C2B98"/>
                </a:solidFill>
                <a:latin typeface="Arial"/>
                <a:cs typeface="Arial"/>
                <a:hlinkClick r:id="rId2"/>
              </a:rPr>
              <a:t>www.technologystudent.com</a:t>
            </a:r>
            <a:r>
              <a:rPr sz="950" spc="15" dirty="0">
                <a:solidFill>
                  <a:srgbClr val="3C2B98"/>
                </a:solidFill>
                <a:latin typeface="Arial"/>
                <a:cs typeface="Arial"/>
                <a:hlinkClick r:id="rId2"/>
              </a:rPr>
              <a:t> </a:t>
            </a:r>
            <a:r>
              <a:rPr sz="950" dirty="0">
                <a:solidFill>
                  <a:srgbClr val="3C2B98"/>
                </a:solidFill>
                <a:latin typeface="Arial"/>
                <a:cs typeface="Arial"/>
                <a:hlinkClick r:id="rId2"/>
              </a:rPr>
              <a:t>©</a:t>
            </a:r>
            <a:r>
              <a:rPr sz="950" spc="15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950" spc="-5" dirty="0">
                <a:solidFill>
                  <a:srgbClr val="3C2B98"/>
                </a:solidFill>
                <a:latin typeface="Arial"/>
                <a:cs typeface="Arial"/>
              </a:rPr>
              <a:t>2018	</a:t>
            </a:r>
            <a:r>
              <a:rPr sz="950" spc="-20" dirty="0">
                <a:solidFill>
                  <a:srgbClr val="3C2B98"/>
                </a:solidFill>
                <a:latin typeface="Arial"/>
                <a:cs typeface="Arial"/>
              </a:rPr>
              <a:t>V.Ryan </a:t>
            </a:r>
            <a:r>
              <a:rPr sz="950" spc="-5" dirty="0">
                <a:solidFill>
                  <a:srgbClr val="3C2B98"/>
                </a:solidFill>
                <a:latin typeface="Arial"/>
                <a:cs typeface="Arial"/>
              </a:rPr>
              <a:t>©</a:t>
            </a:r>
            <a:r>
              <a:rPr sz="950" spc="-45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950" spc="-5" dirty="0">
                <a:solidFill>
                  <a:srgbClr val="3C2B98"/>
                </a:solidFill>
                <a:latin typeface="Arial"/>
                <a:cs typeface="Arial"/>
              </a:rPr>
              <a:t>2018</a:t>
            </a:r>
            <a:endParaRPr sz="95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580731" y="7115679"/>
            <a:ext cx="3226435" cy="19050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950" spc="10" dirty="0">
                <a:solidFill>
                  <a:srgbClr val="3C2B98"/>
                </a:solidFill>
                <a:latin typeface="Arial"/>
                <a:cs typeface="Arial"/>
              </a:rPr>
              <a:t>WORLD ASSOCIATION </a:t>
            </a:r>
            <a:r>
              <a:rPr sz="950" spc="5" dirty="0">
                <a:solidFill>
                  <a:srgbClr val="3C2B98"/>
                </a:solidFill>
                <a:latin typeface="Arial"/>
                <a:cs typeface="Arial"/>
              </a:rPr>
              <a:t>OF </a:t>
            </a:r>
            <a:r>
              <a:rPr sz="950" spc="15" dirty="0">
                <a:solidFill>
                  <a:srgbClr val="3C2B98"/>
                </a:solidFill>
                <a:latin typeface="Arial"/>
                <a:cs typeface="Arial"/>
              </a:rPr>
              <a:t>TECHNOLOGY</a:t>
            </a:r>
            <a:r>
              <a:rPr sz="950" spc="90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950" spc="15" dirty="0">
                <a:solidFill>
                  <a:srgbClr val="3C2B98"/>
                </a:solidFill>
                <a:latin typeface="Arial"/>
                <a:cs typeface="Arial"/>
              </a:rPr>
              <a:t>TEACHERS</a:t>
            </a:r>
            <a:endParaRPr sz="95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4009494" y="7112666"/>
            <a:ext cx="2900680" cy="19050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950" spc="-5" dirty="0">
                <a:solidFill>
                  <a:srgbClr val="3C2B98"/>
                </a:solidFill>
                <a:latin typeface="Arial"/>
                <a:cs typeface="Arial"/>
                <a:hlinkClick r:id="rId3"/>
              </a:rPr>
              <a:t>https://www.facebook.com/groups/254963448192823/</a:t>
            </a:r>
            <a:endParaRPr sz="95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216396" y="392252"/>
            <a:ext cx="2306320" cy="379095"/>
          </a:xfrm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marL="12700" marR="5080" indent="475615">
              <a:lnSpc>
                <a:spcPts val="1340"/>
              </a:lnSpc>
              <a:spcBef>
                <a:spcPts val="225"/>
              </a:spcBef>
            </a:pPr>
            <a:r>
              <a:rPr sz="1200" b="1" spc="25" dirty="0">
                <a:solidFill>
                  <a:srgbClr val="151616"/>
                </a:solidFill>
                <a:latin typeface="Arial"/>
                <a:cs typeface="Arial"/>
              </a:rPr>
              <a:t>EVIDENCE FROM  RESEARCH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-</a:t>
            </a:r>
            <a:r>
              <a:rPr sz="1200" b="1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spc="25" dirty="0">
                <a:solidFill>
                  <a:srgbClr val="151616"/>
                </a:solidFill>
                <a:latin typeface="Arial"/>
                <a:cs typeface="Arial"/>
              </a:rPr>
              <a:t>JUSTIFICATION</a:t>
            </a:r>
            <a:endParaRPr sz="12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325888" y="373200"/>
            <a:ext cx="1229995" cy="379095"/>
          </a:xfrm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marL="12700" marR="5080" indent="221615">
              <a:lnSpc>
                <a:spcPts val="1340"/>
              </a:lnSpc>
              <a:spcBef>
                <a:spcPts val="225"/>
              </a:spcBef>
            </a:pPr>
            <a:r>
              <a:rPr sz="1200" b="1" spc="25" dirty="0">
                <a:solidFill>
                  <a:srgbClr val="151616"/>
                </a:solidFill>
                <a:latin typeface="Arial"/>
                <a:cs typeface="Arial"/>
              </a:rPr>
              <a:t>FURTHER  </a:t>
            </a:r>
            <a:r>
              <a:rPr sz="1200" b="1" spc="30" dirty="0">
                <a:solidFill>
                  <a:srgbClr val="151616"/>
                </a:solidFill>
                <a:latin typeface="Arial"/>
                <a:cs typeface="Arial"/>
              </a:rPr>
              <a:t>JU</a:t>
            </a:r>
            <a:r>
              <a:rPr sz="1200" b="1" spc="35" dirty="0">
                <a:solidFill>
                  <a:srgbClr val="151616"/>
                </a:solidFill>
                <a:latin typeface="Arial"/>
                <a:cs typeface="Arial"/>
              </a:rPr>
              <a:t>STIFI</a:t>
            </a:r>
            <a:r>
              <a:rPr sz="1200" b="1" spc="30" dirty="0">
                <a:solidFill>
                  <a:srgbClr val="151616"/>
                </a:solidFill>
                <a:latin typeface="Arial"/>
                <a:cs typeface="Arial"/>
              </a:rPr>
              <a:t>C</a:t>
            </a:r>
            <a:r>
              <a:rPr sz="1200" b="1" spc="-55" dirty="0">
                <a:solidFill>
                  <a:srgbClr val="151616"/>
                </a:solidFill>
                <a:latin typeface="Arial"/>
                <a:cs typeface="Arial"/>
              </a:rPr>
              <a:t>A</a:t>
            </a:r>
            <a:r>
              <a:rPr sz="1200" b="1" spc="35" dirty="0">
                <a:solidFill>
                  <a:srgbClr val="151616"/>
                </a:solidFill>
                <a:latin typeface="Arial"/>
                <a:cs typeface="Arial"/>
              </a:rPr>
              <a:t>TIO</a:t>
            </a:r>
            <a:r>
              <a:rPr sz="1200" b="1" spc="-5" dirty="0">
                <a:solidFill>
                  <a:srgbClr val="151616"/>
                </a:solidFill>
                <a:latin typeface="Arial"/>
                <a:cs typeface="Arial"/>
              </a:rPr>
              <a:t>N</a:t>
            </a:r>
            <a:endParaRPr sz="12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28078" y="3914385"/>
            <a:ext cx="9848215" cy="1176655"/>
          </a:xfrm>
          <a:prstGeom prst="rect">
            <a:avLst/>
          </a:prstGeom>
        </p:spPr>
        <p:txBody>
          <a:bodyPr vert="horz" wrap="square" lIns="0" tIns="27305" rIns="0" bIns="0" rtlCol="0">
            <a:spAutoFit/>
          </a:bodyPr>
          <a:lstStyle/>
          <a:p>
            <a:pPr marL="36830" marR="12700" algn="just">
              <a:lnSpc>
                <a:spcPts val="1230"/>
              </a:lnSpc>
              <a:spcBef>
                <a:spcPts val="215"/>
              </a:spcBef>
            </a:pPr>
            <a:r>
              <a:rPr sz="1100" b="1" dirty="0">
                <a:solidFill>
                  <a:srgbClr val="151616"/>
                </a:solidFill>
                <a:latin typeface="Arial"/>
                <a:cs typeface="Arial"/>
              </a:rPr>
              <a:t>QUALITY</a:t>
            </a:r>
            <a:r>
              <a:rPr sz="1100" b="1" spc="-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b="1" dirty="0">
                <a:solidFill>
                  <a:srgbClr val="151616"/>
                </a:solidFill>
                <a:latin typeface="Arial"/>
                <a:cs typeface="Arial"/>
              </a:rPr>
              <a:t>CONTROL,</a:t>
            </a:r>
            <a:r>
              <a:rPr sz="1100" b="1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b="1" dirty="0">
                <a:solidFill>
                  <a:srgbClr val="151616"/>
                </a:solidFill>
                <a:latin typeface="Arial"/>
                <a:cs typeface="Arial"/>
              </a:rPr>
              <a:t>QUALITY</a:t>
            </a:r>
            <a:r>
              <a:rPr sz="1100" b="1" spc="-8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b="1" spc="-5" dirty="0">
                <a:solidFill>
                  <a:srgbClr val="151616"/>
                </a:solidFill>
                <a:latin typeface="Arial"/>
                <a:cs typeface="Arial"/>
              </a:rPr>
              <a:t>ASSURANCE,</a:t>
            </a:r>
            <a:r>
              <a:rPr sz="1100" b="1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b="1" dirty="0">
                <a:solidFill>
                  <a:srgbClr val="151616"/>
                </a:solidFill>
                <a:latin typeface="Arial"/>
                <a:cs typeface="Arial"/>
              </a:rPr>
              <a:t>PRODUCT</a:t>
            </a:r>
            <a:r>
              <a:rPr sz="1100" b="1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b="1" dirty="0">
                <a:solidFill>
                  <a:srgbClr val="151616"/>
                </a:solidFill>
                <a:latin typeface="Arial"/>
                <a:cs typeface="Arial"/>
              </a:rPr>
              <a:t>TESTING:</a:t>
            </a:r>
            <a:r>
              <a:rPr sz="1100" b="1" spc="-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spc="-5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1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spc="-5" dirty="0">
                <a:solidFill>
                  <a:srgbClr val="151616"/>
                </a:solidFill>
                <a:latin typeface="Arial"/>
                <a:cs typeface="Arial"/>
              </a:rPr>
              <a:t>components</a:t>
            </a:r>
            <a:r>
              <a:rPr sz="11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spc="-5" dirty="0">
                <a:solidFill>
                  <a:srgbClr val="151616"/>
                </a:solidFill>
                <a:latin typeface="Arial"/>
                <a:cs typeface="Arial"/>
              </a:rPr>
              <a:t>will</a:t>
            </a:r>
            <a:r>
              <a:rPr sz="11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spc="-5" dirty="0">
                <a:solidFill>
                  <a:srgbClr val="151616"/>
                </a:solidFill>
                <a:latin typeface="Arial"/>
                <a:cs typeface="Arial"/>
              </a:rPr>
              <a:t>be</a:t>
            </a:r>
            <a:r>
              <a:rPr sz="11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spc="-5" dirty="0">
                <a:solidFill>
                  <a:srgbClr val="151616"/>
                </a:solidFill>
                <a:latin typeface="Arial"/>
                <a:cs typeface="Arial"/>
              </a:rPr>
              <a:t>manufactured</a:t>
            </a:r>
            <a:r>
              <a:rPr sz="11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151616"/>
                </a:solidFill>
                <a:latin typeface="Arial"/>
                <a:cs typeface="Arial"/>
              </a:rPr>
              <a:t>to</a:t>
            </a:r>
            <a:r>
              <a:rPr sz="11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1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spc="-5" dirty="0">
                <a:solidFill>
                  <a:srgbClr val="151616"/>
                </a:solidFill>
                <a:latin typeface="Arial"/>
                <a:cs typeface="Arial"/>
              </a:rPr>
              <a:t>highest</a:t>
            </a:r>
            <a:r>
              <a:rPr sz="11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spc="-5" dirty="0">
                <a:solidFill>
                  <a:srgbClr val="151616"/>
                </a:solidFill>
                <a:latin typeface="Arial"/>
                <a:cs typeface="Arial"/>
              </a:rPr>
              <a:t>possible</a:t>
            </a:r>
            <a:r>
              <a:rPr sz="11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spc="-5" dirty="0">
                <a:solidFill>
                  <a:srgbClr val="151616"/>
                </a:solidFill>
                <a:latin typeface="Arial"/>
                <a:cs typeface="Arial"/>
              </a:rPr>
              <a:t>standard</a:t>
            </a:r>
            <a:r>
              <a:rPr sz="11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spc="-5" dirty="0">
                <a:solidFill>
                  <a:srgbClr val="151616"/>
                </a:solidFill>
                <a:latin typeface="Arial"/>
                <a:cs typeface="Arial"/>
              </a:rPr>
              <a:t>and</a:t>
            </a:r>
            <a:r>
              <a:rPr sz="11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spc="-5" dirty="0">
                <a:solidFill>
                  <a:srgbClr val="151616"/>
                </a:solidFill>
                <a:latin typeface="Arial"/>
                <a:cs typeface="Arial"/>
              </a:rPr>
              <a:t>checked</a:t>
            </a:r>
            <a:r>
              <a:rPr sz="11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151616"/>
                </a:solidFill>
                <a:latin typeface="Arial"/>
                <a:cs typeface="Arial"/>
              </a:rPr>
              <a:t>for  faults</a:t>
            </a:r>
            <a:r>
              <a:rPr sz="11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spc="-5" dirty="0">
                <a:solidFill>
                  <a:srgbClr val="151616"/>
                </a:solidFill>
                <a:latin typeface="Arial"/>
                <a:cs typeface="Arial"/>
              </a:rPr>
              <a:t>before</a:t>
            </a:r>
            <a:r>
              <a:rPr sz="11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spc="-10" dirty="0">
                <a:solidFill>
                  <a:srgbClr val="151616"/>
                </a:solidFill>
                <a:latin typeface="Arial"/>
                <a:cs typeface="Arial"/>
              </a:rPr>
              <a:t>assembly.</a:t>
            </a:r>
            <a:r>
              <a:rPr sz="1100" spc="-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1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spc="-5" dirty="0">
                <a:solidFill>
                  <a:srgbClr val="151616"/>
                </a:solidFill>
                <a:latin typeface="Arial"/>
                <a:cs typeface="Arial"/>
              </a:rPr>
              <a:t>final</a:t>
            </a:r>
            <a:r>
              <a:rPr sz="11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spc="-5" dirty="0">
                <a:solidFill>
                  <a:srgbClr val="151616"/>
                </a:solidFill>
                <a:latin typeface="Arial"/>
                <a:cs typeface="Arial"/>
              </a:rPr>
              <a:t>product</a:t>
            </a:r>
            <a:r>
              <a:rPr sz="11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spc="-5" dirty="0">
                <a:solidFill>
                  <a:srgbClr val="151616"/>
                </a:solidFill>
                <a:latin typeface="Arial"/>
                <a:cs typeface="Arial"/>
              </a:rPr>
              <a:t>will</a:t>
            </a:r>
            <a:r>
              <a:rPr sz="11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spc="-5" dirty="0">
                <a:solidFill>
                  <a:srgbClr val="151616"/>
                </a:solidFill>
                <a:latin typeface="Arial"/>
                <a:cs typeface="Arial"/>
              </a:rPr>
              <a:t>be</a:t>
            </a:r>
            <a:r>
              <a:rPr sz="11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151616"/>
                </a:solidFill>
                <a:latin typeface="Arial"/>
                <a:cs typeface="Arial"/>
              </a:rPr>
              <a:t>tested,</a:t>
            </a:r>
            <a:r>
              <a:rPr sz="11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151616"/>
                </a:solidFill>
                <a:latin typeface="Arial"/>
                <a:cs typeface="Arial"/>
              </a:rPr>
              <a:t>for</a:t>
            </a:r>
            <a:r>
              <a:rPr sz="11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spc="-5" dirty="0">
                <a:solidFill>
                  <a:srgbClr val="151616"/>
                </a:solidFill>
                <a:latin typeface="Arial"/>
                <a:cs typeface="Arial"/>
              </a:rPr>
              <a:t>full</a:t>
            </a:r>
            <a:r>
              <a:rPr sz="11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spc="-5" dirty="0">
                <a:solidFill>
                  <a:srgbClr val="151616"/>
                </a:solidFill>
                <a:latin typeface="Arial"/>
                <a:cs typeface="Arial"/>
              </a:rPr>
              <a:t>functionality</a:t>
            </a:r>
            <a:r>
              <a:rPr sz="11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spc="-5" dirty="0">
                <a:solidFill>
                  <a:srgbClr val="151616"/>
                </a:solidFill>
                <a:latin typeface="Arial"/>
                <a:cs typeface="Arial"/>
              </a:rPr>
              <a:t>and</a:t>
            </a:r>
            <a:r>
              <a:rPr sz="11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spc="-5" dirty="0">
                <a:solidFill>
                  <a:srgbClr val="151616"/>
                </a:solidFill>
                <a:latin typeface="Arial"/>
                <a:cs typeface="Arial"/>
              </a:rPr>
              <a:t>overall</a:t>
            </a:r>
            <a:r>
              <a:rPr sz="11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spc="-5" dirty="0">
                <a:solidFill>
                  <a:srgbClr val="151616"/>
                </a:solidFill>
                <a:latin typeface="Arial"/>
                <a:cs typeface="Arial"/>
              </a:rPr>
              <a:t>quality</a:t>
            </a:r>
            <a:r>
              <a:rPr sz="11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151616"/>
                </a:solidFill>
                <a:latin typeface="Arial"/>
                <a:cs typeface="Arial"/>
              </a:rPr>
              <a:t>of</a:t>
            </a:r>
            <a:r>
              <a:rPr sz="11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151616"/>
                </a:solidFill>
                <a:latin typeface="Arial"/>
                <a:cs typeface="Arial"/>
              </a:rPr>
              <a:t>manufacture.</a:t>
            </a:r>
            <a:r>
              <a:rPr sz="1100" spc="-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1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spc="-5" dirty="0">
                <a:solidFill>
                  <a:srgbClr val="151616"/>
                </a:solidFill>
                <a:latin typeface="Arial"/>
                <a:cs typeface="Arial"/>
              </a:rPr>
              <a:t>client</a:t>
            </a:r>
            <a:r>
              <a:rPr sz="11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spc="-5" dirty="0">
                <a:solidFill>
                  <a:srgbClr val="151616"/>
                </a:solidFill>
                <a:latin typeface="Arial"/>
                <a:cs typeface="Arial"/>
              </a:rPr>
              <a:t>will</a:t>
            </a:r>
            <a:r>
              <a:rPr sz="11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spc="-5" dirty="0">
                <a:solidFill>
                  <a:srgbClr val="151616"/>
                </a:solidFill>
                <a:latin typeface="Arial"/>
                <a:cs typeface="Arial"/>
              </a:rPr>
              <a:t>be</a:t>
            </a:r>
            <a:r>
              <a:rPr sz="11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spc="-5" dirty="0">
                <a:solidFill>
                  <a:srgbClr val="151616"/>
                </a:solidFill>
                <a:latin typeface="Arial"/>
                <a:cs typeface="Arial"/>
              </a:rPr>
              <a:t>asked</a:t>
            </a:r>
            <a:r>
              <a:rPr sz="11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151616"/>
                </a:solidFill>
                <a:latin typeface="Arial"/>
                <a:cs typeface="Arial"/>
              </a:rPr>
              <a:t>to</a:t>
            </a:r>
            <a:r>
              <a:rPr sz="11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spc="-5" dirty="0">
                <a:solidFill>
                  <a:srgbClr val="151616"/>
                </a:solidFill>
                <a:latin typeface="Arial"/>
                <a:cs typeface="Arial"/>
              </a:rPr>
              <a:t>inspect</a:t>
            </a:r>
            <a:r>
              <a:rPr sz="11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1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spc="-5" dirty="0">
                <a:solidFill>
                  <a:srgbClr val="151616"/>
                </a:solidFill>
                <a:latin typeface="Arial"/>
                <a:cs typeface="Arial"/>
              </a:rPr>
              <a:t>product</a:t>
            </a:r>
            <a:r>
              <a:rPr sz="11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spc="-5" dirty="0">
                <a:solidFill>
                  <a:srgbClr val="151616"/>
                </a:solidFill>
                <a:latin typeface="Arial"/>
                <a:cs typeface="Arial"/>
              </a:rPr>
              <a:t>and  alterations</a:t>
            </a:r>
            <a:r>
              <a:rPr sz="1100" spc="-1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spc="-5" dirty="0">
                <a:solidFill>
                  <a:srgbClr val="151616"/>
                </a:solidFill>
                <a:latin typeface="Arial"/>
                <a:cs typeface="Arial"/>
              </a:rPr>
              <a:t>made</a:t>
            </a:r>
            <a:r>
              <a:rPr sz="1100" spc="-1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spc="-5" dirty="0">
                <a:solidFill>
                  <a:srgbClr val="151616"/>
                </a:solidFill>
                <a:latin typeface="Arial"/>
                <a:cs typeface="Arial"/>
              </a:rPr>
              <a:t>where</a:t>
            </a:r>
            <a:r>
              <a:rPr sz="1100" spc="-1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spc="-10" dirty="0">
                <a:solidFill>
                  <a:srgbClr val="151616"/>
                </a:solidFill>
                <a:latin typeface="Arial"/>
                <a:cs typeface="Arial"/>
              </a:rPr>
              <a:t>necessary.</a:t>
            </a:r>
            <a:r>
              <a:rPr sz="1100" spc="-14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100" spc="-1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spc="-5" dirty="0">
                <a:solidFill>
                  <a:srgbClr val="151616"/>
                </a:solidFill>
                <a:latin typeface="Arial"/>
                <a:cs typeface="Arial"/>
              </a:rPr>
              <a:t>product</a:t>
            </a:r>
            <a:r>
              <a:rPr sz="1100" spc="-1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spc="-5" dirty="0">
                <a:solidFill>
                  <a:srgbClr val="151616"/>
                </a:solidFill>
                <a:latin typeface="Arial"/>
                <a:cs typeface="Arial"/>
              </a:rPr>
              <a:t>will</a:t>
            </a:r>
            <a:r>
              <a:rPr sz="1100" spc="-1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spc="-5" dirty="0">
                <a:solidFill>
                  <a:srgbClr val="151616"/>
                </a:solidFill>
                <a:latin typeface="Arial"/>
                <a:cs typeface="Arial"/>
              </a:rPr>
              <a:t>be</a:t>
            </a:r>
            <a:r>
              <a:rPr sz="1100" spc="-1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spc="-5" dirty="0">
                <a:solidFill>
                  <a:srgbClr val="151616"/>
                </a:solidFill>
                <a:latin typeface="Arial"/>
                <a:cs typeface="Arial"/>
              </a:rPr>
              <a:t>guaranteed.</a:t>
            </a:r>
            <a:endParaRPr sz="11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500">
              <a:latin typeface="Times New Roman"/>
              <a:cs typeface="Times New Roman"/>
            </a:endParaRPr>
          </a:p>
          <a:p>
            <a:pPr marL="12700" marR="5080" algn="just">
              <a:lnSpc>
                <a:spcPts val="1230"/>
              </a:lnSpc>
              <a:spcBef>
                <a:spcPts val="1100"/>
              </a:spcBef>
            </a:pPr>
            <a:r>
              <a:rPr sz="1100" b="1" spc="-15" dirty="0">
                <a:solidFill>
                  <a:srgbClr val="151616"/>
                </a:solidFill>
                <a:latin typeface="Arial"/>
                <a:cs typeface="Arial"/>
              </a:rPr>
              <a:t>HEALTH</a:t>
            </a:r>
            <a:r>
              <a:rPr sz="1100" b="1" spc="-10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b="1" spc="-5" dirty="0">
                <a:solidFill>
                  <a:srgbClr val="151616"/>
                </a:solidFill>
                <a:latin typeface="Arial"/>
                <a:cs typeface="Arial"/>
              </a:rPr>
              <a:t>AND</a:t>
            </a:r>
            <a:r>
              <a:rPr sz="1100" b="1" spc="-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b="1" spc="-15" dirty="0">
                <a:solidFill>
                  <a:srgbClr val="151616"/>
                </a:solidFill>
                <a:latin typeface="Arial"/>
                <a:cs typeface="Arial"/>
              </a:rPr>
              <a:t>SAFETY:</a:t>
            </a:r>
            <a:r>
              <a:rPr sz="1100" b="1" spc="-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spc="-5" dirty="0">
                <a:solidFill>
                  <a:srgbClr val="151616"/>
                </a:solidFill>
                <a:latin typeface="Arial"/>
                <a:cs typeface="Arial"/>
              </a:rPr>
              <a:t>Health</a:t>
            </a:r>
            <a:r>
              <a:rPr sz="1100" spc="-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spc="-5" dirty="0">
                <a:solidFill>
                  <a:srgbClr val="151616"/>
                </a:solidFill>
                <a:latin typeface="Arial"/>
                <a:cs typeface="Arial"/>
              </a:rPr>
              <a:t>and</a:t>
            </a:r>
            <a:r>
              <a:rPr sz="1100" spc="-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151616"/>
                </a:solidFill>
                <a:latin typeface="Arial"/>
                <a:cs typeface="Arial"/>
              </a:rPr>
              <a:t>Safety</a:t>
            </a:r>
            <a:r>
              <a:rPr sz="1100" spc="-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spc="-5" dirty="0">
                <a:solidFill>
                  <a:srgbClr val="151616"/>
                </a:solidFill>
                <a:latin typeface="Arial"/>
                <a:cs typeface="Arial"/>
              </a:rPr>
              <a:t>regulations</a:t>
            </a:r>
            <a:r>
              <a:rPr sz="1100" spc="-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spc="-5" dirty="0">
                <a:solidFill>
                  <a:srgbClr val="151616"/>
                </a:solidFill>
                <a:latin typeface="Arial"/>
                <a:cs typeface="Arial"/>
              </a:rPr>
              <a:t>will</a:t>
            </a:r>
            <a:r>
              <a:rPr sz="1100" spc="-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spc="-5" dirty="0">
                <a:solidFill>
                  <a:srgbClr val="151616"/>
                </a:solidFill>
                <a:latin typeface="Arial"/>
                <a:cs typeface="Arial"/>
              </a:rPr>
              <a:t>be</a:t>
            </a:r>
            <a:r>
              <a:rPr sz="1100" spc="-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spc="-5" dirty="0">
                <a:solidFill>
                  <a:srgbClr val="151616"/>
                </a:solidFill>
                <a:latin typeface="Arial"/>
                <a:cs typeface="Arial"/>
              </a:rPr>
              <a:t>adhered</a:t>
            </a:r>
            <a:r>
              <a:rPr sz="1100" spc="-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151616"/>
                </a:solidFill>
                <a:latin typeface="Arial"/>
                <a:cs typeface="Arial"/>
              </a:rPr>
              <a:t>to</a:t>
            </a:r>
            <a:r>
              <a:rPr sz="1100" spc="-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spc="-5" dirty="0">
                <a:solidFill>
                  <a:srgbClr val="151616"/>
                </a:solidFill>
                <a:latin typeface="Arial"/>
                <a:cs typeface="Arial"/>
              </a:rPr>
              <a:t>during</a:t>
            </a:r>
            <a:r>
              <a:rPr sz="1100" spc="-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100" spc="-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spc="-5" dirty="0">
                <a:solidFill>
                  <a:srgbClr val="151616"/>
                </a:solidFill>
                <a:latin typeface="Arial"/>
                <a:cs typeface="Arial"/>
              </a:rPr>
              <a:t>manufacturing</a:t>
            </a:r>
            <a:r>
              <a:rPr sz="1100" spc="-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151616"/>
                </a:solidFill>
                <a:latin typeface="Arial"/>
                <a:cs typeface="Arial"/>
              </a:rPr>
              <a:t>process.</a:t>
            </a:r>
            <a:r>
              <a:rPr sz="1100" spc="-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spc="-5" dirty="0">
                <a:solidFill>
                  <a:srgbClr val="151616"/>
                </a:solidFill>
                <a:latin typeface="Arial"/>
                <a:cs typeface="Arial"/>
              </a:rPr>
              <a:t>When</a:t>
            </a:r>
            <a:r>
              <a:rPr sz="1100" spc="-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151616"/>
                </a:solidFill>
                <a:latin typeface="Arial"/>
                <a:cs typeface="Arial"/>
              </a:rPr>
              <a:t>manufactured,</a:t>
            </a:r>
            <a:r>
              <a:rPr sz="1100" spc="-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100" spc="-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spc="-5" dirty="0">
                <a:solidFill>
                  <a:srgbClr val="151616"/>
                </a:solidFill>
                <a:latin typeface="Arial"/>
                <a:cs typeface="Arial"/>
              </a:rPr>
              <a:t>writing</a:t>
            </a:r>
            <a:r>
              <a:rPr sz="1100" spc="-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151616"/>
                </a:solidFill>
                <a:latin typeface="Arial"/>
                <a:cs typeface="Arial"/>
              </a:rPr>
              <a:t>rest</a:t>
            </a:r>
            <a:r>
              <a:rPr sz="1100" spc="-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spc="-5" dirty="0">
                <a:solidFill>
                  <a:srgbClr val="151616"/>
                </a:solidFill>
                <a:latin typeface="Arial"/>
                <a:cs typeface="Arial"/>
              </a:rPr>
              <a:t>will</a:t>
            </a:r>
            <a:r>
              <a:rPr sz="1100" spc="-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spc="-5" dirty="0">
                <a:solidFill>
                  <a:srgbClr val="151616"/>
                </a:solidFill>
                <a:latin typeface="Arial"/>
                <a:cs typeface="Arial"/>
              </a:rPr>
              <a:t>be</a:t>
            </a:r>
            <a:r>
              <a:rPr sz="1100" spc="-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spc="-5" dirty="0">
                <a:solidFill>
                  <a:srgbClr val="151616"/>
                </a:solidFill>
                <a:latin typeface="Arial"/>
                <a:cs typeface="Arial"/>
              </a:rPr>
              <a:t>rigorously  tested</a:t>
            </a:r>
            <a:r>
              <a:rPr sz="1100" spc="-1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spc="-5" dirty="0">
                <a:solidFill>
                  <a:srgbClr val="151616"/>
                </a:solidFill>
                <a:latin typeface="Arial"/>
                <a:cs typeface="Arial"/>
              </a:rPr>
              <a:t>for</a:t>
            </a:r>
            <a:r>
              <a:rPr sz="1100" spc="-1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spc="-5" dirty="0">
                <a:solidFill>
                  <a:srgbClr val="151616"/>
                </a:solidFill>
                <a:latin typeface="Arial"/>
                <a:cs typeface="Arial"/>
              </a:rPr>
              <a:t>safe</a:t>
            </a:r>
            <a:r>
              <a:rPr sz="1100" spc="-1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spc="-5" dirty="0">
                <a:solidFill>
                  <a:srgbClr val="151616"/>
                </a:solidFill>
                <a:latin typeface="Arial"/>
                <a:cs typeface="Arial"/>
              </a:rPr>
              <a:t>use.</a:t>
            </a:r>
            <a:r>
              <a:rPr sz="1100" spc="-1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spc="-5" dirty="0">
                <a:solidFill>
                  <a:srgbClr val="151616"/>
                </a:solidFill>
                <a:latin typeface="Arial"/>
                <a:cs typeface="Arial"/>
              </a:rPr>
              <a:t>British</a:t>
            </a:r>
            <a:r>
              <a:rPr sz="1100" spc="-1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spc="-5" dirty="0">
                <a:solidFill>
                  <a:srgbClr val="151616"/>
                </a:solidFill>
                <a:latin typeface="Arial"/>
                <a:cs typeface="Arial"/>
              </a:rPr>
              <a:t>Standards</a:t>
            </a:r>
            <a:r>
              <a:rPr sz="1100" spc="-1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spc="-5" dirty="0">
                <a:solidFill>
                  <a:srgbClr val="151616"/>
                </a:solidFill>
                <a:latin typeface="Arial"/>
                <a:cs typeface="Arial"/>
              </a:rPr>
              <a:t>and</a:t>
            </a:r>
            <a:r>
              <a:rPr sz="1100" spc="-1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spc="-5" dirty="0">
                <a:solidFill>
                  <a:srgbClr val="151616"/>
                </a:solidFill>
                <a:latin typeface="Arial"/>
                <a:cs typeface="Arial"/>
              </a:rPr>
              <a:t>European</a:t>
            </a:r>
            <a:r>
              <a:rPr sz="1100" spc="-1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spc="-5" dirty="0">
                <a:solidFill>
                  <a:srgbClr val="151616"/>
                </a:solidFill>
                <a:latin typeface="Arial"/>
                <a:cs typeface="Arial"/>
              </a:rPr>
              <a:t>Standards</a:t>
            </a:r>
            <a:r>
              <a:rPr sz="1100" spc="-1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spc="-5" dirty="0">
                <a:solidFill>
                  <a:srgbClr val="151616"/>
                </a:solidFill>
                <a:latin typeface="Arial"/>
                <a:cs typeface="Arial"/>
              </a:rPr>
              <a:t>will</a:t>
            </a:r>
            <a:r>
              <a:rPr sz="1100" spc="-1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spc="-5" dirty="0">
                <a:solidFill>
                  <a:srgbClr val="151616"/>
                </a:solidFill>
                <a:latin typeface="Arial"/>
                <a:cs typeface="Arial"/>
              </a:rPr>
              <a:t>be</a:t>
            </a:r>
            <a:r>
              <a:rPr sz="1100" spc="-1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spc="-5" dirty="0">
                <a:solidFill>
                  <a:srgbClr val="151616"/>
                </a:solidFill>
                <a:latin typeface="Arial"/>
                <a:cs typeface="Arial"/>
              </a:rPr>
              <a:t>applied.</a:t>
            </a:r>
            <a:endParaRPr sz="11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46199" y="2392561"/>
            <a:ext cx="9848215" cy="10763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311525">
              <a:lnSpc>
                <a:spcPct val="100000"/>
              </a:lnSpc>
              <a:spcBef>
                <a:spcPts val="100"/>
              </a:spcBef>
            </a:pPr>
            <a:r>
              <a:rPr sz="1400" b="1" spc="30" dirty="0">
                <a:solidFill>
                  <a:srgbClr val="151616"/>
                </a:solidFill>
                <a:latin typeface="Arial"/>
                <a:cs typeface="Arial"/>
              </a:rPr>
              <a:t>ADDITIONAL </a:t>
            </a:r>
            <a:r>
              <a:rPr sz="1400" b="1" spc="25" dirty="0">
                <a:solidFill>
                  <a:srgbClr val="151616"/>
                </a:solidFill>
                <a:latin typeface="Arial"/>
                <a:cs typeface="Arial"/>
              </a:rPr>
              <a:t>SPECIFICATION POINTS:</a:t>
            </a:r>
            <a:endParaRPr sz="1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2500">
              <a:latin typeface="Times New Roman"/>
              <a:cs typeface="Times New Roman"/>
            </a:endParaRPr>
          </a:p>
          <a:p>
            <a:pPr marL="12700" marR="5080" algn="just">
              <a:lnSpc>
                <a:spcPts val="1230"/>
              </a:lnSpc>
            </a:pPr>
            <a:r>
              <a:rPr sz="1100" b="1" dirty="0">
                <a:solidFill>
                  <a:srgbClr val="151616"/>
                </a:solidFill>
                <a:latin typeface="Arial"/>
                <a:cs typeface="Arial"/>
              </a:rPr>
              <a:t>TIME</a:t>
            </a:r>
            <a:r>
              <a:rPr sz="1100" b="1" spc="-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b="1" dirty="0">
                <a:solidFill>
                  <a:srgbClr val="151616"/>
                </a:solidFill>
                <a:latin typeface="Arial"/>
                <a:cs typeface="Arial"/>
              </a:rPr>
              <a:t>SCALE</a:t>
            </a:r>
            <a:r>
              <a:rPr sz="1100" b="1" spc="-8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b="1" spc="-5" dirty="0">
                <a:solidFill>
                  <a:srgbClr val="151616"/>
                </a:solidFill>
                <a:latin typeface="Arial"/>
                <a:cs typeface="Arial"/>
              </a:rPr>
              <a:t>AND</a:t>
            </a:r>
            <a:r>
              <a:rPr sz="1100" b="1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b="1" dirty="0">
                <a:solidFill>
                  <a:srgbClr val="151616"/>
                </a:solidFill>
                <a:latin typeface="Arial"/>
                <a:cs typeface="Arial"/>
              </a:rPr>
              <a:t>PLANNING:</a:t>
            </a:r>
            <a:r>
              <a:rPr sz="1100" b="1" spc="-6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100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spc="-5" dirty="0">
                <a:solidFill>
                  <a:srgbClr val="151616"/>
                </a:solidFill>
                <a:latin typeface="Arial"/>
                <a:cs typeface="Arial"/>
              </a:rPr>
              <a:t>products</a:t>
            </a:r>
            <a:r>
              <a:rPr sz="1100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spc="-5" dirty="0">
                <a:solidFill>
                  <a:srgbClr val="151616"/>
                </a:solidFill>
                <a:latin typeface="Arial"/>
                <a:cs typeface="Arial"/>
              </a:rPr>
              <a:t>design</a:t>
            </a:r>
            <a:r>
              <a:rPr sz="1100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spc="-5" dirty="0">
                <a:solidFill>
                  <a:srgbClr val="151616"/>
                </a:solidFill>
                <a:latin typeface="Arial"/>
                <a:cs typeface="Arial"/>
              </a:rPr>
              <a:t>and</a:t>
            </a:r>
            <a:r>
              <a:rPr sz="1100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spc="-5" dirty="0">
                <a:solidFill>
                  <a:srgbClr val="151616"/>
                </a:solidFill>
                <a:latin typeface="Arial"/>
                <a:cs typeface="Arial"/>
              </a:rPr>
              <a:t>manufacture</a:t>
            </a:r>
            <a:r>
              <a:rPr sz="1100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spc="-5" dirty="0">
                <a:solidFill>
                  <a:srgbClr val="151616"/>
                </a:solidFill>
                <a:latin typeface="Arial"/>
                <a:cs typeface="Arial"/>
              </a:rPr>
              <a:t>will</a:t>
            </a:r>
            <a:r>
              <a:rPr sz="1100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spc="-5" dirty="0">
                <a:solidFill>
                  <a:srgbClr val="151616"/>
                </a:solidFill>
                <a:latin typeface="Arial"/>
                <a:cs typeface="Arial"/>
              </a:rPr>
              <a:t>be</a:t>
            </a:r>
            <a:r>
              <a:rPr sz="1100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spc="-5" dirty="0">
                <a:solidFill>
                  <a:srgbClr val="151616"/>
                </a:solidFill>
                <a:latin typeface="Arial"/>
                <a:cs typeface="Arial"/>
              </a:rPr>
              <a:t>completed</a:t>
            </a:r>
            <a:r>
              <a:rPr sz="1100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spc="-5" dirty="0">
                <a:solidFill>
                  <a:srgbClr val="151616"/>
                </a:solidFill>
                <a:latin typeface="Arial"/>
                <a:cs typeface="Arial"/>
              </a:rPr>
              <a:t>within</a:t>
            </a:r>
            <a:r>
              <a:rPr sz="1100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spc="-5" dirty="0">
                <a:solidFill>
                  <a:srgbClr val="151616"/>
                </a:solidFill>
                <a:latin typeface="Arial"/>
                <a:cs typeface="Arial"/>
              </a:rPr>
              <a:t>a</a:t>
            </a:r>
            <a:r>
              <a:rPr sz="1100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151616"/>
                </a:solidFill>
                <a:latin typeface="Arial"/>
                <a:cs typeface="Arial"/>
              </a:rPr>
              <a:t>two</a:t>
            </a:r>
            <a:r>
              <a:rPr sz="1100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spc="-5" dirty="0">
                <a:solidFill>
                  <a:srgbClr val="151616"/>
                </a:solidFill>
                <a:latin typeface="Arial"/>
                <a:cs typeface="Arial"/>
              </a:rPr>
              <a:t>month</a:t>
            </a:r>
            <a:r>
              <a:rPr sz="1100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spc="-5" dirty="0">
                <a:solidFill>
                  <a:srgbClr val="151616"/>
                </a:solidFill>
                <a:latin typeface="Arial"/>
                <a:cs typeface="Arial"/>
              </a:rPr>
              <a:t>period.</a:t>
            </a:r>
            <a:r>
              <a:rPr sz="1100" spc="-6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100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spc="-5" dirty="0">
                <a:solidFill>
                  <a:srgbClr val="151616"/>
                </a:solidFill>
                <a:latin typeface="Arial"/>
                <a:cs typeface="Arial"/>
              </a:rPr>
              <a:t>writing</a:t>
            </a:r>
            <a:r>
              <a:rPr sz="1100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151616"/>
                </a:solidFill>
                <a:latin typeface="Arial"/>
                <a:cs typeface="Arial"/>
              </a:rPr>
              <a:t>rest</a:t>
            </a:r>
            <a:r>
              <a:rPr sz="1100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spc="-5" dirty="0">
                <a:solidFill>
                  <a:srgbClr val="151616"/>
                </a:solidFill>
                <a:latin typeface="Arial"/>
                <a:cs typeface="Arial"/>
              </a:rPr>
              <a:t>will</a:t>
            </a:r>
            <a:r>
              <a:rPr sz="1100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spc="-5" dirty="0">
                <a:solidFill>
                  <a:srgbClr val="151616"/>
                </a:solidFill>
                <a:latin typeface="Arial"/>
                <a:cs typeface="Arial"/>
              </a:rPr>
              <a:t>be</a:t>
            </a:r>
            <a:r>
              <a:rPr sz="1100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spc="-5" dirty="0">
                <a:solidFill>
                  <a:srgbClr val="151616"/>
                </a:solidFill>
                <a:latin typeface="Arial"/>
                <a:cs typeface="Arial"/>
              </a:rPr>
              <a:t>manufactured</a:t>
            </a:r>
            <a:r>
              <a:rPr sz="1100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spc="-5" dirty="0">
                <a:solidFill>
                  <a:srgbClr val="151616"/>
                </a:solidFill>
                <a:latin typeface="Arial"/>
                <a:cs typeface="Arial"/>
              </a:rPr>
              <a:t>in</a:t>
            </a:r>
            <a:r>
              <a:rPr sz="1100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spc="-5" dirty="0">
                <a:solidFill>
                  <a:srgbClr val="151616"/>
                </a:solidFill>
                <a:latin typeface="Arial"/>
                <a:cs typeface="Arial"/>
              </a:rPr>
              <a:t>three  stages. </a:t>
            </a:r>
            <a:r>
              <a:rPr sz="1100" dirty="0">
                <a:solidFill>
                  <a:srgbClr val="151616"/>
                </a:solidFill>
                <a:latin typeface="Arial"/>
                <a:cs typeface="Arial"/>
              </a:rPr>
              <a:t>First, </a:t>
            </a:r>
            <a:r>
              <a:rPr sz="1100" spc="-5" dirty="0">
                <a:solidFill>
                  <a:srgbClr val="151616"/>
                </a:solidFill>
                <a:latin typeface="Arial"/>
                <a:cs typeface="Arial"/>
              </a:rPr>
              <a:t>a basic model will be made </a:t>
            </a:r>
            <a:r>
              <a:rPr sz="1100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1100" spc="-5" dirty="0">
                <a:solidFill>
                  <a:srgbClr val="151616"/>
                </a:solidFill>
                <a:latin typeface="Arial"/>
                <a:cs typeface="Arial"/>
              </a:rPr>
              <a:t>help with </a:t>
            </a:r>
            <a:r>
              <a:rPr sz="11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1100" spc="-5" dirty="0">
                <a:solidFill>
                  <a:srgbClr val="151616"/>
                </a:solidFill>
                <a:latin typeface="Arial"/>
                <a:cs typeface="Arial"/>
              </a:rPr>
              <a:t>initial development </a:t>
            </a:r>
            <a:r>
              <a:rPr sz="1100" dirty="0">
                <a:solidFill>
                  <a:srgbClr val="151616"/>
                </a:solidFill>
                <a:latin typeface="Arial"/>
                <a:cs typeface="Arial"/>
              </a:rPr>
              <a:t>of the product. This </a:t>
            </a:r>
            <a:r>
              <a:rPr sz="1100" spc="-5" dirty="0">
                <a:solidFill>
                  <a:srgbClr val="151616"/>
                </a:solidFill>
                <a:latin typeface="Arial"/>
                <a:cs typeface="Arial"/>
              </a:rPr>
              <a:t>will be followed by a more sophisticated model, developed </a:t>
            </a:r>
            <a:r>
              <a:rPr sz="1100" dirty="0">
                <a:solidFill>
                  <a:srgbClr val="151616"/>
                </a:solidFill>
                <a:latin typeface="Arial"/>
                <a:cs typeface="Arial"/>
              </a:rPr>
              <a:t>after  customer</a:t>
            </a:r>
            <a:r>
              <a:rPr sz="1100" spc="-1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spc="-5" dirty="0">
                <a:solidFill>
                  <a:srgbClr val="151616"/>
                </a:solidFill>
                <a:latin typeface="Arial"/>
                <a:cs typeface="Arial"/>
              </a:rPr>
              <a:t>and</a:t>
            </a:r>
            <a:r>
              <a:rPr sz="1100" spc="-1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151616"/>
                </a:solidFill>
                <a:latin typeface="Arial"/>
                <a:cs typeface="Arial"/>
              </a:rPr>
              <a:t>focus</a:t>
            </a:r>
            <a:r>
              <a:rPr sz="1100" spc="-1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spc="-5" dirty="0">
                <a:solidFill>
                  <a:srgbClr val="151616"/>
                </a:solidFill>
                <a:latin typeface="Arial"/>
                <a:cs typeface="Arial"/>
              </a:rPr>
              <a:t>group</a:t>
            </a:r>
            <a:r>
              <a:rPr sz="1100" spc="-1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spc="-5" dirty="0">
                <a:solidFill>
                  <a:srgbClr val="151616"/>
                </a:solidFill>
                <a:latin typeface="Arial"/>
                <a:cs typeface="Arial"/>
              </a:rPr>
              <a:t>discussion</a:t>
            </a:r>
            <a:r>
              <a:rPr sz="1100" spc="-1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151616"/>
                </a:solidFill>
                <a:latin typeface="Arial"/>
                <a:cs typeface="Arial"/>
              </a:rPr>
              <a:t>/</a:t>
            </a:r>
            <a:r>
              <a:rPr sz="1100" spc="-1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spc="-5" dirty="0">
                <a:solidFill>
                  <a:srgbClr val="151616"/>
                </a:solidFill>
                <a:latin typeface="Arial"/>
                <a:cs typeface="Arial"/>
              </a:rPr>
              <a:t>feed</a:t>
            </a:r>
            <a:r>
              <a:rPr sz="1100" spc="-1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151616"/>
                </a:solidFill>
                <a:latin typeface="Arial"/>
                <a:cs typeface="Arial"/>
              </a:rPr>
              <a:t>back.</a:t>
            </a:r>
            <a:r>
              <a:rPr sz="1100" spc="-1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spc="-15" dirty="0">
                <a:solidFill>
                  <a:srgbClr val="151616"/>
                </a:solidFill>
                <a:latin typeface="Arial"/>
                <a:cs typeface="Arial"/>
              </a:rPr>
              <a:t>Finally,</a:t>
            </a:r>
            <a:r>
              <a:rPr sz="1100" spc="-1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151616"/>
                </a:solidFill>
                <a:latin typeface="Arial"/>
                <a:cs typeface="Arial"/>
              </a:rPr>
              <a:t>after</a:t>
            </a:r>
            <a:r>
              <a:rPr sz="1100" spc="-1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spc="-5" dirty="0">
                <a:solidFill>
                  <a:srgbClr val="151616"/>
                </a:solidFill>
                <a:latin typeface="Arial"/>
                <a:cs typeface="Arial"/>
              </a:rPr>
              <a:t>full</a:t>
            </a:r>
            <a:r>
              <a:rPr sz="1100" spc="-1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spc="-5" dirty="0">
                <a:solidFill>
                  <a:srgbClr val="151616"/>
                </a:solidFill>
                <a:latin typeface="Arial"/>
                <a:cs typeface="Arial"/>
              </a:rPr>
              <a:t>development,</a:t>
            </a:r>
            <a:r>
              <a:rPr sz="1100" spc="-1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100" spc="-1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spc="-5" dirty="0">
                <a:solidFill>
                  <a:srgbClr val="151616"/>
                </a:solidFill>
                <a:latin typeface="Arial"/>
                <a:cs typeface="Arial"/>
              </a:rPr>
              <a:t>actual</a:t>
            </a:r>
            <a:r>
              <a:rPr sz="1100" spc="-1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spc="-5" dirty="0">
                <a:solidFill>
                  <a:srgbClr val="151616"/>
                </a:solidFill>
                <a:latin typeface="Arial"/>
                <a:cs typeface="Arial"/>
              </a:rPr>
              <a:t>product</a:t>
            </a:r>
            <a:r>
              <a:rPr sz="1100" spc="-1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spc="-5" dirty="0">
                <a:solidFill>
                  <a:srgbClr val="151616"/>
                </a:solidFill>
                <a:latin typeface="Arial"/>
                <a:cs typeface="Arial"/>
              </a:rPr>
              <a:t>will</a:t>
            </a:r>
            <a:r>
              <a:rPr sz="1100" spc="-1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spc="-5" dirty="0">
                <a:solidFill>
                  <a:srgbClr val="151616"/>
                </a:solidFill>
                <a:latin typeface="Arial"/>
                <a:cs typeface="Arial"/>
              </a:rPr>
              <a:t>be</a:t>
            </a:r>
            <a:r>
              <a:rPr sz="1100" spc="-1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spc="-5" dirty="0">
                <a:solidFill>
                  <a:srgbClr val="151616"/>
                </a:solidFill>
                <a:latin typeface="Arial"/>
                <a:cs typeface="Arial"/>
              </a:rPr>
              <a:t>manufactured</a:t>
            </a:r>
            <a:r>
              <a:rPr sz="1100" spc="-1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151616"/>
                </a:solidFill>
                <a:latin typeface="Arial"/>
                <a:cs typeface="Arial"/>
              </a:rPr>
              <a:t>to</a:t>
            </a:r>
            <a:r>
              <a:rPr sz="1100" spc="-1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100" spc="-1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spc="-5" dirty="0">
                <a:solidFill>
                  <a:srgbClr val="151616"/>
                </a:solidFill>
                <a:latin typeface="Arial"/>
                <a:cs typeface="Arial"/>
              </a:rPr>
              <a:t>highest</a:t>
            </a:r>
            <a:r>
              <a:rPr sz="1100" spc="-1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spc="-5" dirty="0">
                <a:solidFill>
                  <a:srgbClr val="151616"/>
                </a:solidFill>
                <a:latin typeface="Arial"/>
                <a:cs typeface="Arial"/>
              </a:rPr>
              <a:t>quality</a:t>
            </a:r>
            <a:r>
              <a:rPr sz="1100" spc="-1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151616"/>
                </a:solidFill>
                <a:latin typeface="Arial"/>
                <a:cs typeface="Arial"/>
              </a:rPr>
              <a:t>standards.</a:t>
            </a:r>
            <a:endParaRPr sz="11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334780" y="995585"/>
            <a:ext cx="2940685" cy="505459"/>
          </a:xfrm>
          <a:prstGeom prst="rect">
            <a:avLst/>
          </a:prstGeom>
        </p:spPr>
        <p:txBody>
          <a:bodyPr vert="horz" wrap="square" lIns="0" tIns="27305" rIns="0" bIns="0" rtlCol="0">
            <a:spAutoFit/>
          </a:bodyPr>
          <a:lstStyle/>
          <a:p>
            <a:pPr marL="12700" marR="5080" algn="just">
              <a:lnSpc>
                <a:spcPts val="1230"/>
              </a:lnSpc>
              <a:spcBef>
                <a:spcPts val="215"/>
              </a:spcBef>
            </a:pPr>
            <a:r>
              <a:rPr sz="1100" spc="-5" dirty="0">
                <a:solidFill>
                  <a:srgbClr val="151616"/>
                </a:solidFill>
                <a:latin typeface="Arial"/>
                <a:cs typeface="Arial"/>
              </a:rPr>
              <a:t>This price includes materials and labour </a:t>
            </a:r>
            <a:r>
              <a:rPr sz="1100" dirty="0">
                <a:solidFill>
                  <a:srgbClr val="151616"/>
                </a:solidFill>
                <a:latin typeface="Arial"/>
                <a:cs typeface="Arial"/>
              </a:rPr>
              <a:t>costs,  </a:t>
            </a:r>
            <a:r>
              <a:rPr sz="1100" spc="-5" dirty="0">
                <a:solidFill>
                  <a:srgbClr val="151616"/>
                </a:solidFill>
                <a:latin typeface="Arial"/>
                <a:cs typeface="Arial"/>
              </a:rPr>
              <a:t>tools and equipment requirements. </a:t>
            </a:r>
            <a:r>
              <a:rPr sz="1100" dirty="0">
                <a:solidFill>
                  <a:srgbClr val="151616"/>
                </a:solidFill>
                <a:latin typeface="Arial"/>
                <a:cs typeface="Arial"/>
              </a:rPr>
              <a:t>A profit  </a:t>
            </a:r>
            <a:r>
              <a:rPr sz="1100" spc="-5" dirty="0">
                <a:solidFill>
                  <a:srgbClr val="151616"/>
                </a:solidFill>
                <a:latin typeface="Arial"/>
                <a:cs typeface="Arial"/>
              </a:rPr>
              <a:t>margin</a:t>
            </a:r>
            <a:r>
              <a:rPr sz="1100" spc="-1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spc="-5" dirty="0">
                <a:solidFill>
                  <a:srgbClr val="151616"/>
                </a:solidFill>
                <a:latin typeface="Arial"/>
                <a:cs typeface="Arial"/>
              </a:rPr>
              <a:t>will</a:t>
            </a:r>
            <a:r>
              <a:rPr sz="1100" spc="-1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spc="-5" dirty="0">
                <a:solidFill>
                  <a:srgbClr val="151616"/>
                </a:solidFill>
                <a:latin typeface="Arial"/>
                <a:cs typeface="Arial"/>
              </a:rPr>
              <a:t>be</a:t>
            </a:r>
            <a:r>
              <a:rPr sz="1100" spc="-1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spc="-5" dirty="0">
                <a:solidFill>
                  <a:srgbClr val="151616"/>
                </a:solidFill>
                <a:latin typeface="Arial"/>
                <a:cs typeface="Arial"/>
              </a:rPr>
              <a:t>added</a:t>
            </a:r>
            <a:r>
              <a:rPr sz="1100" spc="-1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spc="-5" dirty="0">
                <a:solidFill>
                  <a:srgbClr val="151616"/>
                </a:solidFill>
                <a:latin typeface="Arial"/>
                <a:cs typeface="Arial"/>
              </a:rPr>
              <a:t>by</a:t>
            </a:r>
            <a:r>
              <a:rPr sz="1100" spc="-1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100" spc="-1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spc="-10" dirty="0">
                <a:solidFill>
                  <a:srgbClr val="151616"/>
                </a:solidFill>
                <a:latin typeface="Arial"/>
                <a:cs typeface="Arial"/>
              </a:rPr>
              <a:t>retailer.</a:t>
            </a:r>
            <a:endParaRPr sz="11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41842" y="975933"/>
            <a:ext cx="2999740" cy="349250"/>
          </a:xfrm>
          <a:prstGeom prst="rect">
            <a:avLst/>
          </a:prstGeom>
        </p:spPr>
        <p:txBody>
          <a:bodyPr vert="horz" wrap="square" lIns="0" tIns="27305" rIns="0" bIns="0" rtlCol="0">
            <a:spAutoFit/>
          </a:bodyPr>
          <a:lstStyle/>
          <a:p>
            <a:pPr marL="12700" marR="5080" indent="1905">
              <a:lnSpc>
                <a:spcPts val="1230"/>
              </a:lnSpc>
              <a:spcBef>
                <a:spcPts val="215"/>
              </a:spcBef>
            </a:pPr>
            <a:r>
              <a:rPr sz="1100" b="1" spc="-5" dirty="0">
                <a:solidFill>
                  <a:srgbClr val="151616"/>
                </a:solidFill>
                <a:latin typeface="Arial"/>
                <a:cs typeface="Arial"/>
              </a:rPr>
              <a:t>C</a:t>
            </a:r>
            <a:r>
              <a:rPr sz="1100" b="1" spc="-1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b="1" dirty="0">
                <a:solidFill>
                  <a:srgbClr val="151616"/>
                </a:solidFill>
                <a:latin typeface="Arial"/>
                <a:cs typeface="Arial"/>
              </a:rPr>
              <a:t>O</a:t>
            </a:r>
            <a:r>
              <a:rPr sz="1100" b="1" spc="-1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b="1" dirty="0">
                <a:solidFill>
                  <a:srgbClr val="151616"/>
                </a:solidFill>
                <a:latin typeface="Arial"/>
                <a:cs typeface="Arial"/>
              </a:rPr>
              <a:t>S</a:t>
            </a:r>
            <a:r>
              <a:rPr sz="1100" b="1" spc="-1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b="1" dirty="0">
                <a:solidFill>
                  <a:srgbClr val="151616"/>
                </a:solidFill>
                <a:latin typeface="Arial"/>
                <a:cs typeface="Arial"/>
              </a:rPr>
              <a:t>T:</a:t>
            </a:r>
            <a:r>
              <a:rPr sz="1100" b="1" spc="10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151616"/>
                </a:solidFill>
                <a:latin typeface="Arial"/>
                <a:cs typeface="Arial"/>
              </a:rPr>
              <a:t>T</a:t>
            </a:r>
            <a:r>
              <a:rPr sz="1100" spc="-204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spc="-5" dirty="0">
                <a:solidFill>
                  <a:srgbClr val="151616"/>
                </a:solidFill>
                <a:latin typeface="Arial"/>
                <a:cs typeface="Arial"/>
              </a:rPr>
              <a:t>h</a:t>
            </a:r>
            <a:r>
              <a:rPr sz="1100" spc="-204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spc="-5" dirty="0">
                <a:solidFill>
                  <a:srgbClr val="151616"/>
                </a:solidFill>
                <a:latin typeface="Arial"/>
                <a:cs typeface="Arial"/>
              </a:rPr>
              <a:t>e</a:t>
            </a:r>
            <a:r>
              <a:rPr sz="1100" spc="1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spc="-5" dirty="0">
                <a:solidFill>
                  <a:srgbClr val="151616"/>
                </a:solidFill>
                <a:latin typeface="Arial"/>
                <a:cs typeface="Arial"/>
              </a:rPr>
              <a:t>w</a:t>
            </a:r>
            <a:r>
              <a:rPr sz="1100" spc="-204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151616"/>
                </a:solidFill>
                <a:latin typeface="Arial"/>
                <a:cs typeface="Arial"/>
              </a:rPr>
              <a:t>r</a:t>
            </a:r>
            <a:r>
              <a:rPr sz="1100" spc="-204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spc="-5" dirty="0">
                <a:solidFill>
                  <a:srgbClr val="151616"/>
                </a:solidFill>
                <a:latin typeface="Arial"/>
                <a:cs typeface="Arial"/>
              </a:rPr>
              <a:t>i</a:t>
            </a:r>
            <a:r>
              <a:rPr sz="1100" spc="-204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151616"/>
                </a:solidFill>
                <a:latin typeface="Arial"/>
                <a:cs typeface="Arial"/>
              </a:rPr>
              <a:t>t</a:t>
            </a:r>
            <a:r>
              <a:rPr sz="1100" spc="-204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spc="-5" dirty="0">
                <a:solidFill>
                  <a:srgbClr val="151616"/>
                </a:solidFill>
                <a:latin typeface="Arial"/>
                <a:cs typeface="Arial"/>
              </a:rPr>
              <a:t>i</a:t>
            </a:r>
            <a:r>
              <a:rPr sz="1100" spc="-204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spc="-5" dirty="0">
                <a:solidFill>
                  <a:srgbClr val="151616"/>
                </a:solidFill>
                <a:latin typeface="Arial"/>
                <a:cs typeface="Arial"/>
              </a:rPr>
              <a:t>n</a:t>
            </a:r>
            <a:r>
              <a:rPr sz="1100" spc="-204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spc="-5" dirty="0">
                <a:solidFill>
                  <a:srgbClr val="151616"/>
                </a:solidFill>
                <a:latin typeface="Arial"/>
                <a:cs typeface="Arial"/>
              </a:rPr>
              <a:t>g</a:t>
            </a:r>
            <a:r>
              <a:rPr sz="1100" spc="1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151616"/>
                </a:solidFill>
                <a:latin typeface="Arial"/>
                <a:cs typeface="Arial"/>
              </a:rPr>
              <a:t>r</a:t>
            </a:r>
            <a:r>
              <a:rPr sz="1100" spc="-204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spc="-5" dirty="0">
                <a:solidFill>
                  <a:srgbClr val="151616"/>
                </a:solidFill>
                <a:latin typeface="Arial"/>
                <a:cs typeface="Arial"/>
              </a:rPr>
              <a:t>e</a:t>
            </a:r>
            <a:r>
              <a:rPr sz="1100" spc="-204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151616"/>
                </a:solidFill>
                <a:latin typeface="Arial"/>
                <a:cs typeface="Arial"/>
              </a:rPr>
              <a:t>s</a:t>
            </a:r>
            <a:r>
              <a:rPr sz="1100" spc="-204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151616"/>
                </a:solidFill>
                <a:latin typeface="Arial"/>
                <a:cs typeface="Arial"/>
              </a:rPr>
              <a:t>t</a:t>
            </a:r>
            <a:r>
              <a:rPr sz="1100" spc="1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spc="-5" dirty="0">
                <a:solidFill>
                  <a:srgbClr val="151616"/>
                </a:solidFill>
                <a:latin typeface="Arial"/>
                <a:cs typeface="Arial"/>
              </a:rPr>
              <a:t>w</a:t>
            </a:r>
            <a:r>
              <a:rPr sz="1100" spc="-204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spc="-5" dirty="0">
                <a:solidFill>
                  <a:srgbClr val="151616"/>
                </a:solidFill>
                <a:latin typeface="Arial"/>
                <a:cs typeface="Arial"/>
              </a:rPr>
              <a:t>i</a:t>
            </a:r>
            <a:r>
              <a:rPr sz="1100" spc="-204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spc="-5" dirty="0">
                <a:solidFill>
                  <a:srgbClr val="151616"/>
                </a:solidFill>
                <a:latin typeface="Arial"/>
                <a:cs typeface="Arial"/>
              </a:rPr>
              <a:t>l</a:t>
            </a:r>
            <a:r>
              <a:rPr sz="1100" spc="-204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spc="-5" dirty="0">
                <a:solidFill>
                  <a:srgbClr val="151616"/>
                </a:solidFill>
                <a:latin typeface="Arial"/>
                <a:cs typeface="Arial"/>
              </a:rPr>
              <a:t>l</a:t>
            </a:r>
            <a:r>
              <a:rPr sz="1100" spc="1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spc="-5" dirty="0">
                <a:solidFill>
                  <a:srgbClr val="151616"/>
                </a:solidFill>
                <a:latin typeface="Arial"/>
                <a:cs typeface="Arial"/>
              </a:rPr>
              <a:t>b</a:t>
            </a:r>
            <a:r>
              <a:rPr sz="1100" spc="-204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spc="-5" dirty="0">
                <a:solidFill>
                  <a:srgbClr val="151616"/>
                </a:solidFill>
                <a:latin typeface="Arial"/>
                <a:cs typeface="Arial"/>
              </a:rPr>
              <a:t>e</a:t>
            </a:r>
            <a:r>
              <a:rPr sz="1100" spc="1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spc="-5" dirty="0">
                <a:solidFill>
                  <a:srgbClr val="151616"/>
                </a:solidFill>
                <a:latin typeface="Arial"/>
                <a:cs typeface="Arial"/>
              </a:rPr>
              <a:t>‘</a:t>
            </a:r>
            <a:r>
              <a:rPr sz="1100" spc="-204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spc="-5" dirty="0">
                <a:solidFill>
                  <a:srgbClr val="151616"/>
                </a:solidFill>
                <a:latin typeface="Arial"/>
                <a:cs typeface="Arial"/>
              </a:rPr>
              <a:t>b</a:t>
            </a:r>
            <a:r>
              <a:rPr sz="1100" spc="-204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spc="-5" dirty="0">
                <a:solidFill>
                  <a:srgbClr val="151616"/>
                </a:solidFill>
                <a:latin typeface="Arial"/>
                <a:cs typeface="Arial"/>
              </a:rPr>
              <a:t>a</a:t>
            </a:r>
            <a:r>
              <a:rPr sz="1100" spc="-204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151616"/>
                </a:solidFill>
                <a:latin typeface="Arial"/>
                <a:cs typeface="Arial"/>
              </a:rPr>
              <a:t>t</a:t>
            </a:r>
            <a:r>
              <a:rPr sz="1100" spc="-204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151616"/>
                </a:solidFill>
                <a:latin typeface="Arial"/>
                <a:cs typeface="Arial"/>
              </a:rPr>
              <a:t>c</a:t>
            </a:r>
            <a:r>
              <a:rPr sz="1100" spc="-204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spc="-5" dirty="0">
                <a:solidFill>
                  <a:srgbClr val="151616"/>
                </a:solidFill>
                <a:latin typeface="Arial"/>
                <a:cs typeface="Arial"/>
              </a:rPr>
              <a:t>h</a:t>
            </a:r>
            <a:r>
              <a:rPr sz="1100" spc="-204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spc="-5" dirty="0">
                <a:solidFill>
                  <a:srgbClr val="151616"/>
                </a:solidFill>
                <a:latin typeface="Arial"/>
                <a:cs typeface="Arial"/>
              </a:rPr>
              <a:t>’  manufactured</a:t>
            </a:r>
            <a:r>
              <a:rPr sz="1100" spc="-1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spc="-5" dirty="0">
                <a:solidFill>
                  <a:srgbClr val="151616"/>
                </a:solidFill>
                <a:latin typeface="Arial"/>
                <a:cs typeface="Arial"/>
              </a:rPr>
              <a:t>on</a:t>
            </a:r>
            <a:r>
              <a:rPr sz="1100" spc="-1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spc="-5" dirty="0">
                <a:solidFill>
                  <a:srgbClr val="151616"/>
                </a:solidFill>
                <a:latin typeface="Arial"/>
                <a:cs typeface="Arial"/>
              </a:rPr>
              <a:t>a</a:t>
            </a:r>
            <a:r>
              <a:rPr sz="1100" spc="-1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spc="-5" dirty="0">
                <a:solidFill>
                  <a:srgbClr val="151616"/>
                </a:solidFill>
                <a:latin typeface="Arial"/>
                <a:cs typeface="Arial"/>
              </a:rPr>
              <a:t>production</a:t>
            </a:r>
            <a:r>
              <a:rPr sz="1100" spc="-1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spc="-5" dirty="0">
                <a:solidFill>
                  <a:srgbClr val="151616"/>
                </a:solidFill>
                <a:latin typeface="Arial"/>
                <a:cs typeface="Arial"/>
              </a:rPr>
              <a:t>line,</a:t>
            </a:r>
            <a:r>
              <a:rPr sz="1100" spc="-1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151616"/>
                </a:solidFill>
                <a:latin typeface="Arial"/>
                <a:cs typeface="Arial"/>
              </a:rPr>
              <a:t>for</a:t>
            </a:r>
            <a:r>
              <a:rPr sz="1100" spc="-1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spc="-5" dirty="0">
                <a:solidFill>
                  <a:srgbClr val="151616"/>
                </a:solidFill>
                <a:latin typeface="Arial"/>
                <a:cs typeface="Arial"/>
              </a:rPr>
              <a:t>£10</a:t>
            </a:r>
            <a:r>
              <a:rPr sz="1100" spc="-1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151616"/>
                </a:solidFill>
                <a:latin typeface="Arial"/>
                <a:cs typeface="Arial"/>
              </a:rPr>
              <a:t>-</a:t>
            </a:r>
            <a:r>
              <a:rPr sz="1100" spc="-1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spc="-5" dirty="0">
                <a:solidFill>
                  <a:srgbClr val="151616"/>
                </a:solidFill>
                <a:latin typeface="Arial"/>
                <a:cs typeface="Arial"/>
              </a:rPr>
              <a:t>£15.</a:t>
            </a:r>
            <a:endParaRPr sz="11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820184" y="974732"/>
            <a:ext cx="3261360" cy="549275"/>
          </a:xfrm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marL="12700" marR="5080" algn="just">
              <a:lnSpc>
                <a:spcPts val="1340"/>
              </a:lnSpc>
              <a:spcBef>
                <a:spcPts val="225"/>
              </a:spcBef>
            </a:pP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My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questionnaire research clearly ﬁnds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that this 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is</a:t>
            </a:r>
            <a:r>
              <a:rPr sz="1200" spc="-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spc="-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most</a:t>
            </a:r>
            <a:r>
              <a:rPr sz="1200" spc="-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popular</a:t>
            </a:r>
            <a:r>
              <a:rPr sz="1200" spc="-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price</a:t>
            </a:r>
            <a:r>
              <a:rPr sz="1200" spc="-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range</a:t>
            </a:r>
            <a:r>
              <a:rPr sz="1200" spc="-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as</a:t>
            </a:r>
            <a:r>
              <a:rPr sz="1200" spc="-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determined</a:t>
            </a:r>
            <a:r>
              <a:rPr sz="1200" spc="-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by  potential</a:t>
            </a:r>
            <a:r>
              <a:rPr sz="1200" spc="-1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customers</a:t>
            </a:r>
            <a:r>
              <a:rPr sz="1200" spc="-1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(see</a:t>
            </a:r>
            <a:r>
              <a:rPr sz="1200" spc="-1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questionnaire).</a:t>
            </a:r>
            <a:endParaRPr sz="12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009494" y="1986687"/>
            <a:ext cx="2900680" cy="1701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50" spc="-5" dirty="0">
                <a:solidFill>
                  <a:srgbClr val="3C2B98"/>
                </a:solidFill>
                <a:latin typeface="Arial"/>
                <a:cs typeface="Arial"/>
                <a:hlinkClick r:id="rId3"/>
              </a:rPr>
              <a:t>https://www.facebook.com/groups/254963448192823/</a:t>
            </a:r>
            <a:endParaRPr sz="95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80731" y="1989699"/>
            <a:ext cx="3226435" cy="1701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50" spc="10" dirty="0">
                <a:solidFill>
                  <a:srgbClr val="3C2B98"/>
                </a:solidFill>
                <a:latin typeface="Arial"/>
                <a:cs typeface="Arial"/>
              </a:rPr>
              <a:t>WORLD ASSOCIATION </a:t>
            </a:r>
            <a:r>
              <a:rPr sz="950" spc="5" dirty="0">
                <a:solidFill>
                  <a:srgbClr val="3C2B98"/>
                </a:solidFill>
                <a:latin typeface="Arial"/>
                <a:cs typeface="Arial"/>
              </a:rPr>
              <a:t>OF </a:t>
            </a:r>
            <a:r>
              <a:rPr sz="950" spc="15" dirty="0">
                <a:solidFill>
                  <a:srgbClr val="3C2B98"/>
                </a:solidFill>
                <a:latin typeface="Arial"/>
                <a:cs typeface="Arial"/>
              </a:rPr>
              <a:t>TECHNOLOGY</a:t>
            </a:r>
            <a:r>
              <a:rPr sz="950" spc="90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950" spc="15" dirty="0">
                <a:solidFill>
                  <a:srgbClr val="3C2B98"/>
                </a:solidFill>
                <a:latin typeface="Arial"/>
                <a:cs typeface="Arial"/>
              </a:rPr>
              <a:t>TEACHERS</a:t>
            </a:r>
            <a:endParaRPr sz="95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7210697" y="1968831"/>
            <a:ext cx="2914650" cy="1701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094864" algn="l"/>
              </a:tabLst>
            </a:pPr>
            <a:r>
              <a:rPr sz="950" spc="-5" dirty="0">
                <a:solidFill>
                  <a:srgbClr val="3C2B98"/>
                </a:solidFill>
                <a:latin typeface="Arial"/>
                <a:cs typeface="Arial"/>
                <a:hlinkClick r:id="rId2"/>
              </a:rPr>
              <a:t>www.technologystudent.com</a:t>
            </a:r>
            <a:r>
              <a:rPr sz="950" spc="15" dirty="0">
                <a:solidFill>
                  <a:srgbClr val="3C2B98"/>
                </a:solidFill>
                <a:latin typeface="Arial"/>
                <a:cs typeface="Arial"/>
                <a:hlinkClick r:id="rId2"/>
              </a:rPr>
              <a:t> </a:t>
            </a:r>
            <a:r>
              <a:rPr sz="950" dirty="0">
                <a:solidFill>
                  <a:srgbClr val="3C2B98"/>
                </a:solidFill>
                <a:latin typeface="Arial"/>
                <a:cs typeface="Arial"/>
                <a:hlinkClick r:id="rId2"/>
              </a:rPr>
              <a:t>©</a:t>
            </a:r>
            <a:r>
              <a:rPr sz="950" spc="15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950" spc="-5" dirty="0">
                <a:solidFill>
                  <a:srgbClr val="3C2B98"/>
                </a:solidFill>
                <a:latin typeface="Arial"/>
                <a:cs typeface="Arial"/>
              </a:rPr>
              <a:t>2018	</a:t>
            </a:r>
            <a:r>
              <a:rPr sz="950" spc="-20" dirty="0">
                <a:solidFill>
                  <a:srgbClr val="3C2B98"/>
                </a:solidFill>
                <a:latin typeface="Arial"/>
                <a:cs typeface="Arial"/>
              </a:rPr>
              <a:t>V.Ryan </a:t>
            </a:r>
            <a:r>
              <a:rPr sz="950" spc="-5" dirty="0">
                <a:solidFill>
                  <a:srgbClr val="3C2B98"/>
                </a:solidFill>
                <a:latin typeface="Arial"/>
                <a:cs typeface="Arial"/>
              </a:rPr>
              <a:t>©</a:t>
            </a:r>
            <a:r>
              <a:rPr sz="950" spc="-45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950" spc="-5" dirty="0">
                <a:solidFill>
                  <a:srgbClr val="3C2B98"/>
                </a:solidFill>
                <a:latin typeface="Arial"/>
                <a:cs typeface="Arial"/>
              </a:rPr>
              <a:t>2018</a:t>
            </a:r>
            <a:endParaRPr sz="9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1014" y="58452"/>
            <a:ext cx="10567035" cy="7455534"/>
          </a:xfrm>
          <a:custGeom>
            <a:avLst/>
            <a:gdLst/>
            <a:ahLst/>
            <a:cxnLst/>
            <a:rect l="l" t="t" r="r" b="b"/>
            <a:pathLst>
              <a:path w="10567035" h="7455534">
                <a:moveTo>
                  <a:pt x="0" y="0"/>
                </a:moveTo>
                <a:lnTo>
                  <a:pt x="10566467" y="0"/>
                </a:lnTo>
                <a:lnTo>
                  <a:pt x="10566467" y="7454948"/>
                </a:lnTo>
                <a:lnTo>
                  <a:pt x="0" y="7454948"/>
                </a:lnTo>
                <a:lnTo>
                  <a:pt x="0" y="0"/>
                </a:lnTo>
                <a:close/>
              </a:path>
            </a:pathLst>
          </a:custGeom>
          <a:solidFill>
            <a:srgbClr val="F5FDF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854197" y="1788767"/>
            <a:ext cx="7366634" cy="5233035"/>
          </a:xfrm>
          <a:custGeom>
            <a:avLst/>
            <a:gdLst/>
            <a:ahLst/>
            <a:cxnLst/>
            <a:rect l="l" t="t" r="r" b="b"/>
            <a:pathLst>
              <a:path w="7366634" h="5233034">
                <a:moveTo>
                  <a:pt x="0" y="0"/>
                </a:moveTo>
                <a:lnTo>
                  <a:pt x="7366046" y="0"/>
                </a:lnTo>
                <a:lnTo>
                  <a:pt x="7366046" y="5232434"/>
                </a:lnTo>
                <a:lnTo>
                  <a:pt x="0" y="5232434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u="sng" spc="-5" dirty="0"/>
              <a:t>CYCLE</a:t>
            </a:r>
            <a:r>
              <a:rPr u="sng" spc="-70" dirty="0"/>
              <a:t> </a:t>
            </a:r>
            <a:r>
              <a:rPr u="sng" spc="-5" dirty="0"/>
              <a:t>2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1202386" y="780236"/>
            <a:ext cx="821690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u="sng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IDENTIFYING </a:t>
            </a:r>
            <a:r>
              <a:rPr sz="2400" b="1" u="sng" spc="-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&amp; </a:t>
            </a:r>
            <a:r>
              <a:rPr sz="2400" b="1" u="sng" spc="-1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INVESTIGATING </a:t>
            </a:r>
            <a:r>
              <a:rPr sz="2400" b="1" u="sng" spc="-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DESIGN</a:t>
            </a:r>
            <a:r>
              <a:rPr sz="2400" b="1" u="sng" spc="-3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 </a:t>
            </a:r>
            <a:r>
              <a:rPr sz="2400" b="1" u="sng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POSSIBILITIES</a:t>
            </a:r>
            <a:endParaRPr sz="2400" u="sng" dirty="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100134" y="1331251"/>
            <a:ext cx="1659889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151616"/>
                </a:solidFill>
                <a:latin typeface="Arial"/>
                <a:cs typeface="Arial"/>
              </a:rPr>
              <a:t>HELPFUL</a:t>
            </a:r>
            <a:r>
              <a:rPr sz="1800" b="1" spc="-1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151616"/>
                </a:solidFill>
                <a:latin typeface="Arial"/>
                <a:cs typeface="Arial"/>
              </a:rPr>
              <a:t>LINK</a:t>
            </a:r>
            <a:endParaRPr sz="180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650069" y="1335725"/>
            <a:ext cx="9306560" cy="324485"/>
          </a:xfrm>
          <a:custGeom>
            <a:avLst/>
            <a:gdLst/>
            <a:ahLst/>
            <a:cxnLst/>
            <a:rect l="l" t="t" r="r" b="b"/>
            <a:pathLst>
              <a:path w="9306560" h="324485">
                <a:moveTo>
                  <a:pt x="0" y="0"/>
                </a:moveTo>
                <a:lnTo>
                  <a:pt x="9306413" y="0"/>
                </a:lnTo>
                <a:lnTo>
                  <a:pt x="9306413" y="323852"/>
                </a:lnTo>
                <a:lnTo>
                  <a:pt x="0" y="323852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DD2B1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390812" y="2671362"/>
            <a:ext cx="141605" cy="1065530"/>
          </a:xfrm>
          <a:custGeom>
            <a:avLst/>
            <a:gdLst/>
            <a:ahLst/>
            <a:cxnLst/>
            <a:rect l="l" t="t" r="r" b="b"/>
            <a:pathLst>
              <a:path w="141604" h="1065529">
                <a:moveTo>
                  <a:pt x="84079" y="117179"/>
                </a:moveTo>
                <a:lnTo>
                  <a:pt x="57078" y="117179"/>
                </a:lnTo>
                <a:lnTo>
                  <a:pt x="57078" y="1065519"/>
                </a:lnTo>
                <a:lnTo>
                  <a:pt x="84079" y="1065519"/>
                </a:lnTo>
                <a:lnTo>
                  <a:pt x="84079" y="117179"/>
                </a:lnTo>
                <a:close/>
              </a:path>
              <a:path w="141604" h="1065529">
                <a:moveTo>
                  <a:pt x="70578" y="0"/>
                </a:moveTo>
                <a:lnTo>
                  <a:pt x="0" y="128304"/>
                </a:lnTo>
                <a:lnTo>
                  <a:pt x="57078" y="128304"/>
                </a:lnTo>
                <a:lnTo>
                  <a:pt x="57078" y="117179"/>
                </a:lnTo>
                <a:lnTo>
                  <a:pt x="135036" y="117179"/>
                </a:lnTo>
                <a:lnTo>
                  <a:pt x="70578" y="0"/>
                </a:lnTo>
                <a:close/>
              </a:path>
              <a:path w="141604" h="1065529">
                <a:moveTo>
                  <a:pt x="135036" y="117179"/>
                </a:moveTo>
                <a:lnTo>
                  <a:pt x="84079" y="117179"/>
                </a:lnTo>
                <a:lnTo>
                  <a:pt x="84079" y="128304"/>
                </a:lnTo>
                <a:lnTo>
                  <a:pt x="141156" y="128304"/>
                </a:lnTo>
                <a:lnTo>
                  <a:pt x="135036" y="117179"/>
                </a:lnTo>
                <a:close/>
              </a:path>
            </a:pathLst>
          </a:custGeom>
          <a:solidFill>
            <a:srgbClr val="AFB0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5951429" y="3129688"/>
            <a:ext cx="800735" cy="723265"/>
          </a:xfrm>
          <a:custGeom>
            <a:avLst/>
            <a:gdLst/>
            <a:ahLst/>
            <a:cxnLst/>
            <a:rect l="l" t="t" r="r" b="b"/>
            <a:pathLst>
              <a:path w="800734" h="723264">
                <a:moveTo>
                  <a:pt x="696327" y="75848"/>
                </a:moveTo>
                <a:lnTo>
                  <a:pt x="0" y="703144"/>
                </a:lnTo>
                <a:lnTo>
                  <a:pt x="18072" y="723204"/>
                </a:lnTo>
                <a:lnTo>
                  <a:pt x="714399" y="95908"/>
                </a:lnTo>
                <a:lnTo>
                  <a:pt x="696327" y="75848"/>
                </a:lnTo>
                <a:close/>
              </a:path>
              <a:path w="800734" h="723264">
                <a:moveTo>
                  <a:pt x="776909" y="68399"/>
                </a:moveTo>
                <a:lnTo>
                  <a:pt x="704596" y="68399"/>
                </a:lnTo>
                <a:lnTo>
                  <a:pt x="722668" y="88459"/>
                </a:lnTo>
                <a:lnTo>
                  <a:pt x="714399" y="95908"/>
                </a:lnTo>
                <a:lnTo>
                  <a:pt x="752601" y="138315"/>
                </a:lnTo>
                <a:lnTo>
                  <a:pt x="776909" y="68399"/>
                </a:lnTo>
                <a:close/>
              </a:path>
              <a:path w="800734" h="723264">
                <a:moveTo>
                  <a:pt x="704596" y="68399"/>
                </a:moveTo>
                <a:lnTo>
                  <a:pt x="696327" y="75848"/>
                </a:lnTo>
                <a:lnTo>
                  <a:pt x="714399" y="95908"/>
                </a:lnTo>
                <a:lnTo>
                  <a:pt x="722668" y="88459"/>
                </a:lnTo>
                <a:lnTo>
                  <a:pt x="704596" y="68399"/>
                </a:lnTo>
                <a:close/>
              </a:path>
              <a:path w="800734" h="723264">
                <a:moveTo>
                  <a:pt x="800690" y="0"/>
                </a:moveTo>
                <a:lnTo>
                  <a:pt x="658124" y="33440"/>
                </a:lnTo>
                <a:lnTo>
                  <a:pt x="696327" y="75848"/>
                </a:lnTo>
                <a:lnTo>
                  <a:pt x="704596" y="68399"/>
                </a:lnTo>
                <a:lnTo>
                  <a:pt x="776909" y="68399"/>
                </a:lnTo>
                <a:lnTo>
                  <a:pt x="800690" y="0"/>
                </a:lnTo>
                <a:close/>
              </a:path>
            </a:pathLst>
          </a:custGeom>
          <a:solidFill>
            <a:srgbClr val="AFB0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6173571" y="4220622"/>
            <a:ext cx="1065530" cy="141605"/>
          </a:xfrm>
          <a:custGeom>
            <a:avLst/>
            <a:gdLst/>
            <a:ahLst/>
            <a:cxnLst/>
            <a:rect l="l" t="t" r="r" b="b"/>
            <a:pathLst>
              <a:path w="1065529" h="141604">
                <a:moveTo>
                  <a:pt x="937213" y="0"/>
                </a:moveTo>
                <a:lnTo>
                  <a:pt x="937213" y="141155"/>
                </a:lnTo>
                <a:lnTo>
                  <a:pt x="1040975" y="84077"/>
                </a:lnTo>
                <a:lnTo>
                  <a:pt x="948336" y="84077"/>
                </a:lnTo>
                <a:lnTo>
                  <a:pt x="948336" y="57077"/>
                </a:lnTo>
                <a:lnTo>
                  <a:pt x="1040975" y="57077"/>
                </a:lnTo>
                <a:lnTo>
                  <a:pt x="937213" y="0"/>
                </a:lnTo>
                <a:close/>
              </a:path>
              <a:path w="1065529" h="141604">
                <a:moveTo>
                  <a:pt x="937213" y="57077"/>
                </a:moveTo>
                <a:lnTo>
                  <a:pt x="0" y="57077"/>
                </a:lnTo>
                <a:lnTo>
                  <a:pt x="0" y="84077"/>
                </a:lnTo>
                <a:lnTo>
                  <a:pt x="937213" y="84077"/>
                </a:lnTo>
                <a:lnTo>
                  <a:pt x="937213" y="57077"/>
                </a:lnTo>
                <a:close/>
              </a:path>
              <a:path w="1065529" h="141604">
                <a:moveTo>
                  <a:pt x="1040975" y="57077"/>
                </a:moveTo>
                <a:lnTo>
                  <a:pt x="948336" y="57077"/>
                </a:lnTo>
                <a:lnTo>
                  <a:pt x="948336" y="84077"/>
                </a:lnTo>
                <a:lnTo>
                  <a:pt x="1040975" y="84077"/>
                </a:lnTo>
                <a:lnTo>
                  <a:pt x="1065517" y="70577"/>
                </a:lnTo>
                <a:lnTo>
                  <a:pt x="1040975" y="57077"/>
                </a:lnTo>
                <a:close/>
              </a:path>
            </a:pathLst>
          </a:custGeom>
          <a:solidFill>
            <a:srgbClr val="AFB0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294141" y="3121293"/>
            <a:ext cx="764540" cy="762000"/>
          </a:xfrm>
          <a:custGeom>
            <a:avLst/>
            <a:gdLst/>
            <a:ahLst/>
            <a:cxnLst/>
            <a:rect l="l" t="t" r="r" b="b"/>
            <a:pathLst>
              <a:path w="764539" h="762000">
                <a:moveTo>
                  <a:pt x="100409" y="81007"/>
                </a:moveTo>
                <a:lnTo>
                  <a:pt x="81351" y="100131"/>
                </a:lnTo>
                <a:lnTo>
                  <a:pt x="745202" y="761697"/>
                </a:lnTo>
                <a:lnTo>
                  <a:pt x="764261" y="742575"/>
                </a:lnTo>
                <a:lnTo>
                  <a:pt x="100409" y="81007"/>
                </a:lnTo>
                <a:close/>
              </a:path>
              <a:path w="764539" h="762000">
                <a:moveTo>
                  <a:pt x="0" y="0"/>
                </a:moveTo>
                <a:lnTo>
                  <a:pt x="41061" y="140561"/>
                </a:lnTo>
                <a:lnTo>
                  <a:pt x="81351" y="100131"/>
                </a:lnTo>
                <a:lnTo>
                  <a:pt x="73468" y="92274"/>
                </a:lnTo>
                <a:lnTo>
                  <a:pt x="92527" y="73151"/>
                </a:lnTo>
                <a:lnTo>
                  <a:pt x="108237" y="73151"/>
                </a:lnTo>
                <a:lnTo>
                  <a:pt x="140702" y="40575"/>
                </a:lnTo>
                <a:lnTo>
                  <a:pt x="0" y="0"/>
                </a:lnTo>
                <a:close/>
              </a:path>
              <a:path w="764539" h="762000">
                <a:moveTo>
                  <a:pt x="92527" y="73151"/>
                </a:moveTo>
                <a:lnTo>
                  <a:pt x="73468" y="92274"/>
                </a:lnTo>
                <a:lnTo>
                  <a:pt x="81351" y="100131"/>
                </a:lnTo>
                <a:lnTo>
                  <a:pt x="100409" y="81007"/>
                </a:lnTo>
                <a:lnTo>
                  <a:pt x="92527" y="73151"/>
                </a:lnTo>
                <a:close/>
              </a:path>
              <a:path w="764539" h="762000">
                <a:moveTo>
                  <a:pt x="108237" y="73151"/>
                </a:moveTo>
                <a:lnTo>
                  <a:pt x="92527" y="73151"/>
                </a:lnTo>
                <a:lnTo>
                  <a:pt x="100409" y="81007"/>
                </a:lnTo>
                <a:lnTo>
                  <a:pt x="108237" y="73151"/>
                </a:lnTo>
                <a:close/>
              </a:path>
            </a:pathLst>
          </a:custGeom>
          <a:solidFill>
            <a:srgbClr val="AFB0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854847" y="4212259"/>
            <a:ext cx="1065530" cy="141605"/>
          </a:xfrm>
          <a:custGeom>
            <a:avLst/>
            <a:gdLst/>
            <a:ahLst/>
            <a:cxnLst/>
            <a:rect l="l" t="t" r="r" b="b"/>
            <a:pathLst>
              <a:path w="1065529" h="141604">
                <a:moveTo>
                  <a:pt x="128304" y="0"/>
                </a:moveTo>
                <a:lnTo>
                  <a:pt x="0" y="70577"/>
                </a:lnTo>
                <a:lnTo>
                  <a:pt x="128304" y="141155"/>
                </a:lnTo>
                <a:lnTo>
                  <a:pt x="128304" y="84077"/>
                </a:lnTo>
                <a:lnTo>
                  <a:pt x="117180" y="84077"/>
                </a:lnTo>
                <a:lnTo>
                  <a:pt x="117180" y="57077"/>
                </a:lnTo>
                <a:lnTo>
                  <a:pt x="128304" y="57077"/>
                </a:lnTo>
                <a:lnTo>
                  <a:pt x="128304" y="0"/>
                </a:lnTo>
                <a:close/>
              </a:path>
              <a:path w="1065529" h="141604">
                <a:moveTo>
                  <a:pt x="128304" y="57077"/>
                </a:moveTo>
                <a:lnTo>
                  <a:pt x="117180" y="57077"/>
                </a:lnTo>
                <a:lnTo>
                  <a:pt x="117180" y="84077"/>
                </a:lnTo>
                <a:lnTo>
                  <a:pt x="128304" y="84077"/>
                </a:lnTo>
                <a:lnTo>
                  <a:pt x="128304" y="57077"/>
                </a:lnTo>
                <a:close/>
              </a:path>
              <a:path w="1065529" h="141604">
                <a:moveTo>
                  <a:pt x="1065521" y="57077"/>
                </a:moveTo>
                <a:lnTo>
                  <a:pt x="128304" y="57077"/>
                </a:lnTo>
                <a:lnTo>
                  <a:pt x="128304" y="84077"/>
                </a:lnTo>
                <a:lnTo>
                  <a:pt x="1065521" y="84077"/>
                </a:lnTo>
                <a:lnTo>
                  <a:pt x="1065521" y="57077"/>
                </a:lnTo>
                <a:close/>
              </a:path>
            </a:pathLst>
          </a:custGeom>
          <a:solidFill>
            <a:srgbClr val="AFB0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5390812" y="4824848"/>
            <a:ext cx="141605" cy="1065530"/>
          </a:xfrm>
          <a:custGeom>
            <a:avLst/>
            <a:gdLst/>
            <a:ahLst/>
            <a:cxnLst/>
            <a:rect l="l" t="t" r="r" b="b"/>
            <a:pathLst>
              <a:path w="141604" h="1065529">
                <a:moveTo>
                  <a:pt x="57078" y="937216"/>
                </a:moveTo>
                <a:lnTo>
                  <a:pt x="0" y="937216"/>
                </a:lnTo>
                <a:lnTo>
                  <a:pt x="70578" y="1065521"/>
                </a:lnTo>
                <a:lnTo>
                  <a:pt x="135037" y="948340"/>
                </a:lnTo>
                <a:lnTo>
                  <a:pt x="57078" y="948340"/>
                </a:lnTo>
                <a:lnTo>
                  <a:pt x="57078" y="937216"/>
                </a:lnTo>
                <a:close/>
              </a:path>
              <a:path w="141604" h="1065529">
                <a:moveTo>
                  <a:pt x="84079" y="0"/>
                </a:moveTo>
                <a:lnTo>
                  <a:pt x="57078" y="0"/>
                </a:lnTo>
                <a:lnTo>
                  <a:pt x="57078" y="948340"/>
                </a:lnTo>
                <a:lnTo>
                  <a:pt x="84079" y="948340"/>
                </a:lnTo>
                <a:lnTo>
                  <a:pt x="84079" y="0"/>
                </a:lnTo>
                <a:close/>
              </a:path>
              <a:path w="141604" h="1065529">
                <a:moveTo>
                  <a:pt x="141156" y="937216"/>
                </a:moveTo>
                <a:lnTo>
                  <a:pt x="84079" y="937216"/>
                </a:lnTo>
                <a:lnTo>
                  <a:pt x="84079" y="948340"/>
                </a:lnTo>
                <a:lnTo>
                  <a:pt x="135037" y="948340"/>
                </a:lnTo>
                <a:lnTo>
                  <a:pt x="141156" y="937216"/>
                </a:lnTo>
                <a:close/>
              </a:path>
            </a:pathLst>
          </a:custGeom>
          <a:solidFill>
            <a:srgbClr val="AFB0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928159" y="4715492"/>
            <a:ext cx="800735" cy="723265"/>
          </a:xfrm>
          <a:custGeom>
            <a:avLst/>
            <a:gdLst/>
            <a:ahLst/>
            <a:cxnLst/>
            <a:rect l="l" t="t" r="r" b="b"/>
            <a:pathLst>
              <a:path w="800734" h="723264">
                <a:moveTo>
                  <a:pt x="696327" y="647355"/>
                </a:moveTo>
                <a:lnTo>
                  <a:pt x="658122" y="689763"/>
                </a:lnTo>
                <a:lnTo>
                  <a:pt x="800690" y="723204"/>
                </a:lnTo>
                <a:lnTo>
                  <a:pt x="776909" y="654804"/>
                </a:lnTo>
                <a:lnTo>
                  <a:pt x="704595" y="654804"/>
                </a:lnTo>
                <a:lnTo>
                  <a:pt x="696327" y="647355"/>
                </a:lnTo>
                <a:close/>
              </a:path>
              <a:path w="800734" h="723264">
                <a:moveTo>
                  <a:pt x="714398" y="627295"/>
                </a:moveTo>
                <a:lnTo>
                  <a:pt x="696327" y="647355"/>
                </a:lnTo>
                <a:lnTo>
                  <a:pt x="704595" y="654804"/>
                </a:lnTo>
                <a:lnTo>
                  <a:pt x="722668" y="634744"/>
                </a:lnTo>
                <a:lnTo>
                  <a:pt x="714398" y="627295"/>
                </a:lnTo>
                <a:close/>
              </a:path>
              <a:path w="800734" h="723264">
                <a:moveTo>
                  <a:pt x="752602" y="584888"/>
                </a:moveTo>
                <a:lnTo>
                  <a:pt x="714398" y="627295"/>
                </a:lnTo>
                <a:lnTo>
                  <a:pt x="722668" y="634744"/>
                </a:lnTo>
                <a:lnTo>
                  <a:pt x="704595" y="654804"/>
                </a:lnTo>
                <a:lnTo>
                  <a:pt x="776909" y="654804"/>
                </a:lnTo>
                <a:lnTo>
                  <a:pt x="752602" y="584888"/>
                </a:lnTo>
                <a:close/>
              </a:path>
              <a:path w="800734" h="723264">
                <a:moveTo>
                  <a:pt x="18072" y="0"/>
                </a:moveTo>
                <a:lnTo>
                  <a:pt x="0" y="20059"/>
                </a:lnTo>
                <a:lnTo>
                  <a:pt x="696327" y="647355"/>
                </a:lnTo>
                <a:lnTo>
                  <a:pt x="714398" y="627295"/>
                </a:lnTo>
                <a:lnTo>
                  <a:pt x="18072" y="0"/>
                </a:lnTo>
                <a:close/>
              </a:path>
            </a:pathLst>
          </a:custGeom>
          <a:solidFill>
            <a:srgbClr val="AFB0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274193" y="4718639"/>
            <a:ext cx="764540" cy="762000"/>
          </a:xfrm>
          <a:custGeom>
            <a:avLst/>
            <a:gdLst/>
            <a:ahLst/>
            <a:cxnLst/>
            <a:rect l="l" t="t" r="r" b="b"/>
            <a:pathLst>
              <a:path w="764539" h="762000">
                <a:moveTo>
                  <a:pt x="41061" y="621136"/>
                </a:moveTo>
                <a:lnTo>
                  <a:pt x="0" y="761699"/>
                </a:lnTo>
                <a:lnTo>
                  <a:pt x="140702" y="721122"/>
                </a:lnTo>
                <a:lnTo>
                  <a:pt x="108239" y="688547"/>
                </a:lnTo>
                <a:lnTo>
                  <a:pt x="92527" y="688547"/>
                </a:lnTo>
                <a:lnTo>
                  <a:pt x="73468" y="669423"/>
                </a:lnTo>
                <a:lnTo>
                  <a:pt x="81351" y="661566"/>
                </a:lnTo>
                <a:lnTo>
                  <a:pt x="41061" y="621136"/>
                </a:lnTo>
                <a:close/>
              </a:path>
              <a:path w="764539" h="762000">
                <a:moveTo>
                  <a:pt x="81351" y="661566"/>
                </a:moveTo>
                <a:lnTo>
                  <a:pt x="73468" y="669423"/>
                </a:lnTo>
                <a:lnTo>
                  <a:pt x="92527" y="688547"/>
                </a:lnTo>
                <a:lnTo>
                  <a:pt x="100410" y="680691"/>
                </a:lnTo>
                <a:lnTo>
                  <a:pt x="81351" y="661566"/>
                </a:lnTo>
                <a:close/>
              </a:path>
              <a:path w="764539" h="762000">
                <a:moveTo>
                  <a:pt x="100410" y="680691"/>
                </a:moveTo>
                <a:lnTo>
                  <a:pt x="92527" y="688547"/>
                </a:lnTo>
                <a:lnTo>
                  <a:pt x="108239" y="688547"/>
                </a:lnTo>
                <a:lnTo>
                  <a:pt x="100410" y="680691"/>
                </a:lnTo>
                <a:close/>
              </a:path>
              <a:path w="764539" h="762000">
                <a:moveTo>
                  <a:pt x="745202" y="0"/>
                </a:moveTo>
                <a:lnTo>
                  <a:pt x="81351" y="661566"/>
                </a:lnTo>
                <a:lnTo>
                  <a:pt x="100410" y="680691"/>
                </a:lnTo>
                <a:lnTo>
                  <a:pt x="764261" y="19122"/>
                </a:lnTo>
                <a:lnTo>
                  <a:pt x="745202" y="0"/>
                </a:lnTo>
                <a:close/>
              </a:path>
            </a:pathLst>
          </a:custGeom>
          <a:solidFill>
            <a:srgbClr val="AFB0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3546680" y="2337331"/>
            <a:ext cx="3855720" cy="3855720"/>
          </a:xfrm>
          <a:custGeom>
            <a:avLst/>
            <a:gdLst/>
            <a:ahLst/>
            <a:cxnLst/>
            <a:rect l="l" t="t" r="r" b="b"/>
            <a:pathLst>
              <a:path w="3855720" h="3855720">
                <a:moveTo>
                  <a:pt x="1927547" y="0"/>
                </a:moveTo>
                <a:lnTo>
                  <a:pt x="1975795" y="592"/>
                </a:lnTo>
                <a:lnTo>
                  <a:pt x="2023751" y="2358"/>
                </a:lnTo>
                <a:lnTo>
                  <a:pt x="2071402" y="5287"/>
                </a:lnTo>
                <a:lnTo>
                  <a:pt x="2118734" y="9362"/>
                </a:lnTo>
                <a:lnTo>
                  <a:pt x="2165734" y="14571"/>
                </a:lnTo>
                <a:lnTo>
                  <a:pt x="2212386" y="20899"/>
                </a:lnTo>
                <a:lnTo>
                  <a:pt x="2258678" y="28333"/>
                </a:lnTo>
                <a:lnTo>
                  <a:pt x="2304596" y="36860"/>
                </a:lnTo>
                <a:lnTo>
                  <a:pt x="2350126" y="46464"/>
                </a:lnTo>
                <a:lnTo>
                  <a:pt x="2395254" y="57134"/>
                </a:lnTo>
                <a:lnTo>
                  <a:pt x="2439966" y="68853"/>
                </a:lnTo>
                <a:lnTo>
                  <a:pt x="2484249" y="81610"/>
                </a:lnTo>
                <a:lnTo>
                  <a:pt x="2528088" y="95390"/>
                </a:lnTo>
                <a:lnTo>
                  <a:pt x="2571470" y="110179"/>
                </a:lnTo>
                <a:lnTo>
                  <a:pt x="2614382" y="125963"/>
                </a:lnTo>
                <a:lnTo>
                  <a:pt x="2656809" y="142729"/>
                </a:lnTo>
                <a:lnTo>
                  <a:pt x="2698737" y="160463"/>
                </a:lnTo>
                <a:lnTo>
                  <a:pt x="2740153" y="179151"/>
                </a:lnTo>
                <a:lnTo>
                  <a:pt x="2781043" y="198779"/>
                </a:lnTo>
                <a:lnTo>
                  <a:pt x="2821393" y="219333"/>
                </a:lnTo>
                <a:lnTo>
                  <a:pt x="2861189" y="240800"/>
                </a:lnTo>
                <a:lnTo>
                  <a:pt x="2900418" y="263166"/>
                </a:lnTo>
                <a:lnTo>
                  <a:pt x="2939065" y="286417"/>
                </a:lnTo>
                <a:lnTo>
                  <a:pt x="2977117" y="310540"/>
                </a:lnTo>
                <a:lnTo>
                  <a:pt x="3014561" y="335519"/>
                </a:lnTo>
                <a:lnTo>
                  <a:pt x="3051381" y="361342"/>
                </a:lnTo>
                <a:lnTo>
                  <a:pt x="3087565" y="387995"/>
                </a:lnTo>
                <a:lnTo>
                  <a:pt x="3123099" y="415464"/>
                </a:lnTo>
                <a:lnTo>
                  <a:pt x="3157969" y="443735"/>
                </a:lnTo>
                <a:lnTo>
                  <a:pt x="3192160" y="472795"/>
                </a:lnTo>
                <a:lnTo>
                  <a:pt x="3225660" y="502629"/>
                </a:lnTo>
                <a:lnTo>
                  <a:pt x="3258454" y="533224"/>
                </a:lnTo>
                <a:lnTo>
                  <a:pt x="3290529" y="564565"/>
                </a:lnTo>
                <a:lnTo>
                  <a:pt x="3321871" y="596640"/>
                </a:lnTo>
                <a:lnTo>
                  <a:pt x="3352466" y="629435"/>
                </a:lnTo>
                <a:lnTo>
                  <a:pt x="3382300" y="662935"/>
                </a:lnTo>
                <a:lnTo>
                  <a:pt x="3411359" y="697126"/>
                </a:lnTo>
                <a:lnTo>
                  <a:pt x="3439631" y="731996"/>
                </a:lnTo>
                <a:lnTo>
                  <a:pt x="3467099" y="767530"/>
                </a:lnTo>
                <a:lnTo>
                  <a:pt x="3493752" y="803714"/>
                </a:lnTo>
                <a:lnTo>
                  <a:pt x="3519576" y="840534"/>
                </a:lnTo>
                <a:lnTo>
                  <a:pt x="3544555" y="877978"/>
                </a:lnTo>
                <a:lnTo>
                  <a:pt x="3568677" y="916030"/>
                </a:lnTo>
                <a:lnTo>
                  <a:pt x="3591928" y="954678"/>
                </a:lnTo>
                <a:lnTo>
                  <a:pt x="3614294" y="993906"/>
                </a:lnTo>
                <a:lnTo>
                  <a:pt x="3635761" y="1033703"/>
                </a:lnTo>
                <a:lnTo>
                  <a:pt x="3656316" y="1074052"/>
                </a:lnTo>
                <a:lnTo>
                  <a:pt x="3675944" y="1114942"/>
                </a:lnTo>
                <a:lnTo>
                  <a:pt x="3694632" y="1156358"/>
                </a:lnTo>
                <a:lnTo>
                  <a:pt x="3712365" y="1198287"/>
                </a:lnTo>
                <a:lnTo>
                  <a:pt x="3729131" y="1240713"/>
                </a:lnTo>
                <a:lnTo>
                  <a:pt x="3744916" y="1283625"/>
                </a:lnTo>
                <a:lnTo>
                  <a:pt x="3759705" y="1327007"/>
                </a:lnTo>
                <a:lnTo>
                  <a:pt x="3773484" y="1370847"/>
                </a:lnTo>
                <a:lnTo>
                  <a:pt x="3786241" y="1415129"/>
                </a:lnTo>
                <a:lnTo>
                  <a:pt x="3797961" y="1459842"/>
                </a:lnTo>
                <a:lnTo>
                  <a:pt x="3808630" y="1504970"/>
                </a:lnTo>
                <a:lnTo>
                  <a:pt x="3818234" y="1550499"/>
                </a:lnTo>
                <a:lnTo>
                  <a:pt x="3826761" y="1596417"/>
                </a:lnTo>
                <a:lnTo>
                  <a:pt x="3834195" y="1642709"/>
                </a:lnTo>
                <a:lnTo>
                  <a:pt x="3840524" y="1689362"/>
                </a:lnTo>
                <a:lnTo>
                  <a:pt x="3845732" y="1736361"/>
                </a:lnTo>
                <a:lnTo>
                  <a:pt x="3849808" y="1783693"/>
                </a:lnTo>
                <a:lnTo>
                  <a:pt x="3852736" y="1831344"/>
                </a:lnTo>
                <a:lnTo>
                  <a:pt x="3854503" y="1879301"/>
                </a:lnTo>
                <a:lnTo>
                  <a:pt x="3855095" y="1927548"/>
                </a:lnTo>
                <a:lnTo>
                  <a:pt x="3854503" y="1975796"/>
                </a:lnTo>
                <a:lnTo>
                  <a:pt x="3852736" y="2023752"/>
                </a:lnTo>
                <a:lnTo>
                  <a:pt x="3849808" y="2071404"/>
                </a:lnTo>
                <a:lnTo>
                  <a:pt x="3845732" y="2118736"/>
                </a:lnTo>
                <a:lnTo>
                  <a:pt x="3840524" y="2165735"/>
                </a:lnTo>
                <a:lnTo>
                  <a:pt x="3834195" y="2212387"/>
                </a:lnTo>
                <a:lnTo>
                  <a:pt x="3826761" y="2258680"/>
                </a:lnTo>
                <a:lnTo>
                  <a:pt x="3818234" y="2304597"/>
                </a:lnTo>
                <a:lnTo>
                  <a:pt x="3808630" y="2350127"/>
                </a:lnTo>
                <a:lnTo>
                  <a:pt x="3797961" y="2395255"/>
                </a:lnTo>
                <a:lnTo>
                  <a:pt x="3786241" y="2439967"/>
                </a:lnTo>
                <a:lnTo>
                  <a:pt x="3773484" y="2484250"/>
                </a:lnTo>
                <a:lnTo>
                  <a:pt x="3759705" y="2528090"/>
                </a:lnTo>
                <a:lnTo>
                  <a:pt x="3744916" y="2571472"/>
                </a:lnTo>
                <a:lnTo>
                  <a:pt x="3729131" y="2614384"/>
                </a:lnTo>
                <a:lnTo>
                  <a:pt x="3712365" y="2656810"/>
                </a:lnTo>
                <a:lnTo>
                  <a:pt x="3694632" y="2698739"/>
                </a:lnTo>
                <a:lnTo>
                  <a:pt x="3675944" y="2740155"/>
                </a:lnTo>
                <a:lnTo>
                  <a:pt x="3656316" y="2781045"/>
                </a:lnTo>
                <a:lnTo>
                  <a:pt x="3635761" y="2821395"/>
                </a:lnTo>
                <a:lnTo>
                  <a:pt x="3614294" y="2861191"/>
                </a:lnTo>
                <a:lnTo>
                  <a:pt x="3591928" y="2900420"/>
                </a:lnTo>
                <a:lnTo>
                  <a:pt x="3568677" y="2939067"/>
                </a:lnTo>
                <a:lnTo>
                  <a:pt x="3544555" y="2977120"/>
                </a:lnTo>
                <a:lnTo>
                  <a:pt x="3519576" y="3014563"/>
                </a:lnTo>
                <a:lnTo>
                  <a:pt x="3493752" y="3051384"/>
                </a:lnTo>
                <a:lnTo>
                  <a:pt x="3467099" y="3087568"/>
                </a:lnTo>
                <a:lnTo>
                  <a:pt x="3439631" y="3123102"/>
                </a:lnTo>
                <a:lnTo>
                  <a:pt x="3411359" y="3157971"/>
                </a:lnTo>
                <a:lnTo>
                  <a:pt x="3382300" y="3192163"/>
                </a:lnTo>
                <a:lnTo>
                  <a:pt x="3352466" y="3225663"/>
                </a:lnTo>
                <a:lnTo>
                  <a:pt x="3321871" y="3258457"/>
                </a:lnTo>
                <a:lnTo>
                  <a:pt x="3290529" y="3290533"/>
                </a:lnTo>
                <a:lnTo>
                  <a:pt x="3258454" y="3321874"/>
                </a:lnTo>
                <a:lnTo>
                  <a:pt x="3225660" y="3352469"/>
                </a:lnTo>
                <a:lnTo>
                  <a:pt x="3192160" y="3382303"/>
                </a:lnTo>
                <a:lnTo>
                  <a:pt x="3157969" y="3411363"/>
                </a:lnTo>
                <a:lnTo>
                  <a:pt x="3123099" y="3439634"/>
                </a:lnTo>
                <a:lnTo>
                  <a:pt x="3087565" y="3467103"/>
                </a:lnTo>
                <a:lnTo>
                  <a:pt x="3051381" y="3493756"/>
                </a:lnTo>
                <a:lnTo>
                  <a:pt x="3014561" y="3519579"/>
                </a:lnTo>
                <a:lnTo>
                  <a:pt x="2977117" y="3544559"/>
                </a:lnTo>
                <a:lnTo>
                  <a:pt x="2939065" y="3568681"/>
                </a:lnTo>
                <a:lnTo>
                  <a:pt x="2900418" y="3591932"/>
                </a:lnTo>
                <a:lnTo>
                  <a:pt x="2861189" y="3614298"/>
                </a:lnTo>
                <a:lnTo>
                  <a:pt x="2821393" y="3635765"/>
                </a:lnTo>
                <a:lnTo>
                  <a:pt x="2781043" y="3656320"/>
                </a:lnTo>
                <a:lnTo>
                  <a:pt x="2740153" y="3675948"/>
                </a:lnTo>
                <a:lnTo>
                  <a:pt x="2698737" y="3694636"/>
                </a:lnTo>
                <a:lnTo>
                  <a:pt x="2656809" y="3712370"/>
                </a:lnTo>
                <a:lnTo>
                  <a:pt x="2614382" y="3729136"/>
                </a:lnTo>
                <a:lnTo>
                  <a:pt x="2571470" y="3744920"/>
                </a:lnTo>
                <a:lnTo>
                  <a:pt x="2528088" y="3759709"/>
                </a:lnTo>
                <a:lnTo>
                  <a:pt x="2484249" y="3773489"/>
                </a:lnTo>
                <a:lnTo>
                  <a:pt x="2439966" y="3786246"/>
                </a:lnTo>
                <a:lnTo>
                  <a:pt x="2395254" y="3797965"/>
                </a:lnTo>
                <a:lnTo>
                  <a:pt x="2350126" y="3808635"/>
                </a:lnTo>
                <a:lnTo>
                  <a:pt x="2304596" y="3818239"/>
                </a:lnTo>
                <a:lnTo>
                  <a:pt x="2258678" y="3826766"/>
                </a:lnTo>
                <a:lnTo>
                  <a:pt x="2212386" y="3834200"/>
                </a:lnTo>
                <a:lnTo>
                  <a:pt x="2165734" y="3840529"/>
                </a:lnTo>
                <a:lnTo>
                  <a:pt x="2118734" y="3845737"/>
                </a:lnTo>
                <a:lnTo>
                  <a:pt x="2071402" y="3849813"/>
                </a:lnTo>
                <a:lnTo>
                  <a:pt x="2023751" y="3852741"/>
                </a:lnTo>
                <a:lnTo>
                  <a:pt x="1975795" y="3854508"/>
                </a:lnTo>
                <a:lnTo>
                  <a:pt x="1927547" y="3855100"/>
                </a:lnTo>
                <a:lnTo>
                  <a:pt x="1879299" y="3854508"/>
                </a:lnTo>
                <a:lnTo>
                  <a:pt x="1831343" y="3852741"/>
                </a:lnTo>
                <a:lnTo>
                  <a:pt x="1783692" y="3849813"/>
                </a:lnTo>
                <a:lnTo>
                  <a:pt x="1736360" y="3845737"/>
                </a:lnTo>
                <a:lnTo>
                  <a:pt x="1689361" y="3840529"/>
                </a:lnTo>
                <a:lnTo>
                  <a:pt x="1642708" y="3834200"/>
                </a:lnTo>
                <a:lnTo>
                  <a:pt x="1596416" y="3826766"/>
                </a:lnTo>
                <a:lnTo>
                  <a:pt x="1550498" y="3818239"/>
                </a:lnTo>
                <a:lnTo>
                  <a:pt x="1504968" y="3808635"/>
                </a:lnTo>
                <a:lnTo>
                  <a:pt x="1459841" y="3797965"/>
                </a:lnTo>
                <a:lnTo>
                  <a:pt x="1415128" y="3786246"/>
                </a:lnTo>
                <a:lnTo>
                  <a:pt x="1370846" y="3773489"/>
                </a:lnTo>
                <a:lnTo>
                  <a:pt x="1327006" y="3759709"/>
                </a:lnTo>
                <a:lnTo>
                  <a:pt x="1283624" y="3744920"/>
                </a:lnTo>
                <a:lnTo>
                  <a:pt x="1240712" y="3729136"/>
                </a:lnTo>
                <a:lnTo>
                  <a:pt x="1198286" y="3712370"/>
                </a:lnTo>
                <a:lnTo>
                  <a:pt x="1156357" y="3694636"/>
                </a:lnTo>
                <a:lnTo>
                  <a:pt x="1114941" y="3675948"/>
                </a:lnTo>
                <a:lnTo>
                  <a:pt x="1074051" y="3656320"/>
                </a:lnTo>
                <a:lnTo>
                  <a:pt x="1033702" y="3635765"/>
                </a:lnTo>
                <a:lnTo>
                  <a:pt x="993905" y="3614298"/>
                </a:lnTo>
                <a:lnTo>
                  <a:pt x="954677" y="3591932"/>
                </a:lnTo>
                <a:lnTo>
                  <a:pt x="916029" y="3568681"/>
                </a:lnTo>
                <a:lnTo>
                  <a:pt x="877977" y="3544559"/>
                </a:lnTo>
                <a:lnTo>
                  <a:pt x="840534" y="3519579"/>
                </a:lnTo>
                <a:lnTo>
                  <a:pt x="803713" y="3493756"/>
                </a:lnTo>
                <a:lnTo>
                  <a:pt x="767529" y="3467103"/>
                </a:lnTo>
                <a:lnTo>
                  <a:pt x="731995" y="3439634"/>
                </a:lnTo>
                <a:lnTo>
                  <a:pt x="697126" y="3411363"/>
                </a:lnTo>
                <a:lnTo>
                  <a:pt x="662934" y="3382303"/>
                </a:lnTo>
                <a:lnTo>
                  <a:pt x="629434" y="3352469"/>
                </a:lnTo>
                <a:lnTo>
                  <a:pt x="596640" y="3321874"/>
                </a:lnTo>
                <a:lnTo>
                  <a:pt x="564565" y="3290533"/>
                </a:lnTo>
                <a:lnTo>
                  <a:pt x="533223" y="3258457"/>
                </a:lnTo>
                <a:lnTo>
                  <a:pt x="502628" y="3225663"/>
                </a:lnTo>
                <a:lnTo>
                  <a:pt x="472794" y="3192163"/>
                </a:lnTo>
                <a:lnTo>
                  <a:pt x="443735" y="3157971"/>
                </a:lnTo>
                <a:lnTo>
                  <a:pt x="415464" y="3123102"/>
                </a:lnTo>
                <a:lnTo>
                  <a:pt x="387995" y="3087568"/>
                </a:lnTo>
                <a:lnTo>
                  <a:pt x="361342" y="3051384"/>
                </a:lnTo>
                <a:lnTo>
                  <a:pt x="335519" y="3014563"/>
                </a:lnTo>
                <a:lnTo>
                  <a:pt x="310539" y="2977120"/>
                </a:lnTo>
                <a:lnTo>
                  <a:pt x="286417" y="2939067"/>
                </a:lnTo>
                <a:lnTo>
                  <a:pt x="263166" y="2900420"/>
                </a:lnTo>
                <a:lnTo>
                  <a:pt x="240800" y="2861191"/>
                </a:lnTo>
                <a:lnTo>
                  <a:pt x="219333" y="2821395"/>
                </a:lnTo>
                <a:lnTo>
                  <a:pt x="198779" y="2781045"/>
                </a:lnTo>
                <a:lnTo>
                  <a:pt x="179151" y="2740155"/>
                </a:lnTo>
                <a:lnTo>
                  <a:pt x="160463" y="2698739"/>
                </a:lnTo>
                <a:lnTo>
                  <a:pt x="142729" y="2656810"/>
                </a:lnTo>
                <a:lnTo>
                  <a:pt x="125963" y="2614384"/>
                </a:lnTo>
                <a:lnTo>
                  <a:pt x="110179" y="2571472"/>
                </a:lnTo>
                <a:lnTo>
                  <a:pt x="95390" y="2528090"/>
                </a:lnTo>
                <a:lnTo>
                  <a:pt x="81610" y="2484250"/>
                </a:lnTo>
                <a:lnTo>
                  <a:pt x="68853" y="2439967"/>
                </a:lnTo>
                <a:lnTo>
                  <a:pt x="57134" y="2395255"/>
                </a:lnTo>
                <a:lnTo>
                  <a:pt x="46464" y="2350127"/>
                </a:lnTo>
                <a:lnTo>
                  <a:pt x="36860" y="2304597"/>
                </a:lnTo>
                <a:lnTo>
                  <a:pt x="28333" y="2258680"/>
                </a:lnTo>
                <a:lnTo>
                  <a:pt x="20899" y="2212387"/>
                </a:lnTo>
                <a:lnTo>
                  <a:pt x="14571" y="2165735"/>
                </a:lnTo>
                <a:lnTo>
                  <a:pt x="9362" y="2118736"/>
                </a:lnTo>
                <a:lnTo>
                  <a:pt x="5287" y="2071404"/>
                </a:lnTo>
                <a:lnTo>
                  <a:pt x="2358" y="2023752"/>
                </a:lnTo>
                <a:lnTo>
                  <a:pt x="592" y="1975796"/>
                </a:lnTo>
                <a:lnTo>
                  <a:pt x="0" y="1927548"/>
                </a:lnTo>
                <a:lnTo>
                  <a:pt x="592" y="1879301"/>
                </a:lnTo>
                <a:lnTo>
                  <a:pt x="2358" y="1831344"/>
                </a:lnTo>
                <a:lnTo>
                  <a:pt x="5287" y="1783693"/>
                </a:lnTo>
                <a:lnTo>
                  <a:pt x="9362" y="1736361"/>
                </a:lnTo>
                <a:lnTo>
                  <a:pt x="14571" y="1689362"/>
                </a:lnTo>
                <a:lnTo>
                  <a:pt x="20899" y="1642709"/>
                </a:lnTo>
                <a:lnTo>
                  <a:pt x="28333" y="1596417"/>
                </a:lnTo>
                <a:lnTo>
                  <a:pt x="36860" y="1550499"/>
                </a:lnTo>
                <a:lnTo>
                  <a:pt x="46464" y="1504970"/>
                </a:lnTo>
                <a:lnTo>
                  <a:pt x="57134" y="1459842"/>
                </a:lnTo>
                <a:lnTo>
                  <a:pt x="68853" y="1415129"/>
                </a:lnTo>
                <a:lnTo>
                  <a:pt x="81610" y="1370847"/>
                </a:lnTo>
                <a:lnTo>
                  <a:pt x="95390" y="1327007"/>
                </a:lnTo>
                <a:lnTo>
                  <a:pt x="110179" y="1283625"/>
                </a:lnTo>
                <a:lnTo>
                  <a:pt x="125963" y="1240713"/>
                </a:lnTo>
                <a:lnTo>
                  <a:pt x="142729" y="1198287"/>
                </a:lnTo>
                <a:lnTo>
                  <a:pt x="160463" y="1156358"/>
                </a:lnTo>
                <a:lnTo>
                  <a:pt x="179151" y="1114942"/>
                </a:lnTo>
                <a:lnTo>
                  <a:pt x="198779" y="1074052"/>
                </a:lnTo>
                <a:lnTo>
                  <a:pt x="219333" y="1033703"/>
                </a:lnTo>
                <a:lnTo>
                  <a:pt x="240800" y="993906"/>
                </a:lnTo>
                <a:lnTo>
                  <a:pt x="263166" y="954678"/>
                </a:lnTo>
                <a:lnTo>
                  <a:pt x="286417" y="916030"/>
                </a:lnTo>
                <a:lnTo>
                  <a:pt x="310539" y="877978"/>
                </a:lnTo>
                <a:lnTo>
                  <a:pt x="335519" y="840534"/>
                </a:lnTo>
                <a:lnTo>
                  <a:pt x="361342" y="803714"/>
                </a:lnTo>
                <a:lnTo>
                  <a:pt x="387995" y="767530"/>
                </a:lnTo>
                <a:lnTo>
                  <a:pt x="415464" y="731996"/>
                </a:lnTo>
                <a:lnTo>
                  <a:pt x="443735" y="697126"/>
                </a:lnTo>
                <a:lnTo>
                  <a:pt x="472794" y="662935"/>
                </a:lnTo>
                <a:lnTo>
                  <a:pt x="502628" y="629435"/>
                </a:lnTo>
                <a:lnTo>
                  <a:pt x="533223" y="596640"/>
                </a:lnTo>
                <a:lnTo>
                  <a:pt x="564565" y="564565"/>
                </a:lnTo>
                <a:lnTo>
                  <a:pt x="596640" y="533224"/>
                </a:lnTo>
                <a:lnTo>
                  <a:pt x="629434" y="502629"/>
                </a:lnTo>
                <a:lnTo>
                  <a:pt x="662934" y="472795"/>
                </a:lnTo>
                <a:lnTo>
                  <a:pt x="697126" y="443735"/>
                </a:lnTo>
                <a:lnTo>
                  <a:pt x="731995" y="415464"/>
                </a:lnTo>
                <a:lnTo>
                  <a:pt x="767529" y="387995"/>
                </a:lnTo>
                <a:lnTo>
                  <a:pt x="803713" y="361342"/>
                </a:lnTo>
                <a:lnTo>
                  <a:pt x="840534" y="335519"/>
                </a:lnTo>
                <a:lnTo>
                  <a:pt x="877977" y="310540"/>
                </a:lnTo>
                <a:lnTo>
                  <a:pt x="916029" y="286417"/>
                </a:lnTo>
                <a:lnTo>
                  <a:pt x="954677" y="263166"/>
                </a:lnTo>
                <a:lnTo>
                  <a:pt x="993905" y="240800"/>
                </a:lnTo>
                <a:lnTo>
                  <a:pt x="1033702" y="219333"/>
                </a:lnTo>
                <a:lnTo>
                  <a:pt x="1074051" y="198779"/>
                </a:lnTo>
                <a:lnTo>
                  <a:pt x="1114941" y="179151"/>
                </a:lnTo>
                <a:lnTo>
                  <a:pt x="1156357" y="160463"/>
                </a:lnTo>
                <a:lnTo>
                  <a:pt x="1198286" y="142729"/>
                </a:lnTo>
                <a:lnTo>
                  <a:pt x="1240712" y="125963"/>
                </a:lnTo>
                <a:lnTo>
                  <a:pt x="1283624" y="110179"/>
                </a:lnTo>
                <a:lnTo>
                  <a:pt x="1327006" y="95390"/>
                </a:lnTo>
                <a:lnTo>
                  <a:pt x="1370846" y="81610"/>
                </a:lnTo>
                <a:lnTo>
                  <a:pt x="1415128" y="68853"/>
                </a:lnTo>
                <a:lnTo>
                  <a:pt x="1459841" y="57134"/>
                </a:lnTo>
                <a:lnTo>
                  <a:pt x="1504968" y="46464"/>
                </a:lnTo>
                <a:lnTo>
                  <a:pt x="1550498" y="36860"/>
                </a:lnTo>
                <a:lnTo>
                  <a:pt x="1596416" y="28333"/>
                </a:lnTo>
                <a:lnTo>
                  <a:pt x="1642708" y="20899"/>
                </a:lnTo>
                <a:lnTo>
                  <a:pt x="1689361" y="14571"/>
                </a:lnTo>
                <a:lnTo>
                  <a:pt x="1736360" y="9362"/>
                </a:lnTo>
                <a:lnTo>
                  <a:pt x="1783692" y="5287"/>
                </a:lnTo>
                <a:lnTo>
                  <a:pt x="1831343" y="2358"/>
                </a:lnTo>
                <a:lnTo>
                  <a:pt x="1879299" y="592"/>
                </a:lnTo>
                <a:lnTo>
                  <a:pt x="1927547" y="0"/>
                </a:lnTo>
                <a:close/>
              </a:path>
            </a:pathLst>
          </a:custGeom>
          <a:ln w="17999">
            <a:solidFill>
              <a:srgbClr val="DD2B1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5470765" y="2249442"/>
            <a:ext cx="194816" cy="17607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6635156" y="2699348"/>
            <a:ext cx="198255" cy="19042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7269047" y="3766949"/>
            <a:ext cx="176151" cy="19412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7182367" y="4938335"/>
            <a:ext cx="165059" cy="20637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6330027" y="5846468"/>
            <a:ext cx="204868" cy="16797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5059224" y="6120932"/>
            <a:ext cx="200317" cy="17400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3617474" y="4830926"/>
            <a:ext cx="170271" cy="20321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4281987" y="2605442"/>
            <a:ext cx="204988" cy="16606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 txBox="1"/>
          <p:nvPr/>
        </p:nvSpPr>
        <p:spPr>
          <a:xfrm>
            <a:off x="4149780" y="1886833"/>
            <a:ext cx="2626995" cy="3232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950" b="1" u="sng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1. </a:t>
            </a:r>
            <a:r>
              <a:rPr sz="1950" b="1" u="sng" spc="5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DESIGN</a:t>
            </a:r>
            <a:r>
              <a:rPr sz="1950" b="1" u="sng" spc="5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 </a:t>
            </a:r>
            <a:r>
              <a:rPr sz="1950" b="1" u="sng" spc="5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CONCEPT</a:t>
            </a:r>
            <a:endParaRPr sz="195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7210697" y="7094453"/>
            <a:ext cx="2914650" cy="19050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  <a:tabLst>
                <a:tab pos="2094864" algn="l"/>
              </a:tabLst>
            </a:pPr>
            <a:r>
              <a:rPr sz="950" spc="-5" dirty="0">
                <a:solidFill>
                  <a:srgbClr val="3C2B98"/>
                </a:solidFill>
                <a:latin typeface="Arial"/>
                <a:cs typeface="Arial"/>
                <a:hlinkClick r:id="rId10"/>
              </a:rPr>
              <a:t>www.technologystudent.com</a:t>
            </a:r>
            <a:r>
              <a:rPr sz="950" spc="15" dirty="0">
                <a:solidFill>
                  <a:srgbClr val="3C2B98"/>
                </a:solidFill>
                <a:latin typeface="Arial"/>
                <a:cs typeface="Arial"/>
                <a:hlinkClick r:id="rId10"/>
              </a:rPr>
              <a:t> </a:t>
            </a:r>
            <a:r>
              <a:rPr sz="950" dirty="0">
                <a:solidFill>
                  <a:srgbClr val="3C2B98"/>
                </a:solidFill>
                <a:latin typeface="Arial"/>
                <a:cs typeface="Arial"/>
                <a:hlinkClick r:id="rId10"/>
              </a:rPr>
              <a:t>©</a:t>
            </a:r>
            <a:r>
              <a:rPr sz="950" spc="15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950" spc="-5" dirty="0">
                <a:solidFill>
                  <a:srgbClr val="3C2B98"/>
                </a:solidFill>
                <a:latin typeface="Arial"/>
                <a:cs typeface="Arial"/>
              </a:rPr>
              <a:t>2018	</a:t>
            </a:r>
            <a:r>
              <a:rPr sz="950" spc="-20" dirty="0">
                <a:solidFill>
                  <a:srgbClr val="3C2B98"/>
                </a:solidFill>
                <a:latin typeface="Arial"/>
                <a:cs typeface="Arial"/>
              </a:rPr>
              <a:t>V.Ryan </a:t>
            </a:r>
            <a:r>
              <a:rPr sz="950" spc="-5" dirty="0">
                <a:solidFill>
                  <a:srgbClr val="3C2B98"/>
                </a:solidFill>
                <a:latin typeface="Arial"/>
                <a:cs typeface="Arial"/>
              </a:rPr>
              <a:t>©</a:t>
            </a:r>
            <a:r>
              <a:rPr sz="950" spc="-45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950" spc="-5" dirty="0">
                <a:solidFill>
                  <a:srgbClr val="3C2B98"/>
                </a:solidFill>
                <a:latin typeface="Arial"/>
                <a:cs typeface="Arial"/>
              </a:rPr>
              <a:t>2018</a:t>
            </a:r>
            <a:endParaRPr sz="95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580731" y="7115679"/>
            <a:ext cx="3226435" cy="19050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950" spc="10" dirty="0">
                <a:solidFill>
                  <a:srgbClr val="3C2B98"/>
                </a:solidFill>
                <a:latin typeface="Arial"/>
                <a:cs typeface="Arial"/>
              </a:rPr>
              <a:t>WORLD ASSOCIATION </a:t>
            </a:r>
            <a:r>
              <a:rPr sz="950" spc="5" dirty="0">
                <a:solidFill>
                  <a:srgbClr val="3C2B98"/>
                </a:solidFill>
                <a:latin typeface="Arial"/>
                <a:cs typeface="Arial"/>
              </a:rPr>
              <a:t>OF </a:t>
            </a:r>
            <a:r>
              <a:rPr sz="950" spc="15" dirty="0">
                <a:solidFill>
                  <a:srgbClr val="3C2B98"/>
                </a:solidFill>
                <a:latin typeface="Arial"/>
                <a:cs typeface="Arial"/>
              </a:rPr>
              <a:t>TECHNOLOGY</a:t>
            </a:r>
            <a:r>
              <a:rPr sz="950" spc="90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950" spc="15" dirty="0">
                <a:solidFill>
                  <a:srgbClr val="3C2B98"/>
                </a:solidFill>
                <a:latin typeface="Arial"/>
                <a:cs typeface="Arial"/>
              </a:rPr>
              <a:t>TEACHERS</a:t>
            </a:r>
            <a:endParaRPr sz="950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4009494" y="7112666"/>
            <a:ext cx="2900680" cy="19050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950" spc="-5" dirty="0">
                <a:solidFill>
                  <a:srgbClr val="3C2B98"/>
                </a:solidFill>
                <a:latin typeface="Arial"/>
                <a:cs typeface="Arial"/>
                <a:hlinkClick r:id="rId11"/>
              </a:rPr>
              <a:t>https://www.facebook.com/groups/254963448192823/</a:t>
            </a:r>
            <a:endParaRPr sz="95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5718804" y="2936107"/>
            <a:ext cx="3394710" cy="1667510"/>
          </a:xfrm>
          <a:prstGeom prst="rect">
            <a:avLst/>
          </a:prstGeom>
        </p:spPr>
        <p:txBody>
          <a:bodyPr vert="horz" wrap="square" lIns="0" tIns="38735" rIns="0" bIns="0" rtlCol="0">
            <a:spAutoFit/>
          </a:bodyPr>
          <a:lstStyle/>
          <a:p>
            <a:pPr marL="269240" marR="5080" indent="-269240">
              <a:lnSpc>
                <a:spcPts val="2180"/>
              </a:lnSpc>
              <a:spcBef>
                <a:spcPts val="305"/>
              </a:spcBef>
              <a:buAutoNum type="arabicPeriod" startAt="2"/>
              <a:tabLst>
                <a:tab pos="280035" algn="l"/>
              </a:tabLst>
            </a:pPr>
            <a:r>
              <a:rPr sz="1950" b="1" spc="50" dirty="0">
                <a:solidFill>
                  <a:srgbClr val="151616"/>
                </a:solidFill>
                <a:latin typeface="Arial"/>
                <a:cs typeface="Arial"/>
              </a:rPr>
              <a:t>INITIAL </a:t>
            </a:r>
            <a:r>
              <a:rPr sz="1950" b="1" spc="40" dirty="0">
                <a:solidFill>
                  <a:srgbClr val="151616"/>
                </a:solidFill>
                <a:latin typeface="Arial"/>
                <a:cs typeface="Arial"/>
              </a:rPr>
              <a:t>LARGE NUMBER  </a:t>
            </a:r>
            <a:r>
              <a:rPr sz="1950" b="1" spc="25" dirty="0">
                <a:solidFill>
                  <a:srgbClr val="151616"/>
                </a:solidFill>
                <a:latin typeface="Arial"/>
                <a:cs typeface="Arial"/>
              </a:rPr>
              <a:t>OF </a:t>
            </a:r>
            <a:r>
              <a:rPr sz="1950" b="1" spc="50" dirty="0">
                <a:solidFill>
                  <a:srgbClr val="151616"/>
                </a:solidFill>
                <a:latin typeface="Arial"/>
                <a:cs typeface="Arial"/>
              </a:rPr>
              <a:t>SKETCHES </a:t>
            </a:r>
            <a:r>
              <a:rPr sz="1950" b="1" dirty="0">
                <a:solidFill>
                  <a:srgbClr val="151616"/>
                </a:solidFill>
                <a:latin typeface="Arial"/>
                <a:cs typeface="Arial"/>
              </a:rPr>
              <a:t>/</a:t>
            </a:r>
            <a:r>
              <a:rPr sz="1950" b="1" spc="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950" b="1" spc="40" dirty="0">
                <a:solidFill>
                  <a:srgbClr val="151616"/>
                </a:solidFill>
                <a:latin typeface="Arial"/>
                <a:cs typeface="Arial"/>
              </a:rPr>
              <a:t>IDEAS</a:t>
            </a:r>
            <a:endParaRPr sz="1950">
              <a:latin typeface="Arial"/>
              <a:cs typeface="Arial"/>
            </a:endParaRPr>
          </a:p>
          <a:p>
            <a:pPr>
              <a:lnSpc>
                <a:spcPct val="100000"/>
              </a:lnSpc>
              <a:buClr>
                <a:srgbClr val="151616"/>
              </a:buClr>
              <a:buFont typeface="Arial"/>
              <a:buAutoNum type="arabicPeriod" startAt="2"/>
            </a:pPr>
            <a:endParaRPr sz="2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0"/>
              </a:spcBef>
              <a:buClr>
                <a:srgbClr val="151616"/>
              </a:buClr>
              <a:buFont typeface="Arial"/>
              <a:buAutoNum type="arabicPeriod" startAt="2"/>
            </a:pPr>
            <a:endParaRPr sz="2400">
              <a:latin typeface="Times New Roman"/>
              <a:cs typeface="Times New Roman"/>
            </a:endParaRPr>
          </a:p>
          <a:p>
            <a:pPr marL="1744980" indent="-280035">
              <a:lnSpc>
                <a:spcPct val="100000"/>
              </a:lnSpc>
              <a:buAutoNum type="arabicPeriod" startAt="2"/>
              <a:tabLst>
                <a:tab pos="1745614" algn="l"/>
              </a:tabLst>
            </a:pPr>
            <a:r>
              <a:rPr sz="1950" b="1" spc="30" dirty="0">
                <a:solidFill>
                  <a:srgbClr val="151616"/>
                </a:solidFill>
                <a:latin typeface="Arial"/>
                <a:cs typeface="Arial"/>
              </a:rPr>
              <a:t>CAD</a:t>
            </a:r>
            <a:endParaRPr sz="1950"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2547924" y="2737848"/>
            <a:ext cx="2410460" cy="599440"/>
          </a:xfrm>
          <a:prstGeom prst="rect">
            <a:avLst/>
          </a:prstGeom>
        </p:spPr>
        <p:txBody>
          <a:bodyPr vert="horz" wrap="square" lIns="0" tIns="38735" rIns="0" bIns="0" rtlCol="0">
            <a:spAutoFit/>
          </a:bodyPr>
          <a:lstStyle/>
          <a:p>
            <a:pPr marL="166370" marR="5080" indent="-167005">
              <a:lnSpc>
                <a:spcPts val="2180"/>
              </a:lnSpc>
              <a:spcBef>
                <a:spcPts val="305"/>
              </a:spcBef>
            </a:pPr>
            <a:r>
              <a:rPr sz="1950" b="1" dirty="0">
                <a:solidFill>
                  <a:srgbClr val="008333"/>
                </a:solidFill>
                <a:latin typeface="Arial"/>
                <a:cs typeface="Arial"/>
              </a:rPr>
              <a:t>7. </a:t>
            </a:r>
            <a:r>
              <a:rPr sz="1950" b="1" spc="50" dirty="0">
                <a:solidFill>
                  <a:srgbClr val="008333"/>
                </a:solidFill>
                <a:latin typeface="Arial"/>
                <a:cs typeface="Arial"/>
              </a:rPr>
              <a:t>INITIAL TESTING  </a:t>
            </a:r>
            <a:r>
              <a:rPr sz="1950" b="1" spc="30" dirty="0">
                <a:solidFill>
                  <a:srgbClr val="008333"/>
                </a:solidFill>
                <a:latin typeface="Arial"/>
                <a:cs typeface="Arial"/>
              </a:rPr>
              <a:t>AND</a:t>
            </a:r>
            <a:r>
              <a:rPr sz="1950" b="1" spc="50" dirty="0">
                <a:solidFill>
                  <a:srgbClr val="008333"/>
                </a:solidFill>
                <a:latin typeface="Arial"/>
                <a:cs typeface="Arial"/>
              </a:rPr>
              <a:t> FEEDBACK</a:t>
            </a:r>
            <a:endParaRPr sz="1950">
              <a:latin typeface="Arial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1955138" y="4350270"/>
            <a:ext cx="3312795" cy="3232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950" b="1" dirty="0">
                <a:solidFill>
                  <a:srgbClr val="008333"/>
                </a:solidFill>
                <a:latin typeface="Arial"/>
                <a:cs typeface="Arial"/>
              </a:rPr>
              <a:t>6. </a:t>
            </a:r>
            <a:r>
              <a:rPr sz="1950" b="1" spc="40" dirty="0">
                <a:solidFill>
                  <a:srgbClr val="008333"/>
                </a:solidFill>
                <a:latin typeface="Arial"/>
                <a:cs typeface="Arial"/>
              </a:rPr>
              <a:t>CHECK IDEAS</a:t>
            </a:r>
            <a:r>
              <a:rPr sz="1950" b="1" spc="50" dirty="0">
                <a:solidFill>
                  <a:srgbClr val="008333"/>
                </a:solidFill>
                <a:latin typeface="Arial"/>
                <a:cs typeface="Arial"/>
              </a:rPr>
              <a:t> AGAINST</a:t>
            </a:r>
            <a:endParaRPr sz="1950">
              <a:latin typeface="Arial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2312545" y="4626995"/>
            <a:ext cx="2602230" cy="3232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950" b="1" spc="35" dirty="0">
                <a:solidFill>
                  <a:srgbClr val="008333"/>
                </a:solidFill>
                <a:latin typeface="Arial"/>
                <a:cs typeface="Arial"/>
              </a:rPr>
              <a:t>THE</a:t>
            </a:r>
            <a:r>
              <a:rPr sz="1950" b="1" spc="75" dirty="0">
                <a:solidFill>
                  <a:srgbClr val="008333"/>
                </a:solidFill>
                <a:latin typeface="Arial"/>
                <a:cs typeface="Arial"/>
              </a:rPr>
              <a:t> </a:t>
            </a:r>
            <a:r>
              <a:rPr sz="1950" b="1" spc="35" dirty="0">
                <a:solidFill>
                  <a:srgbClr val="008333"/>
                </a:solidFill>
                <a:latin typeface="Arial"/>
                <a:cs typeface="Arial"/>
              </a:rPr>
              <a:t>SPECIFICATION</a:t>
            </a:r>
            <a:endParaRPr sz="1950">
              <a:latin typeface="Arial"/>
              <a:cs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5083804" y="3254435"/>
            <a:ext cx="826769" cy="180911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1700" spc="-6355" dirty="0">
                <a:solidFill>
                  <a:srgbClr val="DD2B1C"/>
                </a:solidFill>
                <a:latin typeface="Arial"/>
                <a:cs typeface="Arial"/>
              </a:rPr>
              <a:t>2</a:t>
            </a:r>
            <a:endParaRPr sz="11700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4349361" y="5335053"/>
            <a:ext cx="3298190" cy="1497330"/>
          </a:xfrm>
          <a:prstGeom prst="rect">
            <a:avLst/>
          </a:prstGeom>
        </p:spPr>
        <p:txBody>
          <a:bodyPr vert="horz" wrap="square" lIns="0" tIns="38735" rIns="0" bIns="0" rtlCol="0">
            <a:spAutoFit/>
          </a:bodyPr>
          <a:lstStyle/>
          <a:p>
            <a:pPr marL="2133600" marR="5080" indent="-47625">
              <a:lnSpc>
                <a:spcPts val="2180"/>
              </a:lnSpc>
              <a:spcBef>
                <a:spcPts val="305"/>
              </a:spcBef>
              <a:buAutoNum type="arabicPeriod" startAt="4"/>
              <a:tabLst>
                <a:tab pos="2366010" algn="l"/>
              </a:tabLst>
            </a:pPr>
            <a:r>
              <a:rPr sz="1950" b="1" spc="60" dirty="0">
                <a:solidFill>
                  <a:srgbClr val="151616"/>
                </a:solidFill>
                <a:latin typeface="Arial"/>
                <a:cs typeface="Arial"/>
              </a:rPr>
              <a:t>I</a:t>
            </a:r>
            <a:r>
              <a:rPr sz="1950" b="1" spc="55" dirty="0">
                <a:solidFill>
                  <a:srgbClr val="151616"/>
                </a:solidFill>
                <a:latin typeface="Arial"/>
                <a:cs typeface="Arial"/>
              </a:rPr>
              <a:t>N</a:t>
            </a:r>
            <a:r>
              <a:rPr sz="1950" b="1" spc="60" dirty="0">
                <a:solidFill>
                  <a:srgbClr val="151616"/>
                </a:solidFill>
                <a:latin typeface="Arial"/>
                <a:cs typeface="Arial"/>
              </a:rPr>
              <a:t>ITI</a:t>
            </a:r>
            <a:r>
              <a:rPr sz="1950" b="1" spc="55" dirty="0">
                <a:solidFill>
                  <a:srgbClr val="151616"/>
                </a:solidFill>
                <a:latin typeface="Arial"/>
                <a:cs typeface="Arial"/>
              </a:rPr>
              <a:t>A</a:t>
            </a:r>
            <a:r>
              <a:rPr sz="1950" b="1" dirty="0">
                <a:solidFill>
                  <a:srgbClr val="151616"/>
                </a:solidFill>
                <a:latin typeface="Arial"/>
                <a:cs typeface="Arial"/>
              </a:rPr>
              <a:t>L  </a:t>
            </a:r>
            <a:r>
              <a:rPr sz="1950" b="1" spc="50" dirty="0">
                <a:solidFill>
                  <a:srgbClr val="151616"/>
                </a:solidFill>
                <a:latin typeface="Arial"/>
                <a:cs typeface="Arial"/>
              </a:rPr>
              <a:t>MODELS</a:t>
            </a:r>
            <a:endParaRPr sz="19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"/>
              </a:spcBef>
              <a:buAutoNum type="arabicPeriod" startAt="4"/>
            </a:pPr>
            <a:endParaRPr sz="2350">
              <a:latin typeface="Times New Roman"/>
              <a:cs typeface="Times New Roman"/>
            </a:endParaRPr>
          </a:p>
          <a:p>
            <a:pPr marL="96520" marR="950594" indent="-96520">
              <a:lnSpc>
                <a:spcPts val="2180"/>
              </a:lnSpc>
              <a:spcBef>
                <a:spcPts val="5"/>
              </a:spcBef>
              <a:buAutoNum type="arabicPeriod" startAt="4"/>
              <a:tabLst>
                <a:tab pos="280035" algn="l"/>
              </a:tabLst>
            </a:pPr>
            <a:r>
              <a:rPr sz="1950" b="1" spc="50" dirty="0">
                <a:solidFill>
                  <a:srgbClr val="008333"/>
                </a:solidFill>
                <a:latin typeface="Arial"/>
                <a:cs typeface="Arial"/>
              </a:rPr>
              <a:t>ENVIRONMENT </a:t>
            </a:r>
            <a:r>
              <a:rPr sz="1950" b="1" dirty="0">
                <a:solidFill>
                  <a:srgbClr val="008333"/>
                </a:solidFill>
                <a:latin typeface="Arial"/>
                <a:cs typeface="Arial"/>
              </a:rPr>
              <a:t>/  </a:t>
            </a:r>
            <a:r>
              <a:rPr sz="1950" b="1" spc="40" dirty="0">
                <a:solidFill>
                  <a:srgbClr val="008333"/>
                </a:solidFill>
                <a:latin typeface="Arial"/>
                <a:cs typeface="Arial"/>
              </a:rPr>
              <a:t>SUSTAINABILITY</a:t>
            </a:r>
            <a:endParaRPr sz="195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3069760" y="1356458"/>
            <a:ext cx="621347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solidFill>
                  <a:srgbClr val="DD2B1C"/>
                </a:solidFill>
                <a:latin typeface="Arial"/>
                <a:cs typeface="Arial"/>
                <a:hlinkClick r:id="rId12"/>
              </a:rPr>
              <a:t>http://www.technologystudent.com/despro_ﬂsh/iterative3.html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1014" y="58452"/>
            <a:ext cx="10567035" cy="7455534"/>
          </a:xfrm>
          <a:custGeom>
            <a:avLst/>
            <a:gdLst/>
            <a:ahLst/>
            <a:cxnLst/>
            <a:rect l="l" t="t" r="r" b="b"/>
            <a:pathLst>
              <a:path w="10567035" h="7455534">
                <a:moveTo>
                  <a:pt x="0" y="0"/>
                </a:moveTo>
                <a:lnTo>
                  <a:pt x="10566467" y="0"/>
                </a:lnTo>
                <a:lnTo>
                  <a:pt x="10566467" y="7454948"/>
                </a:lnTo>
                <a:lnTo>
                  <a:pt x="0" y="7454948"/>
                </a:lnTo>
                <a:lnTo>
                  <a:pt x="0" y="0"/>
                </a:lnTo>
                <a:close/>
              </a:path>
            </a:pathLst>
          </a:custGeom>
          <a:solidFill>
            <a:srgbClr val="F5FDF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045131" y="917972"/>
            <a:ext cx="644461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u="sng" spc="-30" dirty="0"/>
              <a:t>GENERATING </a:t>
            </a:r>
            <a:r>
              <a:rPr sz="3600" u="sng" spc="-5" dirty="0"/>
              <a:t>DESIGN</a:t>
            </a:r>
            <a:r>
              <a:rPr sz="3600" u="sng" spc="-10" dirty="0"/>
              <a:t> </a:t>
            </a:r>
            <a:r>
              <a:rPr sz="3600" u="sng" dirty="0"/>
              <a:t>IDEAS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629285" y="4180076"/>
            <a:ext cx="183832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Create</a:t>
            </a:r>
            <a:r>
              <a:rPr sz="2400" spc="-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(AO2)</a:t>
            </a:r>
            <a:endParaRPr sz="24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20715" y="1652612"/>
            <a:ext cx="9306560" cy="324485"/>
          </a:xfrm>
          <a:prstGeom prst="rect">
            <a:avLst/>
          </a:prstGeom>
          <a:solidFill>
            <a:srgbClr val="F5FDF6"/>
          </a:solidFill>
          <a:ln w="7199">
            <a:solidFill>
              <a:srgbClr val="DD2B1C"/>
            </a:solidFill>
          </a:ln>
        </p:spPr>
        <p:txBody>
          <a:bodyPr vert="horz" wrap="square" lIns="0" tIns="25400" rIns="0" bIns="0" rtlCol="0">
            <a:spAutoFit/>
          </a:bodyPr>
          <a:lstStyle/>
          <a:p>
            <a:pPr marL="449580">
              <a:lnSpc>
                <a:spcPct val="100000"/>
              </a:lnSpc>
              <a:spcBef>
                <a:spcPts val="200"/>
              </a:spcBef>
              <a:tabLst>
                <a:tab pos="2882265" algn="l"/>
              </a:tabLst>
            </a:pPr>
            <a:r>
              <a:rPr sz="2700" b="1" baseline="4629" dirty="0">
                <a:solidFill>
                  <a:srgbClr val="151616"/>
                </a:solidFill>
                <a:latin typeface="Arial"/>
                <a:cs typeface="Arial"/>
              </a:rPr>
              <a:t>HELPFUL</a:t>
            </a:r>
            <a:r>
              <a:rPr sz="2700" b="1" spc="-52" baseline="4629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700" b="1" baseline="4629" dirty="0">
                <a:solidFill>
                  <a:srgbClr val="151616"/>
                </a:solidFill>
                <a:latin typeface="Arial"/>
                <a:cs typeface="Arial"/>
              </a:rPr>
              <a:t>LINK	</a:t>
            </a:r>
            <a:r>
              <a:rPr sz="1800" spc="-5" dirty="0">
                <a:solidFill>
                  <a:srgbClr val="DD2B1C"/>
                </a:solidFill>
                <a:latin typeface="Arial"/>
                <a:cs typeface="Arial"/>
                <a:hlinkClick r:id="rId2"/>
              </a:rPr>
              <a:t>http://www.technologystudent.com/despro_ﬂsh/iterative3.html</a:t>
            </a:r>
            <a:endParaRPr sz="1800">
              <a:latin typeface="Arial"/>
              <a:cs typeface="Arial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85090" rIns="0" bIns="0" rtlCol="0">
            <a:spAutoFit/>
          </a:bodyPr>
          <a:lstStyle/>
          <a:p>
            <a:pPr marL="346710" algn="ctr">
              <a:lnSpc>
                <a:spcPct val="100000"/>
              </a:lnSpc>
              <a:spcBef>
                <a:spcPts val="670"/>
              </a:spcBef>
            </a:pPr>
            <a:r>
              <a:rPr spc="-5" dirty="0"/>
              <a:t>AQA</a:t>
            </a:r>
          </a:p>
          <a:p>
            <a:pPr marL="15240">
              <a:lnSpc>
                <a:spcPts val="2780"/>
              </a:lnSpc>
              <a:spcBef>
                <a:spcPts val="380"/>
              </a:spcBef>
            </a:pPr>
            <a:r>
              <a:rPr sz="2400" b="0" dirty="0">
                <a:latin typeface="Arial"/>
                <a:cs typeface="Arial"/>
              </a:rPr>
              <a:t>AO2: </a:t>
            </a:r>
            <a:r>
              <a:rPr sz="2400" b="0" spc="-5" dirty="0">
                <a:latin typeface="Arial"/>
                <a:cs typeface="Arial"/>
              </a:rPr>
              <a:t>Generating Ideas</a:t>
            </a:r>
            <a:endParaRPr sz="2400">
              <a:latin typeface="Arial"/>
              <a:cs typeface="Arial"/>
            </a:endParaRPr>
          </a:p>
          <a:p>
            <a:pPr marL="15240">
              <a:lnSpc>
                <a:spcPts val="2780"/>
              </a:lnSpc>
            </a:pPr>
            <a:r>
              <a:rPr sz="2400" b="0" spc="-5" dirty="0">
                <a:latin typeface="Arial"/>
                <a:cs typeface="Arial"/>
              </a:rPr>
              <a:t>Design </a:t>
            </a:r>
            <a:r>
              <a:rPr sz="2400" b="0" dirty="0">
                <a:latin typeface="Arial"/>
                <a:cs typeface="Arial"/>
              </a:rPr>
              <a:t>&amp; </a:t>
            </a:r>
            <a:r>
              <a:rPr sz="2400" b="0" spc="-5" dirty="0">
                <a:latin typeface="Arial"/>
                <a:cs typeface="Arial"/>
              </a:rPr>
              <a:t>make </a:t>
            </a:r>
            <a:r>
              <a:rPr sz="2400" b="0" dirty="0">
                <a:latin typeface="Arial"/>
                <a:cs typeface="Arial"/>
              </a:rPr>
              <a:t>prototypes that </a:t>
            </a:r>
            <a:r>
              <a:rPr sz="2400" b="0" spc="-5" dirty="0">
                <a:latin typeface="Arial"/>
                <a:cs typeface="Arial"/>
              </a:rPr>
              <a:t>are </a:t>
            </a:r>
            <a:r>
              <a:rPr sz="2400" b="0" dirty="0">
                <a:latin typeface="Arial"/>
                <a:cs typeface="Arial"/>
              </a:rPr>
              <a:t>ﬁt for</a:t>
            </a:r>
            <a:r>
              <a:rPr sz="2400" b="0" spc="5" dirty="0">
                <a:latin typeface="Arial"/>
                <a:cs typeface="Arial"/>
              </a:rPr>
              <a:t> </a:t>
            </a:r>
            <a:r>
              <a:rPr sz="2400" b="0" spc="-5" dirty="0">
                <a:latin typeface="Arial"/>
                <a:cs typeface="Arial"/>
              </a:rPr>
              <a:t>purpose</a:t>
            </a:r>
            <a:endParaRPr sz="2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sz="2400" b="0" dirty="0">
                <a:latin typeface="Arial"/>
                <a:cs typeface="Arial"/>
              </a:rPr>
              <a:t>AO3: </a:t>
            </a:r>
            <a:r>
              <a:rPr sz="2400" b="0" spc="-5" dirty="0">
                <a:latin typeface="Arial"/>
                <a:cs typeface="Arial"/>
              </a:rPr>
              <a:t>Analyse </a:t>
            </a:r>
            <a:r>
              <a:rPr sz="2400" b="0" dirty="0">
                <a:latin typeface="Arial"/>
                <a:cs typeface="Arial"/>
              </a:rPr>
              <a:t>&amp; </a:t>
            </a:r>
            <a:r>
              <a:rPr sz="2400" b="0" spc="-5" dirty="0">
                <a:latin typeface="Arial"/>
                <a:cs typeface="Arial"/>
              </a:rPr>
              <a:t>evaluate</a:t>
            </a:r>
            <a:endParaRPr sz="2400">
              <a:latin typeface="Arial"/>
              <a:cs typeface="Arial"/>
            </a:endParaRPr>
          </a:p>
          <a:p>
            <a:pPr marL="473709" algn="ctr">
              <a:lnSpc>
                <a:spcPct val="100000"/>
              </a:lnSpc>
              <a:spcBef>
                <a:spcPts val="725"/>
              </a:spcBef>
            </a:pPr>
            <a:r>
              <a:rPr spc="-5" dirty="0"/>
              <a:t>OCR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676394" y="140906"/>
            <a:ext cx="9213850" cy="695960"/>
          </a:xfrm>
          <a:prstGeom prst="rect">
            <a:avLst/>
          </a:prstGeom>
        </p:spPr>
        <p:txBody>
          <a:bodyPr vert="horz" wrap="square" lIns="0" tIns="43815" rIns="0" bIns="0" rtlCol="0">
            <a:spAutoFit/>
          </a:bodyPr>
          <a:lstStyle/>
          <a:p>
            <a:pPr marL="3288665" marR="5080" indent="-3276600">
              <a:lnSpc>
                <a:spcPts val="2540"/>
              </a:lnSpc>
              <a:spcBef>
                <a:spcPts val="345"/>
              </a:spcBef>
            </a:pPr>
            <a:r>
              <a:rPr sz="2250" b="1" u="sng" spc="1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CYCLE </a:t>
            </a:r>
            <a:r>
              <a:rPr sz="2250" b="1" u="sng" spc="1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TWO </a:t>
            </a:r>
            <a:r>
              <a:rPr sz="2250" b="1" u="sng" spc="1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COVERS THE </a:t>
            </a:r>
            <a:r>
              <a:rPr sz="2250" b="1" u="sng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EXAMINATION </a:t>
            </a:r>
            <a:r>
              <a:rPr sz="2250" b="1" u="sng" spc="1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BOARDS ‘OBJECTIVES’ </a:t>
            </a:r>
            <a:r>
              <a:rPr sz="2250" b="1" u="sng" spc="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250" b="1" u="sng" spc="1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OUTLINED</a:t>
            </a:r>
            <a:r>
              <a:rPr sz="2250" b="1" u="sng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 </a:t>
            </a:r>
            <a:r>
              <a:rPr sz="2250" b="1" u="sng" spc="1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BELOW</a:t>
            </a:r>
            <a:endParaRPr sz="2250" u="sng" dirty="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628341" y="4530381"/>
            <a:ext cx="6971665" cy="2398395"/>
          </a:xfrm>
          <a:prstGeom prst="rect">
            <a:avLst/>
          </a:prstGeom>
        </p:spPr>
        <p:txBody>
          <a:bodyPr vert="horz" wrap="square" lIns="0" tIns="48260" rIns="0" bIns="0" rtlCol="0">
            <a:spAutoFit/>
          </a:bodyPr>
          <a:lstStyle/>
          <a:p>
            <a:pPr marL="31750" marR="5080" indent="-19685">
              <a:lnSpc>
                <a:spcPts val="2650"/>
              </a:lnSpc>
              <a:spcBef>
                <a:spcPts val="380"/>
              </a:spcBef>
            </a:pP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Design and make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prototypes that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are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ﬁt for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purpose  Critical thinking</a:t>
            </a:r>
            <a:endParaRPr sz="2400">
              <a:latin typeface="Arial"/>
              <a:cs typeface="Arial"/>
            </a:endParaRPr>
          </a:p>
          <a:p>
            <a:pPr marL="2700020">
              <a:lnSpc>
                <a:spcPct val="100000"/>
              </a:lnSpc>
              <a:spcBef>
                <a:spcPts val="560"/>
              </a:spcBef>
            </a:pPr>
            <a:r>
              <a:rPr sz="3600" b="1" spc="-5" dirty="0">
                <a:solidFill>
                  <a:srgbClr val="151616"/>
                </a:solidFill>
                <a:latin typeface="Arial"/>
                <a:cs typeface="Arial"/>
              </a:rPr>
              <a:t>EDEXCEL</a:t>
            </a:r>
            <a:endParaRPr sz="3600">
              <a:latin typeface="Arial"/>
              <a:cs typeface="Arial"/>
            </a:endParaRPr>
          </a:p>
          <a:p>
            <a:pPr marL="554990" lvl="1" indent="-508634">
              <a:lnSpc>
                <a:spcPts val="2815"/>
              </a:lnSpc>
              <a:spcBef>
                <a:spcPts val="90"/>
              </a:spcBef>
              <a:buAutoNum type="arabicPeriod"/>
              <a:tabLst>
                <a:tab pos="555625" algn="l"/>
              </a:tabLst>
            </a:pP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Design ideas</a:t>
            </a:r>
            <a:endParaRPr sz="2400">
              <a:latin typeface="Arial"/>
              <a:cs typeface="Arial"/>
            </a:endParaRPr>
          </a:p>
          <a:p>
            <a:pPr marL="558800" lvl="1" indent="-508000">
              <a:lnSpc>
                <a:spcPts val="2625"/>
              </a:lnSpc>
              <a:buAutoNum type="arabicPeriod"/>
              <a:tabLst>
                <a:tab pos="559435" algn="l"/>
              </a:tabLst>
            </a:pP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Review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of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initial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ideas</a:t>
            </a:r>
            <a:endParaRPr sz="2400">
              <a:latin typeface="Arial"/>
              <a:cs typeface="Arial"/>
            </a:endParaRPr>
          </a:p>
          <a:p>
            <a:pPr marL="50800">
              <a:lnSpc>
                <a:spcPts val="2690"/>
              </a:lnSpc>
            </a:pP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2.4 Communication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of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design</a:t>
            </a:r>
            <a:r>
              <a:rPr sz="2400" spc="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ideas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1014" y="58452"/>
            <a:ext cx="10567035" cy="7455534"/>
          </a:xfrm>
          <a:custGeom>
            <a:avLst/>
            <a:gdLst/>
            <a:ahLst/>
            <a:cxnLst/>
            <a:rect l="l" t="t" r="r" b="b"/>
            <a:pathLst>
              <a:path w="10567035" h="7455534">
                <a:moveTo>
                  <a:pt x="0" y="0"/>
                </a:moveTo>
                <a:lnTo>
                  <a:pt x="10566467" y="0"/>
                </a:lnTo>
                <a:lnTo>
                  <a:pt x="10566467" y="7454948"/>
                </a:lnTo>
                <a:lnTo>
                  <a:pt x="0" y="7454948"/>
                </a:lnTo>
                <a:lnTo>
                  <a:pt x="0" y="0"/>
                </a:lnTo>
                <a:close/>
              </a:path>
            </a:pathLst>
          </a:custGeom>
          <a:solidFill>
            <a:srgbClr val="F5FDF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76249" y="2529294"/>
            <a:ext cx="10186035" cy="4128135"/>
          </a:xfrm>
          <a:custGeom>
            <a:avLst/>
            <a:gdLst/>
            <a:ahLst/>
            <a:cxnLst/>
            <a:rect l="l" t="t" r="r" b="b"/>
            <a:pathLst>
              <a:path w="10186035" h="4128134">
                <a:moveTo>
                  <a:pt x="0" y="0"/>
                </a:moveTo>
                <a:lnTo>
                  <a:pt x="10185436" y="0"/>
                </a:lnTo>
                <a:lnTo>
                  <a:pt x="10185436" y="4127529"/>
                </a:lnTo>
                <a:lnTo>
                  <a:pt x="0" y="4127529"/>
                </a:lnTo>
                <a:lnTo>
                  <a:pt x="0" y="0"/>
                </a:lnTo>
                <a:close/>
              </a:path>
            </a:pathLst>
          </a:custGeom>
          <a:solidFill>
            <a:srgbClr val="FEF5B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478160" y="1840465"/>
            <a:ext cx="9815830" cy="4575175"/>
          </a:xfrm>
          <a:prstGeom prst="rect">
            <a:avLst/>
          </a:prstGeom>
        </p:spPr>
        <p:txBody>
          <a:bodyPr vert="horz" wrap="square" lIns="0" tIns="219075" rIns="0" bIns="0" rtlCol="0">
            <a:spAutoFit/>
          </a:bodyPr>
          <a:lstStyle/>
          <a:p>
            <a:pPr marL="1031875">
              <a:lnSpc>
                <a:spcPct val="100000"/>
              </a:lnSpc>
              <a:spcBef>
                <a:spcPts val="1725"/>
              </a:spcBef>
            </a:pPr>
            <a:r>
              <a:rPr sz="2400" b="1" spc="-20" dirty="0">
                <a:solidFill>
                  <a:srgbClr val="151616"/>
                </a:solidFill>
                <a:latin typeface="Arial"/>
                <a:cs typeface="Arial"/>
              </a:rPr>
              <a:t>GENERATING </a:t>
            </a:r>
            <a:r>
              <a:rPr sz="2400" b="1" dirty="0">
                <a:solidFill>
                  <a:srgbClr val="151616"/>
                </a:solidFill>
                <a:latin typeface="Arial"/>
                <a:cs typeface="Arial"/>
              </a:rPr>
              <a:t>IDEAS - </a:t>
            </a:r>
            <a:r>
              <a:rPr sz="2400" b="1" spc="30" dirty="0">
                <a:solidFill>
                  <a:srgbClr val="151616"/>
                </a:solidFill>
                <a:latin typeface="Arial"/>
                <a:cs typeface="Arial"/>
              </a:rPr>
              <a:t>AN </a:t>
            </a:r>
            <a:r>
              <a:rPr sz="2400" b="1" spc="50" dirty="0">
                <a:solidFill>
                  <a:srgbClr val="151616"/>
                </a:solidFill>
                <a:latin typeface="Arial"/>
                <a:cs typeface="Arial"/>
              </a:rPr>
              <a:t>INTEGRATED</a:t>
            </a:r>
            <a:r>
              <a:rPr sz="2400" b="1" spc="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400" b="1" spc="60" dirty="0">
                <a:solidFill>
                  <a:srgbClr val="151616"/>
                </a:solidFill>
                <a:latin typeface="Arial"/>
                <a:cs typeface="Arial"/>
              </a:rPr>
              <a:t>APPROACH</a:t>
            </a:r>
            <a:endParaRPr sz="2400">
              <a:latin typeface="Arial"/>
              <a:cs typeface="Arial"/>
            </a:endParaRPr>
          </a:p>
          <a:p>
            <a:pPr marL="12065" marR="5080" indent="-635" algn="ctr">
              <a:lnSpc>
                <a:spcPts val="2680"/>
              </a:lnSpc>
              <a:spcBef>
                <a:spcPts val="1880"/>
              </a:spcBef>
            </a:pPr>
            <a:r>
              <a:rPr sz="2400" b="1" dirty="0">
                <a:solidFill>
                  <a:srgbClr val="151616"/>
                </a:solidFill>
                <a:latin typeface="Arial"/>
                <a:cs typeface="Arial"/>
              </a:rPr>
              <a:t>Generating </a:t>
            </a:r>
            <a:r>
              <a:rPr sz="2400" b="1" spc="-5" dirty="0">
                <a:solidFill>
                  <a:srgbClr val="151616"/>
                </a:solidFill>
                <a:latin typeface="Arial"/>
                <a:cs typeface="Arial"/>
              </a:rPr>
              <a:t>a </a:t>
            </a:r>
            <a:r>
              <a:rPr sz="2400" b="1" dirty="0">
                <a:solidFill>
                  <a:srgbClr val="151616"/>
                </a:solidFill>
                <a:latin typeface="Arial"/>
                <a:cs typeface="Arial"/>
              </a:rPr>
              <a:t>range of ideas, should be achieved through  employing </a:t>
            </a:r>
            <a:r>
              <a:rPr sz="2400" b="1" spc="-5" dirty="0">
                <a:solidFill>
                  <a:srgbClr val="151616"/>
                </a:solidFill>
                <a:latin typeface="Arial"/>
                <a:cs typeface="Arial"/>
              </a:rPr>
              <a:t>a </a:t>
            </a:r>
            <a:r>
              <a:rPr sz="2400" b="1" dirty="0">
                <a:solidFill>
                  <a:srgbClr val="151616"/>
                </a:solidFill>
                <a:latin typeface="Arial"/>
                <a:cs typeface="Arial"/>
              </a:rPr>
              <a:t>range of design tools, </a:t>
            </a:r>
            <a:r>
              <a:rPr sz="2400" b="1" spc="-5" dirty="0">
                <a:solidFill>
                  <a:srgbClr val="151616"/>
                </a:solidFill>
                <a:latin typeface="Arial"/>
                <a:cs typeface="Arial"/>
              </a:rPr>
              <a:t>over a </a:t>
            </a:r>
            <a:r>
              <a:rPr sz="2400" b="1" dirty="0">
                <a:solidFill>
                  <a:srgbClr val="151616"/>
                </a:solidFill>
                <a:latin typeface="Arial"/>
                <a:cs typeface="Arial"/>
              </a:rPr>
              <a:t>number of design</a:t>
            </a:r>
            <a:r>
              <a:rPr sz="2400" b="1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151616"/>
                </a:solidFill>
                <a:latin typeface="Arial"/>
                <a:cs typeface="Arial"/>
              </a:rPr>
              <a:t>sheets.</a:t>
            </a:r>
            <a:endParaRPr sz="2400">
              <a:latin typeface="Arial"/>
              <a:cs typeface="Arial"/>
            </a:endParaRPr>
          </a:p>
          <a:p>
            <a:pPr marL="120014" marR="107314" indent="-5715" algn="ctr">
              <a:lnSpc>
                <a:spcPts val="2680"/>
              </a:lnSpc>
            </a:pPr>
            <a:r>
              <a:rPr sz="2400" b="1" dirty="0">
                <a:solidFill>
                  <a:srgbClr val="151616"/>
                </a:solidFill>
                <a:latin typeface="Arial"/>
                <a:cs typeface="Arial"/>
              </a:rPr>
              <a:t>Design is not always </a:t>
            </a:r>
            <a:r>
              <a:rPr sz="2400" b="1" spc="-20" dirty="0">
                <a:solidFill>
                  <a:srgbClr val="151616"/>
                </a:solidFill>
                <a:latin typeface="Arial"/>
                <a:cs typeface="Arial"/>
              </a:rPr>
              <a:t>linear, </a:t>
            </a:r>
            <a:r>
              <a:rPr sz="2400" b="1" dirty="0">
                <a:solidFill>
                  <a:srgbClr val="151616"/>
                </a:solidFill>
                <a:latin typeface="Arial"/>
                <a:cs typeface="Arial"/>
              </a:rPr>
              <a:t>such as, an ideas </a:t>
            </a:r>
            <a:r>
              <a:rPr sz="2400" b="1" spc="-5" dirty="0">
                <a:solidFill>
                  <a:srgbClr val="151616"/>
                </a:solidFill>
                <a:latin typeface="Arial"/>
                <a:cs typeface="Arial"/>
              </a:rPr>
              <a:t>sheet </a:t>
            </a:r>
            <a:r>
              <a:rPr sz="2400" b="1" dirty="0">
                <a:solidFill>
                  <a:srgbClr val="151616"/>
                </a:solidFill>
                <a:latin typeface="Arial"/>
                <a:cs typeface="Arial"/>
              </a:rPr>
              <a:t>followed by </a:t>
            </a:r>
            <a:r>
              <a:rPr sz="2400" b="1" spc="-5" dirty="0">
                <a:solidFill>
                  <a:srgbClr val="151616"/>
                </a:solidFill>
                <a:latin typeface="Arial"/>
                <a:cs typeface="Arial"/>
              </a:rPr>
              <a:t>a  </a:t>
            </a:r>
            <a:r>
              <a:rPr sz="2400" b="1" spc="40" dirty="0">
                <a:solidFill>
                  <a:srgbClr val="151616"/>
                </a:solidFill>
                <a:latin typeface="Arial"/>
                <a:cs typeface="Arial"/>
              </a:rPr>
              <a:t>CAD </a:t>
            </a:r>
            <a:r>
              <a:rPr sz="2400" b="1" dirty="0">
                <a:solidFill>
                  <a:srgbClr val="151616"/>
                </a:solidFill>
                <a:latin typeface="Arial"/>
                <a:cs typeface="Arial"/>
              </a:rPr>
              <a:t>sheet, then health and </a:t>
            </a:r>
            <a:r>
              <a:rPr sz="2400" b="1" spc="-5" dirty="0">
                <a:solidFill>
                  <a:srgbClr val="151616"/>
                </a:solidFill>
                <a:latin typeface="Arial"/>
                <a:cs typeface="Arial"/>
              </a:rPr>
              <a:t>safety </a:t>
            </a:r>
            <a:r>
              <a:rPr sz="2400" b="1" dirty="0">
                <a:solidFill>
                  <a:srgbClr val="151616"/>
                </a:solidFill>
                <a:latin typeface="Arial"/>
                <a:cs typeface="Arial"/>
              </a:rPr>
              <a:t>etc... Designers usually work</a:t>
            </a:r>
            <a:r>
              <a:rPr sz="2400" b="1" spc="-5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151616"/>
                </a:solidFill>
                <a:latin typeface="Arial"/>
                <a:cs typeface="Arial"/>
              </a:rPr>
              <a:t>in  an integrated fashion, with </a:t>
            </a:r>
            <a:r>
              <a:rPr sz="2400" b="1" spc="-5" dirty="0">
                <a:solidFill>
                  <a:srgbClr val="151616"/>
                </a:solidFill>
                <a:latin typeface="Arial"/>
                <a:cs typeface="Arial"/>
              </a:rPr>
              <a:t>many areas </a:t>
            </a:r>
            <a:r>
              <a:rPr sz="2400" b="1" dirty="0">
                <a:solidFill>
                  <a:srgbClr val="151616"/>
                </a:solidFill>
                <a:latin typeface="Arial"/>
                <a:cs typeface="Arial"/>
              </a:rPr>
              <a:t>appearing on an</a:t>
            </a:r>
            <a:r>
              <a:rPr sz="2400" b="1" spc="-4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151616"/>
                </a:solidFill>
                <a:latin typeface="Arial"/>
                <a:cs typeface="Arial"/>
              </a:rPr>
              <a:t>individual  design</a:t>
            </a:r>
            <a:r>
              <a:rPr sz="2400" b="1" spc="-5" dirty="0">
                <a:solidFill>
                  <a:srgbClr val="151616"/>
                </a:solidFill>
                <a:latin typeface="Arial"/>
                <a:cs typeface="Arial"/>
              </a:rPr>
              <a:t> sheet.</a:t>
            </a:r>
            <a:endParaRPr sz="2400">
              <a:latin typeface="Arial"/>
              <a:cs typeface="Arial"/>
            </a:endParaRPr>
          </a:p>
          <a:p>
            <a:pPr marL="20320" marR="13335" algn="ctr">
              <a:lnSpc>
                <a:spcPts val="2680"/>
              </a:lnSpc>
              <a:spcBef>
                <a:spcPts val="2685"/>
              </a:spcBef>
            </a:pPr>
            <a:r>
              <a:rPr sz="2400" b="1" dirty="0">
                <a:solidFill>
                  <a:srgbClr val="151616"/>
                </a:solidFill>
                <a:latin typeface="Arial"/>
                <a:cs typeface="Arial"/>
              </a:rPr>
              <a:t>For </a:t>
            </a:r>
            <a:r>
              <a:rPr sz="2400" b="1" spc="-5" dirty="0">
                <a:solidFill>
                  <a:srgbClr val="151616"/>
                </a:solidFill>
                <a:latin typeface="Arial"/>
                <a:cs typeface="Arial"/>
              </a:rPr>
              <a:t>example, </a:t>
            </a:r>
            <a:r>
              <a:rPr sz="2400" b="1" dirty="0">
                <a:solidFill>
                  <a:srgbClr val="151616"/>
                </a:solidFill>
                <a:latin typeface="Arial"/>
                <a:cs typeface="Arial"/>
              </a:rPr>
              <a:t>just one of your design </a:t>
            </a:r>
            <a:r>
              <a:rPr sz="2400" b="1" spc="-5" dirty="0">
                <a:solidFill>
                  <a:srgbClr val="151616"/>
                </a:solidFill>
                <a:latin typeface="Arial"/>
                <a:cs typeface="Arial"/>
              </a:rPr>
              <a:t>sheets, may</a:t>
            </a:r>
            <a:r>
              <a:rPr sz="2400" b="1" spc="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151616"/>
                </a:solidFill>
                <a:latin typeface="Arial"/>
                <a:cs typeface="Arial"/>
              </a:rPr>
              <a:t>include </a:t>
            </a:r>
            <a:r>
              <a:rPr sz="2400" b="1" spc="-5" dirty="0">
                <a:solidFill>
                  <a:srgbClr val="151616"/>
                </a:solidFill>
                <a:latin typeface="Arial"/>
                <a:cs typeface="Arial"/>
              </a:rPr>
              <a:t>sketches,  evidence </a:t>
            </a:r>
            <a:r>
              <a:rPr sz="2400" b="1" dirty="0">
                <a:solidFill>
                  <a:srgbClr val="151616"/>
                </a:solidFill>
                <a:latin typeface="Arial"/>
                <a:cs typeface="Arial"/>
              </a:rPr>
              <a:t>of model making and testing, </a:t>
            </a:r>
            <a:r>
              <a:rPr sz="2400" b="1" spc="40" dirty="0">
                <a:solidFill>
                  <a:srgbClr val="151616"/>
                </a:solidFill>
                <a:latin typeface="Arial"/>
                <a:cs typeface="Arial"/>
              </a:rPr>
              <a:t>CAD, </a:t>
            </a:r>
            <a:r>
              <a:rPr sz="2400" b="1" spc="-5" dirty="0">
                <a:solidFill>
                  <a:srgbClr val="151616"/>
                </a:solidFill>
                <a:latin typeface="Arial"/>
                <a:cs typeface="Arial"/>
              </a:rPr>
              <a:t>reference </a:t>
            </a:r>
            <a:r>
              <a:rPr sz="2400" b="1" dirty="0">
                <a:solidFill>
                  <a:srgbClr val="151616"/>
                </a:solidFill>
                <a:latin typeface="Arial"/>
                <a:cs typeface="Arial"/>
              </a:rPr>
              <a:t>to the  environment, experimentation, client/customer opinions and  </a:t>
            </a:r>
            <a:r>
              <a:rPr sz="2400" b="1" spc="-5" dirty="0">
                <a:solidFill>
                  <a:srgbClr val="151616"/>
                </a:solidFill>
                <a:latin typeface="Arial"/>
                <a:cs typeface="Arial"/>
              </a:rPr>
              <a:t>feedback </a:t>
            </a:r>
            <a:r>
              <a:rPr sz="2400" b="1" dirty="0">
                <a:solidFill>
                  <a:srgbClr val="151616"/>
                </a:solidFill>
                <a:latin typeface="Arial"/>
                <a:cs typeface="Arial"/>
              </a:rPr>
              <a:t>and </a:t>
            </a:r>
            <a:r>
              <a:rPr sz="2400" b="1" spc="-5" dirty="0">
                <a:solidFill>
                  <a:srgbClr val="151616"/>
                </a:solidFill>
                <a:latin typeface="Arial"/>
                <a:cs typeface="Arial"/>
              </a:rPr>
              <a:t>a even a summary </a:t>
            </a:r>
            <a:r>
              <a:rPr sz="2400" b="1" dirty="0">
                <a:solidFill>
                  <a:srgbClr val="151616"/>
                </a:solidFill>
                <a:latin typeface="Arial"/>
                <a:cs typeface="Arial"/>
              </a:rPr>
              <a:t>of</a:t>
            </a:r>
            <a:r>
              <a:rPr sz="2400" b="1" spc="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151616"/>
                </a:solidFill>
                <a:latin typeface="Arial"/>
                <a:cs typeface="Arial"/>
              </a:rPr>
              <a:t>ﬁndings.</a:t>
            </a:r>
            <a:endParaRPr sz="24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147195" y="7132552"/>
            <a:ext cx="2914650" cy="19050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  <a:tabLst>
                <a:tab pos="2094864" algn="l"/>
              </a:tabLst>
            </a:pPr>
            <a:r>
              <a:rPr sz="950" spc="-5" dirty="0">
                <a:solidFill>
                  <a:srgbClr val="3C2B98"/>
                </a:solidFill>
                <a:latin typeface="Arial"/>
                <a:cs typeface="Arial"/>
                <a:hlinkClick r:id="rId2"/>
              </a:rPr>
              <a:t>www.technologystudent.com</a:t>
            </a:r>
            <a:r>
              <a:rPr sz="950" spc="15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950" dirty="0">
                <a:solidFill>
                  <a:srgbClr val="3C2B98"/>
                </a:solidFill>
                <a:latin typeface="Arial"/>
                <a:cs typeface="Arial"/>
              </a:rPr>
              <a:t>©</a:t>
            </a:r>
            <a:r>
              <a:rPr sz="950" spc="15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950" spc="-5" dirty="0">
                <a:solidFill>
                  <a:srgbClr val="3C2B98"/>
                </a:solidFill>
                <a:latin typeface="Arial"/>
                <a:cs typeface="Arial"/>
              </a:rPr>
              <a:t>2018	</a:t>
            </a:r>
            <a:r>
              <a:rPr sz="950" spc="-20" dirty="0">
                <a:solidFill>
                  <a:srgbClr val="3C2B98"/>
                </a:solidFill>
                <a:latin typeface="Arial"/>
                <a:cs typeface="Arial"/>
              </a:rPr>
              <a:t>V.Ryan </a:t>
            </a:r>
            <a:r>
              <a:rPr sz="950" spc="-5" dirty="0">
                <a:solidFill>
                  <a:srgbClr val="3C2B98"/>
                </a:solidFill>
                <a:latin typeface="Arial"/>
                <a:cs typeface="Arial"/>
              </a:rPr>
              <a:t>©</a:t>
            </a:r>
            <a:r>
              <a:rPr sz="950" spc="-45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950" spc="-5" dirty="0">
                <a:solidFill>
                  <a:srgbClr val="3C2B98"/>
                </a:solidFill>
                <a:latin typeface="Arial"/>
                <a:cs typeface="Arial"/>
              </a:rPr>
              <a:t>2018</a:t>
            </a:r>
            <a:endParaRPr sz="95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17230" y="7153778"/>
            <a:ext cx="3227070" cy="19050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950" spc="10" dirty="0">
                <a:solidFill>
                  <a:srgbClr val="3C2B98"/>
                </a:solidFill>
                <a:latin typeface="Arial"/>
                <a:cs typeface="Arial"/>
              </a:rPr>
              <a:t>WORLD ASSOCIATION </a:t>
            </a:r>
            <a:r>
              <a:rPr sz="950" spc="5" dirty="0">
                <a:solidFill>
                  <a:srgbClr val="3C2B98"/>
                </a:solidFill>
                <a:latin typeface="Arial"/>
                <a:cs typeface="Arial"/>
              </a:rPr>
              <a:t>OF </a:t>
            </a:r>
            <a:r>
              <a:rPr sz="950" spc="15" dirty="0">
                <a:solidFill>
                  <a:srgbClr val="3C2B98"/>
                </a:solidFill>
                <a:latin typeface="Arial"/>
                <a:cs typeface="Arial"/>
              </a:rPr>
              <a:t>TECHNOLOGY</a:t>
            </a:r>
            <a:r>
              <a:rPr sz="950" spc="90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950" spc="15" dirty="0">
                <a:solidFill>
                  <a:srgbClr val="3C2B98"/>
                </a:solidFill>
                <a:latin typeface="Arial"/>
                <a:cs typeface="Arial"/>
              </a:rPr>
              <a:t>TEACHERS</a:t>
            </a:r>
            <a:endParaRPr sz="95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945992" y="7150765"/>
            <a:ext cx="2900680" cy="19050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950" spc="-5" dirty="0">
                <a:solidFill>
                  <a:srgbClr val="3C2B98"/>
                </a:solidFill>
                <a:latin typeface="Arial"/>
                <a:cs typeface="Arial"/>
                <a:hlinkClick r:id="rId3"/>
              </a:rPr>
              <a:t>https://www.facebook.com/groups/254963448192823/</a:t>
            </a:r>
            <a:endParaRPr sz="95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045131" y="418284"/>
            <a:ext cx="644461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u="sng" spc="-3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GENERATING </a:t>
            </a:r>
            <a:r>
              <a:rPr sz="3600" b="1" u="sng" spc="-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DESIGN</a:t>
            </a:r>
            <a:r>
              <a:rPr sz="3600" b="1" u="sng" spc="-1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 </a:t>
            </a:r>
            <a:r>
              <a:rPr sz="3600" b="1" u="sng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IDEAS</a:t>
            </a:r>
            <a:endParaRPr sz="3600" u="sng" dirty="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20715" y="1274846"/>
            <a:ext cx="9306560" cy="324485"/>
          </a:xfrm>
          <a:prstGeom prst="rect">
            <a:avLst/>
          </a:prstGeom>
          <a:solidFill>
            <a:srgbClr val="F5FDF6"/>
          </a:solidFill>
          <a:ln w="7199">
            <a:solidFill>
              <a:srgbClr val="DD2B1C"/>
            </a:solidFill>
          </a:ln>
        </p:spPr>
        <p:txBody>
          <a:bodyPr vert="horz" wrap="square" lIns="0" tIns="25400" rIns="0" bIns="0" rtlCol="0">
            <a:spAutoFit/>
          </a:bodyPr>
          <a:lstStyle/>
          <a:p>
            <a:pPr marL="449580">
              <a:lnSpc>
                <a:spcPct val="100000"/>
              </a:lnSpc>
              <a:spcBef>
                <a:spcPts val="200"/>
              </a:spcBef>
              <a:tabLst>
                <a:tab pos="2882265" algn="l"/>
              </a:tabLst>
            </a:pPr>
            <a:r>
              <a:rPr sz="2700" b="1" baseline="4629" dirty="0">
                <a:solidFill>
                  <a:srgbClr val="151616"/>
                </a:solidFill>
                <a:latin typeface="Arial"/>
                <a:cs typeface="Arial"/>
              </a:rPr>
              <a:t>HELPFUL</a:t>
            </a:r>
            <a:r>
              <a:rPr sz="2700" b="1" spc="-52" baseline="4629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700" b="1" baseline="4629" dirty="0">
                <a:solidFill>
                  <a:srgbClr val="151616"/>
                </a:solidFill>
                <a:latin typeface="Arial"/>
                <a:cs typeface="Arial"/>
              </a:rPr>
              <a:t>LINK	</a:t>
            </a:r>
            <a:r>
              <a:rPr sz="1800" spc="-5" dirty="0">
                <a:solidFill>
                  <a:srgbClr val="DD2B1C"/>
                </a:solidFill>
                <a:latin typeface="Arial"/>
                <a:cs typeface="Arial"/>
                <a:hlinkClick r:id="rId4"/>
              </a:rPr>
              <a:t>http://www.technologystudent.com/despro_ﬂsh/iterative3.html</a:t>
            </a:r>
            <a:endParaRPr sz="18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17230" y="71998"/>
            <a:ext cx="6329680" cy="1701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441065" algn="l"/>
              </a:tabLst>
            </a:pPr>
            <a:r>
              <a:rPr sz="950" spc="10" dirty="0">
                <a:solidFill>
                  <a:srgbClr val="3C2B98"/>
                </a:solidFill>
                <a:latin typeface="Arial"/>
                <a:cs typeface="Arial"/>
              </a:rPr>
              <a:t>WORLD ASSOCIATION </a:t>
            </a:r>
            <a:r>
              <a:rPr sz="950" spc="5" dirty="0">
                <a:solidFill>
                  <a:srgbClr val="3C2B98"/>
                </a:solidFill>
                <a:latin typeface="Arial"/>
                <a:cs typeface="Arial"/>
              </a:rPr>
              <a:t>OF</a:t>
            </a:r>
            <a:r>
              <a:rPr sz="950" spc="110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950" spc="15" dirty="0">
                <a:solidFill>
                  <a:srgbClr val="3C2B98"/>
                </a:solidFill>
                <a:latin typeface="Arial"/>
                <a:cs typeface="Arial"/>
              </a:rPr>
              <a:t>TECHNOLOGY</a:t>
            </a:r>
            <a:r>
              <a:rPr sz="950" spc="25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950" spc="15" dirty="0">
                <a:solidFill>
                  <a:srgbClr val="3C2B98"/>
                </a:solidFill>
                <a:latin typeface="Arial"/>
                <a:cs typeface="Arial"/>
              </a:rPr>
              <a:t>TEACHERS	</a:t>
            </a:r>
            <a:r>
              <a:rPr sz="950" spc="-5" dirty="0">
                <a:solidFill>
                  <a:srgbClr val="3C2B98"/>
                </a:solidFill>
                <a:latin typeface="Arial"/>
                <a:cs typeface="Arial"/>
                <a:hlinkClick r:id="rId5"/>
              </a:rPr>
              <a:t>https://www.facebook.com/groups/254963448192823/</a:t>
            </a:r>
            <a:endParaRPr sz="95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147195" y="51128"/>
            <a:ext cx="2914650" cy="1701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094864" algn="l"/>
              </a:tabLst>
            </a:pPr>
            <a:r>
              <a:rPr sz="950" spc="-5" dirty="0">
                <a:solidFill>
                  <a:srgbClr val="3C2B98"/>
                </a:solidFill>
                <a:latin typeface="Arial"/>
                <a:cs typeface="Arial"/>
                <a:hlinkClick r:id="rId2"/>
              </a:rPr>
              <a:t>www.technologystudent.com</a:t>
            </a:r>
            <a:r>
              <a:rPr sz="950" spc="15" dirty="0">
                <a:solidFill>
                  <a:srgbClr val="3C2B98"/>
                </a:solidFill>
                <a:latin typeface="Arial"/>
                <a:cs typeface="Arial"/>
                <a:hlinkClick r:id="rId2"/>
              </a:rPr>
              <a:t> </a:t>
            </a:r>
            <a:r>
              <a:rPr sz="950" dirty="0">
                <a:solidFill>
                  <a:srgbClr val="3C2B98"/>
                </a:solidFill>
                <a:latin typeface="Arial"/>
                <a:cs typeface="Arial"/>
                <a:hlinkClick r:id="rId2"/>
              </a:rPr>
              <a:t>©</a:t>
            </a:r>
            <a:r>
              <a:rPr sz="950" spc="15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950" spc="-5" dirty="0">
                <a:solidFill>
                  <a:srgbClr val="3C2B98"/>
                </a:solidFill>
                <a:latin typeface="Arial"/>
                <a:cs typeface="Arial"/>
              </a:rPr>
              <a:t>2018	</a:t>
            </a:r>
            <a:r>
              <a:rPr sz="950" spc="-20" dirty="0">
                <a:solidFill>
                  <a:srgbClr val="3C2B98"/>
                </a:solidFill>
                <a:latin typeface="Arial"/>
                <a:cs typeface="Arial"/>
              </a:rPr>
              <a:t>V.Ryan </a:t>
            </a:r>
            <a:r>
              <a:rPr sz="950" spc="-5" dirty="0">
                <a:solidFill>
                  <a:srgbClr val="3C2B98"/>
                </a:solidFill>
                <a:latin typeface="Arial"/>
                <a:cs typeface="Arial"/>
              </a:rPr>
              <a:t>©</a:t>
            </a:r>
            <a:r>
              <a:rPr sz="950" spc="-45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950" spc="-5" dirty="0">
                <a:solidFill>
                  <a:srgbClr val="3C2B98"/>
                </a:solidFill>
                <a:latin typeface="Arial"/>
                <a:cs typeface="Arial"/>
              </a:rPr>
              <a:t>2018</a:t>
            </a:r>
            <a:endParaRPr sz="9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1014" y="58452"/>
            <a:ext cx="10567035" cy="7455534"/>
          </a:xfrm>
          <a:custGeom>
            <a:avLst/>
            <a:gdLst/>
            <a:ahLst/>
            <a:cxnLst/>
            <a:rect l="l" t="t" r="r" b="b"/>
            <a:pathLst>
              <a:path w="10567035" h="7455534">
                <a:moveTo>
                  <a:pt x="0" y="0"/>
                </a:moveTo>
                <a:lnTo>
                  <a:pt x="10566467" y="0"/>
                </a:lnTo>
                <a:lnTo>
                  <a:pt x="10566467" y="7454948"/>
                </a:lnTo>
                <a:lnTo>
                  <a:pt x="0" y="7454948"/>
                </a:lnTo>
                <a:lnTo>
                  <a:pt x="0" y="0"/>
                </a:lnTo>
                <a:close/>
              </a:path>
            </a:pathLst>
          </a:custGeom>
          <a:solidFill>
            <a:srgbClr val="F5FDF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00237" y="1205143"/>
            <a:ext cx="9333865" cy="4890135"/>
          </a:xfrm>
          <a:custGeom>
            <a:avLst/>
            <a:gdLst/>
            <a:ahLst/>
            <a:cxnLst/>
            <a:rect l="l" t="t" r="r" b="b"/>
            <a:pathLst>
              <a:path w="9333865" h="4890135">
                <a:moveTo>
                  <a:pt x="0" y="0"/>
                </a:moveTo>
                <a:lnTo>
                  <a:pt x="9333247" y="0"/>
                </a:lnTo>
                <a:lnTo>
                  <a:pt x="9333247" y="4889501"/>
                </a:lnTo>
                <a:lnTo>
                  <a:pt x="0" y="4889501"/>
                </a:lnTo>
                <a:lnTo>
                  <a:pt x="0" y="0"/>
                </a:lnTo>
                <a:close/>
              </a:path>
            </a:pathLst>
          </a:custGeom>
          <a:solidFill>
            <a:srgbClr val="FEF5B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185974" y="1463581"/>
            <a:ext cx="8481695" cy="4425315"/>
          </a:xfrm>
          <a:prstGeom prst="rect">
            <a:avLst/>
          </a:prstGeom>
        </p:spPr>
        <p:txBody>
          <a:bodyPr vert="horz" wrap="square" lIns="0" tIns="50165" rIns="0" bIns="0" rtlCol="0">
            <a:spAutoFit/>
          </a:bodyPr>
          <a:lstStyle/>
          <a:p>
            <a:pPr marL="12700" marR="5080" algn="ctr">
              <a:lnSpc>
                <a:spcPts val="3130"/>
              </a:lnSpc>
              <a:spcBef>
                <a:spcPts val="395"/>
              </a:spcBef>
            </a:pPr>
            <a:r>
              <a:rPr sz="2800" b="1" dirty="0">
                <a:solidFill>
                  <a:srgbClr val="151616"/>
                </a:solidFill>
                <a:latin typeface="Arial"/>
                <a:cs typeface="Arial"/>
              </a:rPr>
              <a:t>THE NEXT TWO SLIDES SHOW </a:t>
            </a:r>
            <a:r>
              <a:rPr sz="2800" b="1" spc="-5" dirty="0">
                <a:solidFill>
                  <a:srgbClr val="151616"/>
                </a:solidFill>
                <a:latin typeface="Arial"/>
                <a:cs typeface="Arial"/>
              </a:rPr>
              <a:t>A CHECK </a:t>
            </a:r>
            <a:r>
              <a:rPr sz="2800" b="1" dirty="0">
                <a:solidFill>
                  <a:srgbClr val="151616"/>
                </a:solidFill>
                <a:latin typeface="Arial"/>
                <a:cs typeface="Arial"/>
              </a:rPr>
              <a:t>LIST</a:t>
            </a:r>
            <a:r>
              <a:rPr sz="2800" b="1" spc="-27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151616"/>
                </a:solidFill>
                <a:latin typeface="Arial"/>
                <a:cs typeface="Arial"/>
              </a:rPr>
              <a:t>OF  DESIGN </a:t>
            </a:r>
            <a:r>
              <a:rPr sz="2800" b="1" spc="-10" dirty="0">
                <a:solidFill>
                  <a:srgbClr val="151616"/>
                </a:solidFill>
                <a:latin typeface="Arial"/>
                <a:cs typeface="Arial"/>
              </a:rPr>
              <a:t>TOOLS, </a:t>
            </a:r>
            <a:r>
              <a:rPr sz="2800" b="1" spc="-55" dirty="0">
                <a:solidFill>
                  <a:srgbClr val="151616"/>
                </a:solidFill>
                <a:latin typeface="Arial"/>
                <a:cs typeface="Arial"/>
              </a:rPr>
              <a:t>THAT </a:t>
            </a:r>
            <a:r>
              <a:rPr sz="2800" b="1" dirty="0">
                <a:solidFill>
                  <a:srgbClr val="151616"/>
                </a:solidFill>
                <a:latin typeface="Arial"/>
                <a:cs typeface="Arial"/>
              </a:rPr>
              <a:t>COULD </a:t>
            </a:r>
            <a:r>
              <a:rPr sz="2800" b="1" spc="-5" dirty="0">
                <a:solidFill>
                  <a:srgbClr val="151616"/>
                </a:solidFill>
                <a:latin typeface="Arial"/>
                <a:cs typeface="Arial"/>
              </a:rPr>
              <a:t>BE </a:t>
            </a:r>
            <a:r>
              <a:rPr sz="2800" b="1" spc="-30" dirty="0">
                <a:solidFill>
                  <a:srgbClr val="151616"/>
                </a:solidFill>
                <a:latin typeface="Arial"/>
                <a:cs typeface="Arial"/>
              </a:rPr>
              <a:t>REGULARLY  </a:t>
            </a:r>
            <a:r>
              <a:rPr sz="2800" b="1" dirty="0">
                <a:solidFill>
                  <a:srgbClr val="151616"/>
                </a:solidFill>
                <a:latin typeface="Arial"/>
                <a:cs typeface="Arial"/>
              </a:rPr>
              <a:t>‘TICKED’, </a:t>
            </a:r>
            <a:r>
              <a:rPr sz="2800" b="1" spc="-5" dirty="0">
                <a:solidFill>
                  <a:srgbClr val="151616"/>
                </a:solidFill>
                <a:latin typeface="Arial"/>
                <a:cs typeface="Arial"/>
              </a:rPr>
              <a:t>AS </a:t>
            </a:r>
            <a:r>
              <a:rPr sz="2800" b="1" dirty="0">
                <a:solidFill>
                  <a:srgbClr val="151616"/>
                </a:solidFill>
                <a:latin typeface="Arial"/>
                <a:cs typeface="Arial"/>
              </a:rPr>
              <a:t>YOU WORK THROUGH</a:t>
            </a:r>
            <a:r>
              <a:rPr sz="2800" b="1" spc="-2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2800" b="1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151616"/>
                </a:solidFill>
                <a:latin typeface="Arial"/>
                <a:cs typeface="Arial"/>
              </a:rPr>
              <a:t>DESIGN  </a:t>
            </a:r>
            <a:r>
              <a:rPr sz="2800" b="1" spc="-5" dirty="0">
                <a:solidFill>
                  <a:srgbClr val="151616"/>
                </a:solidFill>
                <a:latin typeface="Arial"/>
                <a:cs typeface="Arial"/>
              </a:rPr>
              <a:t>AND </a:t>
            </a:r>
            <a:r>
              <a:rPr sz="2800" b="1" dirty="0">
                <a:solidFill>
                  <a:srgbClr val="151616"/>
                </a:solidFill>
                <a:latin typeface="Arial"/>
                <a:cs typeface="Arial"/>
              </a:rPr>
              <a:t>DEVELOPMENT OF YOUR</a:t>
            </a:r>
            <a:r>
              <a:rPr sz="2800" b="1" spc="-8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800" b="1" spc="-40" dirty="0">
                <a:solidFill>
                  <a:srgbClr val="151616"/>
                </a:solidFill>
                <a:latin typeface="Arial"/>
                <a:cs typeface="Arial"/>
              </a:rPr>
              <a:t>PRODUCT.</a:t>
            </a:r>
            <a:endParaRPr sz="2800">
              <a:latin typeface="Arial"/>
              <a:cs typeface="Arial"/>
            </a:endParaRPr>
          </a:p>
          <a:p>
            <a:pPr marL="499745" marR="492125" algn="ctr">
              <a:lnSpc>
                <a:spcPts val="3130"/>
              </a:lnSpc>
              <a:spcBef>
                <a:spcPts val="3120"/>
              </a:spcBef>
            </a:pPr>
            <a:r>
              <a:rPr sz="2800" b="1" dirty="0">
                <a:solidFill>
                  <a:srgbClr val="151616"/>
                </a:solidFill>
                <a:latin typeface="Arial"/>
                <a:cs typeface="Arial"/>
              </a:rPr>
              <a:t>THIS IS </a:t>
            </a:r>
            <a:r>
              <a:rPr sz="2800" b="1" spc="-30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2800" b="1" spc="-5" dirty="0">
                <a:solidFill>
                  <a:srgbClr val="151616"/>
                </a:solidFill>
                <a:latin typeface="Arial"/>
                <a:cs typeface="Arial"/>
              </a:rPr>
              <a:t>ENSURE </a:t>
            </a:r>
            <a:r>
              <a:rPr sz="2800" b="1" spc="-55" dirty="0">
                <a:solidFill>
                  <a:srgbClr val="151616"/>
                </a:solidFill>
                <a:latin typeface="Arial"/>
                <a:cs typeface="Arial"/>
              </a:rPr>
              <a:t>THAT </a:t>
            </a:r>
            <a:r>
              <a:rPr sz="2800" b="1" dirty="0">
                <a:solidFill>
                  <a:srgbClr val="151616"/>
                </a:solidFill>
                <a:latin typeface="Arial"/>
                <a:cs typeface="Arial"/>
              </a:rPr>
              <a:t>YOU USE </a:t>
            </a:r>
            <a:r>
              <a:rPr sz="2800" b="1" spc="-5" dirty="0">
                <a:solidFill>
                  <a:srgbClr val="151616"/>
                </a:solidFill>
                <a:latin typeface="Arial"/>
                <a:cs typeface="Arial"/>
              </a:rPr>
              <a:t>A</a:t>
            </a:r>
            <a:r>
              <a:rPr sz="2800" b="1" spc="-2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151616"/>
                </a:solidFill>
                <a:latin typeface="Arial"/>
                <a:cs typeface="Arial"/>
              </a:rPr>
              <a:t>WIDE  RANGE OF DESIGN </a:t>
            </a:r>
            <a:r>
              <a:rPr sz="2800" b="1" spc="-15" dirty="0">
                <a:solidFill>
                  <a:srgbClr val="151616"/>
                </a:solidFill>
                <a:latin typeface="Arial"/>
                <a:cs typeface="Arial"/>
              </a:rPr>
              <a:t>TOOLS </a:t>
            </a:r>
            <a:r>
              <a:rPr sz="2800" b="1" dirty="0">
                <a:solidFill>
                  <a:srgbClr val="151616"/>
                </a:solidFill>
                <a:latin typeface="Arial"/>
                <a:cs typeface="Arial"/>
              </a:rPr>
              <a:t>/ TECHNIQUES,  SUPPORTING </a:t>
            </a:r>
            <a:r>
              <a:rPr sz="2800" b="1" spc="-25" dirty="0">
                <a:solidFill>
                  <a:srgbClr val="151616"/>
                </a:solidFill>
                <a:latin typeface="Arial"/>
                <a:cs typeface="Arial"/>
              </a:rPr>
              <a:t>ITERATIVE</a:t>
            </a:r>
            <a:r>
              <a:rPr sz="2800" b="1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151616"/>
                </a:solidFill>
                <a:latin typeface="Arial"/>
                <a:cs typeface="Arial"/>
              </a:rPr>
              <a:t>DESIGN</a:t>
            </a:r>
            <a:endParaRPr sz="2800">
              <a:latin typeface="Arial"/>
              <a:cs typeface="Arial"/>
            </a:endParaRPr>
          </a:p>
          <a:p>
            <a:pPr marL="242570" marR="234950" algn="ctr">
              <a:lnSpc>
                <a:spcPts val="3130"/>
              </a:lnSpc>
              <a:spcBef>
                <a:spcPts val="3120"/>
              </a:spcBef>
            </a:pPr>
            <a:r>
              <a:rPr sz="2800" b="1" spc="-5" dirty="0">
                <a:solidFill>
                  <a:srgbClr val="151616"/>
                </a:solidFill>
                <a:latin typeface="Arial"/>
                <a:cs typeface="Arial"/>
              </a:rPr>
              <a:t>YOUR TEACHER </a:t>
            </a:r>
            <a:r>
              <a:rPr sz="2800" b="1" spc="-90" dirty="0">
                <a:solidFill>
                  <a:srgbClr val="151616"/>
                </a:solidFill>
                <a:latin typeface="Arial"/>
                <a:cs typeface="Arial"/>
              </a:rPr>
              <a:t>MAY </a:t>
            </a:r>
            <a:r>
              <a:rPr sz="2800" b="1" spc="-5" dirty="0">
                <a:solidFill>
                  <a:srgbClr val="151616"/>
                </a:solidFill>
                <a:latin typeface="Arial"/>
                <a:cs typeface="Arial"/>
              </a:rPr>
              <a:t>PRODUCE A</a:t>
            </a:r>
            <a:r>
              <a:rPr sz="2800" b="1" spc="-1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151616"/>
                </a:solidFill>
                <a:latin typeface="Arial"/>
                <a:cs typeface="Arial"/>
              </a:rPr>
              <a:t>DIFFERENT  CHECKLIST FOR</a:t>
            </a:r>
            <a:r>
              <a:rPr sz="2800" b="1" spc="-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151616"/>
                </a:solidFill>
                <a:latin typeface="Arial"/>
                <a:cs typeface="Arial"/>
              </a:rPr>
              <a:t>YOU.</a:t>
            </a:r>
            <a:endParaRPr sz="28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147195" y="7132552"/>
            <a:ext cx="2914650" cy="19050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  <a:tabLst>
                <a:tab pos="2094864" algn="l"/>
              </a:tabLst>
            </a:pPr>
            <a:r>
              <a:rPr sz="950" spc="-5" dirty="0">
                <a:solidFill>
                  <a:srgbClr val="3C2B98"/>
                </a:solidFill>
                <a:latin typeface="Arial"/>
                <a:cs typeface="Arial"/>
                <a:hlinkClick r:id="rId2"/>
              </a:rPr>
              <a:t>www.technologystudent.com</a:t>
            </a:r>
            <a:r>
              <a:rPr sz="950" spc="15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950" dirty="0">
                <a:solidFill>
                  <a:srgbClr val="3C2B98"/>
                </a:solidFill>
                <a:latin typeface="Arial"/>
                <a:cs typeface="Arial"/>
              </a:rPr>
              <a:t>©</a:t>
            </a:r>
            <a:r>
              <a:rPr sz="950" spc="15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950" spc="-5" dirty="0">
                <a:solidFill>
                  <a:srgbClr val="3C2B98"/>
                </a:solidFill>
                <a:latin typeface="Arial"/>
                <a:cs typeface="Arial"/>
              </a:rPr>
              <a:t>2018	</a:t>
            </a:r>
            <a:r>
              <a:rPr sz="950" spc="-20" dirty="0">
                <a:solidFill>
                  <a:srgbClr val="3C2B98"/>
                </a:solidFill>
                <a:latin typeface="Arial"/>
                <a:cs typeface="Arial"/>
              </a:rPr>
              <a:t>V.Ryan </a:t>
            </a:r>
            <a:r>
              <a:rPr sz="950" spc="-5" dirty="0">
                <a:solidFill>
                  <a:srgbClr val="3C2B98"/>
                </a:solidFill>
                <a:latin typeface="Arial"/>
                <a:cs typeface="Arial"/>
              </a:rPr>
              <a:t>©</a:t>
            </a:r>
            <a:r>
              <a:rPr sz="950" spc="-45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950" spc="-5" dirty="0">
                <a:solidFill>
                  <a:srgbClr val="3C2B98"/>
                </a:solidFill>
                <a:latin typeface="Arial"/>
                <a:cs typeface="Arial"/>
              </a:rPr>
              <a:t>2018</a:t>
            </a:r>
            <a:endParaRPr sz="95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17230" y="7153778"/>
            <a:ext cx="3227070" cy="19050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950" spc="10" dirty="0">
                <a:solidFill>
                  <a:srgbClr val="3C2B98"/>
                </a:solidFill>
                <a:latin typeface="Arial"/>
                <a:cs typeface="Arial"/>
              </a:rPr>
              <a:t>WORLD ASSOCIATION </a:t>
            </a:r>
            <a:r>
              <a:rPr sz="950" spc="5" dirty="0">
                <a:solidFill>
                  <a:srgbClr val="3C2B98"/>
                </a:solidFill>
                <a:latin typeface="Arial"/>
                <a:cs typeface="Arial"/>
              </a:rPr>
              <a:t>OF </a:t>
            </a:r>
            <a:r>
              <a:rPr sz="950" spc="15" dirty="0">
                <a:solidFill>
                  <a:srgbClr val="3C2B98"/>
                </a:solidFill>
                <a:latin typeface="Arial"/>
                <a:cs typeface="Arial"/>
              </a:rPr>
              <a:t>TECHNOLOGY</a:t>
            </a:r>
            <a:r>
              <a:rPr sz="950" spc="90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950" spc="15" dirty="0">
                <a:solidFill>
                  <a:srgbClr val="3C2B98"/>
                </a:solidFill>
                <a:latin typeface="Arial"/>
                <a:cs typeface="Arial"/>
              </a:rPr>
              <a:t>TEACHERS</a:t>
            </a:r>
            <a:endParaRPr sz="95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945992" y="7150765"/>
            <a:ext cx="2900680" cy="19050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950" spc="-5" dirty="0">
                <a:solidFill>
                  <a:srgbClr val="3C2B98"/>
                </a:solidFill>
                <a:latin typeface="Arial"/>
                <a:cs typeface="Arial"/>
                <a:hlinkClick r:id="rId3"/>
              </a:rPr>
              <a:t>https://www.facebook.com/groups/254963448192823/</a:t>
            </a:r>
            <a:endParaRPr sz="95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945992" y="68985"/>
            <a:ext cx="2900680" cy="1701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50" spc="-5" dirty="0">
                <a:solidFill>
                  <a:srgbClr val="3C2B98"/>
                </a:solidFill>
                <a:latin typeface="Arial"/>
                <a:cs typeface="Arial"/>
                <a:hlinkClick r:id="rId4"/>
              </a:rPr>
              <a:t>https://www.facebook.com/groups/254963448192823/</a:t>
            </a:r>
            <a:endParaRPr sz="95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17230" y="71998"/>
            <a:ext cx="3227070" cy="1701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50" spc="10" dirty="0">
                <a:solidFill>
                  <a:srgbClr val="3C2B98"/>
                </a:solidFill>
                <a:latin typeface="Arial"/>
                <a:cs typeface="Arial"/>
              </a:rPr>
              <a:t>WORLD ASSOCIATION </a:t>
            </a:r>
            <a:r>
              <a:rPr sz="950" spc="5" dirty="0">
                <a:solidFill>
                  <a:srgbClr val="3C2B98"/>
                </a:solidFill>
                <a:latin typeface="Arial"/>
                <a:cs typeface="Arial"/>
              </a:rPr>
              <a:t>OF </a:t>
            </a:r>
            <a:r>
              <a:rPr sz="950" spc="15" dirty="0">
                <a:solidFill>
                  <a:srgbClr val="3C2B98"/>
                </a:solidFill>
                <a:latin typeface="Arial"/>
                <a:cs typeface="Arial"/>
              </a:rPr>
              <a:t>TECHNOLOGY</a:t>
            </a:r>
            <a:r>
              <a:rPr sz="950" spc="90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950" spc="15" dirty="0">
                <a:solidFill>
                  <a:srgbClr val="3C2B98"/>
                </a:solidFill>
                <a:latin typeface="Arial"/>
                <a:cs typeface="Arial"/>
              </a:rPr>
              <a:t>TEACHERS</a:t>
            </a:r>
            <a:endParaRPr sz="95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147195" y="51128"/>
            <a:ext cx="2914650" cy="1701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094864" algn="l"/>
              </a:tabLst>
            </a:pPr>
            <a:r>
              <a:rPr sz="950" spc="-5" dirty="0">
                <a:solidFill>
                  <a:srgbClr val="3C2B98"/>
                </a:solidFill>
                <a:latin typeface="Arial"/>
                <a:cs typeface="Arial"/>
                <a:hlinkClick r:id="rId2"/>
              </a:rPr>
              <a:t>www.technologystudent.com</a:t>
            </a:r>
            <a:r>
              <a:rPr sz="950" spc="15" dirty="0">
                <a:solidFill>
                  <a:srgbClr val="3C2B98"/>
                </a:solidFill>
                <a:latin typeface="Arial"/>
                <a:cs typeface="Arial"/>
                <a:hlinkClick r:id="rId2"/>
              </a:rPr>
              <a:t> </a:t>
            </a:r>
            <a:r>
              <a:rPr sz="950" dirty="0">
                <a:solidFill>
                  <a:srgbClr val="3C2B98"/>
                </a:solidFill>
                <a:latin typeface="Arial"/>
                <a:cs typeface="Arial"/>
                <a:hlinkClick r:id="rId2"/>
              </a:rPr>
              <a:t>©</a:t>
            </a:r>
            <a:r>
              <a:rPr sz="950" spc="15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950" spc="-5" dirty="0">
                <a:solidFill>
                  <a:srgbClr val="3C2B98"/>
                </a:solidFill>
                <a:latin typeface="Arial"/>
                <a:cs typeface="Arial"/>
              </a:rPr>
              <a:t>2018	</a:t>
            </a:r>
            <a:r>
              <a:rPr sz="950" spc="-20" dirty="0">
                <a:solidFill>
                  <a:srgbClr val="3C2B98"/>
                </a:solidFill>
                <a:latin typeface="Arial"/>
                <a:cs typeface="Arial"/>
              </a:rPr>
              <a:t>V.Ryan </a:t>
            </a:r>
            <a:r>
              <a:rPr sz="950" spc="-5" dirty="0">
                <a:solidFill>
                  <a:srgbClr val="3C2B98"/>
                </a:solidFill>
                <a:latin typeface="Arial"/>
                <a:cs typeface="Arial"/>
              </a:rPr>
              <a:t>©</a:t>
            </a:r>
            <a:r>
              <a:rPr sz="950" spc="-45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950" spc="-5" dirty="0">
                <a:solidFill>
                  <a:srgbClr val="3C2B98"/>
                </a:solidFill>
                <a:latin typeface="Arial"/>
                <a:cs typeface="Arial"/>
              </a:rPr>
              <a:t>2018</a:t>
            </a:r>
            <a:endParaRPr sz="9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1014" y="58452"/>
            <a:ext cx="10567035" cy="7455534"/>
          </a:xfrm>
          <a:custGeom>
            <a:avLst/>
            <a:gdLst/>
            <a:ahLst/>
            <a:cxnLst/>
            <a:rect l="l" t="t" r="r" b="b"/>
            <a:pathLst>
              <a:path w="10567035" h="7455534">
                <a:moveTo>
                  <a:pt x="0" y="0"/>
                </a:moveTo>
                <a:lnTo>
                  <a:pt x="10566467" y="0"/>
                </a:lnTo>
                <a:lnTo>
                  <a:pt x="10566467" y="7454948"/>
                </a:lnTo>
                <a:lnTo>
                  <a:pt x="0" y="7454948"/>
                </a:lnTo>
                <a:lnTo>
                  <a:pt x="0" y="0"/>
                </a:lnTo>
                <a:close/>
              </a:path>
            </a:pathLst>
          </a:custGeom>
          <a:solidFill>
            <a:srgbClr val="F5FDF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328567" y="1688648"/>
            <a:ext cx="6058535" cy="4064000"/>
          </a:xfrm>
          <a:custGeom>
            <a:avLst/>
            <a:gdLst/>
            <a:ahLst/>
            <a:cxnLst/>
            <a:rect l="l" t="t" r="r" b="b"/>
            <a:pathLst>
              <a:path w="6058534" h="4064000">
                <a:moveTo>
                  <a:pt x="0" y="0"/>
                </a:moveTo>
                <a:lnTo>
                  <a:pt x="6057903" y="0"/>
                </a:lnTo>
                <a:lnTo>
                  <a:pt x="6057903" y="4064000"/>
                </a:lnTo>
                <a:lnTo>
                  <a:pt x="0" y="40640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328567" y="1688648"/>
            <a:ext cx="6058535" cy="4064000"/>
          </a:xfrm>
          <a:custGeom>
            <a:avLst/>
            <a:gdLst/>
            <a:ahLst/>
            <a:cxnLst/>
            <a:rect l="l" t="t" r="r" b="b"/>
            <a:pathLst>
              <a:path w="6058534" h="4064000">
                <a:moveTo>
                  <a:pt x="0" y="0"/>
                </a:moveTo>
                <a:lnTo>
                  <a:pt x="6057903" y="0"/>
                </a:lnTo>
                <a:lnTo>
                  <a:pt x="6057903" y="4064000"/>
                </a:lnTo>
                <a:lnTo>
                  <a:pt x="0" y="4064000"/>
                </a:lnTo>
                <a:lnTo>
                  <a:pt x="0" y="0"/>
                </a:lnTo>
                <a:close/>
              </a:path>
            </a:pathLst>
          </a:custGeom>
          <a:ln w="179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311364" y="121229"/>
            <a:ext cx="9796145" cy="922019"/>
          </a:xfrm>
          <a:prstGeom prst="rect">
            <a:avLst/>
          </a:prstGeom>
        </p:spPr>
        <p:txBody>
          <a:bodyPr vert="horz" wrap="square" lIns="0" tIns="137795" rIns="0" bIns="0" rtlCol="0">
            <a:spAutoFit/>
          </a:bodyPr>
          <a:lstStyle/>
          <a:p>
            <a:pPr marL="106680">
              <a:lnSpc>
                <a:spcPct val="100000"/>
              </a:lnSpc>
              <a:spcBef>
                <a:spcPts val="1085"/>
              </a:spcBef>
            </a:pPr>
            <a:r>
              <a:rPr sz="1950" b="1" u="sng" spc="5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CHECK LISTS </a:t>
            </a:r>
            <a:r>
              <a:rPr sz="1950" b="1" u="sng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- </a:t>
            </a:r>
            <a:r>
              <a:rPr sz="1950" b="1" u="sng" spc="1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HAVE </a:t>
            </a:r>
            <a:r>
              <a:rPr sz="1950" b="1" u="sng" spc="4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YOU </a:t>
            </a:r>
            <a:r>
              <a:rPr sz="1950" b="1" u="sng" spc="5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MENTIONED </a:t>
            </a:r>
            <a:r>
              <a:rPr sz="1950" b="1" u="sng" spc="3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OR </a:t>
            </a:r>
            <a:r>
              <a:rPr sz="1950" b="1" u="sng" spc="5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INCLUDED </a:t>
            </a:r>
            <a:r>
              <a:rPr sz="1950" b="1" u="sng" spc="5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THESE </a:t>
            </a:r>
            <a:r>
              <a:rPr sz="1950" b="1" u="sng" spc="3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REGULARLY</a:t>
            </a:r>
            <a:r>
              <a:rPr sz="1950" b="1" spc="3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950" b="1" u="sng" spc="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?</a:t>
            </a:r>
            <a:endParaRPr sz="19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090"/>
              </a:spcBef>
            </a:pPr>
            <a:r>
              <a:rPr sz="2200" spc="-5" dirty="0">
                <a:solidFill>
                  <a:srgbClr val="151616"/>
                </a:solidFill>
                <a:latin typeface="Arial"/>
                <a:cs typeface="Arial"/>
              </a:rPr>
              <a:t>The check list shown</a:t>
            </a:r>
            <a:r>
              <a:rPr sz="2200" spc="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200" spc="-5" dirty="0">
                <a:solidFill>
                  <a:srgbClr val="151616"/>
                </a:solidFill>
                <a:latin typeface="Arial"/>
                <a:cs typeface="Arial"/>
              </a:rPr>
              <a:t>opposite,</a:t>
            </a:r>
            <a:endParaRPr sz="22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41245" y="994546"/>
            <a:ext cx="3970654" cy="6291580"/>
          </a:xfrm>
          <a:prstGeom prst="rect">
            <a:avLst/>
          </a:prstGeom>
        </p:spPr>
        <p:txBody>
          <a:bodyPr vert="horz" wrap="square" lIns="0" tIns="41910" rIns="0" bIns="0" rtlCol="0">
            <a:spAutoFit/>
          </a:bodyPr>
          <a:lstStyle/>
          <a:p>
            <a:pPr marL="121285" marR="113664" algn="ctr">
              <a:lnSpc>
                <a:spcPts val="2460"/>
              </a:lnSpc>
              <a:spcBef>
                <a:spcPts val="330"/>
              </a:spcBef>
            </a:pPr>
            <a:r>
              <a:rPr sz="2200" spc="-5" dirty="0">
                <a:solidFill>
                  <a:srgbClr val="151616"/>
                </a:solidFill>
                <a:latin typeface="Arial"/>
                <a:cs typeface="Arial"/>
              </a:rPr>
              <a:t>can be used </a:t>
            </a:r>
            <a:r>
              <a:rPr sz="2200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2200" spc="-5" dirty="0">
                <a:solidFill>
                  <a:srgbClr val="151616"/>
                </a:solidFill>
                <a:latin typeface="Arial"/>
                <a:cs typeface="Arial"/>
              </a:rPr>
              <a:t>ensure </a:t>
            </a:r>
            <a:r>
              <a:rPr sz="2200" dirty="0">
                <a:solidFill>
                  <a:srgbClr val="151616"/>
                </a:solidFill>
                <a:latin typeface="Arial"/>
                <a:cs typeface="Arial"/>
              </a:rPr>
              <a:t>that  students </a:t>
            </a:r>
            <a:r>
              <a:rPr sz="2200" spc="-5" dirty="0">
                <a:solidFill>
                  <a:srgbClr val="151616"/>
                </a:solidFill>
                <a:latin typeface="Arial"/>
                <a:cs typeface="Arial"/>
              </a:rPr>
              <a:t>employ a wide range  </a:t>
            </a:r>
            <a:r>
              <a:rPr sz="2200" dirty="0">
                <a:solidFill>
                  <a:srgbClr val="151616"/>
                </a:solidFill>
                <a:latin typeface="Arial"/>
                <a:cs typeface="Arial"/>
              </a:rPr>
              <a:t>of </a:t>
            </a:r>
            <a:r>
              <a:rPr sz="2200" spc="-5" dirty="0">
                <a:solidFill>
                  <a:srgbClr val="151616"/>
                </a:solidFill>
                <a:latin typeface="Arial"/>
                <a:cs typeface="Arial"/>
              </a:rPr>
              <a:t>skills and</a:t>
            </a:r>
            <a:r>
              <a:rPr sz="2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200" spc="-5" dirty="0">
                <a:solidFill>
                  <a:srgbClr val="151616"/>
                </a:solidFill>
                <a:latin typeface="Arial"/>
                <a:cs typeface="Arial"/>
              </a:rPr>
              <a:t>design</a:t>
            </a:r>
            <a:r>
              <a:rPr sz="2200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200" dirty="0">
                <a:solidFill>
                  <a:srgbClr val="151616"/>
                </a:solidFill>
                <a:latin typeface="Arial"/>
                <a:cs typeface="Arial"/>
              </a:rPr>
              <a:t>strategies,  </a:t>
            </a:r>
            <a:r>
              <a:rPr sz="2200" spc="-5" dirty="0">
                <a:solidFill>
                  <a:srgbClr val="151616"/>
                </a:solidFill>
                <a:latin typeface="Arial"/>
                <a:cs typeface="Arial"/>
              </a:rPr>
              <a:t>when generating and  developing ideas </a:t>
            </a:r>
            <a:r>
              <a:rPr sz="2200" dirty="0">
                <a:solidFill>
                  <a:srgbClr val="151616"/>
                </a:solidFill>
                <a:latin typeface="Arial"/>
                <a:cs typeface="Arial"/>
              </a:rPr>
              <a:t>/</a:t>
            </a:r>
            <a:r>
              <a:rPr sz="2200" spc="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200" spc="-5" dirty="0">
                <a:solidFill>
                  <a:srgbClr val="151616"/>
                </a:solidFill>
                <a:latin typeface="Arial"/>
                <a:cs typeface="Arial"/>
              </a:rPr>
              <a:t>designs.</a:t>
            </a:r>
            <a:endParaRPr sz="2200">
              <a:latin typeface="Arial"/>
              <a:cs typeface="Arial"/>
            </a:endParaRPr>
          </a:p>
          <a:p>
            <a:pPr marL="12700" marR="5080" algn="ctr">
              <a:lnSpc>
                <a:spcPts val="2460"/>
              </a:lnSpc>
              <a:spcBef>
                <a:spcPts val="2445"/>
              </a:spcBef>
            </a:pPr>
            <a:r>
              <a:rPr sz="2200" dirty="0">
                <a:solidFill>
                  <a:srgbClr val="151616"/>
                </a:solidFill>
                <a:latin typeface="Arial"/>
                <a:cs typeface="Arial"/>
              </a:rPr>
              <a:t>A student </a:t>
            </a:r>
            <a:r>
              <a:rPr sz="2200" spc="-5" dirty="0">
                <a:solidFill>
                  <a:srgbClr val="151616"/>
                </a:solidFill>
                <a:latin typeface="Arial"/>
                <a:cs typeface="Arial"/>
              </a:rPr>
              <a:t>places a </a:t>
            </a:r>
            <a:r>
              <a:rPr sz="2200" dirty="0">
                <a:solidFill>
                  <a:srgbClr val="151616"/>
                </a:solidFill>
                <a:latin typeface="Arial"/>
                <a:cs typeface="Arial"/>
              </a:rPr>
              <a:t>tick </a:t>
            </a:r>
            <a:r>
              <a:rPr sz="2200" spc="-5" dirty="0">
                <a:solidFill>
                  <a:srgbClr val="151616"/>
                </a:solidFill>
                <a:latin typeface="Arial"/>
                <a:cs typeface="Arial"/>
              </a:rPr>
              <a:t>against  the </a:t>
            </a:r>
            <a:r>
              <a:rPr sz="2200" dirty="0">
                <a:solidFill>
                  <a:srgbClr val="151616"/>
                </a:solidFill>
                <a:latin typeface="Arial"/>
                <a:cs typeface="Arial"/>
              </a:rPr>
              <a:t>statements </a:t>
            </a:r>
            <a:r>
              <a:rPr sz="2200" spc="-5" dirty="0">
                <a:solidFill>
                  <a:srgbClr val="151616"/>
                </a:solidFill>
                <a:latin typeface="Arial"/>
                <a:cs typeface="Arial"/>
              </a:rPr>
              <a:t>in </a:t>
            </a:r>
            <a:r>
              <a:rPr sz="22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2200" spc="-5" dirty="0">
                <a:solidFill>
                  <a:srgbClr val="151616"/>
                </a:solidFill>
                <a:latin typeface="Arial"/>
                <a:cs typeface="Arial"/>
              </a:rPr>
              <a:t>check </a:t>
            </a:r>
            <a:r>
              <a:rPr sz="2200" dirty="0">
                <a:solidFill>
                  <a:srgbClr val="151616"/>
                </a:solidFill>
                <a:latin typeface="Arial"/>
                <a:cs typeface="Arial"/>
              </a:rPr>
              <a:t>list,  </a:t>
            </a:r>
            <a:r>
              <a:rPr sz="2200" spc="-5" dirty="0">
                <a:solidFill>
                  <a:srgbClr val="151616"/>
                </a:solidFill>
                <a:latin typeface="Arial"/>
                <a:cs typeface="Arial"/>
              </a:rPr>
              <a:t>as and when he/she</a:t>
            </a:r>
            <a:r>
              <a:rPr sz="2200" spc="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200" spc="-5" dirty="0">
                <a:solidFill>
                  <a:srgbClr val="151616"/>
                </a:solidFill>
                <a:latin typeface="Arial"/>
                <a:cs typeface="Arial"/>
              </a:rPr>
              <a:t>uses </a:t>
            </a:r>
            <a:r>
              <a:rPr sz="2200" dirty="0">
                <a:solidFill>
                  <a:srgbClr val="151616"/>
                </a:solidFill>
                <a:latin typeface="Arial"/>
                <a:cs typeface="Arial"/>
              </a:rPr>
              <a:t>them.  Most of the statements </a:t>
            </a:r>
            <a:r>
              <a:rPr sz="2200" spc="-5" dirty="0">
                <a:solidFill>
                  <a:srgbClr val="151616"/>
                </a:solidFill>
                <a:latin typeface="Arial"/>
                <a:cs typeface="Arial"/>
              </a:rPr>
              <a:t>should  have multiple </a:t>
            </a:r>
            <a:r>
              <a:rPr sz="2200" dirty="0">
                <a:solidFill>
                  <a:srgbClr val="151616"/>
                </a:solidFill>
                <a:latin typeface="Arial"/>
                <a:cs typeface="Arial"/>
              </a:rPr>
              <a:t>ticks </a:t>
            </a:r>
            <a:r>
              <a:rPr sz="2200" spc="-5" dirty="0">
                <a:solidFill>
                  <a:srgbClr val="151616"/>
                </a:solidFill>
                <a:latin typeface="Arial"/>
                <a:cs typeface="Arial"/>
              </a:rPr>
              <a:t>alongside,  </a:t>
            </a:r>
            <a:r>
              <a:rPr sz="2200" dirty="0">
                <a:solidFill>
                  <a:srgbClr val="151616"/>
                </a:solidFill>
                <a:latin typeface="Arial"/>
                <a:cs typeface="Arial"/>
              </a:rPr>
              <a:t>after </a:t>
            </a:r>
            <a:r>
              <a:rPr sz="2200" spc="-5" dirty="0">
                <a:solidFill>
                  <a:srgbClr val="151616"/>
                </a:solidFill>
                <a:latin typeface="Arial"/>
                <a:cs typeface="Arial"/>
              </a:rPr>
              <a:t>the completion </a:t>
            </a:r>
            <a:r>
              <a:rPr sz="2200" dirty="0">
                <a:solidFill>
                  <a:srgbClr val="151616"/>
                </a:solidFill>
                <a:latin typeface="Arial"/>
                <a:cs typeface="Arial"/>
              </a:rPr>
              <a:t>of </a:t>
            </a:r>
            <a:r>
              <a:rPr sz="2200" spc="-5" dirty="0">
                <a:solidFill>
                  <a:srgbClr val="151616"/>
                </a:solidFill>
                <a:latin typeface="Arial"/>
                <a:cs typeface="Arial"/>
              </a:rPr>
              <a:t>a range  </a:t>
            </a:r>
            <a:r>
              <a:rPr sz="2200" dirty="0">
                <a:solidFill>
                  <a:srgbClr val="151616"/>
                </a:solidFill>
                <a:latin typeface="Arial"/>
                <a:cs typeface="Arial"/>
              </a:rPr>
              <a:t>of </a:t>
            </a:r>
            <a:r>
              <a:rPr sz="2200" spc="-5" dirty="0">
                <a:solidFill>
                  <a:srgbClr val="151616"/>
                </a:solidFill>
                <a:latin typeface="Arial"/>
                <a:cs typeface="Arial"/>
              </a:rPr>
              <a:t>design </a:t>
            </a:r>
            <a:r>
              <a:rPr sz="2200" dirty="0">
                <a:solidFill>
                  <a:srgbClr val="151616"/>
                </a:solidFill>
                <a:latin typeface="Arial"/>
                <a:cs typeface="Arial"/>
              </a:rPr>
              <a:t>sheets. Gaps may  </a:t>
            </a:r>
            <a:r>
              <a:rPr sz="2200" spc="-5" dirty="0">
                <a:solidFill>
                  <a:srgbClr val="151616"/>
                </a:solidFill>
                <a:latin typeface="Arial"/>
                <a:cs typeface="Arial"/>
              </a:rPr>
              <a:t>indicate a need </a:t>
            </a:r>
            <a:r>
              <a:rPr sz="2200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2200" spc="-5" dirty="0">
                <a:solidFill>
                  <a:srgbClr val="151616"/>
                </a:solidFill>
                <a:latin typeface="Arial"/>
                <a:cs typeface="Arial"/>
              </a:rPr>
              <a:t>revisit design  work.</a:t>
            </a:r>
            <a:endParaRPr sz="2200">
              <a:latin typeface="Arial"/>
              <a:cs typeface="Arial"/>
            </a:endParaRPr>
          </a:p>
          <a:p>
            <a:pPr marL="191135" marR="183515" algn="ctr">
              <a:lnSpc>
                <a:spcPts val="2460"/>
              </a:lnSpc>
              <a:spcBef>
                <a:spcPts val="2440"/>
              </a:spcBef>
            </a:pPr>
            <a:r>
              <a:rPr sz="2200" spc="-5" dirty="0">
                <a:solidFill>
                  <a:srgbClr val="151616"/>
                </a:solidFill>
                <a:latin typeface="Arial"/>
                <a:cs typeface="Arial"/>
              </a:rPr>
              <a:t>Additional </a:t>
            </a:r>
            <a:r>
              <a:rPr sz="2200" dirty="0">
                <a:solidFill>
                  <a:srgbClr val="151616"/>
                </a:solidFill>
                <a:latin typeface="Arial"/>
                <a:cs typeface="Arial"/>
              </a:rPr>
              <a:t>statements</a:t>
            </a:r>
            <a:r>
              <a:rPr sz="2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200" spc="-5" dirty="0">
                <a:solidFill>
                  <a:srgbClr val="151616"/>
                </a:solidFill>
                <a:latin typeface="Arial"/>
                <a:cs typeface="Arial"/>
              </a:rPr>
              <a:t>can</a:t>
            </a:r>
            <a:r>
              <a:rPr sz="2200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200" spc="-5" dirty="0">
                <a:solidFill>
                  <a:srgbClr val="151616"/>
                </a:solidFill>
                <a:latin typeface="Arial"/>
                <a:cs typeface="Arial"/>
              </a:rPr>
              <a:t>be  added, </a:t>
            </a:r>
            <a:r>
              <a:rPr sz="2200" dirty="0">
                <a:solidFill>
                  <a:srgbClr val="151616"/>
                </a:solidFill>
                <a:latin typeface="Arial"/>
                <a:cs typeface="Arial"/>
              </a:rPr>
              <a:t>to suit the </a:t>
            </a:r>
            <a:r>
              <a:rPr sz="2200" spc="-5" dirty="0">
                <a:solidFill>
                  <a:srgbClr val="151616"/>
                </a:solidFill>
                <a:latin typeface="Arial"/>
                <a:cs typeface="Arial"/>
              </a:rPr>
              <a:t>approach  used by schools/ Design and  </a:t>
            </a:r>
            <a:r>
              <a:rPr sz="2200" spc="-25" dirty="0">
                <a:solidFill>
                  <a:srgbClr val="151616"/>
                </a:solidFill>
                <a:latin typeface="Arial"/>
                <a:cs typeface="Arial"/>
              </a:rPr>
              <a:t>Technology</a:t>
            </a:r>
            <a:r>
              <a:rPr sz="2200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200" spc="-5" dirty="0">
                <a:solidFill>
                  <a:srgbClr val="151616"/>
                </a:solidFill>
                <a:latin typeface="Arial"/>
                <a:cs typeface="Arial"/>
              </a:rPr>
              <a:t>departments</a:t>
            </a:r>
            <a:endParaRPr sz="220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4387571" y="1759895"/>
            <a:ext cx="2945503" cy="393833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7369275" y="1759895"/>
            <a:ext cx="2945502" cy="393833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4404179" y="2977796"/>
            <a:ext cx="1828800" cy="1463675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40970" marR="212090" algn="ctr">
              <a:lnSpc>
                <a:spcPts val="830"/>
              </a:lnSpc>
              <a:spcBef>
                <a:spcPts val="180"/>
              </a:spcBef>
            </a:pPr>
            <a:r>
              <a:rPr sz="750" spc="10" dirty="0">
                <a:solidFill>
                  <a:srgbClr val="151616"/>
                </a:solidFill>
                <a:latin typeface="Arial"/>
                <a:cs typeface="Arial"/>
              </a:rPr>
              <a:t>INCLUDED PHYSICAL</a:t>
            </a:r>
            <a:r>
              <a:rPr sz="750" spc="-4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750" spc="10" dirty="0">
                <a:solidFill>
                  <a:srgbClr val="151616"/>
                </a:solidFill>
                <a:latin typeface="Arial"/>
                <a:cs typeface="Arial"/>
              </a:rPr>
              <a:t>MODELS  </a:t>
            </a:r>
            <a:r>
              <a:rPr sz="750" spc="-5" dirty="0">
                <a:solidFill>
                  <a:srgbClr val="151616"/>
                </a:solidFill>
                <a:latin typeface="Arial"/>
                <a:cs typeface="Arial"/>
              </a:rPr>
              <a:t>AND CAD</a:t>
            </a:r>
            <a:r>
              <a:rPr sz="75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750" spc="-5" dirty="0">
                <a:solidFill>
                  <a:srgbClr val="151616"/>
                </a:solidFill>
                <a:latin typeface="Arial"/>
                <a:cs typeface="Arial"/>
              </a:rPr>
              <a:t>MODELS</a:t>
            </a:r>
            <a:endParaRPr sz="75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800">
              <a:latin typeface="Times New Roman"/>
              <a:cs typeface="Times New Roman"/>
            </a:endParaRPr>
          </a:p>
          <a:p>
            <a:pPr marL="12700" indent="28575">
              <a:lnSpc>
                <a:spcPct val="100000"/>
              </a:lnSpc>
            </a:pPr>
            <a:r>
              <a:rPr sz="750" spc="10" dirty="0">
                <a:solidFill>
                  <a:srgbClr val="151616"/>
                </a:solidFill>
                <a:latin typeface="Arial"/>
                <a:cs typeface="Arial"/>
              </a:rPr>
              <a:t>ADDED </a:t>
            </a:r>
            <a:r>
              <a:rPr sz="750" spc="5" dirty="0">
                <a:solidFill>
                  <a:srgbClr val="151616"/>
                </a:solidFill>
                <a:latin typeface="Arial"/>
                <a:cs typeface="Arial"/>
              </a:rPr>
              <a:t>CUSTOMER </a:t>
            </a:r>
            <a:r>
              <a:rPr sz="750" spc="-5" dirty="0">
                <a:solidFill>
                  <a:srgbClr val="151616"/>
                </a:solidFill>
                <a:latin typeface="Arial"/>
                <a:cs typeface="Arial"/>
              </a:rPr>
              <a:t>/ </a:t>
            </a:r>
            <a:r>
              <a:rPr sz="750" spc="10" dirty="0">
                <a:solidFill>
                  <a:srgbClr val="151616"/>
                </a:solidFill>
                <a:latin typeface="Arial"/>
                <a:cs typeface="Arial"/>
              </a:rPr>
              <a:t>CLIENT</a:t>
            </a:r>
            <a:r>
              <a:rPr sz="750" spc="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750" spc="10" dirty="0">
                <a:solidFill>
                  <a:srgbClr val="151616"/>
                </a:solidFill>
                <a:latin typeface="Arial"/>
                <a:cs typeface="Arial"/>
              </a:rPr>
              <a:t>VIEWS</a:t>
            </a:r>
            <a:endParaRPr sz="7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900">
              <a:latin typeface="Times New Roman"/>
              <a:cs typeface="Times New Roman"/>
            </a:endParaRPr>
          </a:p>
          <a:p>
            <a:pPr marL="12700" marR="5080" algn="ctr">
              <a:lnSpc>
                <a:spcPts val="830"/>
              </a:lnSpc>
            </a:pPr>
            <a:r>
              <a:rPr sz="750" spc="5" dirty="0">
                <a:solidFill>
                  <a:srgbClr val="151616"/>
                </a:solidFill>
                <a:latin typeface="Arial"/>
                <a:cs typeface="Arial"/>
              </a:rPr>
              <a:t>USED </a:t>
            </a:r>
            <a:r>
              <a:rPr sz="750" spc="10" dirty="0">
                <a:solidFill>
                  <a:srgbClr val="151616"/>
                </a:solidFill>
                <a:latin typeface="Arial"/>
                <a:cs typeface="Arial"/>
              </a:rPr>
              <a:t>SKETCHES, EXPLODED </a:t>
            </a:r>
            <a:r>
              <a:rPr sz="750" spc="5" dirty="0">
                <a:solidFill>
                  <a:srgbClr val="151616"/>
                </a:solidFill>
                <a:latin typeface="Arial"/>
                <a:cs typeface="Arial"/>
              </a:rPr>
              <a:t>VIEWS,  </a:t>
            </a:r>
            <a:r>
              <a:rPr sz="750" spc="10" dirty="0">
                <a:solidFill>
                  <a:srgbClr val="151616"/>
                </a:solidFill>
                <a:latin typeface="Arial"/>
                <a:cs typeface="Arial"/>
              </a:rPr>
              <a:t>SECTIONAL </a:t>
            </a:r>
            <a:r>
              <a:rPr sz="750" spc="5" dirty="0">
                <a:solidFill>
                  <a:srgbClr val="151616"/>
                </a:solidFill>
                <a:latin typeface="Arial"/>
                <a:cs typeface="Arial"/>
              </a:rPr>
              <a:t>VIEWS, </a:t>
            </a:r>
            <a:r>
              <a:rPr sz="750" spc="10" dirty="0">
                <a:solidFill>
                  <a:srgbClr val="151616"/>
                </a:solidFill>
                <a:latin typeface="Arial"/>
                <a:cs typeface="Arial"/>
              </a:rPr>
              <a:t>ORTHOGRAPHIC  PERSPECTIVE </a:t>
            </a:r>
            <a:r>
              <a:rPr sz="750" spc="0" dirty="0">
                <a:solidFill>
                  <a:srgbClr val="151616"/>
                </a:solidFill>
                <a:latin typeface="Arial"/>
                <a:cs typeface="Arial"/>
              </a:rPr>
              <a:t>ETC...</a:t>
            </a:r>
            <a:endParaRPr sz="750">
              <a:latin typeface="Arial"/>
              <a:cs typeface="Arial"/>
            </a:endParaRPr>
          </a:p>
          <a:p>
            <a:pPr marL="142240" marR="161290" algn="ctr">
              <a:lnSpc>
                <a:spcPts val="830"/>
              </a:lnSpc>
              <a:spcBef>
                <a:spcPts val="245"/>
              </a:spcBef>
            </a:pPr>
            <a:r>
              <a:rPr sz="750" spc="10" dirty="0">
                <a:solidFill>
                  <a:srgbClr val="151616"/>
                </a:solidFill>
                <a:latin typeface="Arial"/>
                <a:cs typeface="Arial"/>
              </a:rPr>
              <a:t>APPLIED SIZES </a:t>
            </a:r>
            <a:r>
              <a:rPr sz="750" spc="-5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750" spc="10" dirty="0">
                <a:solidFill>
                  <a:srgbClr val="151616"/>
                </a:solidFill>
                <a:latin typeface="Arial"/>
                <a:cs typeface="Arial"/>
              </a:rPr>
              <a:t>SKETCHES</a:t>
            </a:r>
            <a:r>
              <a:rPr sz="750" spc="-5" dirty="0">
                <a:solidFill>
                  <a:srgbClr val="151616"/>
                </a:solidFill>
                <a:latin typeface="Arial"/>
                <a:cs typeface="Arial"/>
              </a:rPr>
              <a:t> -  </a:t>
            </a:r>
            <a:r>
              <a:rPr sz="750" spc="5" dirty="0">
                <a:solidFill>
                  <a:srgbClr val="151616"/>
                </a:solidFill>
                <a:latin typeface="Arial"/>
                <a:cs typeface="Arial"/>
              </a:rPr>
              <a:t>LENGTH, </a:t>
            </a:r>
            <a:r>
              <a:rPr sz="750" spc="10" dirty="0">
                <a:solidFill>
                  <a:srgbClr val="151616"/>
                </a:solidFill>
                <a:latin typeface="Arial"/>
                <a:cs typeface="Arial"/>
              </a:rPr>
              <a:t>HEIGHT </a:t>
            </a:r>
            <a:r>
              <a:rPr sz="750" spc="5" dirty="0">
                <a:solidFill>
                  <a:srgbClr val="151616"/>
                </a:solidFill>
                <a:latin typeface="Arial"/>
                <a:cs typeface="Arial"/>
              </a:rPr>
              <a:t>AND</a:t>
            </a:r>
            <a:r>
              <a:rPr sz="750" spc="-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750" spc="10" dirty="0">
                <a:solidFill>
                  <a:srgbClr val="151616"/>
                </a:solidFill>
                <a:latin typeface="Arial"/>
                <a:cs typeface="Arial"/>
              </a:rPr>
              <a:t>DEPTH</a:t>
            </a:r>
            <a:endParaRPr sz="750">
              <a:latin typeface="Arial"/>
              <a:cs typeface="Arial"/>
            </a:endParaRPr>
          </a:p>
          <a:p>
            <a:pPr marL="82550" marR="100330" indent="1270" algn="ctr">
              <a:lnSpc>
                <a:spcPts val="830"/>
              </a:lnSpc>
              <a:spcBef>
                <a:spcPts val="660"/>
              </a:spcBef>
            </a:pPr>
            <a:r>
              <a:rPr sz="750" spc="10" dirty="0">
                <a:solidFill>
                  <a:srgbClr val="151616"/>
                </a:solidFill>
                <a:latin typeface="Arial"/>
                <a:cs typeface="Arial"/>
              </a:rPr>
              <a:t>EXPLAINED PROBLEMS </a:t>
            </a:r>
            <a:r>
              <a:rPr sz="750" spc="-5" dirty="0">
                <a:solidFill>
                  <a:srgbClr val="151616"/>
                </a:solidFill>
                <a:latin typeface="Arial"/>
                <a:cs typeface="Arial"/>
              </a:rPr>
              <a:t>FOUND  </a:t>
            </a:r>
            <a:r>
              <a:rPr sz="750" spc="0" dirty="0">
                <a:solidFill>
                  <a:srgbClr val="151616"/>
                </a:solidFill>
                <a:latin typeface="Arial"/>
                <a:cs typeface="Arial"/>
              </a:rPr>
              <a:t>WHILST </a:t>
            </a:r>
            <a:r>
              <a:rPr sz="750" spc="10" dirty="0">
                <a:solidFill>
                  <a:srgbClr val="151616"/>
                </a:solidFill>
                <a:latin typeface="Arial"/>
                <a:cs typeface="Arial"/>
              </a:rPr>
              <a:t>SKETCHING </a:t>
            </a:r>
            <a:r>
              <a:rPr sz="750" spc="-5" dirty="0">
                <a:solidFill>
                  <a:srgbClr val="151616"/>
                </a:solidFill>
                <a:latin typeface="Arial"/>
                <a:cs typeface="Arial"/>
              </a:rPr>
              <a:t>/</a:t>
            </a:r>
            <a:r>
              <a:rPr sz="75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750" spc="10" dirty="0">
                <a:solidFill>
                  <a:srgbClr val="151616"/>
                </a:solidFill>
                <a:latin typeface="Arial"/>
                <a:cs typeface="Arial"/>
              </a:rPr>
              <a:t>MODELLING</a:t>
            </a:r>
            <a:endParaRPr sz="75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438345" y="1755798"/>
            <a:ext cx="1736089" cy="1510030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204470" marR="144145" algn="ctr">
              <a:lnSpc>
                <a:spcPts val="780"/>
              </a:lnSpc>
              <a:spcBef>
                <a:spcPts val="170"/>
              </a:spcBef>
            </a:pPr>
            <a:r>
              <a:rPr sz="700" spc="5" dirty="0">
                <a:solidFill>
                  <a:srgbClr val="151616"/>
                </a:solidFill>
                <a:latin typeface="Arial"/>
                <a:cs typeface="Arial"/>
              </a:rPr>
              <a:t>DESCRIBED </a:t>
            </a:r>
            <a:r>
              <a:rPr sz="700" spc="0" dirty="0">
                <a:solidFill>
                  <a:srgbClr val="151616"/>
                </a:solidFill>
                <a:latin typeface="Arial"/>
                <a:cs typeface="Arial"/>
              </a:rPr>
              <a:t>MANUFACTURING  </a:t>
            </a:r>
            <a:r>
              <a:rPr sz="700" spc="5" dirty="0">
                <a:solidFill>
                  <a:srgbClr val="151616"/>
                </a:solidFill>
                <a:latin typeface="Arial"/>
                <a:cs typeface="Arial"/>
              </a:rPr>
              <a:t>PROCESSES: INJECTION  MOULDING</a:t>
            </a:r>
            <a:r>
              <a:rPr sz="700" spc="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151616"/>
                </a:solidFill>
                <a:latin typeface="Arial"/>
                <a:cs typeface="Arial"/>
              </a:rPr>
              <a:t>ETC...</a:t>
            </a:r>
            <a:endParaRPr sz="700">
              <a:latin typeface="Arial"/>
              <a:cs typeface="Arial"/>
            </a:endParaRPr>
          </a:p>
          <a:p>
            <a:pPr marL="12700" marR="12065" algn="ctr">
              <a:lnSpc>
                <a:spcPts val="780"/>
              </a:lnSpc>
              <a:spcBef>
                <a:spcPts val="370"/>
              </a:spcBef>
            </a:pPr>
            <a:r>
              <a:rPr sz="700" spc="5" dirty="0">
                <a:solidFill>
                  <a:srgbClr val="151616"/>
                </a:solidFill>
                <a:latin typeface="Arial"/>
                <a:cs typeface="Arial"/>
              </a:rPr>
              <a:t>INCLUDED COSTS </a:t>
            </a:r>
            <a:r>
              <a:rPr sz="700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700" spc="0" dirty="0">
                <a:solidFill>
                  <a:srgbClr val="151616"/>
                </a:solidFill>
                <a:latin typeface="Arial"/>
                <a:cs typeface="Arial"/>
              </a:rPr>
              <a:t>MANUFACTURE  </a:t>
            </a:r>
            <a:r>
              <a:rPr sz="700" spc="5" dirty="0">
                <a:solidFill>
                  <a:srgbClr val="151616"/>
                </a:solidFill>
                <a:latin typeface="Arial"/>
                <a:cs typeface="Arial"/>
              </a:rPr>
              <a:t>ANDPRICE </a:t>
            </a:r>
            <a:r>
              <a:rPr sz="700" dirty="0">
                <a:solidFill>
                  <a:srgbClr val="151616"/>
                </a:solidFill>
                <a:latin typeface="Arial"/>
                <a:cs typeface="Arial"/>
              </a:rPr>
              <a:t>TO</a:t>
            </a:r>
            <a:r>
              <a:rPr sz="700" spc="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700" spc="0" dirty="0">
                <a:solidFill>
                  <a:srgbClr val="151616"/>
                </a:solidFill>
                <a:latin typeface="Arial"/>
                <a:cs typeface="Arial"/>
              </a:rPr>
              <a:t>CUSTOMER</a:t>
            </a:r>
            <a:endParaRPr sz="7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700">
              <a:latin typeface="Times New Roman"/>
              <a:cs typeface="Times New Roman"/>
            </a:endParaRPr>
          </a:p>
          <a:p>
            <a:pPr marL="19050" marR="5080" algn="ctr">
              <a:lnSpc>
                <a:spcPts val="830"/>
              </a:lnSpc>
              <a:spcBef>
                <a:spcPts val="5"/>
              </a:spcBef>
            </a:pPr>
            <a:r>
              <a:rPr sz="750" spc="0" dirty="0">
                <a:solidFill>
                  <a:srgbClr val="151616"/>
                </a:solidFill>
                <a:latin typeface="Arial"/>
                <a:cs typeface="Arial"/>
              </a:rPr>
              <a:t>REFERRED </a:t>
            </a:r>
            <a:r>
              <a:rPr sz="750" spc="-5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750" spc="5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75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750" spc="10" dirty="0">
                <a:solidFill>
                  <a:srgbClr val="151616"/>
                </a:solidFill>
                <a:latin typeface="Arial"/>
                <a:cs typeface="Arial"/>
              </a:rPr>
              <a:t>SPECIFICATION  </a:t>
            </a:r>
            <a:r>
              <a:rPr sz="750" spc="5" dirty="0">
                <a:solidFill>
                  <a:srgbClr val="151616"/>
                </a:solidFill>
                <a:latin typeface="Arial"/>
                <a:cs typeface="Arial"/>
              </a:rPr>
              <a:t>REGULARLY</a:t>
            </a:r>
            <a:endParaRPr sz="750">
              <a:latin typeface="Arial"/>
              <a:cs typeface="Arial"/>
            </a:endParaRPr>
          </a:p>
          <a:p>
            <a:pPr marL="207010" marR="206375" algn="ctr">
              <a:lnSpc>
                <a:spcPts val="830"/>
              </a:lnSpc>
              <a:spcBef>
                <a:spcPts val="840"/>
              </a:spcBef>
            </a:pPr>
            <a:r>
              <a:rPr sz="750" spc="10" dirty="0">
                <a:solidFill>
                  <a:srgbClr val="151616"/>
                </a:solidFill>
                <a:latin typeface="Arial"/>
                <a:cs typeface="Arial"/>
              </a:rPr>
              <a:t>EXPLAINED </a:t>
            </a:r>
            <a:r>
              <a:rPr sz="750" spc="5" dirty="0">
                <a:solidFill>
                  <a:srgbClr val="151616"/>
                </a:solidFill>
                <a:latin typeface="Arial"/>
                <a:cs typeface="Arial"/>
              </a:rPr>
              <a:t>METHODS </a:t>
            </a:r>
            <a:r>
              <a:rPr sz="750" spc="0" dirty="0">
                <a:solidFill>
                  <a:srgbClr val="151616"/>
                </a:solidFill>
                <a:latin typeface="Arial"/>
                <a:cs typeface="Arial"/>
              </a:rPr>
              <a:t>OF  </a:t>
            </a:r>
            <a:r>
              <a:rPr sz="750" spc="10" dirty="0">
                <a:solidFill>
                  <a:srgbClr val="151616"/>
                </a:solidFill>
                <a:latin typeface="Arial"/>
                <a:cs typeface="Arial"/>
              </a:rPr>
              <a:t>CONSTRUCTION </a:t>
            </a:r>
            <a:r>
              <a:rPr sz="750" spc="0" dirty="0">
                <a:solidFill>
                  <a:srgbClr val="151616"/>
                </a:solidFill>
                <a:latin typeface="Arial"/>
                <a:cs typeface="Arial"/>
              </a:rPr>
              <a:t>OF</a:t>
            </a:r>
            <a:r>
              <a:rPr sz="750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750" spc="10" dirty="0">
                <a:solidFill>
                  <a:srgbClr val="151616"/>
                </a:solidFill>
                <a:latin typeface="Arial"/>
                <a:cs typeface="Arial"/>
              </a:rPr>
              <a:t>IDEAS</a:t>
            </a:r>
            <a:endParaRPr sz="750">
              <a:latin typeface="Arial"/>
              <a:cs typeface="Arial"/>
            </a:endParaRPr>
          </a:p>
          <a:p>
            <a:pPr marL="180975" marR="176530" algn="ctr">
              <a:lnSpc>
                <a:spcPts val="830"/>
              </a:lnSpc>
              <a:spcBef>
                <a:spcPts val="685"/>
              </a:spcBef>
            </a:pPr>
            <a:r>
              <a:rPr sz="750" spc="10" dirty="0">
                <a:solidFill>
                  <a:srgbClr val="151616"/>
                </a:solidFill>
                <a:latin typeface="Arial"/>
                <a:cs typeface="Arial"/>
              </a:rPr>
              <a:t>REFERRED </a:t>
            </a:r>
            <a:r>
              <a:rPr sz="750" spc="-5" dirty="0">
                <a:solidFill>
                  <a:srgbClr val="151616"/>
                </a:solidFill>
                <a:latin typeface="Arial"/>
                <a:cs typeface="Arial"/>
              </a:rPr>
              <a:t>TO</a:t>
            </a:r>
            <a:r>
              <a:rPr sz="750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750" spc="10" dirty="0">
                <a:solidFill>
                  <a:srgbClr val="151616"/>
                </a:solidFill>
                <a:latin typeface="Arial"/>
                <a:cs typeface="Arial"/>
              </a:rPr>
              <a:t>PROPERTIES  </a:t>
            </a:r>
            <a:r>
              <a:rPr sz="750" spc="0" dirty="0">
                <a:solidFill>
                  <a:srgbClr val="151616"/>
                </a:solidFill>
                <a:latin typeface="Arial"/>
                <a:cs typeface="Arial"/>
              </a:rPr>
              <a:t>OF</a:t>
            </a:r>
            <a:r>
              <a:rPr sz="750" spc="5" dirty="0">
                <a:solidFill>
                  <a:srgbClr val="151616"/>
                </a:solidFill>
                <a:latin typeface="Arial"/>
                <a:cs typeface="Arial"/>
              </a:rPr>
              <a:t> MATERIALS</a:t>
            </a:r>
            <a:endParaRPr sz="75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453301" y="1793234"/>
            <a:ext cx="1650364" cy="1073785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 marR="5080" algn="ctr">
              <a:lnSpc>
                <a:spcPts val="830"/>
              </a:lnSpc>
              <a:spcBef>
                <a:spcPts val="180"/>
              </a:spcBef>
            </a:pPr>
            <a:r>
              <a:rPr sz="750" spc="10" dirty="0">
                <a:solidFill>
                  <a:srgbClr val="151616"/>
                </a:solidFill>
                <a:latin typeface="Arial"/>
                <a:cs typeface="Arial"/>
              </a:rPr>
              <a:t>MENTIONED</a:t>
            </a:r>
            <a:r>
              <a:rPr sz="75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750" spc="10" dirty="0">
                <a:solidFill>
                  <a:srgbClr val="151616"/>
                </a:solidFill>
                <a:latin typeface="Arial"/>
                <a:cs typeface="Arial"/>
              </a:rPr>
              <a:t>ANTHROPOMETRICS  </a:t>
            </a:r>
            <a:r>
              <a:rPr sz="750" spc="5" dirty="0">
                <a:solidFill>
                  <a:srgbClr val="151616"/>
                </a:solidFill>
                <a:latin typeface="Arial"/>
                <a:cs typeface="Arial"/>
              </a:rPr>
              <a:t>AND</a:t>
            </a:r>
            <a:r>
              <a:rPr sz="750" spc="10" dirty="0">
                <a:solidFill>
                  <a:srgbClr val="151616"/>
                </a:solidFill>
                <a:latin typeface="Arial"/>
                <a:cs typeface="Arial"/>
              </a:rPr>
              <a:t> ERGONOMICS</a:t>
            </a:r>
            <a:endParaRPr sz="750">
              <a:latin typeface="Arial"/>
              <a:cs typeface="Arial"/>
            </a:endParaRPr>
          </a:p>
          <a:p>
            <a:pPr marL="304165" marR="288925" algn="ctr">
              <a:lnSpc>
                <a:spcPts val="830"/>
              </a:lnSpc>
              <a:spcBef>
                <a:spcPts val="690"/>
              </a:spcBef>
            </a:pPr>
            <a:r>
              <a:rPr sz="750" spc="10" dirty="0">
                <a:solidFill>
                  <a:srgbClr val="151616"/>
                </a:solidFill>
                <a:latin typeface="Arial"/>
                <a:cs typeface="Arial"/>
              </a:rPr>
              <a:t>INCLUDED NOTES</a:t>
            </a:r>
            <a:r>
              <a:rPr sz="750" spc="-4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750" spc="0" dirty="0">
                <a:solidFill>
                  <a:srgbClr val="151616"/>
                </a:solidFill>
                <a:latin typeface="Arial"/>
                <a:cs typeface="Arial"/>
              </a:rPr>
              <a:t>ON  </a:t>
            </a:r>
            <a:r>
              <a:rPr sz="750" spc="10" dirty="0">
                <a:solidFill>
                  <a:srgbClr val="151616"/>
                </a:solidFill>
                <a:latin typeface="Arial"/>
                <a:cs typeface="Arial"/>
              </a:rPr>
              <a:t>STYLE </a:t>
            </a:r>
            <a:r>
              <a:rPr sz="750" spc="-5" dirty="0">
                <a:solidFill>
                  <a:srgbClr val="151616"/>
                </a:solidFill>
                <a:latin typeface="Arial"/>
                <a:cs typeface="Arial"/>
              </a:rPr>
              <a:t>/</a:t>
            </a:r>
            <a:r>
              <a:rPr sz="750" spc="-8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750" spc="10" dirty="0">
                <a:solidFill>
                  <a:srgbClr val="151616"/>
                </a:solidFill>
                <a:latin typeface="Arial"/>
                <a:cs typeface="Arial"/>
              </a:rPr>
              <a:t>AESTHETICS</a:t>
            </a:r>
            <a:endParaRPr sz="750">
              <a:latin typeface="Arial"/>
              <a:cs typeface="Arial"/>
            </a:endParaRPr>
          </a:p>
          <a:p>
            <a:pPr marL="103505" marR="38735" indent="-1905" algn="ctr">
              <a:lnSpc>
                <a:spcPts val="830"/>
              </a:lnSpc>
              <a:spcBef>
                <a:spcPts val="840"/>
              </a:spcBef>
            </a:pPr>
            <a:r>
              <a:rPr sz="750" spc="0" dirty="0">
                <a:solidFill>
                  <a:srgbClr val="151616"/>
                </a:solidFill>
                <a:latin typeface="Arial"/>
                <a:cs typeface="Arial"/>
              </a:rPr>
              <a:t>HEALTH </a:t>
            </a:r>
            <a:r>
              <a:rPr sz="750" spc="5" dirty="0">
                <a:solidFill>
                  <a:srgbClr val="151616"/>
                </a:solidFill>
                <a:latin typeface="Arial"/>
                <a:cs typeface="Arial"/>
              </a:rPr>
              <a:t>AND </a:t>
            </a:r>
            <a:r>
              <a:rPr sz="750" spc="10" dirty="0">
                <a:solidFill>
                  <a:srgbClr val="151616"/>
                </a:solidFill>
                <a:latin typeface="Arial"/>
                <a:cs typeface="Arial"/>
              </a:rPr>
              <a:t>SAFETY ISSUES  DISCOVERED </a:t>
            </a:r>
            <a:r>
              <a:rPr sz="750" spc="5" dirty="0">
                <a:solidFill>
                  <a:srgbClr val="151616"/>
                </a:solidFill>
                <a:latin typeface="Arial"/>
                <a:cs typeface="Arial"/>
              </a:rPr>
              <a:t>AND</a:t>
            </a:r>
            <a:r>
              <a:rPr sz="75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750" spc="0" dirty="0">
                <a:solidFill>
                  <a:srgbClr val="151616"/>
                </a:solidFill>
                <a:latin typeface="Arial"/>
                <a:cs typeface="Arial"/>
              </a:rPr>
              <a:t>RESOLVED?</a:t>
            </a:r>
            <a:endParaRPr sz="750">
              <a:latin typeface="Arial"/>
              <a:cs typeface="Arial"/>
            </a:endParaRPr>
          </a:p>
          <a:p>
            <a:pPr marL="73660" algn="ctr">
              <a:lnSpc>
                <a:spcPct val="100000"/>
              </a:lnSpc>
              <a:spcBef>
                <a:spcPts val="760"/>
              </a:spcBef>
            </a:pPr>
            <a:r>
              <a:rPr sz="750" spc="10" dirty="0">
                <a:solidFill>
                  <a:srgbClr val="151616"/>
                </a:solidFill>
                <a:latin typeface="Arial"/>
                <a:cs typeface="Arial"/>
              </a:rPr>
              <a:t>INCLUDED </a:t>
            </a:r>
            <a:r>
              <a:rPr sz="750" spc="-5" dirty="0">
                <a:solidFill>
                  <a:srgbClr val="151616"/>
                </a:solidFill>
                <a:latin typeface="Arial"/>
                <a:cs typeface="Arial"/>
              </a:rPr>
              <a:t>A </a:t>
            </a:r>
            <a:r>
              <a:rPr sz="750" spc="10" dirty="0">
                <a:solidFill>
                  <a:srgbClr val="151616"/>
                </a:solidFill>
                <a:latin typeface="Arial"/>
                <a:cs typeface="Arial"/>
              </a:rPr>
              <a:t>RANGE </a:t>
            </a:r>
            <a:r>
              <a:rPr sz="750" spc="0" dirty="0">
                <a:solidFill>
                  <a:srgbClr val="151616"/>
                </a:solidFill>
                <a:latin typeface="Arial"/>
                <a:cs typeface="Arial"/>
              </a:rPr>
              <a:t>OF</a:t>
            </a:r>
            <a:r>
              <a:rPr sz="750" spc="-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750" spc="5" dirty="0">
                <a:solidFill>
                  <a:srgbClr val="151616"/>
                </a:solidFill>
                <a:latin typeface="Arial"/>
                <a:cs typeface="Arial"/>
              </a:rPr>
              <a:t>IDEAS?</a:t>
            </a:r>
            <a:endParaRPr sz="75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499173" y="4518405"/>
            <a:ext cx="1654175" cy="54800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83515">
              <a:lnSpc>
                <a:spcPts val="865"/>
              </a:lnSpc>
              <a:spcBef>
                <a:spcPts val="90"/>
              </a:spcBef>
            </a:pPr>
            <a:r>
              <a:rPr sz="750" spc="0" dirty="0">
                <a:solidFill>
                  <a:srgbClr val="151616"/>
                </a:solidFill>
                <a:latin typeface="Arial"/>
                <a:cs typeface="Arial"/>
              </a:rPr>
              <a:t>SOLVED </a:t>
            </a:r>
            <a:r>
              <a:rPr sz="750" spc="5" dirty="0">
                <a:solidFill>
                  <a:srgbClr val="151616"/>
                </a:solidFill>
                <a:latin typeface="Arial"/>
                <a:cs typeface="Arial"/>
              </a:rPr>
              <a:t>ANY</a:t>
            </a:r>
            <a:r>
              <a:rPr sz="75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750" spc="10" dirty="0">
                <a:solidFill>
                  <a:srgbClr val="151616"/>
                </a:solidFill>
                <a:latin typeface="Arial"/>
                <a:cs typeface="Arial"/>
              </a:rPr>
              <a:t>PROBLEMS?</a:t>
            </a:r>
            <a:endParaRPr sz="750">
              <a:latin typeface="Arial"/>
              <a:cs typeface="Arial"/>
            </a:endParaRPr>
          </a:p>
          <a:p>
            <a:pPr marL="14604">
              <a:lnSpc>
                <a:spcPts val="865"/>
              </a:lnSpc>
            </a:pPr>
            <a:r>
              <a:rPr sz="750" spc="10" dirty="0">
                <a:solidFill>
                  <a:srgbClr val="151616"/>
                </a:solidFill>
                <a:latin typeface="Arial"/>
                <a:cs typeface="Arial"/>
              </a:rPr>
              <a:t>WHILE SKETCHING </a:t>
            </a:r>
            <a:r>
              <a:rPr sz="750" spc="-5" dirty="0">
                <a:solidFill>
                  <a:srgbClr val="151616"/>
                </a:solidFill>
                <a:latin typeface="Arial"/>
                <a:cs typeface="Arial"/>
              </a:rPr>
              <a:t>/</a:t>
            </a:r>
            <a:r>
              <a:rPr sz="75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750" spc="10" dirty="0">
                <a:solidFill>
                  <a:srgbClr val="151616"/>
                </a:solidFill>
                <a:latin typeface="Arial"/>
                <a:cs typeface="Arial"/>
              </a:rPr>
              <a:t>MODELLING</a:t>
            </a:r>
            <a:endParaRPr sz="750">
              <a:latin typeface="Arial"/>
              <a:cs typeface="Arial"/>
            </a:endParaRPr>
          </a:p>
          <a:p>
            <a:pPr marL="494665" marR="5080" indent="-482600">
              <a:lnSpc>
                <a:spcPts val="830"/>
              </a:lnSpc>
              <a:spcBef>
                <a:spcPts val="745"/>
              </a:spcBef>
            </a:pPr>
            <a:r>
              <a:rPr sz="750" spc="10" dirty="0">
                <a:solidFill>
                  <a:srgbClr val="151616"/>
                </a:solidFill>
                <a:latin typeface="Arial"/>
                <a:cs typeface="Arial"/>
              </a:rPr>
              <a:t>CONTINUOUS</a:t>
            </a:r>
            <a:r>
              <a:rPr sz="75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750" spc="5" dirty="0">
                <a:solidFill>
                  <a:srgbClr val="151616"/>
                </a:solidFill>
                <a:latin typeface="Arial"/>
                <a:cs typeface="Arial"/>
              </a:rPr>
              <a:t>EXPERIMENTATION  AND</a:t>
            </a:r>
            <a:r>
              <a:rPr sz="750" spc="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750" spc="10" dirty="0">
                <a:solidFill>
                  <a:srgbClr val="151616"/>
                </a:solidFill>
                <a:latin typeface="Arial"/>
                <a:cs typeface="Arial"/>
              </a:rPr>
              <a:t>TESTING</a:t>
            </a:r>
            <a:endParaRPr sz="75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458384" y="5183862"/>
            <a:ext cx="1755139" cy="47180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80645">
              <a:lnSpc>
                <a:spcPct val="100000"/>
              </a:lnSpc>
              <a:spcBef>
                <a:spcPts val="90"/>
              </a:spcBef>
            </a:pPr>
            <a:r>
              <a:rPr sz="750" dirty="0">
                <a:solidFill>
                  <a:srgbClr val="151616"/>
                </a:solidFill>
                <a:latin typeface="Arial"/>
                <a:cs typeface="Arial"/>
              </a:rPr>
              <a:t>EVALUATED </a:t>
            </a:r>
            <a:r>
              <a:rPr sz="750" spc="10" dirty="0">
                <a:solidFill>
                  <a:srgbClr val="151616"/>
                </a:solidFill>
                <a:latin typeface="Arial"/>
                <a:cs typeface="Arial"/>
              </a:rPr>
              <a:t>IDEAS </a:t>
            </a:r>
            <a:r>
              <a:rPr sz="750" spc="5" dirty="0">
                <a:solidFill>
                  <a:srgbClr val="151616"/>
                </a:solidFill>
                <a:latin typeface="Arial"/>
                <a:cs typeface="Arial"/>
              </a:rPr>
              <a:t>AND</a:t>
            </a:r>
            <a:r>
              <a:rPr sz="75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750" spc="10" dirty="0">
                <a:solidFill>
                  <a:srgbClr val="151616"/>
                </a:solidFill>
                <a:latin typeface="Arial"/>
                <a:cs typeface="Arial"/>
              </a:rPr>
              <a:t>MODELS</a:t>
            </a:r>
            <a:endParaRPr sz="750">
              <a:latin typeface="Arial"/>
              <a:cs typeface="Arial"/>
            </a:endParaRPr>
          </a:p>
          <a:p>
            <a:pPr marL="12700">
              <a:lnSpc>
                <a:spcPts val="865"/>
              </a:lnSpc>
              <a:spcBef>
                <a:spcPts val="890"/>
              </a:spcBef>
            </a:pPr>
            <a:r>
              <a:rPr sz="750" spc="10" dirty="0">
                <a:solidFill>
                  <a:srgbClr val="151616"/>
                </a:solidFill>
                <a:latin typeface="Arial"/>
                <a:cs typeface="Arial"/>
              </a:rPr>
              <a:t>DISCUSSED ENVIRONMENT</a:t>
            </a:r>
            <a:r>
              <a:rPr sz="750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750" spc="10" dirty="0">
                <a:solidFill>
                  <a:srgbClr val="151616"/>
                </a:solidFill>
                <a:latin typeface="Arial"/>
                <a:cs typeface="Arial"/>
              </a:rPr>
              <a:t>ISSUES</a:t>
            </a:r>
            <a:endParaRPr sz="750">
              <a:latin typeface="Arial"/>
              <a:cs typeface="Arial"/>
            </a:endParaRPr>
          </a:p>
          <a:p>
            <a:pPr marL="40005">
              <a:lnSpc>
                <a:spcPts val="865"/>
              </a:lnSpc>
            </a:pPr>
            <a:r>
              <a:rPr sz="750" dirty="0">
                <a:solidFill>
                  <a:srgbClr val="151616"/>
                </a:solidFill>
                <a:latin typeface="Arial"/>
                <a:cs typeface="Arial"/>
              </a:rPr>
              <a:t>E.G. </a:t>
            </a:r>
            <a:r>
              <a:rPr sz="750" spc="10" dirty="0">
                <a:solidFill>
                  <a:srgbClr val="151616"/>
                </a:solidFill>
                <a:latin typeface="Arial"/>
                <a:cs typeface="Arial"/>
              </a:rPr>
              <a:t>LIFE CYCLE </a:t>
            </a:r>
            <a:r>
              <a:rPr sz="750" spc="-5" dirty="0">
                <a:solidFill>
                  <a:srgbClr val="151616"/>
                </a:solidFill>
                <a:latin typeface="Arial"/>
                <a:cs typeface="Arial"/>
              </a:rPr>
              <a:t>-</a:t>
            </a:r>
            <a:r>
              <a:rPr sz="75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750" spc="10" dirty="0">
                <a:solidFill>
                  <a:srgbClr val="151616"/>
                </a:solidFill>
                <a:latin typeface="Arial"/>
                <a:cs typeface="Arial"/>
              </a:rPr>
              <a:t>SUSTAINABILITY</a:t>
            </a:r>
            <a:endParaRPr sz="75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7375681" y="3303476"/>
            <a:ext cx="1826260" cy="1451610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294640" marR="224790" indent="353060">
              <a:lnSpc>
                <a:spcPts val="830"/>
              </a:lnSpc>
              <a:spcBef>
                <a:spcPts val="180"/>
              </a:spcBef>
            </a:pPr>
            <a:r>
              <a:rPr sz="750" spc="5" dirty="0">
                <a:solidFill>
                  <a:srgbClr val="151616"/>
                </a:solidFill>
                <a:latin typeface="Arial"/>
                <a:cs typeface="Arial"/>
              </a:rPr>
              <a:t>USED CAD </a:t>
            </a:r>
            <a:r>
              <a:rPr sz="750" spc="-5" dirty="0">
                <a:solidFill>
                  <a:srgbClr val="151616"/>
                </a:solidFill>
                <a:latin typeface="Arial"/>
                <a:cs typeface="Arial"/>
              </a:rPr>
              <a:t>-  </a:t>
            </a:r>
            <a:r>
              <a:rPr sz="750" spc="10" dirty="0">
                <a:solidFill>
                  <a:srgbClr val="151616"/>
                </a:solidFill>
                <a:latin typeface="Arial"/>
                <a:cs typeface="Arial"/>
              </a:rPr>
              <a:t>COMPUTER AIDED</a:t>
            </a:r>
            <a:r>
              <a:rPr sz="750" spc="-7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750" spc="10" dirty="0">
                <a:solidFill>
                  <a:srgbClr val="151616"/>
                </a:solidFill>
                <a:latin typeface="Arial"/>
                <a:cs typeface="Arial"/>
              </a:rPr>
              <a:t>DESIGN</a:t>
            </a:r>
            <a:endParaRPr sz="750">
              <a:latin typeface="Arial"/>
              <a:cs typeface="Arial"/>
            </a:endParaRPr>
          </a:p>
          <a:p>
            <a:pPr marL="439420" marR="168275" indent="-252095">
              <a:lnSpc>
                <a:spcPts val="830"/>
              </a:lnSpc>
              <a:spcBef>
                <a:spcPts val="635"/>
              </a:spcBef>
            </a:pPr>
            <a:r>
              <a:rPr sz="750" spc="10" dirty="0">
                <a:solidFill>
                  <a:srgbClr val="151616"/>
                </a:solidFill>
                <a:latin typeface="Arial"/>
                <a:cs typeface="Arial"/>
              </a:rPr>
              <a:t>DISCUSSED </a:t>
            </a:r>
            <a:r>
              <a:rPr sz="750" spc="5" dirty="0">
                <a:solidFill>
                  <a:srgbClr val="151616"/>
                </a:solidFill>
                <a:latin typeface="Arial"/>
                <a:cs typeface="Arial"/>
              </a:rPr>
              <a:t>DISASSEMBLY </a:t>
            </a:r>
            <a:r>
              <a:rPr sz="750" spc="0" dirty="0">
                <a:solidFill>
                  <a:srgbClr val="151616"/>
                </a:solidFill>
                <a:latin typeface="Arial"/>
                <a:cs typeface="Arial"/>
              </a:rPr>
              <a:t>OF  </a:t>
            </a:r>
            <a:r>
              <a:rPr sz="750" spc="-5" dirty="0">
                <a:solidFill>
                  <a:srgbClr val="151616"/>
                </a:solidFill>
                <a:latin typeface="Arial"/>
                <a:cs typeface="Arial"/>
              </a:rPr>
              <a:t>IDEAS </a:t>
            </a:r>
            <a:r>
              <a:rPr sz="750" spc="5" dirty="0">
                <a:solidFill>
                  <a:srgbClr val="151616"/>
                </a:solidFill>
                <a:latin typeface="Arial"/>
                <a:cs typeface="Arial"/>
              </a:rPr>
              <a:t>AND</a:t>
            </a:r>
            <a:r>
              <a:rPr sz="75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750" spc="10" dirty="0">
                <a:solidFill>
                  <a:srgbClr val="151616"/>
                </a:solidFill>
                <a:latin typeface="Arial"/>
                <a:cs typeface="Arial"/>
              </a:rPr>
              <a:t>MODELS</a:t>
            </a:r>
            <a:endParaRPr sz="750">
              <a:latin typeface="Arial"/>
              <a:cs typeface="Arial"/>
            </a:endParaRPr>
          </a:p>
          <a:p>
            <a:pPr marL="12700">
              <a:lnSpc>
                <a:spcPts val="865"/>
              </a:lnSpc>
              <a:spcBef>
                <a:spcPts val="710"/>
              </a:spcBef>
            </a:pPr>
            <a:r>
              <a:rPr sz="750" spc="10" dirty="0">
                <a:solidFill>
                  <a:srgbClr val="151616"/>
                </a:solidFill>
                <a:latin typeface="Arial"/>
                <a:cs typeface="Arial"/>
              </a:rPr>
              <a:t>INCLUDE PHOTOGRAPHIC</a:t>
            </a:r>
            <a:r>
              <a:rPr sz="75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750" spc="10" dirty="0">
                <a:solidFill>
                  <a:srgbClr val="151616"/>
                </a:solidFill>
                <a:latin typeface="Arial"/>
                <a:cs typeface="Arial"/>
              </a:rPr>
              <a:t>EVIDENCE</a:t>
            </a:r>
            <a:endParaRPr sz="750">
              <a:latin typeface="Arial"/>
              <a:cs typeface="Arial"/>
            </a:endParaRPr>
          </a:p>
          <a:p>
            <a:pPr marL="201295">
              <a:lnSpc>
                <a:spcPts val="865"/>
              </a:lnSpc>
            </a:pPr>
            <a:r>
              <a:rPr sz="750" dirty="0">
                <a:solidFill>
                  <a:srgbClr val="151616"/>
                </a:solidFill>
                <a:latin typeface="Arial"/>
                <a:cs typeface="Arial"/>
              </a:rPr>
              <a:t>E.G. </a:t>
            </a:r>
            <a:r>
              <a:rPr sz="750" spc="5" dirty="0">
                <a:solidFill>
                  <a:srgbClr val="151616"/>
                </a:solidFill>
                <a:latin typeface="Arial"/>
                <a:cs typeface="Arial"/>
              </a:rPr>
              <a:t>WHEN </a:t>
            </a:r>
            <a:r>
              <a:rPr sz="750" spc="10" dirty="0">
                <a:solidFill>
                  <a:srgbClr val="151616"/>
                </a:solidFill>
                <a:latin typeface="Arial"/>
                <a:cs typeface="Arial"/>
              </a:rPr>
              <a:t>TESTING MODELS</a:t>
            </a:r>
            <a:endParaRPr sz="750">
              <a:latin typeface="Arial"/>
              <a:cs typeface="Arial"/>
            </a:endParaRPr>
          </a:p>
          <a:p>
            <a:pPr marL="90805" marR="41275" indent="1270" algn="ctr">
              <a:lnSpc>
                <a:spcPts val="830"/>
              </a:lnSpc>
              <a:spcBef>
                <a:spcPts val="780"/>
              </a:spcBef>
            </a:pPr>
            <a:r>
              <a:rPr sz="750" spc="10" dirty="0">
                <a:solidFill>
                  <a:srgbClr val="151616"/>
                </a:solidFill>
                <a:latin typeface="Arial"/>
                <a:cs typeface="Arial"/>
              </a:rPr>
              <a:t>INCLUDE </a:t>
            </a:r>
            <a:r>
              <a:rPr sz="750" spc="5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750" spc="10" dirty="0">
                <a:solidFill>
                  <a:srgbClr val="151616"/>
                </a:solidFill>
                <a:latin typeface="Arial"/>
                <a:cs typeface="Arial"/>
              </a:rPr>
              <a:t>VIEWS </a:t>
            </a:r>
            <a:r>
              <a:rPr sz="750" spc="0" dirty="0">
                <a:solidFill>
                  <a:srgbClr val="151616"/>
                </a:solidFill>
                <a:latin typeface="Arial"/>
                <a:cs typeface="Arial"/>
              </a:rPr>
              <a:t>OF </a:t>
            </a:r>
            <a:r>
              <a:rPr sz="750" spc="5" dirty="0">
                <a:solidFill>
                  <a:srgbClr val="151616"/>
                </a:solidFill>
                <a:latin typeface="Arial"/>
                <a:cs typeface="Arial"/>
              </a:rPr>
              <a:t>OTHERS,  </a:t>
            </a:r>
            <a:r>
              <a:rPr sz="750" spc="10" dirty="0">
                <a:solidFill>
                  <a:srgbClr val="151616"/>
                </a:solidFill>
                <a:latin typeface="Arial"/>
                <a:cs typeface="Arial"/>
              </a:rPr>
              <a:t>INDIVIDUALS </a:t>
            </a:r>
            <a:r>
              <a:rPr sz="750" spc="5" dirty="0">
                <a:solidFill>
                  <a:srgbClr val="151616"/>
                </a:solidFill>
                <a:latin typeface="Arial"/>
                <a:cs typeface="Arial"/>
              </a:rPr>
              <a:t>AND </a:t>
            </a:r>
            <a:r>
              <a:rPr sz="750" spc="10" dirty="0">
                <a:solidFill>
                  <a:srgbClr val="151616"/>
                </a:solidFill>
                <a:latin typeface="Arial"/>
                <a:cs typeface="Arial"/>
              </a:rPr>
              <a:t>FOCUS</a:t>
            </a:r>
            <a:r>
              <a:rPr sz="750" spc="-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750" spc="10" dirty="0">
                <a:solidFill>
                  <a:srgbClr val="151616"/>
                </a:solidFill>
                <a:latin typeface="Arial"/>
                <a:cs typeface="Arial"/>
              </a:rPr>
              <a:t>GROUPS</a:t>
            </a:r>
            <a:endParaRPr sz="750">
              <a:latin typeface="Arial"/>
              <a:cs typeface="Arial"/>
            </a:endParaRPr>
          </a:p>
          <a:p>
            <a:pPr marL="255270" marR="187325" indent="328295">
              <a:lnSpc>
                <a:spcPts val="830"/>
              </a:lnSpc>
              <a:spcBef>
                <a:spcPts val="665"/>
              </a:spcBef>
            </a:pPr>
            <a:r>
              <a:rPr sz="750" spc="-10" dirty="0">
                <a:solidFill>
                  <a:srgbClr val="151616"/>
                </a:solidFill>
                <a:latin typeface="Arial"/>
                <a:cs typeface="Arial"/>
              </a:rPr>
              <a:t>DEMONSTRATE  </a:t>
            </a:r>
            <a:r>
              <a:rPr sz="750" spc="-5" dirty="0">
                <a:solidFill>
                  <a:srgbClr val="151616"/>
                </a:solidFill>
                <a:latin typeface="Arial"/>
                <a:cs typeface="Arial"/>
              </a:rPr>
              <a:t>TECHNICAL</a:t>
            </a:r>
            <a:r>
              <a:rPr sz="750" spc="-10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750" spc="-10" dirty="0">
                <a:solidFill>
                  <a:srgbClr val="151616"/>
                </a:solidFill>
                <a:latin typeface="Arial"/>
                <a:cs typeface="Arial"/>
              </a:rPr>
              <a:t>UNDERSTANDING</a:t>
            </a:r>
            <a:endParaRPr sz="75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7969929" y="4871766"/>
            <a:ext cx="608330" cy="1390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750" spc="-5" dirty="0">
                <a:solidFill>
                  <a:srgbClr val="151616"/>
                </a:solidFill>
                <a:latin typeface="Arial"/>
                <a:cs typeface="Arial"/>
              </a:rPr>
              <a:t>INCLUSIVITY</a:t>
            </a:r>
            <a:endParaRPr sz="75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517230" y="71998"/>
            <a:ext cx="6329680" cy="1701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441065" algn="l"/>
              </a:tabLst>
            </a:pPr>
            <a:r>
              <a:rPr sz="950" spc="10" dirty="0">
                <a:solidFill>
                  <a:srgbClr val="3C2B98"/>
                </a:solidFill>
                <a:latin typeface="Arial"/>
                <a:cs typeface="Arial"/>
              </a:rPr>
              <a:t>WORLD ASSOCIATION </a:t>
            </a:r>
            <a:r>
              <a:rPr sz="950" spc="5" dirty="0">
                <a:solidFill>
                  <a:srgbClr val="3C2B98"/>
                </a:solidFill>
                <a:latin typeface="Arial"/>
                <a:cs typeface="Arial"/>
              </a:rPr>
              <a:t>OF</a:t>
            </a:r>
            <a:r>
              <a:rPr sz="950" spc="110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950" spc="15" dirty="0">
                <a:solidFill>
                  <a:srgbClr val="3C2B98"/>
                </a:solidFill>
                <a:latin typeface="Arial"/>
                <a:cs typeface="Arial"/>
              </a:rPr>
              <a:t>TECHNOLOGY</a:t>
            </a:r>
            <a:r>
              <a:rPr sz="950" spc="25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950" spc="15" dirty="0">
                <a:solidFill>
                  <a:srgbClr val="3C2B98"/>
                </a:solidFill>
                <a:latin typeface="Arial"/>
                <a:cs typeface="Arial"/>
              </a:rPr>
              <a:t>TEACHERS	</a:t>
            </a:r>
            <a:r>
              <a:rPr sz="950" spc="-5" dirty="0">
                <a:solidFill>
                  <a:srgbClr val="3C2B98"/>
                </a:solidFill>
                <a:latin typeface="Arial"/>
                <a:cs typeface="Arial"/>
                <a:hlinkClick r:id="rId4"/>
              </a:rPr>
              <a:t>https://www.facebook.com/groups/254963448192823/</a:t>
            </a:r>
            <a:endParaRPr sz="95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7147195" y="51128"/>
            <a:ext cx="2914650" cy="1701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094864" algn="l"/>
              </a:tabLst>
            </a:pPr>
            <a:r>
              <a:rPr sz="950" spc="-5" dirty="0">
                <a:solidFill>
                  <a:srgbClr val="3C2B98"/>
                </a:solidFill>
                <a:latin typeface="Arial"/>
                <a:cs typeface="Arial"/>
                <a:hlinkClick r:id="rId5"/>
              </a:rPr>
              <a:t>www.technologystudent.com</a:t>
            </a:r>
            <a:r>
              <a:rPr sz="950" spc="15" dirty="0">
                <a:solidFill>
                  <a:srgbClr val="3C2B98"/>
                </a:solidFill>
                <a:latin typeface="Arial"/>
                <a:cs typeface="Arial"/>
                <a:hlinkClick r:id="rId5"/>
              </a:rPr>
              <a:t> </a:t>
            </a:r>
            <a:r>
              <a:rPr sz="950" dirty="0">
                <a:solidFill>
                  <a:srgbClr val="3C2B98"/>
                </a:solidFill>
                <a:latin typeface="Arial"/>
                <a:cs typeface="Arial"/>
                <a:hlinkClick r:id="rId5"/>
              </a:rPr>
              <a:t>©</a:t>
            </a:r>
            <a:r>
              <a:rPr sz="950" spc="15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950" spc="-5" dirty="0">
                <a:solidFill>
                  <a:srgbClr val="3C2B98"/>
                </a:solidFill>
                <a:latin typeface="Arial"/>
                <a:cs typeface="Arial"/>
              </a:rPr>
              <a:t>2018	</a:t>
            </a:r>
            <a:r>
              <a:rPr sz="950" spc="-20" dirty="0">
                <a:solidFill>
                  <a:srgbClr val="3C2B98"/>
                </a:solidFill>
                <a:latin typeface="Arial"/>
                <a:cs typeface="Arial"/>
              </a:rPr>
              <a:t>V.Ryan </a:t>
            </a:r>
            <a:r>
              <a:rPr sz="950" spc="-5" dirty="0">
                <a:solidFill>
                  <a:srgbClr val="3C2B98"/>
                </a:solidFill>
                <a:latin typeface="Arial"/>
                <a:cs typeface="Arial"/>
              </a:rPr>
              <a:t>©</a:t>
            </a:r>
            <a:r>
              <a:rPr sz="950" spc="-45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950" spc="-5" dirty="0">
                <a:solidFill>
                  <a:srgbClr val="3C2B98"/>
                </a:solidFill>
                <a:latin typeface="Arial"/>
                <a:cs typeface="Arial"/>
              </a:rPr>
              <a:t>2018</a:t>
            </a:r>
            <a:endParaRPr sz="95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6519485" y="5903585"/>
            <a:ext cx="1852930" cy="1174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dirty="0">
                <a:solidFill>
                  <a:srgbClr val="3C2B98"/>
                </a:solidFill>
                <a:latin typeface="Arial"/>
                <a:cs typeface="Arial"/>
                <a:hlinkClick r:id="rId4"/>
              </a:rPr>
              <a:t>https://www.facebook.com/groups/254963448192823/</a:t>
            </a:r>
            <a:endParaRPr sz="6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4340459" y="5905498"/>
            <a:ext cx="2059939" cy="1174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spc="5" dirty="0">
                <a:solidFill>
                  <a:srgbClr val="3C2B98"/>
                </a:solidFill>
                <a:latin typeface="Arial"/>
                <a:cs typeface="Arial"/>
              </a:rPr>
              <a:t>WORLD ASSOCIATION </a:t>
            </a:r>
            <a:r>
              <a:rPr sz="600" spc="0" dirty="0">
                <a:solidFill>
                  <a:srgbClr val="3C2B98"/>
                </a:solidFill>
                <a:latin typeface="Arial"/>
                <a:cs typeface="Arial"/>
              </a:rPr>
              <a:t>OF </a:t>
            </a:r>
            <a:r>
              <a:rPr sz="600" spc="10" dirty="0">
                <a:solidFill>
                  <a:srgbClr val="3C2B98"/>
                </a:solidFill>
                <a:latin typeface="Arial"/>
                <a:cs typeface="Arial"/>
              </a:rPr>
              <a:t>TECHNOLOGY</a:t>
            </a:r>
            <a:r>
              <a:rPr sz="600" spc="75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600" spc="10" dirty="0">
                <a:solidFill>
                  <a:srgbClr val="3C2B98"/>
                </a:solidFill>
                <a:latin typeface="Arial"/>
                <a:cs typeface="Arial"/>
              </a:rPr>
              <a:t>TEACHERS</a:t>
            </a:r>
            <a:endParaRPr sz="6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8553895" y="5892235"/>
            <a:ext cx="1861820" cy="1174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dirty="0">
                <a:solidFill>
                  <a:srgbClr val="3C2B98"/>
                </a:solidFill>
                <a:latin typeface="Arial"/>
                <a:cs typeface="Arial"/>
                <a:hlinkClick r:id="rId5"/>
              </a:rPr>
              <a:t>www.technologystudent.com © </a:t>
            </a:r>
            <a:r>
              <a:rPr sz="600" dirty="0">
                <a:solidFill>
                  <a:srgbClr val="3C2B98"/>
                </a:solidFill>
                <a:latin typeface="Arial"/>
                <a:cs typeface="Arial"/>
              </a:rPr>
              <a:t>2018 </a:t>
            </a:r>
            <a:r>
              <a:rPr sz="600" spc="-10" dirty="0">
                <a:solidFill>
                  <a:srgbClr val="3C2B98"/>
                </a:solidFill>
                <a:latin typeface="Arial"/>
                <a:cs typeface="Arial"/>
              </a:rPr>
              <a:t>V.Ryan </a:t>
            </a:r>
            <a:r>
              <a:rPr sz="600" dirty="0">
                <a:solidFill>
                  <a:srgbClr val="3C2B98"/>
                </a:solidFill>
                <a:latin typeface="Arial"/>
                <a:cs typeface="Arial"/>
              </a:rPr>
              <a:t>©</a:t>
            </a:r>
            <a:r>
              <a:rPr sz="600" spc="-75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3C2B98"/>
                </a:solidFill>
                <a:latin typeface="Arial"/>
                <a:cs typeface="Arial"/>
              </a:rPr>
              <a:t>2018</a:t>
            </a:r>
            <a:endParaRPr sz="6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63562" y="160084"/>
            <a:ext cx="10338435" cy="7176134"/>
          </a:xfrm>
          <a:custGeom>
            <a:avLst/>
            <a:gdLst/>
            <a:ahLst/>
            <a:cxnLst/>
            <a:rect l="l" t="t" r="r" b="b"/>
            <a:pathLst>
              <a:path w="10338435" h="7176134">
                <a:moveTo>
                  <a:pt x="0" y="0"/>
                </a:moveTo>
                <a:lnTo>
                  <a:pt x="10337868" y="0"/>
                </a:lnTo>
                <a:lnTo>
                  <a:pt x="10337868" y="7175545"/>
                </a:lnTo>
                <a:lnTo>
                  <a:pt x="0" y="7175545"/>
                </a:lnTo>
                <a:lnTo>
                  <a:pt x="0" y="0"/>
                </a:lnTo>
                <a:close/>
              </a:path>
            </a:pathLst>
          </a:custGeom>
          <a:solidFill>
            <a:srgbClr val="E9EFF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413961" y="251188"/>
            <a:ext cx="9864090" cy="6640279"/>
          </a:xfrm>
          <a:prstGeom prst="rect">
            <a:avLst/>
          </a:prstGeom>
        </p:spPr>
        <p:txBody>
          <a:bodyPr vert="horz" wrap="square" lIns="0" tIns="177800" rIns="0" bIns="0" rtlCol="0">
            <a:spAutoFit/>
          </a:bodyPr>
          <a:lstStyle/>
          <a:p>
            <a:pPr marL="226060">
              <a:lnSpc>
                <a:spcPct val="100000"/>
              </a:lnSpc>
              <a:spcBef>
                <a:spcPts val="1400"/>
              </a:spcBef>
            </a:pPr>
            <a:r>
              <a:rPr sz="2400" b="1" dirty="0">
                <a:solidFill>
                  <a:srgbClr val="151616"/>
                </a:solidFill>
                <a:latin typeface="Arial"/>
                <a:cs typeface="Arial"/>
              </a:rPr>
              <a:t>HELP THE </a:t>
            </a:r>
            <a:r>
              <a:rPr sz="2400" b="1" spc="-5" dirty="0">
                <a:solidFill>
                  <a:srgbClr val="151616"/>
                </a:solidFill>
                <a:latin typeface="Arial"/>
                <a:cs typeface="Arial"/>
              </a:rPr>
              <a:t>TEACHER </a:t>
            </a:r>
            <a:r>
              <a:rPr sz="2900" b="1" u="sng" spc="-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CAN</a:t>
            </a:r>
            <a:r>
              <a:rPr sz="2900" b="1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900" b="1" spc="-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and</a:t>
            </a:r>
            <a:r>
              <a:rPr sz="2900" b="1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900" b="1" u="sng" spc="-5" dirty="0">
                <a:solidFill>
                  <a:srgbClr val="DD2B1C"/>
                </a:solidFill>
                <a:uFill>
                  <a:solidFill>
                    <a:srgbClr val="DD2B1C"/>
                  </a:solidFill>
                </a:uFill>
                <a:latin typeface="Arial"/>
                <a:cs typeface="Arial"/>
              </a:rPr>
              <a:t>CANNOT</a:t>
            </a:r>
            <a:r>
              <a:rPr sz="2900" b="1" u="sng" spc="-5" dirty="0">
                <a:solidFill>
                  <a:srgbClr val="DD2B1C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151616"/>
                </a:solidFill>
                <a:latin typeface="Arial"/>
                <a:cs typeface="Arial"/>
              </a:rPr>
              <a:t>GIVE </a:t>
            </a:r>
            <a:r>
              <a:rPr sz="2400" b="1" spc="-25" dirty="0">
                <a:solidFill>
                  <a:srgbClr val="151616"/>
                </a:solidFill>
                <a:latin typeface="Arial"/>
                <a:cs typeface="Arial"/>
              </a:rPr>
              <a:t>TO</a:t>
            </a:r>
            <a:r>
              <a:rPr sz="2400" b="1" spc="-34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151616"/>
                </a:solidFill>
                <a:latin typeface="Arial"/>
                <a:cs typeface="Arial"/>
              </a:rPr>
              <a:t>STUDENTS</a:t>
            </a:r>
            <a:endParaRPr sz="2400" dirty="0">
              <a:latin typeface="Arial"/>
              <a:cs typeface="Arial"/>
            </a:endParaRPr>
          </a:p>
          <a:p>
            <a:pPr marL="12700" marR="5080" algn="ctr">
              <a:lnSpc>
                <a:spcPts val="2680"/>
              </a:lnSpc>
              <a:spcBef>
                <a:spcPts val="1340"/>
              </a:spcBef>
            </a:pPr>
            <a:r>
              <a:rPr sz="2400" spc="-35" dirty="0">
                <a:solidFill>
                  <a:srgbClr val="DD2B1C"/>
                </a:solidFill>
                <a:latin typeface="Arial"/>
                <a:cs typeface="Arial"/>
              </a:rPr>
              <a:t>Teachers </a:t>
            </a:r>
            <a:r>
              <a:rPr sz="2400" spc="-5" dirty="0">
                <a:solidFill>
                  <a:srgbClr val="DD2B1C"/>
                </a:solidFill>
                <a:latin typeface="Arial"/>
                <a:cs typeface="Arial"/>
              </a:rPr>
              <a:t>cannot give </a:t>
            </a:r>
            <a:r>
              <a:rPr sz="2400" dirty="0">
                <a:solidFill>
                  <a:srgbClr val="DD2B1C"/>
                </a:solidFill>
                <a:latin typeface="Arial"/>
                <a:cs typeface="Arial"/>
              </a:rPr>
              <a:t>students </a:t>
            </a:r>
            <a:r>
              <a:rPr sz="2400" spc="-5" dirty="0">
                <a:solidFill>
                  <a:srgbClr val="DD2B1C"/>
                </a:solidFill>
                <a:latin typeface="Arial"/>
                <a:cs typeface="Arial"/>
              </a:rPr>
              <a:t>direct help or personalised</a:t>
            </a:r>
            <a:r>
              <a:rPr sz="2400" spc="114" dirty="0">
                <a:solidFill>
                  <a:srgbClr val="DD2B1C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DD2B1C"/>
                </a:solidFill>
                <a:latin typeface="Arial"/>
                <a:cs typeface="Arial"/>
              </a:rPr>
              <a:t>feedback.</a:t>
            </a:r>
            <a:r>
              <a:rPr sz="2400" spc="-30" dirty="0">
                <a:solidFill>
                  <a:srgbClr val="DD2B1C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DD2B1C"/>
                </a:solidFill>
                <a:latin typeface="Arial"/>
                <a:cs typeface="Arial"/>
              </a:rPr>
              <a:t>This  </a:t>
            </a:r>
            <a:r>
              <a:rPr sz="2400" spc="-5" dirty="0">
                <a:solidFill>
                  <a:srgbClr val="DD2B1C"/>
                </a:solidFill>
                <a:latin typeface="Arial"/>
                <a:cs typeface="Arial"/>
              </a:rPr>
              <a:t>includes correcting </a:t>
            </a:r>
            <a:r>
              <a:rPr sz="2400" dirty="0">
                <a:solidFill>
                  <a:srgbClr val="DD2B1C"/>
                </a:solidFill>
                <a:latin typeface="Arial"/>
                <a:cs typeface="Arial"/>
              </a:rPr>
              <a:t>student </a:t>
            </a:r>
            <a:r>
              <a:rPr sz="2400" spc="-5" dirty="0">
                <a:solidFill>
                  <a:srgbClr val="DD2B1C"/>
                </a:solidFill>
                <a:latin typeface="Arial"/>
                <a:cs typeface="Arial"/>
              </a:rPr>
              <a:t>work and giving speciﬁc sample</a:t>
            </a:r>
            <a:r>
              <a:rPr sz="2400" spc="130" dirty="0">
                <a:solidFill>
                  <a:srgbClr val="DD2B1C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DD2B1C"/>
                </a:solidFill>
                <a:latin typeface="Arial"/>
                <a:cs typeface="Arial"/>
              </a:rPr>
              <a:t>answers.</a:t>
            </a:r>
            <a:endParaRPr sz="2400" dirty="0">
              <a:latin typeface="Arial"/>
              <a:cs typeface="Arial"/>
            </a:endParaRPr>
          </a:p>
          <a:p>
            <a:pPr marL="408305" marR="401320" algn="ctr">
              <a:lnSpc>
                <a:spcPts val="2680"/>
              </a:lnSpc>
            </a:pPr>
            <a:r>
              <a:rPr sz="2400" spc="-35" dirty="0">
                <a:solidFill>
                  <a:srgbClr val="DD2B1C"/>
                </a:solidFill>
                <a:latin typeface="Arial"/>
                <a:cs typeface="Arial"/>
              </a:rPr>
              <a:t>Teachers </a:t>
            </a:r>
            <a:r>
              <a:rPr sz="2400" spc="-5" dirty="0">
                <a:solidFill>
                  <a:srgbClr val="DD2B1C"/>
                </a:solidFill>
                <a:latin typeface="Arial"/>
                <a:cs typeface="Arial"/>
              </a:rPr>
              <a:t>cannot tell </a:t>
            </a:r>
            <a:r>
              <a:rPr sz="2400" dirty="0">
                <a:solidFill>
                  <a:srgbClr val="DD2B1C"/>
                </a:solidFill>
                <a:latin typeface="Arial"/>
                <a:cs typeface="Arial"/>
              </a:rPr>
              <a:t>students </a:t>
            </a:r>
            <a:r>
              <a:rPr sz="2400" spc="-5" dirty="0">
                <a:solidFill>
                  <a:srgbClr val="DD2B1C"/>
                </a:solidFill>
                <a:latin typeface="Arial"/>
                <a:cs typeface="Arial"/>
              </a:rPr>
              <a:t>how </a:t>
            </a:r>
            <a:r>
              <a:rPr sz="2400" dirty="0">
                <a:solidFill>
                  <a:srgbClr val="DD2B1C"/>
                </a:solidFill>
                <a:latin typeface="Arial"/>
                <a:cs typeface="Arial"/>
              </a:rPr>
              <a:t>to </a:t>
            </a:r>
            <a:r>
              <a:rPr sz="2400" spc="-5" dirty="0">
                <a:solidFill>
                  <a:srgbClr val="DD2B1C"/>
                </a:solidFill>
                <a:latin typeface="Arial"/>
                <a:cs typeface="Arial"/>
              </a:rPr>
              <a:t>improve their </a:t>
            </a:r>
            <a:r>
              <a:rPr sz="2400" dirty="0">
                <a:solidFill>
                  <a:srgbClr val="DD2B1C"/>
                </a:solidFill>
                <a:latin typeface="Arial"/>
                <a:cs typeface="Arial"/>
              </a:rPr>
              <a:t>work, </a:t>
            </a:r>
            <a:r>
              <a:rPr sz="2400" spc="-5" dirty="0">
                <a:solidFill>
                  <a:srgbClr val="DD2B1C"/>
                </a:solidFill>
                <a:latin typeface="Arial"/>
                <a:cs typeface="Arial"/>
              </a:rPr>
              <a:t>in order </a:t>
            </a:r>
            <a:r>
              <a:rPr sz="2400" dirty="0">
                <a:solidFill>
                  <a:srgbClr val="DD2B1C"/>
                </a:solidFill>
                <a:latin typeface="Arial"/>
                <a:cs typeface="Arial"/>
              </a:rPr>
              <a:t>to  </a:t>
            </a:r>
            <a:r>
              <a:rPr sz="2400" spc="-5" dirty="0">
                <a:solidFill>
                  <a:srgbClr val="DD2B1C"/>
                </a:solidFill>
                <a:latin typeface="Arial"/>
                <a:cs typeface="Arial"/>
              </a:rPr>
              <a:t>achieve </a:t>
            </a:r>
            <a:r>
              <a:rPr sz="2400" dirty="0">
                <a:solidFill>
                  <a:srgbClr val="DD2B1C"/>
                </a:solidFill>
                <a:latin typeface="Arial"/>
                <a:cs typeface="Arial"/>
              </a:rPr>
              <a:t>better marks </a:t>
            </a:r>
            <a:r>
              <a:rPr sz="2400" spc="-5" dirty="0">
                <a:solidFill>
                  <a:srgbClr val="DD2B1C"/>
                </a:solidFill>
                <a:latin typeface="Arial"/>
                <a:cs typeface="Arial"/>
              </a:rPr>
              <a:t>(according </a:t>
            </a:r>
            <a:r>
              <a:rPr sz="2400" dirty="0">
                <a:solidFill>
                  <a:srgbClr val="DD2B1C"/>
                </a:solidFill>
                <a:latin typeface="Arial"/>
                <a:cs typeface="Arial"/>
              </a:rPr>
              <a:t>to the </a:t>
            </a:r>
            <a:r>
              <a:rPr sz="2400" spc="-5" dirty="0">
                <a:solidFill>
                  <a:srgbClr val="DD2B1C"/>
                </a:solidFill>
                <a:latin typeface="Arial"/>
                <a:cs typeface="Arial"/>
              </a:rPr>
              <a:t>marking</a:t>
            </a:r>
            <a:r>
              <a:rPr sz="2400" spc="10" dirty="0">
                <a:solidFill>
                  <a:srgbClr val="DD2B1C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DD2B1C"/>
                </a:solidFill>
                <a:latin typeface="Arial"/>
                <a:cs typeface="Arial"/>
              </a:rPr>
              <a:t>criteria).</a:t>
            </a:r>
            <a:endParaRPr sz="2400" dirty="0">
              <a:latin typeface="Arial"/>
              <a:cs typeface="Arial"/>
            </a:endParaRPr>
          </a:p>
          <a:p>
            <a:pPr marL="102870" marR="16510" algn="ctr">
              <a:lnSpc>
                <a:spcPts val="2680"/>
              </a:lnSpc>
              <a:spcBef>
                <a:spcPts val="2685"/>
              </a:spcBef>
            </a:pPr>
            <a:r>
              <a:rPr lang="en-GB" sz="2400" spc="-35" dirty="0">
                <a:solidFill>
                  <a:srgbClr val="151616"/>
                </a:solidFill>
                <a:latin typeface="Arial"/>
                <a:cs typeface="Arial"/>
              </a:rPr>
              <a:t>Teachers </a:t>
            </a:r>
            <a:r>
              <a:rPr lang="en-GB" sz="2400" spc="-5" dirty="0">
                <a:solidFill>
                  <a:srgbClr val="151616"/>
                </a:solidFill>
                <a:latin typeface="Arial"/>
                <a:cs typeface="Arial"/>
              </a:rPr>
              <a:t>can give generic feedback (general advice). </a:t>
            </a:r>
            <a:r>
              <a:rPr lang="en-GB" sz="2400" dirty="0">
                <a:solidFill>
                  <a:srgbClr val="151616"/>
                </a:solidFill>
                <a:latin typeface="Arial"/>
                <a:cs typeface="Arial"/>
              </a:rPr>
              <a:t>This </a:t>
            </a:r>
            <a:r>
              <a:rPr lang="en-GB" sz="2400" spc="-5" dirty="0">
                <a:solidFill>
                  <a:srgbClr val="151616"/>
                </a:solidFill>
                <a:latin typeface="Arial"/>
                <a:cs typeface="Arial"/>
              </a:rPr>
              <a:t>could include  the following (read your specification):</a:t>
            </a:r>
            <a:br>
              <a:rPr lang="en-GB" sz="2400" dirty="0">
                <a:latin typeface="Arial"/>
                <a:cs typeface="Arial"/>
              </a:rPr>
            </a:br>
            <a:r>
              <a:rPr lang="en-GB" sz="2400" spc="-5" dirty="0">
                <a:solidFill>
                  <a:srgbClr val="151616"/>
                </a:solidFill>
                <a:latin typeface="Arial"/>
                <a:cs typeface="Arial"/>
              </a:rPr>
              <a:t>Advice on the resources that could be used</a:t>
            </a:r>
            <a:r>
              <a:rPr lang="en-GB" sz="2400" dirty="0">
                <a:solidFill>
                  <a:srgbClr val="151616"/>
                </a:solidFill>
                <a:latin typeface="Arial"/>
                <a:cs typeface="Arial"/>
              </a:rPr>
              <a:t>.</a:t>
            </a:r>
            <a:endParaRPr lang="en-GB" sz="2400" dirty="0">
              <a:latin typeface="Arial"/>
              <a:cs typeface="Arial"/>
            </a:endParaRPr>
          </a:p>
          <a:p>
            <a:pPr marL="187325" marR="180340" algn="ctr">
              <a:lnSpc>
                <a:spcPts val="2680"/>
              </a:lnSpc>
              <a:spcBef>
                <a:spcPts val="155"/>
              </a:spcBef>
            </a:pPr>
            <a:r>
              <a:rPr lang="en-GB" sz="2400" dirty="0">
                <a:solidFill>
                  <a:srgbClr val="151616"/>
                </a:solidFill>
                <a:latin typeface="Arial"/>
                <a:cs typeface="Arial"/>
              </a:rPr>
              <a:t>If </a:t>
            </a:r>
            <a:r>
              <a:rPr lang="en-GB" sz="2400" spc="-5" dirty="0">
                <a:solidFill>
                  <a:srgbClr val="151616"/>
                </a:solidFill>
                <a:latin typeface="Arial"/>
                <a:cs typeface="Arial"/>
              </a:rPr>
              <a:t>a </a:t>
            </a:r>
            <a:r>
              <a:rPr lang="en-GB" sz="2400" dirty="0">
                <a:solidFill>
                  <a:srgbClr val="151616"/>
                </a:solidFill>
                <a:latin typeface="Arial"/>
                <a:cs typeface="Arial"/>
              </a:rPr>
              <a:t>student </a:t>
            </a:r>
            <a:r>
              <a:rPr lang="en-GB" sz="2400" spc="-5" dirty="0">
                <a:solidFill>
                  <a:srgbClr val="151616"/>
                </a:solidFill>
                <a:latin typeface="Arial"/>
                <a:cs typeface="Arial"/>
              </a:rPr>
              <a:t>has missed </a:t>
            </a:r>
            <a:r>
              <a:rPr lang="en-GB" sz="2400" dirty="0">
                <a:solidFill>
                  <a:srgbClr val="151616"/>
                </a:solidFill>
                <a:latin typeface="Arial"/>
                <a:cs typeface="Arial"/>
              </a:rPr>
              <a:t>out </a:t>
            </a:r>
            <a:r>
              <a:rPr lang="en-GB" sz="2400" spc="-5" dirty="0">
                <a:solidFill>
                  <a:srgbClr val="151616"/>
                </a:solidFill>
                <a:latin typeface="Arial"/>
                <a:cs typeface="Arial"/>
              </a:rPr>
              <a:t>an important </a:t>
            </a:r>
            <a:r>
              <a:rPr lang="en-GB" sz="2400" dirty="0">
                <a:solidFill>
                  <a:srgbClr val="151616"/>
                </a:solidFill>
                <a:latin typeface="Arial"/>
                <a:cs typeface="Arial"/>
              </a:rPr>
              <a:t>section, the </a:t>
            </a:r>
            <a:r>
              <a:rPr lang="en-GB" sz="2400" spc="-5" dirty="0">
                <a:solidFill>
                  <a:srgbClr val="151616"/>
                </a:solidFill>
                <a:latin typeface="Arial"/>
                <a:cs typeface="Arial"/>
              </a:rPr>
              <a:t>teacher can draw  this </a:t>
            </a:r>
            <a:r>
              <a:rPr lang="en-GB" sz="2400" dirty="0">
                <a:solidFill>
                  <a:srgbClr val="151616"/>
                </a:solidFill>
                <a:latin typeface="Arial"/>
                <a:cs typeface="Arial"/>
              </a:rPr>
              <a:t>to the </a:t>
            </a:r>
            <a:r>
              <a:rPr lang="en-GB" sz="2400" spc="-10" dirty="0">
                <a:solidFill>
                  <a:srgbClr val="151616"/>
                </a:solidFill>
                <a:latin typeface="Arial"/>
                <a:cs typeface="Arial"/>
              </a:rPr>
              <a:t>student’s</a:t>
            </a:r>
            <a:r>
              <a:rPr lang="en-GB" sz="2400" dirty="0">
                <a:solidFill>
                  <a:srgbClr val="151616"/>
                </a:solidFill>
                <a:latin typeface="Arial"/>
                <a:cs typeface="Arial"/>
              </a:rPr>
              <a:t> attention.</a:t>
            </a:r>
            <a:endParaRPr lang="en-GB" sz="2400" dirty="0">
              <a:latin typeface="Arial"/>
              <a:cs typeface="Arial"/>
            </a:endParaRPr>
          </a:p>
          <a:p>
            <a:pPr marL="136525" marR="129539" algn="ctr">
              <a:lnSpc>
                <a:spcPts val="2680"/>
              </a:lnSpc>
            </a:pPr>
            <a:r>
              <a:rPr lang="en-GB" sz="2400" spc="-35" dirty="0">
                <a:solidFill>
                  <a:srgbClr val="151616"/>
                </a:solidFill>
                <a:latin typeface="Arial"/>
                <a:cs typeface="Arial"/>
              </a:rPr>
              <a:t>Teachers </a:t>
            </a:r>
            <a:r>
              <a:rPr lang="en-GB" sz="2400" spc="-5" dirty="0">
                <a:solidFill>
                  <a:srgbClr val="151616"/>
                </a:solidFill>
                <a:latin typeface="Arial"/>
                <a:cs typeface="Arial"/>
              </a:rPr>
              <a:t>can explain </a:t>
            </a:r>
            <a:r>
              <a:rPr lang="en-GB" sz="2400" dirty="0">
                <a:solidFill>
                  <a:srgbClr val="151616"/>
                </a:solidFill>
                <a:latin typeface="Arial"/>
                <a:cs typeface="Arial"/>
              </a:rPr>
              <a:t>key </a:t>
            </a:r>
            <a:r>
              <a:rPr lang="en-GB" sz="2400" spc="-5" dirty="0">
                <a:solidFill>
                  <a:srgbClr val="151616"/>
                </a:solidFill>
                <a:latin typeface="Arial"/>
                <a:cs typeface="Arial"/>
              </a:rPr>
              <a:t>words and phrases, </a:t>
            </a:r>
            <a:r>
              <a:rPr lang="en-GB" sz="2400" dirty="0">
                <a:solidFill>
                  <a:srgbClr val="151616"/>
                </a:solidFill>
                <a:latin typeface="Arial"/>
                <a:cs typeface="Arial"/>
              </a:rPr>
              <a:t>that students may not </a:t>
            </a:r>
            <a:r>
              <a:rPr lang="en-GB" sz="2400" spc="-5" dirty="0">
                <a:solidFill>
                  <a:srgbClr val="151616"/>
                </a:solidFill>
                <a:latin typeface="Arial"/>
                <a:cs typeface="Arial"/>
              </a:rPr>
              <a:t>be  sure </a:t>
            </a:r>
            <a:r>
              <a:rPr lang="en-GB" sz="2400" dirty="0">
                <a:solidFill>
                  <a:srgbClr val="151616"/>
                </a:solidFill>
                <a:latin typeface="Arial"/>
                <a:cs typeface="Arial"/>
              </a:rPr>
              <a:t>about.</a:t>
            </a:r>
            <a:endParaRPr lang="en-GB" sz="2400" dirty="0">
              <a:latin typeface="Arial"/>
              <a:cs typeface="Arial"/>
            </a:endParaRPr>
          </a:p>
          <a:p>
            <a:pPr marL="92075">
              <a:lnSpc>
                <a:spcPts val="2525"/>
              </a:lnSpc>
            </a:pPr>
            <a:r>
              <a:rPr lang="en-GB" sz="2400" spc="-5" dirty="0">
                <a:solidFill>
                  <a:srgbClr val="151616"/>
                </a:solidFill>
                <a:latin typeface="Arial"/>
                <a:cs typeface="Arial"/>
              </a:rPr>
              <a:t>There are a variety </a:t>
            </a:r>
            <a:r>
              <a:rPr lang="en-GB" sz="2400" dirty="0">
                <a:solidFill>
                  <a:srgbClr val="151616"/>
                </a:solidFill>
                <a:latin typeface="Arial"/>
                <a:cs typeface="Arial"/>
              </a:rPr>
              <a:t>of </a:t>
            </a:r>
            <a:r>
              <a:rPr lang="en-GB" sz="2400" spc="-5" dirty="0">
                <a:solidFill>
                  <a:srgbClr val="151616"/>
                </a:solidFill>
                <a:latin typeface="Arial"/>
                <a:cs typeface="Arial"/>
              </a:rPr>
              <a:t>ways </a:t>
            </a:r>
            <a:r>
              <a:rPr lang="en-GB" sz="2400" dirty="0">
                <a:solidFill>
                  <a:srgbClr val="151616"/>
                </a:solidFill>
                <a:latin typeface="Arial"/>
                <a:cs typeface="Arial"/>
              </a:rPr>
              <a:t>of </a:t>
            </a:r>
            <a:r>
              <a:rPr lang="en-GB" sz="2400" spc="-5" dirty="0">
                <a:solidFill>
                  <a:srgbClr val="151616"/>
                </a:solidFill>
                <a:latin typeface="Arial"/>
                <a:cs typeface="Arial"/>
              </a:rPr>
              <a:t>providing classes with ‘generic’</a:t>
            </a:r>
            <a:r>
              <a:rPr lang="en-GB" sz="2400" spc="7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lang="en-GB" sz="2400" dirty="0">
                <a:solidFill>
                  <a:srgbClr val="151616"/>
                </a:solidFill>
                <a:latin typeface="Arial"/>
                <a:cs typeface="Arial"/>
              </a:rPr>
              <a:t>feedback.</a:t>
            </a:r>
          </a:p>
          <a:p>
            <a:pPr marL="723265">
              <a:lnSpc>
                <a:spcPts val="2780"/>
              </a:lnSpc>
            </a:pP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READ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YOUR </a:t>
            </a:r>
            <a:r>
              <a:rPr sz="2400" spc="-15" dirty="0">
                <a:solidFill>
                  <a:srgbClr val="151616"/>
                </a:solidFill>
                <a:latin typeface="Arial"/>
                <a:cs typeface="Arial"/>
              </a:rPr>
              <a:t>SPECIFICATION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FOR </a:t>
            </a:r>
            <a:r>
              <a:rPr sz="2400" spc="-25" dirty="0">
                <a:solidFill>
                  <a:srgbClr val="151616"/>
                </a:solidFill>
                <a:latin typeface="Arial"/>
                <a:cs typeface="Arial"/>
              </a:rPr>
              <a:t>DETAILED</a:t>
            </a:r>
            <a:r>
              <a:rPr sz="24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GUIDANCE</a:t>
            </a:r>
            <a:endParaRPr sz="2400" dirty="0">
              <a:latin typeface="Arial"/>
              <a:cs typeface="Arial"/>
            </a:endParaRPr>
          </a:p>
          <a:p>
            <a:pPr marL="599440" marR="500380" algn="ctr">
              <a:lnSpc>
                <a:spcPts val="2680"/>
              </a:lnSpc>
              <a:spcBef>
                <a:spcPts val="2270"/>
              </a:spcBef>
            </a:pPr>
            <a:r>
              <a:rPr sz="2400" b="1" spc="-15" dirty="0">
                <a:solidFill>
                  <a:srgbClr val="DD2B1C"/>
                </a:solidFill>
                <a:latin typeface="Arial"/>
                <a:cs typeface="Arial"/>
              </a:rPr>
              <a:t>SUMMARY </a:t>
            </a:r>
            <a:r>
              <a:rPr sz="2400" b="1" dirty="0">
                <a:solidFill>
                  <a:srgbClr val="DD2B1C"/>
                </a:solidFill>
                <a:latin typeface="Arial"/>
                <a:cs typeface="Arial"/>
              </a:rPr>
              <a:t>- TEACHERS </a:t>
            </a:r>
            <a:r>
              <a:rPr sz="2400" b="1" spc="-5" dirty="0">
                <a:solidFill>
                  <a:srgbClr val="DD2B1C"/>
                </a:solidFill>
                <a:latin typeface="Arial"/>
                <a:cs typeface="Arial"/>
              </a:rPr>
              <a:t>CAN </a:t>
            </a:r>
            <a:r>
              <a:rPr sz="2400" b="1" dirty="0">
                <a:solidFill>
                  <a:srgbClr val="DD2B1C"/>
                </a:solidFill>
                <a:latin typeface="Arial"/>
                <a:cs typeface="Arial"/>
              </a:rPr>
              <a:t>GIVE </a:t>
            </a:r>
            <a:r>
              <a:rPr sz="2400" b="1" spc="-60" dirty="0">
                <a:solidFill>
                  <a:srgbClr val="DD2B1C"/>
                </a:solidFill>
                <a:latin typeface="Arial"/>
                <a:cs typeface="Arial"/>
              </a:rPr>
              <a:t>ONLY </a:t>
            </a:r>
            <a:r>
              <a:rPr sz="2400" b="1" dirty="0">
                <a:solidFill>
                  <a:srgbClr val="DD2B1C"/>
                </a:solidFill>
                <a:latin typeface="Arial"/>
                <a:cs typeface="Arial"/>
              </a:rPr>
              <a:t>GENER</a:t>
            </a:r>
            <a:r>
              <a:rPr lang="en-GB" sz="2400" b="1">
                <a:solidFill>
                  <a:srgbClr val="DD2B1C"/>
                </a:solidFill>
                <a:latin typeface="Arial"/>
                <a:cs typeface="Arial"/>
              </a:rPr>
              <a:t>IC</a:t>
            </a:r>
            <a:r>
              <a:rPr sz="2400" b="1" spc="-204">
                <a:solidFill>
                  <a:srgbClr val="DD2B1C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DD2B1C"/>
                </a:solidFill>
                <a:latin typeface="Arial"/>
                <a:cs typeface="Arial"/>
              </a:rPr>
              <a:t>ADVICE  NOT PORTFOLIO OR STUDENT SPECIFIC</a:t>
            </a:r>
            <a:r>
              <a:rPr sz="2400" b="1" spc="-135" dirty="0">
                <a:solidFill>
                  <a:srgbClr val="DD2B1C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DD2B1C"/>
                </a:solidFill>
                <a:latin typeface="Arial"/>
                <a:cs typeface="Arial"/>
              </a:rPr>
              <a:t>ADVICE.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312227" y="7150296"/>
            <a:ext cx="3054350" cy="19875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  <a:tabLst>
                <a:tab pos="2195195" algn="l"/>
              </a:tabLst>
            </a:pPr>
            <a:r>
              <a:rPr sz="1000" spc="-5" dirty="0">
                <a:solidFill>
                  <a:srgbClr val="3C2B98"/>
                </a:solidFill>
                <a:latin typeface="Arial"/>
                <a:cs typeface="Arial"/>
                <a:hlinkClick r:id="rId2"/>
              </a:rPr>
              <a:t>www.technologystudent.com</a:t>
            </a:r>
            <a:r>
              <a:rPr sz="1000" dirty="0">
                <a:solidFill>
                  <a:srgbClr val="3C2B98"/>
                </a:solidFill>
                <a:latin typeface="Arial"/>
                <a:cs typeface="Arial"/>
                <a:hlinkClick r:id="rId2"/>
              </a:rPr>
              <a:t> </a:t>
            </a:r>
            <a:r>
              <a:rPr sz="1000" spc="-5" dirty="0">
                <a:solidFill>
                  <a:srgbClr val="3C2B98"/>
                </a:solidFill>
                <a:latin typeface="Arial"/>
                <a:cs typeface="Arial"/>
              </a:rPr>
              <a:t>©</a:t>
            </a:r>
            <a:r>
              <a:rPr sz="1000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1000" spc="-5" dirty="0">
                <a:solidFill>
                  <a:srgbClr val="3C2B98"/>
                </a:solidFill>
                <a:latin typeface="Arial"/>
                <a:cs typeface="Arial"/>
              </a:rPr>
              <a:t>2018	</a:t>
            </a:r>
            <a:r>
              <a:rPr sz="1000" spc="-20" dirty="0">
                <a:solidFill>
                  <a:srgbClr val="3C2B98"/>
                </a:solidFill>
                <a:latin typeface="Arial"/>
                <a:cs typeface="Arial"/>
              </a:rPr>
              <a:t>V.Ryan </a:t>
            </a:r>
            <a:r>
              <a:rPr sz="1000" spc="-5" dirty="0">
                <a:solidFill>
                  <a:srgbClr val="3C2B98"/>
                </a:solidFill>
                <a:latin typeface="Arial"/>
                <a:cs typeface="Arial"/>
              </a:rPr>
              <a:t>©</a:t>
            </a:r>
            <a:r>
              <a:rPr sz="1000" spc="-70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1000" spc="-5" dirty="0">
                <a:solidFill>
                  <a:srgbClr val="3C2B98"/>
                </a:solidFill>
                <a:latin typeface="Arial"/>
                <a:cs typeface="Arial"/>
              </a:rPr>
              <a:t>2018</a:t>
            </a:r>
            <a:endParaRPr sz="10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61303" y="7172545"/>
            <a:ext cx="3382010" cy="19812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000" spc="10" dirty="0">
                <a:solidFill>
                  <a:srgbClr val="3C2B98"/>
                </a:solidFill>
                <a:latin typeface="Arial"/>
                <a:cs typeface="Arial"/>
              </a:rPr>
              <a:t>WORLD </a:t>
            </a:r>
            <a:r>
              <a:rPr sz="1000" spc="5" dirty="0">
                <a:solidFill>
                  <a:srgbClr val="3C2B98"/>
                </a:solidFill>
                <a:latin typeface="Arial"/>
                <a:cs typeface="Arial"/>
              </a:rPr>
              <a:t>ASSOCIATION </a:t>
            </a:r>
            <a:r>
              <a:rPr sz="1000" spc="0" dirty="0">
                <a:solidFill>
                  <a:srgbClr val="3C2B98"/>
                </a:solidFill>
                <a:latin typeface="Arial"/>
                <a:cs typeface="Arial"/>
              </a:rPr>
              <a:t>OF </a:t>
            </a:r>
            <a:r>
              <a:rPr sz="1000" spc="15" dirty="0">
                <a:solidFill>
                  <a:srgbClr val="3C2B98"/>
                </a:solidFill>
                <a:latin typeface="Arial"/>
                <a:cs typeface="Arial"/>
              </a:rPr>
              <a:t>TECHNOLOGY</a:t>
            </a:r>
            <a:r>
              <a:rPr sz="1000" spc="114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1000" spc="15" dirty="0">
                <a:solidFill>
                  <a:srgbClr val="3C2B98"/>
                </a:solidFill>
                <a:latin typeface="Arial"/>
                <a:cs typeface="Arial"/>
              </a:rPr>
              <a:t>TEACHERS</a:t>
            </a:r>
            <a:endParaRPr sz="10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956051" y="7169388"/>
            <a:ext cx="3040380" cy="19812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000" spc="-5" dirty="0">
                <a:solidFill>
                  <a:srgbClr val="3C2B98"/>
                </a:solidFill>
                <a:latin typeface="Arial"/>
                <a:cs typeface="Arial"/>
                <a:hlinkClick r:id="rId3"/>
              </a:rPr>
              <a:t>https://www.facebook.com/groups/254963448192823/</a:t>
            </a:r>
            <a:endParaRPr sz="10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61303" y="210959"/>
            <a:ext cx="6635115" cy="1771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3606800" algn="l"/>
              </a:tabLst>
            </a:pPr>
            <a:r>
              <a:rPr sz="1000" spc="10" dirty="0">
                <a:solidFill>
                  <a:srgbClr val="3C2B98"/>
                </a:solidFill>
                <a:latin typeface="Arial"/>
                <a:cs typeface="Arial"/>
              </a:rPr>
              <a:t>WORLD </a:t>
            </a:r>
            <a:r>
              <a:rPr sz="1000" spc="5" dirty="0">
                <a:solidFill>
                  <a:srgbClr val="3C2B98"/>
                </a:solidFill>
                <a:latin typeface="Arial"/>
                <a:cs typeface="Arial"/>
              </a:rPr>
              <a:t>ASSOCIATION </a:t>
            </a:r>
            <a:r>
              <a:rPr sz="1000" spc="0" dirty="0">
                <a:solidFill>
                  <a:srgbClr val="3C2B98"/>
                </a:solidFill>
                <a:latin typeface="Arial"/>
                <a:cs typeface="Arial"/>
              </a:rPr>
              <a:t>OF</a:t>
            </a:r>
            <a:r>
              <a:rPr sz="1000" spc="125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1000" spc="15" dirty="0">
                <a:solidFill>
                  <a:srgbClr val="3C2B98"/>
                </a:solidFill>
                <a:latin typeface="Arial"/>
                <a:cs typeface="Arial"/>
              </a:rPr>
              <a:t>TECHNOLOGY</a:t>
            </a:r>
            <a:r>
              <a:rPr sz="1000" spc="30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1000" spc="15" dirty="0">
                <a:solidFill>
                  <a:srgbClr val="3C2B98"/>
                </a:solidFill>
                <a:latin typeface="Arial"/>
                <a:cs typeface="Arial"/>
              </a:rPr>
              <a:t>TEACHERS	</a:t>
            </a:r>
            <a:r>
              <a:rPr sz="1000" spc="-5" dirty="0">
                <a:solidFill>
                  <a:srgbClr val="3C2B98"/>
                </a:solidFill>
                <a:latin typeface="Arial"/>
                <a:cs typeface="Arial"/>
                <a:hlinkClick r:id="rId4"/>
              </a:rPr>
              <a:t>https://www.facebook.com/groups/254963448192823/</a:t>
            </a:r>
            <a:endParaRPr sz="10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312227" y="189081"/>
            <a:ext cx="3054350" cy="1771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2195195" algn="l"/>
              </a:tabLst>
            </a:pPr>
            <a:r>
              <a:rPr sz="1000" spc="-5" dirty="0">
                <a:solidFill>
                  <a:srgbClr val="3C2B98"/>
                </a:solidFill>
                <a:latin typeface="Arial"/>
                <a:cs typeface="Arial"/>
                <a:hlinkClick r:id="rId2"/>
              </a:rPr>
              <a:t>www.technologystudent.com</a:t>
            </a:r>
            <a:r>
              <a:rPr sz="1000" dirty="0">
                <a:solidFill>
                  <a:srgbClr val="3C2B98"/>
                </a:solidFill>
                <a:latin typeface="Arial"/>
                <a:cs typeface="Arial"/>
                <a:hlinkClick r:id="rId2"/>
              </a:rPr>
              <a:t> </a:t>
            </a:r>
            <a:r>
              <a:rPr sz="1000" spc="-5" dirty="0">
                <a:solidFill>
                  <a:srgbClr val="3C2B98"/>
                </a:solidFill>
                <a:latin typeface="Arial"/>
                <a:cs typeface="Arial"/>
                <a:hlinkClick r:id="rId2"/>
              </a:rPr>
              <a:t>©</a:t>
            </a:r>
            <a:r>
              <a:rPr sz="1000" dirty="0">
                <a:solidFill>
                  <a:srgbClr val="3C2B98"/>
                </a:solidFill>
                <a:latin typeface="Arial"/>
                <a:cs typeface="Arial"/>
                <a:hlinkClick r:id="rId2"/>
              </a:rPr>
              <a:t> </a:t>
            </a:r>
            <a:r>
              <a:rPr sz="1000" spc="-5" dirty="0">
                <a:solidFill>
                  <a:srgbClr val="3C2B98"/>
                </a:solidFill>
                <a:latin typeface="Arial"/>
                <a:cs typeface="Arial"/>
              </a:rPr>
              <a:t>2018	</a:t>
            </a:r>
            <a:r>
              <a:rPr sz="1000" spc="-20" dirty="0">
                <a:solidFill>
                  <a:srgbClr val="3C2B98"/>
                </a:solidFill>
                <a:latin typeface="Arial"/>
                <a:cs typeface="Arial"/>
              </a:rPr>
              <a:t>V.Ryan </a:t>
            </a:r>
            <a:r>
              <a:rPr sz="1000" spc="-5" dirty="0">
                <a:solidFill>
                  <a:srgbClr val="3C2B98"/>
                </a:solidFill>
                <a:latin typeface="Arial"/>
                <a:cs typeface="Arial"/>
              </a:rPr>
              <a:t>©</a:t>
            </a:r>
            <a:r>
              <a:rPr sz="1000" spc="-70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1000" spc="-5" dirty="0">
                <a:solidFill>
                  <a:srgbClr val="3C2B98"/>
                </a:solidFill>
                <a:latin typeface="Arial"/>
                <a:cs typeface="Arial"/>
              </a:rPr>
              <a:t>2018</a:t>
            </a:r>
            <a:endParaRPr sz="1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1014" y="58452"/>
            <a:ext cx="10567035" cy="7455534"/>
          </a:xfrm>
          <a:custGeom>
            <a:avLst/>
            <a:gdLst/>
            <a:ahLst/>
            <a:cxnLst/>
            <a:rect l="l" t="t" r="r" b="b"/>
            <a:pathLst>
              <a:path w="10567035" h="7455534">
                <a:moveTo>
                  <a:pt x="0" y="0"/>
                </a:moveTo>
                <a:lnTo>
                  <a:pt x="10566467" y="0"/>
                </a:lnTo>
                <a:lnTo>
                  <a:pt x="10566467" y="7454948"/>
                </a:lnTo>
                <a:lnTo>
                  <a:pt x="0" y="7454948"/>
                </a:lnTo>
                <a:lnTo>
                  <a:pt x="0" y="0"/>
                </a:lnTo>
                <a:close/>
              </a:path>
            </a:pathLst>
          </a:custGeom>
          <a:solidFill>
            <a:srgbClr val="F5FDF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136128" y="146142"/>
            <a:ext cx="8138795" cy="2762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50" u="sng" spc="30" dirty="0">
                <a:uFill>
                  <a:solidFill>
                    <a:srgbClr val="151616"/>
                  </a:solidFill>
                </a:uFill>
              </a:rPr>
              <a:t>CHECK LISTS </a:t>
            </a:r>
            <a:r>
              <a:rPr sz="1650" u="sng" spc="-5" dirty="0">
                <a:uFill>
                  <a:solidFill>
                    <a:srgbClr val="151616"/>
                  </a:solidFill>
                </a:uFill>
              </a:rPr>
              <a:t>- </a:t>
            </a:r>
            <a:r>
              <a:rPr sz="1650" u="sng" spc="0" dirty="0">
                <a:uFill>
                  <a:solidFill>
                    <a:srgbClr val="151616"/>
                  </a:solidFill>
                </a:uFill>
              </a:rPr>
              <a:t>HAVE </a:t>
            </a:r>
            <a:r>
              <a:rPr sz="1650" u="sng" spc="25" dirty="0">
                <a:uFill>
                  <a:solidFill>
                    <a:srgbClr val="151616"/>
                  </a:solidFill>
                </a:uFill>
              </a:rPr>
              <a:t>YOU </a:t>
            </a:r>
            <a:r>
              <a:rPr sz="1650" u="sng" spc="35" dirty="0">
                <a:uFill>
                  <a:solidFill>
                    <a:srgbClr val="151616"/>
                  </a:solidFill>
                </a:uFill>
              </a:rPr>
              <a:t>MENTIONED </a:t>
            </a:r>
            <a:r>
              <a:rPr sz="1650" u="sng" spc="15" dirty="0">
                <a:uFill>
                  <a:solidFill>
                    <a:srgbClr val="151616"/>
                  </a:solidFill>
                </a:uFill>
              </a:rPr>
              <a:t>OR </a:t>
            </a:r>
            <a:r>
              <a:rPr sz="1650" u="sng" spc="35" dirty="0">
                <a:uFill>
                  <a:solidFill>
                    <a:srgbClr val="151616"/>
                  </a:solidFill>
                </a:uFill>
              </a:rPr>
              <a:t>INCLUDED </a:t>
            </a:r>
            <a:r>
              <a:rPr sz="1650" u="sng" spc="30" dirty="0">
                <a:uFill>
                  <a:solidFill>
                    <a:srgbClr val="151616"/>
                  </a:solidFill>
                </a:uFill>
              </a:rPr>
              <a:t>THESE </a:t>
            </a:r>
            <a:r>
              <a:rPr sz="1650" u="sng" spc="25" dirty="0">
                <a:uFill>
                  <a:solidFill>
                    <a:srgbClr val="151616"/>
                  </a:solidFill>
                </a:uFill>
              </a:rPr>
              <a:t>REGULARLY</a:t>
            </a:r>
            <a:r>
              <a:rPr sz="1650" u="none" spc="310" dirty="0"/>
              <a:t> </a:t>
            </a:r>
            <a:r>
              <a:rPr sz="1650" u="sng" spc="-5" dirty="0">
                <a:uFill>
                  <a:solidFill>
                    <a:srgbClr val="151616"/>
                  </a:solidFill>
                </a:uFill>
              </a:rPr>
              <a:t>?</a:t>
            </a:r>
            <a:endParaRPr sz="1650"/>
          </a:p>
        </p:txBody>
      </p:sp>
      <p:sp>
        <p:nvSpPr>
          <p:cNvPr id="4" name="object 4"/>
          <p:cNvSpPr txBox="1"/>
          <p:nvPr/>
        </p:nvSpPr>
        <p:spPr>
          <a:xfrm>
            <a:off x="1632121" y="420291"/>
            <a:ext cx="4852670" cy="1365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  <a:tabLst>
                <a:tab pos="2637790" algn="l"/>
              </a:tabLst>
            </a:pPr>
            <a:r>
              <a:rPr sz="700" spc="35" dirty="0">
                <a:solidFill>
                  <a:srgbClr val="3C2B98"/>
                </a:solidFill>
                <a:latin typeface="Arial"/>
                <a:cs typeface="Arial"/>
              </a:rPr>
              <a:t>WORLD </a:t>
            </a:r>
            <a:r>
              <a:rPr sz="700" spc="25" dirty="0">
                <a:solidFill>
                  <a:srgbClr val="3C2B98"/>
                </a:solidFill>
                <a:latin typeface="Arial"/>
                <a:cs typeface="Arial"/>
              </a:rPr>
              <a:t>ASSOCIATION OF</a:t>
            </a:r>
            <a:r>
              <a:rPr sz="700" spc="-5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700" spc="35" dirty="0">
                <a:solidFill>
                  <a:srgbClr val="3C2B98"/>
                </a:solidFill>
                <a:latin typeface="Arial"/>
                <a:cs typeface="Arial"/>
              </a:rPr>
              <a:t>TECHNOLOGY</a:t>
            </a:r>
            <a:r>
              <a:rPr sz="700" spc="10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700" spc="35" dirty="0">
                <a:solidFill>
                  <a:srgbClr val="3C2B98"/>
                </a:solidFill>
                <a:latin typeface="Arial"/>
                <a:cs typeface="Arial"/>
              </a:rPr>
              <a:t>TEACHERS	</a:t>
            </a:r>
            <a:r>
              <a:rPr sz="700" spc="5" dirty="0">
                <a:solidFill>
                  <a:srgbClr val="3C2B98"/>
                </a:solidFill>
                <a:latin typeface="Arial"/>
                <a:cs typeface="Arial"/>
                <a:hlinkClick r:id="rId2"/>
              </a:rPr>
              <a:t>https://www.facebook.com/groups/254963448192823/</a:t>
            </a:r>
            <a:endParaRPr sz="7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708420" y="404311"/>
            <a:ext cx="2237740" cy="1365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700" spc="5" dirty="0">
                <a:solidFill>
                  <a:srgbClr val="3C2B98"/>
                </a:solidFill>
                <a:latin typeface="Arial"/>
                <a:cs typeface="Arial"/>
                <a:hlinkClick r:id="rId3"/>
              </a:rPr>
              <a:t>www.technologystudent.com </a:t>
            </a:r>
            <a:r>
              <a:rPr sz="700" spc="10" dirty="0">
                <a:solidFill>
                  <a:srgbClr val="3C2B98"/>
                </a:solidFill>
                <a:latin typeface="Arial"/>
                <a:cs typeface="Arial"/>
                <a:hlinkClick r:id="rId3"/>
              </a:rPr>
              <a:t>© </a:t>
            </a:r>
            <a:r>
              <a:rPr sz="700" spc="5" dirty="0">
                <a:solidFill>
                  <a:srgbClr val="3C2B98"/>
                </a:solidFill>
                <a:latin typeface="Arial"/>
                <a:cs typeface="Arial"/>
              </a:rPr>
              <a:t>2018 </a:t>
            </a:r>
            <a:r>
              <a:rPr sz="700" dirty="0">
                <a:solidFill>
                  <a:srgbClr val="3C2B98"/>
                </a:solidFill>
                <a:latin typeface="Arial"/>
                <a:cs typeface="Arial"/>
              </a:rPr>
              <a:t>V.Ryan </a:t>
            </a:r>
            <a:r>
              <a:rPr sz="700" spc="10" dirty="0">
                <a:solidFill>
                  <a:srgbClr val="3C2B98"/>
                </a:solidFill>
                <a:latin typeface="Arial"/>
                <a:cs typeface="Arial"/>
              </a:rPr>
              <a:t>©</a:t>
            </a:r>
            <a:r>
              <a:rPr sz="700" spc="-35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700" spc="5" dirty="0">
                <a:solidFill>
                  <a:srgbClr val="3C2B98"/>
                </a:solidFill>
                <a:latin typeface="Arial"/>
                <a:cs typeface="Arial"/>
              </a:rPr>
              <a:t>2018</a:t>
            </a:r>
            <a:endParaRPr sz="7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181769" y="1559415"/>
            <a:ext cx="128270" cy="1243965"/>
          </a:xfrm>
          <a:prstGeom prst="rect">
            <a:avLst/>
          </a:prstGeom>
        </p:spPr>
        <p:txBody>
          <a:bodyPr vert="vert270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600" spc="-10" dirty="0">
                <a:solidFill>
                  <a:srgbClr val="3C2B98"/>
                </a:solidFill>
                <a:latin typeface="Arial"/>
                <a:cs typeface="Arial"/>
              </a:rPr>
              <a:t>www</a:t>
            </a:r>
            <a:r>
              <a:rPr sz="600" spc="-10" dirty="0">
                <a:solidFill>
                  <a:srgbClr val="3C2B98"/>
                </a:solidFill>
                <a:latin typeface="Arial"/>
                <a:cs typeface="Arial"/>
                <a:hlinkClick r:id="rId3"/>
              </a:rPr>
              <a:t>.technologystudent.com </a:t>
            </a:r>
            <a:r>
              <a:rPr sz="600" spc="-10" dirty="0">
                <a:solidFill>
                  <a:srgbClr val="3C2B98"/>
                </a:solidFill>
                <a:latin typeface="Arial"/>
                <a:cs typeface="Arial"/>
              </a:rPr>
              <a:t>©</a:t>
            </a:r>
            <a:r>
              <a:rPr sz="600" spc="15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600" spc="-5" dirty="0">
                <a:solidFill>
                  <a:srgbClr val="3C2B98"/>
                </a:solidFill>
                <a:latin typeface="Arial"/>
                <a:cs typeface="Arial"/>
              </a:rPr>
              <a:t>2018</a:t>
            </a:r>
            <a:endParaRPr sz="6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192919" y="2981517"/>
            <a:ext cx="128270" cy="1778635"/>
          </a:xfrm>
          <a:prstGeom prst="rect">
            <a:avLst/>
          </a:prstGeom>
        </p:spPr>
        <p:txBody>
          <a:bodyPr vert="vert270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600" dirty="0">
                <a:solidFill>
                  <a:srgbClr val="3C2B98"/>
                </a:solidFill>
                <a:latin typeface="Arial"/>
                <a:cs typeface="Arial"/>
                <a:hlinkClick r:id="rId4"/>
              </a:rPr>
              <a:t>ttps://ww</a:t>
            </a:r>
            <a:r>
              <a:rPr sz="600" spc="-35" dirty="0">
                <a:solidFill>
                  <a:srgbClr val="3C2B98"/>
                </a:solidFill>
                <a:latin typeface="Arial"/>
                <a:cs typeface="Arial"/>
                <a:hlinkClick r:id="rId4"/>
              </a:rPr>
              <a:t>w</a:t>
            </a:r>
            <a:r>
              <a:rPr sz="600" dirty="0">
                <a:solidFill>
                  <a:srgbClr val="3C2B98"/>
                </a:solidFill>
                <a:latin typeface="Arial"/>
                <a:cs typeface="Arial"/>
                <a:hlinkClick r:id="rId4"/>
              </a:rPr>
              <a:t>.facebook.com/groups/254963448192823/</a:t>
            </a:r>
            <a:endParaRPr sz="6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194797" y="5248047"/>
            <a:ext cx="128270" cy="594360"/>
          </a:xfrm>
          <a:prstGeom prst="rect">
            <a:avLst/>
          </a:prstGeom>
        </p:spPr>
        <p:txBody>
          <a:bodyPr vert="vert270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600" spc="0" dirty="0">
                <a:solidFill>
                  <a:srgbClr val="3C2B98"/>
                </a:solidFill>
                <a:latin typeface="Arial"/>
                <a:cs typeface="Arial"/>
              </a:rPr>
              <a:t>CHNOLOGY</a:t>
            </a:r>
            <a:r>
              <a:rPr sz="600" spc="-25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3C2B98"/>
                </a:solidFill>
                <a:latin typeface="Arial"/>
                <a:cs typeface="Arial"/>
              </a:rPr>
              <a:t>TE</a:t>
            </a:r>
            <a:endParaRPr sz="600">
              <a:latin typeface="Arial"/>
              <a:cs typeface="Arial"/>
            </a:endParaRPr>
          </a:p>
        </p:txBody>
      </p:sp>
      <p:graphicFrame>
        <p:nvGraphicFramePr>
          <p:cNvPr id="9" name="object 9"/>
          <p:cNvGraphicFramePr>
            <a:graphicFrameLocks noGrp="1"/>
          </p:cNvGraphicFramePr>
          <p:nvPr/>
        </p:nvGraphicFramePr>
        <p:xfrm>
          <a:off x="273002" y="593574"/>
          <a:ext cx="5053329" cy="674575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149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037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20700">
                <a:tc>
                  <a:txBody>
                    <a:bodyPr/>
                    <a:lstStyle/>
                    <a:p>
                      <a:pPr marL="735965" marR="214629" indent="-605155">
                        <a:lnSpc>
                          <a:spcPts val="1430"/>
                        </a:lnSpc>
                        <a:spcBef>
                          <a:spcPts val="695"/>
                        </a:spcBef>
                      </a:pPr>
                      <a:r>
                        <a:rPr sz="1250" spc="5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MENTIONED ANTHROPOMETRICS  </a:t>
                      </a:r>
                      <a:r>
                        <a:rPr sz="1250" spc="4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AND </a:t>
                      </a:r>
                      <a:r>
                        <a:rPr sz="1250" spc="5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ERGONOMICS</a:t>
                      </a:r>
                      <a:endParaRPr sz="1250">
                        <a:latin typeface="Arial"/>
                        <a:cs typeface="Arial"/>
                      </a:endParaRPr>
                    </a:p>
                  </a:txBody>
                  <a:tcPr marL="0" marR="0" marT="88265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12700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12700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1334">
                <a:tc>
                  <a:txBody>
                    <a:bodyPr/>
                    <a:lstStyle/>
                    <a:p>
                      <a:pPr marL="633095" marR="702945">
                        <a:lnSpc>
                          <a:spcPts val="1430"/>
                        </a:lnSpc>
                        <a:spcBef>
                          <a:spcPts val="645"/>
                        </a:spcBef>
                      </a:pPr>
                      <a:r>
                        <a:rPr sz="1250" spc="5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INCLUDED </a:t>
                      </a:r>
                      <a:r>
                        <a:rPr sz="1250" spc="4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NOTES </a:t>
                      </a:r>
                      <a:r>
                        <a:rPr sz="1250" spc="3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ON  </a:t>
                      </a:r>
                      <a:r>
                        <a:rPr sz="1250" spc="4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STYLE </a:t>
                      </a:r>
                      <a:r>
                        <a:rPr sz="1250" spc="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/</a:t>
                      </a:r>
                      <a:r>
                        <a:rPr sz="1250" spc="-55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50" spc="5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AESTHETICS</a:t>
                      </a:r>
                      <a:endParaRPr sz="1250">
                        <a:latin typeface="Arial"/>
                        <a:cs typeface="Arial"/>
                      </a:endParaRPr>
                    </a:p>
                  </a:txBody>
                  <a:tcPr marL="0" marR="0" marT="81915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12700">
                      <a:solidFill>
                        <a:srgbClr val="151616"/>
                      </a:solidFill>
                      <a:prstDash val="solid"/>
                    </a:lnT>
                    <a:lnB w="12700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12700">
                      <a:solidFill>
                        <a:srgbClr val="151616"/>
                      </a:solidFill>
                      <a:prstDash val="solid"/>
                    </a:lnT>
                    <a:lnB w="12700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8795">
                <a:tc>
                  <a:txBody>
                    <a:bodyPr/>
                    <a:lstStyle/>
                    <a:p>
                      <a:pPr marL="288290" marR="273050" indent="69215">
                        <a:lnSpc>
                          <a:spcPts val="1430"/>
                        </a:lnSpc>
                        <a:spcBef>
                          <a:spcPts val="835"/>
                        </a:spcBef>
                      </a:pPr>
                      <a:r>
                        <a:rPr sz="1250" spc="3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HEALTH </a:t>
                      </a:r>
                      <a:r>
                        <a:rPr sz="1250" spc="4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AND </a:t>
                      </a:r>
                      <a:r>
                        <a:rPr sz="1250" spc="5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SAFETY </a:t>
                      </a:r>
                      <a:r>
                        <a:rPr sz="1250" spc="4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ISSUES  </a:t>
                      </a:r>
                      <a:r>
                        <a:rPr sz="1250" spc="5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DISCOVERED </a:t>
                      </a:r>
                      <a:r>
                        <a:rPr sz="1250" spc="4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AND</a:t>
                      </a:r>
                      <a:r>
                        <a:rPr sz="1250" spc="5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50" spc="35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RESOLVED?</a:t>
                      </a:r>
                      <a:endParaRPr sz="1250">
                        <a:latin typeface="Arial"/>
                        <a:cs typeface="Arial"/>
                      </a:endParaRPr>
                    </a:p>
                  </a:txBody>
                  <a:tcPr marL="0" marR="0" marT="106045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12700">
                      <a:solidFill>
                        <a:srgbClr val="151616"/>
                      </a:solidFill>
                      <a:prstDash val="solid"/>
                    </a:lnT>
                    <a:lnB w="12700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12700">
                      <a:solidFill>
                        <a:srgbClr val="151616"/>
                      </a:solidFill>
                      <a:prstDash val="solid"/>
                    </a:lnT>
                    <a:lnB w="12700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8795">
                <a:tc>
                  <a:txBody>
                    <a:bodyPr/>
                    <a:lstStyle/>
                    <a:p>
                      <a:pPr marL="292100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250" spc="5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INCLUDED </a:t>
                      </a:r>
                      <a:r>
                        <a:rPr sz="1250" spc="1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A </a:t>
                      </a:r>
                      <a:r>
                        <a:rPr sz="1250" spc="5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RANGE </a:t>
                      </a:r>
                      <a:r>
                        <a:rPr sz="1250" spc="3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OF</a:t>
                      </a:r>
                      <a:r>
                        <a:rPr sz="1250" spc="-45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50" spc="4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IDEAS?</a:t>
                      </a:r>
                      <a:endParaRPr sz="1250">
                        <a:latin typeface="Arial"/>
                        <a:cs typeface="Arial"/>
                      </a:endParaRPr>
                    </a:p>
                  </a:txBody>
                  <a:tcPr marL="0" marR="0" marT="12192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12700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12700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8159">
                <a:tc>
                  <a:txBody>
                    <a:bodyPr/>
                    <a:lstStyle/>
                    <a:p>
                      <a:pPr marL="798830" marR="347980" indent="-531495">
                        <a:lnSpc>
                          <a:spcPts val="1430"/>
                        </a:lnSpc>
                        <a:spcBef>
                          <a:spcPts val="365"/>
                        </a:spcBef>
                      </a:pPr>
                      <a:r>
                        <a:rPr sz="1250" spc="5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INCLUDED PHYSICAL MODELS  </a:t>
                      </a:r>
                      <a:r>
                        <a:rPr sz="1250" spc="15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AND CAD</a:t>
                      </a:r>
                      <a:r>
                        <a:rPr sz="1250" spc="-25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50" spc="15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MODELS</a:t>
                      </a:r>
                      <a:endParaRPr sz="1250">
                        <a:latin typeface="Arial"/>
                        <a:cs typeface="Arial"/>
                      </a:endParaRPr>
                    </a:p>
                  </a:txBody>
                  <a:tcPr marL="0" marR="0" marT="46355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12700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12700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20065">
                <a:tc>
                  <a:txBody>
                    <a:bodyPr/>
                    <a:lstStyle/>
                    <a:p>
                      <a:pPr marL="96520">
                        <a:lnSpc>
                          <a:spcPct val="100000"/>
                        </a:lnSpc>
                        <a:spcBef>
                          <a:spcPts val="765"/>
                        </a:spcBef>
                      </a:pPr>
                      <a:r>
                        <a:rPr sz="1250" spc="5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ADDED CUSTOMER </a:t>
                      </a:r>
                      <a:r>
                        <a:rPr sz="1250" spc="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/ </a:t>
                      </a:r>
                      <a:r>
                        <a:rPr sz="1250" spc="5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CLIENT</a:t>
                      </a:r>
                      <a:r>
                        <a:rPr sz="1250" spc="55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50" spc="4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VIEWS</a:t>
                      </a:r>
                      <a:endParaRPr sz="1250">
                        <a:latin typeface="Arial"/>
                        <a:cs typeface="Arial"/>
                      </a:endParaRPr>
                    </a:p>
                  </a:txBody>
                  <a:tcPr marL="0" marR="0" marT="97155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12700">
                      <a:solidFill>
                        <a:srgbClr val="151616"/>
                      </a:solidFill>
                      <a:prstDash val="solid"/>
                    </a:lnT>
                    <a:lnB w="12700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12700">
                      <a:solidFill>
                        <a:srgbClr val="151616"/>
                      </a:solidFill>
                      <a:prstDash val="solid"/>
                    </a:lnT>
                    <a:lnB w="12700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21334">
                <a:tc>
                  <a:txBody>
                    <a:bodyPr/>
                    <a:lstStyle/>
                    <a:p>
                      <a:pPr marL="46990" algn="ctr">
                        <a:lnSpc>
                          <a:spcPts val="1430"/>
                        </a:lnSpc>
                        <a:spcBef>
                          <a:spcPts val="10"/>
                        </a:spcBef>
                      </a:pPr>
                      <a:r>
                        <a:rPr sz="1250" spc="4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USED </a:t>
                      </a:r>
                      <a:r>
                        <a:rPr sz="1250" spc="5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SKETCHES, EXPLODED </a:t>
                      </a:r>
                      <a:r>
                        <a:rPr sz="1250" spc="35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VIEWS,  </a:t>
                      </a:r>
                      <a:r>
                        <a:rPr sz="1250" spc="5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SECTIONAL </a:t>
                      </a:r>
                      <a:r>
                        <a:rPr sz="1250" spc="35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VIEWS, </a:t>
                      </a:r>
                      <a:r>
                        <a:rPr sz="1250" spc="5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ORTHOGRAPHIC  PERSPECTIVE </a:t>
                      </a:r>
                      <a:r>
                        <a:rPr sz="1250" spc="25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ETC...</a:t>
                      </a:r>
                      <a:endParaRPr sz="1250">
                        <a:latin typeface="Arial"/>
                        <a:cs typeface="Arial"/>
                      </a:endParaRPr>
                    </a:p>
                  </a:txBody>
                  <a:tcPr marL="0" marR="0" marT="127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12700">
                      <a:solidFill>
                        <a:srgbClr val="151616"/>
                      </a:solidFill>
                      <a:prstDash val="solid"/>
                    </a:lnT>
                    <a:lnB w="12700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12700">
                      <a:solidFill>
                        <a:srgbClr val="151616"/>
                      </a:solidFill>
                      <a:prstDash val="solid"/>
                    </a:lnT>
                    <a:lnB w="12700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94186">
                <a:tc>
                  <a:txBody>
                    <a:bodyPr/>
                    <a:lstStyle/>
                    <a:p>
                      <a:pPr marL="351155" marR="261620" indent="-81280">
                        <a:lnSpc>
                          <a:spcPts val="1430"/>
                        </a:lnSpc>
                        <a:spcBef>
                          <a:spcPts val="409"/>
                        </a:spcBef>
                      </a:pPr>
                      <a:r>
                        <a:rPr sz="1250" spc="5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APPLIED </a:t>
                      </a:r>
                      <a:r>
                        <a:rPr sz="1250" spc="4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SIZES </a:t>
                      </a:r>
                      <a:r>
                        <a:rPr sz="1250" spc="25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TO </a:t>
                      </a:r>
                      <a:r>
                        <a:rPr sz="1250" spc="5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SKETCHES </a:t>
                      </a:r>
                      <a:r>
                        <a:rPr sz="1250" spc="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-  </a:t>
                      </a:r>
                      <a:r>
                        <a:rPr sz="1250" spc="4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LENGTH, </a:t>
                      </a:r>
                      <a:r>
                        <a:rPr sz="1250" spc="5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HEIGHT </a:t>
                      </a:r>
                      <a:r>
                        <a:rPr sz="1250" spc="4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AND</a:t>
                      </a:r>
                      <a:r>
                        <a:rPr sz="1250" spc="-45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50" spc="4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DEPTH</a:t>
                      </a:r>
                      <a:endParaRPr sz="1250">
                        <a:latin typeface="Arial"/>
                        <a:cs typeface="Arial"/>
                      </a:endParaRPr>
                    </a:p>
                  </a:txBody>
                  <a:tcPr marL="0" marR="0" marT="52069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12700">
                      <a:solidFill>
                        <a:srgbClr val="151616"/>
                      </a:solidFill>
                      <a:prstDash val="solid"/>
                    </a:lnT>
                    <a:lnB w="12700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12700">
                      <a:solidFill>
                        <a:srgbClr val="151616"/>
                      </a:solidFill>
                      <a:prstDash val="solid"/>
                    </a:lnT>
                    <a:lnB w="12700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18795">
                <a:tc>
                  <a:txBody>
                    <a:bodyPr/>
                    <a:lstStyle/>
                    <a:p>
                      <a:pPr marL="167005" marR="156845" indent="120650">
                        <a:lnSpc>
                          <a:spcPts val="1430"/>
                        </a:lnSpc>
                        <a:spcBef>
                          <a:spcPts val="505"/>
                        </a:spcBef>
                      </a:pPr>
                      <a:r>
                        <a:rPr sz="1250" spc="5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EXPLAINED PROBLEMS </a:t>
                      </a:r>
                      <a:r>
                        <a:rPr sz="1250" spc="15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FOUND  </a:t>
                      </a:r>
                      <a:r>
                        <a:rPr sz="1250" spc="3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WHILST </a:t>
                      </a:r>
                      <a:r>
                        <a:rPr sz="1250" spc="5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SKETCHING </a:t>
                      </a:r>
                      <a:r>
                        <a:rPr sz="1250" spc="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/</a:t>
                      </a:r>
                      <a:r>
                        <a:rPr sz="1250" spc="6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50" spc="5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MODELLING</a:t>
                      </a:r>
                      <a:endParaRPr sz="1250">
                        <a:latin typeface="Arial"/>
                        <a:cs typeface="Arial"/>
                      </a:endParaRPr>
                    </a:p>
                  </a:txBody>
                  <a:tcPr marL="0" marR="0" marT="64135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12700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19050">
                        <a:lnSpc>
                          <a:spcPct val="100000"/>
                        </a:lnSpc>
                        <a:tabLst>
                          <a:tab pos="488315" algn="l"/>
                        </a:tabLst>
                      </a:pPr>
                      <a:r>
                        <a:rPr sz="600" spc="15" dirty="0">
                          <a:solidFill>
                            <a:srgbClr val="3C2B98"/>
                          </a:solidFill>
                          <a:latin typeface="Arial"/>
                          <a:cs typeface="Arial"/>
                        </a:rPr>
                        <a:t>ACHER</a:t>
                      </a:r>
                      <a:r>
                        <a:rPr sz="600" dirty="0">
                          <a:solidFill>
                            <a:srgbClr val="3C2B98"/>
                          </a:solidFill>
                          <a:latin typeface="Arial"/>
                          <a:cs typeface="Arial"/>
                        </a:rPr>
                        <a:t>S	h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0" marB="0" vert="vert27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12700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18795">
                <a:tc>
                  <a:txBody>
                    <a:bodyPr/>
                    <a:lstStyle/>
                    <a:p>
                      <a:pPr marL="8255" algn="ctr">
                        <a:lnSpc>
                          <a:spcPts val="1465"/>
                        </a:lnSpc>
                        <a:spcBef>
                          <a:spcPts val="670"/>
                        </a:spcBef>
                      </a:pPr>
                      <a:r>
                        <a:rPr sz="1250" spc="3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SOLVED </a:t>
                      </a:r>
                      <a:r>
                        <a:rPr sz="1250" spc="4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ANY</a:t>
                      </a:r>
                      <a:r>
                        <a:rPr sz="1250" spc="-3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50" spc="5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PROBLEMS?</a:t>
                      </a:r>
                      <a:endParaRPr sz="1250">
                        <a:latin typeface="Arial"/>
                        <a:cs typeface="Arial"/>
                      </a:endParaRPr>
                    </a:p>
                    <a:p>
                      <a:pPr marL="5080" algn="ctr">
                        <a:lnSpc>
                          <a:spcPts val="1465"/>
                        </a:lnSpc>
                      </a:pPr>
                      <a:r>
                        <a:rPr sz="1250" spc="4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WHILE </a:t>
                      </a:r>
                      <a:r>
                        <a:rPr sz="1250" spc="5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SKETCHING </a:t>
                      </a:r>
                      <a:r>
                        <a:rPr sz="1250" spc="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/</a:t>
                      </a:r>
                      <a:r>
                        <a:rPr sz="1250" spc="5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 MODELLING</a:t>
                      </a:r>
                      <a:endParaRPr sz="1250">
                        <a:latin typeface="Arial"/>
                        <a:cs typeface="Arial"/>
                      </a:endParaRPr>
                    </a:p>
                  </a:txBody>
                  <a:tcPr marL="0" marR="0" marT="8509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521334">
                <a:tc>
                  <a:txBody>
                    <a:bodyPr/>
                    <a:lstStyle/>
                    <a:p>
                      <a:pPr marL="1040765" marR="128905" indent="-830580">
                        <a:lnSpc>
                          <a:spcPts val="1430"/>
                        </a:lnSpc>
                        <a:spcBef>
                          <a:spcPts val="800"/>
                        </a:spcBef>
                      </a:pPr>
                      <a:r>
                        <a:rPr sz="1250" spc="5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CONTINUOUS </a:t>
                      </a:r>
                      <a:r>
                        <a:rPr sz="1250" spc="35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EXPERIMENTATION  </a:t>
                      </a:r>
                      <a:r>
                        <a:rPr sz="1250" spc="4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AND</a:t>
                      </a:r>
                      <a:r>
                        <a:rPr sz="1250" spc="25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50" spc="5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TESTING</a:t>
                      </a:r>
                      <a:endParaRPr sz="1250">
                        <a:latin typeface="Arial"/>
                        <a:cs typeface="Arial"/>
                      </a:endParaRPr>
                    </a:p>
                  </a:txBody>
                  <a:tcPr marL="0" marR="0" marT="10160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19050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sz="600" spc="-5" dirty="0">
                          <a:solidFill>
                            <a:srgbClr val="3C2B98"/>
                          </a:solidFill>
                          <a:latin typeface="Arial"/>
                          <a:cs typeface="Arial"/>
                        </a:rPr>
                        <a:t>ATION </a:t>
                      </a:r>
                      <a:r>
                        <a:rPr sz="600" dirty="0">
                          <a:solidFill>
                            <a:srgbClr val="3C2B98"/>
                          </a:solidFill>
                          <a:latin typeface="Arial"/>
                          <a:cs typeface="Arial"/>
                        </a:rPr>
                        <a:t>OF TE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0" marB="0" vert="vert27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19050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521334">
                <a:tc>
                  <a:txBody>
                    <a:bodyPr/>
                    <a:lstStyle/>
                    <a:p>
                      <a:pPr marL="257810">
                        <a:lnSpc>
                          <a:spcPct val="100000"/>
                        </a:lnSpc>
                        <a:spcBef>
                          <a:spcPts val="1490"/>
                        </a:spcBef>
                      </a:pPr>
                      <a:r>
                        <a:rPr sz="1250" spc="25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EVALUATED </a:t>
                      </a:r>
                      <a:r>
                        <a:rPr sz="1250" spc="4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IDEAS AND</a:t>
                      </a:r>
                      <a:r>
                        <a:rPr sz="1250" spc="-15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50" spc="5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MODELS</a:t>
                      </a:r>
                      <a:endParaRPr sz="1250">
                        <a:latin typeface="Arial"/>
                        <a:cs typeface="Arial"/>
                      </a:endParaRPr>
                    </a:p>
                  </a:txBody>
                  <a:tcPr marL="0" marR="0" marT="18923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19050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sz="600" spc="0" dirty="0">
                          <a:solidFill>
                            <a:srgbClr val="3C2B98"/>
                          </a:solidFill>
                          <a:latin typeface="Arial"/>
                          <a:cs typeface="Arial"/>
                        </a:rPr>
                        <a:t>ORLD</a:t>
                      </a:r>
                      <a:r>
                        <a:rPr sz="600" spc="-50" dirty="0">
                          <a:solidFill>
                            <a:srgbClr val="3C2B98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600" spc="0" dirty="0">
                          <a:solidFill>
                            <a:srgbClr val="3C2B98"/>
                          </a:solidFill>
                          <a:latin typeface="Arial"/>
                          <a:cs typeface="Arial"/>
                        </a:rPr>
                        <a:t>ASSOCI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0" marB="0" vert="vert27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19050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518795">
                <a:tc>
                  <a:txBody>
                    <a:bodyPr/>
                    <a:lstStyle/>
                    <a:p>
                      <a:pPr marL="140335">
                        <a:lnSpc>
                          <a:spcPts val="1465"/>
                        </a:lnSpc>
                        <a:spcBef>
                          <a:spcPts val="459"/>
                        </a:spcBef>
                      </a:pPr>
                      <a:r>
                        <a:rPr sz="1250" spc="5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DISCUSSED ENVIRONMENT</a:t>
                      </a:r>
                      <a:r>
                        <a:rPr sz="1250" spc="9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50" spc="5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ISSUES</a:t>
                      </a:r>
                      <a:endParaRPr sz="1250">
                        <a:latin typeface="Arial"/>
                        <a:cs typeface="Arial"/>
                      </a:endParaRPr>
                    </a:p>
                    <a:p>
                      <a:pPr marL="187960">
                        <a:lnSpc>
                          <a:spcPts val="1465"/>
                        </a:lnSpc>
                      </a:pPr>
                      <a:r>
                        <a:rPr sz="1250" spc="25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E.G. </a:t>
                      </a:r>
                      <a:r>
                        <a:rPr sz="1250" spc="35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LIFE </a:t>
                      </a:r>
                      <a:r>
                        <a:rPr sz="1250" spc="5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CYCLE </a:t>
                      </a:r>
                      <a:r>
                        <a:rPr sz="1250" spc="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-</a:t>
                      </a:r>
                      <a:r>
                        <a:rPr sz="1250" spc="5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50" spc="4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SUSTAINABILITY</a:t>
                      </a:r>
                      <a:endParaRPr sz="1250">
                        <a:latin typeface="Arial"/>
                        <a:cs typeface="Arial"/>
                      </a:endParaRPr>
                    </a:p>
                  </a:txBody>
                  <a:tcPr marL="0" marR="0" marT="58419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R="10160" algn="r">
                        <a:lnSpc>
                          <a:spcPct val="100000"/>
                        </a:lnSpc>
                      </a:pPr>
                      <a:r>
                        <a:rPr sz="600" dirty="0">
                          <a:solidFill>
                            <a:srgbClr val="3C2B98"/>
                          </a:solidFill>
                          <a:latin typeface="Arial"/>
                          <a:cs typeface="Arial"/>
                        </a:rPr>
                        <a:t>W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0" marB="0" vert="vert27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10" name="object 10"/>
          <p:cNvSpPr txBox="1"/>
          <p:nvPr/>
        </p:nvSpPr>
        <p:spPr>
          <a:xfrm>
            <a:off x="5181549" y="974369"/>
            <a:ext cx="128270" cy="528955"/>
          </a:xfrm>
          <a:prstGeom prst="rect">
            <a:avLst/>
          </a:prstGeom>
        </p:spPr>
        <p:txBody>
          <a:bodyPr vert="vert270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600" spc="-15" dirty="0">
                <a:solidFill>
                  <a:srgbClr val="3C2B98"/>
                </a:solidFill>
                <a:latin typeface="Arial"/>
                <a:cs typeface="Arial"/>
              </a:rPr>
              <a:t>V.Ryan </a:t>
            </a:r>
            <a:r>
              <a:rPr sz="600" spc="-10" dirty="0">
                <a:solidFill>
                  <a:srgbClr val="3C2B98"/>
                </a:solidFill>
                <a:latin typeface="Arial"/>
                <a:cs typeface="Arial"/>
              </a:rPr>
              <a:t>©</a:t>
            </a:r>
            <a:r>
              <a:rPr sz="600" spc="-65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600" spc="-5" dirty="0">
                <a:solidFill>
                  <a:srgbClr val="3C2B98"/>
                </a:solidFill>
                <a:latin typeface="Arial"/>
                <a:cs typeface="Arial"/>
              </a:rPr>
              <a:t>2018</a:t>
            </a:r>
            <a:endParaRPr sz="6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0304968" y="1559415"/>
            <a:ext cx="128270" cy="1243965"/>
          </a:xfrm>
          <a:prstGeom prst="rect">
            <a:avLst/>
          </a:prstGeom>
        </p:spPr>
        <p:txBody>
          <a:bodyPr vert="vert270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600" spc="-10" dirty="0">
                <a:solidFill>
                  <a:srgbClr val="3C2B98"/>
                </a:solidFill>
                <a:latin typeface="Arial"/>
                <a:cs typeface="Arial"/>
                <a:hlinkClick r:id="rId3"/>
              </a:rPr>
              <a:t>www.technologystudent.com </a:t>
            </a:r>
            <a:r>
              <a:rPr sz="600" spc="-10" dirty="0">
                <a:solidFill>
                  <a:srgbClr val="3C2B98"/>
                </a:solidFill>
                <a:latin typeface="Arial"/>
                <a:cs typeface="Arial"/>
              </a:rPr>
              <a:t>©</a:t>
            </a:r>
            <a:r>
              <a:rPr sz="600" spc="15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600" spc="-5" dirty="0">
                <a:solidFill>
                  <a:srgbClr val="3C2B98"/>
                </a:solidFill>
                <a:latin typeface="Arial"/>
                <a:cs typeface="Arial"/>
              </a:rPr>
              <a:t>2018</a:t>
            </a:r>
            <a:endParaRPr sz="6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0316118" y="2981517"/>
            <a:ext cx="128270" cy="1778635"/>
          </a:xfrm>
          <a:prstGeom prst="rect">
            <a:avLst/>
          </a:prstGeom>
        </p:spPr>
        <p:txBody>
          <a:bodyPr vert="vert270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600" dirty="0">
                <a:solidFill>
                  <a:srgbClr val="3C2B98"/>
                </a:solidFill>
                <a:latin typeface="Arial"/>
                <a:cs typeface="Arial"/>
                <a:hlinkClick r:id="rId4"/>
              </a:rPr>
              <a:t>ttps://ww</a:t>
            </a:r>
            <a:r>
              <a:rPr sz="600" spc="-35" dirty="0">
                <a:solidFill>
                  <a:srgbClr val="3C2B98"/>
                </a:solidFill>
                <a:latin typeface="Arial"/>
                <a:cs typeface="Arial"/>
                <a:hlinkClick r:id="rId4"/>
              </a:rPr>
              <a:t>w</a:t>
            </a:r>
            <a:r>
              <a:rPr sz="600" dirty="0">
                <a:solidFill>
                  <a:srgbClr val="3C2B98"/>
                </a:solidFill>
                <a:latin typeface="Arial"/>
                <a:cs typeface="Arial"/>
                <a:hlinkClick r:id="rId4"/>
              </a:rPr>
              <a:t>.facebook.com/groups/254963448192823/</a:t>
            </a:r>
            <a:endParaRPr sz="6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0317997" y="5248047"/>
            <a:ext cx="128270" cy="594360"/>
          </a:xfrm>
          <a:prstGeom prst="rect">
            <a:avLst/>
          </a:prstGeom>
        </p:spPr>
        <p:txBody>
          <a:bodyPr vert="vert270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600" spc="0" dirty="0">
                <a:solidFill>
                  <a:srgbClr val="3C2B98"/>
                </a:solidFill>
                <a:latin typeface="Arial"/>
                <a:cs typeface="Arial"/>
              </a:rPr>
              <a:t>CHNOLOGY</a:t>
            </a:r>
            <a:r>
              <a:rPr sz="600" spc="-25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3C2B98"/>
                </a:solidFill>
                <a:latin typeface="Arial"/>
                <a:cs typeface="Arial"/>
              </a:rPr>
              <a:t>TE</a:t>
            </a:r>
            <a:endParaRPr sz="600">
              <a:latin typeface="Arial"/>
              <a:cs typeface="Arial"/>
            </a:endParaRPr>
          </a:p>
        </p:txBody>
      </p:sp>
      <p:graphicFrame>
        <p:nvGraphicFramePr>
          <p:cNvPr id="14" name="object 14"/>
          <p:cNvGraphicFramePr>
            <a:graphicFrameLocks noGrp="1"/>
          </p:cNvGraphicFramePr>
          <p:nvPr/>
        </p:nvGraphicFramePr>
        <p:xfrm>
          <a:off x="5403805" y="593574"/>
          <a:ext cx="5053329" cy="674472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149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037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20700">
                <a:tc>
                  <a:txBody>
                    <a:bodyPr/>
                    <a:lstStyle/>
                    <a:p>
                      <a:pPr marL="467359" marR="300355" algn="ctr">
                        <a:lnSpc>
                          <a:spcPts val="1340"/>
                        </a:lnSpc>
                        <a:spcBef>
                          <a:spcPts val="180"/>
                        </a:spcBef>
                      </a:pPr>
                      <a:r>
                        <a:rPr sz="1200" spc="25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DESCRIBED MANUFACTURING  PROCESSES: INJECTION  MOULDING</a:t>
                      </a:r>
                      <a:r>
                        <a:rPr sz="1200" spc="3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5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ETC...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2286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12700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12700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9033">
                <a:tc>
                  <a:txBody>
                    <a:bodyPr/>
                    <a:lstStyle/>
                    <a:p>
                      <a:pPr marL="582930" marR="73025" indent="-446405">
                        <a:lnSpc>
                          <a:spcPts val="1340"/>
                        </a:lnSpc>
                        <a:spcBef>
                          <a:spcPts val="640"/>
                        </a:spcBef>
                      </a:pPr>
                      <a:r>
                        <a:rPr sz="1200" spc="25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INCLUDED COSTS </a:t>
                      </a:r>
                      <a:r>
                        <a:rPr sz="1200" spc="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TO </a:t>
                      </a:r>
                      <a:r>
                        <a:rPr sz="1200" spc="25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MANUFACTURE  ANDPRICE </a:t>
                      </a:r>
                      <a:r>
                        <a:rPr sz="1200" spc="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TO</a:t>
                      </a:r>
                      <a:r>
                        <a:rPr sz="1200" spc="25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 CUSTOMER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8128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12700">
                      <a:solidFill>
                        <a:srgbClr val="151616"/>
                      </a:solidFill>
                      <a:prstDash val="solid"/>
                    </a:lnT>
                    <a:lnB w="12700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12700">
                      <a:solidFill>
                        <a:srgbClr val="151616"/>
                      </a:solidFill>
                      <a:prstDash val="solid"/>
                    </a:lnT>
                    <a:lnB w="12700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8795">
                <a:tc>
                  <a:txBody>
                    <a:bodyPr/>
                    <a:lstStyle/>
                    <a:p>
                      <a:pPr marL="1105535" marR="60960" indent="-956944">
                        <a:lnSpc>
                          <a:spcPts val="1430"/>
                        </a:lnSpc>
                        <a:spcBef>
                          <a:spcPts val="790"/>
                        </a:spcBef>
                      </a:pPr>
                      <a:r>
                        <a:rPr sz="1250" spc="35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REFERRED </a:t>
                      </a:r>
                      <a:r>
                        <a:rPr sz="1250" spc="25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TO </a:t>
                      </a:r>
                      <a:r>
                        <a:rPr sz="1250" spc="35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THE </a:t>
                      </a:r>
                      <a:r>
                        <a:rPr sz="1250" spc="4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SPECIFICATION  </a:t>
                      </a:r>
                      <a:r>
                        <a:rPr sz="1250" spc="35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REGULARLY</a:t>
                      </a:r>
                      <a:endParaRPr sz="1250">
                        <a:latin typeface="Arial"/>
                        <a:cs typeface="Arial"/>
                      </a:endParaRPr>
                    </a:p>
                  </a:txBody>
                  <a:tcPr marL="0" marR="0" marT="10033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12700">
                      <a:solidFill>
                        <a:srgbClr val="151616"/>
                      </a:solidFill>
                      <a:prstDash val="solid"/>
                    </a:lnT>
                    <a:lnB w="12700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12700">
                      <a:solidFill>
                        <a:srgbClr val="151616"/>
                      </a:solidFill>
                      <a:prstDash val="solid"/>
                    </a:lnT>
                    <a:lnB w="12700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8795">
                <a:tc>
                  <a:txBody>
                    <a:bodyPr/>
                    <a:lstStyle/>
                    <a:p>
                      <a:pPr marL="472440" marR="408305" indent="64135">
                        <a:lnSpc>
                          <a:spcPts val="1430"/>
                        </a:lnSpc>
                        <a:spcBef>
                          <a:spcPts val="1005"/>
                        </a:spcBef>
                      </a:pPr>
                      <a:r>
                        <a:rPr sz="1250" spc="5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EXPLAINED </a:t>
                      </a:r>
                      <a:r>
                        <a:rPr sz="1250" spc="4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METHODS </a:t>
                      </a:r>
                      <a:r>
                        <a:rPr sz="1250" spc="3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OF  </a:t>
                      </a:r>
                      <a:r>
                        <a:rPr sz="1250" spc="5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CONSTRUCTION </a:t>
                      </a:r>
                      <a:r>
                        <a:rPr sz="1250" spc="3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OF</a:t>
                      </a:r>
                      <a:r>
                        <a:rPr sz="1250" spc="5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50" spc="4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IDEAS</a:t>
                      </a:r>
                      <a:endParaRPr sz="1250">
                        <a:latin typeface="Arial"/>
                        <a:cs typeface="Arial"/>
                      </a:endParaRPr>
                    </a:p>
                  </a:txBody>
                  <a:tcPr marL="0" marR="0" marT="127635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12700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12700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8159">
                <a:tc>
                  <a:txBody>
                    <a:bodyPr/>
                    <a:lstStyle/>
                    <a:p>
                      <a:pPr marL="987425" marR="356235" indent="-560705">
                        <a:lnSpc>
                          <a:spcPts val="1430"/>
                        </a:lnSpc>
                        <a:spcBef>
                          <a:spcPts val="955"/>
                        </a:spcBef>
                      </a:pPr>
                      <a:r>
                        <a:rPr sz="1250" spc="5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REFERRED </a:t>
                      </a:r>
                      <a:r>
                        <a:rPr sz="1250" spc="25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TO </a:t>
                      </a:r>
                      <a:r>
                        <a:rPr sz="1250" spc="5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PROPERTIES  </a:t>
                      </a:r>
                      <a:r>
                        <a:rPr sz="1250" spc="3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OF</a:t>
                      </a:r>
                      <a:r>
                        <a:rPr sz="1250" spc="4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50" spc="35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MATERIALS</a:t>
                      </a:r>
                      <a:endParaRPr sz="1250">
                        <a:latin typeface="Arial"/>
                        <a:cs typeface="Arial"/>
                      </a:endParaRPr>
                    </a:p>
                  </a:txBody>
                  <a:tcPr marL="0" marR="0" marT="121285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12700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12700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20065">
                <a:tc>
                  <a:txBody>
                    <a:bodyPr/>
                    <a:lstStyle/>
                    <a:p>
                      <a:pPr marL="514984" marR="391795" indent="607695">
                        <a:lnSpc>
                          <a:spcPts val="1430"/>
                        </a:lnSpc>
                        <a:spcBef>
                          <a:spcPts val="695"/>
                        </a:spcBef>
                      </a:pPr>
                      <a:r>
                        <a:rPr sz="1250" spc="4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USED CAD </a:t>
                      </a:r>
                      <a:r>
                        <a:rPr sz="1250" spc="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-  </a:t>
                      </a:r>
                      <a:r>
                        <a:rPr sz="1250" spc="5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COMPUTER </a:t>
                      </a:r>
                      <a:r>
                        <a:rPr sz="1250" spc="4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AIDED</a:t>
                      </a:r>
                      <a:r>
                        <a:rPr sz="1250" spc="3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50" spc="4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DESIGN</a:t>
                      </a:r>
                      <a:endParaRPr sz="1250">
                        <a:latin typeface="Arial"/>
                        <a:cs typeface="Arial"/>
                      </a:endParaRPr>
                    </a:p>
                  </a:txBody>
                  <a:tcPr marL="0" marR="0" marT="88265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12700">
                      <a:solidFill>
                        <a:srgbClr val="151616"/>
                      </a:solidFill>
                      <a:prstDash val="solid"/>
                    </a:lnT>
                    <a:lnB w="12700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12700">
                      <a:solidFill>
                        <a:srgbClr val="151616"/>
                      </a:solidFill>
                      <a:prstDash val="solid"/>
                    </a:lnT>
                    <a:lnB w="12700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21334">
                <a:tc>
                  <a:txBody>
                    <a:bodyPr/>
                    <a:lstStyle/>
                    <a:p>
                      <a:pPr marL="763905" marR="294005" indent="-433705">
                        <a:lnSpc>
                          <a:spcPts val="1430"/>
                        </a:lnSpc>
                        <a:spcBef>
                          <a:spcPts val="545"/>
                        </a:spcBef>
                      </a:pPr>
                      <a:r>
                        <a:rPr sz="1250" spc="5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DISCUSSED </a:t>
                      </a:r>
                      <a:r>
                        <a:rPr sz="1250" spc="4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DISASSEMBLY </a:t>
                      </a:r>
                      <a:r>
                        <a:rPr sz="1250" spc="3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OF  </a:t>
                      </a:r>
                      <a:r>
                        <a:rPr sz="1250" spc="1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IDEAS </a:t>
                      </a:r>
                      <a:r>
                        <a:rPr sz="1250" spc="4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AND</a:t>
                      </a:r>
                      <a:r>
                        <a:rPr sz="1250" spc="-1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50" spc="5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MODELS</a:t>
                      </a:r>
                      <a:endParaRPr sz="1250">
                        <a:latin typeface="Arial"/>
                        <a:cs typeface="Arial"/>
                      </a:endParaRPr>
                    </a:p>
                  </a:txBody>
                  <a:tcPr marL="0" marR="0" marT="69215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12700">
                      <a:solidFill>
                        <a:srgbClr val="151616"/>
                      </a:solidFill>
                      <a:prstDash val="solid"/>
                    </a:lnT>
                    <a:lnB w="12700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12700">
                      <a:solidFill>
                        <a:srgbClr val="151616"/>
                      </a:solidFill>
                      <a:prstDash val="solid"/>
                    </a:lnT>
                    <a:lnB w="12700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18795">
                <a:tc>
                  <a:txBody>
                    <a:bodyPr/>
                    <a:lstStyle/>
                    <a:p>
                      <a:pPr marL="29209">
                        <a:lnSpc>
                          <a:spcPts val="1465"/>
                        </a:lnSpc>
                        <a:spcBef>
                          <a:spcPts val="560"/>
                        </a:spcBef>
                      </a:pPr>
                      <a:r>
                        <a:rPr sz="1250" spc="5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INCLUDE PHOTOGRAPHIC</a:t>
                      </a:r>
                      <a:r>
                        <a:rPr sz="1250" spc="11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50" spc="5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EVIDENCE</a:t>
                      </a:r>
                      <a:endParaRPr sz="1250">
                        <a:latin typeface="Arial"/>
                        <a:cs typeface="Arial"/>
                      </a:endParaRPr>
                    </a:p>
                    <a:p>
                      <a:pPr marL="354965">
                        <a:lnSpc>
                          <a:spcPts val="1465"/>
                        </a:lnSpc>
                      </a:pPr>
                      <a:r>
                        <a:rPr sz="1250" spc="25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E.G. </a:t>
                      </a:r>
                      <a:r>
                        <a:rPr sz="1250" spc="5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WHEN TESTING</a:t>
                      </a:r>
                      <a:r>
                        <a:rPr sz="1250" spc="3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50" spc="5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MODELS</a:t>
                      </a:r>
                      <a:endParaRPr sz="1250">
                        <a:latin typeface="Arial"/>
                        <a:cs typeface="Arial"/>
                      </a:endParaRPr>
                    </a:p>
                  </a:txBody>
                  <a:tcPr marL="0" marR="0" marT="7112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12700">
                      <a:solidFill>
                        <a:srgbClr val="151616"/>
                      </a:solidFill>
                      <a:prstDash val="solid"/>
                    </a:lnT>
                    <a:lnB w="12700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12700">
                      <a:solidFill>
                        <a:srgbClr val="151616"/>
                      </a:solidFill>
                      <a:prstDash val="solid"/>
                    </a:lnT>
                    <a:lnB w="12700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18795">
                <a:tc>
                  <a:txBody>
                    <a:bodyPr/>
                    <a:lstStyle/>
                    <a:p>
                      <a:pPr marL="163830" marR="76200" indent="43180">
                        <a:lnSpc>
                          <a:spcPts val="1430"/>
                        </a:lnSpc>
                        <a:spcBef>
                          <a:spcPts val="755"/>
                        </a:spcBef>
                      </a:pPr>
                      <a:r>
                        <a:rPr sz="1250" spc="5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INCLUDE </a:t>
                      </a:r>
                      <a:r>
                        <a:rPr sz="1250" spc="35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THE </a:t>
                      </a:r>
                      <a:r>
                        <a:rPr sz="1250" spc="4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VIEWS </a:t>
                      </a:r>
                      <a:r>
                        <a:rPr sz="1250" spc="3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OF </a:t>
                      </a:r>
                      <a:r>
                        <a:rPr sz="1250" spc="4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OTHERS,  </a:t>
                      </a:r>
                      <a:r>
                        <a:rPr sz="1250" spc="5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INDIVIDUALS </a:t>
                      </a:r>
                      <a:r>
                        <a:rPr sz="1250" spc="4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AND </a:t>
                      </a:r>
                      <a:r>
                        <a:rPr sz="1250" spc="5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FOCUS</a:t>
                      </a:r>
                      <a:r>
                        <a:rPr sz="1250" spc="25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50" spc="5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GROUPS</a:t>
                      </a:r>
                      <a:endParaRPr sz="1250">
                        <a:latin typeface="Arial"/>
                        <a:cs typeface="Arial"/>
                      </a:endParaRPr>
                    </a:p>
                  </a:txBody>
                  <a:tcPr marL="0" marR="0" marT="95885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12700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950">
                        <a:latin typeface="Times New Roman"/>
                        <a:cs typeface="Times New Roman"/>
                      </a:endParaRPr>
                    </a:p>
                    <a:p>
                      <a:pPr marL="19050">
                        <a:lnSpc>
                          <a:spcPct val="100000"/>
                        </a:lnSpc>
                        <a:spcBef>
                          <a:spcPts val="5"/>
                        </a:spcBef>
                        <a:tabLst>
                          <a:tab pos="488315" algn="l"/>
                        </a:tabLst>
                      </a:pPr>
                      <a:r>
                        <a:rPr sz="600" spc="15" dirty="0">
                          <a:solidFill>
                            <a:srgbClr val="3C2B98"/>
                          </a:solidFill>
                          <a:latin typeface="Arial"/>
                          <a:cs typeface="Arial"/>
                        </a:rPr>
                        <a:t>ACHER</a:t>
                      </a:r>
                      <a:r>
                        <a:rPr sz="600" dirty="0">
                          <a:solidFill>
                            <a:srgbClr val="3C2B98"/>
                          </a:solidFill>
                          <a:latin typeface="Arial"/>
                          <a:cs typeface="Arial"/>
                        </a:rPr>
                        <a:t>S	h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0" marB="0" vert="vert27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12700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18795">
                <a:tc>
                  <a:txBody>
                    <a:bodyPr/>
                    <a:lstStyle/>
                    <a:p>
                      <a:pPr marL="447040" marR="327660" indent="565785">
                        <a:lnSpc>
                          <a:spcPts val="1430"/>
                        </a:lnSpc>
                        <a:spcBef>
                          <a:spcPts val="670"/>
                        </a:spcBef>
                      </a:pPr>
                      <a:r>
                        <a:rPr sz="1250" spc="5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DEMONSTRATE  </a:t>
                      </a:r>
                      <a:r>
                        <a:rPr sz="1250" spc="1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TECHNICAL</a:t>
                      </a:r>
                      <a:r>
                        <a:rPr sz="1250" spc="-7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50" spc="5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UNDERSTANDING</a:t>
                      </a:r>
                      <a:endParaRPr sz="1250">
                        <a:latin typeface="Arial"/>
                        <a:cs typeface="Arial"/>
                      </a:endParaRPr>
                    </a:p>
                  </a:txBody>
                  <a:tcPr marL="0" marR="0" marT="8509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521334">
                <a:tc>
                  <a:txBody>
                    <a:bodyPr/>
                    <a:lstStyle/>
                    <a:p>
                      <a:pPr marL="13335" algn="ctr">
                        <a:lnSpc>
                          <a:spcPct val="100000"/>
                        </a:lnSpc>
                        <a:spcBef>
                          <a:spcPts val="1260"/>
                        </a:spcBef>
                      </a:pPr>
                      <a:r>
                        <a:rPr sz="1250" spc="1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INCLUSIVITY</a:t>
                      </a:r>
                      <a:endParaRPr sz="1250">
                        <a:latin typeface="Arial"/>
                        <a:cs typeface="Arial"/>
                      </a:endParaRPr>
                    </a:p>
                  </a:txBody>
                  <a:tcPr marL="0" marR="0" marT="16002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19050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95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600" spc="-5" dirty="0">
                          <a:solidFill>
                            <a:srgbClr val="3C2B98"/>
                          </a:solidFill>
                          <a:latin typeface="Arial"/>
                          <a:cs typeface="Arial"/>
                        </a:rPr>
                        <a:t>ATION </a:t>
                      </a:r>
                      <a:r>
                        <a:rPr sz="600" dirty="0">
                          <a:solidFill>
                            <a:srgbClr val="3C2B98"/>
                          </a:solidFill>
                          <a:latin typeface="Arial"/>
                          <a:cs typeface="Arial"/>
                        </a:rPr>
                        <a:t>OF TE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0" marB="0" vert="vert27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19050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52133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19050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95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600" spc="0" dirty="0">
                          <a:solidFill>
                            <a:srgbClr val="3C2B98"/>
                          </a:solidFill>
                          <a:latin typeface="Arial"/>
                          <a:cs typeface="Arial"/>
                        </a:rPr>
                        <a:t>ORLD</a:t>
                      </a:r>
                      <a:r>
                        <a:rPr sz="600" spc="-50" dirty="0">
                          <a:solidFill>
                            <a:srgbClr val="3C2B98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600" spc="0" dirty="0">
                          <a:solidFill>
                            <a:srgbClr val="3C2B98"/>
                          </a:solidFill>
                          <a:latin typeface="Arial"/>
                          <a:cs typeface="Arial"/>
                        </a:rPr>
                        <a:t>ASSOCI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0" marB="0" vert="vert27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19050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51879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950">
                        <a:latin typeface="Times New Roman"/>
                        <a:cs typeface="Times New Roman"/>
                      </a:endParaRPr>
                    </a:p>
                    <a:p>
                      <a:pPr marR="10160" algn="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600" dirty="0">
                          <a:solidFill>
                            <a:srgbClr val="3C2B98"/>
                          </a:solidFill>
                          <a:latin typeface="Arial"/>
                          <a:cs typeface="Arial"/>
                        </a:rPr>
                        <a:t>W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0" marB="0" vert="vert27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15" name="object 15"/>
          <p:cNvSpPr txBox="1"/>
          <p:nvPr/>
        </p:nvSpPr>
        <p:spPr>
          <a:xfrm>
            <a:off x="10304750" y="974369"/>
            <a:ext cx="128270" cy="528955"/>
          </a:xfrm>
          <a:prstGeom prst="rect">
            <a:avLst/>
          </a:prstGeom>
        </p:spPr>
        <p:txBody>
          <a:bodyPr vert="vert270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600" spc="-15" dirty="0">
                <a:solidFill>
                  <a:srgbClr val="3C2B98"/>
                </a:solidFill>
                <a:latin typeface="Arial"/>
                <a:cs typeface="Arial"/>
              </a:rPr>
              <a:t>V.Ryan </a:t>
            </a:r>
            <a:r>
              <a:rPr sz="600" spc="-10" dirty="0">
                <a:solidFill>
                  <a:srgbClr val="3C2B98"/>
                </a:solidFill>
                <a:latin typeface="Arial"/>
                <a:cs typeface="Arial"/>
              </a:rPr>
              <a:t>©</a:t>
            </a:r>
            <a:r>
              <a:rPr sz="600" spc="-65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600" spc="-5" dirty="0">
                <a:solidFill>
                  <a:srgbClr val="3C2B98"/>
                </a:solidFill>
                <a:latin typeface="Arial"/>
                <a:cs typeface="Arial"/>
              </a:rPr>
              <a:t>2018</a:t>
            </a:r>
            <a:endParaRPr sz="6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1014" y="58452"/>
            <a:ext cx="10567035" cy="7455534"/>
          </a:xfrm>
          <a:custGeom>
            <a:avLst/>
            <a:gdLst/>
            <a:ahLst/>
            <a:cxnLst/>
            <a:rect l="l" t="t" r="r" b="b"/>
            <a:pathLst>
              <a:path w="10567035" h="7455534">
                <a:moveTo>
                  <a:pt x="0" y="0"/>
                </a:moveTo>
                <a:lnTo>
                  <a:pt x="10566467" y="0"/>
                </a:lnTo>
                <a:lnTo>
                  <a:pt x="10566467" y="7454948"/>
                </a:lnTo>
                <a:lnTo>
                  <a:pt x="0" y="7454948"/>
                </a:lnTo>
                <a:lnTo>
                  <a:pt x="0" y="0"/>
                </a:lnTo>
                <a:close/>
              </a:path>
            </a:pathLst>
          </a:custGeom>
          <a:solidFill>
            <a:srgbClr val="F5FDF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15479" y="1178286"/>
            <a:ext cx="9333865" cy="5332730"/>
          </a:xfrm>
          <a:custGeom>
            <a:avLst/>
            <a:gdLst/>
            <a:ahLst/>
            <a:cxnLst/>
            <a:rect l="l" t="t" r="r" b="b"/>
            <a:pathLst>
              <a:path w="9333865" h="5332730">
                <a:moveTo>
                  <a:pt x="0" y="0"/>
                </a:moveTo>
                <a:lnTo>
                  <a:pt x="9333247" y="0"/>
                </a:lnTo>
                <a:lnTo>
                  <a:pt x="9333247" y="5332103"/>
                </a:lnTo>
                <a:lnTo>
                  <a:pt x="0" y="5332103"/>
                </a:lnTo>
                <a:lnTo>
                  <a:pt x="0" y="0"/>
                </a:lnTo>
                <a:close/>
              </a:path>
            </a:pathLst>
          </a:custGeom>
          <a:solidFill>
            <a:srgbClr val="FEF5B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447186" y="1481077"/>
            <a:ext cx="7922259" cy="4425315"/>
          </a:xfrm>
          <a:prstGeom prst="rect">
            <a:avLst/>
          </a:prstGeom>
        </p:spPr>
        <p:txBody>
          <a:bodyPr vert="horz" wrap="square" lIns="0" tIns="50165" rIns="0" bIns="0" rtlCol="0">
            <a:spAutoFit/>
          </a:bodyPr>
          <a:lstStyle/>
          <a:p>
            <a:pPr marL="12065" marR="5080" algn="ctr">
              <a:lnSpc>
                <a:spcPts val="3130"/>
              </a:lnSpc>
              <a:spcBef>
                <a:spcPts val="395"/>
              </a:spcBef>
            </a:pPr>
            <a:r>
              <a:rPr sz="2800" b="1" dirty="0">
                <a:solidFill>
                  <a:srgbClr val="151616"/>
                </a:solidFill>
                <a:latin typeface="Arial"/>
                <a:cs typeface="Arial"/>
              </a:rPr>
              <a:t>THE NEXT THREE SLIDES PROVIDE</a:t>
            </a:r>
            <a:r>
              <a:rPr sz="2800" b="1" spc="-8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151616"/>
                </a:solidFill>
                <a:latin typeface="Arial"/>
                <a:cs typeface="Arial"/>
              </a:rPr>
              <a:t>LINKS</a:t>
            </a:r>
            <a:r>
              <a:rPr sz="2800" b="1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800" b="1" spc="-30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2800" b="1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800" b="1" spc="-25" dirty="0">
                <a:solidFill>
                  <a:srgbClr val="151616"/>
                </a:solidFill>
                <a:latin typeface="Arial"/>
                <a:cs typeface="Arial"/>
              </a:rPr>
              <a:t>IMPORTANT </a:t>
            </a:r>
            <a:r>
              <a:rPr sz="2800" b="1" dirty="0">
                <a:solidFill>
                  <a:srgbClr val="151616"/>
                </a:solidFill>
                <a:latin typeface="Arial"/>
                <a:cs typeface="Arial"/>
              </a:rPr>
              <a:t>SKILLS, TECHNIQUES </a:t>
            </a:r>
            <a:r>
              <a:rPr sz="2800" b="1" spc="-5" dirty="0">
                <a:solidFill>
                  <a:srgbClr val="151616"/>
                </a:solidFill>
                <a:latin typeface="Arial"/>
                <a:cs typeface="Arial"/>
              </a:rPr>
              <a:t>AND  </a:t>
            </a:r>
            <a:r>
              <a:rPr sz="2800" b="1" dirty="0">
                <a:solidFill>
                  <a:srgbClr val="151616"/>
                </a:solidFill>
                <a:latin typeface="Arial"/>
                <a:cs typeface="Arial"/>
              </a:rPr>
              <a:t>DESIGN </a:t>
            </a:r>
            <a:r>
              <a:rPr sz="2800" b="1" spc="-20" dirty="0">
                <a:solidFill>
                  <a:srgbClr val="151616"/>
                </a:solidFill>
                <a:latin typeface="Arial"/>
                <a:cs typeface="Arial"/>
              </a:rPr>
              <a:t>STRATEGIES, </a:t>
            </a:r>
            <a:r>
              <a:rPr sz="2800" b="1" spc="-55" dirty="0">
                <a:solidFill>
                  <a:srgbClr val="151616"/>
                </a:solidFill>
                <a:latin typeface="Arial"/>
                <a:cs typeface="Arial"/>
              </a:rPr>
              <a:t>THAT </a:t>
            </a:r>
            <a:r>
              <a:rPr sz="2800" b="1" spc="-5" dirty="0">
                <a:solidFill>
                  <a:srgbClr val="151616"/>
                </a:solidFill>
                <a:latin typeface="Arial"/>
                <a:cs typeface="Arial"/>
              </a:rPr>
              <a:t>ARE </a:t>
            </a:r>
            <a:r>
              <a:rPr sz="2800" b="1" dirty="0">
                <a:solidFill>
                  <a:srgbClr val="151616"/>
                </a:solidFill>
                <a:latin typeface="Arial"/>
                <a:cs typeface="Arial"/>
              </a:rPr>
              <a:t>REQUIRED  THROUGHOUT THE DESIGN </a:t>
            </a:r>
            <a:r>
              <a:rPr sz="2800" b="1" spc="-5" dirty="0">
                <a:solidFill>
                  <a:srgbClr val="151616"/>
                </a:solidFill>
                <a:latin typeface="Arial"/>
                <a:cs typeface="Arial"/>
              </a:rPr>
              <a:t>AND  </a:t>
            </a:r>
            <a:r>
              <a:rPr sz="2800" b="1" dirty="0">
                <a:solidFill>
                  <a:srgbClr val="151616"/>
                </a:solidFill>
                <a:latin typeface="Arial"/>
                <a:cs typeface="Arial"/>
              </a:rPr>
              <a:t>DEVELOPMENT </a:t>
            </a:r>
            <a:r>
              <a:rPr sz="2800" b="1" spc="-45" dirty="0">
                <a:solidFill>
                  <a:srgbClr val="151616"/>
                </a:solidFill>
                <a:latin typeface="Arial"/>
                <a:cs typeface="Arial"/>
              </a:rPr>
              <a:t>PAGES </a:t>
            </a:r>
            <a:r>
              <a:rPr sz="2800" b="1" dirty="0">
                <a:solidFill>
                  <a:srgbClr val="151616"/>
                </a:solidFill>
                <a:latin typeface="Arial"/>
                <a:cs typeface="Arial"/>
              </a:rPr>
              <a:t>OF THE</a:t>
            </a:r>
            <a:r>
              <a:rPr sz="2800" b="1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151616"/>
                </a:solidFill>
                <a:latin typeface="Arial"/>
                <a:cs typeface="Arial"/>
              </a:rPr>
              <a:t>PORTFOLIO.</a:t>
            </a:r>
            <a:endParaRPr sz="2800">
              <a:latin typeface="Arial"/>
              <a:cs typeface="Arial"/>
            </a:endParaRPr>
          </a:p>
          <a:p>
            <a:pPr marL="147320" indent="-10160">
              <a:lnSpc>
                <a:spcPct val="100000"/>
              </a:lnSpc>
              <a:spcBef>
                <a:spcPts val="2820"/>
              </a:spcBef>
            </a:pPr>
            <a:r>
              <a:rPr sz="2800" b="1" dirty="0">
                <a:solidFill>
                  <a:srgbClr val="151616"/>
                </a:solidFill>
                <a:latin typeface="Arial"/>
                <a:cs typeface="Arial"/>
              </a:rPr>
              <a:t>THEY </a:t>
            </a:r>
            <a:r>
              <a:rPr sz="2800" b="1" spc="-5" dirty="0">
                <a:solidFill>
                  <a:srgbClr val="151616"/>
                </a:solidFill>
                <a:latin typeface="Arial"/>
                <a:cs typeface="Arial"/>
              </a:rPr>
              <a:t>ARE </a:t>
            </a:r>
            <a:r>
              <a:rPr sz="2800" b="1" dirty="0">
                <a:solidFill>
                  <a:srgbClr val="151616"/>
                </a:solidFill>
                <a:latin typeface="Arial"/>
                <a:cs typeface="Arial"/>
              </a:rPr>
              <a:t>CENTRAL </a:t>
            </a:r>
            <a:r>
              <a:rPr sz="2800" b="1" spc="-30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2800" b="1" spc="-25" dirty="0">
                <a:solidFill>
                  <a:srgbClr val="151616"/>
                </a:solidFill>
                <a:latin typeface="Arial"/>
                <a:cs typeface="Arial"/>
              </a:rPr>
              <a:t>ITERATIVE</a:t>
            </a:r>
            <a:r>
              <a:rPr sz="2800" b="1" spc="-2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151616"/>
                </a:solidFill>
                <a:latin typeface="Arial"/>
                <a:cs typeface="Arial"/>
              </a:rPr>
              <a:t>DESIGN.</a:t>
            </a:r>
            <a:endParaRPr sz="2800">
              <a:latin typeface="Arial"/>
              <a:cs typeface="Arial"/>
            </a:endParaRPr>
          </a:p>
          <a:p>
            <a:pPr marL="147320" marR="139700" algn="ctr">
              <a:lnSpc>
                <a:spcPts val="3130"/>
              </a:lnSpc>
              <a:spcBef>
                <a:spcPts val="3195"/>
              </a:spcBef>
            </a:pPr>
            <a:r>
              <a:rPr sz="2800" b="1" dirty="0">
                <a:solidFill>
                  <a:srgbClr val="151616"/>
                </a:solidFill>
                <a:latin typeface="Arial"/>
                <a:cs typeface="Arial"/>
              </a:rPr>
              <a:t>THE LINKS </a:t>
            </a:r>
            <a:r>
              <a:rPr sz="2800" b="1" spc="-90" dirty="0">
                <a:solidFill>
                  <a:srgbClr val="151616"/>
                </a:solidFill>
                <a:latin typeface="Arial"/>
                <a:cs typeface="Arial"/>
              </a:rPr>
              <a:t>MAY </a:t>
            </a:r>
            <a:r>
              <a:rPr sz="2800" b="1" spc="-5" dirty="0">
                <a:solidFill>
                  <a:srgbClr val="151616"/>
                </a:solidFill>
                <a:latin typeface="Arial"/>
                <a:cs typeface="Arial"/>
              </a:rPr>
              <a:t>BE </a:t>
            </a:r>
            <a:r>
              <a:rPr sz="2800" b="1" dirty="0">
                <a:solidFill>
                  <a:srgbClr val="151616"/>
                </a:solidFill>
                <a:latin typeface="Arial"/>
                <a:cs typeface="Arial"/>
              </a:rPr>
              <a:t>USEFUL, </a:t>
            </a:r>
            <a:r>
              <a:rPr sz="2800" b="1" spc="-5" dirty="0">
                <a:solidFill>
                  <a:srgbClr val="151616"/>
                </a:solidFill>
                <a:latin typeface="Arial"/>
                <a:cs typeface="Arial"/>
              </a:rPr>
              <a:t>AS </a:t>
            </a:r>
            <a:r>
              <a:rPr sz="2800" b="1" dirty="0">
                <a:solidFill>
                  <a:srgbClr val="151616"/>
                </a:solidFill>
                <a:latin typeface="Arial"/>
                <a:cs typeface="Arial"/>
              </a:rPr>
              <a:t>THEY</a:t>
            </a:r>
            <a:r>
              <a:rPr sz="2800" b="1" spc="-18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151616"/>
                </a:solidFill>
                <a:latin typeface="Arial"/>
                <a:cs typeface="Arial"/>
              </a:rPr>
              <a:t>LEAD  </a:t>
            </a:r>
            <a:r>
              <a:rPr sz="2800" b="1" spc="-30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2800" b="1" dirty="0">
                <a:solidFill>
                  <a:srgbClr val="151616"/>
                </a:solidFill>
                <a:latin typeface="Arial"/>
                <a:cs typeface="Arial"/>
              </a:rPr>
              <a:t>SKILLS </a:t>
            </a:r>
            <a:r>
              <a:rPr sz="2800" b="1" spc="-5" dirty="0">
                <a:solidFill>
                  <a:srgbClr val="151616"/>
                </a:solidFill>
                <a:latin typeface="Arial"/>
                <a:cs typeface="Arial"/>
              </a:rPr>
              <a:t>AND </a:t>
            </a:r>
            <a:r>
              <a:rPr sz="2800" b="1" dirty="0">
                <a:solidFill>
                  <a:srgbClr val="151616"/>
                </a:solidFill>
                <a:latin typeface="Arial"/>
                <a:cs typeface="Arial"/>
              </a:rPr>
              <a:t>TECHNIQUES </a:t>
            </a:r>
            <a:r>
              <a:rPr sz="2800" b="1" spc="-55" dirty="0">
                <a:solidFill>
                  <a:srgbClr val="151616"/>
                </a:solidFill>
                <a:latin typeface="Arial"/>
                <a:cs typeface="Arial"/>
              </a:rPr>
              <a:t>THAT </a:t>
            </a:r>
            <a:r>
              <a:rPr sz="2800" b="1" dirty="0">
                <a:solidFill>
                  <a:srgbClr val="151616"/>
                </a:solidFill>
                <a:latin typeface="Arial"/>
                <a:cs typeface="Arial"/>
              </a:rPr>
              <a:t>YOU  COULD USE THROUGHOUT THE</a:t>
            </a:r>
            <a:r>
              <a:rPr sz="2800" b="1" spc="-4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151616"/>
                </a:solidFill>
                <a:latin typeface="Arial"/>
                <a:cs typeface="Arial"/>
              </a:rPr>
              <a:t>NEA.</a:t>
            </a:r>
            <a:endParaRPr sz="28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131433" y="284650"/>
            <a:ext cx="2849245" cy="1676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900" spc="5" dirty="0">
                <a:solidFill>
                  <a:srgbClr val="3C2B98"/>
                </a:solidFill>
                <a:latin typeface="Arial"/>
                <a:cs typeface="Arial"/>
                <a:hlinkClick r:id="rId2"/>
              </a:rPr>
              <a:t>https://www.facebook.com/groups/254963448192823/</a:t>
            </a:r>
            <a:endParaRPr sz="9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64176" y="287610"/>
            <a:ext cx="3169285" cy="1676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900" spc="35" dirty="0">
                <a:solidFill>
                  <a:srgbClr val="3C2B98"/>
                </a:solidFill>
                <a:latin typeface="Arial"/>
                <a:cs typeface="Arial"/>
              </a:rPr>
              <a:t>WORLD </a:t>
            </a:r>
            <a:r>
              <a:rPr sz="900" spc="30" dirty="0">
                <a:solidFill>
                  <a:srgbClr val="3C2B98"/>
                </a:solidFill>
                <a:latin typeface="Arial"/>
                <a:cs typeface="Arial"/>
              </a:rPr>
              <a:t>ASSOCIATION OF </a:t>
            </a:r>
            <a:r>
              <a:rPr sz="900" spc="40" dirty="0">
                <a:solidFill>
                  <a:srgbClr val="3C2B98"/>
                </a:solidFill>
                <a:latin typeface="Arial"/>
                <a:cs typeface="Arial"/>
              </a:rPr>
              <a:t>TECHNOLOGY </a:t>
            </a:r>
            <a:r>
              <a:rPr sz="900" spc="35" dirty="0">
                <a:solidFill>
                  <a:srgbClr val="3C2B98"/>
                </a:solidFill>
                <a:latin typeface="Arial"/>
                <a:cs typeface="Arial"/>
              </a:rPr>
              <a:t>TEACHERS</a:t>
            </a:r>
            <a:endParaRPr sz="9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275208" y="267114"/>
            <a:ext cx="2862580" cy="1676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  <a:tabLst>
                <a:tab pos="2057400" algn="l"/>
              </a:tabLst>
            </a:pPr>
            <a:r>
              <a:rPr sz="900" spc="5" dirty="0">
                <a:solidFill>
                  <a:srgbClr val="3C2B98"/>
                </a:solidFill>
                <a:latin typeface="Arial"/>
                <a:cs typeface="Arial"/>
                <a:hlinkClick r:id="rId3"/>
              </a:rPr>
              <a:t>www.technologystudent.com</a:t>
            </a:r>
            <a:r>
              <a:rPr sz="900" spc="25" dirty="0">
                <a:solidFill>
                  <a:srgbClr val="3C2B98"/>
                </a:solidFill>
                <a:latin typeface="Arial"/>
                <a:cs typeface="Arial"/>
                <a:hlinkClick r:id="rId3"/>
              </a:rPr>
              <a:t> </a:t>
            </a:r>
            <a:r>
              <a:rPr sz="900" spc="15" dirty="0">
                <a:solidFill>
                  <a:srgbClr val="3C2B98"/>
                </a:solidFill>
                <a:latin typeface="Arial"/>
                <a:cs typeface="Arial"/>
                <a:hlinkClick r:id="rId3"/>
              </a:rPr>
              <a:t>©</a:t>
            </a:r>
            <a:r>
              <a:rPr sz="900" spc="25" dirty="0">
                <a:solidFill>
                  <a:srgbClr val="3C2B98"/>
                </a:solidFill>
                <a:latin typeface="Arial"/>
                <a:cs typeface="Arial"/>
                <a:hlinkClick r:id="rId3"/>
              </a:rPr>
              <a:t> </a:t>
            </a:r>
            <a:r>
              <a:rPr sz="900" spc="10" dirty="0">
                <a:solidFill>
                  <a:srgbClr val="3C2B98"/>
                </a:solidFill>
                <a:latin typeface="Arial"/>
                <a:cs typeface="Arial"/>
              </a:rPr>
              <a:t>2018	</a:t>
            </a:r>
            <a:r>
              <a:rPr sz="900" dirty="0">
                <a:solidFill>
                  <a:srgbClr val="3C2B98"/>
                </a:solidFill>
                <a:latin typeface="Arial"/>
                <a:cs typeface="Arial"/>
              </a:rPr>
              <a:t>V.Ryan </a:t>
            </a:r>
            <a:r>
              <a:rPr sz="900" spc="15" dirty="0">
                <a:solidFill>
                  <a:srgbClr val="3C2B98"/>
                </a:solidFill>
                <a:latin typeface="Arial"/>
                <a:cs typeface="Arial"/>
              </a:rPr>
              <a:t>©</a:t>
            </a:r>
            <a:r>
              <a:rPr sz="900" spc="-60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900" spc="10" dirty="0">
                <a:solidFill>
                  <a:srgbClr val="3C2B98"/>
                </a:solidFill>
                <a:latin typeface="Arial"/>
                <a:cs typeface="Arial"/>
              </a:rPr>
              <a:t>2018</a:t>
            </a:r>
            <a:endParaRPr sz="9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275208" y="7036217"/>
            <a:ext cx="1942464" cy="1676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900" spc="5" dirty="0">
                <a:solidFill>
                  <a:srgbClr val="3C2B98"/>
                </a:solidFill>
                <a:latin typeface="Arial"/>
                <a:cs typeface="Arial"/>
                <a:hlinkClick r:id="rId3"/>
              </a:rPr>
              <a:t>www.technologystudent.com </a:t>
            </a:r>
            <a:r>
              <a:rPr sz="900" spc="15" dirty="0">
                <a:solidFill>
                  <a:srgbClr val="3C2B98"/>
                </a:solidFill>
                <a:latin typeface="Arial"/>
                <a:cs typeface="Arial"/>
                <a:hlinkClick r:id="rId3"/>
              </a:rPr>
              <a:t>©</a:t>
            </a:r>
            <a:r>
              <a:rPr sz="900" spc="10" dirty="0">
                <a:solidFill>
                  <a:srgbClr val="3C2B98"/>
                </a:solidFill>
                <a:latin typeface="Arial"/>
                <a:cs typeface="Arial"/>
                <a:hlinkClick r:id="rId3"/>
              </a:rPr>
              <a:t> </a:t>
            </a:r>
            <a:r>
              <a:rPr sz="900" spc="10" dirty="0">
                <a:solidFill>
                  <a:srgbClr val="3C2B98"/>
                </a:solidFill>
                <a:latin typeface="Arial"/>
                <a:cs typeface="Arial"/>
              </a:rPr>
              <a:t>2018</a:t>
            </a:r>
            <a:endParaRPr sz="9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131433" y="7053752"/>
            <a:ext cx="2849245" cy="1676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900" spc="5" dirty="0">
                <a:solidFill>
                  <a:srgbClr val="3C2B98"/>
                </a:solidFill>
                <a:latin typeface="Arial"/>
                <a:cs typeface="Arial"/>
                <a:hlinkClick r:id="rId2"/>
              </a:rPr>
              <a:t>https://www.facebook.com/groups/254963448192823/</a:t>
            </a:r>
            <a:endParaRPr sz="9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64176" y="7056711"/>
            <a:ext cx="3169285" cy="1676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900" spc="35" dirty="0">
                <a:solidFill>
                  <a:srgbClr val="3C2B98"/>
                </a:solidFill>
                <a:latin typeface="Arial"/>
                <a:cs typeface="Arial"/>
              </a:rPr>
              <a:t>WORLD </a:t>
            </a:r>
            <a:r>
              <a:rPr sz="900" spc="30" dirty="0">
                <a:solidFill>
                  <a:srgbClr val="3C2B98"/>
                </a:solidFill>
                <a:latin typeface="Arial"/>
                <a:cs typeface="Arial"/>
              </a:rPr>
              <a:t>ASSOCIATION OF </a:t>
            </a:r>
            <a:r>
              <a:rPr sz="900" spc="40" dirty="0">
                <a:solidFill>
                  <a:srgbClr val="3C2B98"/>
                </a:solidFill>
                <a:latin typeface="Arial"/>
                <a:cs typeface="Arial"/>
              </a:rPr>
              <a:t>TECHNOLOGY </a:t>
            </a:r>
            <a:r>
              <a:rPr sz="900" spc="35" dirty="0">
                <a:solidFill>
                  <a:srgbClr val="3C2B98"/>
                </a:solidFill>
                <a:latin typeface="Arial"/>
                <a:cs typeface="Arial"/>
              </a:rPr>
              <a:t>TEACHERS</a:t>
            </a:r>
            <a:endParaRPr sz="9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9320184" y="7035860"/>
            <a:ext cx="817880" cy="1676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900" dirty="0">
                <a:solidFill>
                  <a:srgbClr val="3C2B98"/>
                </a:solidFill>
                <a:latin typeface="Arial"/>
                <a:cs typeface="Arial"/>
              </a:rPr>
              <a:t>V.Ryan </a:t>
            </a:r>
            <a:r>
              <a:rPr sz="900" spc="15" dirty="0">
                <a:solidFill>
                  <a:srgbClr val="3C2B98"/>
                </a:solidFill>
                <a:latin typeface="Arial"/>
                <a:cs typeface="Arial"/>
              </a:rPr>
              <a:t>©</a:t>
            </a:r>
            <a:r>
              <a:rPr sz="900" spc="-60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900" spc="10" dirty="0">
                <a:solidFill>
                  <a:srgbClr val="3C2B98"/>
                </a:solidFill>
                <a:latin typeface="Arial"/>
                <a:cs typeface="Arial"/>
              </a:rPr>
              <a:t>2018</a:t>
            </a:r>
            <a:endParaRPr sz="9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1014" y="58452"/>
            <a:ext cx="10567035" cy="7455534"/>
          </a:xfrm>
          <a:custGeom>
            <a:avLst/>
            <a:gdLst/>
            <a:ahLst/>
            <a:cxnLst/>
            <a:rect l="l" t="t" r="r" b="b"/>
            <a:pathLst>
              <a:path w="10567035" h="7455534">
                <a:moveTo>
                  <a:pt x="0" y="0"/>
                </a:moveTo>
                <a:lnTo>
                  <a:pt x="10566467" y="0"/>
                </a:lnTo>
                <a:lnTo>
                  <a:pt x="10566467" y="7454948"/>
                </a:lnTo>
                <a:lnTo>
                  <a:pt x="0" y="7454948"/>
                </a:lnTo>
                <a:lnTo>
                  <a:pt x="0" y="0"/>
                </a:lnTo>
                <a:close/>
              </a:path>
            </a:pathLst>
          </a:custGeom>
          <a:solidFill>
            <a:srgbClr val="F5FDF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16785" y="2282655"/>
            <a:ext cx="10031730" cy="5116830"/>
          </a:xfrm>
          <a:custGeom>
            <a:avLst/>
            <a:gdLst/>
            <a:ahLst/>
            <a:cxnLst/>
            <a:rect l="l" t="t" r="r" b="b"/>
            <a:pathLst>
              <a:path w="10031730" h="5116830">
                <a:moveTo>
                  <a:pt x="0" y="0"/>
                </a:moveTo>
                <a:lnTo>
                  <a:pt x="10031580" y="0"/>
                </a:lnTo>
                <a:lnTo>
                  <a:pt x="10031580" y="5116507"/>
                </a:lnTo>
                <a:lnTo>
                  <a:pt x="0" y="5116507"/>
                </a:lnTo>
                <a:lnTo>
                  <a:pt x="0" y="0"/>
                </a:lnTo>
                <a:close/>
              </a:path>
            </a:pathLst>
          </a:custGeom>
          <a:solidFill>
            <a:srgbClr val="FEF5B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337592" y="301911"/>
            <a:ext cx="9880600" cy="7002780"/>
          </a:xfrm>
          <a:prstGeom prst="rect">
            <a:avLst/>
          </a:prstGeom>
        </p:spPr>
        <p:txBody>
          <a:bodyPr vert="horz" wrap="square" lIns="0" tIns="45085" rIns="0" bIns="0" rtlCol="0">
            <a:spAutoFit/>
          </a:bodyPr>
          <a:lstStyle/>
          <a:p>
            <a:pPr marL="549910" marR="212090" algn="ctr">
              <a:lnSpc>
                <a:spcPts val="2680"/>
              </a:lnSpc>
              <a:spcBef>
                <a:spcPts val="355"/>
              </a:spcBef>
            </a:pPr>
            <a:r>
              <a:rPr sz="2400" b="1" u="sng" spc="-2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DRAWING </a:t>
            </a:r>
            <a:r>
              <a:rPr sz="2400" b="1" u="sng" spc="-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AND </a:t>
            </a:r>
            <a:r>
              <a:rPr sz="2400" b="1" u="sng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SKETCHING SKILLS </a:t>
            </a:r>
            <a:r>
              <a:rPr sz="2400" b="1" u="sng" spc="-4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THAT </a:t>
            </a:r>
            <a:r>
              <a:rPr sz="2400" b="1" u="sng" spc="-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COULD BE</a:t>
            </a:r>
            <a:r>
              <a:rPr sz="2400" b="1" u="sng" spc="-6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 </a:t>
            </a:r>
            <a:r>
              <a:rPr sz="2400" b="1" u="sng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USEFUL </a:t>
            </a:r>
            <a:r>
              <a:rPr sz="2400" b="1" u="sng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400" b="1" u="sng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FOR THE INITIAL IDEAS </a:t>
            </a:r>
            <a:r>
              <a:rPr sz="2400" b="1" u="sng" spc="-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AND</a:t>
            </a:r>
            <a:r>
              <a:rPr sz="2400" b="1" u="sng" spc="-16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 </a:t>
            </a:r>
            <a:r>
              <a:rPr sz="2400" b="1" u="sng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DEVELOPMENT</a:t>
            </a:r>
            <a:endParaRPr sz="2400" u="sng" dirty="0">
              <a:latin typeface="Arial"/>
              <a:cs typeface="Arial"/>
            </a:endParaRPr>
          </a:p>
          <a:p>
            <a:pPr marL="12700" marR="5080" indent="8890" algn="ctr">
              <a:lnSpc>
                <a:spcPts val="2230"/>
              </a:lnSpc>
              <a:spcBef>
                <a:spcPts val="1635"/>
              </a:spcBef>
            </a:pPr>
            <a:r>
              <a:rPr sz="2000" b="1" spc="-5" dirty="0">
                <a:solidFill>
                  <a:srgbClr val="151616"/>
                </a:solidFill>
                <a:latin typeface="Arial"/>
                <a:cs typeface="Arial"/>
              </a:rPr>
              <a:t>DURING CYCLE 2 </a:t>
            </a:r>
            <a:r>
              <a:rPr sz="2000" b="1" spc="-15" dirty="0">
                <a:solidFill>
                  <a:srgbClr val="151616"/>
                </a:solidFill>
                <a:latin typeface="Arial"/>
                <a:cs typeface="Arial"/>
              </a:rPr>
              <a:t>(GENERATING </a:t>
            </a:r>
            <a:r>
              <a:rPr sz="2000" b="1" dirty="0">
                <a:solidFill>
                  <a:srgbClr val="151616"/>
                </a:solidFill>
                <a:latin typeface="Arial"/>
                <a:cs typeface="Arial"/>
              </a:rPr>
              <a:t>IDEAS) THERE WILL </a:t>
            </a:r>
            <a:r>
              <a:rPr sz="2000" b="1" spc="-5" dirty="0">
                <a:solidFill>
                  <a:srgbClr val="151616"/>
                </a:solidFill>
                <a:latin typeface="Arial"/>
                <a:cs typeface="Arial"/>
              </a:rPr>
              <a:t>BE A NEED </a:t>
            </a:r>
            <a:r>
              <a:rPr sz="2000" b="1" spc="-20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2000" b="1" spc="-40" dirty="0">
                <a:solidFill>
                  <a:srgbClr val="151616"/>
                </a:solidFill>
                <a:latin typeface="Arial"/>
                <a:cs typeface="Arial"/>
              </a:rPr>
              <a:t>APPLY </a:t>
            </a:r>
            <a:r>
              <a:rPr sz="2000" b="1" spc="-5" dirty="0">
                <a:solidFill>
                  <a:srgbClr val="151616"/>
                </a:solidFill>
                <a:latin typeface="Arial"/>
                <a:cs typeface="Arial"/>
              </a:rPr>
              <a:t>A  RANGE </a:t>
            </a:r>
            <a:r>
              <a:rPr sz="2000" b="1" dirty="0">
                <a:solidFill>
                  <a:srgbClr val="151616"/>
                </a:solidFill>
                <a:latin typeface="Arial"/>
                <a:cs typeface="Arial"/>
              </a:rPr>
              <a:t>OF </a:t>
            </a:r>
            <a:r>
              <a:rPr sz="2000" b="1" spc="-20" dirty="0">
                <a:solidFill>
                  <a:srgbClr val="151616"/>
                </a:solidFill>
                <a:latin typeface="Arial"/>
                <a:cs typeface="Arial"/>
              </a:rPr>
              <a:t>DRAWING </a:t>
            </a:r>
            <a:r>
              <a:rPr sz="2000" b="1" spc="-5" dirty="0">
                <a:solidFill>
                  <a:srgbClr val="151616"/>
                </a:solidFill>
                <a:latin typeface="Arial"/>
                <a:cs typeface="Arial"/>
              </a:rPr>
              <a:t>AND </a:t>
            </a:r>
            <a:r>
              <a:rPr sz="2000" b="1" dirty="0">
                <a:solidFill>
                  <a:srgbClr val="151616"/>
                </a:solidFill>
                <a:latin typeface="Arial"/>
                <a:cs typeface="Arial"/>
              </a:rPr>
              <a:t>SKETCHING SKILLS. THE LINKS BELOW </a:t>
            </a:r>
            <a:r>
              <a:rPr sz="2000" b="1" spc="-65" dirty="0">
                <a:solidFill>
                  <a:srgbClr val="151616"/>
                </a:solidFill>
                <a:latin typeface="Arial"/>
                <a:cs typeface="Arial"/>
              </a:rPr>
              <a:t>MAY</a:t>
            </a:r>
            <a:r>
              <a:rPr sz="2000" b="1" spc="-114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151616"/>
                </a:solidFill>
                <a:latin typeface="Arial"/>
                <a:cs typeface="Arial"/>
              </a:rPr>
              <a:t>PROVE  USEFUL WHEN DEVELOPING THESE </a:t>
            </a:r>
            <a:r>
              <a:rPr sz="2000" b="1" spc="-10" dirty="0">
                <a:solidFill>
                  <a:srgbClr val="151616"/>
                </a:solidFill>
                <a:latin typeface="Arial"/>
                <a:cs typeface="Arial"/>
              </a:rPr>
              <a:t>NECESSARY</a:t>
            </a:r>
            <a:r>
              <a:rPr sz="2000" b="1" spc="-10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151616"/>
                </a:solidFill>
                <a:latin typeface="Arial"/>
                <a:cs typeface="Arial"/>
              </a:rPr>
              <a:t>SKILLS.</a:t>
            </a:r>
            <a:endParaRPr sz="2000" dirty="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3250" dirty="0">
              <a:latin typeface="Times New Roman"/>
              <a:cs typeface="Times New Roman"/>
            </a:endParaRPr>
          </a:p>
          <a:p>
            <a:pPr marL="33655" algn="ctr">
              <a:lnSpc>
                <a:spcPts val="2090"/>
              </a:lnSpc>
            </a:pPr>
            <a:r>
              <a:rPr sz="1800" spc="-5" dirty="0">
                <a:solidFill>
                  <a:srgbClr val="151616"/>
                </a:solidFill>
                <a:latin typeface="Arial"/>
                <a:cs typeface="Arial"/>
              </a:rPr>
              <a:t>SHADING</a:t>
            </a:r>
            <a:r>
              <a:rPr sz="1800" spc="-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151616"/>
                </a:solidFill>
                <a:latin typeface="Arial"/>
                <a:cs typeface="Arial"/>
              </a:rPr>
              <a:t>TECHNIQUES</a:t>
            </a:r>
            <a:endParaRPr sz="1800" dirty="0">
              <a:latin typeface="Arial"/>
              <a:cs typeface="Arial"/>
            </a:endParaRPr>
          </a:p>
          <a:p>
            <a:pPr marR="165100" algn="ctr">
              <a:lnSpc>
                <a:spcPts val="2090"/>
              </a:lnSpc>
            </a:pPr>
            <a:r>
              <a:rPr sz="1800" spc="-5" dirty="0">
                <a:solidFill>
                  <a:srgbClr val="DD2B1C"/>
                </a:solidFill>
                <a:latin typeface="Arial"/>
                <a:cs typeface="Arial"/>
                <a:hlinkClick r:id="rId2"/>
              </a:rPr>
              <a:t>http://www.technologystudent.com/despro_ﬂsh/graphics_shade1.html</a:t>
            </a:r>
            <a:endParaRPr sz="1800" dirty="0">
              <a:latin typeface="Arial"/>
              <a:cs typeface="Arial"/>
            </a:endParaRPr>
          </a:p>
          <a:p>
            <a:pPr marR="51435" algn="ctr">
              <a:lnSpc>
                <a:spcPct val="100000"/>
              </a:lnSpc>
              <a:spcBef>
                <a:spcPts val="114"/>
              </a:spcBef>
            </a:pPr>
            <a:r>
              <a:rPr sz="1800" dirty="0">
                <a:solidFill>
                  <a:srgbClr val="151616"/>
                </a:solidFill>
                <a:latin typeface="Arial"/>
                <a:cs typeface="Arial"/>
              </a:rPr>
              <a:t>PERSPECTIVE</a:t>
            </a:r>
            <a:r>
              <a:rPr sz="1800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151616"/>
                </a:solidFill>
                <a:latin typeface="Arial"/>
                <a:cs typeface="Arial"/>
              </a:rPr>
              <a:t>DRAWING</a:t>
            </a:r>
            <a:endParaRPr sz="1800" dirty="0">
              <a:latin typeface="Arial"/>
              <a:cs typeface="Arial"/>
            </a:endParaRPr>
          </a:p>
          <a:p>
            <a:pPr marL="193040" algn="ctr">
              <a:lnSpc>
                <a:spcPct val="100000"/>
              </a:lnSpc>
              <a:spcBef>
                <a:spcPts val="40"/>
              </a:spcBef>
            </a:pPr>
            <a:r>
              <a:rPr sz="1800" spc="-5" dirty="0">
                <a:solidFill>
                  <a:srgbClr val="DD2B1C"/>
                </a:solidFill>
                <a:latin typeface="Arial"/>
                <a:cs typeface="Arial"/>
                <a:hlinkClick r:id="rId3"/>
              </a:rPr>
              <a:t>http://www.technologystudent.com/despro_ﬂsh/graphics_perspective1.html</a:t>
            </a:r>
            <a:endParaRPr sz="1800" dirty="0">
              <a:latin typeface="Arial"/>
              <a:cs typeface="Arial"/>
            </a:endParaRPr>
          </a:p>
          <a:p>
            <a:pPr marR="102870" algn="ctr">
              <a:lnSpc>
                <a:spcPct val="100000"/>
              </a:lnSpc>
              <a:spcBef>
                <a:spcPts val="740"/>
              </a:spcBef>
            </a:pPr>
            <a:r>
              <a:rPr sz="1800" dirty="0">
                <a:solidFill>
                  <a:srgbClr val="151616"/>
                </a:solidFill>
                <a:latin typeface="Arial"/>
                <a:cs typeface="Arial"/>
              </a:rPr>
              <a:t>ISOMETRIC</a:t>
            </a:r>
            <a:r>
              <a:rPr sz="1800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151616"/>
                </a:solidFill>
                <a:latin typeface="Arial"/>
                <a:cs typeface="Arial"/>
              </a:rPr>
              <a:t>DRAWING</a:t>
            </a:r>
            <a:endParaRPr sz="1800" dirty="0">
              <a:latin typeface="Arial"/>
              <a:cs typeface="Arial"/>
            </a:endParaRPr>
          </a:p>
          <a:p>
            <a:pPr marR="116839" algn="ctr">
              <a:lnSpc>
                <a:spcPct val="100000"/>
              </a:lnSpc>
              <a:spcBef>
                <a:spcPts val="340"/>
              </a:spcBef>
            </a:pPr>
            <a:r>
              <a:rPr sz="1800" spc="-5" dirty="0">
                <a:solidFill>
                  <a:srgbClr val="DD2B1C"/>
                </a:solidFill>
                <a:latin typeface="Arial"/>
                <a:cs typeface="Arial"/>
                <a:hlinkClick r:id="rId4"/>
              </a:rPr>
              <a:t>http://www.technologystudent.com/despro_ﬂsh/graphics_iso1.html</a:t>
            </a:r>
            <a:endParaRPr sz="1800" dirty="0">
              <a:latin typeface="Arial"/>
              <a:cs typeface="Arial"/>
            </a:endParaRPr>
          </a:p>
          <a:p>
            <a:pPr algn="ctr">
              <a:lnSpc>
                <a:spcPts val="2080"/>
              </a:lnSpc>
              <a:spcBef>
                <a:spcPts val="540"/>
              </a:spcBef>
            </a:pPr>
            <a:r>
              <a:rPr sz="1800" spc="-5" dirty="0">
                <a:solidFill>
                  <a:srgbClr val="151616"/>
                </a:solidFill>
                <a:latin typeface="Arial"/>
                <a:cs typeface="Arial"/>
              </a:rPr>
              <a:t>ORTHOGRAPHIC </a:t>
            </a:r>
            <a:r>
              <a:rPr sz="1800" spc="-10" dirty="0">
                <a:solidFill>
                  <a:srgbClr val="151616"/>
                </a:solidFill>
                <a:latin typeface="Arial"/>
                <a:cs typeface="Arial"/>
              </a:rPr>
              <a:t>DRAWING</a:t>
            </a:r>
            <a:endParaRPr sz="1800" dirty="0">
              <a:latin typeface="Arial"/>
              <a:cs typeface="Arial"/>
            </a:endParaRPr>
          </a:p>
          <a:p>
            <a:pPr marR="15240" algn="ctr">
              <a:lnSpc>
                <a:spcPts val="2080"/>
              </a:lnSpc>
            </a:pPr>
            <a:r>
              <a:rPr sz="1800" spc="-5" dirty="0">
                <a:solidFill>
                  <a:srgbClr val="DD2B1C"/>
                </a:solidFill>
                <a:latin typeface="Arial"/>
                <a:cs typeface="Arial"/>
                <a:hlinkClick r:id="rId5"/>
              </a:rPr>
              <a:t>http://www.technologystudent.com/despro_ﬂsh/graphics_ortho1.html</a:t>
            </a:r>
            <a:endParaRPr sz="1800" dirty="0">
              <a:latin typeface="Arial"/>
              <a:cs typeface="Arial"/>
            </a:endParaRPr>
          </a:p>
          <a:p>
            <a:pPr marL="63500" algn="ctr">
              <a:lnSpc>
                <a:spcPts val="2130"/>
              </a:lnSpc>
              <a:spcBef>
                <a:spcPts val="1040"/>
              </a:spcBef>
            </a:pPr>
            <a:r>
              <a:rPr sz="1800" spc="-5" dirty="0">
                <a:solidFill>
                  <a:srgbClr val="151616"/>
                </a:solidFill>
                <a:latin typeface="Arial"/>
                <a:cs typeface="Arial"/>
              </a:rPr>
              <a:t>EXPLODED </a:t>
            </a:r>
            <a:r>
              <a:rPr sz="1800" dirty="0">
                <a:solidFill>
                  <a:srgbClr val="151616"/>
                </a:solidFill>
                <a:latin typeface="Arial"/>
                <a:cs typeface="Arial"/>
              </a:rPr>
              <a:t>VIEWS</a:t>
            </a:r>
            <a:endParaRPr sz="1800" dirty="0">
              <a:latin typeface="Arial"/>
              <a:cs typeface="Arial"/>
            </a:endParaRPr>
          </a:p>
          <a:p>
            <a:pPr marL="319405" algn="ctr">
              <a:lnSpc>
                <a:spcPts val="2130"/>
              </a:lnSpc>
            </a:pPr>
            <a:r>
              <a:rPr sz="1800" spc="-5" dirty="0">
                <a:solidFill>
                  <a:srgbClr val="DD2B1C"/>
                </a:solidFill>
                <a:latin typeface="Arial"/>
                <a:cs typeface="Arial"/>
                <a:hlinkClick r:id="rId6"/>
              </a:rPr>
              <a:t>http://www.technologystudent.com/despro_ﬂsh/graphics_exviews1.html</a:t>
            </a:r>
            <a:endParaRPr sz="1800" dirty="0">
              <a:latin typeface="Arial"/>
              <a:cs typeface="Arial"/>
            </a:endParaRPr>
          </a:p>
          <a:p>
            <a:pPr marL="41910" algn="ctr">
              <a:lnSpc>
                <a:spcPct val="100000"/>
              </a:lnSpc>
              <a:spcBef>
                <a:spcPts val="610"/>
              </a:spcBef>
            </a:pPr>
            <a:r>
              <a:rPr sz="1800" spc="-5" dirty="0">
                <a:solidFill>
                  <a:srgbClr val="151616"/>
                </a:solidFill>
                <a:latin typeface="Arial"/>
                <a:cs typeface="Arial"/>
              </a:rPr>
              <a:t>THUMBNAIL</a:t>
            </a:r>
            <a:r>
              <a:rPr sz="1800" spc="-7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151616"/>
                </a:solidFill>
                <a:latin typeface="Arial"/>
                <a:cs typeface="Arial"/>
              </a:rPr>
              <a:t>SKETCHES</a:t>
            </a:r>
            <a:endParaRPr sz="1800" dirty="0">
              <a:latin typeface="Arial"/>
              <a:cs typeface="Arial"/>
            </a:endParaRPr>
          </a:p>
          <a:p>
            <a:pPr marL="1929764">
              <a:lnSpc>
                <a:spcPct val="100000"/>
              </a:lnSpc>
              <a:spcBef>
                <a:spcPts val="140"/>
              </a:spcBef>
            </a:pPr>
            <a:r>
              <a:rPr sz="1800" spc="-5" dirty="0">
                <a:solidFill>
                  <a:srgbClr val="DD2B1C"/>
                </a:solidFill>
                <a:latin typeface="Arial"/>
                <a:cs typeface="Arial"/>
                <a:hlinkClick r:id="rId7"/>
              </a:rPr>
              <a:t>http://www.technologystudent.com/despro_ﬂsh/thumbnail1.html</a:t>
            </a:r>
            <a:endParaRPr sz="1800" dirty="0">
              <a:latin typeface="Arial"/>
              <a:cs typeface="Arial"/>
            </a:endParaRPr>
          </a:p>
          <a:p>
            <a:pPr marL="1955164" marR="1703705" algn="ctr">
              <a:lnSpc>
                <a:spcPts val="2930"/>
              </a:lnSpc>
              <a:spcBef>
                <a:spcPts val="100"/>
              </a:spcBef>
            </a:pPr>
            <a:r>
              <a:rPr sz="1800" spc="-5" dirty="0">
                <a:solidFill>
                  <a:srgbClr val="DD2B1C"/>
                </a:solidFill>
                <a:latin typeface="Arial"/>
                <a:cs typeface="Arial"/>
                <a:hlinkClick r:id="rId8"/>
              </a:rPr>
              <a:t>http://www.technologystudent.com/designpro/thumbnail2.html </a:t>
            </a:r>
            <a:r>
              <a:rPr sz="1800" spc="-5" dirty="0">
                <a:solidFill>
                  <a:srgbClr val="DD2B1C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151616"/>
                </a:solidFill>
                <a:latin typeface="Arial"/>
                <a:cs typeface="Arial"/>
              </a:rPr>
              <a:t>CARD </a:t>
            </a:r>
            <a:r>
              <a:rPr sz="1800" dirty="0">
                <a:solidFill>
                  <a:srgbClr val="151616"/>
                </a:solidFill>
                <a:latin typeface="Arial"/>
                <a:cs typeface="Arial"/>
              </a:rPr>
              <a:t>COMPOSITE</a:t>
            </a:r>
            <a:r>
              <a:rPr sz="1800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151616"/>
                </a:solidFill>
                <a:latin typeface="Arial"/>
                <a:cs typeface="Arial"/>
              </a:rPr>
              <a:t>DRAWINGS</a:t>
            </a:r>
            <a:endParaRPr sz="1800" dirty="0">
              <a:latin typeface="Arial"/>
              <a:cs typeface="Arial"/>
            </a:endParaRPr>
          </a:p>
          <a:p>
            <a:pPr marL="52705" algn="ctr">
              <a:lnSpc>
                <a:spcPct val="100000"/>
              </a:lnSpc>
              <a:spcBef>
                <a:spcPts val="10"/>
              </a:spcBef>
            </a:pPr>
            <a:r>
              <a:rPr sz="1800" spc="-5" dirty="0">
                <a:solidFill>
                  <a:srgbClr val="DD2B1C"/>
                </a:solidFill>
                <a:latin typeface="Arial"/>
                <a:cs typeface="Arial"/>
                <a:hlinkClick r:id="rId9"/>
              </a:rPr>
              <a:t>http://www.technologystudent.com/designpro/drawtec5.htm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26078" y="65364"/>
            <a:ext cx="6216650" cy="1676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  <a:tabLst>
                <a:tab pos="3379470" algn="l"/>
              </a:tabLst>
            </a:pPr>
            <a:r>
              <a:rPr sz="900" spc="35" dirty="0">
                <a:solidFill>
                  <a:srgbClr val="3C2B98"/>
                </a:solidFill>
                <a:latin typeface="Arial"/>
                <a:cs typeface="Arial"/>
              </a:rPr>
              <a:t>WORLD </a:t>
            </a:r>
            <a:r>
              <a:rPr sz="900" spc="30" dirty="0">
                <a:solidFill>
                  <a:srgbClr val="3C2B98"/>
                </a:solidFill>
                <a:latin typeface="Arial"/>
                <a:cs typeface="Arial"/>
              </a:rPr>
              <a:t>ASSOCIATION OF</a:t>
            </a:r>
            <a:r>
              <a:rPr sz="900" spc="80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900" spc="40" dirty="0">
                <a:solidFill>
                  <a:srgbClr val="3C2B98"/>
                </a:solidFill>
                <a:latin typeface="Arial"/>
                <a:cs typeface="Arial"/>
              </a:rPr>
              <a:t>TECHNOLOGY</a:t>
            </a:r>
            <a:r>
              <a:rPr sz="900" spc="35" dirty="0">
                <a:solidFill>
                  <a:srgbClr val="3C2B98"/>
                </a:solidFill>
                <a:latin typeface="Arial"/>
                <a:cs typeface="Arial"/>
              </a:rPr>
              <a:t> TEACHERS	</a:t>
            </a:r>
            <a:r>
              <a:rPr sz="900" spc="5" dirty="0">
                <a:solidFill>
                  <a:srgbClr val="3C2B98"/>
                </a:solidFill>
                <a:latin typeface="Arial"/>
                <a:cs typeface="Arial"/>
                <a:hlinkClick r:id="rId10"/>
              </a:rPr>
              <a:t>https://www.facebook.com/groups/254963448192823/</a:t>
            </a:r>
            <a:endParaRPr sz="9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237108" y="44868"/>
            <a:ext cx="2862580" cy="1676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  <a:tabLst>
                <a:tab pos="2057400" algn="l"/>
              </a:tabLst>
            </a:pPr>
            <a:r>
              <a:rPr sz="900" spc="5" dirty="0">
                <a:solidFill>
                  <a:srgbClr val="3C2B98"/>
                </a:solidFill>
                <a:latin typeface="Arial"/>
                <a:cs typeface="Arial"/>
                <a:hlinkClick r:id="rId11"/>
              </a:rPr>
              <a:t>www.technologystudent.com</a:t>
            </a:r>
            <a:r>
              <a:rPr sz="900" spc="25" dirty="0">
                <a:solidFill>
                  <a:srgbClr val="3C2B98"/>
                </a:solidFill>
                <a:latin typeface="Arial"/>
                <a:cs typeface="Arial"/>
                <a:hlinkClick r:id="rId11"/>
              </a:rPr>
              <a:t> </a:t>
            </a:r>
            <a:r>
              <a:rPr sz="900" spc="15" dirty="0">
                <a:solidFill>
                  <a:srgbClr val="3C2B98"/>
                </a:solidFill>
                <a:latin typeface="Arial"/>
                <a:cs typeface="Arial"/>
                <a:hlinkClick r:id="rId11"/>
              </a:rPr>
              <a:t>©</a:t>
            </a:r>
            <a:r>
              <a:rPr sz="900" spc="25" dirty="0">
                <a:solidFill>
                  <a:srgbClr val="3C2B98"/>
                </a:solidFill>
                <a:latin typeface="Arial"/>
                <a:cs typeface="Arial"/>
                <a:hlinkClick r:id="rId11"/>
              </a:rPr>
              <a:t> </a:t>
            </a:r>
            <a:r>
              <a:rPr sz="900" spc="10" dirty="0">
                <a:solidFill>
                  <a:srgbClr val="3C2B98"/>
                </a:solidFill>
                <a:latin typeface="Arial"/>
                <a:cs typeface="Arial"/>
              </a:rPr>
              <a:t>2018	</a:t>
            </a:r>
            <a:r>
              <a:rPr sz="900" dirty="0">
                <a:solidFill>
                  <a:srgbClr val="3C2B98"/>
                </a:solidFill>
                <a:latin typeface="Arial"/>
                <a:cs typeface="Arial"/>
              </a:rPr>
              <a:t>V.Ryan </a:t>
            </a:r>
            <a:r>
              <a:rPr sz="900" spc="15" dirty="0">
                <a:solidFill>
                  <a:srgbClr val="3C2B98"/>
                </a:solidFill>
                <a:latin typeface="Arial"/>
                <a:cs typeface="Arial"/>
              </a:rPr>
              <a:t>©</a:t>
            </a:r>
            <a:r>
              <a:rPr sz="900" spc="-60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900" spc="10" dirty="0">
                <a:solidFill>
                  <a:srgbClr val="3C2B98"/>
                </a:solidFill>
                <a:latin typeface="Arial"/>
                <a:cs typeface="Arial"/>
              </a:rPr>
              <a:t>2018</a:t>
            </a:r>
            <a:endParaRPr sz="9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1014" y="58452"/>
            <a:ext cx="10567035" cy="7455534"/>
          </a:xfrm>
          <a:custGeom>
            <a:avLst/>
            <a:gdLst/>
            <a:ahLst/>
            <a:cxnLst/>
            <a:rect l="l" t="t" r="r" b="b"/>
            <a:pathLst>
              <a:path w="10567035" h="7455534">
                <a:moveTo>
                  <a:pt x="0" y="0"/>
                </a:moveTo>
                <a:lnTo>
                  <a:pt x="10566467" y="0"/>
                </a:lnTo>
                <a:lnTo>
                  <a:pt x="10566467" y="7454948"/>
                </a:lnTo>
                <a:lnTo>
                  <a:pt x="0" y="7454948"/>
                </a:lnTo>
                <a:lnTo>
                  <a:pt x="0" y="0"/>
                </a:lnTo>
                <a:close/>
              </a:path>
            </a:pathLst>
          </a:custGeom>
          <a:solidFill>
            <a:srgbClr val="F5FDF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16785" y="1087452"/>
            <a:ext cx="10031730" cy="6311900"/>
          </a:xfrm>
          <a:custGeom>
            <a:avLst/>
            <a:gdLst/>
            <a:ahLst/>
            <a:cxnLst/>
            <a:rect l="l" t="t" r="r" b="b"/>
            <a:pathLst>
              <a:path w="10031730" h="6311900">
                <a:moveTo>
                  <a:pt x="0" y="0"/>
                </a:moveTo>
                <a:lnTo>
                  <a:pt x="10031580" y="0"/>
                </a:lnTo>
                <a:lnTo>
                  <a:pt x="10031580" y="6311710"/>
                </a:lnTo>
                <a:lnTo>
                  <a:pt x="0" y="6311710"/>
                </a:lnTo>
                <a:lnTo>
                  <a:pt x="0" y="0"/>
                </a:lnTo>
                <a:close/>
              </a:path>
            </a:pathLst>
          </a:custGeom>
          <a:solidFill>
            <a:srgbClr val="FEF5B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98027" y="260763"/>
            <a:ext cx="10270490" cy="7021830"/>
          </a:xfrm>
          <a:prstGeom prst="rect">
            <a:avLst/>
          </a:prstGeom>
        </p:spPr>
        <p:txBody>
          <a:bodyPr vert="horz" wrap="square" lIns="0" tIns="45085" rIns="0" bIns="0" rtlCol="0">
            <a:spAutoFit/>
          </a:bodyPr>
          <a:lstStyle/>
          <a:p>
            <a:pPr marL="12700" marR="5080" algn="ctr">
              <a:lnSpc>
                <a:spcPts val="2680"/>
              </a:lnSpc>
              <a:spcBef>
                <a:spcPts val="355"/>
              </a:spcBef>
            </a:pPr>
            <a:r>
              <a:rPr sz="2400" b="1" u="sng" spc="-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KEY AREAS </a:t>
            </a:r>
            <a:r>
              <a:rPr sz="2400" b="1" u="sng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/ TECHNIQUES </a:t>
            </a:r>
            <a:r>
              <a:rPr sz="2400" b="1" u="sng" spc="-2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TO </a:t>
            </a:r>
            <a:r>
              <a:rPr sz="2400" b="1" u="sng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INCLUDE / COMMENT ON, </a:t>
            </a:r>
            <a:r>
              <a:rPr sz="2400" b="1" u="sng" spc="-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DURING  </a:t>
            </a:r>
            <a:r>
              <a:rPr sz="2400" b="1" u="sng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THE </a:t>
            </a:r>
            <a:r>
              <a:rPr sz="2400" b="1" u="sng" spc="-2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GENERATION </a:t>
            </a:r>
            <a:r>
              <a:rPr sz="2400" b="1" u="sng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OF IDEAS </a:t>
            </a:r>
            <a:r>
              <a:rPr sz="2400" b="1" u="sng" spc="-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AND PRODUCT</a:t>
            </a:r>
            <a:r>
              <a:rPr sz="2400" b="1" u="sng" spc="-8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 </a:t>
            </a:r>
            <a:r>
              <a:rPr sz="2400" b="1" u="sng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DEVELOPMENT</a:t>
            </a:r>
            <a:endParaRPr sz="2400" u="sng" dirty="0">
              <a:latin typeface="Arial"/>
              <a:cs typeface="Arial"/>
            </a:endParaRPr>
          </a:p>
          <a:p>
            <a:pPr marL="1903095">
              <a:lnSpc>
                <a:spcPct val="100000"/>
              </a:lnSpc>
              <a:spcBef>
                <a:spcPts val="1945"/>
              </a:spcBef>
            </a:pPr>
            <a:r>
              <a:rPr sz="1800" dirty="0">
                <a:solidFill>
                  <a:srgbClr val="151616"/>
                </a:solidFill>
                <a:latin typeface="Arial"/>
                <a:cs typeface="Arial"/>
              </a:rPr>
              <a:t>USING MODELS </a:t>
            </a:r>
            <a:r>
              <a:rPr sz="1800" spc="-20" dirty="0">
                <a:solidFill>
                  <a:srgbClr val="151616"/>
                </a:solidFill>
                <a:latin typeface="Arial"/>
                <a:cs typeface="Arial"/>
              </a:rPr>
              <a:t>TO GENERATE </a:t>
            </a:r>
            <a:r>
              <a:rPr sz="1800" spc="-5" dirty="0">
                <a:solidFill>
                  <a:srgbClr val="151616"/>
                </a:solidFill>
                <a:latin typeface="Arial"/>
                <a:cs typeface="Arial"/>
              </a:rPr>
              <a:t>AND </a:t>
            </a:r>
            <a:r>
              <a:rPr sz="1800" dirty="0">
                <a:solidFill>
                  <a:srgbClr val="151616"/>
                </a:solidFill>
                <a:latin typeface="Arial"/>
                <a:cs typeface="Arial"/>
              </a:rPr>
              <a:t>TEST INITIAL</a:t>
            </a:r>
            <a:r>
              <a:rPr sz="1800" spc="-2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151616"/>
                </a:solidFill>
                <a:latin typeface="Arial"/>
                <a:cs typeface="Arial"/>
              </a:rPr>
              <a:t>IDEAS</a:t>
            </a:r>
            <a:endParaRPr sz="1800" dirty="0">
              <a:latin typeface="Arial"/>
              <a:cs typeface="Arial"/>
            </a:endParaRPr>
          </a:p>
          <a:p>
            <a:pPr marL="1915795" marR="2120265" indent="635">
              <a:lnSpc>
                <a:spcPct val="140000"/>
              </a:lnSpc>
            </a:pPr>
            <a:r>
              <a:rPr sz="1800" spc="-5" dirty="0">
                <a:solidFill>
                  <a:srgbClr val="DD2B1C"/>
                </a:solidFill>
                <a:latin typeface="Arial"/>
                <a:cs typeface="Arial"/>
                <a:hlinkClick r:id="rId2"/>
              </a:rPr>
              <a:t>http://www.technologystudent.com/despro_3/cardmod1.html </a:t>
            </a:r>
            <a:r>
              <a:rPr sz="1800" spc="-5" dirty="0">
                <a:solidFill>
                  <a:srgbClr val="DD2B1C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DD2B1C"/>
                </a:solidFill>
                <a:latin typeface="Arial"/>
                <a:cs typeface="Arial"/>
                <a:hlinkClick r:id="rId3"/>
              </a:rPr>
              <a:t>http://www.technologystudent.com/despro_3/cardmod2.html </a:t>
            </a:r>
            <a:r>
              <a:rPr sz="1800" spc="-5" dirty="0">
                <a:solidFill>
                  <a:srgbClr val="DD2B1C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DD2B1C"/>
                </a:solidFill>
                <a:latin typeface="Arial"/>
                <a:cs typeface="Arial"/>
                <a:hlinkClick r:id="rId4"/>
              </a:rPr>
              <a:t>http://www.technologystudent.com/despro_ﬂsh/prodevp4.html</a:t>
            </a:r>
            <a:endParaRPr sz="1800" dirty="0">
              <a:latin typeface="Arial"/>
              <a:cs typeface="Arial"/>
            </a:endParaRPr>
          </a:p>
          <a:p>
            <a:pPr marL="1699895">
              <a:lnSpc>
                <a:spcPct val="100000"/>
              </a:lnSpc>
              <a:spcBef>
                <a:spcPts val="865"/>
              </a:spcBef>
            </a:pPr>
            <a:r>
              <a:rPr sz="1800" spc="-5" dirty="0">
                <a:solidFill>
                  <a:srgbClr val="DD2B1C"/>
                </a:solidFill>
                <a:latin typeface="Arial"/>
                <a:cs typeface="Arial"/>
                <a:hlinkClick r:id="rId5"/>
              </a:rPr>
              <a:t>http://www.technologystudent.com/despro_ﬂsh/graphics_model1.html</a:t>
            </a:r>
            <a:endParaRPr sz="1800" dirty="0">
              <a:latin typeface="Arial"/>
              <a:cs typeface="Arial"/>
            </a:endParaRPr>
          </a:p>
          <a:p>
            <a:pPr marR="155575" algn="ctr">
              <a:lnSpc>
                <a:spcPct val="100000"/>
              </a:lnSpc>
              <a:spcBef>
                <a:spcPts val="865"/>
              </a:spcBef>
            </a:pPr>
            <a:r>
              <a:rPr sz="1800" spc="-5" dirty="0">
                <a:solidFill>
                  <a:srgbClr val="151616"/>
                </a:solidFill>
                <a:latin typeface="Arial"/>
                <a:cs typeface="Arial"/>
              </a:rPr>
              <a:t>BLOCK MODELLING</a:t>
            </a:r>
            <a:endParaRPr sz="1800" dirty="0">
              <a:latin typeface="Arial"/>
              <a:cs typeface="Arial"/>
            </a:endParaRPr>
          </a:p>
          <a:p>
            <a:pPr marL="1399540" marR="1600200" indent="110489" algn="ctr">
              <a:lnSpc>
                <a:spcPct val="140000"/>
              </a:lnSpc>
            </a:pPr>
            <a:r>
              <a:rPr sz="1800" spc="-5" dirty="0">
                <a:solidFill>
                  <a:srgbClr val="DD2B1C"/>
                </a:solidFill>
                <a:latin typeface="Arial"/>
                <a:cs typeface="Arial"/>
                <a:hlinkClick r:id="rId6"/>
              </a:rPr>
              <a:t>http://www.technologystudent.com/despro_ﬂsh/graphics_block1.html </a:t>
            </a:r>
            <a:r>
              <a:rPr sz="1800" spc="-5" dirty="0">
                <a:solidFill>
                  <a:srgbClr val="DD2B1C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151616"/>
                </a:solidFill>
                <a:latin typeface="Arial"/>
                <a:cs typeface="Arial"/>
              </a:rPr>
              <a:t>THE ROLE OF A FOCUS GROUP IN HELPING </a:t>
            </a:r>
            <a:r>
              <a:rPr sz="1800" spc="-20" dirty="0">
                <a:solidFill>
                  <a:srgbClr val="151616"/>
                </a:solidFill>
                <a:latin typeface="Arial"/>
                <a:cs typeface="Arial"/>
              </a:rPr>
              <a:t>TO GENERATE</a:t>
            </a:r>
            <a:r>
              <a:rPr sz="1800" spc="-3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151616"/>
                </a:solidFill>
                <a:latin typeface="Arial"/>
                <a:cs typeface="Arial"/>
              </a:rPr>
              <a:t>IDEAS</a:t>
            </a:r>
            <a:endParaRPr sz="1800" dirty="0">
              <a:latin typeface="Arial"/>
              <a:cs typeface="Arial"/>
            </a:endParaRPr>
          </a:p>
          <a:p>
            <a:pPr marL="1259840" marR="1790700" indent="906780">
              <a:lnSpc>
                <a:spcPct val="140000"/>
              </a:lnSpc>
            </a:pPr>
            <a:r>
              <a:rPr sz="1800" spc="-5" dirty="0">
                <a:solidFill>
                  <a:srgbClr val="DD2B1C"/>
                </a:solidFill>
                <a:latin typeface="Arial"/>
                <a:cs typeface="Arial"/>
                <a:hlinkClick r:id="rId7"/>
              </a:rPr>
              <a:t>http://www.technologystudent.com/despro2/focgrp1.html </a:t>
            </a:r>
            <a:r>
              <a:rPr sz="1800" spc="-5" dirty="0">
                <a:solidFill>
                  <a:srgbClr val="DD2B1C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151616"/>
                </a:solidFill>
                <a:latin typeface="Arial"/>
                <a:cs typeface="Arial"/>
              </a:rPr>
              <a:t>WORKSHOP TESTING OF </a:t>
            </a:r>
            <a:r>
              <a:rPr sz="1800" spc="-20" dirty="0">
                <a:solidFill>
                  <a:srgbClr val="151616"/>
                </a:solidFill>
                <a:latin typeface="Arial"/>
                <a:cs typeface="Arial"/>
              </a:rPr>
              <a:t>MATERIALS TO </a:t>
            </a:r>
            <a:r>
              <a:rPr sz="1800" spc="-5" dirty="0">
                <a:solidFill>
                  <a:srgbClr val="151616"/>
                </a:solidFill>
                <a:latin typeface="Arial"/>
                <a:cs typeface="Arial"/>
              </a:rPr>
              <a:t>HELP </a:t>
            </a:r>
            <a:r>
              <a:rPr sz="1800" spc="-20" dirty="0">
                <a:solidFill>
                  <a:srgbClr val="151616"/>
                </a:solidFill>
                <a:latin typeface="Arial"/>
                <a:cs typeface="Arial"/>
              </a:rPr>
              <a:t>GENERATE</a:t>
            </a:r>
            <a:r>
              <a:rPr sz="1800" spc="-10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151616"/>
                </a:solidFill>
                <a:latin typeface="Arial"/>
                <a:cs typeface="Arial"/>
              </a:rPr>
              <a:t>IDEAS</a:t>
            </a:r>
            <a:endParaRPr sz="1800" dirty="0">
              <a:latin typeface="Arial"/>
              <a:cs typeface="Arial"/>
            </a:endParaRPr>
          </a:p>
          <a:p>
            <a:pPr marL="2580640" marR="2135505" indent="-668020">
              <a:lnSpc>
                <a:spcPct val="140000"/>
              </a:lnSpc>
            </a:pPr>
            <a:r>
              <a:rPr sz="1800" spc="-5" dirty="0">
                <a:solidFill>
                  <a:srgbClr val="DD2B1C"/>
                </a:solidFill>
                <a:latin typeface="Arial"/>
                <a:cs typeface="Arial"/>
                <a:hlinkClick r:id="rId8"/>
              </a:rPr>
              <a:t>http://www.technologystudent.com/despro_ﬂsh/matsres2.html </a:t>
            </a:r>
            <a:r>
              <a:rPr sz="1800" spc="-5" dirty="0">
                <a:solidFill>
                  <a:srgbClr val="DD2B1C"/>
                </a:solidFill>
                <a:latin typeface="Arial"/>
                <a:cs typeface="Arial"/>
              </a:rPr>
              <a:t> </a:t>
            </a:r>
            <a:r>
              <a:rPr sz="1800" spc="-15" dirty="0">
                <a:solidFill>
                  <a:srgbClr val="151616"/>
                </a:solidFill>
                <a:latin typeface="Arial"/>
                <a:cs typeface="Arial"/>
              </a:rPr>
              <a:t>ENVIRONMENTAL </a:t>
            </a:r>
            <a:r>
              <a:rPr sz="1800" spc="-20" dirty="0">
                <a:solidFill>
                  <a:srgbClr val="151616"/>
                </a:solidFill>
                <a:latin typeface="Arial"/>
                <a:cs typeface="Arial"/>
              </a:rPr>
              <a:t>FACTORS TO </a:t>
            </a:r>
            <a:r>
              <a:rPr sz="1800" dirty="0">
                <a:solidFill>
                  <a:srgbClr val="151616"/>
                </a:solidFill>
                <a:latin typeface="Arial"/>
                <a:cs typeface="Arial"/>
              </a:rPr>
              <a:t>KEEP IN</a:t>
            </a:r>
            <a:r>
              <a:rPr sz="1800" spc="-10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151616"/>
                </a:solidFill>
                <a:latin typeface="Arial"/>
                <a:cs typeface="Arial"/>
              </a:rPr>
              <a:t>MIND</a:t>
            </a:r>
            <a:endParaRPr sz="1800" dirty="0">
              <a:latin typeface="Arial"/>
              <a:cs typeface="Arial"/>
            </a:endParaRPr>
          </a:p>
          <a:p>
            <a:pPr marL="2052955" marR="2046605" indent="60325" algn="ctr">
              <a:lnSpc>
                <a:spcPct val="140000"/>
              </a:lnSpc>
            </a:pPr>
            <a:r>
              <a:rPr sz="1800" spc="-5" dirty="0">
                <a:solidFill>
                  <a:srgbClr val="DD2B1C"/>
                </a:solidFill>
                <a:latin typeface="Arial"/>
                <a:cs typeface="Arial"/>
                <a:hlinkClick r:id="rId9"/>
              </a:rPr>
              <a:t>http://www.technologystudent.com/prddes1/lifecy1.html </a:t>
            </a:r>
            <a:r>
              <a:rPr sz="1800" spc="-5" dirty="0">
                <a:solidFill>
                  <a:srgbClr val="DD2B1C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DD2B1C"/>
                </a:solidFill>
                <a:latin typeface="Arial"/>
                <a:cs typeface="Arial"/>
                <a:hlinkClick r:id="rId10"/>
              </a:rPr>
              <a:t>http://www.technologystudent.com/prddes1/life_energy1.html </a:t>
            </a:r>
            <a:r>
              <a:rPr sz="1800" spc="-5" dirty="0">
                <a:solidFill>
                  <a:srgbClr val="DD2B1C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DD2B1C"/>
                </a:solidFill>
                <a:latin typeface="Arial"/>
                <a:cs typeface="Arial"/>
                <a:hlinkClick r:id="rId11"/>
              </a:rPr>
              <a:t>http://www.technologystudent.com/prddes1/closeloop1.html</a:t>
            </a:r>
            <a:endParaRPr sz="1800" dirty="0">
              <a:latin typeface="Arial"/>
              <a:cs typeface="Arial"/>
            </a:endParaRPr>
          </a:p>
          <a:p>
            <a:pPr marL="189865" algn="ctr">
              <a:lnSpc>
                <a:spcPct val="100000"/>
              </a:lnSpc>
              <a:spcBef>
                <a:spcPts val="865"/>
              </a:spcBef>
            </a:pPr>
            <a:r>
              <a:rPr sz="1800" spc="-5" dirty="0">
                <a:solidFill>
                  <a:srgbClr val="DD2B1C"/>
                </a:solidFill>
                <a:latin typeface="Arial"/>
                <a:cs typeface="Arial"/>
                <a:hlinkClick r:id="rId12"/>
              </a:rPr>
              <a:t>http://www.technologystudent.com/prddes1/repair1.html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26078" y="65364"/>
            <a:ext cx="6216650" cy="1676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  <a:tabLst>
                <a:tab pos="3379470" algn="l"/>
              </a:tabLst>
            </a:pPr>
            <a:r>
              <a:rPr sz="900" spc="35" dirty="0">
                <a:solidFill>
                  <a:srgbClr val="3C2B98"/>
                </a:solidFill>
                <a:latin typeface="Arial"/>
                <a:cs typeface="Arial"/>
              </a:rPr>
              <a:t>WORLD </a:t>
            </a:r>
            <a:r>
              <a:rPr sz="900" spc="30" dirty="0">
                <a:solidFill>
                  <a:srgbClr val="3C2B98"/>
                </a:solidFill>
                <a:latin typeface="Arial"/>
                <a:cs typeface="Arial"/>
              </a:rPr>
              <a:t>ASSOCIATION OF</a:t>
            </a:r>
            <a:r>
              <a:rPr sz="900" spc="80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900" spc="40" dirty="0">
                <a:solidFill>
                  <a:srgbClr val="3C2B98"/>
                </a:solidFill>
                <a:latin typeface="Arial"/>
                <a:cs typeface="Arial"/>
              </a:rPr>
              <a:t>TECHNOLOGY</a:t>
            </a:r>
            <a:r>
              <a:rPr sz="900" spc="35" dirty="0">
                <a:solidFill>
                  <a:srgbClr val="3C2B98"/>
                </a:solidFill>
                <a:latin typeface="Arial"/>
                <a:cs typeface="Arial"/>
              </a:rPr>
              <a:t> TEACHERS	</a:t>
            </a:r>
            <a:r>
              <a:rPr sz="900" spc="5" dirty="0">
                <a:solidFill>
                  <a:srgbClr val="3C2B98"/>
                </a:solidFill>
                <a:latin typeface="Arial"/>
                <a:cs typeface="Arial"/>
                <a:hlinkClick r:id="rId13"/>
              </a:rPr>
              <a:t>https://www.facebook.com/groups/254963448192823/</a:t>
            </a:r>
            <a:endParaRPr sz="9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237108" y="44868"/>
            <a:ext cx="2862580" cy="1676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  <a:tabLst>
                <a:tab pos="2057400" algn="l"/>
              </a:tabLst>
            </a:pPr>
            <a:r>
              <a:rPr sz="900" spc="5" dirty="0">
                <a:solidFill>
                  <a:srgbClr val="3C2B98"/>
                </a:solidFill>
                <a:latin typeface="Arial"/>
                <a:cs typeface="Arial"/>
                <a:hlinkClick r:id="rId14"/>
              </a:rPr>
              <a:t>www.technologystudent.com</a:t>
            </a:r>
            <a:r>
              <a:rPr sz="900" spc="25" dirty="0">
                <a:solidFill>
                  <a:srgbClr val="3C2B98"/>
                </a:solidFill>
                <a:latin typeface="Arial"/>
                <a:cs typeface="Arial"/>
                <a:hlinkClick r:id="rId14"/>
              </a:rPr>
              <a:t> </a:t>
            </a:r>
            <a:r>
              <a:rPr sz="900" spc="15" dirty="0">
                <a:solidFill>
                  <a:srgbClr val="3C2B98"/>
                </a:solidFill>
                <a:latin typeface="Arial"/>
                <a:cs typeface="Arial"/>
                <a:hlinkClick r:id="rId14"/>
              </a:rPr>
              <a:t>©</a:t>
            </a:r>
            <a:r>
              <a:rPr sz="900" spc="25" dirty="0">
                <a:solidFill>
                  <a:srgbClr val="3C2B98"/>
                </a:solidFill>
                <a:latin typeface="Arial"/>
                <a:cs typeface="Arial"/>
                <a:hlinkClick r:id="rId14"/>
              </a:rPr>
              <a:t> </a:t>
            </a:r>
            <a:r>
              <a:rPr sz="900" spc="10" dirty="0">
                <a:solidFill>
                  <a:srgbClr val="3C2B98"/>
                </a:solidFill>
                <a:latin typeface="Arial"/>
                <a:cs typeface="Arial"/>
              </a:rPr>
              <a:t>2018	</a:t>
            </a:r>
            <a:r>
              <a:rPr sz="900" dirty="0">
                <a:solidFill>
                  <a:srgbClr val="3C2B98"/>
                </a:solidFill>
                <a:latin typeface="Arial"/>
                <a:cs typeface="Arial"/>
              </a:rPr>
              <a:t>V.Ryan </a:t>
            </a:r>
            <a:r>
              <a:rPr sz="900" spc="15" dirty="0">
                <a:solidFill>
                  <a:srgbClr val="3C2B98"/>
                </a:solidFill>
                <a:latin typeface="Arial"/>
                <a:cs typeface="Arial"/>
              </a:rPr>
              <a:t>©</a:t>
            </a:r>
            <a:r>
              <a:rPr sz="900" spc="-60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900" spc="10" dirty="0">
                <a:solidFill>
                  <a:srgbClr val="3C2B98"/>
                </a:solidFill>
                <a:latin typeface="Arial"/>
                <a:cs typeface="Arial"/>
              </a:rPr>
              <a:t>2018</a:t>
            </a:r>
            <a:endParaRPr sz="9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1014" y="58452"/>
            <a:ext cx="10567035" cy="7455534"/>
          </a:xfrm>
          <a:custGeom>
            <a:avLst/>
            <a:gdLst/>
            <a:ahLst/>
            <a:cxnLst/>
            <a:rect l="l" t="t" r="r" b="b"/>
            <a:pathLst>
              <a:path w="10567035" h="7455534">
                <a:moveTo>
                  <a:pt x="0" y="0"/>
                </a:moveTo>
                <a:lnTo>
                  <a:pt x="10566467" y="0"/>
                </a:lnTo>
                <a:lnTo>
                  <a:pt x="10566467" y="7454948"/>
                </a:lnTo>
                <a:lnTo>
                  <a:pt x="0" y="7454948"/>
                </a:lnTo>
                <a:lnTo>
                  <a:pt x="0" y="0"/>
                </a:lnTo>
                <a:close/>
              </a:path>
            </a:pathLst>
          </a:custGeom>
          <a:solidFill>
            <a:srgbClr val="F5FDF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16785" y="2430366"/>
            <a:ext cx="10031730" cy="4825365"/>
          </a:xfrm>
          <a:custGeom>
            <a:avLst/>
            <a:gdLst/>
            <a:ahLst/>
            <a:cxnLst/>
            <a:rect l="l" t="t" r="r" b="b"/>
            <a:pathLst>
              <a:path w="10031730" h="4825365">
                <a:moveTo>
                  <a:pt x="0" y="0"/>
                </a:moveTo>
                <a:lnTo>
                  <a:pt x="10031580" y="0"/>
                </a:lnTo>
                <a:lnTo>
                  <a:pt x="10031580" y="4824975"/>
                </a:lnTo>
                <a:lnTo>
                  <a:pt x="0" y="4824975"/>
                </a:lnTo>
                <a:lnTo>
                  <a:pt x="0" y="0"/>
                </a:lnTo>
                <a:close/>
              </a:path>
            </a:pathLst>
          </a:custGeom>
          <a:solidFill>
            <a:srgbClr val="FEF5B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02784" y="658619"/>
            <a:ext cx="10489565" cy="0"/>
          </a:xfrm>
          <a:custGeom>
            <a:avLst/>
            <a:gdLst/>
            <a:ahLst/>
            <a:cxnLst/>
            <a:rect l="l" t="t" r="r" b="b"/>
            <a:pathLst>
              <a:path w="10489565">
                <a:moveTo>
                  <a:pt x="0" y="0"/>
                </a:moveTo>
                <a:lnTo>
                  <a:pt x="10489215" y="0"/>
                </a:lnTo>
              </a:path>
            </a:pathLst>
          </a:custGeom>
          <a:ln w="13851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726078" y="65364"/>
            <a:ext cx="6216650" cy="1676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  <a:tabLst>
                <a:tab pos="3379470" algn="l"/>
              </a:tabLst>
            </a:pPr>
            <a:r>
              <a:rPr sz="900" spc="35" dirty="0">
                <a:solidFill>
                  <a:srgbClr val="3C2B98"/>
                </a:solidFill>
                <a:latin typeface="Arial"/>
                <a:cs typeface="Arial"/>
              </a:rPr>
              <a:t>WORLD </a:t>
            </a:r>
            <a:r>
              <a:rPr sz="900" spc="30" dirty="0">
                <a:solidFill>
                  <a:srgbClr val="3C2B98"/>
                </a:solidFill>
                <a:latin typeface="Arial"/>
                <a:cs typeface="Arial"/>
              </a:rPr>
              <a:t>ASSOCIATION OF</a:t>
            </a:r>
            <a:r>
              <a:rPr sz="900" spc="80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900" spc="40" dirty="0">
                <a:solidFill>
                  <a:srgbClr val="3C2B98"/>
                </a:solidFill>
                <a:latin typeface="Arial"/>
                <a:cs typeface="Arial"/>
              </a:rPr>
              <a:t>TECHNOLOGY</a:t>
            </a:r>
            <a:r>
              <a:rPr sz="900" spc="35" dirty="0">
                <a:solidFill>
                  <a:srgbClr val="3C2B98"/>
                </a:solidFill>
                <a:latin typeface="Arial"/>
                <a:cs typeface="Arial"/>
              </a:rPr>
              <a:t> TEACHERS	</a:t>
            </a:r>
            <a:r>
              <a:rPr sz="900" spc="5" dirty="0">
                <a:solidFill>
                  <a:srgbClr val="3C2B98"/>
                </a:solidFill>
                <a:latin typeface="Arial"/>
                <a:cs typeface="Arial"/>
                <a:hlinkClick r:id="rId2"/>
              </a:rPr>
              <a:t>https://www.facebook.com/groups/254963448192823/</a:t>
            </a:r>
            <a:endParaRPr sz="9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237108" y="44868"/>
            <a:ext cx="2862580" cy="1676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  <a:tabLst>
                <a:tab pos="2057400" algn="l"/>
              </a:tabLst>
            </a:pPr>
            <a:r>
              <a:rPr sz="900" spc="5" dirty="0">
                <a:solidFill>
                  <a:srgbClr val="3C2B98"/>
                </a:solidFill>
                <a:latin typeface="Arial"/>
                <a:cs typeface="Arial"/>
                <a:hlinkClick r:id="rId3"/>
              </a:rPr>
              <a:t>www.technologystudent.com</a:t>
            </a:r>
            <a:r>
              <a:rPr sz="900" spc="25" dirty="0">
                <a:solidFill>
                  <a:srgbClr val="3C2B98"/>
                </a:solidFill>
                <a:latin typeface="Arial"/>
                <a:cs typeface="Arial"/>
                <a:hlinkClick r:id="rId3"/>
              </a:rPr>
              <a:t> </a:t>
            </a:r>
            <a:r>
              <a:rPr sz="900" spc="15" dirty="0">
                <a:solidFill>
                  <a:srgbClr val="3C2B98"/>
                </a:solidFill>
                <a:latin typeface="Arial"/>
                <a:cs typeface="Arial"/>
                <a:hlinkClick r:id="rId3"/>
              </a:rPr>
              <a:t>©</a:t>
            </a:r>
            <a:r>
              <a:rPr sz="900" spc="25" dirty="0">
                <a:solidFill>
                  <a:srgbClr val="3C2B98"/>
                </a:solidFill>
                <a:latin typeface="Arial"/>
                <a:cs typeface="Arial"/>
                <a:hlinkClick r:id="rId3"/>
              </a:rPr>
              <a:t> </a:t>
            </a:r>
            <a:r>
              <a:rPr sz="900" spc="10" dirty="0">
                <a:solidFill>
                  <a:srgbClr val="3C2B98"/>
                </a:solidFill>
                <a:latin typeface="Arial"/>
                <a:cs typeface="Arial"/>
              </a:rPr>
              <a:t>2018	</a:t>
            </a:r>
            <a:r>
              <a:rPr sz="900" dirty="0">
                <a:solidFill>
                  <a:srgbClr val="3C2B98"/>
                </a:solidFill>
                <a:latin typeface="Arial"/>
                <a:cs typeface="Arial"/>
              </a:rPr>
              <a:t>V.Ryan </a:t>
            </a:r>
            <a:r>
              <a:rPr sz="900" spc="15" dirty="0">
                <a:solidFill>
                  <a:srgbClr val="3C2B98"/>
                </a:solidFill>
                <a:latin typeface="Arial"/>
                <a:cs typeface="Arial"/>
              </a:rPr>
              <a:t>©</a:t>
            </a:r>
            <a:r>
              <a:rPr sz="900" spc="-60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900" spc="10" dirty="0">
                <a:solidFill>
                  <a:srgbClr val="3C2B98"/>
                </a:solidFill>
                <a:latin typeface="Arial"/>
                <a:cs typeface="Arial"/>
              </a:rPr>
              <a:t>2018</a:t>
            </a:r>
            <a:endParaRPr sz="9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90084" y="306483"/>
            <a:ext cx="10445750" cy="6746847"/>
          </a:xfrm>
          <a:prstGeom prst="rect">
            <a:avLst/>
          </a:prstGeom>
        </p:spPr>
        <p:txBody>
          <a:bodyPr vert="horz" wrap="square" lIns="0" tIns="45085" rIns="0" bIns="0" rtlCol="0">
            <a:spAutoFit/>
          </a:bodyPr>
          <a:lstStyle/>
          <a:p>
            <a:pPr marL="12700" marR="5080" algn="ctr">
              <a:lnSpc>
                <a:spcPts val="2680"/>
              </a:lnSpc>
              <a:spcBef>
                <a:spcPts val="355"/>
              </a:spcBef>
              <a:tabLst>
                <a:tab pos="6442075" algn="l"/>
              </a:tabLst>
            </a:pPr>
            <a:r>
              <a:rPr sz="2400" b="1" spc="-5" dirty="0">
                <a:solidFill>
                  <a:srgbClr val="151616"/>
                </a:solidFill>
                <a:latin typeface="Arial"/>
                <a:cs typeface="Arial"/>
              </a:rPr>
              <a:t>KEY AREAS </a:t>
            </a:r>
            <a:r>
              <a:rPr sz="2400" b="1" spc="-25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2400" b="1" dirty="0">
                <a:solidFill>
                  <a:srgbClr val="151616"/>
                </a:solidFill>
                <a:latin typeface="Arial"/>
                <a:cs typeface="Arial"/>
              </a:rPr>
              <a:t>INCLUDE / COMMENT</a:t>
            </a:r>
            <a:r>
              <a:rPr sz="2400" b="1" spc="-7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151616"/>
                </a:solidFill>
                <a:latin typeface="Arial"/>
                <a:cs typeface="Arial"/>
              </a:rPr>
              <a:t>ON</a:t>
            </a:r>
            <a:r>
              <a:rPr sz="2400" b="1" spc="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151616"/>
                </a:solidFill>
                <a:latin typeface="Arial"/>
                <a:cs typeface="Arial"/>
              </a:rPr>
              <a:t>-	DURING</a:t>
            </a:r>
            <a:r>
              <a:rPr sz="2400" b="1" spc="-4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2400" b="1" spc="-4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400" b="1" spc="-20" dirty="0">
                <a:solidFill>
                  <a:srgbClr val="151616"/>
                </a:solidFill>
                <a:latin typeface="Arial"/>
                <a:cs typeface="Arial"/>
              </a:rPr>
              <a:t>GENERATION </a:t>
            </a:r>
            <a:r>
              <a:rPr sz="2400" b="1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400" b="1" u="sng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OF IDEAS </a:t>
            </a:r>
            <a:r>
              <a:rPr sz="2400" b="1" u="sng" spc="-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AND PRODUCT</a:t>
            </a:r>
            <a:r>
              <a:rPr sz="2400" b="1" u="sng" spc="-10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 </a:t>
            </a:r>
            <a:r>
              <a:rPr sz="2400" b="1" u="sng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DEVELOPMENT</a:t>
            </a:r>
            <a:endParaRPr sz="2400" u="sng" dirty="0">
              <a:latin typeface="Arial"/>
              <a:cs typeface="Arial"/>
            </a:endParaRPr>
          </a:p>
          <a:p>
            <a:pPr marL="466090" marR="449580" algn="ctr">
              <a:lnSpc>
                <a:spcPts val="2230"/>
              </a:lnSpc>
              <a:spcBef>
                <a:spcPts val="1595"/>
              </a:spcBef>
            </a:pPr>
            <a:r>
              <a:rPr sz="2000" b="1" spc="-5" dirty="0">
                <a:solidFill>
                  <a:srgbClr val="151616"/>
                </a:solidFill>
                <a:latin typeface="Arial"/>
                <a:cs typeface="Arial"/>
              </a:rPr>
              <a:t>DURING CYCLE 2 </a:t>
            </a:r>
            <a:r>
              <a:rPr sz="2000" b="1" spc="-15" dirty="0">
                <a:solidFill>
                  <a:srgbClr val="151616"/>
                </a:solidFill>
                <a:latin typeface="Arial"/>
                <a:cs typeface="Arial"/>
              </a:rPr>
              <a:t>(GENERATING </a:t>
            </a:r>
            <a:r>
              <a:rPr sz="2000" b="1" dirty="0">
                <a:solidFill>
                  <a:srgbClr val="151616"/>
                </a:solidFill>
                <a:latin typeface="Arial"/>
                <a:cs typeface="Arial"/>
              </a:rPr>
              <a:t>IDEAS) THERE WILL </a:t>
            </a:r>
            <a:r>
              <a:rPr sz="2000" b="1" spc="-5" dirty="0">
                <a:solidFill>
                  <a:srgbClr val="151616"/>
                </a:solidFill>
                <a:latin typeface="Arial"/>
                <a:cs typeface="Arial"/>
              </a:rPr>
              <a:t>BE A NEED </a:t>
            </a:r>
            <a:r>
              <a:rPr sz="2000" b="1" spc="-20" dirty="0">
                <a:solidFill>
                  <a:srgbClr val="151616"/>
                </a:solidFill>
                <a:latin typeface="Arial"/>
                <a:cs typeface="Arial"/>
              </a:rPr>
              <a:t>TO</a:t>
            </a:r>
            <a:r>
              <a:rPr sz="2000" b="1" spc="-1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151616"/>
                </a:solidFill>
                <a:latin typeface="Arial"/>
                <a:cs typeface="Arial"/>
              </a:rPr>
              <a:t>EMPLOY  DIFFERENT TECHNIQUES. THE LINKS BELOW </a:t>
            </a:r>
            <a:r>
              <a:rPr sz="2000" b="1" spc="-65" dirty="0">
                <a:solidFill>
                  <a:srgbClr val="151616"/>
                </a:solidFill>
                <a:latin typeface="Arial"/>
                <a:cs typeface="Arial"/>
              </a:rPr>
              <a:t>MAY </a:t>
            </a:r>
            <a:r>
              <a:rPr sz="2000" b="1" dirty="0">
                <a:solidFill>
                  <a:srgbClr val="151616"/>
                </a:solidFill>
                <a:latin typeface="Arial"/>
                <a:cs typeface="Arial"/>
              </a:rPr>
              <a:t>PROVE USEFUL WHEN  DEVELOPING THESE </a:t>
            </a:r>
            <a:r>
              <a:rPr sz="2000" b="1" spc="-10" dirty="0">
                <a:solidFill>
                  <a:srgbClr val="151616"/>
                </a:solidFill>
                <a:latin typeface="Arial"/>
                <a:cs typeface="Arial"/>
              </a:rPr>
              <a:t>NECESSARY</a:t>
            </a:r>
            <a:r>
              <a:rPr sz="2000" b="1" spc="-5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151616"/>
                </a:solidFill>
                <a:latin typeface="Arial"/>
                <a:cs typeface="Arial"/>
              </a:rPr>
              <a:t>SKILLS.</a:t>
            </a:r>
            <a:endParaRPr sz="2000" dirty="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2800" dirty="0">
              <a:latin typeface="Times New Roman"/>
              <a:cs typeface="Times New Roman"/>
            </a:endParaRPr>
          </a:p>
          <a:p>
            <a:pPr marL="1569085" marR="2012950" algn="ctr">
              <a:lnSpc>
                <a:spcPts val="2010"/>
              </a:lnSpc>
              <a:spcBef>
                <a:spcPts val="1930"/>
              </a:spcBef>
            </a:pPr>
            <a:r>
              <a:rPr sz="1800" spc="-20" dirty="0">
                <a:solidFill>
                  <a:srgbClr val="151616"/>
                </a:solidFill>
                <a:latin typeface="Arial"/>
                <a:cs typeface="Arial"/>
              </a:rPr>
              <a:t>MATERIALS </a:t>
            </a:r>
            <a:r>
              <a:rPr sz="1800" dirty="0">
                <a:solidFill>
                  <a:srgbClr val="151616"/>
                </a:solidFill>
                <a:latin typeface="Arial"/>
                <a:cs typeface="Arial"/>
              </a:rPr>
              <a:t>- </a:t>
            </a:r>
            <a:r>
              <a:rPr sz="1800" spc="-5" dirty="0">
                <a:solidFill>
                  <a:srgbClr val="151616"/>
                </a:solidFill>
                <a:latin typeface="Arial"/>
                <a:cs typeface="Arial"/>
              </a:rPr>
              <a:t>THEIR THE PROPERTIES, </a:t>
            </a:r>
            <a:r>
              <a:rPr sz="1800" dirty="0">
                <a:solidFill>
                  <a:srgbClr val="151616"/>
                </a:solidFill>
                <a:latin typeface="Arial"/>
                <a:cs typeface="Arial"/>
              </a:rPr>
              <a:t>METHODS OF</a:t>
            </a:r>
            <a:r>
              <a:rPr sz="18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151616"/>
                </a:solidFill>
                <a:latin typeface="Arial"/>
                <a:cs typeface="Arial"/>
              </a:rPr>
              <a:t>JOINING  </a:t>
            </a:r>
            <a:r>
              <a:rPr sz="1800" spc="-5" dirty="0">
                <a:solidFill>
                  <a:srgbClr val="151616"/>
                </a:solidFill>
                <a:latin typeface="Arial"/>
                <a:cs typeface="Arial"/>
              </a:rPr>
              <a:t>AND </a:t>
            </a:r>
            <a:r>
              <a:rPr sz="1800" spc="-10" dirty="0">
                <a:solidFill>
                  <a:srgbClr val="151616"/>
                </a:solidFill>
                <a:latin typeface="Arial"/>
                <a:cs typeface="Arial"/>
              </a:rPr>
              <a:t>MANUFACTURING</a:t>
            </a:r>
            <a:r>
              <a:rPr sz="1800" dirty="0">
                <a:solidFill>
                  <a:srgbClr val="151616"/>
                </a:solidFill>
                <a:latin typeface="Arial"/>
                <a:cs typeface="Arial"/>
              </a:rPr>
              <a:t> PROCESSES</a:t>
            </a:r>
            <a:endParaRPr sz="1800" dirty="0">
              <a:latin typeface="Arial"/>
              <a:cs typeface="Arial"/>
            </a:endParaRPr>
          </a:p>
          <a:p>
            <a:pPr marL="1562735">
              <a:lnSpc>
                <a:spcPts val="2045"/>
              </a:lnSpc>
            </a:pPr>
            <a:r>
              <a:rPr sz="1800" spc="-5" dirty="0">
                <a:solidFill>
                  <a:srgbClr val="DD2B1C"/>
                </a:solidFill>
                <a:latin typeface="Arial"/>
                <a:cs typeface="Arial"/>
                <a:hlinkClick r:id="rId4"/>
              </a:rPr>
              <a:t>http://www.technologystudent.com/despro_ﬂsh/materials_main1.html</a:t>
            </a:r>
            <a:endParaRPr sz="1800" dirty="0">
              <a:latin typeface="Arial"/>
              <a:cs typeface="Arial"/>
            </a:endParaRPr>
          </a:p>
          <a:p>
            <a:pPr marL="2229485" marR="2553335" indent="-76835" algn="ctr">
              <a:lnSpc>
                <a:spcPct val="129600"/>
              </a:lnSpc>
              <a:spcBef>
                <a:spcPts val="60"/>
              </a:spcBef>
            </a:pPr>
            <a:r>
              <a:rPr sz="1800" spc="-5" dirty="0">
                <a:solidFill>
                  <a:srgbClr val="DD2B1C"/>
                </a:solidFill>
                <a:latin typeface="Arial"/>
                <a:cs typeface="Arial"/>
                <a:hlinkClick r:id="rId5"/>
              </a:rPr>
              <a:t>http://www.technologystudent.com/joints/joindex.htm </a:t>
            </a:r>
            <a:r>
              <a:rPr sz="1800" spc="-5" dirty="0">
                <a:solidFill>
                  <a:srgbClr val="DD2B1C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DD2B1C"/>
                </a:solidFill>
                <a:latin typeface="Arial"/>
                <a:cs typeface="Arial"/>
                <a:hlinkClick r:id="rId6"/>
              </a:rPr>
              <a:t>http://www.technologystudent.com/equip1/equipex1.htm</a:t>
            </a:r>
            <a:endParaRPr sz="1800" dirty="0">
              <a:latin typeface="Arial"/>
              <a:cs typeface="Arial"/>
            </a:endParaRPr>
          </a:p>
          <a:p>
            <a:pPr marR="478155" algn="ctr">
              <a:lnSpc>
                <a:spcPct val="100000"/>
              </a:lnSpc>
              <a:spcBef>
                <a:spcPts val="1640"/>
              </a:spcBef>
            </a:pPr>
            <a:r>
              <a:rPr sz="1800" dirty="0">
                <a:solidFill>
                  <a:srgbClr val="151616"/>
                </a:solidFill>
                <a:latin typeface="Arial"/>
                <a:cs typeface="Arial"/>
              </a:rPr>
              <a:t>DESIGN MOVEMENTS </a:t>
            </a:r>
            <a:r>
              <a:rPr sz="1800" spc="-5" dirty="0">
                <a:solidFill>
                  <a:srgbClr val="151616"/>
                </a:solidFill>
                <a:latin typeface="Arial"/>
                <a:cs typeface="Arial"/>
              </a:rPr>
              <a:t>AND</a:t>
            </a:r>
            <a:r>
              <a:rPr sz="1800" spc="-1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151616"/>
                </a:solidFill>
                <a:latin typeface="Arial"/>
                <a:cs typeface="Arial"/>
              </a:rPr>
              <a:t>DESIGNERS,</a:t>
            </a:r>
            <a:endParaRPr sz="1800" dirty="0">
              <a:latin typeface="Arial"/>
              <a:cs typeface="Arial"/>
            </a:endParaRPr>
          </a:p>
          <a:p>
            <a:pPr marL="1753235">
              <a:lnSpc>
                <a:spcPct val="100000"/>
              </a:lnSpc>
              <a:spcBef>
                <a:spcPts val="240"/>
              </a:spcBef>
            </a:pPr>
            <a:r>
              <a:rPr sz="1800" spc="-5" dirty="0">
                <a:solidFill>
                  <a:srgbClr val="DD2B1C"/>
                </a:solidFill>
                <a:latin typeface="Arial"/>
                <a:cs typeface="Arial"/>
                <a:hlinkClick r:id="rId7"/>
              </a:rPr>
              <a:t>http://www.technologystudent.com/despro_ﬂsh/Designer1.html</a:t>
            </a:r>
            <a:endParaRPr sz="18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3200" dirty="0">
              <a:latin typeface="Times New Roman"/>
              <a:cs typeface="Times New Roman"/>
            </a:endParaRPr>
          </a:p>
          <a:p>
            <a:pPr marR="207010" algn="ctr">
              <a:lnSpc>
                <a:spcPts val="2135"/>
              </a:lnSpc>
            </a:pPr>
            <a:r>
              <a:rPr sz="1800" dirty="0">
                <a:solidFill>
                  <a:srgbClr val="151616"/>
                </a:solidFill>
                <a:latin typeface="Arial"/>
                <a:cs typeface="Arial"/>
              </a:rPr>
              <a:t>QUESTIONNAIRES </a:t>
            </a:r>
            <a:r>
              <a:rPr sz="1800" spc="-5" dirty="0">
                <a:solidFill>
                  <a:srgbClr val="151616"/>
                </a:solidFill>
                <a:latin typeface="Arial"/>
                <a:cs typeface="Arial"/>
              </a:rPr>
              <a:t>AD PICTOGRAMS </a:t>
            </a:r>
            <a:r>
              <a:rPr sz="1800" dirty="0">
                <a:solidFill>
                  <a:srgbClr val="151616"/>
                </a:solidFill>
                <a:latin typeface="Arial"/>
                <a:cs typeface="Arial"/>
              </a:rPr>
              <a:t>- HOW </a:t>
            </a:r>
            <a:r>
              <a:rPr sz="1800" spc="-20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1800" dirty="0">
                <a:solidFill>
                  <a:srgbClr val="151616"/>
                </a:solidFill>
                <a:latin typeface="Arial"/>
                <a:cs typeface="Arial"/>
              </a:rPr>
              <a:t>USE IN THE INITIAL</a:t>
            </a:r>
            <a:r>
              <a:rPr sz="1800" spc="-2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151616"/>
                </a:solidFill>
                <a:latin typeface="Arial"/>
                <a:cs typeface="Arial"/>
              </a:rPr>
              <a:t>IDEAS</a:t>
            </a:r>
            <a:endParaRPr sz="1800" dirty="0">
              <a:latin typeface="Arial"/>
              <a:cs typeface="Arial"/>
            </a:endParaRPr>
          </a:p>
          <a:p>
            <a:pPr marR="189230" algn="ctr">
              <a:lnSpc>
                <a:spcPts val="2135"/>
              </a:lnSpc>
            </a:pPr>
            <a:r>
              <a:rPr sz="1800" spc="-5" dirty="0">
                <a:solidFill>
                  <a:srgbClr val="DD2B1C"/>
                </a:solidFill>
                <a:latin typeface="Arial"/>
                <a:cs typeface="Arial"/>
                <a:hlinkClick r:id="rId8"/>
              </a:rPr>
              <a:t>http://www.technologystudent.com/despro_ﬂsh/graphics_stats1.html</a:t>
            </a:r>
            <a:endParaRPr sz="18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2500" dirty="0">
              <a:latin typeface="Times New Roman"/>
              <a:cs typeface="Times New Roman"/>
            </a:endParaRPr>
          </a:p>
          <a:p>
            <a:pPr marR="34925" algn="ctr">
              <a:lnSpc>
                <a:spcPct val="100000"/>
              </a:lnSpc>
            </a:pPr>
            <a:r>
              <a:rPr sz="1800" dirty="0">
                <a:solidFill>
                  <a:srgbClr val="151616"/>
                </a:solidFill>
                <a:latin typeface="Arial"/>
                <a:cs typeface="Arial"/>
              </a:rPr>
              <a:t>ANTHROPOMETRICS </a:t>
            </a:r>
            <a:r>
              <a:rPr sz="1800" spc="-5" dirty="0">
                <a:solidFill>
                  <a:srgbClr val="151616"/>
                </a:solidFill>
                <a:latin typeface="Arial"/>
                <a:cs typeface="Arial"/>
              </a:rPr>
              <a:t>AND </a:t>
            </a:r>
            <a:r>
              <a:rPr sz="1800" dirty="0">
                <a:solidFill>
                  <a:srgbClr val="151616"/>
                </a:solidFill>
                <a:latin typeface="Arial"/>
                <a:cs typeface="Arial"/>
              </a:rPr>
              <a:t>ERGONOMIC</a:t>
            </a:r>
            <a:r>
              <a:rPr sz="1800" spc="-10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800" spc="-20" dirty="0">
                <a:solidFill>
                  <a:srgbClr val="151616"/>
                </a:solidFill>
                <a:latin typeface="Arial"/>
                <a:cs typeface="Arial"/>
              </a:rPr>
              <a:t>FACTORS</a:t>
            </a:r>
            <a:endParaRPr sz="1800" dirty="0">
              <a:latin typeface="Arial"/>
              <a:cs typeface="Arial"/>
            </a:endParaRPr>
          </a:p>
          <a:p>
            <a:pPr marR="102870" algn="ctr">
              <a:lnSpc>
                <a:spcPct val="100000"/>
              </a:lnSpc>
              <a:spcBef>
                <a:spcPts val="225"/>
              </a:spcBef>
            </a:pPr>
            <a:r>
              <a:rPr sz="1800" spc="-5" dirty="0">
                <a:solidFill>
                  <a:srgbClr val="DD2B1C"/>
                </a:solidFill>
                <a:latin typeface="Arial"/>
                <a:cs typeface="Arial"/>
                <a:hlinkClick r:id="rId9"/>
              </a:rPr>
              <a:t>http://www.technologystudent.com/designpro/ergo1.htm</a:t>
            </a:r>
            <a:endParaRPr sz="18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1014" y="58452"/>
            <a:ext cx="10567035" cy="7455534"/>
          </a:xfrm>
          <a:custGeom>
            <a:avLst/>
            <a:gdLst/>
            <a:ahLst/>
            <a:cxnLst/>
            <a:rect l="l" t="t" r="r" b="b"/>
            <a:pathLst>
              <a:path w="10567035" h="7455534">
                <a:moveTo>
                  <a:pt x="0" y="0"/>
                </a:moveTo>
                <a:lnTo>
                  <a:pt x="10566467" y="0"/>
                </a:lnTo>
                <a:lnTo>
                  <a:pt x="10566467" y="7454948"/>
                </a:lnTo>
                <a:lnTo>
                  <a:pt x="0" y="7454948"/>
                </a:lnTo>
                <a:lnTo>
                  <a:pt x="0" y="0"/>
                </a:lnTo>
                <a:close/>
              </a:path>
            </a:pathLst>
          </a:custGeom>
          <a:solidFill>
            <a:srgbClr val="F5FDF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16785" y="1727945"/>
            <a:ext cx="10031730" cy="3518535"/>
          </a:xfrm>
          <a:custGeom>
            <a:avLst/>
            <a:gdLst/>
            <a:ahLst/>
            <a:cxnLst/>
            <a:rect l="l" t="t" r="r" b="b"/>
            <a:pathLst>
              <a:path w="10031730" h="3518535">
                <a:moveTo>
                  <a:pt x="0" y="0"/>
                </a:moveTo>
                <a:lnTo>
                  <a:pt x="10031580" y="0"/>
                </a:lnTo>
                <a:lnTo>
                  <a:pt x="10031580" y="3517902"/>
                </a:lnTo>
                <a:lnTo>
                  <a:pt x="0" y="3517902"/>
                </a:lnTo>
                <a:lnTo>
                  <a:pt x="0" y="0"/>
                </a:lnTo>
                <a:close/>
              </a:path>
            </a:pathLst>
          </a:custGeom>
          <a:solidFill>
            <a:srgbClr val="FEF5B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209453" y="2004597"/>
            <a:ext cx="8402955" cy="2835910"/>
          </a:xfrm>
          <a:prstGeom prst="rect">
            <a:avLst/>
          </a:prstGeom>
        </p:spPr>
        <p:txBody>
          <a:bodyPr vert="horz" wrap="square" lIns="0" tIns="50165" rIns="0" bIns="0" rtlCol="0">
            <a:spAutoFit/>
          </a:bodyPr>
          <a:lstStyle/>
          <a:p>
            <a:pPr marL="12700" marR="5080" algn="ctr">
              <a:lnSpc>
                <a:spcPts val="3130"/>
              </a:lnSpc>
              <a:spcBef>
                <a:spcPts val="395"/>
              </a:spcBef>
            </a:pPr>
            <a:r>
              <a:rPr sz="2800" b="1" dirty="0">
                <a:solidFill>
                  <a:srgbClr val="151616"/>
                </a:solidFill>
                <a:latin typeface="Arial"/>
                <a:cs typeface="Arial"/>
              </a:rPr>
              <a:t>FOLLOWING - </a:t>
            </a:r>
            <a:r>
              <a:rPr sz="2800" b="1" spc="-5" dirty="0">
                <a:solidFill>
                  <a:srgbClr val="151616"/>
                </a:solidFill>
                <a:latin typeface="Arial"/>
                <a:cs typeface="Arial"/>
              </a:rPr>
              <a:t>ARE A </a:t>
            </a:r>
            <a:r>
              <a:rPr sz="2800" b="1" dirty="0">
                <a:solidFill>
                  <a:srgbClr val="151616"/>
                </a:solidFill>
                <a:latin typeface="Arial"/>
                <a:cs typeface="Arial"/>
              </a:rPr>
              <a:t>SERIES OF DESIGN  </a:t>
            </a:r>
            <a:r>
              <a:rPr sz="2800" b="1" spc="-20" dirty="0">
                <a:solidFill>
                  <a:srgbClr val="151616"/>
                </a:solidFill>
                <a:latin typeface="Arial"/>
                <a:cs typeface="Arial"/>
              </a:rPr>
              <a:t>STRATEGIES, </a:t>
            </a:r>
            <a:r>
              <a:rPr sz="2800" b="1" spc="-55" dirty="0">
                <a:solidFill>
                  <a:srgbClr val="151616"/>
                </a:solidFill>
                <a:latin typeface="Arial"/>
                <a:cs typeface="Arial"/>
              </a:rPr>
              <a:t>THAT </a:t>
            </a:r>
            <a:r>
              <a:rPr sz="2800" b="1" dirty="0">
                <a:solidFill>
                  <a:srgbClr val="151616"/>
                </a:solidFill>
                <a:latin typeface="Arial"/>
                <a:cs typeface="Arial"/>
              </a:rPr>
              <a:t>YOU </a:t>
            </a:r>
            <a:r>
              <a:rPr sz="2800" b="1" spc="-90" dirty="0">
                <a:solidFill>
                  <a:srgbClr val="151616"/>
                </a:solidFill>
                <a:latin typeface="Arial"/>
                <a:cs typeface="Arial"/>
              </a:rPr>
              <a:t>MAY </a:t>
            </a:r>
            <a:r>
              <a:rPr sz="2800" b="1" dirty="0">
                <a:solidFill>
                  <a:srgbClr val="151616"/>
                </a:solidFill>
                <a:latin typeface="Arial"/>
                <a:cs typeface="Arial"/>
              </a:rPr>
              <a:t>FIND USEFUL</a:t>
            </a:r>
            <a:r>
              <a:rPr sz="2800" b="1" spc="-1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800" b="1" spc="-5" dirty="0">
                <a:solidFill>
                  <a:srgbClr val="151616"/>
                </a:solidFill>
                <a:latin typeface="Arial"/>
                <a:cs typeface="Arial"/>
              </a:rPr>
              <a:t>AND  CONSIDER, BEFORE </a:t>
            </a:r>
            <a:r>
              <a:rPr sz="2800" b="1" spc="-25" dirty="0">
                <a:solidFill>
                  <a:srgbClr val="151616"/>
                </a:solidFill>
                <a:latin typeface="Arial"/>
                <a:cs typeface="Arial"/>
              </a:rPr>
              <a:t>GENERATING </a:t>
            </a:r>
            <a:r>
              <a:rPr sz="2800" b="1" dirty="0">
                <a:solidFill>
                  <a:srgbClr val="151616"/>
                </a:solidFill>
                <a:latin typeface="Arial"/>
                <a:cs typeface="Arial"/>
              </a:rPr>
              <a:t>YOUR  IDEAS.</a:t>
            </a:r>
            <a:endParaRPr sz="2800">
              <a:latin typeface="Arial"/>
              <a:cs typeface="Arial"/>
            </a:endParaRPr>
          </a:p>
          <a:p>
            <a:pPr marL="253365" marR="245110" algn="ctr">
              <a:lnSpc>
                <a:spcPts val="3130"/>
              </a:lnSpc>
              <a:spcBef>
                <a:spcPts val="3120"/>
              </a:spcBef>
            </a:pPr>
            <a:r>
              <a:rPr sz="2800" b="1" dirty="0">
                <a:solidFill>
                  <a:srgbClr val="151616"/>
                </a:solidFill>
                <a:latin typeface="Arial"/>
                <a:cs typeface="Arial"/>
              </a:rPr>
              <a:t>Study the diﬀerent design approaches, </a:t>
            </a:r>
            <a:r>
              <a:rPr sz="2800" b="1" spc="-5" dirty="0">
                <a:solidFill>
                  <a:srgbClr val="151616"/>
                </a:solidFill>
                <a:latin typeface="Arial"/>
                <a:cs typeface="Arial"/>
              </a:rPr>
              <a:t>as</a:t>
            </a:r>
            <a:r>
              <a:rPr sz="2800" b="1" spc="-9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151616"/>
                </a:solidFill>
                <a:latin typeface="Arial"/>
                <a:cs typeface="Arial"/>
              </a:rPr>
              <a:t>they  </a:t>
            </a:r>
            <a:r>
              <a:rPr sz="2800" b="1" spc="-5" dirty="0">
                <a:solidFill>
                  <a:srgbClr val="151616"/>
                </a:solidFill>
                <a:latin typeface="Arial"/>
                <a:cs typeface="Arial"/>
              </a:rPr>
              <a:t>may </a:t>
            </a:r>
            <a:r>
              <a:rPr sz="2800" b="1" dirty="0">
                <a:solidFill>
                  <a:srgbClr val="151616"/>
                </a:solidFill>
                <a:latin typeface="Arial"/>
                <a:cs typeface="Arial"/>
              </a:rPr>
              <a:t>help you design and develop your</a:t>
            </a:r>
            <a:r>
              <a:rPr sz="2800" b="1" spc="-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151616"/>
                </a:solidFill>
                <a:latin typeface="Arial"/>
                <a:cs typeface="Arial"/>
              </a:rPr>
              <a:t>ideas.</a:t>
            </a:r>
            <a:endParaRPr sz="28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237108" y="7291489"/>
            <a:ext cx="2862580" cy="187960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0"/>
              </a:spcBef>
              <a:tabLst>
                <a:tab pos="2057400" algn="l"/>
              </a:tabLst>
            </a:pPr>
            <a:r>
              <a:rPr sz="900" spc="5" dirty="0">
                <a:solidFill>
                  <a:srgbClr val="3C2B98"/>
                </a:solidFill>
                <a:latin typeface="Arial"/>
                <a:cs typeface="Arial"/>
                <a:hlinkClick r:id="rId2"/>
              </a:rPr>
              <a:t>www.technologystudent.com</a:t>
            </a:r>
            <a:r>
              <a:rPr sz="900" spc="25" dirty="0">
                <a:solidFill>
                  <a:srgbClr val="3C2B98"/>
                </a:solidFill>
                <a:latin typeface="Arial"/>
                <a:cs typeface="Arial"/>
                <a:hlinkClick r:id="rId2"/>
              </a:rPr>
              <a:t> </a:t>
            </a:r>
            <a:r>
              <a:rPr sz="900" spc="15" dirty="0">
                <a:solidFill>
                  <a:srgbClr val="3C2B98"/>
                </a:solidFill>
                <a:latin typeface="Arial"/>
                <a:cs typeface="Arial"/>
              </a:rPr>
              <a:t>©</a:t>
            </a:r>
            <a:r>
              <a:rPr sz="900" spc="25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900" spc="10" dirty="0">
                <a:solidFill>
                  <a:srgbClr val="3C2B98"/>
                </a:solidFill>
                <a:latin typeface="Arial"/>
                <a:cs typeface="Arial"/>
              </a:rPr>
              <a:t>2018	</a:t>
            </a:r>
            <a:r>
              <a:rPr sz="900" dirty="0">
                <a:solidFill>
                  <a:srgbClr val="3C2B98"/>
                </a:solidFill>
                <a:latin typeface="Arial"/>
                <a:cs typeface="Arial"/>
              </a:rPr>
              <a:t>V.Ryan </a:t>
            </a:r>
            <a:r>
              <a:rPr sz="900" spc="15" dirty="0">
                <a:solidFill>
                  <a:srgbClr val="3C2B98"/>
                </a:solidFill>
                <a:latin typeface="Arial"/>
                <a:cs typeface="Arial"/>
              </a:rPr>
              <a:t>©</a:t>
            </a:r>
            <a:r>
              <a:rPr sz="900" spc="-60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900" spc="10" dirty="0">
                <a:solidFill>
                  <a:srgbClr val="3C2B98"/>
                </a:solidFill>
                <a:latin typeface="Arial"/>
                <a:cs typeface="Arial"/>
              </a:rPr>
              <a:t>2018</a:t>
            </a:r>
            <a:endParaRPr sz="9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26078" y="7312331"/>
            <a:ext cx="3169285" cy="187325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0"/>
              </a:spcBef>
            </a:pPr>
            <a:r>
              <a:rPr sz="900" spc="35" dirty="0">
                <a:solidFill>
                  <a:srgbClr val="3C2B98"/>
                </a:solidFill>
                <a:latin typeface="Arial"/>
                <a:cs typeface="Arial"/>
              </a:rPr>
              <a:t>WORLD </a:t>
            </a:r>
            <a:r>
              <a:rPr sz="900" spc="30" dirty="0">
                <a:solidFill>
                  <a:srgbClr val="3C2B98"/>
                </a:solidFill>
                <a:latin typeface="Arial"/>
                <a:cs typeface="Arial"/>
              </a:rPr>
              <a:t>ASSOCIATION OF </a:t>
            </a:r>
            <a:r>
              <a:rPr sz="900" spc="40" dirty="0">
                <a:solidFill>
                  <a:srgbClr val="3C2B98"/>
                </a:solidFill>
                <a:latin typeface="Arial"/>
                <a:cs typeface="Arial"/>
              </a:rPr>
              <a:t>TECHNOLOGY </a:t>
            </a:r>
            <a:r>
              <a:rPr sz="900" spc="35" dirty="0">
                <a:solidFill>
                  <a:srgbClr val="3C2B98"/>
                </a:solidFill>
                <a:latin typeface="Arial"/>
                <a:cs typeface="Arial"/>
              </a:rPr>
              <a:t>TEACHERS</a:t>
            </a:r>
            <a:endParaRPr sz="9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093334" y="7309371"/>
            <a:ext cx="2849245" cy="187325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0"/>
              </a:spcBef>
            </a:pPr>
            <a:r>
              <a:rPr sz="900" spc="5" dirty="0">
                <a:solidFill>
                  <a:srgbClr val="3C2B98"/>
                </a:solidFill>
                <a:latin typeface="Arial"/>
                <a:cs typeface="Arial"/>
                <a:hlinkClick r:id="rId3"/>
              </a:rPr>
              <a:t>https://www.facebook.com/groups/254963448192823/</a:t>
            </a:r>
            <a:endParaRPr sz="9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067931" y="138602"/>
            <a:ext cx="2849245" cy="1676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900" spc="5" dirty="0">
                <a:solidFill>
                  <a:srgbClr val="3C2B98"/>
                </a:solidFill>
                <a:latin typeface="Arial"/>
                <a:cs typeface="Arial"/>
                <a:hlinkClick r:id="rId4"/>
              </a:rPr>
              <a:t>https://www.facebook.com/groups/254963448192823/</a:t>
            </a:r>
            <a:endParaRPr sz="9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00675" y="141561"/>
            <a:ext cx="3169285" cy="1676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900" spc="35" dirty="0">
                <a:solidFill>
                  <a:srgbClr val="3C2B98"/>
                </a:solidFill>
                <a:latin typeface="Arial"/>
                <a:cs typeface="Arial"/>
              </a:rPr>
              <a:t>WORLD </a:t>
            </a:r>
            <a:r>
              <a:rPr sz="900" spc="30" dirty="0">
                <a:solidFill>
                  <a:srgbClr val="3C2B98"/>
                </a:solidFill>
                <a:latin typeface="Arial"/>
                <a:cs typeface="Arial"/>
              </a:rPr>
              <a:t>ASSOCIATION OF </a:t>
            </a:r>
            <a:r>
              <a:rPr sz="900" spc="40" dirty="0">
                <a:solidFill>
                  <a:srgbClr val="3C2B98"/>
                </a:solidFill>
                <a:latin typeface="Arial"/>
                <a:cs typeface="Arial"/>
              </a:rPr>
              <a:t>TECHNOLOGY </a:t>
            </a:r>
            <a:r>
              <a:rPr sz="900" spc="35" dirty="0">
                <a:solidFill>
                  <a:srgbClr val="3C2B98"/>
                </a:solidFill>
                <a:latin typeface="Arial"/>
                <a:cs typeface="Arial"/>
              </a:rPr>
              <a:t>TEACHERS</a:t>
            </a:r>
            <a:endParaRPr sz="9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211707" y="121067"/>
            <a:ext cx="2862580" cy="1676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  <a:tabLst>
                <a:tab pos="2057400" algn="l"/>
              </a:tabLst>
            </a:pPr>
            <a:r>
              <a:rPr sz="900" spc="5" dirty="0">
                <a:solidFill>
                  <a:srgbClr val="3C2B98"/>
                </a:solidFill>
                <a:latin typeface="Arial"/>
                <a:cs typeface="Arial"/>
                <a:hlinkClick r:id="rId2"/>
              </a:rPr>
              <a:t>www.technologystudent.com</a:t>
            </a:r>
            <a:r>
              <a:rPr sz="900" spc="25" dirty="0">
                <a:solidFill>
                  <a:srgbClr val="3C2B98"/>
                </a:solidFill>
                <a:latin typeface="Arial"/>
                <a:cs typeface="Arial"/>
                <a:hlinkClick r:id="rId2"/>
              </a:rPr>
              <a:t> </a:t>
            </a:r>
            <a:r>
              <a:rPr sz="900" spc="15" dirty="0">
                <a:solidFill>
                  <a:srgbClr val="3C2B98"/>
                </a:solidFill>
                <a:latin typeface="Arial"/>
                <a:cs typeface="Arial"/>
                <a:hlinkClick r:id="rId2"/>
              </a:rPr>
              <a:t>©</a:t>
            </a:r>
            <a:r>
              <a:rPr sz="900" spc="25" dirty="0">
                <a:solidFill>
                  <a:srgbClr val="3C2B98"/>
                </a:solidFill>
                <a:latin typeface="Arial"/>
                <a:cs typeface="Arial"/>
                <a:hlinkClick r:id="rId2"/>
              </a:rPr>
              <a:t> </a:t>
            </a:r>
            <a:r>
              <a:rPr sz="900" spc="10" dirty="0">
                <a:solidFill>
                  <a:srgbClr val="3C2B98"/>
                </a:solidFill>
                <a:latin typeface="Arial"/>
                <a:cs typeface="Arial"/>
              </a:rPr>
              <a:t>2018	</a:t>
            </a:r>
            <a:r>
              <a:rPr sz="900" dirty="0">
                <a:solidFill>
                  <a:srgbClr val="3C2B98"/>
                </a:solidFill>
                <a:latin typeface="Arial"/>
                <a:cs typeface="Arial"/>
              </a:rPr>
              <a:t>V.Ryan </a:t>
            </a:r>
            <a:r>
              <a:rPr sz="900" spc="15" dirty="0">
                <a:solidFill>
                  <a:srgbClr val="3C2B98"/>
                </a:solidFill>
                <a:latin typeface="Arial"/>
                <a:cs typeface="Arial"/>
              </a:rPr>
              <a:t>©</a:t>
            </a:r>
            <a:r>
              <a:rPr sz="900" spc="-60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900" spc="10" dirty="0">
                <a:solidFill>
                  <a:srgbClr val="3C2B98"/>
                </a:solidFill>
                <a:latin typeface="Arial"/>
                <a:cs typeface="Arial"/>
              </a:rPr>
              <a:t>2018</a:t>
            </a:r>
            <a:endParaRPr sz="9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1014" y="58452"/>
            <a:ext cx="10567035" cy="7455534"/>
          </a:xfrm>
          <a:custGeom>
            <a:avLst/>
            <a:gdLst/>
            <a:ahLst/>
            <a:cxnLst/>
            <a:rect l="l" t="t" r="r" b="b"/>
            <a:pathLst>
              <a:path w="10567035" h="7455534">
                <a:moveTo>
                  <a:pt x="0" y="0"/>
                </a:moveTo>
                <a:lnTo>
                  <a:pt x="10566467" y="0"/>
                </a:lnTo>
                <a:lnTo>
                  <a:pt x="10566467" y="7454948"/>
                </a:lnTo>
                <a:lnTo>
                  <a:pt x="0" y="7454948"/>
                </a:lnTo>
                <a:lnTo>
                  <a:pt x="0" y="0"/>
                </a:lnTo>
                <a:close/>
              </a:path>
            </a:pathLst>
          </a:custGeom>
          <a:solidFill>
            <a:srgbClr val="F5FDF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12745" y="1880863"/>
            <a:ext cx="10300335" cy="5436235"/>
          </a:xfrm>
          <a:custGeom>
            <a:avLst/>
            <a:gdLst/>
            <a:ahLst/>
            <a:cxnLst/>
            <a:rect l="l" t="t" r="r" b="b"/>
            <a:pathLst>
              <a:path w="10300335" h="5436234">
                <a:moveTo>
                  <a:pt x="0" y="0"/>
                </a:moveTo>
                <a:lnTo>
                  <a:pt x="10299766" y="0"/>
                </a:lnTo>
                <a:lnTo>
                  <a:pt x="10299766" y="5435633"/>
                </a:lnTo>
                <a:lnTo>
                  <a:pt x="0" y="5435633"/>
                </a:lnTo>
                <a:lnTo>
                  <a:pt x="0" y="0"/>
                </a:lnTo>
                <a:close/>
              </a:path>
            </a:pathLst>
          </a:custGeom>
          <a:solidFill>
            <a:srgbClr val="FEF5B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607287" y="1411782"/>
            <a:ext cx="9306560" cy="324485"/>
          </a:xfrm>
          <a:prstGeom prst="rect">
            <a:avLst/>
          </a:prstGeom>
          <a:solidFill>
            <a:srgbClr val="F5FDF6"/>
          </a:solidFill>
          <a:ln w="7199">
            <a:solidFill>
              <a:srgbClr val="DD2B1C"/>
            </a:solidFill>
          </a:ln>
        </p:spPr>
        <p:txBody>
          <a:bodyPr vert="horz" wrap="square" lIns="0" tIns="10795" rIns="0" bIns="0" rtlCol="0">
            <a:spAutoFit/>
          </a:bodyPr>
          <a:lstStyle/>
          <a:p>
            <a:pPr marL="449580">
              <a:lnSpc>
                <a:spcPct val="100000"/>
              </a:lnSpc>
              <a:spcBef>
                <a:spcPts val="85"/>
              </a:spcBef>
              <a:tabLst>
                <a:tab pos="2760980" algn="l"/>
              </a:tabLst>
            </a:pPr>
            <a:r>
              <a:rPr sz="1800" b="1" dirty="0">
                <a:solidFill>
                  <a:srgbClr val="151616"/>
                </a:solidFill>
                <a:latin typeface="Arial"/>
                <a:cs typeface="Arial"/>
              </a:rPr>
              <a:t>HELPFUL</a:t>
            </a:r>
            <a:r>
              <a:rPr sz="1800" b="1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151616"/>
                </a:solidFill>
                <a:latin typeface="Arial"/>
                <a:cs typeface="Arial"/>
              </a:rPr>
              <a:t>LINK	</a:t>
            </a:r>
            <a:r>
              <a:rPr sz="1800" spc="-5" dirty="0">
                <a:solidFill>
                  <a:srgbClr val="DD2B1C"/>
                </a:solidFill>
                <a:latin typeface="Arial"/>
                <a:cs typeface="Arial"/>
                <a:hlinkClick r:id="rId2"/>
              </a:rPr>
              <a:t>http://www.technologystudent.com/despro_ﬂsh/basic_dev2.html</a:t>
            </a:r>
            <a:endParaRPr sz="18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237108" y="7291489"/>
            <a:ext cx="2862580" cy="187960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0"/>
              </a:spcBef>
              <a:tabLst>
                <a:tab pos="2057400" algn="l"/>
              </a:tabLst>
            </a:pPr>
            <a:r>
              <a:rPr sz="900" spc="5" dirty="0">
                <a:solidFill>
                  <a:srgbClr val="3C2B98"/>
                </a:solidFill>
                <a:latin typeface="Arial"/>
                <a:cs typeface="Arial"/>
                <a:hlinkClick r:id="rId3"/>
              </a:rPr>
              <a:t>www.technologystudent.com</a:t>
            </a:r>
            <a:r>
              <a:rPr sz="900" spc="25" dirty="0">
                <a:solidFill>
                  <a:srgbClr val="3C2B98"/>
                </a:solidFill>
                <a:latin typeface="Arial"/>
                <a:cs typeface="Arial"/>
                <a:hlinkClick r:id="rId3"/>
              </a:rPr>
              <a:t> </a:t>
            </a:r>
            <a:r>
              <a:rPr sz="900" spc="15" dirty="0">
                <a:solidFill>
                  <a:srgbClr val="3C2B98"/>
                </a:solidFill>
                <a:latin typeface="Arial"/>
                <a:cs typeface="Arial"/>
              </a:rPr>
              <a:t>©</a:t>
            </a:r>
            <a:r>
              <a:rPr sz="900" spc="25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900" spc="10" dirty="0">
                <a:solidFill>
                  <a:srgbClr val="3C2B98"/>
                </a:solidFill>
                <a:latin typeface="Arial"/>
                <a:cs typeface="Arial"/>
              </a:rPr>
              <a:t>2018	</a:t>
            </a:r>
            <a:r>
              <a:rPr sz="900" dirty="0">
                <a:solidFill>
                  <a:srgbClr val="3C2B98"/>
                </a:solidFill>
                <a:latin typeface="Arial"/>
                <a:cs typeface="Arial"/>
              </a:rPr>
              <a:t>V.Ryan </a:t>
            </a:r>
            <a:r>
              <a:rPr sz="900" spc="15" dirty="0">
                <a:solidFill>
                  <a:srgbClr val="3C2B98"/>
                </a:solidFill>
                <a:latin typeface="Arial"/>
                <a:cs typeface="Arial"/>
              </a:rPr>
              <a:t>©</a:t>
            </a:r>
            <a:r>
              <a:rPr sz="900" spc="-60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900" spc="10" dirty="0">
                <a:solidFill>
                  <a:srgbClr val="3C2B98"/>
                </a:solidFill>
                <a:latin typeface="Arial"/>
                <a:cs typeface="Arial"/>
              </a:rPr>
              <a:t>2018</a:t>
            </a:r>
            <a:endParaRPr sz="9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26078" y="7312331"/>
            <a:ext cx="3169285" cy="187325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0"/>
              </a:spcBef>
            </a:pPr>
            <a:r>
              <a:rPr sz="900" spc="35" dirty="0">
                <a:solidFill>
                  <a:srgbClr val="3C2B98"/>
                </a:solidFill>
                <a:latin typeface="Arial"/>
                <a:cs typeface="Arial"/>
              </a:rPr>
              <a:t>WORLD </a:t>
            </a:r>
            <a:r>
              <a:rPr sz="900" spc="30" dirty="0">
                <a:solidFill>
                  <a:srgbClr val="3C2B98"/>
                </a:solidFill>
                <a:latin typeface="Arial"/>
                <a:cs typeface="Arial"/>
              </a:rPr>
              <a:t>ASSOCIATION OF </a:t>
            </a:r>
            <a:r>
              <a:rPr sz="900" spc="40" dirty="0">
                <a:solidFill>
                  <a:srgbClr val="3C2B98"/>
                </a:solidFill>
                <a:latin typeface="Arial"/>
                <a:cs typeface="Arial"/>
              </a:rPr>
              <a:t>TECHNOLOGY </a:t>
            </a:r>
            <a:r>
              <a:rPr sz="900" spc="35" dirty="0">
                <a:solidFill>
                  <a:srgbClr val="3C2B98"/>
                </a:solidFill>
                <a:latin typeface="Arial"/>
                <a:cs typeface="Arial"/>
              </a:rPr>
              <a:t>TEACHERS</a:t>
            </a:r>
            <a:endParaRPr sz="9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093334" y="7309371"/>
            <a:ext cx="2849245" cy="187325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0"/>
              </a:spcBef>
            </a:pPr>
            <a:r>
              <a:rPr sz="900" spc="5" dirty="0">
                <a:solidFill>
                  <a:srgbClr val="3C2B98"/>
                </a:solidFill>
                <a:latin typeface="Arial"/>
                <a:cs typeface="Arial"/>
                <a:hlinkClick r:id="rId4"/>
              </a:rPr>
              <a:t>https://www.facebook.com/groups/254963448192823/</a:t>
            </a:r>
            <a:endParaRPr sz="9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45375" y="1963254"/>
            <a:ext cx="9879330" cy="5154295"/>
          </a:xfrm>
          <a:prstGeom prst="rect">
            <a:avLst/>
          </a:prstGeom>
        </p:spPr>
        <p:txBody>
          <a:bodyPr vert="horz" wrap="square" lIns="0" tIns="40005" rIns="0" bIns="0" rtlCol="0">
            <a:spAutoFit/>
          </a:bodyPr>
          <a:lstStyle/>
          <a:p>
            <a:pPr marL="75565" marR="67945" algn="ctr">
              <a:lnSpc>
                <a:spcPts val="2230"/>
              </a:lnSpc>
              <a:spcBef>
                <a:spcPts val="315"/>
              </a:spcBef>
            </a:pPr>
            <a:r>
              <a:rPr sz="2000" spc="-5" dirty="0">
                <a:solidFill>
                  <a:srgbClr val="151616"/>
                </a:solidFill>
                <a:latin typeface="Arial"/>
                <a:cs typeface="Arial"/>
              </a:rPr>
              <a:t>Instead </a:t>
            </a:r>
            <a:r>
              <a:rPr sz="2000" dirty="0">
                <a:solidFill>
                  <a:srgbClr val="151616"/>
                </a:solidFill>
                <a:latin typeface="Arial"/>
                <a:cs typeface="Arial"/>
              </a:rPr>
              <a:t>of </a:t>
            </a:r>
            <a:r>
              <a:rPr sz="2000" spc="-5" dirty="0">
                <a:solidFill>
                  <a:srgbClr val="151616"/>
                </a:solidFill>
                <a:latin typeface="Arial"/>
                <a:cs typeface="Arial"/>
              </a:rPr>
              <a:t>producing an Ideas section followed by </a:t>
            </a:r>
            <a:r>
              <a:rPr sz="20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2000" spc="-5" dirty="0">
                <a:solidFill>
                  <a:srgbClr val="151616"/>
                </a:solidFill>
                <a:latin typeface="Arial"/>
                <a:cs typeface="Arial"/>
              </a:rPr>
              <a:t>Development</a:t>
            </a:r>
            <a:r>
              <a:rPr sz="2000" spc="20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151616"/>
                </a:solidFill>
                <a:latin typeface="Arial"/>
                <a:cs typeface="Arial"/>
              </a:rPr>
              <a:t>section,</a:t>
            </a:r>
            <a:r>
              <a:rPr sz="2000" spc="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151616"/>
                </a:solidFill>
                <a:latin typeface="Arial"/>
                <a:cs typeface="Arial"/>
              </a:rPr>
              <a:t>combining  both is an alternative approach. Each design sheet should </a:t>
            </a:r>
            <a:r>
              <a:rPr sz="2000" dirty="0">
                <a:solidFill>
                  <a:srgbClr val="151616"/>
                </a:solidFill>
                <a:latin typeface="Arial"/>
                <a:cs typeface="Arial"/>
              </a:rPr>
              <a:t>start </a:t>
            </a:r>
            <a:r>
              <a:rPr sz="2000" spc="-5" dirty="0">
                <a:solidFill>
                  <a:srgbClr val="151616"/>
                </a:solidFill>
                <a:latin typeface="Arial"/>
                <a:cs typeface="Arial"/>
              </a:rPr>
              <a:t>with an initial idea and  include some</a:t>
            </a:r>
            <a:r>
              <a:rPr sz="2000" spc="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151616"/>
                </a:solidFill>
                <a:latin typeface="Arial"/>
                <a:cs typeface="Arial"/>
              </a:rPr>
              <a:t>development.</a:t>
            </a:r>
            <a:endParaRPr sz="2000">
              <a:latin typeface="Arial"/>
              <a:cs typeface="Arial"/>
            </a:endParaRPr>
          </a:p>
          <a:p>
            <a:pPr marL="1967864">
              <a:lnSpc>
                <a:spcPct val="100000"/>
              </a:lnSpc>
              <a:spcBef>
                <a:spcPts val="2030"/>
              </a:spcBef>
            </a:pPr>
            <a:r>
              <a:rPr sz="2000" spc="-5" dirty="0">
                <a:solidFill>
                  <a:srgbClr val="151616"/>
                </a:solidFill>
                <a:latin typeface="Arial"/>
                <a:cs typeface="Arial"/>
              </a:rPr>
              <a:t>Produce </a:t>
            </a:r>
            <a:r>
              <a:rPr sz="2000" dirty="0">
                <a:solidFill>
                  <a:srgbClr val="151616"/>
                </a:solidFill>
                <a:latin typeface="Arial"/>
                <a:cs typeface="Arial"/>
              </a:rPr>
              <a:t>at </a:t>
            </a:r>
            <a:r>
              <a:rPr sz="2000" spc="-5" dirty="0">
                <a:solidFill>
                  <a:srgbClr val="151616"/>
                </a:solidFill>
                <a:latin typeface="Arial"/>
                <a:cs typeface="Arial"/>
              </a:rPr>
              <a:t>least 4 ideas </a:t>
            </a:r>
            <a:r>
              <a:rPr sz="2000" dirty="0">
                <a:solidFill>
                  <a:srgbClr val="151616"/>
                </a:solidFill>
                <a:latin typeface="Arial"/>
                <a:cs typeface="Arial"/>
              </a:rPr>
              <a:t>/ </a:t>
            </a:r>
            <a:r>
              <a:rPr sz="2000" spc="-5" dirty="0">
                <a:solidFill>
                  <a:srgbClr val="151616"/>
                </a:solidFill>
                <a:latin typeface="Arial"/>
                <a:cs typeface="Arial"/>
              </a:rPr>
              <a:t>basic development</a:t>
            </a:r>
            <a:r>
              <a:rPr sz="2000" spc="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151616"/>
                </a:solidFill>
                <a:latin typeface="Arial"/>
                <a:cs typeface="Arial"/>
              </a:rPr>
              <a:t>sheets.</a:t>
            </a:r>
            <a:endParaRPr sz="2000">
              <a:latin typeface="Arial"/>
              <a:cs typeface="Arial"/>
            </a:endParaRPr>
          </a:p>
          <a:p>
            <a:pPr marL="12065" marR="5080" algn="ctr">
              <a:lnSpc>
                <a:spcPts val="2230"/>
              </a:lnSpc>
              <a:spcBef>
                <a:spcPts val="2285"/>
              </a:spcBef>
            </a:pPr>
            <a:r>
              <a:rPr sz="2000" spc="-5" dirty="0">
                <a:solidFill>
                  <a:srgbClr val="151616"/>
                </a:solidFill>
                <a:latin typeface="Arial"/>
                <a:cs typeface="Arial"/>
              </a:rPr>
              <a:t>Each sheet should include CAD drawings or hand </a:t>
            </a:r>
            <a:r>
              <a:rPr sz="2000" dirty="0">
                <a:solidFill>
                  <a:srgbClr val="151616"/>
                </a:solidFill>
                <a:latin typeface="Arial"/>
                <a:cs typeface="Arial"/>
              </a:rPr>
              <a:t>sketches </a:t>
            </a:r>
            <a:r>
              <a:rPr sz="2000" spc="-5" dirty="0">
                <a:solidFill>
                  <a:srgbClr val="151616"/>
                </a:solidFill>
                <a:latin typeface="Arial"/>
                <a:cs typeface="Arial"/>
              </a:rPr>
              <a:t>(a combination </a:t>
            </a:r>
            <a:r>
              <a:rPr sz="2000" dirty="0">
                <a:solidFill>
                  <a:srgbClr val="151616"/>
                </a:solidFill>
                <a:latin typeface="Arial"/>
                <a:cs typeface="Arial"/>
              </a:rPr>
              <a:t>of</a:t>
            </a:r>
            <a:r>
              <a:rPr sz="2000" spc="2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151616"/>
                </a:solidFill>
                <a:latin typeface="Arial"/>
                <a:cs typeface="Arial"/>
              </a:rPr>
              <a:t>both</a:t>
            </a:r>
            <a:r>
              <a:rPr sz="2000" spc="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151616"/>
                </a:solidFill>
                <a:latin typeface="Arial"/>
                <a:cs typeface="Arial"/>
              </a:rPr>
              <a:t>CAD  and </a:t>
            </a:r>
            <a:r>
              <a:rPr sz="2000" dirty="0">
                <a:solidFill>
                  <a:srgbClr val="151616"/>
                </a:solidFill>
                <a:latin typeface="Arial"/>
                <a:cs typeface="Arial"/>
              </a:rPr>
              <a:t>sketches) of </a:t>
            </a:r>
            <a:r>
              <a:rPr sz="2000" spc="-5" dirty="0">
                <a:solidFill>
                  <a:srgbClr val="151616"/>
                </a:solidFill>
                <a:latin typeface="Arial"/>
                <a:cs typeface="Arial"/>
              </a:rPr>
              <a:t>an idea </a:t>
            </a:r>
            <a:r>
              <a:rPr sz="2000" dirty="0">
                <a:solidFill>
                  <a:srgbClr val="151616"/>
                </a:solidFill>
                <a:latin typeface="Arial"/>
                <a:cs typeface="Arial"/>
              </a:rPr>
              <a:t>from </a:t>
            </a:r>
            <a:r>
              <a:rPr sz="2000" spc="-5" dirty="0">
                <a:solidFill>
                  <a:srgbClr val="151616"/>
                </a:solidFill>
                <a:latin typeface="Arial"/>
                <a:cs typeface="Arial"/>
              </a:rPr>
              <a:t>diﬀerent</a:t>
            </a:r>
            <a:r>
              <a:rPr sz="2000" spc="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151616"/>
                </a:solidFill>
                <a:latin typeface="Arial"/>
                <a:cs typeface="Arial"/>
              </a:rPr>
              <a:t>angles.</a:t>
            </a:r>
            <a:endParaRPr sz="2000">
              <a:latin typeface="Arial"/>
              <a:cs typeface="Arial"/>
            </a:endParaRPr>
          </a:p>
          <a:p>
            <a:pPr marL="2998470">
              <a:lnSpc>
                <a:spcPct val="100000"/>
              </a:lnSpc>
              <a:spcBef>
                <a:spcPts val="2030"/>
              </a:spcBef>
            </a:pPr>
            <a:r>
              <a:rPr sz="2000" spc="-5" dirty="0">
                <a:solidFill>
                  <a:srgbClr val="151616"/>
                </a:solidFill>
                <a:latin typeface="Arial"/>
                <a:cs typeface="Arial"/>
              </a:rPr>
              <a:t>Add detailed notes </a:t>
            </a:r>
            <a:r>
              <a:rPr sz="2000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2000" spc="-5" dirty="0">
                <a:solidFill>
                  <a:srgbClr val="151616"/>
                </a:solidFill>
                <a:latin typeface="Arial"/>
                <a:cs typeface="Arial"/>
              </a:rPr>
              <a:t>each</a:t>
            </a:r>
            <a:r>
              <a:rPr sz="2000" spc="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151616"/>
                </a:solidFill>
                <a:latin typeface="Arial"/>
                <a:cs typeface="Arial"/>
              </a:rPr>
              <a:t>sketch.</a:t>
            </a:r>
            <a:endParaRPr sz="2000">
              <a:latin typeface="Arial"/>
              <a:cs typeface="Arial"/>
            </a:endParaRPr>
          </a:p>
          <a:p>
            <a:pPr marL="2256790">
              <a:lnSpc>
                <a:spcPct val="100000"/>
              </a:lnSpc>
              <a:spcBef>
                <a:spcPts val="2065"/>
              </a:spcBef>
            </a:pPr>
            <a:r>
              <a:rPr sz="2000" spc="-5" dirty="0">
                <a:solidFill>
                  <a:srgbClr val="151616"/>
                </a:solidFill>
                <a:latin typeface="Arial"/>
                <a:cs typeface="Arial"/>
              </a:rPr>
              <a:t>Show how you have developed your basic</a:t>
            </a:r>
            <a:r>
              <a:rPr sz="2000" spc="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151616"/>
                </a:solidFill>
                <a:latin typeface="Arial"/>
                <a:cs typeface="Arial"/>
              </a:rPr>
              <a:t>idea.</a:t>
            </a:r>
            <a:endParaRPr sz="2000">
              <a:latin typeface="Arial"/>
              <a:cs typeface="Arial"/>
            </a:endParaRPr>
          </a:p>
          <a:p>
            <a:pPr marL="929640">
              <a:lnSpc>
                <a:spcPts val="2315"/>
              </a:lnSpc>
              <a:spcBef>
                <a:spcPts val="2070"/>
              </a:spcBef>
            </a:pPr>
            <a:r>
              <a:rPr sz="2000" spc="-5" dirty="0">
                <a:solidFill>
                  <a:srgbClr val="151616"/>
                </a:solidFill>
                <a:latin typeface="Arial"/>
                <a:cs typeface="Arial"/>
              </a:rPr>
              <a:t>Then select 1 idea and produce 4 more pages </a:t>
            </a:r>
            <a:r>
              <a:rPr sz="2000" dirty="0">
                <a:solidFill>
                  <a:srgbClr val="151616"/>
                </a:solidFill>
                <a:latin typeface="Arial"/>
                <a:cs typeface="Arial"/>
              </a:rPr>
              <a:t>of </a:t>
            </a:r>
            <a:r>
              <a:rPr sz="2000" spc="-5" dirty="0">
                <a:solidFill>
                  <a:srgbClr val="151616"/>
                </a:solidFill>
                <a:latin typeface="Arial"/>
                <a:cs typeface="Arial"/>
              </a:rPr>
              <a:t>detailed</a:t>
            </a:r>
            <a:r>
              <a:rPr sz="2000" spc="1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151616"/>
                </a:solidFill>
                <a:latin typeface="Arial"/>
                <a:cs typeface="Arial"/>
              </a:rPr>
              <a:t>development.</a:t>
            </a:r>
            <a:endParaRPr sz="2000">
              <a:latin typeface="Arial"/>
              <a:cs typeface="Arial"/>
            </a:endParaRPr>
          </a:p>
          <a:p>
            <a:pPr marL="19050" marR="10795" indent="-635" algn="ctr">
              <a:lnSpc>
                <a:spcPts val="2230"/>
              </a:lnSpc>
              <a:spcBef>
                <a:spcPts val="135"/>
              </a:spcBef>
            </a:pPr>
            <a:r>
              <a:rPr sz="2000" spc="-5" dirty="0">
                <a:solidFill>
                  <a:srgbClr val="151616"/>
                </a:solidFill>
                <a:latin typeface="Arial"/>
                <a:cs typeface="Arial"/>
              </a:rPr>
              <a:t>The idea below began with me selecting an existing </a:t>
            </a:r>
            <a:r>
              <a:rPr sz="2000" dirty="0">
                <a:solidFill>
                  <a:srgbClr val="151616"/>
                </a:solidFill>
                <a:latin typeface="Arial"/>
                <a:cs typeface="Arial"/>
              </a:rPr>
              <a:t>product, from the </a:t>
            </a:r>
            <a:r>
              <a:rPr sz="2000" spc="-5" dirty="0">
                <a:solidFill>
                  <a:srgbClr val="151616"/>
                </a:solidFill>
                <a:latin typeface="Arial"/>
                <a:cs typeface="Arial"/>
              </a:rPr>
              <a:t>range </a:t>
            </a:r>
            <a:r>
              <a:rPr sz="2000" dirty="0">
                <a:solidFill>
                  <a:srgbClr val="151616"/>
                </a:solidFill>
                <a:latin typeface="Arial"/>
                <a:cs typeface="Arial"/>
              </a:rPr>
              <a:t>of </a:t>
            </a:r>
            <a:r>
              <a:rPr sz="2000" spc="-5" dirty="0">
                <a:solidFill>
                  <a:srgbClr val="151616"/>
                </a:solidFill>
                <a:latin typeface="Arial"/>
                <a:cs typeface="Arial"/>
              </a:rPr>
              <a:t>images  available on </a:t>
            </a:r>
            <a:r>
              <a:rPr sz="2000" dirty="0">
                <a:solidFill>
                  <a:srgbClr val="151616"/>
                </a:solidFill>
                <a:latin typeface="Arial"/>
                <a:cs typeface="Arial"/>
              </a:rPr>
              <a:t>the Internet. </a:t>
            </a:r>
            <a:r>
              <a:rPr sz="2000" spc="-65" dirty="0">
                <a:solidFill>
                  <a:srgbClr val="151616"/>
                </a:solidFill>
                <a:latin typeface="Arial"/>
                <a:cs typeface="Arial"/>
              </a:rPr>
              <a:t>You </a:t>
            </a:r>
            <a:r>
              <a:rPr sz="2000" spc="-5" dirty="0">
                <a:solidFill>
                  <a:srgbClr val="151616"/>
                </a:solidFill>
                <a:latin typeface="Arial"/>
                <a:cs typeface="Arial"/>
              </a:rPr>
              <a:t>only need </a:t>
            </a:r>
            <a:r>
              <a:rPr sz="2000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2000" spc="-5" dirty="0">
                <a:solidFill>
                  <a:srgbClr val="151616"/>
                </a:solidFill>
                <a:latin typeface="Arial"/>
                <a:cs typeface="Arial"/>
              </a:rPr>
              <a:t>like </a:t>
            </a:r>
            <a:r>
              <a:rPr sz="20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2000" spc="-5" dirty="0">
                <a:solidFill>
                  <a:srgbClr val="151616"/>
                </a:solidFill>
                <a:latin typeface="Arial"/>
                <a:cs typeface="Arial"/>
              </a:rPr>
              <a:t>basic </a:t>
            </a:r>
            <a:r>
              <a:rPr sz="2000" dirty="0">
                <a:solidFill>
                  <a:srgbClr val="151616"/>
                </a:solidFill>
                <a:latin typeface="Arial"/>
                <a:cs typeface="Arial"/>
              </a:rPr>
              <a:t>/ </a:t>
            </a:r>
            <a:r>
              <a:rPr sz="2000" spc="-5" dirty="0">
                <a:solidFill>
                  <a:srgbClr val="151616"/>
                </a:solidFill>
                <a:latin typeface="Arial"/>
                <a:cs typeface="Arial"/>
              </a:rPr>
              <a:t>overall design and main  features. </a:t>
            </a:r>
            <a:r>
              <a:rPr sz="2000" dirty="0">
                <a:solidFill>
                  <a:srgbClr val="151616"/>
                </a:solidFill>
                <a:latin typeface="Arial"/>
                <a:cs typeface="Arial"/>
              </a:rPr>
              <a:t>It may </a:t>
            </a:r>
            <a:r>
              <a:rPr sz="2000" spc="-5" dirty="0">
                <a:solidFill>
                  <a:srgbClr val="151616"/>
                </a:solidFill>
                <a:latin typeface="Arial"/>
                <a:cs typeface="Arial"/>
              </a:rPr>
              <a:t>be </a:t>
            </a:r>
            <a:r>
              <a:rPr sz="2000" dirty="0">
                <a:solidFill>
                  <a:srgbClr val="151616"/>
                </a:solidFill>
                <a:latin typeface="Arial"/>
                <a:cs typeface="Arial"/>
              </a:rPr>
              <a:t>that </a:t>
            </a:r>
            <a:r>
              <a:rPr sz="2000" spc="-5" dirty="0">
                <a:solidFill>
                  <a:srgbClr val="151616"/>
                </a:solidFill>
                <a:latin typeface="Arial"/>
                <a:cs typeface="Arial"/>
              </a:rPr>
              <a:t>you only like </a:t>
            </a:r>
            <a:r>
              <a:rPr sz="20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2000" spc="-5" dirty="0">
                <a:solidFill>
                  <a:srgbClr val="151616"/>
                </a:solidFill>
                <a:latin typeface="Arial"/>
                <a:cs typeface="Arial"/>
              </a:rPr>
              <a:t>shape. </a:t>
            </a:r>
            <a:r>
              <a:rPr sz="2000" dirty="0">
                <a:solidFill>
                  <a:srgbClr val="151616"/>
                </a:solidFill>
                <a:latin typeface="Arial"/>
                <a:cs typeface="Arial"/>
              </a:rPr>
              <a:t>Once the </a:t>
            </a:r>
            <a:r>
              <a:rPr sz="2000" spc="-5" dirty="0">
                <a:solidFill>
                  <a:srgbClr val="151616"/>
                </a:solidFill>
                <a:latin typeface="Arial"/>
                <a:cs typeface="Arial"/>
              </a:rPr>
              <a:t>basic idea has been selected,  </a:t>
            </a:r>
            <a:r>
              <a:rPr sz="2000" dirty="0">
                <a:solidFill>
                  <a:srgbClr val="151616"/>
                </a:solidFill>
                <a:latin typeface="Arial"/>
                <a:cs typeface="Arial"/>
              </a:rPr>
              <a:t>start </a:t>
            </a:r>
            <a:r>
              <a:rPr sz="2000" spc="-5" dirty="0">
                <a:solidFill>
                  <a:srgbClr val="151616"/>
                </a:solidFill>
                <a:latin typeface="Arial"/>
                <a:cs typeface="Arial"/>
              </a:rPr>
              <a:t>sketching, adding </a:t>
            </a:r>
            <a:r>
              <a:rPr sz="2000" dirty="0">
                <a:solidFill>
                  <a:srgbClr val="151616"/>
                </a:solidFill>
                <a:latin typeface="Arial"/>
                <a:cs typeface="Arial"/>
              </a:rPr>
              <a:t>features </a:t>
            </a:r>
            <a:r>
              <a:rPr sz="2000" spc="-5" dirty="0">
                <a:solidFill>
                  <a:srgbClr val="151616"/>
                </a:solidFill>
                <a:latin typeface="Arial"/>
                <a:cs typeface="Arial"/>
              </a:rPr>
              <a:t>and functions as </a:t>
            </a:r>
            <a:r>
              <a:rPr sz="2000" dirty="0">
                <a:solidFill>
                  <a:srgbClr val="151616"/>
                </a:solidFill>
                <a:latin typeface="Arial"/>
                <a:cs typeface="Arial"/>
              </a:rPr>
              <a:t>they </a:t>
            </a:r>
            <a:r>
              <a:rPr sz="2000" spc="-5" dirty="0">
                <a:solidFill>
                  <a:srgbClr val="151616"/>
                </a:solidFill>
                <a:latin typeface="Arial"/>
                <a:cs typeface="Arial"/>
              </a:rPr>
              <a:t>occur </a:t>
            </a:r>
            <a:r>
              <a:rPr sz="2000" dirty="0">
                <a:solidFill>
                  <a:srgbClr val="151616"/>
                </a:solidFill>
                <a:latin typeface="Arial"/>
                <a:cs typeface="Arial"/>
              </a:rPr>
              <a:t>to you, </a:t>
            </a:r>
            <a:r>
              <a:rPr sz="2000" spc="-5" dirty="0">
                <a:solidFill>
                  <a:srgbClr val="151616"/>
                </a:solidFill>
                <a:latin typeface="Arial"/>
                <a:cs typeface="Arial"/>
              </a:rPr>
              <a:t>as you</a:t>
            </a:r>
            <a:r>
              <a:rPr sz="2000" spc="10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151616"/>
                </a:solidFill>
                <a:latin typeface="Arial"/>
                <a:cs typeface="Arial"/>
              </a:rPr>
              <a:t>draw</a:t>
            </a:r>
            <a:endParaRPr sz="2000">
              <a:latin typeface="Arial"/>
              <a:cs typeface="Arial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909030" y="37417"/>
            <a:ext cx="6671945" cy="1365250"/>
          </a:xfrm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marL="12700" marR="5080" indent="-22225" algn="ctr">
              <a:lnSpc>
                <a:spcPct val="96500"/>
              </a:lnSpc>
              <a:spcBef>
                <a:spcPts val="225"/>
              </a:spcBef>
            </a:pPr>
            <a:r>
              <a:rPr sz="3000" u="sng" dirty="0"/>
              <a:t>DESIGN </a:t>
            </a:r>
            <a:r>
              <a:rPr sz="3000" u="sng" spc="-30" dirty="0"/>
              <a:t>STRATEGY </a:t>
            </a:r>
            <a:r>
              <a:rPr sz="3000" u="sng" dirty="0"/>
              <a:t>ONE  </a:t>
            </a:r>
            <a:r>
              <a:rPr sz="3000" u="none" spc="-30" dirty="0"/>
              <a:t>GENERATE </a:t>
            </a:r>
            <a:r>
              <a:rPr sz="3000" u="none" spc="-5" dirty="0"/>
              <a:t>AN </a:t>
            </a:r>
            <a:r>
              <a:rPr sz="3000" u="none" dirty="0"/>
              <a:t>INITIAL DESIGN</a:t>
            </a:r>
            <a:r>
              <a:rPr sz="3000" u="none" spc="-315" dirty="0"/>
              <a:t> </a:t>
            </a:r>
            <a:r>
              <a:rPr sz="3000" u="none" spc="-5" dirty="0"/>
              <a:t>AND  CONTINUE </a:t>
            </a:r>
            <a:r>
              <a:rPr sz="3000" u="none" spc="-30" dirty="0"/>
              <a:t>TO</a:t>
            </a:r>
            <a:r>
              <a:rPr sz="3000" u="none" spc="-15" dirty="0"/>
              <a:t> </a:t>
            </a:r>
            <a:r>
              <a:rPr sz="3000" u="none" dirty="0"/>
              <a:t>DEVELOPMENT</a:t>
            </a:r>
            <a:endParaRPr sz="3000" dirty="0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1014" y="58452"/>
            <a:ext cx="10567035" cy="7455534"/>
          </a:xfrm>
          <a:custGeom>
            <a:avLst/>
            <a:gdLst/>
            <a:ahLst/>
            <a:cxnLst/>
            <a:rect l="l" t="t" r="r" b="b"/>
            <a:pathLst>
              <a:path w="10567035" h="7455534">
                <a:moveTo>
                  <a:pt x="0" y="0"/>
                </a:moveTo>
                <a:lnTo>
                  <a:pt x="10566467" y="0"/>
                </a:lnTo>
                <a:lnTo>
                  <a:pt x="10566467" y="7454948"/>
                </a:lnTo>
                <a:lnTo>
                  <a:pt x="0" y="7454948"/>
                </a:lnTo>
                <a:lnTo>
                  <a:pt x="0" y="0"/>
                </a:lnTo>
                <a:close/>
              </a:path>
            </a:pathLst>
          </a:custGeom>
          <a:solidFill>
            <a:srgbClr val="F5FDF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12763" y="512434"/>
            <a:ext cx="10313035" cy="6820534"/>
          </a:xfrm>
          <a:custGeom>
            <a:avLst/>
            <a:gdLst/>
            <a:ahLst/>
            <a:cxnLst/>
            <a:rect l="l" t="t" r="r" b="b"/>
            <a:pathLst>
              <a:path w="10313035" h="6820534">
                <a:moveTo>
                  <a:pt x="0" y="0"/>
                </a:moveTo>
                <a:lnTo>
                  <a:pt x="10312405" y="0"/>
                </a:lnTo>
                <a:lnTo>
                  <a:pt x="10312405" y="6819905"/>
                </a:lnTo>
                <a:lnTo>
                  <a:pt x="0" y="681990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69739" y="1243140"/>
            <a:ext cx="2186193" cy="102644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376970" y="1313024"/>
            <a:ext cx="2118459" cy="171932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47002" y="5088096"/>
            <a:ext cx="2852849" cy="178793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8871948" y="6061835"/>
            <a:ext cx="741254" cy="111540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9214301" y="5201132"/>
            <a:ext cx="1121201" cy="92575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7895616" y="6441220"/>
            <a:ext cx="628650" cy="614680"/>
          </a:xfrm>
          <a:custGeom>
            <a:avLst/>
            <a:gdLst/>
            <a:ahLst/>
            <a:cxnLst/>
            <a:rect l="l" t="t" r="r" b="b"/>
            <a:pathLst>
              <a:path w="628650" h="614679">
                <a:moveTo>
                  <a:pt x="314323" y="0"/>
                </a:moveTo>
                <a:lnTo>
                  <a:pt x="360771" y="3330"/>
                </a:lnTo>
                <a:lnTo>
                  <a:pt x="405104" y="13005"/>
                </a:lnTo>
                <a:lnTo>
                  <a:pt x="446834" y="28550"/>
                </a:lnTo>
                <a:lnTo>
                  <a:pt x="485475" y="49489"/>
                </a:lnTo>
                <a:lnTo>
                  <a:pt x="520542" y="75346"/>
                </a:lnTo>
                <a:lnTo>
                  <a:pt x="551548" y="105648"/>
                </a:lnTo>
                <a:lnTo>
                  <a:pt x="578007" y="139918"/>
                </a:lnTo>
                <a:lnTo>
                  <a:pt x="599433" y="177681"/>
                </a:lnTo>
                <a:lnTo>
                  <a:pt x="615339" y="218463"/>
                </a:lnTo>
                <a:lnTo>
                  <a:pt x="625239" y="261788"/>
                </a:lnTo>
                <a:lnTo>
                  <a:pt x="628647" y="307181"/>
                </a:lnTo>
                <a:lnTo>
                  <a:pt x="625239" y="352573"/>
                </a:lnTo>
                <a:lnTo>
                  <a:pt x="615339" y="395898"/>
                </a:lnTo>
                <a:lnTo>
                  <a:pt x="599433" y="436680"/>
                </a:lnTo>
                <a:lnTo>
                  <a:pt x="578007" y="474444"/>
                </a:lnTo>
                <a:lnTo>
                  <a:pt x="551548" y="508714"/>
                </a:lnTo>
                <a:lnTo>
                  <a:pt x="520542" y="539015"/>
                </a:lnTo>
                <a:lnTo>
                  <a:pt x="485475" y="564873"/>
                </a:lnTo>
                <a:lnTo>
                  <a:pt x="446834" y="585812"/>
                </a:lnTo>
                <a:lnTo>
                  <a:pt x="405104" y="601356"/>
                </a:lnTo>
                <a:lnTo>
                  <a:pt x="360771" y="611031"/>
                </a:lnTo>
                <a:lnTo>
                  <a:pt x="314323" y="614362"/>
                </a:lnTo>
                <a:lnTo>
                  <a:pt x="267875" y="611031"/>
                </a:lnTo>
                <a:lnTo>
                  <a:pt x="223543" y="601356"/>
                </a:lnTo>
                <a:lnTo>
                  <a:pt x="181813" y="585812"/>
                </a:lnTo>
                <a:lnTo>
                  <a:pt x="143171" y="564873"/>
                </a:lnTo>
                <a:lnTo>
                  <a:pt x="108104" y="539015"/>
                </a:lnTo>
                <a:lnTo>
                  <a:pt x="77098" y="508714"/>
                </a:lnTo>
                <a:lnTo>
                  <a:pt x="50639" y="474444"/>
                </a:lnTo>
                <a:lnTo>
                  <a:pt x="29214" y="436680"/>
                </a:lnTo>
                <a:lnTo>
                  <a:pt x="13308" y="395898"/>
                </a:lnTo>
                <a:lnTo>
                  <a:pt x="3408" y="352573"/>
                </a:lnTo>
                <a:lnTo>
                  <a:pt x="0" y="307181"/>
                </a:lnTo>
                <a:lnTo>
                  <a:pt x="3408" y="261788"/>
                </a:lnTo>
                <a:lnTo>
                  <a:pt x="13308" y="218463"/>
                </a:lnTo>
                <a:lnTo>
                  <a:pt x="29214" y="177681"/>
                </a:lnTo>
                <a:lnTo>
                  <a:pt x="50639" y="139918"/>
                </a:lnTo>
                <a:lnTo>
                  <a:pt x="77098" y="105648"/>
                </a:lnTo>
                <a:lnTo>
                  <a:pt x="108104" y="75346"/>
                </a:lnTo>
                <a:lnTo>
                  <a:pt x="143171" y="49489"/>
                </a:lnTo>
                <a:lnTo>
                  <a:pt x="181813" y="28550"/>
                </a:lnTo>
                <a:lnTo>
                  <a:pt x="223543" y="13005"/>
                </a:lnTo>
                <a:lnTo>
                  <a:pt x="267875" y="3330"/>
                </a:lnTo>
                <a:lnTo>
                  <a:pt x="314323" y="0"/>
                </a:lnTo>
                <a:close/>
              </a:path>
            </a:pathLst>
          </a:custGeom>
          <a:ln w="17999">
            <a:solidFill>
              <a:srgbClr val="DD2B1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8510803" y="6517316"/>
            <a:ext cx="366395" cy="189230"/>
          </a:xfrm>
          <a:custGeom>
            <a:avLst/>
            <a:gdLst/>
            <a:ahLst/>
            <a:cxnLst/>
            <a:rect l="l" t="t" r="r" b="b"/>
            <a:pathLst>
              <a:path w="366395" h="189229">
                <a:moveTo>
                  <a:pt x="285042" y="34212"/>
                </a:moveTo>
                <a:lnTo>
                  <a:pt x="0" y="172984"/>
                </a:lnTo>
                <a:lnTo>
                  <a:pt x="7876" y="189169"/>
                </a:lnTo>
                <a:lnTo>
                  <a:pt x="292921" y="50397"/>
                </a:lnTo>
                <a:lnTo>
                  <a:pt x="285042" y="34212"/>
                </a:lnTo>
                <a:close/>
              </a:path>
              <a:path w="366395" h="189229">
                <a:moveTo>
                  <a:pt x="347459" y="30963"/>
                </a:moveTo>
                <a:lnTo>
                  <a:pt x="291715" y="30963"/>
                </a:lnTo>
                <a:lnTo>
                  <a:pt x="299591" y="47150"/>
                </a:lnTo>
                <a:lnTo>
                  <a:pt x="292921" y="50397"/>
                </a:lnTo>
                <a:lnTo>
                  <a:pt x="309577" y="84611"/>
                </a:lnTo>
                <a:lnTo>
                  <a:pt x="347459" y="30963"/>
                </a:lnTo>
                <a:close/>
              </a:path>
              <a:path w="366395" h="189229">
                <a:moveTo>
                  <a:pt x="291715" y="30963"/>
                </a:moveTo>
                <a:lnTo>
                  <a:pt x="285042" y="34212"/>
                </a:lnTo>
                <a:lnTo>
                  <a:pt x="292921" y="50397"/>
                </a:lnTo>
                <a:lnTo>
                  <a:pt x="299591" y="47150"/>
                </a:lnTo>
                <a:lnTo>
                  <a:pt x="291715" y="30963"/>
                </a:lnTo>
                <a:close/>
              </a:path>
              <a:path w="366395" h="189229">
                <a:moveTo>
                  <a:pt x="268386" y="0"/>
                </a:moveTo>
                <a:lnTo>
                  <a:pt x="285042" y="34212"/>
                </a:lnTo>
                <a:lnTo>
                  <a:pt x="291715" y="30963"/>
                </a:lnTo>
                <a:lnTo>
                  <a:pt x="347459" y="30963"/>
                </a:lnTo>
                <a:lnTo>
                  <a:pt x="365889" y="4864"/>
                </a:lnTo>
                <a:lnTo>
                  <a:pt x="268386" y="0"/>
                </a:lnTo>
                <a:close/>
              </a:path>
            </a:pathLst>
          </a:custGeom>
          <a:solidFill>
            <a:srgbClr val="DD2B1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9158993" y="5783993"/>
            <a:ext cx="226060" cy="470534"/>
          </a:xfrm>
          <a:custGeom>
            <a:avLst/>
            <a:gdLst/>
            <a:ahLst/>
            <a:cxnLst/>
            <a:rect l="l" t="t" r="r" b="b"/>
            <a:pathLst>
              <a:path w="226059" h="470535">
                <a:moveTo>
                  <a:pt x="174513" y="74361"/>
                </a:moveTo>
                <a:lnTo>
                  <a:pt x="0" y="463039"/>
                </a:lnTo>
                <a:lnTo>
                  <a:pt x="16423" y="470411"/>
                </a:lnTo>
                <a:lnTo>
                  <a:pt x="190937" y="81734"/>
                </a:lnTo>
                <a:lnTo>
                  <a:pt x="174513" y="74361"/>
                </a:lnTo>
                <a:close/>
              </a:path>
              <a:path w="226059" h="470535">
                <a:moveTo>
                  <a:pt x="223245" y="67593"/>
                </a:moveTo>
                <a:lnTo>
                  <a:pt x="177552" y="67593"/>
                </a:lnTo>
                <a:lnTo>
                  <a:pt x="193975" y="74966"/>
                </a:lnTo>
                <a:lnTo>
                  <a:pt x="190937" y="81734"/>
                </a:lnTo>
                <a:lnTo>
                  <a:pt x="225656" y="97322"/>
                </a:lnTo>
                <a:lnTo>
                  <a:pt x="223245" y="67593"/>
                </a:lnTo>
                <a:close/>
              </a:path>
              <a:path w="226059" h="470535">
                <a:moveTo>
                  <a:pt x="177552" y="67593"/>
                </a:moveTo>
                <a:lnTo>
                  <a:pt x="174513" y="74361"/>
                </a:lnTo>
                <a:lnTo>
                  <a:pt x="190937" y="81734"/>
                </a:lnTo>
                <a:lnTo>
                  <a:pt x="193975" y="74966"/>
                </a:lnTo>
                <a:lnTo>
                  <a:pt x="177552" y="67593"/>
                </a:lnTo>
                <a:close/>
              </a:path>
              <a:path w="226059" h="470535">
                <a:moveTo>
                  <a:pt x="217764" y="0"/>
                </a:moveTo>
                <a:lnTo>
                  <a:pt x="139788" y="58770"/>
                </a:lnTo>
                <a:lnTo>
                  <a:pt x="174513" y="74361"/>
                </a:lnTo>
                <a:lnTo>
                  <a:pt x="177552" y="67593"/>
                </a:lnTo>
                <a:lnTo>
                  <a:pt x="223245" y="67593"/>
                </a:lnTo>
                <a:lnTo>
                  <a:pt x="217764" y="0"/>
                </a:lnTo>
                <a:close/>
              </a:path>
            </a:pathLst>
          </a:custGeom>
          <a:solidFill>
            <a:srgbClr val="DD2B1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781362" y="6212882"/>
            <a:ext cx="1261656" cy="94958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730691" y="4403699"/>
            <a:ext cx="1502834" cy="84967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442775" y="5336322"/>
            <a:ext cx="95250" cy="278130"/>
          </a:xfrm>
          <a:custGeom>
            <a:avLst/>
            <a:gdLst/>
            <a:ahLst/>
            <a:cxnLst/>
            <a:rect l="l" t="t" r="r" b="b"/>
            <a:pathLst>
              <a:path w="95250" h="278129">
                <a:moveTo>
                  <a:pt x="54887" y="81938"/>
                </a:moveTo>
                <a:lnTo>
                  <a:pt x="37260" y="85585"/>
                </a:lnTo>
                <a:lnTo>
                  <a:pt x="77082" y="278049"/>
                </a:lnTo>
                <a:lnTo>
                  <a:pt x="94708" y="274400"/>
                </a:lnTo>
                <a:lnTo>
                  <a:pt x="54887" y="81938"/>
                </a:lnTo>
                <a:close/>
              </a:path>
              <a:path w="95250" h="278129">
                <a:moveTo>
                  <a:pt x="28745" y="0"/>
                </a:moveTo>
                <a:lnTo>
                  <a:pt x="0" y="93294"/>
                </a:lnTo>
                <a:lnTo>
                  <a:pt x="37260" y="85585"/>
                </a:lnTo>
                <a:lnTo>
                  <a:pt x="35758" y="78322"/>
                </a:lnTo>
                <a:lnTo>
                  <a:pt x="53384" y="74672"/>
                </a:lnTo>
                <a:lnTo>
                  <a:pt x="90010" y="74672"/>
                </a:lnTo>
                <a:lnTo>
                  <a:pt x="92152" y="74228"/>
                </a:lnTo>
                <a:lnTo>
                  <a:pt x="28745" y="0"/>
                </a:lnTo>
                <a:close/>
              </a:path>
              <a:path w="95250" h="278129">
                <a:moveTo>
                  <a:pt x="53384" y="74672"/>
                </a:moveTo>
                <a:lnTo>
                  <a:pt x="35758" y="78322"/>
                </a:lnTo>
                <a:lnTo>
                  <a:pt x="37260" y="85585"/>
                </a:lnTo>
                <a:lnTo>
                  <a:pt x="54887" y="81938"/>
                </a:lnTo>
                <a:lnTo>
                  <a:pt x="53384" y="74672"/>
                </a:lnTo>
                <a:close/>
              </a:path>
              <a:path w="95250" h="278129">
                <a:moveTo>
                  <a:pt x="90010" y="74672"/>
                </a:moveTo>
                <a:lnTo>
                  <a:pt x="53384" y="74672"/>
                </a:lnTo>
                <a:lnTo>
                  <a:pt x="54887" y="81938"/>
                </a:lnTo>
                <a:lnTo>
                  <a:pt x="90010" y="74672"/>
                </a:lnTo>
                <a:close/>
              </a:path>
            </a:pathLst>
          </a:custGeom>
          <a:solidFill>
            <a:srgbClr val="DD2B1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5333151" y="5894369"/>
            <a:ext cx="165735" cy="318770"/>
          </a:xfrm>
          <a:custGeom>
            <a:avLst/>
            <a:gdLst/>
            <a:ahLst/>
            <a:cxnLst/>
            <a:rect l="l" t="t" r="r" b="b"/>
            <a:pathLst>
              <a:path w="165735" h="318770">
                <a:moveTo>
                  <a:pt x="0" y="220741"/>
                </a:moveTo>
                <a:lnTo>
                  <a:pt x="5021" y="318254"/>
                </a:lnTo>
                <a:lnTo>
                  <a:pt x="84693" y="261802"/>
                </a:lnTo>
                <a:lnTo>
                  <a:pt x="64222" y="251877"/>
                </a:lnTo>
                <a:lnTo>
                  <a:pt x="47207" y="251877"/>
                </a:lnTo>
                <a:lnTo>
                  <a:pt x="31007" y="244022"/>
                </a:lnTo>
                <a:lnTo>
                  <a:pt x="34245" y="237344"/>
                </a:lnTo>
                <a:lnTo>
                  <a:pt x="0" y="220741"/>
                </a:lnTo>
                <a:close/>
              </a:path>
              <a:path w="165735" h="318770">
                <a:moveTo>
                  <a:pt x="34245" y="237344"/>
                </a:moveTo>
                <a:lnTo>
                  <a:pt x="31007" y="244022"/>
                </a:lnTo>
                <a:lnTo>
                  <a:pt x="47207" y="251877"/>
                </a:lnTo>
                <a:lnTo>
                  <a:pt x="50445" y="245198"/>
                </a:lnTo>
                <a:lnTo>
                  <a:pt x="34245" y="237344"/>
                </a:lnTo>
                <a:close/>
              </a:path>
              <a:path w="165735" h="318770">
                <a:moveTo>
                  <a:pt x="50445" y="245198"/>
                </a:moveTo>
                <a:lnTo>
                  <a:pt x="47207" y="251877"/>
                </a:lnTo>
                <a:lnTo>
                  <a:pt x="64222" y="251877"/>
                </a:lnTo>
                <a:lnTo>
                  <a:pt x="50445" y="245198"/>
                </a:lnTo>
                <a:close/>
              </a:path>
              <a:path w="165735" h="318770">
                <a:moveTo>
                  <a:pt x="149320" y="0"/>
                </a:moveTo>
                <a:lnTo>
                  <a:pt x="34245" y="237344"/>
                </a:lnTo>
                <a:lnTo>
                  <a:pt x="50445" y="245198"/>
                </a:lnTo>
                <a:lnTo>
                  <a:pt x="165520" y="7856"/>
                </a:lnTo>
                <a:lnTo>
                  <a:pt x="149320" y="0"/>
                </a:lnTo>
                <a:close/>
              </a:path>
            </a:pathLst>
          </a:custGeom>
          <a:solidFill>
            <a:srgbClr val="DD2B1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361213" y="626219"/>
            <a:ext cx="2363470" cy="48831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5080">
              <a:lnSpc>
                <a:spcPts val="890"/>
              </a:lnSpc>
              <a:spcBef>
                <a:spcPts val="185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This is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my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initial design.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It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has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two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powerful  speakers and is designed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look like ‘alert’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eyes.  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design is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symmetrical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and can be positioned on  almost any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ﬂat</a:t>
            </a:r>
            <a:r>
              <a:rPr sz="800" spc="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surface.</a:t>
            </a:r>
            <a:endParaRPr sz="8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4352185" y="621453"/>
            <a:ext cx="2131695" cy="48831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5080">
              <a:lnSpc>
                <a:spcPts val="890"/>
              </a:lnSpc>
              <a:spcBef>
                <a:spcPts val="185"/>
              </a:spcBef>
            </a:pP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I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have added ‘retro’, 1960s styled legs. These  will be adjustable, so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that 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height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of the  </a:t>
            </a:r>
            <a:r>
              <a:rPr sz="800" spc="0" dirty="0">
                <a:solidFill>
                  <a:srgbClr val="151616"/>
                </a:solidFill>
                <a:latin typeface="Arial"/>
                <a:cs typeface="Arial"/>
              </a:rPr>
              <a:t>MP3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station,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is level with a seated person.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legs add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to the style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and</a:t>
            </a:r>
            <a:r>
              <a:rPr sz="800" spc="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appearance.</a:t>
            </a:r>
            <a:endParaRPr sz="8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361213" y="3755173"/>
            <a:ext cx="1499870" cy="60134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5080">
              <a:lnSpc>
                <a:spcPts val="890"/>
              </a:lnSpc>
              <a:spcBef>
                <a:spcPts val="185"/>
              </a:spcBef>
            </a:pP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I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have increased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size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of the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lefthand </a:t>
            </a:r>
            <a:r>
              <a:rPr sz="800" spc="-10" dirty="0">
                <a:solidFill>
                  <a:srgbClr val="151616"/>
                </a:solidFill>
                <a:latin typeface="Arial"/>
                <a:cs typeface="Arial"/>
              </a:rPr>
              <a:t>speaker,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compensate 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for the shorter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legs. Again,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this</a:t>
            </a:r>
            <a:r>
              <a:rPr sz="800" spc="-7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is  what you would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expect of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a  Memphis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style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design.</a:t>
            </a:r>
            <a:endParaRPr sz="800">
              <a:latin typeface="Arial"/>
              <a:cs typeface="Arial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385757" y="2185938"/>
            <a:ext cx="645083" cy="63695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2609105" y="2195456"/>
            <a:ext cx="1431925" cy="82867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5080">
              <a:lnSpc>
                <a:spcPts val="890"/>
              </a:lnSpc>
              <a:spcBef>
                <a:spcPts val="185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Rubber stoppers could be ﬁxed 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the underneath. These will  protect any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surface the </a:t>
            </a:r>
            <a:r>
              <a:rPr sz="800" spc="0" dirty="0">
                <a:solidFill>
                  <a:srgbClr val="151616"/>
                </a:solidFill>
                <a:latin typeface="Arial"/>
                <a:cs typeface="Arial"/>
              </a:rPr>
              <a:t>MP3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station is placed</a:t>
            </a:r>
            <a:r>
              <a:rPr sz="800" spc="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on.</a:t>
            </a:r>
            <a:endParaRPr sz="800">
              <a:latin typeface="Arial"/>
              <a:cs typeface="Arial"/>
            </a:endParaRPr>
          </a:p>
          <a:p>
            <a:pPr marL="12700" marR="417195">
              <a:lnSpc>
                <a:spcPts val="890"/>
              </a:lnSpc>
              <a:spcBef>
                <a:spcPts val="910"/>
              </a:spcBef>
            </a:pP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A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range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of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colours</a:t>
            </a:r>
            <a:r>
              <a:rPr sz="800" spc="-7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are  available.</a:t>
            </a:r>
            <a:endParaRPr sz="800">
              <a:latin typeface="Arial"/>
              <a:cs typeface="Arial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900410" y="2458684"/>
            <a:ext cx="446892" cy="49211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365544" y="2327057"/>
            <a:ext cx="752515" cy="825205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3561160" y="994503"/>
            <a:ext cx="418465" cy="418465"/>
          </a:xfrm>
          <a:custGeom>
            <a:avLst/>
            <a:gdLst/>
            <a:ahLst/>
            <a:cxnLst/>
            <a:rect l="l" t="t" r="r" b="b"/>
            <a:pathLst>
              <a:path w="418464" h="418465">
                <a:moveTo>
                  <a:pt x="208987" y="0"/>
                </a:moveTo>
                <a:lnTo>
                  <a:pt x="161068" y="5519"/>
                </a:lnTo>
                <a:lnTo>
                  <a:pt x="117080" y="21241"/>
                </a:lnTo>
                <a:lnTo>
                  <a:pt x="78276" y="45912"/>
                </a:lnTo>
                <a:lnTo>
                  <a:pt x="45912" y="78276"/>
                </a:lnTo>
                <a:lnTo>
                  <a:pt x="21241" y="117080"/>
                </a:lnTo>
                <a:lnTo>
                  <a:pt x="5519" y="161068"/>
                </a:lnTo>
                <a:lnTo>
                  <a:pt x="0" y="208987"/>
                </a:lnTo>
                <a:lnTo>
                  <a:pt x="5519" y="256907"/>
                </a:lnTo>
                <a:lnTo>
                  <a:pt x="21241" y="300896"/>
                </a:lnTo>
                <a:lnTo>
                  <a:pt x="45912" y="339700"/>
                </a:lnTo>
                <a:lnTo>
                  <a:pt x="78276" y="372064"/>
                </a:lnTo>
                <a:lnTo>
                  <a:pt x="117080" y="396735"/>
                </a:lnTo>
                <a:lnTo>
                  <a:pt x="161068" y="412457"/>
                </a:lnTo>
                <a:lnTo>
                  <a:pt x="208987" y="417977"/>
                </a:lnTo>
                <a:lnTo>
                  <a:pt x="256905" y="412457"/>
                </a:lnTo>
                <a:lnTo>
                  <a:pt x="300893" y="396735"/>
                </a:lnTo>
                <a:lnTo>
                  <a:pt x="339697" y="372064"/>
                </a:lnTo>
                <a:lnTo>
                  <a:pt x="372061" y="339700"/>
                </a:lnTo>
                <a:lnTo>
                  <a:pt x="396731" y="300896"/>
                </a:lnTo>
                <a:lnTo>
                  <a:pt x="412453" y="256907"/>
                </a:lnTo>
                <a:lnTo>
                  <a:pt x="417973" y="208987"/>
                </a:lnTo>
                <a:lnTo>
                  <a:pt x="412453" y="161068"/>
                </a:lnTo>
                <a:lnTo>
                  <a:pt x="396731" y="117080"/>
                </a:lnTo>
                <a:lnTo>
                  <a:pt x="372061" y="78276"/>
                </a:lnTo>
                <a:lnTo>
                  <a:pt x="339697" y="45912"/>
                </a:lnTo>
                <a:lnTo>
                  <a:pt x="300893" y="21241"/>
                </a:lnTo>
                <a:lnTo>
                  <a:pt x="256905" y="5519"/>
                </a:lnTo>
                <a:lnTo>
                  <a:pt x="208987" y="0"/>
                </a:lnTo>
                <a:close/>
              </a:path>
            </a:pathLst>
          </a:custGeom>
          <a:solidFill>
            <a:srgbClr val="134A3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3561160" y="994503"/>
            <a:ext cx="418465" cy="418465"/>
          </a:xfrm>
          <a:custGeom>
            <a:avLst/>
            <a:gdLst/>
            <a:ahLst/>
            <a:cxnLst/>
            <a:rect l="l" t="t" r="r" b="b"/>
            <a:pathLst>
              <a:path w="418464" h="418465">
                <a:moveTo>
                  <a:pt x="208987" y="0"/>
                </a:moveTo>
                <a:lnTo>
                  <a:pt x="256905" y="5519"/>
                </a:lnTo>
                <a:lnTo>
                  <a:pt x="300893" y="21241"/>
                </a:lnTo>
                <a:lnTo>
                  <a:pt x="339697" y="45912"/>
                </a:lnTo>
                <a:lnTo>
                  <a:pt x="372061" y="78276"/>
                </a:lnTo>
                <a:lnTo>
                  <a:pt x="396731" y="117080"/>
                </a:lnTo>
                <a:lnTo>
                  <a:pt x="412453" y="161068"/>
                </a:lnTo>
                <a:lnTo>
                  <a:pt x="417973" y="208987"/>
                </a:lnTo>
                <a:lnTo>
                  <a:pt x="412453" y="256907"/>
                </a:lnTo>
                <a:lnTo>
                  <a:pt x="396731" y="300896"/>
                </a:lnTo>
                <a:lnTo>
                  <a:pt x="372061" y="339700"/>
                </a:lnTo>
                <a:lnTo>
                  <a:pt x="339697" y="372064"/>
                </a:lnTo>
                <a:lnTo>
                  <a:pt x="300893" y="396735"/>
                </a:lnTo>
                <a:lnTo>
                  <a:pt x="256905" y="412457"/>
                </a:lnTo>
                <a:lnTo>
                  <a:pt x="208987" y="417977"/>
                </a:lnTo>
                <a:lnTo>
                  <a:pt x="161068" y="412457"/>
                </a:lnTo>
                <a:lnTo>
                  <a:pt x="117080" y="396735"/>
                </a:lnTo>
                <a:lnTo>
                  <a:pt x="78276" y="372064"/>
                </a:lnTo>
                <a:lnTo>
                  <a:pt x="45912" y="339700"/>
                </a:lnTo>
                <a:lnTo>
                  <a:pt x="21241" y="300896"/>
                </a:lnTo>
                <a:lnTo>
                  <a:pt x="5519" y="256907"/>
                </a:lnTo>
                <a:lnTo>
                  <a:pt x="0" y="208987"/>
                </a:lnTo>
                <a:lnTo>
                  <a:pt x="5519" y="161068"/>
                </a:lnTo>
                <a:lnTo>
                  <a:pt x="21241" y="117080"/>
                </a:lnTo>
                <a:lnTo>
                  <a:pt x="45912" y="78276"/>
                </a:lnTo>
                <a:lnTo>
                  <a:pt x="78276" y="45912"/>
                </a:lnTo>
                <a:lnTo>
                  <a:pt x="117080" y="21241"/>
                </a:lnTo>
                <a:lnTo>
                  <a:pt x="161068" y="5519"/>
                </a:lnTo>
                <a:lnTo>
                  <a:pt x="208987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3619357" y="1052705"/>
            <a:ext cx="301625" cy="301625"/>
          </a:xfrm>
          <a:custGeom>
            <a:avLst/>
            <a:gdLst/>
            <a:ahLst/>
            <a:cxnLst/>
            <a:rect l="l" t="t" r="r" b="b"/>
            <a:pathLst>
              <a:path w="301625" h="301625">
                <a:moveTo>
                  <a:pt x="150789" y="0"/>
                </a:moveTo>
                <a:lnTo>
                  <a:pt x="103128" y="7687"/>
                </a:lnTo>
                <a:lnTo>
                  <a:pt x="61735" y="29093"/>
                </a:lnTo>
                <a:lnTo>
                  <a:pt x="29093" y="61734"/>
                </a:lnTo>
                <a:lnTo>
                  <a:pt x="7687" y="103126"/>
                </a:lnTo>
                <a:lnTo>
                  <a:pt x="0" y="150785"/>
                </a:lnTo>
                <a:lnTo>
                  <a:pt x="7687" y="198447"/>
                </a:lnTo>
                <a:lnTo>
                  <a:pt x="29093" y="239840"/>
                </a:lnTo>
                <a:lnTo>
                  <a:pt x="61735" y="272481"/>
                </a:lnTo>
                <a:lnTo>
                  <a:pt x="103128" y="293888"/>
                </a:lnTo>
                <a:lnTo>
                  <a:pt x="150789" y="301575"/>
                </a:lnTo>
                <a:lnTo>
                  <a:pt x="198450" y="293888"/>
                </a:lnTo>
                <a:lnTo>
                  <a:pt x="239843" y="272481"/>
                </a:lnTo>
                <a:lnTo>
                  <a:pt x="272484" y="239840"/>
                </a:lnTo>
                <a:lnTo>
                  <a:pt x="293890" y="198447"/>
                </a:lnTo>
                <a:lnTo>
                  <a:pt x="301578" y="150785"/>
                </a:lnTo>
                <a:lnTo>
                  <a:pt x="293890" y="103126"/>
                </a:lnTo>
                <a:lnTo>
                  <a:pt x="272484" y="61734"/>
                </a:lnTo>
                <a:lnTo>
                  <a:pt x="239843" y="29093"/>
                </a:lnTo>
                <a:lnTo>
                  <a:pt x="198450" y="7687"/>
                </a:lnTo>
                <a:lnTo>
                  <a:pt x="150789" y="0"/>
                </a:lnTo>
                <a:close/>
              </a:path>
            </a:pathLst>
          </a:custGeom>
          <a:solidFill>
            <a:srgbClr val="178F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3619357" y="1052705"/>
            <a:ext cx="301625" cy="301625"/>
          </a:xfrm>
          <a:custGeom>
            <a:avLst/>
            <a:gdLst/>
            <a:ahLst/>
            <a:cxnLst/>
            <a:rect l="l" t="t" r="r" b="b"/>
            <a:pathLst>
              <a:path w="301625" h="301625">
                <a:moveTo>
                  <a:pt x="150789" y="0"/>
                </a:moveTo>
                <a:lnTo>
                  <a:pt x="198450" y="7687"/>
                </a:lnTo>
                <a:lnTo>
                  <a:pt x="239843" y="29093"/>
                </a:lnTo>
                <a:lnTo>
                  <a:pt x="272484" y="61734"/>
                </a:lnTo>
                <a:lnTo>
                  <a:pt x="293890" y="103126"/>
                </a:lnTo>
                <a:lnTo>
                  <a:pt x="301578" y="150785"/>
                </a:lnTo>
                <a:lnTo>
                  <a:pt x="293890" y="198447"/>
                </a:lnTo>
                <a:lnTo>
                  <a:pt x="272484" y="239840"/>
                </a:lnTo>
                <a:lnTo>
                  <a:pt x="239843" y="272481"/>
                </a:lnTo>
                <a:lnTo>
                  <a:pt x="198450" y="293888"/>
                </a:lnTo>
                <a:lnTo>
                  <a:pt x="150789" y="301575"/>
                </a:lnTo>
                <a:lnTo>
                  <a:pt x="103128" y="293888"/>
                </a:lnTo>
                <a:lnTo>
                  <a:pt x="61735" y="272481"/>
                </a:lnTo>
                <a:lnTo>
                  <a:pt x="29093" y="239840"/>
                </a:lnTo>
                <a:lnTo>
                  <a:pt x="7687" y="198447"/>
                </a:lnTo>
                <a:lnTo>
                  <a:pt x="0" y="150785"/>
                </a:lnTo>
                <a:lnTo>
                  <a:pt x="7687" y="103126"/>
                </a:lnTo>
                <a:lnTo>
                  <a:pt x="29093" y="61734"/>
                </a:lnTo>
                <a:lnTo>
                  <a:pt x="61735" y="29093"/>
                </a:lnTo>
                <a:lnTo>
                  <a:pt x="103128" y="7687"/>
                </a:lnTo>
                <a:lnTo>
                  <a:pt x="150789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3710991" y="1144338"/>
            <a:ext cx="118306" cy="118306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2914314" y="1031925"/>
            <a:ext cx="542533" cy="386906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2931015" y="1530014"/>
            <a:ext cx="555537" cy="338936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3561160" y="1475970"/>
            <a:ext cx="418465" cy="418465"/>
          </a:xfrm>
          <a:custGeom>
            <a:avLst/>
            <a:gdLst/>
            <a:ahLst/>
            <a:cxnLst/>
            <a:rect l="l" t="t" r="r" b="b"/>
            <a:pathLst>
              <a:path w="418464" h="418464">
                <a:moveTo>
                  <a:pt x="208987" y="0"/>
                </a:moveTo>
                <a:lnTo>
                  <a:pt x="161068" y="5519"/>
                </a:lnTo>
                <a:lnTo>
                  <a:pt x="117080" y="21241"/>
                </a:lnTo>
                <a:lnTo>
                  <a:pt x="78276" y="45912"/>
                </a:lnTo>
                <a:lnTo>
                  <a:pt x="45912" y="78276"/>
                </a:lnTo>
                <a:lnTo>
                  <a:pt x="21241" y="117080"/>
                </a:lnTo>
                <a:lnTo>
                  <a:pt x="5519" y="161068"/>
                </a:lnTo>
                <a:lnTo>
                  <a:pt x="0" y="208987"/>
                </a:lnTo>
                <a:lnTo>
                  <a:pt x="5519" y="256907"/>
                </a:lnTo>
                <a:lnTo>
                  <a:pt x="21241" y="300896"/>
                </a:lnTo>
                <a:lnTo>
                  <a:pt x="45912" y="339700"/>
                </a:lnTo>
                <a:lnTo>
                  <a:pt x="78276" y="372065"/>
                </a:lnTo>
                <a:lnTo>
                  <a:pt x="117080" y="396736"/>
                </a:lnTo>
                <a:lnTo>
                  <a:pt x="161068" y="412458"/>
                </a:lnTo>
                <a:lnTo>
                  <a:pt x="208987" y="417978"/>
                </a:lnTo>
                <a:lnTo>
                  <a:pt x="256905" y="412458"/>
                </a:lnTo>
                <a:lnTo>
                  <a:pt x="300893" y="396736"/>
                </a:lnTo>
                <a:lnTo>
                  <a:pt x="339697" y="372065"/>
                </a:lnTo>
                <a:lnTo>
                  <a:pt x="372061" y="339700"/>
                </a:lnTo>
                <a:lnTo>
                  <a:pt x="396731" y="300896"/>
                </a:lnTo>
                <a:lnTo>
                  <a:pt x="412453" y="256907"/>
                </a:lnTo>
                <a:lnTo>
                  <a:pt x="417973" y="208987"/>
                </a:lnTo>
                <a:lnTo>
                  <a:pt x="412453" y="161068"/>
                </a:lnTo>
                <a:lnTo>
                  <a:pt x="396731" y="117080"/>
                </a:lnTo>
                <a:lnTo>
                  <a:pt x="372061" y="78276"/>
                </a:lnTo>
                <a:lnTo>
                  <a:pt x="339697" y="45912"/>
                </a:lnTo>
                <a:lnTo>
                  <a:pt x="300893" y="21241"/>
                </a:lnTo>
                <a:lnTo>
                  <a:pt x="256905" y="5519"/>
                </a:lnTo>
                <a:lnTo>
                  <a:pt x="208987" y="0"/>
                </a:lnTo>
                <a:close/>
              </a:path>
            </a:pathLst>
          </a:custGeom>
          <a:solidFill>
            <a:srgbClr val="0117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3561160" y="1475970"/>
            <a:ext cx="418465" cy="418465"/>
          </a:xfrm>
          <a:custGeom>
            <a:avLst/>
            <a:gdLst/>
            <a:ahLst/>
            <a:cxnLst/>
            <a:rect l="l" t="t" r="r" b="b"/>
            <a:pathLst>
              <a:path w="418464" h="418464">
                <a:moveTo>
                  <a:pt x="208987" y="0"/>
                </a:moveTo>
                <a:lnTo>
                  <a:pt x="256905" y="5519"/>
                </a:lnTo>
                <a:lnTo>
                  <a:pt x="300893" y="21241"/>
                </a:lnTo>
                <a:lnTo>
                  <a:pt x="339697" y="45912"/>
                </a:lnTo>
                <a:lnTo>
                  <a:pt x="372061" y="78276"/>
                </a:lnTo>
                <a:lnTo>
                  <a:pt x="396731" y="117080"/>
                </a:lnTo>
                <a:lnTo>
                  <a:pt x="412453" y="161068"/>
                </a:lnTo>
                <a:lnTo>
                  <a:pt x="417973" y="208987"/>
                </a:lnTo>
                <a:lnTo>
                  <a:pt x="412453" y="256907"/>
                </a:lnTo>
                <a:lnTo>
                  <a:pt x="396731" y="300896"/>
                </a:lnTo>
                <a:lnTo>
                  <a:pt x="372061" y="339700"/>
                </a:lnTo>
                <a:lnTo>
                  <a:pt x="339697" y="372065"/>
                </a:lnTo>
                <a:lnTo>
                  <a:pt x="300893" y="396736"/>
                </a:lnTo>
                <a:lnTo>
                  <a:pt x="256905" y="412458"/>
                </a:lnTo>
                <a:lnTo>
                  <a:pt x="208987" y="417978"/>
                </a:lnTo>
                <a:lnTo>
                  <a:pt x="161068" y="412458"/>
                </a:lnTo>
                <a:lnTo>
                  <a:pt x="117080" y="396736"/>
                </a:lnTo>
                <a:lnTo>
                  <a:pt x="78276" y="372065"/>
                </a:lnTo>
                <a:lnTo>
                  <a:pt x="45912" y="339700"/>
                </a:lnTo>
                <a:lnTo>
                  <a:pt x="21241" y="300896"/>
                </a:lnTo>
                <a:lnTo>
                  <a:pt x="5519" y="256907"/>
                </a:lnTo>
                <a:lnTo>
                  <a:pt x="0" y="208987"/>
                </a:lnTo>
                <a:lnTo>
                  <a:pt x="5519" y="161068"/>
                </a:lnTo>
                <a:lnTo>
                  <a:pt x="21241" y="117080"/>
                </a:lnTo>
                <a:lnTo>
                  <a:pt x="45912" y="78276"/>
                </a:lnTo>
                <a:lnTo>
                  <a:pt x="78276" y="45912"/>
                </a:lnTo>
                <a:lnTo>
                  <a:pt x="117080" y="21241"/>
                </a:lnTo>
                <a:lnTo>
                  <a:pt x="161068" y="5519"/>
                </a:lnTo>
                <a:lnTo>
                  <a:pt x="208987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3619357" y="1534172"/>
            <a:ext cx="301625" cy="301625"/>
          </a:xfrm>
          <a:custGeom>
            <a:avLst/>
            <a:gdLst/>
            <a:ahLst/>
            <a:cxnLst/>
            <a:rect l="l" t="t" r="r" b="b"/>
            <a:pathLst>
              <a:path w="301625" h="301625">
                <a:moveTo>
                  <a:pt x="150789" y="0"/>
                </a:moveTo>
                <a:lnTo>
                  <a:pt x="103128" y="7687"/>
                </a:lnTo>
                <a:lnTo>
                  <a:pt x="61735" y="29093"/>
                </a:lnTo>
                <a:lnTo>
                  <a:pt x="29093" y="61734"/>
                </a:lnTo>
                <a:lnTo>
                  <a:pt x="7687" y="103126"/>
                </a:lnTo>
                <a:lnTo>
                  <a:pt x="0" y="150785"/>
                </a:lnTo>
                <a:lnTo>
                  <a:pt x="7687" y="198447"/>
                </a:lnTo>
                <a:lnTo>
                  <a:pt x="29093" y="239840"/>
                </a:lnTo>
                <a:lnTo>
                  <a:pt x="61735" y="272481"/>
                </a:lnTo>
                <a:lnTo>
                  <a:pt x="103128" y="293888"/>
                </a:lnTo>
                <a:lnTo>
                  <a:pt x="150789" y="301575"/>
                </a:lnTo>
                <a:lnTo>
                  <a:pt x="198450" y="293888"/>
                </a:lnTo>
                <a:lnTo>
                  <a:pt x="239843" y="272481"/>
                </a:lnTo>
                <a:lnTo>
                  <a:pt x="272484" y="239840"/>
                </a:lnTo>
                <a:lnTo>
                  <a:pt x="293890" y="198447"/>
                </a:lnTo>
                <a:lnTo>
                  <a:pt x="301578" y="150785"/>
                </a:lnTo>
                <a:lnTo>
                  <a:pt x="293890" y="103126"/>
                </a:lnTo>
                <a:lnTo>
                  <a:pt x="272484" y="61734"/>
                </a:lnTo>
                <a:lnTo>
                  <a:pt x="239843" y="29093"/>
                </a:lnTo>
                <a:lnTo>
                  <a:pt x="198450" y="7687"/>
                </a:lnTo>
                <a:lnTo>
                  <a:pt x="150789" y="0"/>
                </a:lnTo>
                <a:close/>
              </a:path>
            </a:pathLst>
          </a:custGeom>
          <a:solidFill>
            <a:srgbClr val="88B4B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3619357" y="1534172"/>
            <a:ext cx="301625" cy="301625"/>
          </a:xfrm>
          <a:custGeom>
            <a:avLst/>
            <a:gdLst/>
            <a:ahLst/>
            <a:cxnLst/>
            <a:rect l="l" t="t" r="r" b="b"/>
            <a:pathLst>
              <a:path w="301625" h="301625">
                <a:moveTo>
                  <a:pt x="150789" y="0"/>
                </a:moveTo>
                <a:lnTo>
                  <a:pt x="198450" y="7687"/>
                </a:lnTo>
                <a:lnTo>
                  <a:pt x="239843" y="29093"/>
                </a:lnTo>
                <a:lnTo>
                  <a:pt x="272484" y="61734"/>
                </a:lnTo>
                <a:lnTo>
                  <a:pt x="293890" y="103126"/>
                </a:lnTo>
                <a:lnTo>
                  <a:pt x="301578" y="150785"/>
                </a:lnTo>
                <a:lnTo>
                  <a:pt x="293890" y="198447"/>
                </a:lnTo>
                <a:lnTo>
                  <a:pt x="272484" y="239840"/>
                </a:lnTo>
                <a:lnTo>
                  <a:pt x="239843" y="272481"/>
                </a:lnTo>
                <a:lnTo>
                  <a:pt x="198450" y="293888"/>
                </a:lnTo>
                <a:lnTo>
                  <a:pt x="150789" y="301575"/>
                </a:lnTo>
                <a:lnTo>
                  <a:pt x="103128" y="293888"/>
                </a:lnTo>
                <a:lnTo>
                  <a:pt x="61735" y="272481"/>
                </a:lnTo>
                <a:lnTo>
                  <a:pt x="29093" y="239840"/>
                </a:lnTo>
                <a:lnTo>
                  <a:pt x="7687" y="198447"/>
                </a:lnTo>
                <a:lnTo>
                  <a:pt x="0" y="150785"/>
                </a:lnTo>
                <a:lnTo>
                  <a:pt x="7687" y="103126"/>
                </a:lnTo>
                <a:lnTo>
                  <a:pt x="29093" y="61734"/>
                </a:lnTo>
                <a:lnTo>
                  <a:pt x="61735" y="29093"/>
                </a:lnTo>
                <a:lnTo>
                  <a:pt x="103128" y="7687"/>
                </a:lnTo>
                <a:lnTo>
                  <a:pt x="150789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3710991" y="1625807"/>
            <a:ext cx="118306" cy="118305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2390115" y="1715539"/>
            <a:ext cx="460375" cy="145415"/>
          </a:xfrm>
          <a:custGeom>
            <a:avLst/>
            <a:gdLst/>
            <a:ahLst/>
            <a:cxnLst/>
            <a:rect l="l" t="t" r="r" b="b"/>
            <a:pathLst>
              <a:path w="460375" h="145414">
                <a:moveTo>
                  <a:pt x="72071" y="53654"/>
                </a:moveTo>
                <a:lnTo>
                  <a:pt x="0" y="119501"/>
                </a:lnTo>
                <a:lnTo>
                  <a:pt x="94200" y="145120"/>
                </a:lnTo>
                <a:lnTo>
                  <a:pt x="85675" y="109882"/>
                </a:lnTo>
                <a:lnTo>
                  <a:pt x="78044" y="109882"/>
                </a:lnTo>
                <a:lnTo>
                  <a:pt x="73811" y="92387"/>
                </a:lnTo>
                <a:lnTo>
                  <a:pt x="81020" y="90643"/>
                </a:lnTo>
                <a:lnTo>
                  <a:pt x="72071" y="53654"/>
                </a:lnTo>
                <a:close/>
              </a:path>
              <a:path w="460375" h="145414">
                <a:moveTo>
                  <a:pt x="81020" y="90643"/>
                </a:moveTo>
                <a:lnTo>
                  <a:pt x="73811" y="92387"/>
                </a:lnTo>
                <a:lnTo>
                  <a:pt x="78044" y="109882"/>
                </a:lnTo>
                <a:lnTo>
                  <a:pt x="85253" y="108138"/>
                </a:lnTo>
                <a:lnTo>
                  <a:pt x="81020" y="90643"/>
                </a:lnTo>
                <a:close/>
              </a:path>
              <a:path w="460375" h="145414">
                <a:moveTo>
                  <a:pt x="85253" y="108138"/>
                </a:moveTo>
                <a:lnTo>
                  <a:pt x="78044" y="109882"/>
                </a:lnTo>
                <a:lnTo>
                  <a:pt x="85675" y="109882"/>
                </a:lnTo>
                <a:lnTo>
                  <a:pt x="85253" y="108138"/>
                </a:lnTo>
                <a:close/>
              </a:path>
              <a:path w="460375" h="145414">
                <a:moveTo>
                  <a:pt x="455655" y="0"/>
                </a:moveTo>
                <a:lnTo>
                  <a:pt x="81020" y="90643"/>
                </a:lnTo>
                <a:lnTo>
                  <a:pt x="85253" y="108138"/>
                </a:lnTo>
                <a:lnTo>
                  <a:pt x="459888" y="17496"/>
                </a:lnTo>
                <a:lnTo>
                  <a:pt x="455655" y="0"/>
                </a:lnTo>
                <a:close/>
              </a:path>
            </a:pathLst>
          </a:custGeom>
          <a:solidFill>
            <a:srgbClr val="1516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1123833" y="1234953"/>
            <a:ext cx="1730375" cy="447040"/>
          </a:xfrm>
          <a:custGeom>
            <a:avLst/>
            <a:gdLst/>
            <a:ahLst/>
            <a:cxnLst/>
            <a:rect l="l" t="t" r="r" b="b"/>
            <a:pathLst>
              <a:path w="1730375" h="447039">
                <a:moveTo>
                  <a:pt x="72288" y="355216"/>
                </a:moveTo>
                <a:lnTo>
                  <a:pt x="0" y="420825"/>
                </a:lnTo>
                <a:lnTo>
                  <a:pt x="94118" y="446752"/>
                </a:lnTo>
                <a:lnTo>
                  <a:pt x="85702" y="411462"/>
                </a:lnTo>
                <a:lnTo>
                  <a:pt x="78077" y="411462"/>
                </a:lnTo>
                <a:lnTo>
                  <a:pt x="73901" y="393952"/>
                </a:lnTo>
                <a:lnTo>
                  <a:pt x="81116" y="392232"/>
                </a:lnTo>
                <a:lnTo>
                  <a:pt x="72288" y="355216"/>
                </a:lnTo>
                <a:close/>
              </a:path>
              <a:path w="1730375" h="447039">
                <a:moveTo>
                  <a:pt x="81116" y="392232"/>
                </a:moveTo>
                <a:lnTo>
                  <a:pt x="73901" y="393952"/>
                </a:lnTo>
                <a:lnTo>
                  <a:pt x="78077" y="411462"/>
                </a:lnTo>
                <a:lnTo>
                  <a:pt x="85291" y="409741"/>
                </a:lnTo>
                <a:lnTo>
                  <a:pt x="81116" y="392232"/>
                </a:lnTo>
                <a:close/>
              </a:path>
              <a:path w="1730375" h="447039">
                <a:moveTo>
                  <a:pt x="85291" y="409741"/>
                </a:moveTo>
                <a:lnTo>
                  <a:pt x="78077" y="411462"/>
                </a:lnTo>
                <a:lnTo>
                  <a:pt x="85702" y="411462"/>
                </a:lnTo>
                <a:lnTo>
                  <a:pt x="85291" y="409741"/>
                </a:lnTo>
                <a:close/>
              </a:path>
              <a:path w="1730375" h="447039">
                <a:moveTo>
                  <a:pt x="1725800" y="0"/>
                </a:moveTo>
                <a:lnTo>
                  <a:pt x="81116" y="392232"/>
                </a:lnTo>
                <a:lnTo>
                  <a:pt x="85291" y="409741"/>
                </a:lnTo>
                <a:lnTo>
                  <a:pt x="1729976" y="17510"/>
                </a:lnTo>
                <a:lnTo>
                  <a:pt x="1725800" y="0"/>
                </a:lnTo>
                <a:close/>
              </a:path>
            </a:pathLst>
          </a:custGeom>
          <a:solidFill>
            <a:srgbClr val="1516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6182417" y="1414468"/>
            <a:ext cx="1275723" cy="1562665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 txBox="1"/>
          <p:nvPr/>
        </p:nvSpPr>
        <p:spPr>
          <a:xfrm>
            <a:off x="6640603" y="947732"/>
            <a:ext cx="1245235" cy="374650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5080">
              <a:lnSpc>
                <a:spcPts val="890"/>
              </a:lnSpc>
              <a:spcBef>
                <a:spcPts val="185"/>
              </a:spcBef>
            </a:pP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A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range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of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adjustable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feet  exist that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would be</a:t>
            </a:r>
            <a:r>
              <a:rPr sz="8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suitable 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for my</a:t>
            </a:r>
            <a:r>
              <a:rPr sz="800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design.</a:t>
            </a:r>
            <a:endParaRPr sz="800">
              <a:latin typeface="Arial"/>
              <a:cs typeface="Arial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8046319" y="1197726"/>
            <a:ext cx="2333625" cy="1735117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 txBox="1"/>
          <p:nvPr/>
        </p:nvSpPr>
        <p:spPr>
          <a:xfrm>
            <a:off x="8090755" y="621460"/>
            <a:ext cx="2143760" cy="48831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5080">
              <a:lnSpc>
                <a:spcPts val="890"/>
              </a:lnSpc>
              <a:spcBef>
                <a:spcPts val="185"/>
              </a:spcBef>
            </a:pP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I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have altered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length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of 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legs, so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that the  left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hand side is lower and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0" dirty="0">
                <a:solidFill>
                  <a:srgbClr val="151616"/>
                </a:solidFill>
                <a:latin typeface="Arial"/>
                <a:cs typeface="Arial"/>
              </a:rPr>
              <a:t>MP3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is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at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an  angle.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This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makes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it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look unusual, rather like  you would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expect of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a Memphis</a:t>
            </a:r>
            <a:r>
              <a:rPr sz="800" spc="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style.</a:t>
            </a:r>
            <a:endParaRPr sz="800">
              <a:latin typeface="Arial"/>
              <a:cs typeface="Arial"/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5493615" y="4537156"/>
            <a:ext cx="3356852" cy="2515809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996001" y="4450312"/>
            <a:ext cx="130810" cy="677545"/>
          </a:xfrm>
          <a:custGeom>
            <a:avLst/>
            <a:gdLst/>
            <a:ahLst/>
            <a:cxnLst/>
            <a:rect l="l" t="t" r="r" b="b"/>
            <a:pathLst>
              <a:path w="130809" h="677545">
                <a:moveTo>
                  <a:pt x="74972" y="593679"/>
                </a:moveTo>
                <a:lnTo>
                  <a:pt x="37223" y="598464"/>
                </a:lnTo>
                <a:lnTo>
                  <a:pt x="94658" y="677405"/>
                </a:lnTo>
                <a:lnTo>
                  <a:pt x="124877" y="601038"/>
                </a:lnTo>
                <a:lnTo>
                  <a:pt x="75905" y="601038"/>
                </a:lnTo>
                <a:lnTo>
                  <a:pt x="74972" y="593679"/>
                </a:lnTo>
                <a:close/>
              </a:path>
              <a:path w="130809" h="677545">
                <a:moveTo>
                  <a:pt x="92828" y="591416"/>
                </a:moveTo>
                <a:lnTo>
                  <a:pt x="74972" y="593679"/>
                </a:lnTo>
                <a:lnTo>
                  <a:pt x="75905" y="601038"/>
                </a:lnTo>
                <a:lnTo>
                  <a:pt x="93761" y="598778"/>
                </a:lnTo>
                <a:lnTo>
                  <a:pt x="92828" y="591416"/>
                </a:lnTo>
                <a:close/>
              </a:path>
              <a:path w="130809" h="677545">
                <a:moveTo>
                  <a:pt x="130578" y="586630"/>
                </a:moveTo>
                <a:lnTo>
                  <a:pt x="92828" y="591416"/>
                </a:lnTo>
                <a:lnTo>
                  <a:pt x="93761" y="598778"/>
                </a:lnTo>
                <a:lnTo>
                  <a:pt x="75905" y="601038"/>
                </a:lnTo>
                <a:lnTo>
                  <a:pt x="124877" y="601038"/>
                </a:lnTo>
                <a:lnTo>
                  <a:pt x="130578" y="586630"/>
                </a:lnTo>
                <a:close/>
              </a:path>
              <a:path w="130809" h="677545">
                <a:moveTo>
                  <a:pt x="17856" y="0"/>
                </a:moveTo>
                <a:lnTo>
                  <a:pt x="0" y="2261"/>
                </a:lnTo>
                <a:lnTo>
                  <a:pt x="74972" y="593679"/>
                </a:lnTo>
                <a:lnTo>
                  <a:pt x="92828" y="591416"/>
                </a:lnTo>
                <a:lnTo>
                  <a:pt x="17856" y="0"/>
                </a:lnTo>
                <a:close/>
              </a:path>
            </a:pathLst>
          </a:custGeom>
          <a:solidFill>
            <a:srgbClr val="1516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3355847" y="4247683"/>
            <a:ext cx="408426" cy="731508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 txBox="1"/>
          <p:nvPr/>
        </p:nvSpPr>
        <p:spPr>
          <a:xfrm>
            <a:off x="2051903" y="3895722"/>
            <a:ext cx="1121410" cy="82867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5080">
              <a:lnSpc>
                <a:spcPts val="890"/>
              </a:lnSpc>
              <a:spcBef>
                <a:spcPts val="185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0" dirty="0">
                <a:solidFill>
                  <a:srgbClr val="151616"/>
                </a:solidFill>
                <a:latin typeface="Arial"/>
                <a:cs typeface="Arial"/>
              </a:rPr>
              <a:t>MP3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station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will be  supplied with a multi-  coloured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remote</a:t>
            </a:r>
            <a:r>
              <a:rPr sz="800" spc="-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control.</a:t>
            </a:r>
            <a:endParaRPr sz="800">
              <a:latin typeface="Arial"/>
              <a:cs typeface="Arial"/>
            </a:endParaRPr>
          </a:p>
          <a:p>
            <a:pPr marL="12700" marR="44450">
              <a:lnSpc>
                <a:spcPts val="890"/>
              </a:lnSpc>
              <a:spcBef>
                <a:spcPts val="905"/>
              </a:spcBef>
            </a:pP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I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will develop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8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shape  so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that it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is more  ergonomic.</a:t>
            </a:r>
            <a:endParaRPr sz="800">
              <a:latin typeface="Arial"/>
              <a:cs typeface="Arial"/>
            </a:endParaRPr>
          </a:p>
        </p:txBody>
      </p:sp>
      <p:sp>
        <p:nvSpPr>
          <p:cNvPr id="45" name="object 45"/>
          <p:cNvSpPr txBox="1">
            <a:spLocks noGrp="1"/>
          </p:cNvSpPr>
          <p:nvPr>
            <p:ph type="title"/>
          </p:nvPr>
        </p:nvSpPr>
        <p:spPr>
          <a:xfrm>
            <a:off x="2189532" y="77805"/>
            <a:ext cx="601345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u="sng" spc="55" dirty="0"/>
              <a:t>MEMPHIS STYLE </a:t>
            </a:r>
            <a:r>
              <a:rPr sz="2400" u="sng" spc="30" dirty="0"/>
              <a:t>MP3 </a:t>
            </a:r>
            <a:r>
              <a:rPr sz="2400" u="sng" spc="25" dirty="0"/>
              <a:t>PLAYER </a:t>
            </a:r>
            <a:r>
              <a:rPr sz="2400" u="sng" dirty="0"/>
              <a:t>- </a:t>
            </a:r>
            <a:r>
              <a:rPr sz="2400" u="sng" spc="50" dirty="0"/>
              <a:t>IDEA</a:t>
            </a:r>
            <a:r>
              <a:rPr sz="2400" u="sng" spc="90" dirty="0"/>
              <a:t> </a:t>
            </a:r>
            <a:r>
              <a:rPr sz="2400" u="sng" spc="-5" dirty="0"/>
              <a:t>1</a:t>
            </a:r>
            <a:endParaRPr sz="2400" u="sng" dirty="0"/>
          </a:p>
        </p:txBody>
      </p:sp>
      <p:sp>
        <p:nvSpPr>
          <p:cNvPr id="46" name="object 46"/>
          <p:cNvSpPr txBox="1"/>
          <p:nvPr/>
        </p:nvSpPr>
        <p:spPr>
          <a:xfrm>
            <a:off x="8412228" y="3019413"/>
            <a:ext cx="1853564" cy="715010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194945">
              <a:lnSpc>
                <a:spcPts val="890"/>
              </a:lnSpc>
              <a:spcBef>
                <a:spcPts val="185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This an unusual design and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it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is ‘eye  catching’.</a:t>
            </a:r>
            <a:endParaRPr sz="800">
              <a:latin typeface="Arial"/>
              <a:cs typeface="Arial"/>
            </a:endParaRPr>
          </a:p>
          <a:p>
            <a:pPr marL="12700" marR="5080">
              <a:lnSpc>
                <a:spcPts val="890"/>
              </a:lnSpc>
              <a:spcBef>
                <a:spcPts val="905"/>
              </a:spcBef>
            </a:pP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I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could consider using large springs in  steady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of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normal legs.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This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will make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design even more</a:t>
            </a:r>
            <a:r>
              <a:rPr sz="800" spc="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unusual.</a:t>
            </a:r>
            <a:endParaRPr sz="800">
              <a:latin typeface="Arial"/>
              <a:cs typeface="Arial"/>
            </a:endParaRPr>
          </a:p>
        </p:txBody>
      </p:sp>
      <p:sp>
        <p:nvSpPr>
          <p:cNvPr id="47" name="object 47"/>
          <p:cNvSpPr/>
          <p:nvPr/>
        </p:nvSpPr>
        <p:spPr>
          <a:xfrm>
            <a:off x="7549286" y="2260683"/>
            <a:ext cx="470070" cy="1487563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8034253" y="2746461"/>
            <a:ext cx="443230" cy="293370"/>
          </a:xfrm>
          <a:custGeom>
            <a:avLst/>
            <a:gdLst/>
            <a:ahLst/>
            <a:cxnLst/>
            <a:rect l="l" t="t" r="r" b="b"/>
            <a:pathLst>
              <a:path w="443229" h="293369">
                <a:moveTo>
                  <a:pt x="366505" y="39184"/>
                </a:moveTo>
                <a:lnTo>
                  <a:pt x="0" y="278212"/>
                </a:lnTo>
                <a:lnTo>
                  <a:pt x="9834" y="293288"/>
                </a:lnTo>
                <a:lnTo>
                  <a:pt x="376338" y="54262"/>
                </a:lnTo>
                <a:lnTo>
                  <a:pt x="366505" y="39184"/>
                </a:lnTo>
                <a:close/>
              </a:path>
              <a:path w="443229" h="293369">
                <a:moveTo>
                  <a:pt x="424330" y="35133"/>
                </a:moveTo>
                <a:lnTo>
                  <a:pt x="372718" y="35133"/>
                </a:lnTo>
                <a:lnTo>
                  <a:pt x="382553" y="50209"/>
                </a:lnTo>
                <a:lnTo>
                  <a:pt x="376338" y="54262"/>
                </a:lnTo>
                <a:lnTo>
                  <a:pt x="397126" y="86137"/>
                </a:lnTo>
                <a:lnTo>
                  <a:pt x="424330" y="35133"/>
                </a:lnTo>
                <a:close/>
              </a:path>
              <a:path w="443229" h="293369">
                <a:moveTo>
                  <a:pt x="372718" y="35133"/>
                </a:moveTo>
                <a:lnTo>
                  <a:pt x="366505" y="39184"/>
                </a:lnTo>
                <a:lnTo>
                  <a:pt x="376338" y="54262"/>
                </a:lnTo>
                <a:lnTo>
                  <a:pt x="382553" y="50209"/>
                </a:lnTo>
                <a:lnTo>
                  <a:pt x="372718" y="35133"/>
                </a:lnTo>
                <a:close/>
              </a:path>
              <a:path w="443229" h="293369">
                <a:moveTo>
                  <a:pt x="443069" y="0"/>
                </a:moveTo>
                <a:lnTo>
                  <a:pt x="345721" y="7315"/>
                </a:lnTo>
                <a:lnTo>
                  <a:pt x="366505" y="39184"/>
                </a:lnTo>
                <a:lnTo>
                  <a:pt x="372718" y="35133"/>
                </a:lnTo>
                <a:lnTo>
                  <a:pt x="424330" y="35133"/>
                </a:lnTo>
                <a:lnTo>
                  <a:pt x="443069" y="0"/>
                </a:lnTo>
                <a:close/>
              </a:path>
            </a:pathLst>
          </a:custGeom>
          <a:solidFill>
            <a:srgbClr val="1516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8999412" y="2384513"/>
            <a:ext cx="620916" cy="539262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 txBox="1"/>
          <p:nvPr/>
        </p:nvSpPr>
        <p:spPr>
          <a:xfrm>
            <a:off x="8931352" y="4333871"/>
            <a:ext cx="1381125" cy="60134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5080">
              <a:lnSpc>
                <a:spcPts val="890"/>
              </a:lnSpc>
              <a:spcBef>
                <a:spcPts val="185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Casters could be an option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for  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customer, supplied in a  range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of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colours.</a:t>
            </a:r>
            <a:endParaRPr sz="800">
              <a:latin typeface="Arial"/>
              <a:cs typeface="Arial"/>
            </a:endParaRPr>
          </a:p>
          <a:p>
            <a:pPr marL="12700" marR="38735">
              <a:lnSpc>
                <a:spcPts val="890"/>
              </a:lnSpc>
              <a:spcBef>
                <a:spcPts val="15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They will be made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from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nylon  which allows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smooth</a:t>
            </a:r>
            <a:r>
              <a:rPr sz="800" spc="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‘rolling’.</a:t>
            </a:r>
            <a:endParaRPr sz="800">
              <a:latin typeface="Arial"/>
              <a:cs typeface="Arial"/>
            </a:endParaRPr>
          </a:p>
        </p:txBody>
      </p:sp>
      <p:sp>
        <p:nvSpPr>
          <p:cNvPr id="51" name="object 51"/>
          <p:cNvSpPr/>
          <p:nvPr/>
        </p:nvSpPr>
        <p:spPr>
          <a:xfrm>
            <a:off x="869824" y="2127329"/>
            <a:ext cx="158954" cy="168090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1946149" y="2289254"/>
            <a:ext cx="158954" cy="168090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 txBox="1"/>
          <p:nvPr/>
        </p:nvSpPr>
        <p:spPr>
          <a:xfrm>
            <a:off x="4654631" y="3609960"/>
            <a:ext cx="1714500" cy="60134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5080">
              <a:lnSpc>
                <a:spcPts val="890"/>
              </a:lnSpc>
              <a:spcBef>
                <a:spcPts val="185"/>
              </a:spcBef>
            </a:pP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I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will consider adding an ergonomic  handle.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This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will be used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to lift the left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hand side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of the </a:t>
            </a:r>
            <a:r>
              <a:rPr sz="800" spc="0" dirty="0">
                <a:solidFill>
                  <a:srgbClr val="151616"/>
                </a:solidFill>
                <a:latin typeface="Arial"/>
                <a:cs typeface="Arial"/>
              </a:rPr>
              <a:t>MP3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station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and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unit can then be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moved,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with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right  hand legs resting on</a:t>
            </a:r>
            <a:r>
              <a:rPr sz="800" spc="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castors.</a:t>
            </a:r>
            <a:endParaRPr sz="800">
              <a:latin typeface="Arial"/>
              <a:cs typeface="Arial"/>
            </a:endParaRPr>
          </a:p>
        </p:txBody>
      </p:sp>
      <p:sp>
        <p:nvSpPr>
          <p:cNvPr id="58" name="object 58"/>
          <p:cNvSpPr txBox="1"/>
          <p:nvPr/>
        </p:nvSpPr>
        <p:spPr>
          <a:xfrm>
            <a:off x="7237108" y="7291489"/>
            <a:ext cx="2862580" cy="187960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0"/>
              </a:spcBef>
              <a:tabLst>
                <a:tab pos="2057400" algn="l"/>
              </a:tabLst>
            </a:pPr>
            <a:r>
              <a:rPr sz="900" spc="5" dirty="0">
                <a:solidFill>
                  <a:srgbClr val="3C2B98"/>
                </a:solidFill>
                <a:latin typeface="Arial"/>
                <a:cs typeface="Arial"/>
                <a:hlinkClick r:id="rId23"/>
              </a:rPr>
              <a:t>www.technologystudent.com</a:t>
            </a:r>
            <a:r>
              <a:rPr sz="900" spc="25" dirty="0">
                <a:solidFill>
                  <a:srgbClr val="3C2B98"/>
                </a:solidFill>
                <a:latin typeface="Arial"/>
                <a:cs typeface="Arial"/>
                <a:hlinkClick r:id="rId23"/>
              </a:rPr>
              <a:t> </a:t>
            </a:r>
            <a:r>
              <a:rPr sz="900" spc="15" dirty="0">
                <a:solidFill>
                  <a:srgbClr val="3C2B98"/>
                </a:solidFill>
                <a:latin typeface="Arial"/>
                <a:cs typeface="Arial"/>
              </a:rPr>
              <a:t>©</a:t>
            </a:r>
            <a:r>
              <a:rPr sz="900" spc="25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900" spc="10" dirty="0">
                <a:solidFill>
                  <a:srgbClr val="3C2B98"/>
                </a:solidFill>
                <a:latin typeface="Arial"/>
                <a:cs typeface="Arial"/>
              </a:rPr>
              <a:t>2018	</a:t>
            </a:r>
            <a:r>
              <a:rPr sz="900" dirty="0">
                <a:solidFill>
                  <a:srgbClr val="3C2B98"/>
                </a:solidFill>
                <a:latin typeface="Arial"/>
                <a:cs typeface="Arial"/>
              </a:rPr>
              <a:t>V.Ryan </a:t>
            </a:r>
            <a:r>
              <a:rPr sz="900" spc="15" dirty="0">
                <a:solidFill>
                  <a:srgbClr val="3C2B98"/>
                </a:solidFill>
                <a:latin typeface="Arial"/>
                <a:cs typeface="Arial"/>
              </a:rPr>
              <a:t>©</a:t>
            </a:r>
            <a:r>
              <a:rPr sz="900" spc="-60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900" spc="10" dirty="0">
                <a:solidFill>
                  <a:srgbClr val="3C2B98"/>
                </a:solidFill>
                <a:latin typeface="Arial"/>
                <a:cs typeface="Arial"/>
              </a:rPr>
              <a:t>2018</a:t>
            </a:r>
            <a:endParaRPr sz="900">
              <a:latin typeface="Arial"/>
              <a:cs typeface="Arial"/>
            </a:endParaRPr>
          </a:p>
        </p:txBody>
      </p:sp>
      <p:sp>
        <p:nvSpPr>
          <p:cNvPr id="59" name="object 59"/>
          <p:cNvSpPr txBox="1"/>
          <p:nvPr/>
        </p:nvSpPr>
        <p:spPr>
          <a:xfrm>
            <a:off x="726078" y="7312331"/>
            <a:ext cx="3169285" cy="187325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0"/>
              </a:spcBef>
            </a:pPr>
            <a:r>
              <a:rPr sz="900" spc="35" dirty="0">
                <a:solidFill>
                  <a:srgbClr val="3C2B98"/>
                </a:solidFill>
                <a:latin typeface="Arial"/>
                <a:cs typeface="Arial"/>
              </a:rPr>
              <a:t>WORLD </a:t>
            </a:r>
            <a:r>
              <a:rPr sz="900" spc="30" dirty="0">
                <a:solidFill>
                  <a:srgbClr val="3C2B98"/>
                </a:solidFill>
                <a:latin typeface="Arial"/>
                <a:cs typeface="Arial"/>
              </a:rPr>
              <a:t>ASSOCIATION OF </a:t>
            </a:r>
            <a:r>
              <a:rPr sz="900" spc="40" dirty="0">
                <a:solidFill>
                  <a:srgbClr val="3C2B98"/>
                </a:solidFill>
                <a:latin typeface="Arial"/>
                <a:cs typeface="Arial"/>
              </a:rPr>
              <a:t>TECHNOLOGY </a:t>
            </a:r>
            <a:r>
              <a:rPr sz="900" spc="35" dirty="0">
                <a:solidFill>
                  <a:srgbClr val="3C2B98"/>
                </a:solidFill>
                <a:latin typeface="Arial"/>
                <a:cs typeface="Arial"/>
              </a:rPr>
              <a:t>TEACHERS</a:t>
            </a:r>
            <a:endParaRPr sz="900">
              <a:latin typeface="Arial"/>
              <a:cs typeface="Arial"/>
            </a:endParaRPr>
          </a:p>
        </p:txBody>
      </p:sp>
      <p:sp>
        <p:nvSpPr>
          <p:cNvPr id="60" name="object 60"/>
          <p:cNvSpPr txBox="1"/>
          <p:nvPr/>
        </p:nvSpPr>
        <p:spPr>
          <a:xfrm>
            <a:off x="4093334" y="7309371"/>
            <a:ext cx="2849245" cy="187325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0"/>
              </a:spcBef>
            </a:pPr>
            <a:r>
              <a:rPr sz="900" spc="5" dirty="0">
                <a:solidFill>
                  <a:srgbClr val="3C2B98"/>
                </a:solidFill>
                <a:latin typeface="Arial"/>
                <a:cs typeface="Arial"/>
                <a:hlinkClick r:id="rId24"/>
              </a:rPr>
              <a:t>https://www.facebook.com/groups/254963448192823/</a:t>
            </a:r>
            <a:endParaRPr sz="900">
              <a:latin typeface="Arial"/>
              <a:cs typeface="Arial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2859167" y="528623"/>
            <a:ext cx="1145540" cy="374650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5080" indent="-635">
              <a:lnSpc>
                <a:spcPts val="890"/>
              </a:lnSpc>
              <a:spcBef>
                <a:spcPts val="185"/>
              </a:spcBef>
            </a:pP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I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have used ‘real’ eyes</a:t>
            </a:r>
            <a:r>
              <a:rPr sz="8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to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develop a simple colour  scheme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for the</a:t>
            </a:r>
            <a:r>
              <a:rPr sz="8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speakers</a:t>
            </a:r>
            <a:endParaRPr sz="800">
              <a:latin typeface="Arial"/>
              <a:cs typeface="Arial"/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4156973" y="2939540"/>
            <a:ext cx="127000" cy="1790700"/>
          </a:xfrm>
          <a:prstGeom prst="rect">
            <a:avLst/>
          </a:prstGeom>
        </p:spPr>
        <p:txBody>
          <a:bodyPr vert="vert270" wrap="square" lIns="0" tIns="1968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5"/>
              </a:spcBef>
            </a:pPr>
            <a:r>
              <a:rPr sz="550" dirty="0">
                <a:solidFill>
                  <a:srgbClr val="3C2B98"/>
                </a:solidFill>
                <a:latin typeface="Arial"/>
                <a:cs typeface="Arial"/>
                <a:hlinkClick r:id="rId24"/>
              </a:rPr>
              <a:t>https://ww</a:t>
            </a:r>
            <a:r>
              <a:rPr sz="550" spc="-35" dirty="0">
                <a:solidFill>
                  <a:srgbClr val="3C2B98"/>
                </a:solidFill>
                <a:latin typeface="Arial"/>
                <a:cs typeface="Arial"/>
                <a:hlinkClick r:id="rId24"/>
              </a:rPr>
              <a:t>w</a:t>
            </a:r>
            <a:r>
              <a:rPr sz="550" dirty="0">
                <a:solidFill>
                  <a:srgbClr val="3C2B98"/>
                </a:solidFill>
                <a:latin typeface="Arial"/>
                <a:cs typeface="Arial"/>
                <a:hlinkClick r:id="rId24"/>
              </a:rPr>
              <a:t>.facebook.com/groups/254963448192823/</a:t>
            </a:r>
            <a:endParaRPr sz="550">
              <a:latin typeface="Arial"/>
              <a:cs typeface="Arial"/>
            </a:endParaRPr>
          </a:p>
        </p:txBody>
      </p:sp>
      <p:sp>
        <p:nvSpPr>
          <p:cNvPr id="56" name="object 56"/>
          <p:cNvSpPr txBox="1"/>
          <p:nvPr/>
        </p:nvSpPr>
        <p:spPr>
          <a:xfrm>
            <a:off x="4158820" y="4844536"/>
            <a:ext cx="127000" cy="1990725"/>
          </a:xfrm>
          <a:prstGeom prst="rect">
            <a:avLst/>
          </a:prstGeom>
        </p:spPr>
        <p:txBody>
          <a:bodyPr vert="vert270" wrap="square" lIns="0" tIns="1968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5"/>
              </a:spcBef>
            </a:pPr>
            <a:r>
              <a:rPr sz="550" spc="30" dirty="0">
                <a:solidFill>
                  <a:srgbClr val="3C2B98"/>
                </a:solidFill>
                <a:latin typeface="Arial"/>
                <a:cs typeface="Arial"/>
              </a:rPr>
              <a:t>WORLD </a:t>
            </a:r>
            <a:r>
              <a:rPr sz="550" spc="25" dirty="0">
                <a:solidFill>
                  <a:srgbClr val="3C2B98"/>
                </a:solidFill>
                <a:latin typeface="Arial"/>
                <a:cs typeface="Arial"/>
              </a:rPr>
              <a:t>ASSOCIATION OF </a:t>
            </a:r>
            <a:r>
              <a:rPr sz="550" spc="30" dirty="0">
                <a:solidFill>
                  <a:srgbClr val="3C2B98"/>
                </a:solidFill>
                <a:latin typeface="Arial"/>
                <a:cs typeface="Arial"/>
              </a:rPr>
              <a:t>TECHNOLOGY</a:t>
            </a:r>
            <a:r>
              <a:rPr sz="550" spc="0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550" spc="30" dirty="0">
                <a:solidFill>
                  <a:srgbClr val="3C2B98"/>
                </a:solidFill>
                <a:latin typeface="Arial"/>
                <a:cs typeface="Arial"/>
              </a:rPr>
              <a:t>TEACHERS</a:t>
            </a:r>
            <a:endParaRPr sz="550">
              <a:latin typeface="Arial"/>
              <a:cs typeface="Arial"/>
            </a:endParaRPr>
          </a:p>
        </p:txBody>
      </p:sp>
      <p:sp>
        <p:nvSpPr>
          <p:cNvPr id="57" name="object 57"/>
          <p:cNvSpPr txBox="1"/>
          <p:nvPr/>
        </p:nvSpPr>
        <p:spPr>
          <a:xfrm>
            <a:off x="4145792" y="965624"/>
            <a:ext cx="127000" cy="1799589"/>
          </a:xfrm>
          <a:prstGeom prst="rect">
            <a:avLst/>
          </a:prstGeom>
        </p:spPr>
        <p:txBody>
          <a:bodyPr vert="vert270" wrap="square" lIns="0" tIns="1968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5"/>
              </a:spcBef>
            </a:pPr>
            <a:r>
              <a:rPr sz="550" spc="10" dirty="0">
                <a:solidFill>
                  <a:srgbClr val="3C2B98"/>
                </a:solidFill>
                <a:latin typeface="Arial"/>
                <a:cs typeface="Arial"/>
                <a:hlinkClick r:id="rId23"/>
              </a:rPr>
              <a:t>www.technologystudent.com </a:t>
            </a:r>
            <a:r>
              <a:rPr sz="550" spc="15" dirty="0">
                <a:solidFill>
                  <a:srgbClr val="3C2B98"/>
                </a:solidFill>
                <a:latin typeface="Arial"/>
                <a:cs typeface="Arial"/>
              </a:rPr>
              <a:t>© </a:t>
            </a:r>
            <a:r>
              <a:rPr sz="550" spc="10" dirty="0">
                <a:solidFill>
                  <a:srgbClr val="3C2B98"/>
                </a:solidFill>
                <a:latin typeface="Arial"/>
                <a:cs typeface="Arial"/>
              </a:rPr>
              <a:t>2018 </a:t>
            </a:r>
            <a:r>
              <a:rPr sz="550" spc="0" dirty="0">
                <a:solidFill>
                  <a:srgbClr val="3C2B98"/>
                </a:solidFill>
                <a:latin typeface="Arial"/>
                <a:cs typeface="Arial"/>
              </a:rPr>
              <a:t>V.Ryan </a:t>
            </a:r>
            <a:r>
              <a:rPr sz="550" spc="15" dirty="0">
                <a:solidFill>
                  <a:srgbClr val="3C2B98"/>
                </a:solidFill>
                <a:latin typeface="Arial"/>
                <a:cs typeface="Arial"/>
              </a:rPr>
              <a:t>©</a:t>
            </a:r>
            <a:r>
              <a:rPr sz="550" spc="-110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550" spc="10" dirty="0">
                <a:solidFill>
                  <a:srgbClr val="3C2B98"/>
                </a:solidFill>
                <a:latin typeface="Arial"/>
                <a:cs typeface="Arial"/>
              </a:rPr>
              <a:t>2018</a:t>
            </a:r>
            <a:endParaRPr sz="5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1014" y="58452"/>
            <a:ext cx="10567035" cy="7455534"/>
          </a:xfrm>
          <a:custGeom>
            <a:avLst/>
            <a:gdLst/>
            <a:ahLst/>
            <a:cxnLst/>
            <a:rect l="l" t="t" r="r" b="b"/>
            <a:pathLst>
              <a:path w="10567035" h="7455534">
                <a:moveTo>
                  <a:pt x="0" y="0"/>
                </a:moveTo>
                <a:lnTo>
                  <a:pt x="10566467" y="0"/>
                </a:lnTo>
                <a:lnTo>
                  <a:pt x="10566467" y="7454948"/>
                </a:lnTo>
                <a:lnTo>
                  <a:pt x="0" y="7454948"/>
                </a:lnTo>
                <a:lnTo>
                  <a:pt x="0" y="0"/>
                </a:lnTo>
                <a:close/>
              </a:path>
            </a:pathLst>
          </a:custGeom>
          <a:solidFill>
            <a:srgbClr val="F5FDF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36615" y="2474581"/>
            <a:ext cx="9538335" cy="4750435"/>
          </a:xfrm>
          <a:custGeom>
            <a:avLst/>
            <a:gdLst/>
            <a:ahLst/>
            <a:cxnLst/>
            <a:rect l="l" t="t" r="r" b="b"/>
            <a:pathLst>
              <a:path w="9538335" h="4750434">
                <a:moveTo>
                  <a:pt x="0" y="0"/>
                </a:moveTo>
                <a:lnTo>
                  <a:pt x="9537710" y="0"/>
                </a:lnTo>
                <a:lnTo>
                  <a:pt x="9537710" y="4749807"/>
                </a:lnTo>
                <a:lnTo>
                  <a:pt x="0" y="4749807"/>
                </a:lnTo>
                <a:lnTo>
                  <a:pt x="0" y="0"/>
                </a:lnTo>
                <a:close/>
              </a:path>
            </a:pathLst>
          </a:custGeom>
          <a:solidFill>
            <a:srgbClr val="FEF8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755009" y="1908662"/>
            <a:ext cx="9306560" cy="324485"/>
          </a:xfrm>
          <a:prstGeom prst="rect">
            <a:avLst/>
          </a:prstGeom>
          <a:solidFill>
            <a:srgbClr val="F5FDF6"/>
          </a:solidFill>
          <a:ln w="7199">
            <a:solidFill>
              <a:srgbClr val="DD2B1C"/>
            </a:solidFill>
          </a:ln>
        </p:spPr>
        <p:txBody>
          <a:bodyPr vert="horz" wrap="square" lIns="0" tIns="24130" rIns="0" bIns="0" rtlCol="0">
            <a:spAutoFit/>
          </a:bodyPr>
          <a:lstStyle/>
          <a:p>
            <a:pPr marL="449580">
              <a:lnSpc>
                <a:spcPct val="100000"/>
              </a:lnSpc>
              <a:spcBef>
                <a:spcPts val="190"/>
              </a:spcBef>
              <a:tabLst>
                <a:tab pos="2649855" algn="l"/>
              </a:tabLst>
            </a:pPr>
            <a:r>
              <a:rPr sz="2700" b="1" baseline="4629" dirty="0">
                <a:solidFill>
                  <a:srgbClr val="151616"/>
                </a:solidFill>
                <a:latin typeface="Arial"/>
                <a:cs typeface="Arial"/>
              </a:rPr>
              <a:t>HELPFUL</a:t>
            </a:r>
            <a:r>
              <a:rPr sz="2700" b="1" spc="-52" baseline="4629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700" b="1" baseline="4629" dirty="0">
                <a:solidFill>
                  <a:srgbClr val="151616"/>
                </a:solidFill>
                <a:latin typeface="Arial"/>
                <a:cs typeface="Arial"/>
              </a:rPr>
              <a:t>LINK	</a:t>
            </a:r>
            <a:r>
              <a:rPr sz="1800" spc="-5" dirty="0">
                <a:solidFill>
                  <a:srgbClr val="DD2B1C"/>
                </a:solidFill>
                <a:latin typeface="Arial"/>
                <a:cs typeface="Arial"/>
                <a:hlinkClick r:id="rId2"/>
              </a:rPr>
              <a:t>http://www.technologystudent.com/despro_ﬂsh/devidea3.html</a:t>
            </a:r>
            <a:endParaRPr sz="18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237108" y="7291489"/>
            <a:ext cx="2862580" cy="187960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0"/>
              </a:spcBef>
              <a:tabLst>
                <a:tab pos="2057400" algn="l"/>
              </a:tabLst>
            </a:pPr>
            <a:r>
              <a:rPr sz="900" spc="5" dirty="0">
                <a:solidFill>
                  <a:srgbClr val="3C2B98"/>
                </a:solidFill>
                <a:latin typeface="Arial"/>
                <a:cs typeface="Arial"/>
                <a:hlinkClick r:id="rId3"/>
              </a:rPr>
              <a:t>www.technologystudent.com</a:t>
            </a:r>
            <a:r>
              <a:rPr sz="900" spc="25" dirty="0">
                <a:solidFill>
                  <a:srgbClr val="3C2B98"/>
                </a:solidFill>
                <a:latin typeface="Arial"/>
                <a:cs typeface="Arial"/>
                <a:hlinkClick r:id="rId3"/>
              </a:rPr>
              <a:t> </a:t>
            </a:r>
            <a:r>
              <a:rPr sz="900" spc="15" dirty="0">
                <a:solidFill>
                  <a:srgbClr val="3C2B98"/>
                </a:solidFill>
                <a:latin typeface="Arial"/>
                <a:cs typeface="Arial"/>
              </a:rPr>
              <a:t>©</a:t>
            </a:r>
            <a:r>
              <a:rPr sz="900" spc="25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900" spc="10" dirty="0">
                <a:solidFill>
                  <a:srgbClr val="3C2B98"/>
                </a:solidFill>
                <a:latin typeface="Arial"/>
                <a:cs typeface="Arial"/>
              </a:rPr>
              <a:t>2018	</a:t>
            </a:r>
            <a:r>
              <a:rPr sz="900" dirty="0">
                <a:solidFill>
                  <a:srgbClr val="3C2B98"/>
                </a:solidFill>
                <a:latin typeface="Arial"/>
                <a:cs typeface="Arial"/>
              </a:rPr>
              <a:t>V.Ryan </a:t>
            </a:r>
            <a:r>
              <a:rPr sz="900" spc="15" dirty="0">
                <a:solidFill>
                  <a:srgbClr val="3C2B98"/>
                </a:solidFill>
                <a:latin typeface="Arial"/>
                <a:cs typeface="Arial"/>
              </a:rPr>
              <a:t>©</a:t>
            </a:r>
            <a:r>
              <a:rPr sz="900" spc="-60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900" spc="10" dirty="0">
                <a:solidFill>
                  <a:srgbClr val="3C2B98"/>
                </a:solidFill>
                <a:latin typeface="Arial"/>
                <a:cs typeface="Arial"/>
              </a:rPr>
              <a:t>2018</a:t>
            </a:r>
            <a:endParaRPr sz="9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26078" y="7312331"/>
            <a:ext cx="3169285" cy="187325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0"/>
              </a:spcBef>
            </a:pPr>
            <a:r>
              <a:rPr sz="900" spc="35" dirty="0">
                <a:solidFill>
                  <a:srgbClr val="3C2B98"/>
                </a:solidFill>
                <a:latin typeface="Arial"/>
                <a:cs typeface="Arial"/>
              </a:rPr>
              <a:t>WORLD </a:t>
            </a:r>
            <a:r>
              <a:rPr sz="900" spc="30" dirty="0">
                <a:solidFill>
                  <a:srgbClr val="3C2B98"/>
                </a:solidFill>
                <a:latin typeface="Arial"/>
                <a:cs typeface="Arial"/>
              </a:rPr>
              <a:t>ASSOCIATION OF </a:t>
            </a:r>
            <a:r>
              <a:rPr sz="900" spc="40" dirty="0">
                <a:solidFill>
                  <a:srgbClr val="3C2B98"/>
                </a:solidFill>
                <a:latin typeface="Arial"/>
                <a:cs typeface="Arial"/>
              </a:rPr>
              <a:t>TECHNOLOGY </a:t>
            </a:r>
            <a:r>
              <a:rPr sz="900" spc="35" dirty="0">
                <a:solidFill>
                  <a:srgbClr val="3C2B98"/>
                </a:solidFill>
                <a:latin typeface="Arial"/>
                <a:cs typeface="Arial"/>
              </a:rPr>
              <a:t>TEACHERS</a:t>
            </a:r>
            <a:endParaRPr sz="9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093334" y="7309371"/>
            <a:ext cx="2849245" cy="187325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0"/>
              </a:spcBef>
            </a:pPr>
            <a:r>
              <a:rPr sz="900" spc="5" dirty="0">
                <a:solidFill>
                  <a:srgbClr val="3C2B98"/>
                </a:solidFill>
                <a:latin typeface="Arial"/>
                <a:cs typeface="Arial"/>
                <a:hlinkClick r:id="rId4"/>
              </a:rPr>
              <a:t>https://www.facebook.com/groups/254963448192823/</a:t>
            </a:r>
            <a:endParaRPr sz="9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237341" y="78335"/>
            <a:ext cx="8189595" cy="1686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741805">
              <a:lnSpc>
                <a:spcPct val="135100"/>
              </a:lnSpc>
              <a:spcBef>
                <a:spcPts val="100"/>
              </a:spcBef>
            </a:pPr>
            <a:r>
              <a:rPr sz="3000" b="1" u="sng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DESIGN </a:t>
            </a:r>
            <a:r>
              <a:rPr sz="3000" b="1" u="sng" spc="-3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STRATEGY </a:t>
            </a:r>
            <a:r>
              <a:rPr sz="3000" b="1" u="sng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TWO </a:t>
            </a:r>
            <a:r>
              <a:rPr sz="3000" b="1" u="sng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3000" b="1" spc="-25" dirty="0">
                <a:solidFill>
                  <a:srgbClr val="151616"/>
                </a:solidFill>
                <a:latin typeface="Arial"/>
                <a:cs typeface="Arial"/>
              </a:rPr>
              <a:t>GENERATING </a:t>
            </a:r>
            <a:r>
              <a:rPr sz="3000" b="1" spc="-5" dirty="0">
                <a:solidFill>
                  <a:srgbClr val="151616"/>
                </a:solidFill>
                <a:latin typeface="Arial"/>
                <a:cs typeface="Arial"/>
              </a:rPr>
              <a:t>A </a:t>
            </a:r>
            <a:r>
              <a:rPr sz="3000" b="1" dirty="0">
                <a:solidFill>
                  <a:srgbClr val="151616"/>
                </a:solidFill>
                <a:latin typeface="Arial"/>
                <a:cs typeface="Arial"/>
              </a:rPr>
              <a:t>DESIGN </a:t>
            </a:r>
            <a:r>
              <a:rPr sz="3000" b="1" spc="-5" dirty="0">
                <a:solidFill>
                  <a:srgbClr val="151616"/>
                </a:solidFill>
                <a:latin typeface="Arial"/>
                <a:cs typeface="Arial"/>
              </a:rPr>
              <a:t>BY </a:t>
            </a:r>
            <a:r>
              <a:rPr sz="3000" b="1" spc="-30" dirty="0">
                <a:solidFill>
                  <a:srgbClr val="151616"/>
                </a:solidFill>
                <a:latin typeface="Arial"/>
                <a:cs typeface="Arial"/>
              </a:rPr>
              <a:t>STARTING</a:t>
            </a:r>
            <a:r>
              <a:rPr sz="3000" b="1" spc="-29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3000" b="1" dirty="0">
                <a:solidFill>
                  <a:srgbClr val="151616"/>
                </a:solidFill>
                <a:latin typeface="Arial"/>
                <a:cs typeface="Arial"/>
              </a:rPr>
              <a:t>WITH</a:t>
            </a:r>
            <a:endParaRPr sz="3000" dirty="0">
              <a:latin typeface="Arial"/>
              <a:cs typeface="Arial"/>
            </a:endParaRPr>
          </a:p>
          <a:p>
            <a:pPr marL="915669">
              <a:lnSpc>
                <a:spcPts val="3350"/>
              </a:lnSpc>
            </a:pPr>
            <a:r>
              <a:rPr sz="3000" b="1" dirty="0">
                <a:solidFill>
                  <a:srgbClr val="151616"/>
                </a:solidFill>
                <a:latin typeface="Arial"/>
                <a:cs typeface="Arial"/>
              </a:rPr>
              <a:t>THE PROPERTIES OF </a:t>
            </a:r>
            <a:r>
              <a:rPr sz="3000" b="1" spc="-5" dirty="0">
                <a:solidFill>
                  <a:srgbClr val="151616"/>
                </a:solidFill>
                <a:latin typeface="Arial"/>
                <a:cs typeface="Arial"/>
              </a:rPr>
              <a:t>A</a:t>
            </a:r>
            <a:r>
              <a:rPr sz="3000" b="1" spc="-254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3000" b="1" spc="-30" dirty="0">
                <a:solidFill>
                  <a:srgbClr val="151616"/>
                </a:solidFill>
                <a:latin typeface="Arial"/>
                <a:cs typeface="Arial"/>
              </a:rPr>
              <a:t>MATERIAL</a:t>
            </a:r>
            <a:endParaRPr sz="3000" dirty="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73530" y="2630532"/>
            <a:ext cx="9130030" cy="4387850"/>
          </a:xfrm>
          <a:prstGeom prst="rect">
            <a:avLst/>
          </a:prstGeom>
        </p:spPr>
        <p:txBody>
          <a:bodyPr vert="horz" wrap="square" lIns="0" tIns="45085" rIns="0" bIns="0" rtlCol="0">
            <a:spAutoFit/>
          </a:bodyPr>
          <a:lstStyle/>
          <a:p>
            <a:pPr marL="12700" marR="17145" indent="-635" algn="ctr">
              <a:lnSpc>
                <a:spcPts val="2680"/>
              </a:lnSpc>
              <a:spcBef>
                <a:spcPts val="355"/>
              </a:spcBef>
            </a:pP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One way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of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developing an idea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for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a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product,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is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consider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the 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properties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of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a material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ﬁrst.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Select a material and list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its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physical  properties.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Then,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select one or more properties and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start</a:t>
            </a:r>
            <a:r>
              <a:rPr sz="2400" spc="114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designing.</a:t>
            </a:r>
            <a:endParaRPr sz="24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4050">
              <a:latin typeface="Times New Roman"/>
              <a:cs typeface="Times New Roman"/>
            </a:endParaRPr>
          </a:p>
          <a:p>
            <a:pPr marL="87630" marR="5080" algn="ctr">
              <a:lnSpc>
                <a:spcPts val="2680"/>
              </a:lnSpc>
            </a:pP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EXAMPLE: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Thin plywood can be forced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to form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a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curve, but 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eventually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it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will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split. Also,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normal plywood tends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to</a:t>
            </a:r>
            <a:r>
              <a:rPr sz="24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resist</a:t>
            </a:r>
            <a:r>
              <a:rPr sz="2400" spc="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bending.  </a:t>
            </a:r>
            <a:r>
              <a:rPr sz="2400" spc="-20" dirty="0">
                <a:solidFill>
                  <a:srgbClr val="151616"/>
                </a:solidFill>
                <a:latin typeface="Arial"/>
                <a:cs typeface="Arial"/>
              </a:rPr>
              <a:t>However,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ﬂexi-ply is composed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of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layers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of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thin plies.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This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means 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that it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will bend into various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'curved'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shapes, quite</a:t>
            </a:r>
            <a:r>
              <a:rPr sz="2400" spc="6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400" spc="-30" dirty="0">
                <a:solidFill>
                  <a:srgbClr val="151616"/>
                </a:solidFill>
                <a:latin typeface="Arial"/>
                <a:cs typeface="Arial"/>
              </a:rPr>
              <a:t>easily.</a:t>
            </a:r>
            <a:endParaRPr sz="2400">
              <a:latin typeface="Arial"/>
              <a:cs typeface="Arial"/>
            </a:endParaRPr>
          </a:p>
          <a:p>
            <a:pPr marL="654685" marR="572135" algn="ctr">
              <a:lnSpc>
                <a:spcPts val="2680"/>
              </a:lnSpc>
              <a:spcBef>
                <a:spcPts val="5"/>
              </a:spcBef>
            </a:pP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The material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fact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card opposite, outlines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basic physical  properties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of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ﬂexi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400" spc="-50" dirty="0">
                <a:solidFill>
                  <a:srgbClr val="151616"/>
                </a:solidFill>
                <a:latin typeface="Arial"/>
                <a:cs typeface="Arial"/>
              </a:rPr>
              <a:t>ply.</a:t>
            </a:r>
            <a:endParaRPr sz="2400">
              <a:latin typeface="Arial"/>
              <a:cs typeface="Arial"/>
            </a:endParaRPr>
          </a:p>
          <a:p>
            <a:pPr marL="158750" marR="76200" algn="ctr">
              <a:lnSpc>
                <a:spcPts val="2680"/>
              </a:lnSpc>
              <a:spcBef>
                <a:spcPts val="5"/>
              </a:spcBef>
            </a:pP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The 'ﬂexibility'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of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ﬂexi </a:t>
            </a:r>
            <a:r>
              <a:rPr sz="2400" spc="-50" dirty="0">
                <a:solidFill>
                  <a:srgbClr val="151616"/>
                </a:solidFill>
                <a:latin typeface="Arial"/>
                <a:cs typeface="Arial"/>
              </a:rPr>
              <a:t>ply,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allows a designer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develop an unusual  product (see following design</a:t>
            </a:r>
            <a:r>
              <a:rPr sz="2400" spc="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sheet).</a:t>
            </a:r>
            <a:endParaRPr sz="24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26078" y="65364"/>
            <a:ext cx="6216650" cy="1676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  <a:tabLst>
                <a:tab pos="3379470" algn="l"/>
              </a:tabLst>
            </a:pPr>
            <a:r>
              <a:rPr sz="900" spc="35" dirty="0">
                <a:solidFill>
                  <a:srgbClr val="3C2B98"/>
                </a:solidFill>
                <a:latin typeface="Arial"/>
                <a:cs typeface="Arial"/>
              </a:rPr>
              <a:t>WORLD </a:t>
            </a:r>
            <a:r>
              <a:rPr sz="900" spc="30" dirty="0">
                <a:solidFill>
                  <a:srgbClr val="3C2B98"/>
                </a:solidFill>
                <a:latin typeface="Arial"/>
                <a:cs typeface="Arial"/>
              </a:rPr>
              <a:t>ASSOCIATION OF</a:t>
            </a:r>
            <a:r>
              <a:rPr sz="900" spc="80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900" spc="40" dirty="0">
                <a:solidFill>
                  <a:srgbClr val="3C2B98"/>
                </a:solidFill>
                <a:latin typeface="Arial"/>
                <a:cs typeface="Arial"/>
              </a:rPr>
              <a:t>TECHNOLOGY</a:t>
            </a:r>
            <a:r>
              <a:rPr sz="900" spc="35" dirty="0">
                <a:solidFill>
                  <a:srgbClr val="3C2B98"/>
                </a:solidFill>
                <a:latin typeface="Arial"/>
                <a:cs typeface="Arial"/>
              </a:rPr>
              <a:t> TEACHERS	</a:t>
            </a:r>
            <a:r>
              <a:rPr sz="900" spc="5" dirty="0">
                <a:solidFill>
                  <a:srgbClr val="3C2B98"/>
                </a:solidFill>
                <a:latin typeface="Arial"/>
                <a:cs typeface="Arial"/>
                <a:hlinkClick r:id="rId5"/>
              </a:rPr>
              <a:t>https://www.facebook.com/groups/254963448192823/</a:t>
            </a:r>
            <a:endParaRPr sz="9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237108" y="44868"/>
            <a:ext cx="2862580" cy="1676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  <a:tabLst>
                <a:tab pos="2057400" algn="l"/>
              </a:tabLst>
            </a:pPr>
            <a:r>
              <a:rPr sz="900" spc="5" dirty="0">
                <a:solidFill>
                  <a:srgbClr val="3C2B98"/>
                </a:solidFill>
                <a:latin typeface="Arial"/>
                <a:cs typeface="Arial"/>
                <a:hlinkClick r:id="rId3"/>
              </a:rPr>
              <a:t>www.technologystudent.com</a:t>
            </a:r>
            <a:r>
              <a:rPr sz="900" spc="25" dirty="0">
                <a:solidFill>
                  <a:srgbClr val="3C2B98"/>
                </a:solidFill>
                <a:latin typeface="Arial"/>
                <a:cs typeface="Arial"/>
                <a:hlinkClick r:id="rId3"/>
              </a:rPr>
              <a:t> </a:t>
            </a:r>
            <a:r>
              <a:rPr sz="900" spc="15" dirty="0">
                <a:solidFill>
                  <a:srgbClr val="3C2B98"/>
                </a:solidFill>
                <a:latin typeface="Arial"/>
                <a:cs typeface="Arial"/>
                <a:hlinkClick r:id="rId3"/>
              </a:rPr>
              <a:t>©</a:t>
            </a:r>
            <a:r>
              <a:rPr sz="900" spc="25" dirty="0">
                <a:solidFill>
                  <a:srgbClr val="3C2B98"/>
                </a:solidFill>
                <a:latin typeface="Arial"/>
                <a:cs typeface="Arial"/>
                <a:hlinkClick r:id="rId3"/>
              </a:rPr>
              <a:t> </a:t>
            </a:r>
            <a:r>
              <a:rPr sz="900" spc="10" dirty="0">
                <a:solidFill>
                  <a:srgbClr val="3C2B98"/>
                </a:solidFill>
                <a:latin typeface="Arial"/>
                <a:cs typeface="Arial"/>
              </a:rPr>
              <a:t>2018	</a:t>
            </a:r>
            <a:r>
              <a:rPr sz="900" dirty="0">
                <a:solidFill>
                  <a:srgbClr val="3C2B98"/>
                </a:solidFill>
                <a:latin typeface="Arial"/>
                <a:cs typeface="Arial"/>
              </a:rPr>
              <a:t>V.Ryan </a:t>
            </a:r>
            <a:r>
              <a:rPr sz="900" spc="15" dirty="0">
                <a:solidFill>
                  <a:srgbClr val="3C2B98"/>
                </a:solidFill>
                <a:latin typeface="Arial"/>
                <a:cs typeface="Arial"/>
              </a:rPr>
              <a:t>©</a:t>
            </a:r>
            <a:r>
              <a:rPr sz="900" spc="-60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900" spc="10" dirty="0">
                <a:solidFill>
                  <a:srgbClr val="3C2B98"/>
                </a:solidFill>
                <a:latin typeface="Arial"/>
                <a:cs typeface="Arial"/>
              </a:rPr>
              <a:t>2018</a:t>
            </a:r>
            <a:endParaRPr sz="9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1014" y="58452"/>
            <a:ext cx="10567035" cy="7455534"/>
          </a:xfrm>
          <a:custGeom>
            <a:avLst/>
            <a:gdLst/>
            <a:ahLst/>
            <a:cxnLst/>
            <a:rect l="l" t="t" r="r" b="b"/>
            <a:pathLst>
              <a:path w="10567035" h="7455534">
                <a:moveTo>
                  <a:pt x="0" y="0"/>
                </a:moveTo>
                <a:lnTo>
                  <a:pt x="10566467" y="0"/>
                </a:lnTo>
                <a:lnTo>
                  <a:pt x="10566467" y="7454948"/>
                </a:lnTo>
                <a:lnTo>
                  <a:pt x="0" y="7454948"/>
                </a:lnTo>
                <a:lnTo>
                  <a:pt x="0" y="0"/>
                </a:lnTo>
                <a:close/>
              </a:path>
            </a:pathLst>
          </a:custGeom>
          <a:solidFill>
            <a:srgbClr val="F5FDF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31788" y="368700"/>
            <a:ext cx="10313035" cy="7099934"/>
          </a:xfrm>
          <a:custGeom>
            <a:avLst/>
            <a:gdLst/>
            <a:ahLst/>
            <a:cxnLst/>
            <a:rect l="l" t="t" r="r" b="b"/>
            <a:pathLst>
              <a:path w="10313035" h="7099934">
                <a:moveTo>
                  <a:pt x="0" y="0"/>
                </a:moveTo>
                <a:lnTo>
                  <a:pt x="10312459" y="0"/>
                </a:lnTo>
                <a:lnTo>
                  <a:pt x="10312459" y="7099346"/>
                </a:lnTo>
                <a:lnTo>
                  <a:pt x="0" y="7099346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726925" y="13620"/>
            <a:ext cx="331089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u="sng" spc="30" dirty="0"/>
              <a:t>MP3 </a:t>
            </a:r>
            <a:r>
              <a:rPr sz="2400" u="sng" spc="25" dirty="0"/>
              <a:t>PLAYER </a:t>
            </a:r>
            <a:r>
              <a:rPr sz="2400" u="sng" dirty="0"/>
              <a:t>- </a:t>
            </a:r>
            <a:r>
              <a:rPr sz="2400" u="sng" spc="50" dirty="0"/>
              <a:t>IDEA</a:t>
            </a:r>
            <a:r>
              <a:rPr sz="2400" u="sng" spc="-25" dirty="0"/>
              <a:t> </a:t>
            </a:r>
            <a:r>
              <a:rPr sz="2400" u="sng" spc="-5" dirty="0"/>
              <a:t>2</a:t>
            </a:r>
            <a:endParaRPr sz="2400" u="sng" dirty="0"/>
          </a:p>
        </p:txBody>
      </p:sp>
      <p:sp>
        <p:nvSpPr>
          <p:cNvPr id="5" name="object 5"/>
          <p:cNvSpPr/>
          <p:nvPr/>
        </p:nvSpPr>
        <p:spPr>
          <a:xfrm>
            <a:off x="433007" y="2076029"/>
            <a:ext cx="2350753" cy="149341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149319" y="1582286"/>
            <a:ext cx="1953662" cy="117550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164518" y="674708"/>
            <a:ext cx="1190627" cy="119062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164518" y="681825"/>
            <a:ext cx="1181100" cy="1181100"/>
          </a:xfrm>
          <a:custGeom>
            <a:avLst/>
            <a:gdLst/>
            <a:ahLst/>
            <a:cxnLst/>
            <a:rect l="l" t="t" r="r" b="b"/>
            <a:pathLst>
              <a:path w="1181100" h="1181100">
                <a:moveTo>
                  <a:pt x="590547" y="0"/>
                </a:moveTo>
                <a:lnTo>
                  <a:pt x="638981" y="1957"/>
                </a:lnTo>
                <a:lnTo>
                  <a:pt x="686337" y="7729"/>
                </a:lnTo>
                <a:lnTo>
                  <a:pt x="732462" y="17162"/>
                </a:lnTo>
                <a:lnTo>
                  <a:pt x="777205" y="30106"/>
                </a:lnTo>
                <a:lnTo>
                  <a:pt x="820415" y="46408"/>
                </a:lnTo>
                <a:lnTo>
                  <a:pt x="861937" y="65915"/>
                </a:lnTo>
                <a:lnTo>
                  <a:pt x="901622" y="88477"/>
                </a:lnTo>
                <a:lnTo>
                  <a:pt x="939316" y="113941"/>
                </a:lnTo>
                <a:lnTo>
                  <a:pt x="974869" y="142155"/>
                </a:lnTo>
                <a:lnTo>
                  <a:pt x="1008127" y="172967"/>
                </a:lnTo>
                <a:lnTo>
                  <a:pt x="1038939" y="206225"/>
                </a:lnTo>
                <a:lnTo>
                  <a:pt x="1067153" y="241777"/>
                </a:lnTo>
                <a:lnTo>
                  <a:pt x="1092617" y="279472"/>
                </a:lnTo>
                <a:lnTo>
                  <a:pt x="1115179" y="319157"/>
                </a:lnTo>
                <a:lnTo>
                  <a:pt x="1134686" y="360679"/>
                </a:lnTo>
                <a:lnTo>
                  <a:pt x="1150988" y="403888"/>
                </a:lnTo>
                <a:lnTo>
                  <a:pt x="1163932" y="448632"/>
                </a:lnTo>
                <a:lnTo>
                  <a:pt x="1173365" y="494757"/>
                </a:lnTo>
                <a:lnTo>
                  <a:pt x="1179137" y="542113"/>
                </a:lnTo>
                <a:lnTo>
                  <a:pt x="1181094" y="590547"/>
                </a:lnTo>
                <a:lnTo>
                  <a:pt x="1179137" y="638981"/>
                </a:lnTo>
                <a:lnTo>
                  <a:pt x="1173365" y="686336"/>
                </a:lnTo>
                <a:lnTo>
                  <a:pt x="1163932" y="732462"/>
                </a:lnTo>
                <a:lnTo>
                  <a:pt x="1150988" y="777205"/>
                </a:lnTo>
                <a:lnTo>
                  <a:pt x="1134686" y="820414"/>
                </a:lnTo>
                <a:lnTo>
                  <a:pt x="1115179" y="861937"/>
                </a:lnTo>
                <a:lnTo>
                  <a:pt x="1092617" y="901621"/>
                </a:lnTo>
                <a:lnTo>
                  <a:pt x="1067153" y="939316"/>
                </a:lnTo>
                <a:lnTo>
                  <a:pt x="1038939" y="974868"/>
                </a:lnTo>
                <a:lnTo>
                  <a:pt x="1008127" y="1008126"/>
                </a:lnTo>
                <a:lnTo>
                  <a:pt x="974869" y="1038939"/>
                </a:lnTo>
                <a:lnTo>
                  <a:pt x="939316" y="1067153"/>
                </a:lnTo>
                <a:lnTo>
                  <a:pt x="901622" y="1092616"/>
                </a:lnTo>
                <a:lnTo>
                  <a:pt x="861937" y="1115178"/>
                </a:lnTo>
                <a:lnTo>
                  <a:pt x="820415" y="1134686"/>
                </a:lnTo>
                <a:lnTo>
                  <a:pt x="777205" y="1150988"/>
                </a:lnTo>
                <a:lnTo>
                  <a:pt x="732462" y="1163931"/>
                </a:lnTo>
                <a:lnTo>
                  <a:pt x="686337" y="1173365"/>
                </a:lnTo>
                <a:lnTo>
                  <a:pt x="638981" y="1179137"/>
                </a:lnTo>
                <a:lnTo>
                  <a:pt x="590547" y="1181094"/>
                </a:lnTo>
                <a:lnTo>
                  <a:pt x="542113" y="1179137"/>
                </a:lnTo>
                <a:lnTo>
                  <a:pt x="494757" y="1173365"/>
                </a:lnTo>
                <a:lnTo>
                  <a:pt x="448632" y="1163931"/>
                </a:lnTo>
                <a:lnTo>
                  <a:pt x="403889" y="1150988"/>
                </a:lnTo>
                <a:lnTo>
                  <a:pt x="360680" y="1134686"/>
                </a:lnTo>
                <a:lnTo>
                  <a:pt x="319157" y="1115178"/>
                </a:lnTo>
                <a:lnTo>
                  <a:pt x="279472" y="1092616"/>
                </a:lnTo>
                <a:lnTo>
                  <a:pt x="241778" y="1067153"/>
                </a:lnTo>
                <a:lnTo>
                  <a:pt x="206226" y="1038939"/>
                </a:lnTo>
                <a:lnTo>
                  <a:pt x="172967" y="1008126"/>
                </a:lnTo>
                <a:lnTo>
                  <a:pt x="142155" y="974868"/>
                </a:lnTo>
                <a:lnTo>
                  <a:pt x="113941" y="939316"/>
                </a:lnTo>
                <a:lnTo>
                  <a:pt x="88477" y="901621"/>
                </a:lnTo>
                <a:lnTo>
                  <a:pt x="65916" y="861937"/>
                </a:lnTo>
                <a:lnTo>
                  <a:pt x="46408" y="820414"/>
                </a:lnTo>
                <a:lnTo>
                  <a:pt x="30106" y="777205"/>
                </a:lnTo>
                <a:lnTo>
                  <a:pt x="17162" y="732462"/>
                </a:lnTo>
                <a:lnTo>
                  <a:pt x="7729" y="686336"/>
                </a:lnTo>
                <a:lnTo>
                  <a:pt x="1957" y="638981"/>
                </a:lnTo>
                <a:lnTo>
                  <a:pt x="0" y="590547"/>
                </a:lnTo>
                <a:lnTo>
                  <a:pt x="1957" y="542113"/>
                </a:lnTo>
                <a:lnTo>
                  <a:pt x="7729" y="494757"/>
                </a:lnTo>
                <a:lnTo>
                  <a:pt x="17162" y="448632"/>
                </a:lnTo>
                <a:lnTo>
                  <a:pt x="30106" y="403888"/>
                </a:lnTo>
                <a:lnTo>
                  <a:pt x="46408" y="360679"/>
                </a:lnTo>
                <a:lnTo>
                  <a:pt x="65916" y="319157"/>
                </a:lnTo>
                <a:lnTo>
                  <a:pt x="88477" y="279472"/>
                </a:lnTo>
                <a:lnTo>
                  <a:pt x="113941" y="241777"/>
                </a:lnTo>
                <a:lnTo>
                  <a:pt x="142155" y="206225"/>
                </a:lnTo>
                <a:lnTo>
                  <a:pt x="172967" y="172967"/>
                </a:lnTo>
                <a:lnTo>
                  <a:pt x="206226" y="142155"/>
                </a:lnTo>
                <a:lnTo>
                  <a:pt x="241778" y="113941"/>
                </a:lnTo>
                <a:lnTo>
                  <a:pt x="279472" y="88477"/>
                </a:lnTo>
                <a:lnTo>
                  <a:pt x="319157" y="65915"/>
                </a:lnTo>
                <a:lnTo>
                  <a:pt x="360680" y="46408"/>
                </a:lnTo>
                <a:lnTo>
                  <a:pt x="403889" y="30106"/>
                </a:lnTo>
                <a:lnTo>
                  <a:pt x="448632" y="17162"/>
                </a:lnTo>
                <a:lnTo>
                  <a:pt x="494757" y="7729"/>
                </a:lnTo>
                <a:lnTo>
                  <a:pt x="542113" y="1957"/>
                </a:lnTo>
                <a:lnTo>
                  <a:pt x="590547" y="0"/>
                </a:lnTo>
                <a:close/>
              </a:path>
            </a:pathLst>
          </a:custGeom>
          <a:ln w="179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182257" y="1665906"/>
            <a:ext cx="292100" cy="278130"/>
          </a:xfrm>
          <a:custGeom>
            <a:avLst/>
            <a:gdLst/>
            <a:ahLst/>
            <a:cxnLst/>
            <a:rect l="l" t="t" r="r" b="b"/>
            <a:pathLst>
              <a:path w="292100" h="278130">
                <a:moveTo>
                  <a:pt x="223722" y="225590"/>
                </a:moveTo>
                <a:lnTo>
                  <a:pt x="197510" y="253184"/>
                </a:lnTo>
                <a:lnTo>
                  <a:pt x="291948" y="277989"/>
                </a:lnTo>
                <a:lnTo>
                  <a:pt x="276898" y="230701"/>
                </a:lnTo>
                <a:lnTo>
                  <a:pt x="229102" y="230701"/>
                </a:lnTo>
                <a:lnTo>
                  <a:pt x="223722" y="225590"/>
                </a:lnTo>
                <a:close/>
              </a:path>
              <a:path w="292100" h="278130">
                <a:moveTo>
                  <a:pt x="236121" y="212537"/>
                </a:moveTo>
                <a:lnTo>
                  <a:pt x="223722" y="225590"/>
                </a:lnTo>
                <a:lnTo>
                  <a:pt x="229102" y="230701"/>
                </a:lnTo>
                <a:lnTo>
                  <a:pt x="241501" y="217648"/>
                </a:lnTo>
                <a:lnTo>
                  <a:pt x="236121" y="212537"/>
                </a:lnTo>
                <a:close/>
              </a:path>
              <a:path w="292100" h="278130">
                <a:moveTo>
                  <a:pt x="262335" y="184942"/>
                </a:moveTo>
                <a:lnTo>
                  <a:pt x="236121" y="212537"/>
                </a:lnTo>
                <a:lnTo>
                  <a:pt x="241501" y="217648"/>
                </a:lnTo>
                <a:lnTo>
                  <a:pt x="229102" y="230701"/>
                </a:lnTo>
                <a:lnTo>
                  <a:pt x="276898" y="230701"/>
                </a:lnTo>
                <a:lnTo>
                  <a:pt x="262335" y="184942"/>
                </a:lnTo>
                <a:close/>
              </a:path>
              <a:path w="292100" h="278130">
                <a:moveTo>
                  <a:pt x="12397" y="0"/>
                </a:moveTo>
                <a:lnTo>
                  <a:pt x="0" y="13053"/>
                </a:lnTo>
                <a:lnTo>
                  <a:pt x="223722" y="225590"/>
                </a:lnTo>
                <a:lnTo>
                  <a:pt x="236121" y="212537"/>
                </a:lnTo>
                <a:lnTo>
                  <a:pt x="12397" y="0"/>
                </a:lnTo>
                <a:close/>
              </a:path>
            </a:pathLst>
          </a:custGeom>
          <a:solidFill>
            <a:srgbClr val="1516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6877559" y="613915"/>
            <a:ext cx="3315820" cy="214436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7208992" y="2782440"/>
            <a:ext cx="2098926" cy="139928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73242" y="3792091"/>
            <a:ext cx="2326579" cy="231420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2741414" y="5695257"/>
            <a:ext cx="545453" cy="45748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2116749" y="5752727"/>
            <a:ext cx="657225" cy="96520"/>
          </a:xfrm>
          <a:custGeom>
            <a:avLst/>
            <a:gdLst/>
            <a:ahLst/>
            <a:cxnLst/>
            <a:rect l="l" t="t" r="r" b="b"/>
            <a:pathLst>
              <a:path w="657225" h="96520">
                <a:moveTo>
                  <a:pt x="657226" y="96396"/>
                </a:moveTo>
                <a:lnTo>
                  <a:pt x="595313" y="54127"/>
                </a:lnTo>
                <a:lnTo>
                  <a:pt x="520601" y="22054"/>
                </a:lnTo>
                <a:lnTo>
                  <a:pt x="419101" y="1145"/>
                </a:lnTo>
                <a:lnTo>
                  <a:pt x="351677" y="0"/>
                </a:lnTo>
                <a:lnTo>
                  <a:pt x="298805" y="7849"/>
                </a:lnTo>
                <a:lnTo>
                  <a:pt x="255987" y="20197"/>
                </a:lnTo>
                <a:lnTo>
                  <a:pt x="218724" y="32544"/>
                </a:lnTo>
                <a:lnTo>
                  <a:pt x="182520" y="40393"/>
                </a:lnTo>
                <a:lnTo>
                  <a:pt x="142876" y="39246"/>
                </a:lnTo>
                <a:lnTo>
                  <a:pt x="84386" y="29498"/>
                </a:lnTo>
                <a:lnTo>
                  <a:pt x="39290" y="21982"/>
                </a:lnTo>
                <a:lnTo>
                  <a:pt x="10269" y="17144"/>
                </a:lnTo>
                <a:lnTo>
                  <a:pt x="0" y="15432"/>
                </a:lnTo>
              </a:path>
            </a:pathLst>
          </a:custGeom>
          <a:ln w="27000">
            <a:solidFill>
              <a:srgbClr val="454B5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479845" y="6150930"/>
            <a:ext cx="2604770" cy="116903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5080">
              <a:lnSpc>
                <a:spcPts val="890"/>
              </a:lnSpc>
              <a:spcBef>
                <a:spcPts val="185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Retractable mains lead,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retracts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back into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column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/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stand automatically.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It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only extends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to 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amount wanted  by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-10" dirty="0">
                <a:solidFill>
                  <a:srgbClr val="151616"/>
                </a:solidFill>
                <a:latin typeface="Arial"/>
                <a:cs typeface="Arial"/>
              </a:rPr>
              <a:t>user.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When unplugged,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it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winds back into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column automatically.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This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is a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safety</a:t>
            </a:r>
            <a:r>
              <a:rPr sz="800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feature.</a:t>
            </a:r>
            <a:endParaRPr sz="800">
              <a:latin typeface="Arial"/>
              <a:cs typeface="Arial"/>
            </a:endParaRPr>
          </a:p>
          <a:p>
            <a:pPr marL="12700" marR="98425">
              <a:lnSpc>
                <a:spcPts val="890"/>
              </a:lnSpc>
              <a:spcBef>
                <a:spcPts val="910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The cylindrical column is lightweight and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lifts the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speakers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a good ergonomic height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for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a seated</a:t>
            </a:r>
            <a:r>
              <a:rPr sz="800" spc="10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10" dirty="0">
                <a:solidFill>
                  <a:srgbClr val="151616"/>
                </a:solidFill>
                <a:latin typeface="Arial"/>
                <a:cs typeface="Arial"/>
              </a:rPr>
              <a:t>user.</a:t>
            </a:r>
            <a:endParaRPr sz="800">
              <a:latin typeface="Arial"/>
              <a:cs typeface="Arial"/>
            </a:endParaRPr>
          </a:p>
          <a:p>
            <a:pPr marL="12700" marR="132715" indent="-635">
              <a:lnSpc>
                <a:spcPts val="890"/>
              </a:lnSpc>
              <a:spcBef>
                <a:spcPts val="900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The column adds </a:t>
            </a:r>
            <a:r>
              <a:rPr sz="800" spc="-10" dirty="0">
                <a:solidFill>
                  <a:srgbClr val="151616"/>
                </a:solidFill>
                <a:latin typeface="Arial"/>
                <a:cs typeface="Arial"/>
              </a:rPr>
              <a:t>further,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to 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shape and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form of the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overall design, without over complicating</a:t>
            </a:r>
            <a:r>
              <a:rPr sz="800" spc="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it.</a:t>
            </a:r>
            <a:endParaRPr sz="8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310946" y="372891"/>
            <a:ext cx="2608580" cy="715010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46355">
              <a:lnSpc>
                <a:spcPts val="890"/>
              </a:lnSpc>
              <a:spcBef>
                <a:spcPts val="185"/>
              </a:spcBef>
            </a:pP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I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have decided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select a material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ﬁrst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and then develop  an initial design, based on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materials</a:t>
            </a:r>
            <a:r>
              <a:rPr sz="800" spc="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properties.</a:t>
            </a:r>
            <a:endParaRPr sz="800">
              <a:latin typeface="Arial"/>
              <a:cs typeface="Arial"/>
            </a:endParaRPr>
          </a:p>
          <a:p>
            <a:pPr marL="12700" marR="5080">
              <a:lnSpc>
                <a:spcPts val="890"/>
              </a:lnSpc>
              <a:spcBef>
                <a:spcPts val="905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Flexi ply is a ‘ﬂexible’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form of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plywood.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It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can be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formed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into ‘curved’ shapes with relative ease.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It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is quite light and  strong. Plus,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it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has a natural wood</a:t>
            </a:r>
            <a:r>
              <a:rPr sz="800" spc="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ﬁnish.</a:t>
            </a:r>
            <a:endParaRPr sz="800">
              <a:latin typeface="Arial"/>
              <a:cs typeface="Arial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4429055" y="3987737"/>
            <a:ext cx="2269018" cy="200721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4146113" y="2993994"/>
            <a:ext cx="1032235" cy="103431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4143175" y="2993998"/>
            <a:ext cx="1033144" cy="1033144"/>
          </a:xfrm>
          <a:custGeom>
            <a:avLst/>
            <a:gdLst/>
            <a:ahLst/>
            <a:cxnLst/>
            <a:rect l="l" t="t" r="r" b="b"/>
            <a:pathLst>
              <a:path w="1033145" h="1033145">
                <a:moveTo>
                  <a:pt x="516512" y="0"/>
                </a:moveTo>
                <a:lnTo>
                  <a:pt x="563526" y="2110"/>
                </a:lnTo>
                <a:lnTo>
                  <a:pt x="609357" y="8321"/>
                </a:lnTo>
                <a:lnTo>
                  <a:pt x="653823" y="18450"/>
                </a:lnTo>
                <a:lnTo>
                  <a:pt x="696741" y="32314"/>
                </a:lnTo>
                <a:lnTo>
                  <a:pt x="737930" y="49731"/>
                </a:lnTo>
                <a:lnTo>
                  <a:pt x="777207" y="70518"/>
                </a:lnTo>
                <a:lnTo>
                  <a:pt x="814389" y="94494"/>
                </a:lnTo>
                <a:lnTo>
                  <a:pt x="849295" y="121476"/>
                </a:lnTo>
                <a:lnTo>
                  <a:pt x="881742" y="151282"/>
                </a:lnTo>
                <a:lnTo>
                  <a:pt x="911547" y="183729"/>
                </a:lnTo>
                <a:lnTo>
                  <a:pt x="938529" y="218635"/>
                </a:lnTo>
                <a:lnTo>
                  <a:pt x="962505" y="255818"/>
                </a:lnTo>
                <a:lnTo>
                  <a:pt x="983292" y="295095"/>
                </a:lnTo>
                <a:lnTo>
                  <a:pt x="1000709" y="336284"/>
                </a:lnTo>
                <a:lnTo>
                  <a:pt x="1014573" y="379202"/>
                </a:lnTo>
                <a:lnTo>
                  <a:pt x="1024701" y="423668"/>
                </a:lnTo>
                <a:lnTo>
                  <a:pt x="1030912" y="469499"/>
                </a:lnTo>
                <a:lnTo>
                  <a:pt x="1033023" y="516512"/>
                </a:lnTo>
                <a:lnTo>
                  <a:pt x="1030912" y="563526"/>
                </a:lnTo>
                <a:lnTo>
                  <a:pt x="1024701" y="609357"/>
                </a:lnTo>
                <a:lnTo>
                  <a:pt x="1014573" y="653822"/>
                </a:lnTo>
                <a:lnTo>
                  <a:pt x="1000709" y="696741"/>
                </a:lnTo>
                <a:lnTo>
                  <a:pt x="983292" y="737930"/>
                </a:lnTo>
                <a:lnTo>
                  <a:pt x="962505" y="777207"/>
                </a:lnTo>
                <a:lnTo>
                  <a:pt x="938529" y="814390"/>
                </a:lnTo>
                <a:lnTo>
                  <a:pt x="911547" y="849296"/>
                </a:lnTo>
                <a:lnTo>
                  <a:pt x="881742" y="881743"/>
                </a:lnTo>
                <a:lnTo>
                  <a:pt x="849295" y="911549"/>
                </a:lnTo>
                <a:lnTo>
                  <a:pt x="814389" y="938531"/>
                </a:lnTo>
                <a:lnTo>
                  <a:pt x="777207" y="962507"/>
                </a:lnTo>
                <a:lnTo>
                  <a:pt x="737930" y="983295"/>
                </a:lnTo>
                <a:lnTo>
                  <a:pt x="696741" y="1000712"/>
                </a:lnTo>
                <a:lnTo>
                  <a:pt x="653823" y="1014576"/>
                </a:lnTo>
                <a:lnTo>
                  <a:pt x="609357" y="1024705"/>
                </a:lnTo>
                <a:lnTo>
                  <a:pt x="563526" y="1030916"/>
                </a:lnTo>
                <a:lnTo>
                  <a:pt x="516512" y="1033026"/>
                </a:lnTo>
                <a:lnTo>
                  <a:pt x="469499" y="1030916"/>
                </a:lnTo>
                <a:lnTo>
                  <a:pt x="423668" y="1024705"/>
                </a:lnTo>
                <a:lnTo>
                  <a:pt x="379202" y="1014576"/>
                </a:lnTo>
                <a:lnTo>
                  <a:pt x="336284" y="1000712"/>
                </a:lnTo>
                <a:lnTo>
                  <a:pt x="295095" y="983295"/>
                </a:lnTo>
                <a:lnTo>
                  <a:pt x="255818" y="962507"/>
                </a:lnTo>
                <a:lnTo>
                  <a:pt x="218635" y="938531"/>
                </a:lnTo>
                <a:lnTo>
                  <a:pt x="183729" y="911549"/>
                </a:lnTo>
                <a:lnTo>
                  <a:pt x="151282" y="881743"/>
                </a:lnTo>
                <a:lnTo>
                  <a:pt x="121476" y="849296"/>
                </a:lnTo>
                <a:lnTo>
                  <a:pt x="94494" y="814390"/>
                </a:lnTo>
                <a:lnTo>
                  <a:pt x="70518" y="777207"/>
                </a:lnTo>
                <a:lnTo>
                  <a:pt x="49731" y="737930"/>
                </a:lnTo>
                <a:lnTo>
                  <a:pt x="32314" y="696741"/>
                </a:lnTo>
                <a:lnTo>
                  <a:pt x="18450" y="653822"/>
                </a:lnTo>
                <a:lnTo>
                  <a:pt x="8321" y="609357"/>
                </a:lnTo>
                <a:lnTo>
                  <a:pt x="2110" y="563526"/>
                </a:lnTo>
                <a:lnTo>
                  <a:pt x="0" y="516512"/>
                </a:lnTo>
                <a:lnTo>
                  <a:pt x="2110" y="469499"/>
                </a:lnTo>
                <a:lnTo>
                  <a:pt x="8321" y="423668"/>
                </a:lnTo>
                <a:lnTo>
                  <a:pt x="18450" y="379202"/>
                </a:lnTo>
                <a:lnTo>
                  <a:pt x="32314" y="336284"/>
                </a:lnTo>
                <a:lnTo>
                  <a:pt x="49731" y="295095"/>
                </a:lnTo>
                <a:lnTo>
                  <a:pt x="70518" y="255818"/>
                </a:lnTo>
                <a:lnTo>
                  <a:pt x="94494" y="218635"/>
                </a:lnTo>
                <a:lnTo>
                  <a:pt x="121476" y="183729"/>
                </a:lnTo>
                <a:lnTo>
                  <a:pt x="151282" y="151282"/>
                </a:lnTo>
                <a:lnTo>
                  <a:pt x="183729" y="121476"/>
                </a:lnTo>
                <a:lnTo>
                  <a:pt x="218635" y="94494"/>
                </a:lnTo>
                <a:lnTo>
                  <a:pt x="255818" y="70518"/>
                </a:lnTo>
                <a:lnTo>
                  <a:pt x="295095" y="49731"/>
                </a:lnTo>
                <a:lnTo>
                  <a:pt x="336284" y="32314"/>
                </a:lnTo>
                <a:lnTo>
                  <a:pt x="379202" y="18450"/>
                </a:lnTo>
                <a:lnTo>
                  <a:pt x="423668" y="8321"/>
                </a:lnTo>
                <a:lnTo>
                  <a:pt x="469499" y="2110"/>
                </a:lnTo>
                <a:lnTo>
                  <a:pt x="516512" y="0"/>
                </a:lnTo>
                <a:close/>
              </a:path>
            </a:pathLst>
          </a:custGeom>
          <a:ln w="179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5169354" y="3610223"/>
            <a:ext cx="387350" cy="635635"/>
          </a:xfrm>
          <a:custGeom>
            <a:avLst/>
            <a:gdLst/>
            <a:ahLst/>
            <a:cxnLst/>
            <a:rect l="l" t="t" r="r" b="b"/>
            <a:pathLst>
              <a:path w="387350" h="635635">
                <a:moveTo>
                  <a:pt x="330885" y="549597"/>
                </a:moveTo>
                <a:lnTo>
                  <a:pt x="292982" y="549597"/>
                </a:lnTo>
                <a:lnTo>
                  <a:pt x="340034" y="635133"/>
                </a:lnTo>
                <a:lnTo>
                  <a:pt x="383005" y="557016"/>
                </a:lnTo>
                <a:lnTo>
                  <a:pt x="331034" y="557016"/>
                </a:lnTo>
                <a:lnTo>
                  <a:pt x="330885" y="549597"/>
                </a:lnTo>
                <a:close/>
              </a:path>
              <a:path w="387350" h="635635">
                <a:moveTo>
                  <a:pt x="821" y="0"/>
                </a:moveTo>
                <a:lnTo>
                  <a:pt x="0" y="17978"/>
                </a:lnTo>
                <a:lnTo>
                  <a:pt x="3305" y="18244"/>
                </a:lnTo>
                <a:lnTo>
                  <a:pt x="7646" y="18735"/>
                </a:lnTo>
                <a:lnTo>
                  <a:pt x="50821" y="28324"/>
                </a:lnTo>
                <a:lnTo>
                  <a:pt x="89467" y="43023"/>
                </a:lnTo>
                <a:lnTo>
                  <a:pt x="133603" y="67388"/>
                </a:lnTo>
                <a:lnTo>
                  <a:pt x="164470" y="90201"/>
                </a:lnTo>
                <a:lnTo>
                  <a:pt x="195361" y="119124"/>
                </a:lnTo>
                <a:lnTo>
                  <a:pt x="225332" y="154912"/>
                </a:lnTo>
                <a:lnTo>
                  <a:pt x="253422" y="198328"/>
                </a:lnTo>
                <a:lnTo>
                  <a:pt x="278658" y="250156"/>
                </a:lnTo>
                <a:lnTo>
                  <a:pt x="300046" y="311176"/>
                </a:lnTo>
                <a:lnTo>
                  <a:pt x="316584" y="382150"/>
                </a:lnTo>
                <a:lnTo>
                  <a:pt x="322715" y="421614"/>
                </a:lnTo>
                <a:lnTo>
                  <a:pt x="327251" y="463849"/>
                </a:lnTo>
                <a:lnTo>
                  <a:pt x="330066" y="508949"/>
                </a:lnTo>
                <a:lnTo>
                  <a:pt x="331034" y="557016"/>
                </a:lnTo>
                <a:lnTo>
                  <a:pt x="349035" y="557016"/>
                </a:lnTo>
                <a:lnTo>
                  <a:pt x="348052" y="508223"/>
                </a:lnTo>
                <a:lnTo>
                  <a:pt x="345186" y="462337"/>
                </a:lnTo>
                <a:lnTo>
                  <a:pt x="340564" y="419281"/>
                </a:lnTo>
                <a:lnTo>
                  <a:pt x="334297" y="378961"/>
                </a:lnTo>
                <a:lnTo>
                  <a:pt x="326516" y="341287"/>
                </a:lnTo>
                <a:lnTo>
                  <a:pt x="306882" y="273513"/>
                </a:lnTo>
                <a:lnTo>
                  <a:pt x="282643" y="215266"/>
                </a:lnTo>
                <a:lnTo>
                  <a:pt x="254787" y="165841"/>
                </a:lnTo>
                <a:lnTo>
                  <a:pt x="224323" y="124556"/>
                </a:lnTo>
                <a:lnTo>
                  <a:pt x="192272" y="90713"/>
                </a:lnTo>
                <a:lnTo>
                  <a:pt x="159670" y="63605"/>
                </a:lnTo>
                <a:lnTo>
                  <a:pt x="127562" y="42498"/>
                </a:lnTo>
                <a:lnTo>
                  <a:pt x="82548" y="20477"/>
                </a:lnTo>
                <a:lnTo>
                  <a:pt x="44377" y="7762"/>
                </a:lnTo>
                <a:lnTo>
                  <a:pt x="5140" y="339"/>
                </a:lnTo>
                <a:lnTo>
                  <a:pt x="2099" y="80"/>
                </a:lnTo>
                <a:lnTo>
                  <a:pt x="821" y="0"/>
                </a:lnTo>
                <a:close/>
              </a:path>
              <a:path w="387350" h="635635">
                <a:moveTo>
                  <a:pt x="387087" y="549597"/>
                </a:moveTo>
                <a:lnTo>
                  <a:pt x="348885" y="549597"/>
                </a:lnTo>
                <a:lnTo>
                  <a:pt x="349035" y="557016"/>
                </a:lnTo>
                <a:lnTo>
                  <a:pt x="383005" y="557016"/>
                </a:lnTo>
                <a:lnTo>
                  <a:pt x="387087" y="549597"/>
                </a:lnTo>
                <a:close/>
              </a:path>
            </a:pathLst>
          </a:custGeom>
          <a:solidFill>
            <a:srgbClr val="1516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8219606" y="5071986"/>
            <a:ext cx="2261624" cy="2320476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299913" y="1285286"/>
            <a:ext cx="185547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Composed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of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several layers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of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thin</a:t>
            </a:r>
            <a:r>
              <a:rPr sz="800" spc="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plies.</a:t>
            </a:r>
            <a:endParaRPr sz="80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298386" y="1621817"/>
            <a:ext cx="2531110" cy="26098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5080" indent="-635">
              <a:lnSpc>
                <a:spcPts val="890"/>
              </a:lnSpc>
              <a:spcBef>
                <a:spcPts val="185"/>
              </a:spcBef>
            </a:pP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I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intend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use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this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property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of </a:t>
            </a:r>
            <a:r>
              <a:rPr sz="800" spc="-10" dirty="0">
                <a:solidFill>
                  <a:srgbClr val="151616"/>
                </a:solidFill>
                <a:latin typeface="Arial"/>
                <a:cs typeface="Arial"/>
              </a:rPr>
              <a:t>ﬂexibility,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help me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form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an initial design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/</a:t>
            </a:r>
            <a:r>
              <a:rPr sz="800" spc="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idea.</a:t>
            </a:r>
            <a:endParaRPr sz="80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4425107" y="676457"/>
            <a:ext cx="2036445" cy="60134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73025">
              <a:lnSpc>
                <a:spcPts val="890"/>
              </a:lnSpc>
              <a:spcBef>
                <a:spcPts val="185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The curved layers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of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ﬂexi ply can be clearly  seen.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ﬂexi ply has been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formed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into a  shape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that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could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not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be produced by any  other wood based</a:t>
            </a:r>
            <a:r>
              <a:rPr sz="800" spc="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product.</a:t>
            </a:r>
            <a:endParaRPr sz="800">
              <a:latin typeface="Arial"/>
              <a:cs typeface="Arial"/>
            </a:endParaRPr>
          </a:p>
          <a:p>
            <a:pPr marL="12700">
              <a:lnSpc>
                <a:spcPts val="885"/>
              </a:lnSpc>
            </a:pP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A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jig could be made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hold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layers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of</a:t>
            </a:r>
            <a:r>
              <a:rPr sz="800" spc="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ﬂexi</a:t>
            </a:r>
            <a:endParaRPr sz="80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4425107" y="1243951"/>
            <a:ext cx="116649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ply together whilst</a:t>
            </a:r>
            <a:r>
              <a:rPr sz="800" spc="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gluing.</a:t>
            </a:r>
            <a:endParaRPr sz="80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2846750" y="2167123"/>
            <a:ext cx="1211580" cy="48831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5080">
              <a:lnSpc>
                <a:spcPts val="890"/>
              </a:lnSpc>
              <a:spcBef>
                <a:spcPts val="185"/>
              </a:spcBef>
            </a:pP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I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think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this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simple shape is  aesthetically pleasing.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It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avoids sharp edges and  corners.</a:t>
            </a:r>
            <a:endParaRPr sz="800"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6168657" y="2319522"/>
            <a:ext cx="1256665" cy="374650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5080">
              <a:lnSpc>
                <a:spcPts val="890"/>
              </a:lnSpc>
              <a:spcBef>
                <a:spcPts val="185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The two speakers remind  me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of two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giant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eyes,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staring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forward, at the</a:t>
            </a:r>
            <a:r>
              <a:rPr sz="800" spc="-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10" dirty="0">
                <a:solidFill>
                  <a:srgbClr val="151616"/>
                </a:solidFill>
                <a:latin typeface="Arial"/>
                <a:cs typeface="Arial"/>
              </a:rPr>
              <a:t>user.</a:t>
            </a:r>
            <a:endParaRPr sz="800">
              <a:latin typeface="Arial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5461420" y="3017231"/>
            <a:ext cx="1668780" cy="48831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5080">
              <a:lnSpc>
                <a:spcPts val="890"/>
              </a:lnSpc>
              <a:spcBef>
                <a:spcPts val="185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The beech ﬁnish gives a light brown,  grained ﬁnish.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It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is a natural ﬁnish  and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materials can be recycled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at  the of its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life</a:t>
            </a:r>
            <a:r>
              <a:rPr sz="800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cycle.</a:t>
            </a:r>
            <a:endParaRPr sz="800">
              <a:latin typeface="Arial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9225000" y="2272373"/>
            <a:ext cx="1183640" cy="942340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151765">
              <a:lnSpc>
                <a:spcPts val="890"/>
              </a:lnSpc>
              <a:spcBef>
                <a:spcPts val="185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This is a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compact</a:t>
            </a:r>
            <a:r>
              <a:rPr sz="800" spc="-5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unit,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easy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handle and 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transport.</a:t>
            </a:r>
            <a:endParaRPr sz="800">
              <a:latin typeface="Arial"/>
              <a:cs typeface="Arial"/>
            </a:endParaRPr>
          </a:p>
          <a:p>
            <a:pPr marL="12700" marR="5080">
              <a:lnSpc>
                <a:spcPts val="890"/>
              </a:lnSpc>
              <a:spcBef>
                <a:spcPts val="15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Relatively easy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to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disassemble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at 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end</a:t>
            </a:r>
            <a:r>
              <a:rPr sz="8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of  its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useful life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time. The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materials can then be  recycled.</a:t>
            </a:r>
            <a:endParaRPr sz="800">
              <a:latin typeface="Arial"/>
              <a:cs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6537752" y="5822345"/>
            <a:ext cx="1364615" cy="48831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5080" algn="just">
              <a:lnSpc>
                <a:spcPts val="890"/>
              </a:lnSpc>
              <a:spcBef>
                <a:spcPts val="185"/>
              </a:spcBef>
            </a:pP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I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have taken advantage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of the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natural ﬂexibility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of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ﬂexi ply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to  form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an individual and unique  design.</a:t>
            </a:r>
            <a:endParaRPr sz="800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8573562" y="342382"/>
            <a:ext cx="109093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5" dirty="0">
                <a:solidFill>
                  <a:srgbClr val="151616"/>
                </a:solidFill>
                <a:latin typeface="Arial"/>
                <a:cs typeface="Arial"/>
              </a:rPr>
              <a:t>PLYWOOD</a:t>
            </a:r>
            <a:r>
              <a:rPr sz="1000" spc="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000" spc="15" dirty="0">
                <a:solidFill>
                  <a:srgbClr val="151616"/>
                </a:solidFill>
                <a:latin typeface="Arial"/>
                <a:cs typeface="Arial"/>
              </a:rPr>
              <a:t>BACK</a:t>
            </a:r>
            <a:endParaRPr sz="100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7430562" y="485260"/>
            <a:ext cx="108648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15" dirty="0">
                <a:solidFill>
                  <a:srgbClr val="151616"/>
                </a:solidFill>
                <a:latin typeface="Arial"/>
                <a:cs typeface="Arial"/>
              </a:rPr>
              <a:t>FLEXI </a:t>
            </a:r>
            <a:r>
              <a:rPr sz="1000" spc="-5" dirty="0">
                <a:solidFill>
                  <a:srgbClr val="151616"/>
                </a:solidFill>
                <a:latin typeface="Arial"/>
                <a:cs typeface="Arial"/>
              </a:rPr>
              <a:t>PLY </a:t>
            </a:r>
            <a:r>
              <a:rPr sz="1000" spc="15" dirty="0">
                <a:solidFill>
                  <a:srgbClr val="151616"/>
                </a:solidFill>
                <a:latin typeface="Arial"/>
                <a:cs typeface="Arial"/>
              </a:rPr>
              <a:t>BODY</a:t>
            </a:r>
            <a:endParaRPr sz="100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6601885" y="818633"/>
            <a:ext cx="118745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5" dirty="0">
                <a:solidFill>
                  <a:srgbClr val="151616"/>
                </a:solidFill>
                <a:latin typeface="Arial"/>
                <a:cs typeface="Arial"/>
              </a:rPr>
              <a:t>PLYWOOD</a:t>
            </a:r>
            <a:r>
              <a:rPr sz="1000" spc="15" dirty="0">
                <a:solidFill>
                  <a:srgbClr val="151616"/>
                </a:solidFill>
                <a:latin typeface="Arial"/>
                <a:cs typeface="Arial"/>
              </a:rPr>
              <a:t> FRONT</a:t>
            </a:r>
            <a:endParaRPr sz="100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6116113" y="1371082"/>
            <a:ext cx="74168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25" dirty="0">
                <a:solidFill>
                  <a:srgbClr val="151616"/>
                </a:solidFill>
                <a:latin typeface="Arial"/>
                <a:cs typeface="Arial"/>
              </a:rPr>
              <a:t>SPEAKERS</a:t>
            </a:r>
            <a:endParaRPr sz="1000">
              <a:latin typeface="Arial"/>
              <a:cs typeface="Arial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9109872" y="496267"/>
            <a:ext cx="264795" cy="405130"/>
          </a:xfrm>
          <a:custGeom>
            <a:avLst/>
            <a:gdLst/>
            <a:ahLst/>
            <a:cxnLst/>
            <a:rect l="l" t="t" r="r" b="b"/>
            <a:pathLst>
              <a:path w="264795" h="405130">
                <a:moveTo>
                  <a:pt x="210921" y="337832"/>
                </a:moveTo>
                <a:lnTo>
                  <a:pt x="178912" y="358407"/>
                </a:lnTo>
                <a:lnTo>
                  <a:pt x="264746" y="404916"/>
                </a:lnTo>
                <a:lnTo>
                  <a:pt x="260577" y="344073"/>
                </a:lnTo>
                <a:lnTo>
                  <a:pt x="214933" y="344073"/>
                </a:lnTo>
                <a:lnTo>
                  <a:pt x="210921" y="337832"/>
                </a:lnTo>
                <a:close/>
              </a:path>
              <a:path w="264795" h="405130">
                <a:moveTo>
                  <a:pt x="226063" y="328098"/>
                </a:moveTo>
                <a:lnTo>
                  <a:pt x="210921" y="337832"/>
                </a:lnTo>
                <a:lnTo>
                  <a:pt x="214933" y="344073"/>
                </a:lnTo>
                <a:lnTo>
                  <a:pt x="230075" y="334338"/>
                </a:lnTo>
                <a:lnTo>
                  <a:pt x="226063" y="328098"/>
                </a:lnTo>
                <a:close/>
              </a:path>
              <a:path w="264795" h="405130">
                <a:moveTo>
                  <a:pt x="258072" y="307522"/>
                </a:moveTo>
                <a:lnTo>
                  <a:pt x="226063" y="328098"/>
                </a:lnTo>
                <a:lnTo>
                  <a:pt x="230075" y="334338"/>
                </a:lnTo>
                <a:lnTo>
                  <a:pt x="214933" y="344073"/>
                </a:lnTo>
                <a:lnTo>
                  <a:pt x="260577" y="344073"/>
                </a:lnTo>
                <a:lnTo>
                  <a:pt x="258072" y="307522"/>
                </a:lnTo>
                <a:close/>
              </a:path>
              <a:path w="264795" h="405130">
                <a:moveTo>
                  <a:pt x="15140" y="0"/>
                </a:moveTo>
                <a:lnTo>
                  <a:pt x="0" y="9734"/>
                </a:lnTo>
                <a:lnTo>
                  <a:pt x="210921" y="337832"/>
                </a:lnTo>
                <a:lnTo>
                  <a:pt x="226063" y="328098"/>
                </a:lnTo>
                <a:lnTo>
                  <a:pt x="15140" y="0"/>
                </a:lnTo>
                <a:close/>
              </a:path>
            </a:pathLst>
          </a:custGeom>
          <a:solidFill>
            <a:srgbClr val="1516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7957346" y="639139"/>
            <a:ext cx="264795" cy="405130"/>
          </a:xfrm>
          <a:custGeom>
            <a:avLst/>
            <a:gdLst/>
            <a:ahLst/>
            <a:cxnLst/>
            <a:rect l="l" t="t" r="r" b="b"/>
            <a:pathLst>
              <a:path w="264795" h="405130">
                <a:moveTo>
                  <a:pt x="210922" y="337832"/>
                </a:moveTo>
                <a:lnTo>
                  <a:pt x="178912" y="358409"/>
                </a:lnTo>
                <a:lnTo>
                  <a:pt x="264748" y="404917"/>
                </a:lnTo>
                <a:lnTo>
                  <a:pt x="260577" y="344073"/>
                </a:lnTo>
                <a:lnTo>
                  <a:pt x="214934" y="344073"/>
                </a:lnTo>
                <a:lnTo>
                  <a:pt x="210922" y="337832"/>
                </a:lnTo>
                <a:close/>
              </a:path>
              <a:path w="264795" h="405130">
                <a:moveTo>
                  <a:pt x="226064" y="328098"/>
                </a:moveTo>
                <a:lnTo>
                  <a:pt x="210922" y="337832"/>
                </a:lnTo>
                <a:lnTo>
                  <a:pt x="214934" y="344073"/>
                </a:lnTo>
                <a:lnTo>
                  <a:pt x="230075" y="334338"/>
                </a:lnTo>
                <a:lnTo>
                  <a:pt x="226064" y="328098"/>
                </a:lnTo>
                <a:close/>
              </a:path>
              <a:path w="264795" h="405130">
                <a:moveTo>
                  <a:pt x="258072" y="307522"/>
                </a:moveTo>
                <a:lnTo>
                  <a:pt x="226064" y="328098"/>
                </a:lnTo>
                <a:lnTo>
                  <a:pt x="230075" y="334338"/>
                </a:lnTo>
                <a:lnTo>
                  <a:pt x="214934" y="344073"/>
                </a:lnTo>
                <a:lnTo>
                  <a:pt x="260577" y="344073"/>
                </a:lnTo>
                <a:lnTo>
                  <a:pt x="258072" y="307522"/>
                </a:lnTo>
                <a:close/>
              </a:path>
              <a:path w="264795" h="405130">
                <a:moveTo>
                  <a:pt x="15142" y="0"/>
                </a:moveTo>
                <a:lnTo>
                  <a:pt x="0" y="9734"/>
                </a:lnTo>
                <a:lnTo>
                  <a:pt x="210922" y="337832"/>
                </a:lnTo>
                <a:lnTo>
                  <a:pt x="226064" y="328098"/>
                </a:lnTo>
                <a:lnTo>
                  <a:pt x="15142" y="0"/>
                </a:lnTo>
                <a:close/>
              </a:path>
            </a:pathLst>
          </a:custGeom>
          <a:solidFill>
            <a:srgbClr val="1516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7500146" y="991569"/>
            <a:ext cx="264795" cy="405130"/>
          </a:xfrm>
          <a:custGeom>
            <a:avLst/>
            <a:gdLst/>
            <a:ahLst/>
            <a:cxnLst/>
            <a:rect l="l" t="t" r="r" b="b"/>
            <a:pathLst>
              <a:path w="264795" h="405130">
                <a:moveTo>
                  <a:pt x="210922" y="337831"/>
                </a:moveTo>
                <a:lnTo>
                  <a:pt x="178912" y="358407"/>
                </a:lnTo>
                <a:lnTo>
                  <a:pt x="264748" y="404916"/>
                </a:lnTo>
                <a:lnTo>
                  <a:pt x="260578" y="344073"/>
                </a:lnTo>
                <a:lnTo>
                  <a:pt x="214934" y="344073"/>
                </a:lnTo>
                <a:lnTo>
                  <a:pt x="210922" y="337831"/>
                </a:lnTo>
                <a:close/>
              </a:path>
              <a:path w="264795" h="405130">
                <a:moveTo>
                  <a:pt x="226063" y="328097"/>
                </a:moveTo>
                <a:lnTo>
                  <a:pt x="210922" y="337831"/>
                </a:lnTo>
                <a:lnTo>
                  <a:pt x="214934" y="344073"/>
                </a:lnTo>
                <a:lnTo>
                  <a:pt x="230075" y="334338"/>
                </a:lnTo>
                <a:lnTo>
                  <a:pt x="226063" y="328097"/>
                </a:lnTo>
                <a:close/>
              </a:path>
              <a:path w="264795" h="405130">
                <a:moveTo>
                  <a:pt x="258072" y="307521"/>
                </a:moveTo>
                <a:lnTo>
                  <a:pt x="226063" y="328097"/>
                </a:lnTo>
                <a:lnTo>
                  <a:pt x="230075" y="334338"/>
                </a:lnTo>
                <a:lnTo>
                  <a:pt x="214934" y="344073"/>
                </a:lnTo>
                <a:lnTo>
                  <a:pt x="260578" y="344073"/>
                </a:lnTo>
                <a:lnTo>
                  <a:pt x="258072" y="307521"/>
                </a:lnTo>
                <a:close/>
              </a:path>
              <a:path w="264795" h="405130">
                <a:moveTo>
                  <a:pt x="15142" y="0"/>
                </a:moveTo>
                <a:lnTo>
                  <a:pt x="0" y="9733"/>
                </a:lnTo>
                <a:lnTo>
                  <a:pt x="210922" y="337831"/>
                </a:lnTo>
                <a:lnTo>
                  <a:pt x="226063" y="328097"/>
                </a:lnTo>
                <a:lnTo>
                  <a:pt x="15142" y="0"/>
                </a:lnTo>
                <a:close/>
              </a:path>
            </a:pathLst>
          </a:custGeom>
          <a:solidFill>
            <a:srgbClr val="1516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6493636" y="1531525"/>
            <a:ext cx="509270" cy="294005"/>
          </a:xfrm>
          <a:custGeom>
            <a:avLst/>
            <a:gdLst/>
            <a:ahLst/>
            <a:cxnLst/>
            <a:rect l="l" t="t" r="r" b="b"/>
            <a:pathLst>
              <a:path w="509270" h="294005">
                <a:moveTo>
                  <a:pt x="430386" y="259281"/>
                </a:moveTo>
                <a:lnTo>
                  <a:pt x="411641" y="292395"/>
                </a:lnTo>
                <a:lnTo>
                  <a:pt x="509259" y="293584"/>
                </a:lnTo>
                <a:lnTo>
                  <a:pt x="490350" y="262936"/>
                </a:lnTo>
                <a:lnTo>
                  <a:pt x="436845" y="262936"/>
                </a:lnTo>
                <a:lnTo>
                  <a:pt x="430386" y="259281"/>
                </a:lnTo>
                <a:close/>
              </a:path>
              <a:path w="509270" h="294005">
                <a:moveTo>
                  <a:pt x="439254" y="243616"/>
                </a:moveTo>
                <a:lnTo>
                  <a:pt x="430386" y="259281"/>
                </a:lnTo>
                <a:lnTo>
                  <a:pt x="436845" y="262936"/>
                </a:lnTo>
                <a:lnTo>
                  <a:pt x="445709" y="247270"/>
                </a:lnTo>
                <a:lnTo>
                  <a:pt x="439254" y="243616"/>
                </a:lnTo>
                <a:close/>
              </a:path>
              <a:path w="509270" h="294005">
                <a:moveTo>
                  <a:pt x="457998" y="210503"/>
                </a:moveTo>
                <a:lnTo>
                  <a:pt x="439254" y="243616"/>
                </a:lnTo>
                <a:lnTo>
                  <a:pt x="445709" y="247270"/>
                </a:lnTo>
                <a:lnTo>
                  <a:pt x="436845" y="262936"/>
                </a:lnTo>
                <a:lnTo>
                  <a:pt x="490350" y="262936"/>
                </a:lnTo>
                <a:lnTo>
                  <a:pt x="457998" y="210503"/>
                </a:lnTo>
                <a:close/>
              </a:path>
              <a:path w="509270" h="294005">
                <a:moveTo>
                  <a:pt x="8863" y="0"/>
                </a:moveTo>
                <a:lnTo>
                  <a:pt x="0" y="15667"/>
                </a:lnTo>
                <a:lnTo>
                  <a:pt x="430386" y="259281"/>
                </a:lnTo>
                <a:lnTo>
                  <a:pt x="439254" y="243616"/>
                </a:lnTo>
                <a:lnTo>
                  <a:pt x="8863" y="0"/>
                </a:lnTo>
                <a:close/>
              </a:path>
            </a:pathLst>
          </a:custGeom>
          <a:solidFill>
            <a:srgbClr val="1516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2330860" y="5465069"/>
            <a:ext cx="518795" cy="261620"/>
          </a:xfrm>
          <a:custGeom>
            <a:avLst/>
            <a:gdLst/>
            <a:ahLst/>
            <a:cxnLst/>
            <a:rect l="l" t="t" r="r" b="b"/>
            <a:pathLst>
              <a:path w="518794" h="261620">
                <a:moveTo>
                  <a:pt x="56667" y="176245"/>
                </a:moveTo>
                <a:lnTo>
                  <a:pt x="0" y="255761"/>
                </a:lnTo>
                <a:lnTo>
                  <a:pt x="97497" y="261049"/>
                </a:lnTo>
                <a:lnTo>
                  <a:pt x="82537" y="229977"/>
                </a:lnTo>
                <a:lnTo>
                  <a:pt x="74303" y="229977"/>
                </a:lnTo>
                <a:lnTo>
                  <a:pt x="66490" y="213757"/>
                </a:lnTo>
                <a:lnTo>
                  <a:pt x="73177" y="210537"/>
                </a:lnTo>
                <a:lnTo>
                  <a:pt x="56667" y="176245"/>
                </a:lnTo>
                <a:close/>
              </a:path>
              <a:path w="518794" h="261620">
                <a:moveTo>
                  <a:pt x="73177" y="210537"/>
                </a:moveTo>
                <a:lnTo>
                  <a:pt x="66490" y="213757"/>
                </a:lnTo>
                <a:lnTo>
                  <a:pt x="74303" y="229977"/>
                </a:lnTo>
                <a:lnTo>
                  <a:pt x="80988" y="226759"/>
                </a:lnTo>
                <a:lnTo>
                  <a:pt x="73177" y="210537"/>
                </a:lnTo>
                <a:close/>
              </a:path>
              <a:path w="518794" h="261620">
                <a:moveTo>
                  <a:pt x="80988" y="226759"/>
                </a:moveTo>
                <a:lnTo>
                  <a:pt x="74303" y="229977"/>
                </a:lnTo>
                <a:lnTo>
                  <a:pt x="82537" y="229977"/>
                </a:lnTo>
                <a:lnTo>
                  <a:pt x="80988" y="226759"/>
                </a:lnTo>
                <a:close/>
              </a:path>
              <a:path w="518794" h="261620">
                <a:moveTo>
                  <a:pt x="510443" y="0"/>
                </a:moveTo>
                <a:lnTo>
                  <a:pt x="73177" y="210537"/>
                </a:lnTo>
                <a:lnTo>
                  <a:pt x="80988" y="226759"/>
                </a:lnTo>
                <a:lnTo>
                  <a:pt x="518255" y="16221"/>
                </a:lnTo>
                <a:lnTo>
                  <a:pt x="510443" y="0"/>
                </a:lnTo>
                <a:close/>
              </a:path>
            </a:pathLst>
          </a:custGeom>
          <a:solidFill>
            <a:srgbClr val="1516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 txBox="1"/>
          <p:nvPr/>
        </p:nvSpPr>
        <p:spPr>
          <a:xfrm>
            <a:off x="2799231" y="4781043"/>
            <a:ext cx="985519" cy="739140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50165" marR="42545" algn="ctr">
              <a:lnSpc>
                <a:spcPts val="1120"/>
              </a:lnSpc>
              <a:spcBef>
                <a:spcPts val="200"/>
              </a:spcBef>
            </a:pPr>
            <a:r>
              <a:rPr sz="1000" spc="25" dirty="0">
                <a:solidFill>
                  <a:srgbClr val="151616"/>
                </a:solidFill>
                <a:latin typeface="Arial"/>
                <a:cs typeface="Arial"/>
              </a:rPr>
              <a:t>C</a:t>
            </a:r>
            <a:r>
              <a:rPr sz="1000" spc="30" dirty="0">
                <a:solidFill>
                  <a:srgbClr val="151616"/>
                </a:solidFill>
                <a:latin typeface="Arial"/>
                <a:cs typeface="Arial"/>
              </a:rPr>
              <a:t>Y</a:t>
            </a:r>
            <a:r>
              <a:rPr sz="1000" spc="25" dirty="0">
                <a:solidFill>
                  <a:srgbClr val="151616"/>
                </a:solidFill>
                <a:latin typeface="Arial"/>
                <a:cs typeface="Arial"/>
              </a:rPr>
              <a:t>LINDR</a:t>
            </a:r>
            <a:r>
              <a:rPr sz="1000" spc="30" dirty="0">
                <a:solidFill>
                  <a:srgbClr val="151616"/>
                </a:solidFill>
                <a:latin typeface="Arial"/>
                <a:cs typeface="Arial"/>
              </a:rPr>
              <a:t>I</a:t>
            </a:r>
            <a:r>
              <a:rPr sz="1000" spc="25" dirty="0">
                <a:solidFill>
                  <a:srgbClr val="151616"/>
                </a:solidFill>
                <a:latin typeface="Arial"/>
                <a:cs typeface="Arial"/>
              </a:rPr>
              <a:t>C</a:t>
            </a:r>
            <a:r>
              <a:rPr sz="1000" spc="30" dirty="0">
                <a:solidFill>
                  <a:srgbClr val="151616"/>
                </a:solidFill>
                <a:latin typeface="Arial"/>
                <a:cs typeface="Arial"/>
              </a:rPr>
              <a:t>A</a:t>
            </a:r>
            <a:r>
              <a:rPr sz="1000" spc="-5" dirty="0">
                <a:solidFill>
                  <a:srgbClr val="151616"/>
                </a:solidFill>
                <a:latin typeface="Arial"/>
                <a:cs typeface="Arial"/>
              </a:rPr>
              <a:t>L  </a:t>
            </a:r>
            <a:r>
              <a:rPr sz="1000" spc="15" dirty="0">
                <a:solidFill>
                  <a:srgbClr val="151616"/>
                </a:solidFill>
                <a:latin typeface="Arial"/>
                <a:cs typeface="Arial"/>
              </a:rPr>
              <a:t>COLUMN</a:t>
            </a:r>
            <a:endParaRPr sz="1000">
              <a:latin typeface="Arial"/>
              <a:cs typeface="Arial"/>
            </a:endParaRPr>
          </a:p>
          <a:p>
            <a:pPr marL="12700" marR="5080" algn="ctr">
              <a:lnSpc>
                <a:spcPts val="1120"/>
              </a:lnSpc>
              <a:spcBef>
                <a:spcPts val="1065"/>
              </a:spcBef>
            </a:pPr>
            <a:r>
              <a:rPr sz="1000" spc="25" dirty="0">
                <a:solidFill>
                  <a:srgbClr val="151616"/>
                </a:solidFill>
                <a:latin typeface="Arial"/>
                <a:cs typeface="Arial"/>
              </a:rPr>
              <a:t>R</a:t>
            </a:r>
            <a:r>
              <a:rPr sz="1000" spc="30" dirty="0">
                <a:solidFill>
                  <a:srgbClr val="151616"/>
                </a:solidFill>
                <a:latin typeface="Arial"/>
                <a:cs typeface="Arial"/>
              </a:rPr>
              <a:t>E</a:t>
            </a:r>
            <a:r>
              <a:rPr sz="1000" spc="25" dirty="0">
                <a:solidFill>
                  <a:srgbClr val="151616"/>
                </a:solidFill>
                <a:latin typeface="Arial"/>
                <a:cs typeface="Arial"/>
              </a:rPr>
              <a:t>TR</a:t>
            </a:r>
            <a:r>
              <a:rPr sz="1000" spc="30" dirty="0">
                <a:solidFill>
                  <a:srgbClr val="151616"/>
                </a:solidFill>
                <a:latin typeface="Arial"/>
                <a:cs typeface="Arial"/>
              </a:rPr>
              <a:t>A</a:t>
            </a:r>
            <a:r>
              <a:rPr sz="1000" spc="25" dirty="0">
                <a:solidFill>
                  <a:srgbClr val="151616"/>
                </a:solidFill>
                <a:latin typeface="Arial"/>
                <a:cs typeface="Arial"/>
              </a:rPr>
              <a:t>C</a:t>
            </a:r>
            <a:r>
              <a:rPr sz="1000" spc="-40" dirty="0">
                <a:solidFill>
                  <a:srgbClr val="151616"/>
                </a:solidFill>
                <a:latin typeface="Arial"/>
                <a:cs typeface="Arial"/>
              </a:rPr>
              <a:t>T</a:t>
            </a:r>
            <a:r>
              <a:rPr sz="1000" spc="30" dirty="0">
                <a:solidFill>
                  <a:srgbClr val="151616"/>
                </a:solidFill>
                <a:latin typeface="Arial"/>
                <a:cs typeface="Arial"/>
              </a:rPr>
              <a:t>AB</a:t>
            </a:r>
            <a:r>
              <a:rPr sz="1000" spc="25" dirty="0">
                <a:solidFill>
                  <a:srgbClr val="151616"/>
                </a:solidFill>
                <a:latin typeface="Arial"/>
                <a:cs typeface="Arial"/>
              </a:rPr>
              <a:t>L</a:t>
            </a:r>
            <a:r>
              <a:rPr sz="1000" dirty="0">
                <a:solidFill>
                  <a:srgbClr val="151616"/>
                </a:solidFill>
                <a:latin typeface="Arial"/>
                <a:cs typeface="Arial"/>
              </a:rPr>
              <a:t>E  </a:t>
            </a:r>
            <a:r>
              <a:rPr sz="1000" spc="15" dirty="0">
                <a:solidFill>
                  <a:srgbClr val="151616"/>
                </a:solidFill>
                <a:latin typeface="Arial"/>
                <a:cs typeface="Arial"/>
              </a:rPr>
              <a:t>MAINS LEAD</a:t>
            </a:r>
            <a:endParaRPr sz="1000">
              <a:latin typeface="Arial"/>
              <a:cs typeface="Arial"/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2302286" y="5008492"/>
            <a:ext cx="605155" cy="407670"/>
          </a:xfrm>
          <a:custGeom>
            <a:avLst/>
            <a:gdLst/>
            <a:ahLst/>
            <a:cxnLst/>
            <a:rect l="l" t="t" r="r" b="b"/>
            <a:pathLst>
              <a:path w="605155" h="407670">
                <a:moveTo>
                  <a:pt x="45072" y="320940"/>
                </a:moveTo>
                <a:lnTo>
                  <a:pt x="0" y="407537"/>
                </a:lnTo>
                <a:lnTo>
                  <a:pt x="97268" y="399239"/>
                </a:lnTo>
                <a:lnTo>
                  <a:pt x="78905" y="371693"/>
                </a:lnTo>
                <a:lnTo>
                  <a:pt x="69990" y="371693"/>
                </a:lnTo>
                <a:lnTo>
                  <a:pt x="60004" y="356717"/>
                </a:lnTo>
                <a:lnTo>
                  <a:pt x="66178" y="352601"/>
                </a:lnTo>
                <a:lnTo>
                  <a:pt x="45072" y="320940"/>
                </a:lnTo>
                <a:close/>
              </a:path>
              <a:path w="605155" h="407670">
                <a:moveTo>
                  <a:pt x="66178" y="352601"/>
                </a:moveTo>
                <a:lnTo>
                  <a:pt x="60004" y="356717"/>
                </a:lnTo>
                <a:lnTo>
                  <a:pt x="69990" y="371693"/>
                </a:lnTo>
                <a:lnTo>
                  <a:pt x="76162" y="367579"/>
                </a:lnTo>
                <a:lnTo>
                  <a:pt x="66178" y="352601"/>
                </a:lnTo>
                <a:close/>
              </a:path>
              <a:path w="605155" h="407670">
                <a:moveTo>
                  <a:pt x="76162" y="367579"/>
                </a:moveTo>
                <a:lnTo>
                  <a:pt x="69990" y="371693"/>
                </a:lnTo>
                <a:lnTo>
                  <a:pt x="78905" y="371693"/>
                </a:lnTo>
                <a:lnTo>
                  <a:pt x="76162" y="367579"/>
                </a:lnTo>
                <a:close/>
              </a:path>
              <a:path w="605155" h="407670">
                <a:moveTo>
                  <a:pt x="595080" y="0"/>
                </a:moveTo>
                <a:lnTo>
                  <a:pt x="66178" y="352601"/>
                </a:lnTo>
                <a:lnTo>
                  <a:pt x="76162" y="367579"/>
                </a:lnTo>
                <a:lnTo>
                  <a:pt x="605066" y="14975"/>
                </a:lnTo>
                <a:lnTo>
                  <a:pt x="595080" y="0"/>
                </a:lnTo>
                <a:close/>
              </a:path>
            </a:pathLst>
          </a:custGeom>
          <a:solidFill>
            <a:srgbClr val="1516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 txBox="1"/>
          <p:nvPr/>
        </p:nvSpPr>
        <p:spPr>
          <a:xfrm>
            <a:off x="3370666" y="6093794"/>
            <a:ext cx="1452245" cy="48831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5080">
              <a:lnSpc>
                <a:spcPts val="890"/>
              </a:lnSpc>
              <a:spcBef>
                <a:spcPts val="185"/>
              </a:spcBef>
            </a:pP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I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have added a base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ensure  </a:t>
            </a:r>
            <a:r>
              <a:rPr sz="800" spc="-10" dirty="0">
                <a:solidFill>
                  <a:srgbClr val="151616"/>
                </a:solidFill>
                <a:latin typeface="Arial"/>
                <a:cs typeface="Arial"/>
              </a:rPr>
              <a:t>stability.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It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will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stop 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unit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from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‘toppling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over’, if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knocked or  pushed.</a:t>
            </a:r>
            <a:endParaRPr sz="800">
              <a:latin typeface="Arial"/>
              <a:cs typeface="Arial"/>
            </a:endParaRPr>
          </a:p>
        </p:txBody>
      </p:sp>
      <p:sp>
        <p:nvSpPr>
          <p:cNvPr id="43" name="object 43"/>
          <p:cNvSpPr/>
          <p:nvPr/>
        </p:nvSpPr>
        <p:spPr>
          <a:xfrm>
            <a:off x="4238063" y="5761961"/>
            <a:ext cx="869950" cy="287020"/>
          </a:xfrm>
          <a:custGeom>
            <a:avLst/>
            <a:gdLst/>
            <a:ahLst/>
            <a:cxnLst/>
            <a:rect l="l" t="t" r="r" b="b"/>
            <a:pathLst>
              <a:path w="869950" h="287020">
                <a:moveTo>
                  <a:pt x="784768" y="36476"/>
                </a:moveTo>
                <a:lnTo>
                  <a:pt x="0" y="269326"/>
                </a:lnTo>
                <a:lnTo>
                  <a:pt x="5119" y="286585"/>
                </a:lnTo>
                <a:lnTo>
                  <a:pt x="789888" y="53734"/>
                </a:lnTo>
                <a:lnTo>
                  <a:pt x="784768" y="36476"/>
                </a:lnTo>
                <a:close/>
              </a:path>
              <a:path w="869950" h="287020">
                <a:moveTo>
                  <a:pt x="855901" y="34366"/>
                </a:moveTo>
                <a:lnTo>
                  <a:pt x="791881" y="34366"/>
                </a:lnTo>
                <a:lnTo>
                  <a:pt x="797001" y="51624"/>
                </a:lnTo>
                <a:lnTo>
                  <a:pt x="789888" y="53734"/>
                </a:lnTo>
                <a:lnTo>
                  <a:pt x="800712" y="90215"/>
                </a:lnTo>
                <a:lnTo>
                  <a:pt x="855901" y="34366"/>
                </a:lnTo>
                <a:close/>
              </a:path>
              <a:path w="869950" h="287020">
                <a:moveTo>
                  <a:pt x="791881" y="34366"/>
                </a:moveTo>
                <a:lnTo>
                  <a:pt x="784768" y="36476"/>
                </a:lnTo>
                <a:lnTo>
                  <a:pt x="789888" y="53734"/>
                </a:lnTo>
                <a:lnTo>
                  <a:pt x="797001" y="51624"/>
                </a:lnTo>
                <a:lnTo>
                  <a:pt x="791881" y="34366"/>
                </a:lnTo>
                <a:close/>
              </a:path>
              <a:path w="869950" h="287020">
                <a:moveTo>
                  <a:pt x="773946" y="0"/>
                </a:moveTo>
                <a:lnTo>
                  <a:pt x="784768" y="36476"/>
                </a:lnTo>
                <a:lnTo>
                  <a:pt x="791881" y="34366"/>
                </a:lnTo>
                <a:lnTo>
                  <a:pt x="855901" y="34366"/>
                </a:lnTo>
                <a:lnTo>
                  <a:pt x="869331" y="20775"/>
                </a:lnTo>
                <a:lnTo>
                  <a:pt x="773946" y="0"/>
                </a:lnTo>
                <a:close/>
              </a:path>
            </a:pathLst>
          </a:custGeom>
          <a:solidFill>
            <a:srgbClr val="1516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6919982" y="3992040"/>
            <a:ext cx="1690839" cy="1695448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6912377" y="3982503"/>
            <a:ext cx="1714500" cy="1714500"/>
          </a:xfrm>
          <a:custGeom>
            <a:avLst/>
            <a:gdLst/>
            <a:ahLst/>
            <a:cxnLst/>
            <a:rect l="l" t="t" r="r" b="b"/>
            <a:pathLst>
              <a:path w="1714500" h="1714500">
                <a:moveTo>
                  <a:pt x="857250" y="0"/>
                </a:moveTo>
                <a:lnTo>
                  <a:pt x="905895" y="1357"/>
                </a:lnTo>
                <a:lnTo>
                  <a:pt x="953828" y="5379"/>
                </a:lnTo>
                <a:lnTo>
                  <a:pt x="1000978" y="11996"/>
                </a:lnTo>
                <a:lnTo>
                  <a:pt x="1047270" y="21133"/>
                </a:lnTo>
                <a:lnTo>
                  <a:pt x="1092634" y="32719"/>
                </a:lnTo>
                <a:lnTo>
                  <a:pt x="1136996" y="46682"/>
                </a:lnTo>
                <a:lnTo>
                  <a:pt x="1180284" y="62948"/>
                </a:lnTo>
                <a:lnTo>
                  <a:pt x="1222427" y="81446"/>
                </a:lnTo>
                <a:lnTo>
                  <a:pt x="1263351" y="102104"/>
                </a:lnTo>
                <a:lnTo>
                  <a:pt x="1302984" y="124848"/>
                </a:lnTo>
                <a:lnTo>
                  <a:pt x="1341253" y="149607"/>
                </a:lnTo>
                <a:lnTo>
                  <a:pt x="1378087" y="176308"/>
                </a:lnTo>
                <a:lnTo>
                  <a:pt x="1413414" y="204878"/>
                </a:lnTo>
                <a:lnTo>
                  <a:pt x="1447159" y="235246"/>
                </a:lnTo>
                <a:lnTo>
                  <a:pt x="1479253" y="267340"/>
                </a:lnTo>
                <a:lnTo>
                  <a:pt x="1509621" y="301085"/>
                </a:lnTo>
                <a:lnTo>
                  <a:pt x="1538191" y="336412"/>
                </a:lnTo>
                <a:lnTo>
                  <a:pt x="1564892" y="373246"/>
                </a:lnTo>
                <a:lnTo>
                  <a:pt x="1589651" y="411515"/>
                </a:lnTo>
                <a:lnTo>
                  <a:pt x="1612395" y="451148"/>
                </a:lnTo>
                <a:lnTo>
                  <a:pt x="1633053" y="492072"/>
                </a:lnTo>
                <a:lnTo>
                  <a:pt x="1651551" y="534215"/>
                </a:lnTo>
                <a:lnTo>
                  <a:pt x="1667817" y="577503"/>
                </a:lnTo>
                <a:lnTo>
                  <a:pt x="1681780" y="621865"/>
                </a:lnTo>
                <a:lnTo>
                  <a:pt x="1693366" y="667229"/>
                </a:lnTo>
                <a:lnTo>
                  <a:pt x="1702503" y="713521"/>
                </a:lnTo>
                <a:lnTo>
                  <a:pt x="1709120" y="760671"/>
                </a:lnTo>
                <a:lnTo>
                  <a:pt x="1713142" y="808604"/>
                </a:lnTo>
                <a:lnTo>
                  <a:pt x="1714500" y="857250"/>
                </a:lnTo>
                <a:lnTo>
                  <a:pt x="1713142" y="905895"/>
                </a:lnTo>
                <a:lnTo>
                  <a:pt x="1709120" y="953828"/>
                </a:lnTo>
                <a:lnTo>
                  <a:pt x="1702503" y="1000977"/>
                </a:lnTo>
                <a:lnTo>
                  <a:pt x="1693366" y="1047270"/>
                </a:lnTo>
                <a:lnTo>
                  <a:pt x="1681780" y="1092633"/>
                </a:lnTo>
                <a:lnTo>
                  <a:pt x="1667817" y="1136996"/>
                </a:lnTo>
                <a:lnTo>
                  <a:pt x="1651551" y="1180284"/>
                </a:lnTo>
                <a:lnTo>
                  <a:pt x="1633053" y="1222426"/>
                </a:lnTo>
                <a:lnTo>
                  <a:pt x="1612395" y="1263350"/>
                </a:lnTo>
                <a:lnTo>
                  <a:pt x="1589651" y="1302983"/>
                </a:lnTo>
                <a:lnTo>
                  <a:pt x="1564892" y="1341253"/>
                </a:lnTo>
                <a:lnTo>
                  <a:pt x="1538191" y="1378087"/>
                </a:lnTo>
                <a:lnTo>
                  <a:pt x="1509621" y="1413413"/>
                </a:lnTo>
                <a:lnTo>
                  <a:pt x="1479253" y="1447159"/>
                </a:lnTo>
                <a:lnTo>
                  <a:pt x="1447159" y="1479252"/>
                </a:lnTo>
                <a:lnTo>
                  <a:pt x="1413414" y="1509620"/>
                </a:lnTo>
                <a:lnTo>
                  <a:pt x="1378087" y="1538191"/>
                </a:lnTo>
                <a:lnTo>
                  <a:pt x="1341253" y="1564892"/>
                </a:lnTo>
                <a:lnTo>
                  <a:pt x="1302984" y="1589651"/>
                </a:lnTo>
                <a:lnTo>
                  <a:pt x="1263351" y="1612395"/>
                </a:lnTo>
                <a:lnTo>
                  <a:pt x="1222427" y="1633053"/>
                </a:lnTo>
                <a:lnTo>
                  <a:pt x="1180284" y="1651551"/>
                </a:lnTo>
                <a:lnTo>
                  <a:pt x="1136996" y="1667817"/>
                </a:lnTo>
                <a:lnTo>
                  <a:pt x="1092634" y="1681780"/>
                </a:lnTo>
                <a:lnTo>
                  <a:pt x="1047270" y="1693366"/>
                </a:lnTo>
                <a:lnTo>
                  <a:pt x="1000978" y="1702503"/>
                </a:lnTo>
                <a:lnTo>
                  <a:pt x="953828" y="1709120"/>
                </a:lnTo>
                <a:lnTo>
                  <a:pt x="905895" y="1713142"/>
                </a:lnTo>
                <a:lnTo>
                  <a:pt x="857250" y="1714500"/>
                </a:lnTo>
                <a:lnTo>
                  <a:pt x="808604" y="1713142"/>
                </a:lnTo>
                <a:lnTo>
                  <a:pt x="760671" y="1709120"/>
                </a:lnTo>
                <a:lnTo>
                  <a:pt x="713522" y="1702503"/>
                </a:lnTo>
                <a:lnTo>
                  <a:pt x="667229" y="1693366"/>
                </a:lnTo>
                <a:lnTo>
                  <a:pt x="621866" y="1681780"/>
                </a:lnTo>
                <a:lnTo>
                  <a:pt x="577503" y="1667817"/>
                </a:lnTo>
                <a:lnTo>
                  <a:pt x="534215" y="1651551"/>
                </a:lnTo>
                <a:lnTo>
                  <a:pt x="492073" y="1633053"/>
                </a:lnTo>
                <a:lnTo>
                  <a:pt x="451149" y="1612395"/>
                </a:lnTo>
                <a:lnTo>
                  <a:pt x="411516" y="1589651"/>
                </a:lnTo>
                <a:lnTo>
                  <a:pt x="373246" y="1564892"/>
                </a:lnTo>
                <a:lnTo>
                  <a:pt x="336412" y="1538191"/>
                </a:lnTo>
                <a:lnTo>
                  <a:pt x="301086" y="1509620"/>
                </a:lnTo>
                <a:lnTo>
                  <a:pt x="267340" y="1479252"/>
                </a:lnTo>
                <a:lnTo>
                  <a:pt x="235247" y="1447159"/>
                </a:lnTo>
                <a:lnTo>
                  <a:pt x="204879" y="1413413"/>
                </a:lnTo>
                <a:lnTo>
                  <a:pt x="176308" y="1378087"/>
                </a:lnTo>
                <a:lnTo>
                  <a:pt x="149607" y="1341253"/>
                </a:lnTo>
                <a:lnTo>
                  <a:pt x="124848" y="1302983"/>
                </a:lnTo>
                <a:lnTo>
                  <a:pt x="102104" y="1263350"/>
                </a:lnTo>
                <a:lnTo>
                  <a:pt x="81446" y="1222426"/>
                </a:lnTo>
                <a:lnTo>
                  <a:pt x="62948" y="1180284"/>
                </a:lnTo>
                <a:lnTo>
                  <a:pt x="46682" y="1136996"/>
                </a:lnTo>
                <a:lnTo>
                  <a:pt x="32719" y="1092633"/>
                </a:lnTo>
                <a:lnTo>
                  <a:pt x="21133" y="1047270"/>
                </a:lnTo>
                <a:lnTo>
                  <a:pt x="11996" y="1000977"/>
                </a:lnTo>
                <a:lnTo>
                  <a:pt x="5379" y="953828"/>
                </a:lnTo>
                <a:lnTo>
                  <a:pt x="1357" y="905895"/>
                </a:lnTo>
                <a:lnTo>
                  <a:pt x="0" y="857250"/>
                </a:lnTo>
                <a:lnTo>
                  <a:pt x="1357" y="808604"/>
                </a:lnTo>
                <a:lnTo>
                  <a:pt x="5379" y="760671"/>
                </a:lnTo>
                <a:lnTo>
                  <a:pt x="11996" y="713521"/>
                </a:lnTo>
                <a:lnTo>
                  <a:pt x="21133" y="667229"/>
                </a:lnTo>
                <a:lnTo>
                  <a:pt x="32719" y="621865"/>
                </a:lnTo>
                <a:lnTo>
                  <a:pt x="46682" y="577503"/>
                </a:lnTo>
                <a:lnTo>
                  <a:pt x="62948" y="534215"/>
                </a:lnTo>
                <a:lnTo>
                  <a:pt x="81446" y="492072"/>
                </a:lnTo>
                <a:lnTo>
                  <a:pt x="102104" y="451148"/>
                </a:lnTo>
                <a:lnTo>
                  <a:pt x="124848" y="411515"/>
                </a:lnTo>
                <a:lnTo>
                  <a:pt x="149607" y="373246"/>
                </a:lnTo>
                <a:lnTo>
                  <a:pt x="176308" y="336412"/>
                </a:lnTo>
                <a:lnTo>
                  <a:pt x="204879" y="301085"/>
                </a:lnTo>
                <a:lnTo>
                  <a:pt x="235247" y="267340"/>
                </a:lnTo>
                <a:lnTo>
                  <a:pt x="267340" y="235246"/>
                </a:lnTo>
                <a:lnTo>
                  <a:pt x="301086" y="204878"/>
                </a:lnTo>
                <a:lnTo>
                  <a:pt x="336412" y="176308"/>
                </a:lnTo>
                <a:lnTo>
                  <a:pt x="373246" y="149607"/>
                </a:lnTo>
                <a:lnTo>
                  <a:pt x="411516" y="124848"/>
                </a:lnTo>
                <a:lnTo>
                  <a:pt x="451149" y="102104"/>
                </a:lnTo>
                <a:lnTo>
                  <a:pt x="492073" y="81446"/>
                </a:lnTo>
                <a:lnTo>
                  <a:pt x="534215" y="62948"/>
                </a:lnTo>
                <a:lnTo>
                  <a:pt x="577503" y="46682"/>
                </a:lnTo>
                <a:lnTo>
                  <a:pt x="621866" y="32719"/>
                </a:lnTo>
                <a:lnTo>
                  <a:pt x="667229" y="21133"/>
                </a:lnTo>
                <a:lnTo>
                  <a:pt x="713522" y="11996"/>
                </a:lnTo>
                <a:lnTo>
                  <a:pt x="760671" y="5379"/>
                </a:lnTo>
                <a:lnTo>
                  <a:pt x="808604" y="1357"/>
                </a:lnTo>
                <a:lnTo>
                  <a:pt x="857250" y="0"/>
                </a:lnTo>
                <a:close/>
              </a:path>
            </a:pathLst>
          </a:custGeom>
          <a:ln w="179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8327008" y="5508288"/>
            <a:ext cx="614680" cy="370205"/>
          </a:xfrm>
          <a:custGeom>
            <a:avLst/>
            <a:gdLst/>
            <a:ahLst/>
            <a:cxnLst/>
            <a:rect l="l" t="t" r="r" b="b"/>
            <a:pathLst>
              <a:path w="614679" h="370204">
                <a:moveTo>
                  <a:pt x="536052" y="333760"/>
                </a:moveTo>
                <a:lnTo>
                  <a:pt x="516624" y="366480"/>
                </a:lnTo>
                <a:lnTo>
                  <a:pt x="614196" y="369690"/>
                </a:lnTo>
                <a:lnTo>
                  <a:pt x="595275" y="337549"/>
                </a:lnTo>
                <a:lnTo>
                  <a:pt x="542433" y="337549"/>
                </a:lnTo>
                <a:lnTo>
                  <a:pt x="536052" y="333760"/>
                </a:lnTo>
                <a:close/>
              </a:path>
              <a:path w="614679" h="370204">
                <a:moveTo>
                  <a:pt x="545242" y="318282"/>
                </a:moveTo>
                <a:lnTo>
                  <a:pt x="536052" y="333760"/>
                </a:lnTo>
                <a:lnTo>
                  <a:pt x="542433" y="337549"/>
                </a:lnTo>
                <a:lnTo>
                  <a:pt x="551620" y="322069"/>
                </a:lnTo>
                <a:lnTo>
                  <a:pt x="545242" y="318282"/>
                </a:lnTo>
                <a:close/>
              </a:path>
              <a:path w="614679" h="370204">
                <a:moveTo>
                  <a:pt x="564671" y="285562"/>
                </a:moveTo>
                <a:lnTo>
                  <a:pt x="545242" y="318282"/>
                </a:lnTo>
                <a:lnTo>
                  <a:pt x="551620" y="322069"/>
                </a:lnTo>
                <a:lnTo>
                  <a:pt x="542433" y="337549"/>
                </a:lnTo>
                <a:lnTo>
                  <a:pt x="595275" y="337549"/>
                </a:lnTo>
                <a:lnTo>
                  <a:pt x="564671" y="285562"/>
                </a:lnTo>
                <a:close/>
              </a:path>
              <a:path w="614679" h="370204">
                <a:moveTo>
                  <a:pt x="9187" y="0"/>
                </a:moveTo>
                <a:lnTo>
                  <a:pt x="0" y="15480"/>
                </a:lnTo>
                <a:lnTo>
                  <a:pt x="536052" y="333760"/>
                </a:lnTo>
                <a:lnTo>
                  <a:pt x="545242" y="318282"/>
                </a:lnTo>
                <a:lnTo>
                  <a:pt x="9187" y="0"/>
                </a:lnTo>
                <a:close/>
              </a:path>
            </a:pathLst>
          </a:custGeom>
          <a:solidFill>
            <a:srgbClr val="1516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 txBox="1"/>
          <p:nvPr/>
        </p:nvSpPr>
        <p:spPr>
          <a:xfrm>
            <a:off x="8680849" y="4179250"/>
            <a:ext cx="1635125" cy="82867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5080">
              <a:lnSpc>
                <a:spcPts val="890"/>
              </a:lnSpc>
              <a:spcBef>
                <a:spcPts val="185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Simple large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buttons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have been  added,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control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unit (inclusive  design).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They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are ‘retro’ in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style</a:t>
            </a:r>
            <a:r>
              <a:rPr sz="8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and  very easy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use (ergonomically  designed).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unit will also be sold  with a sophisticated, programmable  hand held control</a:t>
            </a:r>
            <a:r>
              <a:rPr sz="800" spc="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unit.</a:t>
            </a:r>
            <a:endParaRPr sz="800">
              <a:latin typeface="Arial"/>
              <a:cs typeface="Arial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2865798" y="2902909"/>
            <a:ext cx="1211580" cy="82867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40640" indent="-635">
              <a:lnSpc>
                <a:spcPts val="890"/>
              </a:lnSpc>
              <a:spcBef>
                <a:spcPts val="185"/>
              </a:spcBef>
            </a:pP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A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docking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station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will be  added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to the top. This</a:t>
            </a:r>
            <a:r>
              <a:rPr sz="800" spc="-7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will  be centrally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located.</a:t>
            </a:r>
            <a:endParaRPr sz="800">
              <a:latin typeface="Arial"/>
              <a:cs typeface="Arial"/>
            </a:endParaRPr>
          </a:p>
          <a:p>
            <a:pPr marL="12700" marR="5080" algn="just">
              <a:lnSpc>
                <a:spcPts val="890"/>
              </a:lnSpc>
              <a:spcBef>
                <a:spcPts val="905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The unit is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at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a convenient  and comfortable height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for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an average </a:t>
            </a:r>
            <a:r>
              <a:rPr sz="800" spc="-10" dirty="0">
                <a:solidFill>
                  <a:srgbClr val="151616"/>
                </a:solidFill>
                <a:latin typeface="Arial"/>
                <a:cs typeface="Arial"/>
              </a:rPr>
              <a:t>user.</a:t>
            </a:r>
            <a:endParaRPr sz="800">
              <a:latin typeface="Arial"/>
              <a:cs typeface="Arial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3446793" y="6812913"/>
            <a:ext cx="4705350" cy="48831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5080" indent="1270">
              <a:lnSpc>
                <a:spcPts val="890"/>
              </a:lnSpc>
              <a:spcBef>
                <a:spcPts val="185"/>
              </a:spcBef>
            </a:pPr>
            <a:r>
              <a:rPr sz="800" spc="15" dirty="0">
                <a:solidFill>
                  <a:srgbClr val="151616"/>
                </a:solidFill>
                <a:latin typeface="Arial"/>
                <a:cs typeface="Arial"/>
              </a:rPr>
              <a:t>CLIENT </a:t>
            </a:r>
            <a:r>
              <a:rPr sz="800" spc="10" dirty="0">
                <a:solidFill>
                  <a:srgbClr val="151616"/>
                </a:solidFill>
                <a:latin typeface="Arial"/>
                <a:cs typeface="Arial"/>
              </a:rPr>
              <a:t>OPINION: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My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client likes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this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simple and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yet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stylish design.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It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could be manufactured within  the budget allowed (£50).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products life cycle has been assessed and consequently, material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that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can be recycled has been used.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It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can be disassembled </a:t>
            </a:r>
            <a:r>
              <a:rPr sz="800" spc="-10" dirty="0">
                <a:solidFill>
                  <a:srgbClr val="151616"/>
                </a:solidFill>
                <a:latin typeface="Arial"/>
                <a:cs typeface="Arial"/>
              </a:rPr>
              <a:t>easily,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as there are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very few parts /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components  (with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exception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of 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electronic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components). Overall, my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client likes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style of the</a:t>
            </a:r>
            <a:r>
              <a:rPr sz="800" spc="7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design.</a:t>
            </a:r>
            <a:endParaRPr sz="800">
              <a:latin typeface="Arial"/>
              <a:cs typeface="Arial"/>
            </a:endParaRPr>
          </a:p>
        </p:txBody>
      </p:sp>
      <p:sp>
        <p:nvSpPr>
          <p:cNvPr id="50" name="object 50"/>
          <p:cNvSpPr/>
          <p:nvPr/>
        </p:nvSpPr>
        <p:spPr>
          <a:xfrm>
            <a:off x="3998577" y="5768431"/>
            <a:ext cx="614045" cy="3810"/>
          </a:xfrm>
          <a:custGeom>
            <a:avLst/>
            <a:gdLst/>
            <a:ahLst/>
            <a:cxnLst/>
            <a:rect l="l" t="t" r="r" b="b"/>
            <a:pathLst>
              <a:path w="614045" h="3810">
                <a:moveTo>
                  <a:pt x="613469" y="0"/>
                </a:moveTo>
                <a:lnTo>
                  <a:pt x="0" y="3545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3989052" y="4120603"/>
            <a:ext cx="614045" cy="3810"/>
          </a:xfrm>
          <a:custGeom>
            <a:avLst/>
            <a:gdLst/>
            <a:ahLst/>
            <a:cxnLst/>
            <a:rect l="l" t="t" r="r" b="b"/>
            <a:pathLst>
              <a:path w="614045" h="3810">
                <a:moveTo>
                  <a:pt x="613468" y="0"/>
                </a:moveTo>
                <a:lnTo>
                  <a:pt x="0" y="3545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4051789" y="5174014"/>
            <a:ext cx="72390" cy="597535"/>
          </a:xfrm>
          <a:custGeom>
            <a:avLst/>
            <a:gdLst/>
            <a:ahLst/>
            <a:cxnLst/>
            <a:rect l="l" t="t" r="r" b="b"/>
            <a:pathLst>
              <a:path w="72389" h="597535">
                <a:moveTo>
                  <a:pt x="31511" y="463080"/>
                </a:moveTo>
                <a:lnTo>
                  <a:pt x="0" y="463261"/>
                </a:lnTo>
                <a:lnTo>
                  <a:pt x="36785" y="597444"/>
                </a:lnTo>
                <a:lnTo>
                  <a:pt x="54367" y="530275"/>
                </a:lnTo>
                <a:lnTo>
                  <a:pt x="31899" y="530275"/>
                </a:lnTo>
                <a:lnTo>
                  <a:pt x="31511" y="463080"/>
                </a:lnTo>
                <a:close/>
              </a:path>
              <a:path w="72389" h="597535">
                <a:moveTo>
                  <a:pt x="40511" y="463028"/>
                </a:moveTo>
                <a:lnTo>
                  <a:pt x="31511" y="463080"/>
                </a:lnTo>
                <a:lnTo>
                  <a:pt x="31899" y="530275"/>
                </a:lnTo>
                <a:lnTo>
                  <a:pt x="40900" y="530224"/>
                </a:lnTo>
                <a:lnTo>
                  <a:pt x="40511" y="463028"/>
                </a:lnTo>
                <a:close/>
              </a:path>
              <a:path w="72389" h="597535">
                <a:moveTo>
                  <a:pt x="72017" y="462847"/>
                </a:moveTo>
                <a:lnTo>
                  <a:pt x="40511" y="463028"/>
                </a:lnTo>
                <a:lnTo>
                  <a:pt x="40900" y="530224"/>
                </a:lnTo>
                <a:lnTo>
                  <a:pt x="31899" y="530275"/>
                </a:lnTo>
                <a:lnTo>
                  <a:pt x="54367" y="530275"/>
                </a:lnTo>
                <a:lnTo>
                  <a:pt x="72017" y="462847"/>
                </a:lnTo>
                <a:close/>
              </a:path>
              <a:path w="72389" h="597535">
                <a:moveTo>
                  <a:pt x="37832" y="0"/>
                </a:moveTo>
                <a:lnTo>
                  <a:pt x="28832" y="49"/>
                </a:lnTo>
                <a:lnTo>
                  <a:pt x="31511" y="463080"/>
                </a:lnTo>
                <a:lnTo>
                  <a:pt x="40511" y="463028"/>
                </a:lnTo>
                <a:lnTo>
                  <a:pt x="37832" y="0"/>
                </a:lnTo>
                <a:close/>
              </a:path>
            </a:pathLst>
          </a:custGeom>
          <a:solidFill>
            <a:srgbClr val="1516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4043814" y="4123630"/>
            <a:ext cx="72390" cy="630555"/>
          </a:xfrm>
          <a:custGeom>
            <a:avLst/>
            <a:gdLst/>
            <a:ahLst/>
            <a:cxnLst/>
            <a:rect l="l" t="t" r="r" b="b"/>
            <a:pathLst>
              <a:path w="72389" h="630554">
                <a:moveTo>
                  <a:pt x="40507" y="134364"/>
                </a:moveTo>
                <a:lnTo>
                  <a:pt x="31507" y="134416"/>
                </a:lnTo>
                <a:lnTo>
                  <a:pt x="34376" y="630368"/>
                </a:lnTo>
                <a:lnTo>
                  <a:pt x="43376" y="630317"/>
                </a:lnTo>
                <a:lnTo>
                  <a:pt x="40507" y="134364"/>
                </a:lnTo>
                <a:close/>
              </a:path>
              <a:path w="72389" h="630554">
                <a:moveTo>
                  <a:pt x="35233" y="0"/>
                </a:moveTo>
                <a:lnTo>
                  <a:pt x="0" y="134597"/>
                </a:lnTo>
                <a:lnTo>
                  <a:pt x="31507" y="134416"/>
                </a:lnTo>
                <a:lnTo>
                  <a:pt x="31118" y="67219"/>
                </a:lnTo>
                <a:lnTo>
                  <a:pt x="53647" y="67169"/>
                </a:lnTo>
                <a:lnTo>
                  <a:pt x="35233" y="0"/>
                </a:lnTo>
                <a:close/>
              </a:path>
              <a:path w="72389" h="630554">
                <a:moveTo>
                  <a:pt x="40119" y="67169"/>
                </a:moveTo>
                <a:lnTo>
                  <a:pt x="31118" y="67219"/>
                </a:lnTo>
                <a:lnTo>
                  <a:pt x="31507" y="134416"/>
                </a:lnTo>
                <a:lnTo>
                  <a:pt x="40507" y="134364"/>
                </a:lnTo>
                <a:lnTo>
                  <a:pt x="40119" y="67169"/>
                </a:lnTo>
                <a:close/>
              </a:path>
              <a:path w="72389" h="630554">
                <a:moveTo>
                  <a:pt x="53647" y="67169"/>
                </a:moveTo>
                <a:lnTo>
                  <a:pt x="40119" y="67169"/>
                </a:lnTo>
                <a:lnTo>
                  <a:pt x="40507" y="134364"/>
                </a:lnTo>
                <a:lnTo>
                  <a:pt x="72019" y="134183"/>
                </a:lnTo>
                <a:lnTo>
                  <a:pt x="53647" y="67169"/>
                </a:lnTo>
                <a:close/>
              </a:path>
            </a:pathLst>
          </a:custGeom>
          <a:solidFill>
            <a:srgbClr val="1516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 txBox="1"/>
          <p:nvPr/>
        </p:nvSpPr>
        <p:spPr>
          <a:xfrm>
            <a:off x="4015706" y="4775762"/>
            <a:ext cx="166370" cy="365125"/>
          </a:xfrm>
          <a:prstGeom prst="rect">
            <a:avLst/>
          </a:prstGeom>
        </p:spPr>
        <p:txBody>
          <a:bodyPr vert="vert" wrap="square" lIns="0" tIns="184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5"/>
              </a:spcBef>
            </a:pP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450mm</a:t>
            </a:r>
            <a:endParaRPr sz="800">
              <a:latin typeface="Arial"/>
              <a:cs typeface="Arial"/>
            </a:endParaRPr>
          </a:p>
        </p:txBody>
      </p:sp>
      <p:sp>
        <p:nvSpPr>
          <p:cNvPr id="55" name="object 55"/>
          <p:cNvSpPr/>
          <p:nvPr/>
        </p:nvSpPr>
        <p:spPr>
          <a:xfrm>
            <a:off x="6731359" y="3949974"/>
            <a:ext cx="90805" cy="356870"/>
          </a:xfrm>
          <a:custGeom>
            <a:avLst/>
            <a:gdLst/>
            <a:ahLst/>
            <a:cxnLst/>
            <a:rect l="l" t="t" r="r" b="b"/>
            <a:pathLst>
              <a:path w="90804" h="356870">
                <a:moveTo>
                  <a:pt x="0" y="356356"/>
                </a:moveTo>
                <a:lnTo>
                  <a:pt x="90276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5302609" y="3588022"/>
            <a:ext cx="90805" cy="356870"/>
          </a:xfrm>
          <a:custGeom>
            <a:avLst/>
            <a:gdLst/>
            <a:ahLst/>
            <a:cxnLst/>
            <a:rect l="l" t="t" r="r" b="b"/>
            <a:pathLst>
              <a:path w="90804" h="356870">
                <a:moveTo>
                  <a:pt x="0" y="356356"/>
                </a:moveTo>
                <a:lnTo>
                  <a:pt x="90276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6303618" y="3907501"/>
            <a:ext cx="495934" cy="132080"/>
          </a:xfrm>
          <a:custGeom>
            <a:avLst/>
            <a:gdLst/>
            <a:ahLst/>
            <a:cxnLst/>
            <a:rect l="l" t="t" r="r" b="b"/>
            <a:pathLst>
              <a:path w="495934" h="132079">
                <a:moveTo>
                  <a:pt x="364536" y="101076"/>
                </a:moveTo>
                <a:lnTo>
                  <a:pt x="356798" y="131618"/>
                </a:lnTo>
                <a:lnTo>
                  <a:pt x="495917" y="129715"/>
                </a:lnTo>
                <a:lnTo>
                  <a:pt x="474216" y="117579"/>
                </a:lnTo>
                <a:lnTo>
                  <a:pt x="429677" y="117579"/>
                </a:lnTo>
                <a:lnTo>
                  <a:pt x="364536" y="101076"/>
                </a:lnTo>
                <a:close/>
              </a:path>
              <a:path w="495934" h="132079">
                <a:moveTo>
                  <a:pt x="366747" y="92350"/>
                </a:moveTo>
                <a:lnTo>
                  <a:pt x="364536" y="101076"/>
                </a:lnTo>
                <a:lnTo>
                  <a:pt x="429677" y="117579"/>
                </a:lnTo>
                <a:lnTo>
                  <a:pt x="431887" y="108852"/>
                </a:lnTo>
                <a:lnTo>
                  <a:pt x="366747" y="92350"/>
                </a:lnTo>
                <a:close/>
              </a:path>
              <a:path w="495934" h="132079">
                <a:moveTo>
                  <a:pt x="374486" y="61804"/>
                </a:moveTo>
                <a:lnTo>
                  <a:pt x="366747" y="92350"/>
                </a:lnTo>
                <a:lnTo>
                  <a:pt x="431887" y="108852"/>
                </a:lnTo>
                <a:lnTo>
                  <a:pt x="429677" y="117579"/>
                </a:lnTo>
                <a:lnTo>
                  <a:pt x="474216" y="117579"/>
                </a:lnTo>
                <a:lnTo>
                  <a:pt x="374486" y="61804"/>
                </a:lnTo>
                <a:close/>
              </a:path>
              <a:path w="495934" h="132079">
                <a:moveTo>
                  <a:pt x="2209" y="0"/>
                </a:moveTo>
                <a:lnTo>
                  <a:pt x="0" y="8726"/>
                </a:lnTo>
                <a:lnTo>
                  <a:pt x="364536" y="101076"/>
                </a:lnTo>
                <a:lnTo>
                  <a:pt x="366747" y="92350"/>
                </a:lnTo>
                <a:lnTo>
                  <a:pt x="2209" y="0"/>
                </a:lnTo>
                <a:close/>
              </a:path>
            </a:pathLst>
          </a:custGeom>
          <a:solidFill>
            <a:srgbClr val="1516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5370785" y="3673360"/>
            <a:ext cx="528320" cy="140335"/>
          </a:xfrm>
          <a:custGeom>
            <a:avLst/>
            <a:gdLst/>
            <a:ahLst/>
            <a:cxnLst/>
            <a:rect l="l" t="t" r="r" b="b"/>
            <a:pathLst>
              <a:path w="528320" h="140335">
                <a:moveTo>
                  <a:pt x="131381" y="30542"/>
                </a:moveTo>
                <a:lnTo>
                  <a:pt x="129170" y="39268"/>
                </a:lnTo>
                <a:lnTo>
                  <a:pt x="525622" y="139705"/>
                </a:lnTo>
                <a:lnTo>
                  <a:pt x="527832" y="130978"/>
                </a:lnTo>
                <a:lnTo>
                  <a:pt x="131381" y="30542"/>
                </a:lnTo>
                <a:close/>
              </a:path>
              <a:path w="528320" h="140335">
                <a:moveTo>
                  <a:pt x="139118" y="0"/>
                </a:moveTo>
                <a:lnTo>
                  <a:pt x="0" y="1905"/>
                </a:lnTo>
                <a:lnTo>
                  <a:pt x="121432" y="69814"/>
                </a:lnTo>
                <a:lnTo>
                  <a:pt x="129170" y="39268"/>
                </a:lnTo>
                <a:lnTo>
                  <a:pt x="64029" y="22766"/>
                </a:lnTo>
                <a:lnTo>
                  <a:pt x="66240" y="14039"/>
                </a:lnTo>
                <a:lnTo>
                  <a:pt x="135561" y="14039"/>
                </a:lnTo>
                <a:lnTo>
                  <a:pt x="139118" y="0"/>
                </a:lnTo>
                <a:close/>
              </a:path>
              <a:path w="528320" h="140335">
                <a:moveTo>
                  <a:pt x="66240" y="14039"/>
                </a:moveTo>
                <a:lnTo>
                  <a:pt x="64029" y="22766"/>
                </a:lnTo>
                <a:lnTo>
                  <a:pt x="129170" y="39268"/>
                </a:lnTo>
                <a:lnTo>
                  <a:pt x="131381" y="30542"/>
                </a:lnTo>
                <a:lnTo>
                  <a:pt x="66240" y="14039"/>
                </a:lnTo>
                <a:close/>
              </a:path>
              <a:path w="528320" h="140335">
                <a:moveTo>
                  <a:pt x="135561" y="14039"/>
                </a:moveTo>
                <a:lnTo>
                  <a:pt x="66240" y="14039"/>
                </a:lnTo>
                <a:lnTo>
                  <a:pt x="131381" y="30542"/>
                </a:lnTo>
                <a:lnTo>
                  <a:pt x="135561" y="14039"/>
                </a:lnTo>
                <a:close/>
              </a:path>
            </a:pathLst>
          </a:custGeom>
          <a:solidFill>
            <a:srgbClr val="1516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 txBox="1"/>
          <p:nvPr/>
        </p:nvSpPr>
        <p:spPr>
          <a:xfrm rot="840000">
            <a:off x="5909116" y="3825085"/>
            <a:ext cx="354774" cy="101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800"/>
              </a:lnSpc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400mm</a:t>
            </a:r>
            <a:endParaRPr sz="800">
              <a:latin typeface="Arial"/>
              <a:cs typeface="Arial"/>
            </a:endParaRPr>
          </a:p>
        </p:txBody>
      </p:sp>
      <p:sp>
        <p:nvSpPr>
          <p:cNvPr id="62" name="object 62"/>
          <p:cNvSpPr txBox="1"/>
          <p:nvPr/>
        </p:nvSpPr>
        <p:spPr>
          <a:xfrm>
            <a:off x="7237108" y="7291489"/>
            <a:ext cx="2862580" cy="187960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0"/>
              </a:spcBef>
              <a:tabLst>
                <a:tab pos="2057400" algn="l"/>
              </a:tabLst>
            </a:pPr>
            <a:r>
              <a:rPr sz="900" spc="5" dirty="0">
                <a:solidFill>
                  <a:srgbClr val="3C2B98"/>
                </a:solidFill>
                <a:latin typeface="Arial"/>
                <a:cs typeface="Arial"/>
                <a:hlinkClick r:id="rId13"/>
              </a:rPr>
              <a:t>www.technologystudent.com</a:t>
            </a:r>
            <a:r>
              <a:rPr sz="900" spc="25" dirty="0">
                <a:solidFill>
                  <a:srgbClr val="3C2B98"/>
                </a:solidFill>
                <a:latin typeface="Arial"/>
                <a:cs typeface="Arial"/>
                <a:hlinkClick r:id="rId13"/>
              </a:rPr>
              <a:t> </a:t>
            </a:r>
            <a:r>
              <a:rPr sz="900" spc="15" dirty="0">
                <a:solidFill>
                  <a:srgbClr val="3C2B98"/>
                </a:solidFill>
                <a:latin typeface="Arial"/>
                <a:cs typeface="Arial"/>
              </a:rPr>
              <a:t>©</a:t>
            </a:r>
            <a:r>
              <a:rPr sz="900" spc="25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900" spc="10" dirty="0">
                <a:solidFill>
                  <a:srgbClr val="3C2B98"/>
                </a:solidFill>
                <a:latin typeface="Arial"/>
                <a:cs typeface="Arial"/>
              </a:rPr>
              <a:t>2018	</a:t>
            </a:r>
            <a:r>
              <a:rPr sz="900" dirty="0">
                <a:solidFill>
                  <a:srgbClr val="3C2B98"/>
                </a:solidFill>
                <a:latin typeface="Arial"/>
                <a:cs typeface="Arial"/>
              </a:rPr>
              <a:t>V.Ryan </a:t>
            </a:r>
            <a:r>
              <a:rPr sz="900" spc="15" dirty="0">
                <a:solidFill>
                  <a:srgbClr val="3C2B98"/>
                </a:solidFill>
                <a:latin typeface="Arial"/>
                <a:cs typeface="Arial"/>
              </a:rPr>
              <a:t>©</a:t>
            </a:r>
            <a:r>
              <a:rPr sz="900" spc="-60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900" spc="10" dirty="0">
                <a:solidFill>
                  <a:srgbClr val="3C2B98"/>
                </a:solidFill>
                <a:latin typeface="Arial"/>
                <a:cs typeface="Arial"/>
              </a:rPr>
              <a:t>2018</a:t>
            </a:r>
            <a:endParaRPr sz="900">
              <a:latin typeface="Arial"/>
              <a:cs typeface="Arial"/>
            </a:endParaRPr>
          </a:p>
        </p:txBody>
      </p:sp>
      <p:sp>
        <p:nvSpPr>
          <p:cNvPr id="63" name="object 63"/>
          <p:cNvSpPr txBox="1"/>
          <p:nvPr/>
        </p:nvSpPr>
        <p:spPr>
          <a:xfrm>
            <a:off x="726078" y="7312331"/>
            <a:ext cx="3169285" cy="187325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0"/>
              </a:spcBef>
            </a:pPr>
            <a:r>
              <a:rPr sz="900" spc="35" dirty="0">
                <a:solidFill>
                  <a:srgbClr val="3C2B98"/>
                </a:solidFill>
                <a:latin typeface="Arial"/>
                <a:cs typeface="Arial"/>
              </a:rPr>
              <a:t>WORLD </a:t>
            </a:r>
            <a:r>
              <a:rPr sz="900" spc="30" dirty="0">
                <a:solidFill>
                  <a:srgbClr val="3C2B98"/>
                </a:solidFill>
                <a:latin typeface="Arial"/>
                <a:cs typeface="Arial"/>
              </a:rPr>
              <a:t>ASSOCIATION OF </a:t>
            </a:r>
            <a:r>
              <a:rPr sz="900" spc="40" dirty="0">
                <a:solidFill>
                  <a:srgbClr val="3C2B98"/>
                </a:solidFill>
                <a:latin typeface="Arial"/>
                <a:cs typeface="Arial"/>
              </a:rPr>
              <a:t>TECHNOLOGY </a:t>
            </a:r>
            <a:r>
              <a:rPr sz="900" spc="35" dirty="0">
                <a:solidFill>
                  <a:srgbClr val="3C2B98"/>
                </a:solidFill>
                <a:latin typeface="Arial"/>
                <a:cs typeface="Arial"/>
              </a:rPr>
              <a:t>TEACHERS</a:t>
            </a:r>
            <a:endParaRPr sz="900">
              <a:latin typeface="Arial"/>
              <a:cs typeface="Arial"/>
            </a:endParaRPr>
          </a:p>
        </p:txBody>
      </p:sp>
      <p:sp>
        <p:nvSpPr>
          <p:cNvPr id="64" name="object 64"/>
          <p:cNvSpPr txBox="1"/>
          <p:nvPr/>
        </p:nvSpPr>
        <p:spPr>
          <a:xfrm>
            <a:off x="4093334" y="7309371"/>
            <a:ext cx="2849245" cy="187325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0"/>
              </a:spcBef>
            </a:pPr>
            <a:r>
              <a:rPr sz="900" spc="5" dirty="0">
                <a:solidFill>
                  <a:srgbClr val="3C2B98"/>
                </a:solidFill>
                <a:latin typeface="Arial"/>
                <a:cs typeface="Arial"/>
                <a:hlinkClick r:id="rId14"/>
              </a:rPr>
              <a:t>https://www.facebook.com/groups/254963448192823/</a:t>
            </a:r>
            <a:endParaRPr sz="900">
              <a:latin typeface="Arial"/>
              <a:cs typeface="Arial"/>
            </a:endParaRPr>
          </a:p>
        </p:txBody>
      </p:sp>
      <p:sp>
        <p:nvSpPr>
          <p:cNvPr id="60" name="object 60"/>
          <p:cNvSpPr txBox="1"/>
          <p:nvPr/>
        </p:nvSpPr>
        <p:spPr>
          <a:xfrm>
            <a:off x="274990" y="3564870"/>
            <a:ext cx="1351280" cy="60134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5080">
              <a:lnSpc>
                <a:spcPts val="890"/>
              </a:lnSpc>
              <a:spcBef>
                <a:spcPts val="185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Flexi ply is a good electrical  insulator.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This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means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that</a:t>
            </a:r>
            <a:r>
              <a:rPr sz="800" spc="-7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unit will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meet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and exceed  electrical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safety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guidelines  and regulations.</a:t>
            </a:r>
            <a:endParaRPr sz="800">
              <a:latin typeface="Arial"/>
              <a:cs typeface="Arial"/>
            </a:endParaRPr>
          </a:p>
        </p:txBody>
      </p:sp>
      <p:sp>
        <p:nvSpPr>
          <p:cNvPr id="61" name="object 61"/>
          <p:cNvSpPr txBox="1"/>
          <p:nvPr/>
        </p:nvSpPr>
        <p:spPr>
          <a:xfrm>
            <a:off x="3000079" y="439213"/>
            <a:ext cx="4779645" cy="9779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  <a:tabLst>
                <a:tab pos="3323590" algn="l"/>
              </a:tabLst>
            </a:pPr>
            <a:r>
              <a:rPr sz="450" spc="25" dirty="0">
                <a:solidFill>
                  <a:srgbClr val="3C2B98"/>
                </a:solidFill>
                <a:latin typeface="Arial"/>
                <a:cs typeface="Arial"/>
              </a:rPr>
              <a:t>WORLD </a:t>
            </a:r>
            <a:r>
              <a:rPr sz="450" spc="15" dirty="0">
                <a:solidFill>
                  <a:srgbClr val="3C2B98"/>
                </a:solidFill>
                <a:latin typeface="Arial"/>
                <a:cs typeface="Arial"/>
              </a:rPr>
              <a:t>ASSOCIATION OF </a:t>
            </a:r>
            <a:r>
              <a:rPr sz="450" spc="25" dirty="0">
                <a:solidFill>
                  <a:srgbClr val="3C2B98"/>
                </a:solidFill>
                <a:latin typeface="Arial"/>
                <a:cs typeface="Arial"/>
              </a:rPr>
              <a:t>TECHNOLOGY</a:t>
            </a:r>
            <a:r>
              <a:rPr sz="450" spc="35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450" spc="25" dirty="0">
                <a:solidFill>
                  <a:srgbClr val="3C2B98"/>
                </a:solidFill>
                <a:latin typeface="Arial"/>
                <a:cs typeface="Arial"/>
              </a:rPr>
              <a:t>TEACHERS     </a:t>
            </a:r>
            <a:r>
              <a:rPr sz="450" spc="140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450" spc="5" dirty="0">
                <a:solidFill>
                  <a:srgbClr val="3C2B98"/>
                </a:solidFill>
                <a:latin typeface="Arial"/>
                <a:cs typeface="Arial"/>
                <a:hlinkClick r:id="rId15"/>
              </a:rPr>
              <a:t>https://www.facebook.com/groups/254963448192823/</a:t>
            </a:r>
            <a:r>
              <a:rPr sz="450" spc="5" dirty="0">
                <a:solidFill>
                  <a:srgbClr val="3C2B98"/>
                </a:solidFill>
                <a:latin typeface="Arial"/>
                <a:cs typeface="Arial"/>
              </a:rPr>
              <a:t>	</a:t>
            </a:r>
            <a:r>
              <a:rPr sz="675" spc="7" baseline="12345" dirty="0">
                <a:solidFill>
                  <a:srgbClr val="3C2B98"/>
                </a:solidFill>
                <a:latin typeface="Arial"/>
                <a:cs typeface="Arial"/>
                <a:hlinkClick r:id="rId13"/>
              </a:rPr>
              <a:t>www.technologystudent.com </a:t>
            </a:r>
            <a:r>
              <a:rPr sz="675" spc="15" baseline="12345" dirty="0">
                <a:solidFill>
                  <a:srgbClr val="3C2B98"/>
                </a:solidFill>
                <a:latin typeface="Arial"/>
                <a:cs typeface="Arial"/>
                <a:hlinkClick r:id="rId13"/>
              </a:rPr>
              <a:t>© </a:t>
            </a:r>
            <a:r>
              <a:rPr sz="675" spc="7" baseline="12345" dirty="0">
                <a:solidFill>
                  <a:srgbClr val="3C2B98"/>
                </a:solidFill>
                <a:latin typeface="Arial"/>
                <a:cs typeface="Arial"/>
              </a:rPr>
              <a:t>2018 </a:t>
            </a:r>
            <a:r>
              <a:rPr sz="675" spc="0" baseline="12345" dirty="0">
                <a:solidFill>
                  <a:srgbClr val="3C2B98"/>
                </a:solidFill>
                <a:latin typeface="Arial"/>
                <a:cs typeface="Arial"/>
              </a:rPr>
              <a:t>V.Ryan </a:t>
            </a:r>
            <a:r>
              <a:rPr sz="675" spc="15" baseline="12345" dirty="0">
                <a:solidFill>
                  <a:srgbClr val="3C2B98"/>
                </a:solidFill>
                <a:latin typeface="Arial"/>
                <a:cs typeface="Arial"/>
              </a:rPr>
              <a:t>©</a:t>
            </a:r>
            <a:r>
              <a:rPr sz="675" spc="-120" baseline="12345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675" spc="7" baseline="12345" dirty="0">
                <a:solidFill>
                  <a:srgbClr val="3C2B98"/>
                </a:solidFill>
                <a:latin typeface="Arial"/>
                <a:cs typeface="Arial"/>
              </a:rPr>
              <a:t>2018</a:t>
            </a:r>
            <a:endParaRPr sz="675" baseline="12345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63562" y="160084"/>
            <a:ext cx="10338435" cy="7176134"/>
          </a:xfrm>
          <a:custGeom>
            <a:avLst/>
            <a:gdLst/>
            <a:ahLst/>
            <a:cxnLst/>
            <a:rect l="l" t="t" r="r" b="b"/>
            <a:pathLst>
              <a:path w="10338435" h="7176134">
                <a:moveTo>
                  <a:pt x="0" y="0"/>
                </a:moveTo>
                <a:lnTo>
                  <a:pt x="10337868" y="0"/>
                </a:lnTo>
                <a:lnTo>
                  <a:pt x="10337868" y="7175545"/>
                </a:lnTo>
                <a:lnTo>
                  <a:pt x="0" y="7175545"/>
                </a:lnTo>
                <a:lnTo>
                  <a:pt x="0" y="0"/>
                </a:lnTo>
                <a:close/>
              </a:path>
            </a:pathLst>
          </a:custGeom>
          <a:solidFill>
            <a:srgbClr val="E9EFF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960233" y="1952368"/>
            <a:ext cx="8758555" cy="3161763"/>
          </a:xfrm>
          <a:prstGeom prst="rect">
            <a:avLst/>
          </a:prstGeom>
        </p:spPr>
        <p:txBody>
          <a:bodyPr vert="horz" wrap="square" lIns="0" tIns="45085" rIns="0" bIns="0" rtlCol="0">
            <a:spAutoFit/>
          </a:bodyPr>
          <a:lstStyle/>
          <a:p>
            <a:pPr marL="331470" marR="323850" algn="ctr">
              <a:lnSpc>
                <a:spcPts val="2680"/>
              </a:lnSpc>
              <a:spcBef>
                <a:spcPts val="355"/>
              </a:spcBef>
            </a:pPr>
            <a:r>
              <a:rPr sz="2400" b="1" dirty="0">
                <a:solidFill>
                  <a:srgbClr val="151616"/>
                </a:solidFill>
                <a:latin typeface="Arial"/>
                <a:cs typeface="Arial"/>
              </a:rPr>
              <a:t>THE SLIDES </a:t>
            </a:r>
            <a:r>
              <a:rPr sz="2400" b="1" spc="-45" dirty="0">
                <a:solidFill>
                  <a:srgbClr val="151616"/>
                </a:solidFill>
                <a:latin typeface="Arial"/>
                <a:cs typeface="Arial"/>
              </a:rPr>
              <a:t>THAT </a:t>
            </a:r>
            <a:r>
              <a:rPr sz="2400" b="1" dirty="0">
                <a:solidFill>
                  <a:srgbClr val="151616"/>
                </a:solidFill>
                <a:latin typeface="Arial"/>
                <a:cs typeface="Arial"/>
              </a:rPr>
              <a:t>FOLLOW WILL PROVIDE GENERAL</a:t>
            </a:r>
            <a:r>
              <a:rPr sz="2400" b="1" spc="-15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151616"/>
                </a:solidFill>
                <a:latin typeface="Arial"/>
                <a:cs typeface="Arial"/>
              </a:rPr>
              <a:t>/  </a:t>
            </a:r>
            <a:r>
              <a:rPr sz="2400" b="1" spc="-5" dirty="0">
                <a:solidFill>
                  <a:srgbClr val="151616"/>
                </a:solidFill>
                <a:latin typeface="Arial"/>
                <a:cs typeface="Arial"/>
              </a:rPr>
              <a:t>GENERIC</a:t>
            </a:r>
            <a:r>
              <a:rPr sz="2400" b="1" spc="-9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151616"/>
                </a:solidFill>
                <a:latin typeface="Arial"/>
                <a:cs typeface="Arial"/>
              </a:rPr>
              <a:t>ADVICE.</a:t>
            </a:r>
            <a:endParaRPr sz="2400" dirty="0">
              <a:latin typeface="Arial"/>
              <a:cs typeface="Arial"/>
            </a:endParaRPr>
          </a:p>
          <a:p>
            <a:pPr marL="525780" marR="518159" algn="ctr">
              <a:lnSpc>
                <a:spcPts val="2680"/>
              </a:lnSpc>
              <a:spcBef>
                <a:spcPts val="2685"/>
              </a:spcBef>
            </a:pPr>
            <a:r>
              <a:rPr sz="2400" b="1" dirty="0">
                <a:solidFill>
                  <a:srgbClr val="151616"/>
                </a:solidFill>
                <a:latin typeface="Arial"/>
                <a:cs typeface="Arial"/>
              </a:rPr>
              <a:t>THE SLIDES DESCRIBE </a:t>
            </a:r>
            <a:r>
              <a:rPr sz="2400" b="1" spc="-90" dirty="0">
                <a:solidFill>
                  <a:srgbClr val="151616"/>
                </a:solidFill>
                <a:latin typeface="Arial"/>
                <a:cs typeface="Arial"/>
              </a:rPr>
              <a:t>WAYS </a:t>
            </a:r>
            <a:r>
              <a:rPr sz="2400" b="1" dirty="0">
                <a:solidFill>
                  <a:srgbClr val="151616"/>
                </a:solidFill>
                <a:latin typeface="Arial"/>
                <a:cs typeface="Arial"/>
              </a:rPr>
              <a:t>YOU </a:t>
            </a:r>
            <a:r>
              <a:rPr sz="2400" b="1" spc="-5" dirty="0">
                <a:solidFill>
                  <a:srgbClr val="151616"/>
                </a:solidFill>
                <a:latin typeface="Arial"/>
                <a:cs typeface="Arial"/>
              </a:rPr>
              <a:t>CAN</a:t>
            </a:r>
            <a:r>
              <a:rPr sz="2400" b="1" spc="-4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151616"/>
                </a:solidFill>
                <a:latin typeface="Arial"/>
                <a:cs typeface="Arial"/>
              </a:rPr>
              <a:t>PROGRESS  THROUGH THE</a:t>
            </a:r>
            <a:r>
              <a:rPr sz="2400" b="1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151616"/>
                </a:solidFill>
                <a:latin typeface="Arial"/>
                <a:cs typeface="Arial"/>
              </a:rPr>
              <a:t>NEA.</a:t>
            </a:r>
            <a:endParaRPr sz="2400" dirty="0">
              <a:latin typeface="Arial"/>
              <a:cs typeface="Arial"/>
            </a:endParaRPr>
          </a:p>
          <a:p>
            <a:pPr marL="12065" marR="5080" algn="ctr">
              <a:lnSpc>
                <a:spcPts val="2680"/>
              </a:lnSpc>
              <a:spcBef>
                <a:spcPts val="2680"/>
              </a:spcBef>
            </a:pPr>
            <a:r>
              <a:rPr sz="2400" b="1" dirty="0">
                <a:solidFill>
                  <a:srgbClr val="151616"/>
                </a:solidFill>
                <a:latin typeface="Arial"/>
                <a:cs typeface="Arial"/>
              </a:rPr>
              <a:t>SAMPLE </a:t>
            </a:r>
            <a:r>
              <a:rPr sz="2400" b="1" spc="-40" dirty="0">
                <a:solidFill>
                  <a:srgbClr val="151616"/>
                </a:solidFill>
                <a:latin typeface="Arial"/>
                <a:cs typeface="Arial"/>
              </a:rPr>
              <a:t>PAGES </a:t>
            </a:r>
            <a:r>
              <a:rPr sz="2400" b="1" dirty="0">
                <a:solidFill>
                  <a:srgbClr val="151616"/>
                </a:solidFill>
                <a:latin typeface="Arial"/>
                <a:cs typeface="Arial"/>
              </a:rPr>
              <a:t>FROM </a:t>
            </a:r>
            <a:r>
              <a:rPr sz="2400" b="1" spc="-5" dirty="0">
                <a:solidFill>
                  <a:srgbClr val="151616"/>
                </a:solidFill>
                <a:latin typeface="Arial"/>
                <a:cs typeface="Arial"/>
              </a:rPr>
              <a:t>A </a:t>
            </a:r>
            <a:r>
              <a:rPr sz="2400" b="1" dirty="0">
                <a:solidFill>
                  <a:srgbClr val="151616"/>
                </a:solidFill>
                <a:latin typeface="Arial"/>
                <a:cs typeface="Arial"/>
              </a:rPr>
              <a:t>RANGE OF PROJECTS </a:t>
            </a:r>
            <a:r>
              <a:rPr sz="2400" b="1" spc="-5" dirty="0">
                <a:solidFill>
                  <a:srgbClr val="151616"/>
                </a:solidFill>
                <a:latin typeface="Arial"/>
                <a:cs typeface="Arial"/>
              </a:rPr>
              <a:t>ARE</a:t>
            </a:r>
            <a:r>
              <a:rPr sz="2400" b="1" spc="-28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151616"/>
                </a:solidFill>
                <a:latin typeface="Arial"/>
                <a:cs typeface="Arial"/>
              </a:rPr>
              <a:t>USED  THROUGHOUT THIS </a:t>
            </a:r>
            <a:r>
              <a:rPr sz="2400" b="1" spc="-25" dirty="0">
                <a:solidFill>
                  <a:srgbClr val="151616"/>
                </a:solidFill>
                <a:latin typeface="Arial"/>
                <a:cs typeface="Arial"/>
              </a:rPr>
              <a:t>POWERPOINT, TO </a:t>
            </a:r>
            <a:r>
              <a:rPr sz="2400" b="1" dirty="0">
                <a:solidFill>
                  <a:srgbClr val="151616"/>
                </a:solidFill>
                <a:latin typeface="Arial"/>
                <a:cs typeface="Arial"/>
              </a:rPr>
              <a:t>SUPPORT YOUR  </a:t>
            </a:r>
            <a:r>
              <a:rPr sz="2400" b="1" u="sng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INDEPENDENT</a:t>
            </a:r>
            <a:r>
              <a:rPr sz="2400" b="1" dirty="0">
                <a:solidFill>
                  <a:srgbClr val="151616"/>
                </a:solidFill>
                <a:latin typeface="Arial"/>
                <a:cs typeface="Arial"/>
              </a:rPr>
              <a:t> WORK</a:t>
            </a:r>
            <a:r>
              <a:rPr sz="2400" b="1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151616"/>
                </a:solidFill>
                <a:latin typeface="Arial"/>
                <a:cs typeface="Arial"/>
              </a:rPr>
              <a:t>.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312227" y="7150296"/>
            <a:ext cx="3054350" cy="19875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  <a:tabLst>
                <a:tab pos="2195195" algn="l"/>
              </a:tabLst>
            </a:pPr>
            <a:r>
              <a:rPr sz="1000" spc="-5" dirty="0">
                <a:solidFill>
                  <a:srgbClr val="3C2B98"/>
                </a:solidFill>
                <a:latin typeface="Arial"/>
                <a:cs typeface="Arial"/>
                <a:hlinkClick r:id="rId2"/>
              </a:rPr>
              <a:t>www.technologystudent.com</a:t>
            </a:r>
            <a:r>
              <a:rPr sz="1000" dirty="0">
                <a:solidFill>
                  <a:srgbClr val="3C2B98"/>
                </a:solidFill>
                <a:latin typeface="Arial"/>
                <a:cs typeface="Arial"/>
                <a:hlinkClick r:id="rId2"/>
              </a:rPr>
              <a:t> </a:t>
            </a:r>
            <a:r>
              <a:rPr sz="1000" spc="-5" dirty="0">
                <a:solidFill>
                  <a:srgbClr val="3C2B98"/>
                </a:solidFill>
                <a:latin typeface="Arial"/>
                <a:cs typeface="Arial"/>
              </a:rPr>
              <a:t>©</a:t>
            </a:r>
            <a:r>
              <a:rPr sz="1000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1000" spc="-5" dirty="0">
                <a:solidFill>
                  <a:srgbClr val="3C2B98"/>
                </a:solidFill>
                <a:latin typeface="Arial"/>
                <a:cs typeface="Arial"/>
              </a:rPr>
              <a:t>2018	</a:t>
            </a:r>
            <a:r>
              <a:rPr sz="1000" spc="-20" dirty="0">
                <a:solidFill>
                  <a:srgbClr val="3C2B98"/>
                </a:solidFill>
                <a:latin typeface="Arial"/>
                <a:cs typeface="Arial"/>
              </a:rPr>
              <a:t>V.Ryan </a:t>
            </a:r>
            <a:r>
              <a:rPr sz="1000" spc="-5" dirty="0">
                <a:solidFill>
                  <a:srgbClr val="3C2B98"/>
                </a:solidFill>
                <a:latin typeface="Arial"/>
                <a:cs typeface="Arial"/>
              </a:rPr>
              <a:t>©</a:t>
            </a:r>
            <a:r>
              <a:rPr sz="1000" spc="-70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1000" spc="-5" dirty="0">
                <a:solidFill>
                  <a:srgbClr val="3C2B98"/>
                </a:solidFill>
                <a:latin typeface="Arial"/>
                <a:cs typeface="Arial"/>
              </a:rPr>
              <a:t>2018</a:t>
            </a:r>
            <a:endParaRPr sz="10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61303" y="7172545"/>
            <a:ext cx="3382010" cy="19812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000" spc="10" dirty="0">
                <a:solidFill>
                  <a:srgbClr val="3C2B98"/>
                </a:solidFill>
                <a:latin typeface="Arial"/>
                <a:cs typeface="Arial"/>
              </a:rPr>
              <a:t>WORLD </a:t>
            </a:r>
            <a:r>
              <a:rPr sz="1000" spc="5" dirty="0">
                <a:solidFill>
                  <a:srgbClr val="3C2B98"/>
                </a:solidFill>
                <a:latin typeface="Arial"/>
                <a:cs typeface="Arial"/>
              </a:rPr>
              <a:t>ASSOCIATION </a:t>
            </a:r>
            <a:r>
              <a:rPr sz="1000" spc="0" dirty="0">
                <a:solidFill>
                  <a:srgbClr val="3C2B98"/>
                </a:solidFill>
                <a:latin typeface="Arial"/>
                <a:cs typeface="Arial"/>
              </a:rPr>
              <a:t>OF </a:t>
            </a:r>
            <a:r>
              <a:rPr sz="1000" spc="15" dirty="0">
                <a:solidFill>
                  <a:srgbClr val="3C2B98"/>
                </a:solidFill>
                <a:latin typeface="Arial"/>
                <a:cs typeface="Arial"/>
              </a:rPr>
              <a:t>TECHNOLOGY</a:t>
            </a:r>
            <a:r>
              <a:rPr sz="1000" spc="114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1000" spc="15" dirty="0">
                <a:solidFill>
                  <a:srgbClr val="3C2B98"/>
                </a:solidFill>
                <a:latin typeface="Arial"/>
                <a:cs typeface="Arial"/>
              </a:rPr>
              <a:t>TEACHERS</a:t>
            </a:r>
            <a:endParaRPr sz="10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956051" y="7169388"/>
            <a:ext cx="3040380" cy="19812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000" spc="-5" dirty="0">
                <a:solidFill>
                  <a:srgbClr val="3C2B98"/>
                </a:solidFill>
                <a:latin typeface="Arial"/>
                <a:cs typeface="Arial"/>
                <a:hlinkClick r:id="rId3"/>
              </a:rPr>
              <a:t>https://www.facebook.com/groups/254963448192823/</a:t>
            </a:r>
            <a:endParaRPr sz="10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312227" y="221481"/>
            <a:ext cx="2072005" cy="1771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5" dirty="0">
                <a:solidFill>
                  <a:srgbClr val="3C2B98"/>
                </a:solidFill>
                <a:latin typeface="Arial"/>
                <a:cs typeface="Arial"/>
                <a:hlinkClick r:id="rId2"/>
              </a:rPr>
              <a:t>www.technologystudent.com ©</a:t>
            </a:r>
            <a:r>
              <a:rPr sz="1000" spc="-75" dirty="0">
                <a:solidFill>
                  <a:srgbClr val="3C2B98"/>
                </a:solidFill>
                <a:latin typeface="Arial"/>
                <a:cs typeface="Arial"/>
                <a:hlinkClick r:id="rId2"/>
              </a:rPr>
              <a:t> </a:t>
            </a:r>
            <a:r>
              <a:rPr sz="1000" spc="-5" dirty="0">
                <a:solidFill>
                  <a:srgbClr val="3C2B98"/>
                </a:solidFill>
                <a:latin typeface="Arial"/>
                <a:cs typeface="Arial"/>
              </a:rPr>
              <a:t>2018</a:t>
            </a:r>
            <a:endParaRPr sz="10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956051" y="240201"/>
            <a:ext cx="3040380" cy="1771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5" dirty="0">
                <a:solidFill>
                  <a:srgbClr val="3C2B98"/>
                </a:solidFill>
                <a:latin typeface="Arial"/>
                <a:cs typeface="Arial"/>
                <a:hlinkClick r:id="rId4"/>
              </a:rPr>
              <a:t>https://www.facebook.com/groups/254963448192823/</a:t>
            </a:r>
            <a:endParaRPr sz="10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61303" y="243358"/>
            <a:ext cx="3382010" cy="1771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10" dirty="0">
                <a:solidFill>
                  <a:srgbClr val="3C2B98"/>
                </a:solidFill>
                <a:latin typeface="Arial"/>
                <a:cs typeface="Arial"/>
              </a:rPr>
              <a:t>WORLD </a:t>
            </a:r>
            <a:r>
              <a:rPr sz="1000" spc="5" dirty="0">
                <a:solidFill>
                  <a:srgbClr val="3C2B98"/>
                </a:solidFill>
                <a:latin typeface="Arial"/>
                <a:cs typeface="Arial"/>
              </a:rPr>
              <a:t>ASSOCIATION </a:t>
            </a:r>
            <a:r>
              <a:rPr sz="1000" spc="0" dirty="0">
                <a:solidFill>
                  <a:srgbClr val="3C2B98"/>
                </a:solidFill>
                <a:latin typeface="Arial"/>
                <a:cs typeface="Arial"/>
              </a:rPr>
              <a:t>OF </a:t>
            </a:r>
            <a:r>
              <a:rPr sz="1000" spc="15" dirty="0">
                <a:solidFill>
                  <a:srgbClr val="3C2B98"/>
                </a:solidFill>
                <a:latin typeface="Arial"/>
                <a:cs typeface="Arial"/>
              </a:rPr>
              <a:t>TECHNOLOGY</a:t>
            </a:r>
            <a:r>
              <a:rPr sz="1000" spc="114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1000" spc="15" dirty="0">
                <a:solidFill>
                  <a:srgbClr val="3C2B98"/>
                </a:solidFill>
                <a:latin typeface="Arial"/>
                <a:cs typeface="Arial"/>
              </a:rPr>
              <a:t>TEACHERS</a:t>
            </a:r>
            <a:endParaRPr sz="10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9495360" y="221097"/>
            <a:ext cx="871219" cy="1771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000" spc="-20" dirty="0">
                <a:solidFill>
                  <a:srgbClr val="3C2B98"/>
                </a:solidFill>
                <a:latin typeface="Arial"/>
                <a:cs typeface="Arial"/>
              </a:rPr>
              <a:t>V.Ryan </a:t>
            </a:r>
            <a:r>
              <a:rPr sz="1000" spc="-5" dirty="0">
                <a:solidFill>
                  <a:srgbClr val="3C2B98"/>
                </a:solidFill>
                <a:latin typeface="Arial"/>
                <a:cs typeface="Arial"/>
              </a:rPr>
              <a:t>©</a:t>
            </a:r>
            <a:r>
              <a:rPr sz="1000" spc="-70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1000" spc="-5" dirty="0">
                <a:solidFill>
                  <a:srgbClr val="3C2B98"/>
                </a:solidFill>
                <a:latin typeface="Arial"/>
                <a:cs typeface="Arial"/>
              </a:rPr>
              <a:t>2018</a:t>
            </a:r>
            <a:endParaRPr sz="1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1014" y="58452"/>
            <a:ext cx="10567035" cy="7455534"/>
          </a:xfrm>
          <a:custGeom>
            <a:avLst/>
            <a:gdLst/>
            <a:ahLst/>
            <a:cxnLst/>
            <a:rect l="l" t="t" r="r" b="b"/>
            <a:pathLst>
              <a:path w="10567035" h="7455534">
                <a:moveTo>
                  <a:pt x="0" y="0"/>
                </a:moveTo>
                <a:lnTo>
                  <a:pt x="10566467" y="0"/>
                </a:lnTo>
                <a:lnTo>
                  <a:pt x="10566467" y="7454948"/>
                </a:lnTo>
                <a:lnTo>
                  <a:pt x="0" y="7454948"/>
                </a:lnTo>
                <a:lnTo>
                  <a:pt x="0" y="0"/>
                </a:lnTo>
                <a:close/>
              </a:path>
            </a:pathLst>
          </a:custGeom>
          <a:solidFill>
            <a:srgbClr val="F5FDF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01719" y="2709525"/>
            <a:ext cx="9322435" cy="4229735"/>
          </a:xfrm>
          <a:custGeom>
            <a:avLst/>
            <a:gdLst/>
            <a:ahLst/>
            <a:cxnLst/>
            <a:rect l="l" t="t" r="r" b="b"/>
            <a:pathLst>
              <a:path w="9322435" h="4229734">
                <a:moveTo>
                  <a:pt x="0" y="0"/>
                </a:moveTo>
                <a:lnTo>
                  <a:pt x="9321807" y="0"/>
                </a:lnTo>
                <a:lnTo>
                  <a:pt x="9321807" y="4229103"/>
                </a:lnTo>
                <a:lnTo>
                  <a:pt x="0" y="4229103"/>
                </a:lnTo>
                <a:lnTo>
                  <a:pt x="0" y="0"/>
                </a:lnTo>
                <a:close/>
              </a:path>
            </a:pathLst>
          </a:custGeom>
          <a:solidFill>
            <a:srgbClr val="FEF8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237341" y="78335"/>
            <a:ext cx="8189595" cy="1686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574165">
              <a:lnSpc>
                <a:spcPct val="135100"/>
              </a:lnSpc>
              <a:spcBef>
                <a:spcPts val="100"/>
              </a:spcBef>
            </a:pPr>
            <a:r>
              <a:rPr sz="3000" b="1" u="sng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DESIGN </a:t>
            </a:r>
            <a:r>
              <a:rPr sz="3000" b="1" u="sng" spc="-3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STRATEGY </a:t>
            </a:r>
            <a:r>
              <a:rPr sz="3000" b="1" u="sng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THREE </a:t>
            </a:r>
            <a:r>
              <a:rPr sz="3000" b="1" u="sng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3000" b="1" spc="-25" dirty="0">
                <a:solidFill>
                  <a:srgbClr val="151616"/>
                </a:solidFill>
                <a:latin typeface="Arial"/>
                <a:cs typeface="Arial"/>
              </a:rPr>
              <a:t>GENERATING </a:t>
            </a:r>
            <a:r>
              <a:rPr sz="3000" b="1" spc="-5" dirty="0">
                <a:solidFill>
                  <a:srgbClr val="151616"/>
                </a:solidFill>
                <a:latin typeface="Arial"/>
                <a:cs typeface="Arial"/>
              </a:rPr>
              <a:t>A </a:t>
            </a:r>
            <a:r>
              <a:rPr sz="3000" b="1" dirty="0">
                <a:solidFill>
                  <a:srgbClr val="151616"/>
                </a:solidFill>
                <a:latin typeface="Arial"/>
                <a:cs typeface="Arial"/>
              </a:rPr>
              <a:t>DESIGN </a:t>
            </a:r>
            <a:r>
              <a:rPr sz="3000" b="1" spc="-5" dirty="0">
                <a:solidFill>
                  <a:srgbClr val="151616"/>
                </a:solidFill>
                <a:latin typeface="Arial"/>
                <a:cs typeface="Arial"/>
              </a:rPr>
              <a:t>BY </a:t>
            </a:r>
            <a:r>
              <a:rPr sz="3000" b="1" spc="-30" dirty="0">
                <a:solidFill>
                  <a:srgbClr val="151616"/>
                </a:solidFill>
                <a:latin typeface="Arial"/>
                <a:cs typeface="Arial"/>
              </a:rPr>
              <a:t>STARTING</a:t>
            </a:r>
            <a:r>
              <a:rPr sz="3000" b="1" spc="-29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3000" b="1" dirty="0">
                <a:solidFill>
                  <a:srgbClr val="151616"/>
                </a:solidFill>
                <a:latin typeface="Arial"/>
                <a:cs typeface="Arial"/>
              </a:rPr>
              <a:t>WITH</a:t>
            </a:r>
            <a:endParaRPr sz="3000" dirty="0">
              <a:latin typeface="Arial"/>
              <a:cs typeface="Arial"/>
            </a:endParaRPr>
          </a:p>
          <a:p>
            <a:pPr marL="692785">
              <a:lnSpc>
                <a:spcPts val="3350"/>
              </a:lnSpc>
            </a:pPr>
            <a:r>
              <a:rPr sz="3000" b="1" spc="-5" dirty="0">
                <a:solidFill>
                  <a:srgbClr val="151616"/>
                </a:solidFill>
                <a:latin typeface="Arial"/>
                <a:cs typeface="Arial"/>
              </a:rPr>
              <a:t>AN </a:t>
            </a:r>
            <a:r>
              <a:rPr sz="3000" b="1" dirty="0">
                <a:solidFill>
                  <a:srgbClr val="151616"/>
                </a:solidFill>
                <a:latin typeface="Arial"/>
                <a:cs typeface="Arial"/>
              </a:rPr>
              <a:t>ICONIC / </a:t>
            </a:r>
            <a:r>
              <a:rPr sz="3000" b="1" spc="-20" dirty="0">
                <a:solidFill>
                  <a:srgbClr val="151616"/>
                </a:solidFill>
                <a:latin typeface="Arial"/>
                <a:cs typeface="Arial"/>
              </a:rPr>
              <a:t>INSPIRATIONAL</a:t>
            </a:r>
            <a:r>
              <a:rPr sz="3000" b="1" spc="-7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3000" b="1" dirty="0">
                <a:solidFill>
                  <a:srgbClr val="151616"/>
                </a:solidFill>
                <a:latin typeface="Arial"/>
                <a:cs typeface="Arial"/>
              </a:rPr>
              <a:t>DESIGN</a:t>
            </a:r>
            <a:endParaRPr sz="3000" dirty="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237108" y="7291489"/>
            <a:ext cx="2862580" cy="187960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0"/>
              </a:spcBef>
              <a:tabLst>
                <a:tab pos="2057400" algn="l"/>
              </a:tabLst>
            </a:pPr>
            <a:r>
              <a:rPr sz="900" spc="5" dirty="0">
                <a:solidFill>
                  <a:srgbClr val="3C2B98"/>
                </a:solidFill>
                <a:latin typeface="Arial"/>
                <a:cs typeface="Arial"/>
                <a:hlinkClick r:id="rId2"/>
              </a:rPr>
              <a:t>www.technologystudent.com</a:t>
            </a:r>
            <a:r>
              <a:rPr sz="900" spc="25" dirty="0">
                <a:solidFill>
                  <a:srgbClr val="3C2B98"/>
                </a:solidFill>
                <a:latin typeface="Arial"/>
                <a:cs typeface="Arial"/>
                <a:hlinkClick r:id="rId2"/>
              </a:rPr>
              <a:t> </a:t>
            </a:r>
            <a:r>
              <a:rPr sz="900" spc="15" dirty="0">
                <a:solidFill>
                  <a:srgbClr val="3C2B98"/>
                </a:solidFill>
                <a:latin typeface="Arial"/>
                <a:cs typeface="Arial"/>
              </a:rPr>
              <a:t>©</a:t>
            </a:r>
            <a:r>
              <a:rPr sz="900" spc="25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900" spc="10" dirty="0">
                <a:solidFill>
                  <a:srgbClr val="3C2B98"/>
                </a:solidFill>
                <a:latin typeface="Arial"/>
                <a:cs typeface="Arial"/>
              </a:rPr>
              <a:t>2018	</a:t>
            </a:r>
            <a:r>
              <a:rPr sz="900" dirty="0">
                <a:solidFill>
                  <a:srgbClr val="3C2B98"/>
                </a:solidFill>
                <a:latin typeface="Arial"/>
                <a:cs typeface="Arial"/>
              </a:rPr>
              <a:t>V.Ryan </a:t>
            </a:r>
            <a:r>
              <a:rPr sz="900" spc="15" dirty="0">
                <a:solidFill>
                  <a:srgbClr val="3C2B98"/>
                </a:solidFill>
                <a:latin typeface="Arial"/>
                <a:cs typeface="Arial"/>
              </a:rPr>
              <a:t>©</a:t>
            </a:r>
            <a:r>
              <a:rPr sz="900" spc="-60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900" spc="10" dirty="0">
                <a:solidFill>
                  <a:srgbClr val="3C2B98"/>
                </a:solidFill>
                <a:latin typeface="Arial"/>
                <a:cs typeface="Arial"/>
              </a:rPr>
              <a:t>2018</a:t>
            </a:r>
            <a:endParaRPr sz="9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26078" y="7312331"/>
            <a:ext cx="3169285" cy="187325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0"/>
              </a:spcBef>
            </a:pPr>
            <a:r>
              <a:rPr sz="900" spc="35" dirty="0">
                <a:solidFill>
                  <a:srgbClr val="3C2B98"/>
                </a:solidFill>
                <a:latin typeface="Arial"/>
                <a:cs typeface="Arial"/>
              </a:rPr>
              <a:t>WORLD </a:t>
            </a:r>
            <a:r>
              <a:rPr sz="900" spc="30" dirty="0">
                <a:solidFill>
                  <a:srgbClr val="3C2B98"/>
                </a:solidFill>
                <a:latin typeface="Arial"/>
                <a:cs typeface="Arial"/>
              </a:rPr>
              <a:t>ASSOCIATION OF </a:t>
            </a:r>
            <a:r>
              <a:rPr sz="900" spc="40" dirty="0">
                <a:solidFill>
                  <a:srgbClr val="3C2B98"/>
                </a:solidFill>
                <a:latin typeface="Arial"/>
                <a:cs typeface="Arial"/>
              </a:rPr>
              <a:t>TECHNOLOGY </a:t>
            </a:r>
            <a:r>
              <a:rPr sz="900" spc="35" dirty="0">
                <a:solidFill>
                  <a:srgbClr val="3C2B98"/>
                </a:solidFill>
                <a:latin typeface="Arial"/>
                <a:cs typeface="Arial"/>
              </a:rPr>
              <a:t>TEACHERS</a:t>
            </a:r>
            <a:endParaRPr sz="9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093334" y="7309371"/>
            <a:ext cx="2849245" cy="187325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0"/>
              </a:spcBef>
            </a:pPr>
            <a:r>
              <a:rPr sz="900" spc="5" dirty="0">
                <a:solidFill>
                  <a:srgbClr val="3C2B98"/>
                </a:solidFill>
                <a:latin typeface="Arial"/>
                <a:cs typeface="Arial"/>
                <a:hlinkClick r:id="rId3"/>
              </a:rPr>
              <a:t>https://www.facebook.com/groups/254963448192823/</a:t>
            </a:r>
            <a:endParaRPr sz="9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76749" y="2811921"/>
            <a:ext cx="9115425" cy="3756660"/>
          </a:xfrm>
          <a:prstGeom prst="rect">
            <a:avLst/>
          </a:prstGeom>
        </p:spPr>
        <p:txBody>
          <a:bodyPr vert="horz" wrap="square" lIns="0" tIns="45085" rIns="0" bIns="0" rtlCol="0">
            <a:spAutoFit/>
          </a:bodyPr>
          <a:lstStyle/>
          <a:p>
            <a:pPr marL="534670" marR="473709" indent="-635" algn="ctr">
              <a:lnSpc>
                <a:spcPts val="2680"/>
              </a:lnSpc>
              <a:spcBef>
                <a:spcPts val="355"/>
              </a:spcBef>
            </a:pP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Another way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of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designing a new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product,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is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select a  recognised iconic or well known design. </a:t>
            </a:r>
            <a:r>
              <a:rPr sz="2400" spc="-15" dirty="0">
                <a:solidFill>
                  <a:srgbClr val="151616"/>
                </a:solidFill>
                <a:latin typeface="Arial"/>
                <a:cs typeface="Arial"/>
              </a:rPr>
              <a:t>Alternatively,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you  could select a design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that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inspires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you. Then,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redesign or  develop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it </a:t>
            </a:r>
            <a:r>
              <a:rPr sz="2400" spc="-20" dirty="0">
                <a:solidFill>
                  <a:srgbClr val="151616"/>
                </a:solidFill>
                <a:latin typeface="Arial"/>
                <a:cs typeface="Arial"/>
              </a:rPr>
              <a:t>further,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incorporate new functions and</a:t>
            </a:r>
            <a:r>
              <a:rPr sz="2400" spc="114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features.</a:t>
            </a:r>
            <a:endParaRPr sz="2400">
              <a:latin typeface="Arial"/>
              <a:cs typeface="Arial"/>
            </a:endParaRPr>
          </a:p>
          <a:p>
            <a:pPr marL="551815" marR="490220" algn="ctr">
              <a:lnSpc>
                <a:spcPts val="2680"/>
              </a:lnSpc>
              <a:spcBef>
                <a:spcPts val="5"/>
              </a:spcBef>
            </a:pP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These should be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functions and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feature that</a:t>
            </a:r>
            <a:r>
              <a:rPr sz="2400" spc="8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your</a:t>
            </a:r>
            <a:r>
              <a:rPr sz="2400" spc="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product  requires.</a:t>
            </a:r>
            <a:endParaRPr sz="2400">
              <a:latin typeface="Arial"/>
              <a:cs typeface="Arial"/>
            </a:endParaRPr>
          </a:p>
          <a:p>
            <a:pPr marL="12700" marR="5080" indent="-635" algn="ctr">
              <a:lnSpc>
                <a:spcPts val="2680"/>
              </a:lnSpc>
              <a:spcBef>
                <a:spcPts val="2370"/>
              </a:spcBef>
            </a:pP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NEXT SLIDE - The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E1027 </a:t>
            </a:r>
            <a:r>
              <a:rPr sz="2400" spc="-55" dirty="0">
                <a:solidFill>
                  <a:srgbClr val="151616"/>
                </a:solidFill>
                <a:latin typeface="Arial"/>
                <a:cs typeface="Arial"/>
              </a:rPr>
              <a:t>Table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was designed in 1929 and is still  manufactured </a:t>
            </a:r>
            <a:r>
              <a:rPr sz="2400" spc="-35" dirty="0">
                <a:solidFill>
                  <a:srgbClr val="151616"/>
                </a:solidFill>
                <a:latin typeface="Arial"/>
                <a:cs typeface="Arial"/>
              </a:rPr>
              <a:t>today.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It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looks as 'modern' today as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it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did when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it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was  originally designed.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It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is another Eileen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Gray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piece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of furniture, that 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has become a design</a:t>
            </a:r>
            <a:r>
              <a:rPr sz="2400" spc="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icon/classic.</a:t>
            </a:r>
            <a:endParaRPr sz="24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55009" y="1908662"/>
            <a:ext cx="9306560" cy="324485"/>
          </a:xfrm>
          <a:prstGeom prst="rect">
            <a:avLst/>
          </a:prstGeom>
          <a:solidFill>
            <a:srgbClr val="F5FDF6"/>
          </a:solidFill>
          <a:ln w="7199">
            <a:solidFill>
              <a:srgbClr val="DD2B1C"/>
            </a:solidFill>
          </a:ln>
        </p:spPr>
        <p:txBody>
          <a:bodyPr vert="horz" wrap="square" lIns="0" tIns="8255" rIns="0" bIns="0" rtlCol="0">
            <a:spAutoFit/>
          </a:bodyPr>
          <a:lstStyle/>
          <a:p>
            <a:pPr marL="449580">
              <a:lnSpc>
                <a:spcPct val="100000"/>
              </a:lnSpc>
              <a:spcBef>
                <a:spcPts val="65"/>
              </a:spcBef>
              <a:tabLst>
                <a:tab pos="2592705" algn="l"/>
              </a:tabLst>
            </a:pPr>
            <a:r>
              <a:rPr sz="1800" b="1" dirty="0">
                <a:solidFill>
                  <a:srgbClr val="151616"/>
                </a:solidFill>
                <a:latin typeface="Arial"/>
                <a:cs typeface="Arial"/>
              </a:rPr>
              <a:t>HELPFUL</a:t>
            </a:r>
            <a:r>
              <a:rPr sz="1800" b="1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151616"/>
                </a:solidFill>
                <a:latin typeface="Arial"/>
                <a:cs typeface="Arial"/>
              </a:rPr>
              <a:t>LINK	</a:t>
            </a:r>
            <a:r>
              <a:rPr sz="2700" spc="-7" baseline="1543" dirty="0">
                <a:solidFill>
                  <a:srgbClr val="DD2B1C"/>
                </a:solidFill>
                <a:latin typeface="Arial"/>
                <a:cs typeface="Arial"/>
                <a:hlinkClick r:id="rId4"/>
              </a:rPr>
              <a:t>http://www.technologystudent.com/despro_ﬂsh/devidea4.html</a:t>
            </a:r>
            <a:endParaRPr sz="2700" baseline="1543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26078" y="39962"/>
            <a:ext cx="6216650" cy="1676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  <a:tabLst>
                <a:tab pos="3379470" algn="l"/>
              </a:tabLst>
            </a:pPr>
            <a:r>
              <a:rPr sz="900" spc="35" dirty="0">
                <a:solidFill>
                  <a:srgbClr val="3C2B98"/>
                </a:solidFill>
                <a:latin typeface="Arial"/>
                <a:cs typeface="Arial"/>
              </a:rPr>
              <a:t>WORLD </a:t>
            </a:r>
            <a:r>
              <a:rPr sz="900" spc="30" dirty="0">
                <a:solidFill>
                  <a:srgbClr val="3C2B98"/>
                </a:solidFill>
                <a:latin typeface="Arial"/>
                <a:cs typeface="Arial"/>
              </a:rPr>
              <a:t>ASSOCIATION OF</a:t>
            </a:r>
            <a:r>
              <a:rPr sz="900" spc="80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900" spc="40" dirty="0">
                <a:solidFill>
                  <a:srgbClr val="3C2B98"/>
                </a:solidFill>
                <a:latin typeface="Arial"/>
                <a:cs typeface="Arial"/>
              </a:rPr>
              <a:t>TECHNOLOGY</a:t>
            </a:r>
            <a:r>
              <a:rPr sz="900" spc="35" dirty="0">
                <a:solidFill>
                  <a:srgbClr val="3C2B98"/>
                </a:solidFill>
                <a:latin typeface="Arial"/>
                <a:cs typeface="Arial"/>
              </a:rPr>
              <a:t> TEACHERS	</a:t>
            </a:r>
            <a:r>
              <a:rPr sz="900" spc="5" dirty="0">
                <a:solidFill>
                  <a:srgbClr val="3C2B98"/>
                </a:solidFill>
                <a:latin typeface="Arial"/>
                <a:cs typeface="Arial"/>
                <a:hlinkClick r:id="rId5"/>
              </a:rPr>
              <a:t>https://www.facebook.com/groups/254963448192823/</a:t>
            </a:r>
            <a:endParaRPr sz="9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237108" y="19467"/>
            <a:ext cx="2862580" cy="1676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  <a:tabLst>
                <a:tab pos="2057400" algn="l"/>
              </a:tabLst>
            </a:pPr>
            <a:r>
              <a:rPr sz="900" spc="5" dirty="0">
                <a:solidFill>
                  <a:srgbClr val="3C2B98"/>
                </a:solidFill>
                <a:latin typeface="Arial"/>
                <a:cs typeface="Arial"/>
                <a:hlinkClick r:id="rId2"/>
              </a:rPr>
              <a:t>www.technologystudent.com</a:t>
            </a:r>
            <a:r>
              <a:rPr sz="900" spc="25" dirty="0">
                <a:solidFill>
                  <a:srgbClr val="3C2B98"/>
                </a:solidFill>
                <a:latin typeface="Arial"/>
                <a:cs typeface="Arial"/>
                <a:hlinkClick r:id="rId2"/>
              </a:rPr>
              <a:t> </a:t>
            </a:r>
            <a:r>
              <a:rPr sz="900" spc="15" dirty="0">
                <a:solidFill>
                  <a:srgbClr val="3C2B98"/>
                </a:solidFill>
                <a:latin typeface="Arial"/>
                <a:cs typeface="Arial"/>
                <a:hlinkClick r:id="rId2"/>
              </a:rPr>
              <a:t>©</a:t>
            </a:r>
            <a:r>
              <a:rPr sz="900" spc="25" dirty="0">
                <a:solidFill>
                  <a:srgbClr val="3C2B98"/>
                </a:solidFill>
                <a:latin typeface="Arial"/>
                <a:cs typeface="Arial"/>
                <a:hlinkClick r:id="rId2"/>
              </a:rPr>
              <a:t> </a:t>
            </a:r>
            <a:r>
              <a:rPr sz="900" spc="10" dirty="0">
                <a:solidFill>
                  <a:srgbClr val="3C2B98"/>
                </a:solidFill>
                <a:latin typeface="Arial"/>
                <a:cs typeface="Arial"/>
              </a:rPr>
              <a:t>2018	</a:t>
            </a:r>
            <a:r>
              <a:rPr sz="900" dirty="0">
                <a:solidFill>
                  <a:srgbClr val="3C2B98"/>
                </a:solidFill>
                <a:latin typeface="Arial"/>
                <a:cs typeface="Arial"/>
              </a:rPr>
              <a:t>V.Ryan </a:t>
            </a:r>
            <a:r>
              <a:rPr sz="900" spc="15" dirty="0">
                <a:solidFill>
                  <a:srgbClr val="3C2B98"/>
                </a:solidFill>
                <a:latin typeface="Arial"/>
                <a:cs typeface="Arial"/>
              </a:rPr>
              <a:t>©</a:t>
            </a:r>
            <a:r>
              <a:rPr sz="900" spc="-60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900" spc="10" dirty="0">
                <a:solidFill>
                  <a:srgbClr val="3C2B98"/>
                </a:solidFill>
                <a:latin typeface="Arial"/>
                <a:cs typeface="Arial"/>
              </a:rPr>
              <a:t>2018</a:t>
            </a:r>
            <a:endParaRPr sz="9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059176" y="2308783"/>
            <a:ext cx="974090" cy="35115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14"/>
              </a:spcBef>
            </a:pPr>
            <a:r>
              <a:rPr sz="700" spc="25" dirty="0">
                <a:solidFill>
                  <a:srgbClr val="151616"/>
                </a:solidFill>
                <a:latin typeface="Arial"/>
                <a:cs typeface="Arial"/>
              </a:rPr>
              <a:t>TELESCOPIC</a:t>
            </a:r>
            <a:r>
              <a:rPr sz="7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700" spc="25" dirty="0">
                <a:solidFill>
                  <a:srgbClr val="151616"/>
                </a:solidFill>
                <a:latin typeface="Arial"/>
                <a:cs typeface="Arial"/>
              </a:rPr>
              <a:t>TUBES</a:t>
            </a:r>
            <a:endParaRPr sz="700">
              <a:latin typeface="Arial"/>
              <a:cs typeface="Arial"/>
            </a:endParaRPr>
          </a:p>
          <a:p>
            <a:pPr marL="37465" algn="ctr">
              <a:lnSpc>
                <a:spcPct val="100000"/>
              </a:lnSpc>
              <a:spcBef>
                <a:spcPts val="860"/>
              </a:spcBef>
            </a:pPr>
            <a:r>
              <a:rPr sz="700" spc="25" dirty="0">
                <a:solidFill>
                  <a:srgbClr val="151616"/>
                </a:solidFill>
                <a:latin typeface="Arial"/>
                <a:cs typeface="Arial"/>
              </a:rPr>
              <a:t>HEIGHT</a:t>
            </a:r>
            <a:r>
              <a:rPr sz="70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700" spc="25" dirty="0">
                <a:solidFill>
                  <a:srgbClr val="151616"/>
                </a:solidFill>
                <a:latin typeface="Arial"/>
                <a:cs typeface="Arial"/>
              </a:rPr>
              <a:t>PIN</a:t>
            </a:r>
            <a:endParaRPr sz="7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652134" y="2085393"/>
            <a:ext cx="440055" cy="248285"/>
          </a:xfrm>
          <a:custGeom>
            <a:avLst/>
            <a:gdLst/>
            <a:ahLst/>
            <a:cxnLst/>
            <a:rect l="l" t="t" r="r" b="b"/>
            <a:pathLst>
              <a:path w="440055" h="248285">
                <a:moveTo>
                  <a:pt x="54862" y="26528"/>
                </a:moveTo>
                <a:lnTo>
                  <a:pt x="51350" y="32814"/>
                </a:lnTo>
                <a:lnTo>
                  <a:pt x="436290" y="247878"/>
                </a:lnTo>
                <a:lnTo>
                  <a:pt x="439804" y="241593"/>
                </a:lnTo>
                <a:lnTo>
                  <a:pt x="54862" y="26528"/>
                </a:lnTo>
                <a:close/>
              </a:path>
              <a:path w="440055" h="248285">
                <a:moveTo>
                  <a:pt x="0" y="0"/>
                </a:moveTo>
                <a:lnTo>
                  <a:pt x="36784" y="58886"/>
                </a:lnTo>
                <a:lnTo>
                  <a:pt x="51350" y="32814"/>
                </a:lnTo>
                <a:lnTo>
                  <a:pt x="46742" y="30239"/>
                </a:lnTo>
                <a:lnTo>
                  <a:pt x="50255" y="23954"/>
                </a:lnTo>
                <a:lnTo>
                  <a:pt x="56301" y="23954"/>
                </a:lnTo>
                <a:lnTo>
                  <a:pt x="69429" y="457"/>
                </a:lnTo>
                <a:lnTo>
                  <a:pt x="0" y="0"/>
                </a:lnTo>
                <a:close/>
              </a:path>
              <a:path w="440055" h="248285">
                <a:moveTo>
                  <a:pt x="50255" y="23954"/>
                </a:moveTo>
                <a:lnTo>
                  <a:pt x="46742" y="30239"/>
                </a:lnTo>
                <a:lnTo>
                  <a:pt x="51350" y="32814"/>
                </a:lnTo>
                <a:lnTo>
                  <a:pt x="54862" y="26528"/>
                </a:lnTo>
                <a:lnTo>
                  <a:pt x="50255" y="23954"/>
                </a:lnTo>
                <a:close/>
              </a:path>
              <a:path w="440055" h="248285">
                <a:moveTo>
                  <a:pt x="56301" y="23954"/>
                </a:moveTo>
                <a:lnTo>
                  <a:pt x="50255" y="23954"/>
                </a:lnTo>
                <a:lnTo>
                  <a:pt x="54862" y="26528"/>
                </a:lnTo>
                <a:lnTo>
                  <a:pt x="56301" y="23954"/>
                </a:lnTo>
                <a:close/>
              </a:path>
            </a:pathLst>
          </a:custGeom>
          <a:solidFill>
            <a:srgbClr val="1516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842710" y="2102460"/>
            <a:ext cx="249909" cy="23031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620847" y="2210551"/>
            <a:ext cx="641985" cy="370205"/>
          </a:xfrm>
          <a:custGeom>
            <a:avLst/>
            <a:gdLst/>
            <a:ahLst/>
            <a:cxnLst/>
            <a:rect l="l" t="t" r="r" b="b"/>
            <a:pathLst>
              <a:path w="641985" h="370205">
                <a:moveTo>
                  <a:pt x="54564" y="27133"/>
                </a:moveTo>
                <a:lnTo>
                  <a:pt x="50982" y="33381"/>
                </a:lnTo>
                <a:lnTo>
                  <a:pt x="638211" y="370057"/>
                </a:lnTo>
                <a:lnTo>
                  <a:pt x="641789" y="363808"/>
                </a:lnTo>
                <a:lnTo>
                  <a:pt x="54564" y="27133"/>
                </a:lnTo>
                <a:close/>
              </a:path>
              <a:path w="641985" h="370205">
                <a:moveTo>
                  <a:pt x="0" y="0"/>
                </a:moveTo>
                <a:lnTo>
                  <a:pt x="36128" y="59287"/>
                </a:lnTo>
                <a:lnTo>
                  <a:pt x="50982" y="33381"/>
                </a:lnTo>
                <a:lnTo>
                  <a:pt x="46407" y="30758"/>
                </a:lnTo>
                <a:lnTo>
                  <a:pt x="49985" y="24508"/>
                </a:lnTo>
                <a:lnTo>
                  <a:pt x="56069" y="24508"/>
                </a:lnTo>
                <a:lnTo>
                  <a:pt x="69418" y="1226"/>
                </a:lnTo>
                <a:lnTo>
                  <a:pt x="0" y="0"/>
                </a:lnTo>
                <a:close/>
              </a:path>
              <a:path w="641985" h="370205">
                <a:moveTo>
                  <a:pt x="49985" y="24508"/>
                </a:moveTo>
                <a:lnTo>
                  <a:pt x="46407" y="30758"/>
                </a:lnTo>
                <a:lnTo>
                  <a:pt x="50982" y="33381"/>
                </a:lnTo>
                <a:lnTo>
                  <a:pt x="54564" y="27133"/>
                </a:lnTo>
                <a:lnTo>
                  <a:pt x="49985" y="24508"/>
                </a:lnTo>
                <a:close/>
              </a:path>
              <a:path w="641985" h="370205">
                <a:moveTo>
                  <a:pt x="56069" y="24508"/>
                </a:moveTo>
                <a:lnTo>
                  <a:pt x="49985" y="24508"/>
                </a:lnTo>
                <a:lnTo>
                  <a:pt x="54564" y="27133"/>
                </a:lnTo>
                <a:lnTo>
                  <a:pt x="56069" y="24508"/>
                </a:lnTo>
                <a:close/>
              </a:path>
            </a:pathLst>
          </a:custGeom>
          <a:solidFill>
            <a:srgbClr val="1516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18838" y="3237230"/>
            <a:ext cx="351790" cy="0"/>
          </a:xfrm>
          <a:custGeom>
            <a:avLst/>
            <a:gdLst/>
            <a:ahLst/>
            <a:cxnLst/>
            <a:rect l="l" t="t" r="r" b="b"/>
            <a:pathLst>
              <a:path w="351790">
                <a:moveTo>
                  <a:pt x="0" y="0"/>
                </a:moveTo>
                <a:lnTo>
                  <a:pt x="351608" y="0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18838" y="1510772"/>
            <a:ext cx="351790" cy="0"/>
          </a:xfrm>
          <a:custGeom>
            <a:avLst/>
            <a:gdLst/>
            <a:ahLst/>
            <a:cxnLst/>
            <a:rect l="l" t="t" r="r" b="b"/>
            <a:pathLst>
              <a:path w="351790">
                <a:moveTo>
                  <a:pt x="0" y="0"/>
                </a:moveTo>
                <a:lnTo>
                  <a:pt x="351608" y="0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51228" y="1510772"/>
            <a:ext cx="67310" cy="1726564"/>
          </a:xfrm>
          <a:custGeom>
            <a:avLst/>
            <a:gdLst/>
            <a:ahLst/>
            <a:cxnLst/>
            <a:rect l="l" t="t" r="r" b="b"/>
            <a:pathLst>
              <a:path w="67309" h="1726564">
                <a:moveTo>
                  <a:pt x="29861" y="1665626"/>
                </a:moveTo>
                <a:lnTo>
                  <a:pt x="0" y="1665626"/>
                </a:lnTo>
                <a:lnTo>
                  <a:pt x="33461" y="1726458"/>
                </a:lnTo>
                <a:lnTo>
                  <a:pt x="64023" y="1670899"/>
                </a:lnTo>
                <a:lnTo>
                  <a:pt x="29861" y="1670899"/>
                </a:lnTo>
                <a:lnTo>
                  <a:pt x="29861" y="1665626"/>
                </a:lnTo>
                <a:close/>
              </a:path>
              <a:path w="67309" h="1726564">
                <a:moveTo>
                  <a:pt x="37062" y="55558"/>
                </a:moveTo>
                <a:lnTo>
                  <a:pt x="29861" y="55558"/>
                </a:lnTo>
                <a:lnTo>
                  <a:pt x="29861" y="1670899"/>
                </a:lnTo>
                <a:lnTo>
                  <a:pt x="37062" y="1670899"/>
                </a:lnTo>
                <a:lnTo>
                  <a:pt x="37062" y="55558"/>
                </a:lnTo>
                <a:close/>
              </a:path>
              <a:path w="67309" h="1726564">
                <a:moveTo>
                  <a:pt x="66923" y="1665626"/>
                </a:moveTo>
                <a:lnTo>
                  <a:pt x="37062" y="1665626"/>
                </a:lnTo>
                <a:lnTo>
                  <a:pt x="37062" y="1670899"/>
                </a:lnTo>
                <a:lnTo>
                  <a:pt x="64023" y="1670899"/>
                </a:lnTo>
                <a:lnTo>
                  <a:pt x="66923" y="1665626"/>
                </a:lnTo>
                <a:close/>
              </a:path>
              <a:path w="67309" h="1726564">
                <a:moveTo>
                  <a:pt x="33461" y="0"/>
                </a:moveTo>
                <a:lnTo>
                  <a:pt x="0" y="60832"/>
                </a:lnTo>
                <a:lnTo>
                  <a:pt x="29861" y="60832"/>
                </a:lnTo>
                <a:lnTo>
                  <a:pt x="29861" y="55558"/>
                </a:lnTo>
                <a:lnTo>
                  <a:pt x="64022" y="55558"/>
                </a:lnTo>
                <a:lnTo>
                  <a:pt x="33461" y="0"/>
                </a:lnTo>
                <a:close/>
              </a:path>
              <a:path w="67309" h="1726564">
                <a:moveTo>
                  <a:pt x="64022" y="55558"/>
                </a:moveTo>
                <a:lnTo>
                  <a:pt x="37062" y="55558"/>
                </a:lnTo>
                <a:lnTo>
                  <a:pt x="37062" y="60832"/>
                </a:lnTo>
                <a:lnTo>
                  <a:pt x="66923" y="60832"/>
                </a:lnTo>
                <a:lnTo>
                  <a:pt x="64022" y="55558"/>
                </a:lnTo>
                <a:close/>
              </a:path>
            </a:pathLst>
          </a:custGeom>
          <a:solidFill>
            <a:srgbClr val="1516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408399" y="1830184"/>
            <a:ext cx="170815" cy="1140460"/>
          </a:xfrm>
          <a:prstGeom prst="rect">
            <a:avLst/>
          </a:prstGeom>
        </p:spPr>
        <p:txBody>
          <a:bodyPr vert="vert270" wrap="square" lIns="0" tIns="215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0"/>
              </a:spcBef>
            </a:pPr>
            <a:r>
              <a:rPr sz="800" spc="10" dirty="0">
                <a:solidFill>
                  <a:srgbClr val="151616"/>
                </a:solidFill>
                <a:latin typeface="Arial"/>
                <a:cs typeface="Arial"/>
              </a:rPr>
              <a:t>Adjustable </a:t>
            </a:r>
            <a:r>
              <a:rPr sz="800" spc="5" dirty="0">
                <a:solidFill>
                  <a:srgbClr val="151616"/>
                </a:solidFill>
                <a:latin typeface="Arial"/>
                <a:cs typeface="Arial"/>
              </a:rPr>
              <a:t>- </a:t>
            </a:r>
            <a:r>
              <a:rPr sz="800" spc="10" dirty="0">
                <a:solidFill>
                  <a:srgbClr val="151616"/>
                </a:solidFill>
                <a:latin typeface="Arial"/>
                <a:cs typeface="Arial"/>
              </a:rPr>
              <a:t>55 </a:t>
            </a:r>
            <a:r>
              <a:rPr sz="800" spc="5" dirty="0">
                <a:solidFill>
                  <a:srgbClr val="151616"/>
                </a:solidFill>
                <a:latin typeface="Arial"/>
                <a:cs typeface="Arial"/>
              </a:rPr>
              <a:t>to</a:t>
            </a:r>
            <a:r>
              <a:rPr sz="800" spc="-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15" dirty="0">
                <a:solidFill>
                  <a:srgbClr val="151616"/>
                </a:solidFill>
                <a:latin typeface="Arial"/>
                <a:cs typeface="Arial"/>
              </a:rPr>
              <a:t>75cm</a:t>
            </a:r>
            <a:endParaRPr sz="800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610409" y="2009285"/>
            <a:ext cx="188595" cy="1123315"/>
          </a:xfrm>
          <a:custGeom>
            <a:avLst/>
            <a:gdLst/>
            <a:ahLst/>
            <a:cxnLst/>
            <a:rect l="l" t="t" r="r" b="b"/>
            <a:pathLst>
              <a:path w="188594" h="1123314">
                <a:moveTo>
                  <a:pt x="76103" y="951631"/>
                </a:moveTo>
                <a:lnTo>
                  <a:pt x="0" y="951631"/>
                </a:lnTo>
                <a:lnTo>
                  <a:pt x="94104" y="1122702"/>
                </a:lnTo>
                <a:lnTo>
                  <a:pt x="180048" y="966463"/>
                </a:lnTo>
                <a:lnTo>
                  <a:pt x="76103" y="966463"/>
                </a:lnTo>
                <a:lnTo>
                  <a:pt x="76103" y="951631"/>
                </a:lnTo>
                <a:close/>
              </a:path>
              <a:path w="188594" h="1123314">
                <a:moveTo>
                  <a:pt x="112104" y="156240"/>
                </a:moveTo>
                <a:lnTo>
                  <a:pt x="76103" y="156240"/>
                </a:lnTo>
                <a:lnTo>
                  <a:pt x="76103" y="966463"/>
                </a:lnTo>
                <a:lnTo>
                  <a:pt x="112104" y="966463"/>
                </a:lnTo>
                <a:lnTo>
                  <a:pt x="112104" y="156240"/>
                </a:lnTo>
                <a:close/>
              </a:path>
              <a:path w="188594" h="1123314">
                <a:moveTo>
                  <a:pt x="188207" y="951631"/>
                </a:moveTo>
                <a:lnTo>
                  <a:pt x="112104" y="951631"/>
                </a:lnTo>
                <a:lnTo>
                  <a:pt x="112104" y="966463"/>
                </a:lnTo>
                <a:lnTo>
                  <a:pt x="180048" y="966463"/>
                </a:lnTo>
                <a:lnTo>
                  <a:pt x="188207" y="951631"/>
                </a:lnTo>
                <a:close/>
              </a:path>
              <a:path w="188594" h="1123314">
                <a:moveTo>
                  <a:pt x="94104" y="0"/>
                </a:moveTo>
                <a:lnTo>
                  <a:pt x="0" y="171071"/>
                </a:lnTo>
                <a:lnTo>
                  <a:pt x="76103" y="171071"/>
                </a:lnTo>
                <a:lnTo>
                  <a:pt x="76103" y="156240"/>
                </a:lnTo>
                <a:lnTo>
                  <a:pt x="180049" y="156240"/>
                </a:lnTo>
                <a:lnTo>
                  <a:pt x="94104" y="0"/>
                </a:lnTo>
                <a:close/>
              </a:path>
              <a:path w="188594" h="1123314">
                <a:moveTo>
                  <a:pt x="180049" y="156240"/>
                </a:moveTo>
                <a:lnTo>
                  <a:pt x="112104" y="156240"/>
                </a:lnTo>
                <a:lnTo>
                  <a:pt x="112104" y="171071"/>
                </a:lnTo>
                <a:lnTo>
                  <a:pt x="188207" y="171071"/>
                </a:lnTo>
                <a:lnTo>
                  <a:pt x="180049" y="156240"/>
                </a:lnTo>
                <a:close/>
              </a:path>
            </a:pathLst>
          </a:custGeom>
          <a:solidFill>
            <a:srgbClr val="DD2B1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341086" y="41790"/>
            <a:ext cx="1010539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u="sng" spc="50" dirty="0"/>
              <a:t>IDEA </a:t>
            </a:r>
            <a:r>
              <a:rPr sz="2400" u="sng" spc="-5" dirty="0"/>
              <a:t>3 </a:t>
            </a:r>
            <a:r>
              <a:rPr sz="2400" u="sng" dirty="0"/>
              <a:t>- </a:t>
            </a:r>
            <a:r>
              <a:rPr sz="2400" u="sng" spc="60" dirty="0"/>
              <a:t>DEVELOPED </a:t>
            </a:r>
            <a:r>
              <a:rPr sz="2400" u="sng" spc="50" dirty="0"/>
              <a:t>FROM </a:t>
            </a:r>
            <a:r>
              <a:rPr sz="2400" u="sng" spc="30" dirty="0"/>
              <a:t>AN </a:t>
            </a:r>
            <a:r>
              <a:rPr sz="2400" u="sng" spc="50" dirty="0"/>
              <a:t>INSPIRATIONAL </a:t>
            </a:r>
            <a:r>
              <a:rPr sz="2400" u="sng" dirty="0"/>
              <a:t>/ </a:t>
            </a:r>
            <a:r>
              <a:rPr sz="2400" u="sng" spc="55" dirty="0"/>
              <a:t>ICONIC</a:t>
            </a:r>
            <a:r>
              <a:rPr sz="2400" u="sng" spc="150" dirty="0"/>
              <a:t> </a:t>
            </a:r>
            <a:r>
              <a:rPr sz="2400" u="sng" spc="55" dirty="0"/>
              <a:t>DESIGN</a:t>
            </a:r>
            <a:endParaRPr sz="2400" u="sng" dirty="0"/>
          </a:p>
        </p:txBody>
      </p:sp>
      <p:sp>
        <p:nvSpPr>
          <p:cNvPr id="12" name="object 12"/>
          <p:cNvSpPr/>
          <p:nvPr/>
        </p:nvSpPr>
        <p:spPr>
          <a:xfrm>
            <a:off x="5753422" y="1049860"/>
            <a:ext cx="1726920" cy="233867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395659" y="1347281"/>
            <a:ext cx="1376823" cy="176213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666046" y="3799051"/>
            <a:ext cx="2428758" cy="150635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491710" y="4666402"/>
            <a:ext cx="67665" cy="77289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4081221" y="4135528"/>
            <a:ext cx="2769092" cy="269217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4442188" y="660394"/>
            <a:ext cx="1336040" cy="60134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5080" indent="-635">
              <a:lnSpc>
                <a:spcPts val="890"/>
              </a:lnSpc>
              <a:spcBef>
                <a:spcPts val="185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This is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my ﬁrst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design.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This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could be manufactured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from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stainless steel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tube,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although  the diameter is larger than  the original piece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of</a:t>
            </a:r>
            <a:r>
              <a:rPr sz="800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furniture.</a:t>
            </a:r>
            <a:endParaRPr sz="8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4461239" y="1517644"/>
            <a:ext cx="1279525" cy="26098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5080">
              <a:lnSpc>
                <a:spcPts val="890"/>
              </a:lnSpc>
              <a:spcBef>
                <a:spcPts val="185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The speakers are inside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tube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at the</a:t>
            </a:r>
            <a:r>
              <a:rPr sz="800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top.</a:t>
            </a:r>
            <a:endParaRPr sz="8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4451714" y="1974844"/>
            <a:ext cx="1341120" cy="60134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5080">
              <a:lnSpc>
                <a:spcPts val="890"/>
              </a:lnSpc>
              <a:spcBef>
                <a:spcPts val="185"/>
              </a:spcBef>
            </a:pP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I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have designed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base so 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that it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is more like a  semicircle, rather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almost  complete circle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of 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original  iconic design.</a:t>
            </a:r>
            <a:endParaRPr sz="8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7528291" y="641343"/>
            <a:ext cx="2866390" cy="374650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5080">
              <a:lnSpc>
                <a:spcPts val="890"/>
              </a:lnSpc>
              <a:spcBef>
                <a:spcPts val="185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Like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original design,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top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tube can slide up and down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main vertical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tube. It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could even be designed so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that it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can  revolve, without a need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for 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entire stand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to</a:t>
            </a:r>
            <a:r>
              <a:rPr sz="800" spc="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revolve.</a:t>
            </a:r>
            <a:endParaRPr sz="800">
              <a:latin typeface="Arial"/>
              <a:cs typeface="Arial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5815893" y="1273266"/>
            <a:ext cx="420370" cy="359410"/>
          </a:xfrm>
          <a:custGeom>
            <a:avLst/>
            <a:gdLst/>
            <a:ahLst/>
            <a:cxnLst/>
            <a:rect l="l" t="t" r="r" b="b"/>
            <a:pathLst>
              <a:path w="420370" h="359410">
                <a:moveTo>
                  <a:pt x="349184" y="48563"/>
                </a:moveTo>
                <a:lnTo>
                  <a:pt x="0" y="345570"/>
                </a:lnTo>
                <a:lnTo>
                  <a:pt x="11663" y="359279"/>
                </a:lnTo>
                <a:lnTo>
                  <a:pt x="360846" y="62273"/>
                </a:lnTo>
                <a:lnTo>
                  <a:pt x="349184" y="48563"/>
                </a:lnTo>
                <a:close/>
              </a:path>
              <a:path w="420370" h="359410">
                <a:moveTo>
                  <a:pt x="403547" y="43757"/>
                </a:moveTo>
                <a:lnTo>
                  <a:pt x="354834" y="43757"/>
                </a:lnTo>
                <a:lnTo>
                  <a:pt x="366497" y="57466"/>
                </a:lnTo>
                <a:lnTo>
                  <a:pt x="360846" y="62273"/>
                </a:lnTo>
                <a:lnTo>
                  <a:pt x="385502" y="91259"/>
                </a:lnTo>
                <a:lnTo>
                  <a:pt x="403547" y="43757"/>
                </a:lnTo>
                <a:close/>
              </a:path>
              <a:path w="420370" h="359410">
                <a:moveTo>
                  <a:pt x="354834" y="43757"/>
                </a:moveTo>
                <a:lnTo>
                  <a:pt x="349184" y="48563"/>
                </a:lnTo>
                <a:lnTo>
                  <a:pt x="360846" y="62273"/>
                </a:lnTo>
                <a:lnTo>
                  <a:pt x="366497" y="57466"/>
                </a:lnTo>
                <a:lnTo>
                  <a:pt x="354834" y="43757"/>
                </a:lnTo>
                <a:close/>
              </a:path>
              <a:path w="420370" h="359410">
                <a:moveTo>
                  <a:pt x="420170" y="0"/>
                </a:moveTo>
                <a:lnTo>
                  <a:pt x="324529" y="19577"/>
                </a:lnTo>
                <a:lnTo>
                  <a:pt x="349184" y="48563"/>
                </a:lnTo>
                <a:lnTo>
                  <a:pt x="354834" y="43757"/>
                </a:lnTo>
                <a:lnTo>
                  <a:pt x="403547" y="43757"/>
                </a:lnTo>
                <a:lnTo>
                  <a:pt x="420170" y="0"/>
                </a:lnTo>
                <a:close/>
              </a:path>
            </a:pathLst>
          </a:custGeom>
          <a:solidFill>
            <a:srgbClr val="1516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5879433" y="2279718"/>
            <a:ext cx="509270" cy="276860"/>
          </a:xfrm>
          <a:custGeom>
            <a:avLst/>
            <a:gdLst/>
            <a:ahLst/>
            <a:cxnLst/>
            <a:rect l="l" t="t" r="r" b="b"/>
            <a:pathLst>
              <a:path w="509270" h="276860">
                <a:moveTo>
                  <a:pt x="429214" y="242667"/>
                </a:moveTo>
                <a:lnTo>
                  <a:pt x="411444" y="276303"/>
                </a:lnTo>
                <a:lnTo>
                  <a:pt x="509033" y="274657"/>
                </a:lnTo>
                <a:lnTo>
                  <a:pt x="490268" y="246131"/>
                </a:lnTo>
                <a:lnTo>
                  <a:pt x="435770" y="246131"/>
                </a:lnTo>
                <a:lnTo>
                  <a:pt x="429214" y="242667"/>
                </a:lnTo>
                <a:close/>
              </a:path>
              <a:path w="509270" h="276860">
                <a:moveTo>
                  <a:pt x="437620" y="226754"/>
                </a:moveTo>
                <a:lnTo>
                  <a:pt x="429214" y="242667"/>
                </a:lnTo>
                <a:lnTo>
                  <a:pt x="435770" y="246131"/>
                </a:lnTo>
                <a:lnTo>
                  <a:pt x="444178" y="230219"/>
                </a:lnTo>
                <a:lnTo>
                  <a:pt x="437620" y="226754"/>
                </a:lnTo>
                <a:close/>
              </a:path>
              <a:path w="509270" h="276860">
                <a:moveTo>
                  <a:pt x="455392" y="193114"/>
                </a:moveTo>
                <a:lnTo>
                  <a:pt x="437620" y="226754"/>
                </a:lnTo>
                <a:lnTo>
                  <a:pt x="444178" y="230219"/>
                </a:lnTo>
                <a:lnTo>
                  <a:pt x="435770" y="246131"/>
                </a:lnTo>
                <a:lnTo>
                  <a:pt x="490268" y="246131"/>
                </a:lnTo>
                <a:lnTo>
                  <a:pt x="455392" y="193114"/>
                </a:lnTo>
                <a:close/>
              </a:path>
              <a:path w="509270" h="276860">
                <a:moveTo>
                  <a:pt x="8409" y="0"/>
                </a:moveTo>
                <a:lnTo>
                  <a:pt x="0" y="15911"/>
                </a:lnTo>
                <a:lnTo>
                  <a:pt x="429214" y="242667"/>
                </a:lnTo>
                <a:lnTo>
                  <a:pt x="437620" y="226754"/>
                </a:lnTo>
                <a:lnTo>
                  <a:pt x="8409" y="0"/>
                </a:lnTo>
                <a:close/>
              </a:path>
            </a:pathLst>
          </a:custGeom>
          <a:solidFill>
            <a:srgbClr val="1516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8686656" y="1347277"/>
            <a:ext cx="1714215" cy="1764191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9174491" y="1442063"/>
            <a:ext cx="852169" cy="213995"/>
          </a:xfrm>
          <a:custGeom>
            <a:avLst/>
            <a:gdLst/>
            <a:ahLst/>
            <a:cxnLst/>
            <a:rect l="l" t="t" r="r" b="b"/>
            <a:pathLst>
              <a:path w="852170" h="213994">
                <a:moveTo>
                  <a:pt x="424026" y="38087"/>
                </a:moveTo>
                <a:lnTo>
                  <a:pt x="345964" y="39660"/>
                </a:lnTo>
                <a:lnTo>
                  <a:pt x="305299" y="41611"/>
                </a:lnTo>
                <a:lnTo>
                  <a:pt x="266299" y="44279"/>
                </a:lnTo>
                <a:lnTo>
                  <a:pt x="211374" y="49532"/>
                </a:lnTo>
                <a:lnTo>
                  <a:pt x="161359" y="56173"/>
                </a:lnTo>
                <a:lnTo>
                  <a:pt x="116932" y="64086"/>
                </a:lnTo>
                <a:lnTo>
                  <a:pt x="78750" y="73162"/>
                </a:lnTo>
                <a:lnTo>
                  <a:pt x="38563" y="87011"/>
                </a:lnTo>
                <a:lnTo>
                  <a:pt x="6898" y="108244"/>
                </a:lnTo>
                <a:lnTo>
                  <a:pt x="0" y="125956"/>
                </a:lnTo>
                <a:lnTo>
                  <a:pt x="864" y="132368"/>
                </a:lnTo>
                <a:lnTo>
                  <a:pt x="30543" y="161103"/>
                </a:lnTo>
                <a:lnTo>
                  <a:pt x="67559" y="175488"/>
                </a:lnTo>
                <a:lnTo>
                  <a:pt x="116932" y="187825"/>
                </a:lnTo>
                <a:lnTo>
                  <a:pt x="161480" y="195756"/>
                </a:lnTo>
                <a:lnTo>
                  <a:pt x="211374" y="202380"/>
                </a:lnTo>
                <a:lnTo>
                  <a:pt x="266299" y="207633"/>
                </a:lnTo>
                <a:lnTo>
                  <a:pt x="305299" y="210300"/>
                </a:lnTo>
                <a:lnTo>
                  <a:pt x="345964" y="212251"/>
                </a:lnTo>
                <a:lnTo>
                  <a:pt x="388080" y="213453"/>
                </a:lnTo>
                <a:lnTo>
                  <a:pt x="431443" y="213861"/>
                </a:lnTo>
                <a:lnTo>
                  <a:pt x="431443" y="195860"/>
                </a:lnTo>
                <a:lnTo>
                  <a:pt x="388419" y="195454"/>
                </a:lnTo>
                <a:lnTo>
                  <a:pt x="346647" y="194266"/>
                </a:lnTo>
                <a:lnTo>
                  <a:pt x="306343" y="192330"/>
                </a:lnTo>
                <a:lnTo>
                  <a:pt x="267718" y="189691"/>
                </a:lnTo>
                <a:lnTo>
                  <a:pt x="213383" y="184492"/>
                </a:lnTo>
                <a:lnTo>
                  <a:pt x="164103" y="177947"/>
                </a:lnTo>
                <a:lnTo>
                  <a:pt x="120553" y="170192"/>
                </a:lnTo>
                <a:lnTo>
                  <a:pt x="72802" y="158266"/>
                </a:lnTo>
                <a:lnTo>
                  <a:pt x="32627" y="141706"/>
                </a:lnTo>
                <a:lnTo>
                  <a:pt x="18000" y="125956"/>
                </a:lnTo>
                <a:lnTo>
                  <a:pt x="18238" y="124246"/>
                </a:lnTo>
                <a:lnTo>
                  <a:pt x="53910" y="100140"/>
                </a:lnTo>
                <a:lnTo>
                  <a:pt x="95105" y="87480"/>
                </a:lnTo>
                <a:lnTo>
                  <a:pt x="134385" y="79009"/>
                </a:lnTo>
                <a:lnTo>
                  <a:pt x="179936" y="71639"/>
                </a:lnTo>
                <a:lnTo>
                  <a:pt x="230987" y="65526"/>
                </a:lnTo>
                <a:lnTo>
                  <a:pt x="286809" y="60817"/>
                </a:lnTo>
                <a:lnTo>
                  <a:pt x="346647" y="57646"/>
                </a:lnTo>
                <a:lnTo>
                  <a:pt x="388419" y="56457"/>
                </a:lnTo>
                <a:lnTo>
                  <a:pt x="424026" y="56087"/>
                </a:lnTo>
                <a:lnTo>
                  <a:pt x="424026" y="38087"/>
                </a:lnTo>
                <a:close/>
              </a:path>
              <a:path w="852170" h="213994">
                <a:moveTo>
                  <a:pt x="773686" y="69032"/>
                </a:moveTo>
                <a:lnTo>
                  <a:pt x="770360" y="86722"/>
                </a:lnTo>
                <a:lnTo>
                  <a:pt x="782810" y="89326"/>
                </a:lnTo>
                <a:lnTo>
                  <a:pt x="799305" y="93645"/>
                </a:lnTo>
                <a:lnTo>
                  <a:pt x="834268" y="112214"/>
                </a:lnTo>
                <a:lnTo>
                  <a:pt x="834302" y="113597"/>
                </a:lnTo>
                <a:lnTo>
                  <a:pt x="833490" y="115646"/>
                </a:lnTo>
                <a:lnTo>
                  <a:pt x="797335" y="138408"/>
                </a:lnTo>
                <a:lnTo>
                  <a:pt x="753747" y="153240"/>
                </a:lnTo>
                <a:lnTo>
                  <a:pt x="698642" y="166895"/>
                </a:lnTo>
                <a:lnTo>
                  <a:pt x="657235" y="174970"/>
                </a:lnTo>
                <a:lnTo>
                  <a:pt x="613257" y="182001"/>
                </a:lnTo>
                <a:lnTo>
                  <a:pt x="567702" y="187789"/>
                </a:lnTo>
                <a:lnTo>
                  <a:pt x="521554" y="192156"/>
                </a:lnTo>
                <a:lnTo>
                  <a:pt x="475805" y="194903"/>
                </a:lnTo>
                <a:lnTo>
                  <a:pt x="431443" y="195860"/>
                </a:lnTo>
                <a:lnTo>
                  <a:pt x="431443" y="213861"/>
                </a:lnTo>
                <a:lnTo>
                  <a:pt x="476554" y="212888"/>
                </a:lnTo>
                <a:lnTo>
                  <a:pt x="522950" y="210098"/>
                </a:lnTo>
                <a:lnTo>
                  <a:pt x="569690" y="205681"/>
                </a:lnTo>
                <a:lnTo>
                  <a:pt x="615812" y="199820"/>
                </a:lnTo>
                <a:lnTo>
                  <a:pt x="660373" y="192697"/>
                </a:lnTo>
                <a:lnTo>
                  <a:pt x="702421" y="184492"/>
                </a:lnTo>
                <a:lnTo>
                  <a:pt x="741017" y="175376"/>
                </a:lnTo>
                <a:lnTo>
                  <a:pt x="790431" y="160354"/>
                </a:lnTo>
                <a:lnTo>
                  <a:pt x="827172" y="143949"/>
                </a:lnTo>
                <a:lnTo>
                  <a:pt x="852149" y="116150"/>
                </a:lnTo>
                <a:lnTo>
                  <a:pt x="851468" y="106922"/>
                </a:lnTo>
                <a:lnTo>
                  <a:pt x="818821" y="81187"/>
                </a:lnTo>
                <a:lnTo>
                  <a:pt x="786899" y="71794"/>
                </a:lnTo>
                <a:lnTo>
                  <a:pt x="773686" y="69032"/>
                </a:lnTo>
                <a:close/>
              </a:path>
              <a:path w="852170" h="213994">
                <a:moveTo>
                  <a:pt x="780746" y="31492"/>
                </a:moveTo>
                <a:lnTo>
                  <a:pt x="687989" y="61922"/>
                </a:lnTo>
                <a:lnTo>
                  <a:pt x="763355" y="123972"/>
                </a:lnTo>
                <a:lnTo>
                  <a:pt x="770360" y="86722"/>
                </a:lnTo>
                <a:lnTo>
                  <a:pt x="763099" y="85204"/>
                </a:lnTo>
                <a:lnTo>
                  <a:pt x="766425" y="67514"/>
                </a:lnTo>
                <a:lnTo>
                  <a:pt x="773972" y="67514"/>
                </a:lnTo>
                <a:lnTo>
                  <a:pt x="780746" y="31492"/>
                </a:lnTo>
                <a:close/>
              </a:path>
              <a:path w="852170" h="213994">
                <a:moveTo>
                  <a:pt x="493202" y="38051"/>
                </a:moveTo>
                <a:lnTo>
                  <a:pt x="431443" y="38051"/>
                </a:lnTo>
                <a:lnTo>
                  <a:pt x="431443" y="56051"/>
                </a:lnTo>
                <a:lnTo>
                  <a:pt x="424026" y="56087"/>
                </a:lnTo>
                <a:lnTo>
                  <a:pt x="424026" y="94103"/>
                </a:lnTo>
                <a:lnTo>
                  <a:pt x="509562" y="47050"/>
                </a:lnTo>
                <a:lnTo>
                  <a:pt x="493202" y="38051"/>
                </a:lnTo>
                <a:close/>
              </a:path>
              <a:path w="852170" h="213994">
                <a:moveTo>
                  <a:pt x="766425" y="67514"/>
                </a:moveTo>
                <a:lnTo>
                  <a:pt x="763099" y="85204"/>
                </a:lnTo>
                <a:lnTo>
                  <a:pt x="770360" y="86722"/>
                </a:lnTo>
                <a:lnTo>
                  <a:pt x="773686" y="69032"/>
                </a:lnTo>
                <a:lnTo>
                  <a:pt x="766425" y="67514"/>
                </a:lnTo>
                <a:close/>
              </a:path>
              <a:path w="852170" h="213994">
                <a:moveTo>
                  <a:pt x="773972" y="67514"/>
                </a:moveTo>
                <a:lnTo>
                  <a:pt x="766425" y="67514"/>
                </a:lnTo>
                <a:lnTo>
                  <a:pt x="773686" y="69032"/>
                </a:lnTo>
                <a:lnTo>
                  <a:pt x="773972" y="67514"/>
                </a:lnTo>
                <a:close/>
              </a:path>
              <a:path w="852170" h="213994">
                <a:moveTo>
                  <a:pt x="431443" y="38051"/>
                </a:moveTo>
                <a:lnTo>
                  <a:pt x="424026" y="38087"/>
                </a:lnTo>
                <a:lnTo>
                  <a:pt x="424026" y="56087"/>
                </a:lnTo>
                <a:lnTo>
                  <a:pt x="431443" y="56051"/>
                </a:lnTo>
                <a:lnTo>
                  <a:pt x="431443" y="38051"/>
                </a:lnTo>
                <a:close/>
              </a:path>
              <a:path w="852170" h="213994">
                <a:moveTo>
                  <a:pt x="424026" y="0"/>
                </a:moveTo>
                <a:lnTo>
                  <a:pt x="424026" y="38087"/>
                </a:lnTo>
                <a:lnTo>
                  <a:pt x="493202" y="38051"/>
                </a:lnTo>
                <a:lnTo>
                  <a:pt x="424026" y="0"/>
                </a:lnTo>
                <a:close/>
              </a:path>
            </a:pathLst>
          </a:custGeom>
          <a:solidFill>
            <a:srgbClr val="1516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7866928" y="1478138"/>
            <a:ext cx="852169" cy="213995"/>
          </a:xfrm>
          <a:custGeom>
            <a:avLst/>
            <a:gdLst/>
            <a:ahLst/>
            <a:cxnLst/>
            <a:rect l="l" t="t" r="r" b="b"/>
            <a:pathLst>
              <a:path w="852170" h="213994">
                <a:moveTo>
                  <a:pt x="424026" y="38087"/>
                </a:moveTo>
                <a:lnTo>
                  <a:pt x="345963" y="39660"/>
                </a:lnTo>
                <a:lnTo>
                  <a:pt x="305301" y="41611"/>
                </a:lnTo>
                <a:lnTo>
                  <a:pt x="266299" y="44279"/>
                </a:lnTo>
                <a:lnTo>
                  <a:pt x="211377" y="49531"/>
                </a:lnTo>
                <a:lnTo>
                  <a:pt x="161359" y="56173"/>
                </a:lnTo>
                <a:lnTo>
                  <a:pt x="116931" y="64086"/>
                </a:lnTo>
                <a:lnTo>
                  <a:pt x="78750" y="73162"/>
                </a:lnTo>
                <a:lnTo>
                  <a:pt x="38563" y="87011"/>
                </a:lnTo>
                <a:lnTo>
                  <a:pt x="6897" y="108244"/>
                </a:lnTo>
                <a:lnTo>
                  <a:pt x="0" y="125956"/>
                </a:lnTo>
                <a:lnTo>
                  <a:pt x="863" y="132368"/>
                </a:lnTo>
                <a:lnTo>
                  <a:pt x="30546" y="161103"/>
                </a:lnTo>
                <a:lnTo>
                  <a:pt x="67562" y="175488"/>
                </a:lnTo>
                <a:lnTo>
                  <a:pt x="116931" y="187825"/>
                </a:lnTo>
                <a:lnTo>
                  <a:pt x="161480" y="195752"/>
                </a:lnTo>
                <a:lnTo>
                  <a:pt x="211377" y="202377"/>
                </a:lnTo>
                <a:lnTo>
                  <a:pt x="266299" y="207629"/>
                </a:lnTo>
                <a:lnTo>
                  <a:pt x="305301" y="210296"/>
                </a:lnTo>
                <a:lnTo>
                  <a:pt x="345963" y="212248"/>
                </a:lnTo>
                <a:lnTo>
                  <a:pt x="388080" y="213450"/>
                </a:lnTo>
                <a:lnTo>
                  <a:pt x="431441" y="213857"/>
                </a:lnTo>
                <a:lnTo>
                  <a:pt x="431441" y="195856"/>
                </a:lnTo>
                <a:lnTo>
                  <a:pt x="388418" y="195450"/>
                </a:lnTo>
                <a:lnTo>
                  <a:pt x="346647" y="194263"/>
                </a:lnTo>
                <a:lnTo>
                  <a:pt x="306345" y="192326"/>
                </a:lnTo>
                <a:lnTo>
                  <a:pt x="267717" y="189687"/>
                </a:lnTo>
                <a:lnTo>
                  <a:pt x="213376" y="184489"/>
                </a:lnTo>
                <a:lnTo>
                  <a:pt x="164103" y="177943"/>
                </a:lnTo>
                <a:lnTo>
                  <a:pt x="120553" y="170192"/>
                </a:lnTo>
                <a:lnTo>
                  <a:pt x="72806" y="158266"/>
                </a:lnTo>
                <a:lnTo>
                  <a:pt x="32627" y="141706"/>
                </a:lnTo>
                <a:lnTo>
                  <a:pt x="17999" y="125956"/>
                </a:lnTo>
                <a:lnTo>
                  <a:pt x="18237" y="124246"/>
                </a:lnTo>
                <a:lnTo>
                  <a:pt x="53914" y="100140"/>
                </a:lnTo>
                <a:lnTo>
                  <a:pt x="95109" y="87478"/>
                </a:lnTo>
                <a:lnTo>
                  <a:pt x="134385" y="79009"/>
                </a:lnTo>
                <a:lnTo>
                  <a:pt x="179934" y="71639"/>
                </a:lnTo>
                <a:lnTo>
                  <a:pt x="230990" y="65526"/>
                </a:lnTo>
                <a:lnTo>
                  <a:pt x="286805" y="60817"/>
                </a:lnTo>
                <a:lnTo>
                  <a:pt x="346647" y="57646"/>
                </a:lnTo>
                <a:lnTo>
                  <a:pt x="388418" y="56457"/>
                </a:lnTo>
                <a:lnTo>
                  <a:pt x="424026" y="56087"/>
                </a:lnTo>
                <a:lnTo>
                  <a:pt x="424026" y="38087"/>
                </a:lnTo>
                <a:close/>
              </a:path>
              <a:path w="852170" h="213994">
                <a:moveTo>
                  <a:pt x="773686" y="69032"/>
                </a:moveTo>
                <a:lnTo>
                  <a:pt x="770360" y="86722"/>
                </a:lnTo>
                <a:lnTo>
                  <a:pt x="782812" y="89326"/>
                </a:lnTo>
                <a:lnTo>
                  <a:pt x="799308" y="93645"/>
                </a:lnTo>
                <a:lnTo>
                  <a:pt x="834268" y="112214"/>
                </a:lnTo>
                <a:lnTo>
                  <a:pt x="834303" y="113597"/>
                </a:lnTo>
                <a:lnTo>
                  <a:pt x="833487" y="115650"/>
                </a:lnTo>
                <a:lnTo>
                  <a:pt x="797339" y="138404"/>
                </a:lnTo>
                <a:lnTo>
                  <a:pt x="753750" y="153236"/>
                </a:lnTo>
                <a:lnTo>
                  <a:pt x="698644" y="166891"/>
                </a:lnTo>
                <a:lnTo>
                  <a:pt x="657233" y="174970"/>
                </a:lnTo>
                <a:lnTo>
                  <a:pt x="613260" y="181997"/>
                </a:lnTo>
                <a:lnTo>
                  <a:pt x="567702" y="187786"/>
                </a:lnTo>
                <a:lnTo>
                  <a:pt x="521553" y="192153"/>
                </a:lnTo>
                <a:lnTo>
                  <a:pt x="475805" y="194899"/>
                </a:lnTo>
                <a:lnTo>
                  <a:pt x="431441" y="195856"/>
                </a:lnTo>
                <a:lnTo>
                  <a:pt x="431441" y="213857"/>
                </a:lnTo>
                <a:lnTo>
                  <a:pt x="476553" y="212885"/>
                </a:lnTo>
                <a:lnTo>
                  <a:pt x="522950" y="210096"/>
                </a:lnTo>
                <a:lnTo>
                  <a:pt x="569688" y="205677"/>
                </a:lnTo>
                <a:lnTo>
                  <a:pt x="615816" y="199817"/>
                </a:lnTo>
                <a:lnTo>
                  <a:pt x="660373" y="192697"/>
                </a:lnTo>
                <a:lnTo>
                  <a:pt x="702425" y="184489"/>
                </a:lnTo>
                <a:lnTo>
                  <a:pt x="741017" y="175376"/>
                </a:lnTo>
                <a:lnTo>
                  <a:pt x="790434" y="160350"/>
                </a:lnTo>
                <a:lnTo>
                  <a:pt x="827172" y="143945"/>
                </a:lnTo>
                <a:lnTo>
                  <a:pt x="852145" y="116152"/>
                </a:lnTo>
                <a:lnTo>
                  <a:pt x="851475" y="106922"/>
                </a:lnTo>
                <a:lnTo>
                  <a:pt x="818819" y="81187"/>
                </a:lnTo>
                <a:lnTo>
                  <a:pt x="786895" y="71794"/>
                </a:lnTo>
                <a:lnTo>
                  <a:pt x="773686" y="69032"/>
                </a:lnTo>
                <a:close/>
              </a:path>
              <a:path w="852170" h="213994">
                <a:moveTo>
                  <a:pt x="780746" y="31492"/>
                </a:moveTo>
                <a:lnTo>
                  <a:pt x="687989" y="61922"/>
                </a:lnTo>
                <a:lnTo>
                  <a:pt x="763355" y="123972"/>
                </a:lnTo>
                <a:lnTo>
                  <a:pt x="770360" y="86722"/>
                </a:lnTo>
                <a:lnTo>
                  <a:pt x="763099" y="85204"/>
                </a:lnTo>
                <a:lnTo>
                  <a:pt x="766425" y="67514"/>
                </a:lnTo>
                <a:lnTo>
                  <a:pt x="773972" y="67514"/>
                </a:lnTo>
                <a:lnTo>
                  <a:pt x="780746" y="31492"/>
                </a:lnTo>
                <a:close/>
              </a:path>
              <a:path w="852170" h="213994">
                <a:moveTo>
                  <a:pt x="493202" y="38051"/>
                </a:moveTo>
                <a:lnTo>
                  <a:pt x="431441" y="38051"/>
                </a:lnTo>
                <a:lnTo>
                  <a:pt x="431441" y="56051"/>
                </a:lnTo>
                <a:lnTo>
                  <a:pt x="424026" y="56087"/>
                </a:lnTo>
                <a:lnTo>
                  <a:pt x="424026" y="94103"/>
                </a:lnTo>
                <a:lnTo>
                  <a:pt x="509562" y="47050"/>
                </a:lnTo>
                <a:lnTo>
                  <a:pt x="493202" y="38051"/>
                </a:lnTo>
                <a:close/>
              </a:path>
              <a:path w="852170" h="213994">
                <a:moveTo>
                  <a:pt x="766425" y="67514"/>
                </a:moveTo>
                <a:lnTo>
                  <a:pt x="763099" y="85204"/>
                </a:lnTo>
                <a:lnTo>
                  <a:pt x="770360" y="86722"/>
                </a:lnTo>
                <a:lnTo>
                  <a:pt x="773686" y="69032"/>
                </a:lnTo>
                <a:lnTo>
                  <a:pt x="766425" y="67514"/>
                </a:lnTo>
                <a:close/>
              </a:path>
              <a:path w="852170" h="213994">
                <a:moveTo>
                  <a:pt x="773972" y="67514"/>
                </a:moveTo>
                <a:lnTo>
                  <a:pt x="766425" y="67514"/>
                </a:lnTo>
                <a:lnTo>
                  <a:pt x="773686" y="69032"/>
                </a:lnTo>
                <a:lnTo>
                  <a:pt x="773972" y="67514"/>
                </a:lnTo>
                <a:close/>
              </a:path>
              <a:path w="852170" h="213994">
                <a:moveTo>
                  <a:pt x="431441" y="38051"/>
                </a:moveTo>
                <a:lnTo>
                  <a:pt x="424026" y="38087"/>
                </a:lnTo>
                <a:lnTo>
                  <a:pt x="424026" y="56087"/>
                </a:lnTo>
                <a:lnTo>
                  <a:pt x="431441" y="56051"/>
                </a:lnTo>
                <a:lnTo>
                  <a:pt x="431441" y="38051"/>
                </a:lnTo>
                <a:close/>
              </a:path>
              <a:path w="852170" h="213994">
                <a:moveTo>
                  <a:pt x="424026" y="0"/>
                </a:moveTo>
                <a:lnTo>
                  <a:pt x="424026" y="38087"/>
                </a:lnTo>
                <a:lnTo>
                  <a:pt x="493202" y="38051"/>
                </a:lnTo>
                <a:lnTo>
                  <a:pt x="424026" y="0"/>
                </a:lnTo>
                <a:close/>
              </a:path>
            </a:pathLst>
          </a:custGeom>
          <a:solidFill>
            <a:srgbClr val="1516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 txBox="1"/>
          <p:nvPr/>
        </p:nvSpPr>
        <p:spPr>
          <a:xfrm>
            <a:off x="302285" y="5470523"/>
            <a:ext cx="2832100" cy="715010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5080">
              <a:lnSpc>
                <a:spcPts val="890"/>
              </a:lnSpc>
              <a:spcBef>
                <a:spcPts val="185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The original E1027 table had a pin on a chain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to ﬁx 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height 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of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the table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top. I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have adopted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same technique.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stainless steel pin locks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adjustable speakers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at 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desired  height.</a:t>
            </a:r>
            <a:endParaRPr sz="800">
              <a:latin typeface="Arial"/>
              <a:cs typeface="Arial"/>
            </a:endParaRPr>
          </a:p>
          <a:p>
            <a:pPr marL="12700" marR="271780">
              <a:lnSpc>
                <a:spcPts val="890"/>
              </a:lnSpc>
              <a:spcBef>
                <a:spcPts val="15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Alternatively,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I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could use one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of 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locking devices seen  </a:t>
            </a:r>
            <a:r>
              <a:rPr sz="800" spc="-10" dirty="0">
                <a:solidFill>
                  <a:srgbClr val="151616"/>
                </a:solidFill>
                <a:latin typeface="Arial"/>
                <a:cs typeface="Arial"/>
              </a:rPr>
              <a:t>below.</a:t>
            </a:r>
            <a:endParaRPr sz="800"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3565899" y="3736975"/>
            <a:ext cx="1895475" cy="82867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5080">
              <a:lnSpc>
                <a:spcPts val="890"/>
              </a:lnSpc>
              <a:spcBef>
                <a:spcPts val="185"/>
              </a:spcBef>
            </a:pP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A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transparent or translucent toughened  glass table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top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could be placed above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speakers.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This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would mean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that the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speakers have an alternative or  complementary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function. My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design now  looks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very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similar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to 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original Eileen 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Gray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 design.</a:t>
            </a:r>
            <a:endParaRPr sz="800">
              <a:latin typeface="Arial"/>
              <a:cs typeface="Arial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4155473" y="6245322"/>
            <a:ext cx="625645" cy="941447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3261721" y="5105883"/>
            <a:ext cx="1121201" cy="925757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3964924" y="6079272"/>
            <a:ext cx="226060" cy="470534"/>
          </a:xfrm>
          <a:custGeom>
            <a:avLst/>
            <a:gdLst/>
            <a:ahLst/>
            <a:cxnLst/>
            <a:rect l="l" t="t" r="r" b="b"/>
            <a:pathLst>
              <a:path w="226060" h="470534">
                <a:moveTo>
                  <a:pt x="51141" y="74361"/>
                </a:moveTo>
                <a:lnTo>
                  <a:pt x="34718" y="81734"/>
                </a:lnTo>
                <a:lnTo>
                  <a:pt x="209232" y="470413"/>
                </a:lnTo>
                <a:lnTo>
                  <a:pt x="225654" y="463039"/>
                </a:lnTo>
                <a:lnTo>
                  <a:pt x="51141" y="74361"/>
                </a:lnTo>
                <a:close/>
              </a:path>
              <a:path w="226060" h="470534">
                <a:moveTo>
                  <a:pt x="7891" y="0"/>
                </a:moveTo>
                <a:lnTo>
                  <a:pt x="0" y="97322"/>
                </a:lnTo>
                <a:lnTo>
                  <a:pt x="34718" y="81734"/>
                </a:lnTo>
                <a:lnTo>
                  <a:pt x="31680" y="74966"/>
                </a:lnTo>
                <a:lnTo>
                  <a:pt x="48103" y="67594"/>
                </a:lnTo>
                <a:lnTo>
                  <a:pt x="66213" y="67594"/>
                </a:lnTo>
                <a:lnTo>
                  <a:pt x="85867" y="58770"/>
                </a:lnTo>
                <a:lnTo>
                  <a:pt x="7891" y="0"/>
                </a:lnTo>
                <a:close/>
              </a:path>
              <a:path w="226060" h="470534">
                <a:moveTo>
                  <a:pt x="48103" y="67594"/>
                </a:moveTo>
                <a:lnTo>
                  <a:pt x="31680" y="74966"/>
                </a:lnTo>
                <a:lnTo>
                  <a:pt x="34718" y="81734"/>
                </a:lnTo>
                <a:lnTo>
                  <a:pt x="51141" y="74361"/>
                </a:lnTo>
                <a:lnTo>
                  <a:pt x="48103" y="67594"/>
                </a:lnTo>
                <a:close/>
              </a:path>
              <a:path w="226060" h="470534">
                <a:moveTo>
                  <a:pt x="66213" y="67594"/>
                </a:moveTo>
                <a:lnTo>
                  <a:pt x="48103" y="67594"/>
                </a:lnTo>
                <a:lnTo>
                  <a:pt x="51141" y="74361"/>
                </a:lnTo>
                <a:lnTo>
                  <a:pt x="66213" y="67594"/>
                </a:lnTo>
                <a:close/>
              </a:path>
            </a:pathLst>
          </a:custGeom>
          <a:solidFill>
            <a:srgbClr val="DD2B1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 txBox="1"/>
          <p:nvPr/>
        </p:nvSpPr>
        <p:spPr>
          <a:xfrm>
            <a:off x="4394578" y="5251453"/>
            <a:ext cx="1200150" cy="48831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5080">
              <a:lnSpc>
                <a:spcPts val="890"/>
              </a:lnSpc>
              <a:spcBef>
                <a:spcPts val="185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Small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casters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could be 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ﬁtted to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the base,</a:t>
            </a:r>
            <a:r>
              <a:rPr sz="8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allowing  easy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movement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around a  room.</a:t>
            </a:r>
            <a:endParaRPr sz="800">
              <a:latin typeface="Arial"/>
              <a:cs typeface="Arial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4940106" y="6594338"/>
            <a:ext cx="448309" cy="93980"/>
          </a:xfrm>
          <a:custGeom>
            <a:avLst/>
            <a:gdLst/>
            <a:ahLst/>
            <a:cxnLst/>
            <a:rect l="l" t="t" r="r" b="b"/>
            <a:pathLst>
              <a:path w="448310" h="93979">
                <a:moveTo>
                  <a:pt x="439717" y="37501"/>
                </a:moveTo>
                <a:lnTo>
                  <a:pt x="369716" y="37501"/>
                </a:lnTo>
                <a:lnTo>
                  <a:pt x="370861" y="55465"/>
                </a:lnTo>
                <a:lnTo>
                  <a:pt x="363459" y="55938"/>
                </a:lnTo>
                <a:lnTo>
                  <a:pt x="365883" y="93913"/>
                </a:lnTo>
                <a:lnTo>
                  <a:pt x="448246" y="41508"/>
                </a:lnTo>
                <a:lnTo>
                  <a:pt x="439717" y="37501"/>
                </a:lnTo>
                <a:close/>
              </a:path>
              <a:path w="448310" h="93979">
                <a:moveTo>
                  <a:pt x="362312" y="37974"/>
                </a:moveTo>
                <a:lnTo>
                  <a:pt x="0" y="61103"/>
                </a:lnTo>
                <a:lnTo>
                  <a:pt x="1145" y="79067"/>
                </a:lnTo>
                <a:lnTo>
                  <a:pt x="363459" y="55938"/>
                </a:lnTo>
                <a:lnTo>
                  <a:pt x="362312" y="37974"/>
                </a:lnTo>
                <a:close/>
              </a:path>
              <a:path w="448310" h="93979">
                <a:moveTo>
                  <a:pt x="369716" y="37501"/>
                </a:moveTo>
                <a:lnTo>
                  <a:pt x="362312" y="37974"/>
                </a:lnTo>
                <a:lnTo>
                  <a:pt x="363459" y="55938"/>
                </a:lnTo>
                <a:lnTo>
                  <a:pt x="370861" y="55465"/>
                </a:lnTo>
                <a:lnTo>
                  <a:pt x="369716" y="37501"/>
                </a:lnTo>
                <a:close/>
              </a:path>
              <a:path w="448310" h="93979">
                <a:moveTo>
                  <a:pt x="359888" y="0"/>
                </a:moveTo>
                <a:lnTo>
                  <a:pt x="362312" y="37974"/>
                </a:lnTo>
                <a:lnTo>
                  <a:pt x="369716" y="37501"/>
                </a:lnTo>
                <a:lnTo>
                  <a:pt x="439717" y="37501"/>
                </a:lnTo>
                <a:lnTo>
                  <a:pt x="359888" y="0"/>
                </a:lnTo>
                <a:close/>
              </a:path>
            </a:pathLst>
          </a:custGeom>
          <a:solidFill>
            <a:srgbClr val="DD2B1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 txBox="1"/>
          <p:nvPr/>
        </p:nvSpPr>
        <p:spPr>
          <a:xfrm>
            <a:off x="6772159" y="5380807"/>
            <a:ext cx="1177925" cy="48831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5080">
              <a:lnSpc>
                <a:spcPts val="890"/>
              </a:lnSpc>
              <a:spcBef>
                <a:spcPts val="185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Another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set of four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speakers could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ﬁt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into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ends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of 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base, giving  eight speakers in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 total.</a:t>
            </a:r>
            <a:endParaRPr sz="800">
              <a:latin typeface="Arial"/>
              <a:cs typeface="Arial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7387535" y="4329597"/>
            <a:ext cx="2839863" cy="2806372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7474319" y="5911858"/>
            <a:ext cx="191135" cy="290830"/>
          </a:xfrm>
          <a:custGeom>
            <a:avLst/>
            <a:gdLst/>
            <a:ahLst/>
            <a:cxnLst/>
            <a:rect l="l" t="t" r="r" b="b"/>
            <a:pathLst>
              <a:path w="191134" h="290829">
                <a:moveTo>
                  <a:pt x="6595" y="193208"/>
                </a:moveTo>
                <a:lnTo>
                  <a:pt x="0" y="290610"/>
                </a:lnTo>
                <a:lnTo>
                  <a:pt x="85796" y="244029"/>
                </a:lnTo>
                <a:lnTo>
                  <a:pt x="63500" y="229722"/>
                </a:lnTo>
                <a:lnTo>
                  <a:pt x="49763" y="229722"/>
                </a:lnTo>
                <a:lnTo>
                  <a:pt x="34613" y="220003"/>
                </a:lnTo>
                <a:lnTo>
                  <a:pt x="38620" y="213758"/>
                </a:lnTo>
                <a:lnTo>
                  <a:pt x="6595" y="193208"/>
                </a:lnTo>
                <a:close/>
              </a:path>
              <a:path w="191134" h="290829">
                <a:moveTo>
                  <a:pt x="38620" y="213758"/>
                </a:moveTo>
                <a:lnTo>
                  <a:pt x="34613" y="220003"/>
                </a:lnTo>
                <a:lnTo>
                  <a:pt x="49763" y="229722"/>
                </a:lnTo>
                <a:lnTo>
                  <a:pt x="53769" y="223479"/>
                </a:lnTo>
                <a:lnTo>
                  <a:pt x="38620" y="213758"/>
                </a:lnTo>
                <a:close/>
              </a:path>
              <a:path w="191134" h="290829">
                <a:moveTo>
                  <a:pt x="53769" y="223479"/>
                </a:moveTo>
                <a:lnTo>
                  <a:pt x="49763" y="229722"/>
                </a:lnTo>
                <a:lnTo>
                  <a:pt x="63500" y="229722"/>
                </a:lnTo>
                <a:lnTo>
                  <a:pt x="53769" y="223479"/>
                </a:lnTo>
                <a:close/>
              </a:path>
              <a:path w="191134" h="290829">
                <a:moveTo>
                  <a:pt x="175784" y="0"/>
                </a:moveTo>
                <a:lnTo>
                  <a:pt x="38620" y="213758"/>
                </a:lnTo>
                <a:lnTo>
                  <a:pt x="53769" y="223479"/>
                </a:lnTo>
                <a:lnTo>
                  <a:pt x="190933" y="9720"/>
                </a:lnTo>
                <a:lnTo>
                  <a:pt x="175784" y="0"/>
                </a:lnTo>
                <a:close/>
              </a:path>
            </a:pathLst>
          </a:custGeom>
          <a:solidFill>
            <a:srgbClr val="1516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7735849" y="5883252"/>
            <a:ext cx="655320" cy="1005205"/>
          </a:xfrm>
          <a:custGeom>
            <a:avLst/>
            <a:gdLst/>
            <a:ahLst/>
            <a:cxnLst/>
            <a:rect l="l" t="t" r="r" b="b"/>
            <a:pathLst>
              <a:path w="655320" h="1005204">
                <a:moveTo>
                  <a:pt x="601210" y="938126"/>
                </a:moveTo>
                <a:lnTo>
                  <a:pt x="569278" y="958805"/>
                </a:lnTo>
                <a:lnTo>
                  <a:pt x="655250" y="1005015"/>
                </a:lnTo>
                <a:lnTo>
                  <a:pt x="650887" y="944351"/>
                </a:lnTo>
                <a:lnTo>
                  <a:pt x="605242" y="944351"/>
                </a:lnTo>
                <a:lnTo>
                  <a:pt x="601210" y="938126"/>
                </a:lnTo>
                <a:close/>
              </a:path>
              <a:path w="655320" h="1005204">
                <a:moveTo>
                  <a:pt x="616316" y="928343"/>
                </a:moveTo>
                <a:lnTo>
                  <a:pt x="601210" y="938126"/>
                </a:lnTo>
                <a:lnTo>
                  <a:pt x="605242" y="944351"/>
                </a:lnTo>
                <a:lnTo>
                  <a:pt x="620348" y="934567"/>
                </a:lnTo>
                <a:lnTo>
                  <a:pt x="616316" y="928343"/>
                </a:lnTo>
                <a:close/>
              </a:path>
              <a:path w="655320" h="1005204">
                <a:moveTo>
                  <a:pt x="648248" y="907663"/>
                </a:moveTo>
                <a:lnTo>
                  <a:pt x="616316" y="928343"/>
                </a:lnTo>
                <a:lnTo>
                  <a:pt x="620348" y="934567"/>
                </a:lnTo>
                <a:lnTo>
                  <a:pt x="605242" y="944351"/>
                </a:lnTo>
                <a:lnTo>
                  <a:pt x="650887" y="944351"/>
                </a:lnTo>
                <a:lnTo>
                  <a:pt x="648248" y="907663"/>
                </a:lnTo>
                <a:close/>
              </a:path>
              <a:path w="655320" h="1005204">
                <a:moveTo>
                  <a:pt x="15105" y="0"/>
                </a:moveTo>
                <a:lnTo>
                  <a:pt x="0" y="9784"/>
                </a:lnTo>
                <a:lnTo>
                  <a:pt x="601210" y="938126"/>
                </a:lnTo>
                <a:lnTo>
                  <a:pt x="616316" y="928343"/>
                </a:lnTo>
                <a:lnTo>
                  <a:pt x="15105" y="0"/>
                </a:lnTo>
                <a:close/>
              </a:path>
            </a:pathLst>
          </a:custGeom>
          <a:solidFill>
            <a:srgbClr val="1516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7922785" y="5587884"/>
            <a:ext cx="1180465" cy="252095"/>
          </a:xfrm>
          <a:custGeom>
            <a:avLst/>
            <a:gdLst/>
            <a:ahLst/>
            <a:cxnLst/>
            <a:rect l="l" t="t" r="r" b="b"/>
            <a:pathLst>
              <a:path w="1180465" h="252095">
                <a:moveTo>
                  <a:pt x="1094515" y="37457"/>
                </a:moveTo>
                <a:lnTo>
                  <a:pt x="0" y="234251"/>
                </a:lnTo>
                <a:lnTo>
                  <a:pt x="3182" y="251970"/>
                </a:lnTo>
                <a:lnTo>
                  <a:pt x="1097701" y="55176"/>
                </a:lnTo>
                <a:lnTo>
                  <a:pt x="1094515" y="37457"/>
                </a:lnTo>
                <a:close/>
              </a:path>
              <a:path w="1180465" h="252095">
                <a:moveTo>
                  <a:pt x="1174182" y="36144"/>
                </a:moveTo>
                <a:lnTo>
                  <a:pt x="1101820" y="36144"/>
                </a:lnTo>
                <a:lnTo>
                  <a:pt x="1105002" y="53863"/>
                </a:lnTo>
                <a:lnTo>
                  <a:pt x="1097701" y="55176"/>
                </a:lnTo>
                <a:lnTo>
                  <a:pt x="1104437" y="92638"/>
                </a:lnTo>
                <a:lnTo>
                  <a:pt x="1174182" y="36144"/>
                </a:lnTo>
                <a:close/>
              </a:path>
              <a:path w="1180465" h="252095">
                <a:moveTo>
                  <a:pt x="1101820" y="36144"/>
                </a:moveTo>
                <a:lnTo>
                  <a:pt x="1094515" y="37457"/>
                </a:lnTo>
                <a:lnTo>
                  <a:pt x="1097701" y="55176"/>
                </a:lnTo>
                <a:lnTo>
                  <a:pt x="1105002" y="53863"/>
                </a:lnTo>
                <a:lnTo>
                  <a:pt x="1101820" y="36144"/>
                </a:lnTo>
                <a:close/>
              </a:path>
              <a:path w="1180465" h="252095">
                <a:moveTo>
                  <a:pt x="1087780" y="0"/>
                </a:moveTo>
                <a:lnTo>
                  <a:pt x="1094515" y="37457"/>
                </a:lnTo>
                <a:lnTo>
                  <a:pt x="1101820" y="36144"/>
                </a:lnTo>
                <a:lnTo>
                  <a:pt x="1174182" y="36144"/>
                </a:lnTo>
                <a:lnTo>
                  <a:pt x="1180311" y="31179"/>
                </a:lnTo>
                <a:lnTo>
                  <a:pt x="1087780" y="0"/>
                </a:lnTo>
                <a:close/>
              </a:path>
            </a:pathLst>
          </a:custGeom>
          <a:solidFill>
            <a:srgbClr val="1516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7851970" y="5869666"/>
            <a:ext cx="2292350" cy="294640"/>
          </a:xfrm>
          <a:custGeom>
            <a:avLst/>
            <a:gdLst/>
            <a:ahLst/>
            <a:cxnLst/>
            <a:rect l="l" t="t" r="r" b="b"/>
            <a:pathLst>
              <a:path w="2292350" h="294639">
                <a:moveTo>
                  <a:pt x="2205710" y="256361"/>
                </a:moveTo>
                <a:lnTo>
                  <a:pt x="2201619" y="294199"/>
                </a:lnTo>
                <a:lnTo>
                  <a:pt x="2290408" y="257158"/>
                </a:lnTo>
                <a:lnTo>
                  <a:pt x="2213085" y="257158"/>
                </a:lnTo>
                <a:lnTo>
                  <a:pt x="2205710" y="256361"/>
                </a:lnTo>
                <a:close/>
              </a:path>
              <a:path w="2292350" h="294639">
                <a:moveTo>
                  <a:pt x="2207645" y="238461"/>
                </a:moveTo>
                <a:lnTo>
                  <a:pt x="2205710" y="256361"/>
                </a:lnTo>
                <a:lnTo>
                  <a:pt x="2213085" y="257158"/>
                </a:lnTo>
                <a:lnTo>
                  <a:pt x="2215022" y="239259"/>
                </a:lnTo>
                <a:lnTo>
                  <a:pt x="2207645" y="238461"/>
                </a:lnTo>
                <a:close/>
              </a:path>
              <a:path w="2292350" h="294639">
                <a:moveTo>
                  <a:pt x="2211735" y="200620"/>
                </a:moveTo>
                <a:lnTo>
                  <a:pt x="2207645" y="238461"/>
                </a:lnTo>
                <a:lnTo>
                  <a:pt x="2215022" y="239259"/>
                </a:lnTo>
                <a:lnTo>
                  <a:pt x="2213085" y="257158"/>
                </a:lnTo>
                <a:lnTo>
                  <a:pt x="2290408" y="257158"/>
                </a:lnTo>
                <a:lnTo>
                  <a:pt x="2291735" y="256604"/>
                </a:lnTo>
                <a:lnTo>
                  <a:pt x="2211735" y="200620"/>
                </a:lnTo>
                <a:close/>
              </a:path>
              <a:path w="2292350" h="294639">
                <a:moveTo>
                  <a:pt x="1936" y="0"/>
                </a:moveTo>
                <a:lnTo>
                  <a:pt x="0" y="17899"/>
                </a:lnTo>
                <a:lnTo>
                  <a:pt x="2205710" y="256361"/>
                </a:lnTo>
                <a:lnTo>
                  <a:pt x="2207645" y="238461"/>
                </a:lnTo>
                <a:lnTo>
                  <a:pt x="1936" y="0"/>
                </a:lnTo>
                <a:close/>
              </a:path>
            </a:pathLst>
          </a:custGeom>
          <a:solidFill>
            <a:srgbClr val="1516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 txBox="1"/>
          <p:nvPr/>
        </p:nvSpPr>
        <p:spPr>
          <a:xfrm>
            <a:off x="4106438" y="2898766"/>
            <a:ext cx="1629410" cy="48831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5080">
              <a:lnSpc>
                <a:spcPts val="890"/>
              </a:lnSpc>
              <a:spcBef>
                <a:spcPts val="185"/>
              </a:spcBef>
            </a:pP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My customer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quite likes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this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way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of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selected an iconic design and then  modernising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it,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by adding a speaker 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system.</a:t>
            </a:r>
            <a:endParaRPr sz="800">
              <a:latin typeface="Arial"/>
              <a:cs typeface="Arial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6329250" y="6528582"/>
            <a:ext cx="1832610" cy="60134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5080">
              <a:lnSpc>
                <a:spcPts val="890"/>
              </a:lnSpc>
              <a:spcBef>
                <a:spcPts val="185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The stainless steel tube can be recycled 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at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the end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of its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life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cycle. This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also  applies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to 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glass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top. This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makes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table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/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speaker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system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environmentally  friendly and even</a:t>
            </a:r>
            <a:r>
              <a:rPr sz="800" spc="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sustainable.</a:t>
            </a:r>
            <a:endParaRPr sz="800">
              <a:latin typeface="Arial"/>
              <a:cs typeface="Arial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7166354" y="3673479"/>
            <a:ext cx="2776220" cy="905510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5080">
              <a:lnSpc>
                <a:spcPts val="890"/>
              </a:lnSpc>
              <a:spcBef>
                <a:spcPts val="185"/>
              </a:spcBef>
            </a:pP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I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have added a second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set of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speakers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(four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speakers in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total  at the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top).</a:t>
            </a:r>
            <a:endParaRPr sz="800">
              <a:latin typeface="Arial"/>
              <a:cs typeface="Arial"/>
            </a:endParaRPr>
          </a:p>
          <a:p>
            <a:pPr marL="12700" marR="123825">
              <a:lnSpc>
                <a:spcPts val="890"/>
              </a:lnSpc>
              <a:spcBef>
                <a:spcPts val="10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The wide base ensures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that 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table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/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speaker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system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will  be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very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stable and virtually impossible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knock</a:t>
            </a:r>
            <a:r>
              <a:rPr sz="800" spc="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10" dirty="0">
                <a:solidFill>
                  <a:srgbClr val="151616"/>
                </a:solidFill>
                <a:latin typeface="Arial"/>
                <a:cs typeface="Arial"/>
              </a:rPr>
              <a:t>over.</a:t>
            </a:r>
            <a:endParaRPr sz="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900">
              <a:latin typeface="Times New Roman"/>
              <a:cs typeface="Times New Roman"/>
            </a:endParaRPr>
          </a:p>
          <a:p>
            <a:pPr marL="438784" marR="1739900" indent="-31115">
              <a:lnSpc>
                <a:spcPts val="1120"/>
              </a:lnSpc>
              <a:spcBef>
                <a:spcPts val="5"/>
              </a:spcBef>
            </a:pPr>
            <a:r>
              <a:rPr sz="1000" spc="25" dirty="0">
                <a:solidFill>
                  <a:srgbClr val="151616"/>
                </a:solidFill>
                <a:latin typeface="Arial"/>
                <a:cs typeface="Arial"/>
              </a:rPr>
              <a:t>DOC</a:t>
            </a:r>
            <a:r>
              <a:rPr sz="1000" spc="30" dirty="0">
                <a:solidFill>
                  <a:srgbClr val="151616"/>
                </a:solidFill>
                <a:latin typeface="Arial"/>
                <a:cs typeface="Arial"/>
              </a:rPr>
              <a:t>KI</a:t>
            </a:r>
            <a:r>
              <a:rPr sz="1000" spc="25" dirty="0">
                <a:solidFill>
                  <a:srgbClr val="151616"/>
                </a:solidFill>
                <a:latin typeface="Arial"/>
                <a:cs typeface="Arial"/>
              </a:rPr>
              <a:t>N</a:t>
            </a:r>
            <a:r>
              <a:rPr sz="1000" dirty="0">
                <a:solidFill>
                  <a:srgbClr val="151616"/>
                </a:solidFill>
                <a:latin typeface="Arial"/>
                <a:cs typeface="Arial"/>
              </a:rPr>
              <a:t>G  STATION</a:t>
            </a:r>
            <a:endParaRPr sz="1000">
              <a:latin typeface="Arial"/>
              <a:cs typeface="Arial"/>
            </a:endParaRPr>
          </a:p>
        </p:txBody>
      </p:sp>
      <p:sp>
        <p:nvSpPr>
          <p:cNvPr id="42" name="object 42"/>
          <p:cNvSpPr/>
          <p:nvPr/>
        </p:nvSpPr>
        <p:spPr>
          <a:xfrm>
            <a:off x="8204842" y="4466814"/>
            <a:ext cx="427990" cy="226060"/>
          </a:xfrm>
          <a:custGeom>
            <a:avLst/>
            <a:gdLst/>
            <a:ahLst/>
            <a:cxnLst/>
            <a:rect l="l" t="t" r="r" b="b"/>
            <a:pathLst>
              <a:path w="427990" h="226060">
                <a:moveTo>
                  <a:pt x="347530" y="191785"/>
                </a:moveTo>
                <a:lnTo>
                  <a:pt x="330361" y="225742"/>
                </a:lnTo>
                <a:lnTo>
                  <a:pt x="427925" y="222347"/>
                </a:lnTo>
                <a:lnTo>
                  <a:pt x="409316" y="195131"/>
                </a:lnTo>
                <a:lnTo>
                  <a:pt x="354149" y="195131"/>
                </a:lnTo>
                <a:lnTo>
                  <a:pt x="347530" y="191785"/>
                </a:lnTo>
                <a:close/>
              </a:path>
              <a:path w="427990" h="226060">
                <a:moveTo>
                  <a:pt x="355652" y="175722"/>
                </a:moveTo>
                <a:lnTo>
                  <a:pt x="347530" y="191785"/>
                </a:lnTo>
                <a:lnTo>
                  <a:pt x="354149" y="195131"/>
                </a:lnTo>
                <a:lnTo>
                  <a:pt x="362271" y="179068"/>
                </a:lnTo>
                <a:lnTo>
                  <a:pt x="355652" y="175722"/>
                </a:lnTo>
                <a:close/>
              </a:path>
              <a:path w="427990" h="226060">
                <a:moveTo>
                  <a:pt x="372823" y="141761"/>
                </a:moveTo>
                <a:lnTo>
                  <a:pt x="355652" y="175722"/>
                </a:lnTo>
                <a:lnTo>
                  <a:pt x="362271" y="179068"/>
                </a:lnTo>
                <a:lnTo>
                  <a:pt x="354149" y="195131"/>
                </a:lnTo>
                <a:lnTo>
                  <a:pt x="409316" y="195131"/>
                </a:lnTo>
                <a:lnTo>
                  <a:pt x="372823" y="141761"/>
                </a:lnTo>
                <a:close/>
              </a:path>
              <a:path w="427990" h="226060">
                <a:moveTo>
                  <a:pt x="8121" y="0"/>
                </a:moveTo>
                <a:lnTo>
                  <a:pt x="0" y="16064"/>
                </a:lnTo>
                <a:lnTo>
                  <a:pt x="347530" y="191785"/>
                </a:lnTo>
                <a:lnTo>
                  <a:pt x="355652" y="175722"/>
                </a:lnTo>
                <a:lnTo>
                  <a:pt x="8121" y="0"/>
                </a:lnTo>
                <a:close/>
              </a:path>
            </a:pathLst>
          </a:custGeom>
          <a:solidFill>
            <a:srgbClr val="1516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 txBox="1"/>
          <p:nvPr/>
        </p:nvSpPr>
        <p:spPr>
          <a:xfrm>
            <a:off x="404350" y="448932"/>
            <a:ext cx="3710940" cy="8705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58165">
              <a:lnSpc>
                <a:spcPct val="100000"/>
              </a:lnSpc>
              <a:spcBef>
                <a:spcPts val="100"/>
              </a:spcBef>
            </a:pPr>
            <a:r>
              <a:rPr sz="1000" spc="15" dirty="0">
                <a:solidFill>
                  <a:srgbClr val="151616"/>
                </a:solidFill>
                <a:latin typeface="Arial"/>
                <a:cs typeface="Arial"/>
              </a:rPr>
              <a:t>ORIGINAL ICONIC </a:t>
            </a:r>
            <a:r>
              <a:rPr sz="1000" dirty="0">
                <a:solidFill>
                  <a:srgbClr val="151616"/>
                </a:solidFill>
                <a:latin typeface="Arial"/>
                <a:cs typeface="Arial"/>
              </a:rPr>
              <a:t>/ </a:t>
            </a:r>
            <a:r>
              <a:rPr sz="1000" spc="15" dirty="0">
                <a:solidFill>
                  <a:srgbClr val="151616"/>
                </a:solidFill>
                <a:latin typeface="Arial"/>
                <a:cs typeface="Arial"/>
              </a:rPr>
              <a:t>INSPIRATIONAL</a:t>
            </a:r>
            <a:r>
              <a:rPr sz="1000" spc="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000" spc="15" dirty="0">
                <a:solidFill>
                  <a:srgbClr val="151616"/>
                </a:solidFill>
                <a:latin typeface="Arial"/>
                <a:cs typeface="Arial"/>
              </a:rPr>
              <a:t>DESIGN</a:t>
            </a:r>
            <a:endParaRPr sz="1000">
              <a:latin typeface="Arial"/>
              <a:cs typeface="Arial"/>
            </a:endParaRPr>
          </a:p>
          <a:p>
            <a:pPr marL="12700" marR="5080" algn="just">
              <a:lnSpc>
                <a:spcPts val="890"/>
              </a:lnSpc>
              <a:spcBef>
                <a:spcPts val="110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The E1027 </a:t>
            </a:r>
            <a:r>
              <a:rPr sz="800" spc="-20" dirty="0">
                <a:solidFill>
                  <a:srgbClr val="151616"/>
                </a:solidFill>
                <a:latin typeface="Arial"/>
                <a:cs typeface="Arial"/>
              </a:rPr>
              <a:t>Table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was designed in 1929 and is still manufactured </a:t>
            </a:r>
            <a:r>
              <a:rPr sz="800" spc="-10" dirty="0">
                <a:solidFill>
                  <a:srgbClr val="151616"/>
                </a:solidFill>
                <a:latin typeface="Arial"/>
                <a:cs typeface="Arial"/>
              </a:rPr>
              <a:t>today.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It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looks as  ‘modern’</a:t>
            </a:r>
            <a:r>
              <a:rPr sz="800" spc="-10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today</a:t>
            </a:r>
            <a:r>
              <a:rPr sz="800" spc="-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as</a:t>
            </a:r>
            <a:r>
              <a:rPr sz="800" spc="-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it</a:t>
            </a:r>
            <a:r>
              <a:rPr sz="800" spc="-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did</a:t>
            </a:r>
            <a:r>
              <a:rPr sz="800" spc="-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when</a:t>
            </a:r>
            <a:r>
              <a:rPr sz="800" spc="-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it</a:t>
            </a:r>
            <a:r>
              <a:rPr sz="800" spc="-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was</a:t>
            </a:r>
            <a:r>
              <a:rPr sz="800" spc="-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originally</a:t>
            </a:r>
            <a:r>
              <a:rPr sz="800" spc="-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designed.</a:t>
            </a:r>
            <a:r>
              <a:rPr sz="800" spc="-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It</a:t>
            </a:r>
            <a:r>
              <a:rPr sz="800" spc="-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is</a:t>
            </a:r>
            <a:r>
              <a:rPr sz="800" spc="-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an</a:t>
            </a:r>
            <a:r>
              <a:rPr sz="800" spc="-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icon/classic</a:t>
            </a:r>
            <a:r>
              <a:rPr sz="800" spc="-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design</a:t>
            </a:r>
            <a:r>
              <a:rPr sz="800" spc="-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by  the</a:t>
            </a:r>
            <a:r>
              <a:rPr sz="800" spc="-9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famous</a:t>
            </a:r>
            <a:r>
              <a:rPr sz="800" spc="-9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designer</a:t>
            </a:r>
            <a:r>
              <a:rPr sz="800" spc="-9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Eileen</a:t>
            </a:r>
            <a:r>
              <a:rPr sz="800" spc="-9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15" dirty="0">
                <a:solidFill>
                  <a:srgbClr val="151616"/>
                </a:solidFill>
                <a:latin typeface="Arial"/>
                <a:cs typeface="Arial"/>
              </a:rPr>
              <a:t>Gray.</a:t>
            </a:r>
            <a:endParaRPr sz="800">
              <a:latin typeface="Arial"/>
              <a:cs typeface="Arial"/>
            </a:endParaRPr>
          </a:p>
          <a:p>
            <a:pPr marL="12700" marR="5080" algn="just">
              <a:lnSpc>
                <a:spcPts val="890"/>
              </a:lnSpc>
              <a:spcBef>
                <a:spcPts val="10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An adjustable table composed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of two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‘telescopic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tubes’.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These slide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to the</a:t>
            </a:r>
            <a:r>
              <a:rPr sz="800" spc="-1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required  height and a pin on a chain is used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lock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them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in position. High grade tubular  stainless</a:t>
            </a:r>
            <a:r>
              <a:rPr sz="800" spc="-9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steel</a:t>
            </a:r>
            <a:r>
              <a:rPr sz="800" spc="-9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and</a:t>
            </a:r>
            <a:r>
              <a:rPr sz="800" spc="-9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tempered</a:t>
            </a:r>
            <a:r>
              <a:rPr sz="800" spc="-9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glass,</a:t>
            </a:r>
            <a:r>
              <a:rPr sz="800" spc="-9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provide</a:t>
            </a:r>
            <a:r>
              <a:rPr sz="800" spc="-9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a</a:t>
            </a:r>
            <a:r>
              <a:rPr sz="800" spc="-9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quality</a:t>
            </a:r>
            <a:r>
              <a:rPr sz="800" spc="-9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ﬁnish.</a:t>
            </a:r>
            <a:endParaRPr sz="800">
              <a:latin typeface="Arial"/>
              <a:cs typeface="Arial"/>
            </a:endParaRPr>
          </a:p>
        </p:txBody>
      </p:sp>
      <p:sp>
        <p:nvSpPr>
          <p:cNvPr id="44" name="object 44"/>
          <p:cNvSpPr/>
          <p:nvPr/>
        </p:nvSpPr>
        <p:spPr>
          <a:xfrm>
            <a:off x="231076" y="6362794"/>
            <a:ext cx="1046483" cy="470916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1519991" y="6329462"/>
            <a:ext cx="531262" cy="533403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 txBox="1"/>
          <p:nvPr/>
        </p:nvSpPr>
        <p:spPr>
          <a:xfrm>
            <a:off x="221813" y="6867626"/>
            <a:ext cx="1701800" cy="26098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5080" indent="224790">
              <a:lnSpc>
                <a:spcPts val="890"/>
              </a:lnSpc>
              <a:spcBef>
                <a:spcPts val="185"/>
              </a:spcBef>
              <a:tabLst>
                <a:tab pos="1198245" algn="l"/>
              </a:tabLst>
            </a:pPr>
            <a:r>
              <a:rPr sz="800" spc="0" dirty="0">
                <a:solidFill>
                  <a:srgbClr val="151616"/>
                </a:solidFill>
                <a:latin typeface="Arial"/>
                <a:cs typeface="Arial"/>
              </a:rPr>
              <a:t>BOLTS</a:t>
            </a:r>
            <a:r>
              <a:rPr sz="800" spc="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10" dirty="0">
                <a:solidFill>
                  <a:srgbClr val="151616"/>
                </a:solidFill>
                <a:latin typeface="Arial"/>
                <a:cs typeface="Arial"/>
              </a:rPr>
              <a:t>WITH	</a:t>
            </a:r>
            <a:r>
              <a:rPr sz="800" spc="15" dirty="0">
                <a:solidFill>
                  <a:srgbClr val="151616"/>
                </a:solidFill>
                <a:latin typeface="Arial"/>
                <a:cs typeface="Arial"/>
              </a:rPr>
              <a:t>PLASTIC  </a:t>
            </a:r>
            <a:r>
              <a:rPr sz="800" spc="10" dirty="0">
                <a:solidFill>
                  <a:srgbClr val="151616"/>
                </a:solidFill>
                <a:latin typeface="Arial"/>
                <a:cs typeface="Arial"/>
              </a:rPr>
              <a:t>DECORATIVE COVER WING</a:t>
            </a:r>
            <a:r>
              <a:rPr sz="800" spc="-10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10" dirty="0">
                <a:solidFill>
                  <a:srgbClr val="151616"/>
                </a:solidFill>
                <a:latin typeface="Arial"/>
                <a:cs typeface="Arial"/>
              </a:rPr>
              <a:t>NUT</a:t>
            </a:r>
            <a:endParaRPr sz="800">
              <a:latin typeface="Arial"/>
              <a:cs typeface="Arial"/>
            </a:endParaRPr>
          </a:p>
        </p:txBody>
      </p:sp>
      <p:sp>
        <p:nvSpPr>
          <p:cNvPr id="47" name="object 47"/>
          <p:cNvSpPr/>
          <p:nvPr/>
        </p:nvSpPr>
        <p:spPr>
          <a:xfrm>
            <a:off x="2256851" y="6366038"/>
            <a:ext cx="567979" cy="507123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 txBox="1"/>
          <p:nvPr/>
        </p:nvSpPr>
        <p:spPr>
          <a:xfrm>
            <a:off x="2086197" y="6867626"/>
            <a:ext cx="791845" cy="26098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286385" marR="5080" indent="-274320">
              <a:lnSpc>
                <a:spcPts val="890"/>
              </a:lnSpc>
              <a:spcBef>
                <a:spcPts val="185"/>
              </a:spcBef>
            </a:pP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STAR </a:t>
            </a:r>
            <a:r>
              <a:rPr sz="800" spc="10" dirty="0">
                <a:solidFill>
                  <a:srgbClr val="151616"/>
                </a:solidFill>
                <a:latin typeface="Arial"/>
                <a:cs typeface="Arial"/>
              </a:rPr>
              <a:t>HANDLE/  NUT</a:t>
            </a:r>
            <a:endParaRPr sz="800">
              <a:latin typeface="Arial"/>
              <a:cs typeface="Arial"/>
            </a:endParaRPr>
          </a:p>
        </p:txBody>
      </p:sp>
      <p:sp>
        <p:nvSpPr>
          <p:cNvPr id="49" name="object 49"/>
          <p:cNvSpPr/>
          <p:nvPr/>
        </p:nvSpPr>
        <p:spPr>
          <a:xfrm>
            <a:off x="3021078" y="6353254"/>
            <a:ext cx="486596" cy="563641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 txBox="1"/>
          <p:nvPr/>
        </p:nvSpPr>
        <p:spPr>
          <a:xfrm>
            <a:off x="2988915" y="6876240"/>
            <a:ext cx="572135" cy="374650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065" marR="5080" algn="ctr">
              <a:lnSpc>
                <a:spcPts val="890"/>
              </a:lnSpc>
              <a:spcBef>
                <a:spcPts val="185"/>
              </a:spcBef>
            </a:pPr>
            <a:r>
              <a:rPr sz="800" spc="15" dirty="0">
                <a:solidFill>
                  <a:srgbClr val="151616"/>
                </a:solidFill>
                <a:latin typeface="Arial"/>
                <a:cs typeface="Arial"/>
              </a:rPr>
              <a:t>HANDLE  </a:t>
            </a:r>
            <a:r>
              <a:rPr sz="800" spc="10" dirty="0">
                <a:solidFill>
                  <a:srgbClr val="151616"/>
                </a:solidFill>
                <a:latin typeface="Arial"/>
                <a:cs typeface="Arial"/>
              </a:rPr>
              <a:t>BASED</a:t>
            </a:r>
            <a:r>
              <a:rPr sz="800" spc="-4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5" dirty="0">
                <a:solidFill>
                  <a:srgbClr val="151616"/>
                </a:solidFill>
                <a:latin typeface="Arial"/>
                <a:cs typeface="Arial"/>
              </a:rPr>
              <a:t>ON  </a:t>
            </a:r>
            <a:r>
              <a:rPr sz="800" spc="10" dirty="0">
                <a:solidFill>
                  <a:srgbClr val="151616"/>
                </a:solidFill>
                <a:latin typeface="Arial"/>
                <a:cs typeface="Arial"/>
              </a:rPr>
              <a:t>LIFT</a:t>
            </a:r>
            <a:r>
              <a:rPr sz="8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10" dirty="0">
                <a:solidFill>
                  <a:srgbClr val="151616"/>
                </a:solidFill>
                <a:latin typeface="Arial"/>
                <a:cs typeface="Arial"/>
              </a:rPr>
              <a:t>EYE</a:t>
            </a:r>
            <a:endParaRPr sz="800">
              <a:latin typeface="Arial"/>
              <a:cs typeface="Arial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7237108" y="7291489"/>
            <a:ext cx="2862580" cy="187960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0"/>
              </a:spcBef>
              <a:tabLst>
                <a:tab pos="2057400" algn="l"/>
              </a:tabLst>
            </a:pPr>
            <a:r>
              <a:rPr sz="900" spc="5" dirty="0">
                <a:solidFill>
                  <a:srgbClr val="3C2B98"/>
                </a:solidFill>
                <a:latin typeface="Arial"/>
                <a:cs typeface="Arial"/>
                <a:hlinkClick r:id="rId16"/>
              </a:rPr>
              <a:t>www.technologystudent.com</a:t>
            </a:r>
            <a:r>
              <a:rPr sz="900" spc="25" dirty="0">
                <a:solidFill>
                  <a:srgbClr val="3C2B98"/>
                </a:solidFill>
                <a:latin typeface="Arial"/>
                <a:cs typeface="Arial"/>
                <a:hlinkClick r:id="rId16"/>
              </a:rPr>
              <a:t> </a:t>
            </a:r>
            <a:r>
              <a:rPr sz="900" spc="15" dirty="0">
                <a:solidFill>
                  <a:srgbClr val="3C2B98"/>
                </a:solidFill>
                <a:latin typeface="Arial"/>
                <a:cs typeface="Arial"/>
              </a:rPr>
              <a:t>©</a:t>
            </a:r>
            <a:r>
              <a:rPr sz="900" spc="25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900" spc="10" dirty="0">
                <a:solidFill>
                  <a:srgbClr val="3C2B98"/>
                </a:solidFill>
                <a:latin typeface="Arial"/>
                <a:cs typeface="Arial"/>
              </a:rPr>
              <a:t>2018	</a:t>
            </a:r>
            <a:r>
              <a:rPr sz="900" dirty="0">
                <a:solidFill>
                  <a:srgbClr val="3C2B98"/>
                </a:solidFill>
                <a:latin typeface="Arial"/>
                <a:cs typeface="Arial"/>
              </a:rPr>
              <a:t>V.Ryan </a:t>
            </a:r>
            <a:r>
              <a:rPr sz="900" spc="15" dirty="0">
                <a:solidFill>
                  <a:srgbClr val="3C2B98"/>
                </a:solidFill>
                <a:latin typeface="Arial"/>
                <a:cs typeface="Arial"/>
              </a:rPr>
              <a:t>©</a:t>
            </a:r>
            <a:r>
              <a:rPr sz="900" spc="-60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900" spc="10" dirty="0">
                <a:solidFill>
                  <a:srgbClr val="3C2B98"/>
                </a:solidFill>
                <a:latin typeface="Arial"/>
                <a:cs typeface="Arial"/>
              </a:rPr>
              <a:t>2018</a:t>
            </a:r>
            <a:endParaRPr sz="900">
              <a:latin typeface="Arial"/>
              <a:cs typeface="Arial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726078" y="7312331"/>
            <a:ext cx="3169285" cy="187325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0"/>
              </a:spcBef>
            </a:pPr>
            <a:r>
              <a:rPr sz="900" spc="35" dirty="0">
                <a:solidFill>
                  <a:srgbClr val="3C2B98"/>
                </a:solidFill>
                <a:latin typeface="Arial"/>
                <a:cs typeface="Arial"/>
              </a:rPr>
              <a:t>WORLD </a:t>
            </a:r>
            <a:r>
              <a:rPr sz="900" spc="30" dirty="0">
                <a:solidFill>
                  <a:srgbClr val="3C2B98"/>
                </a:solidFill>
                <a:latin typeface="Arial"/>
                <a:cs typeface="Arial"/>
              </a:rPr>
              <a:t>ASSOCIATION OF </a:t>
            </a:r>
            <a:r>
              <a:rPr sz="900" spc="40" dirty="0">
                <a:solidFill>
                  <a:srgbClr val="3C2B98"/>
                </a:solidFill>
                <a:latin typeface="Arial"/>
                <a:cs typeface="Arial"/>
              </a:rPr>
              <a:t>TECHNOLOGY </a:t>
            </a:r>
            <a:r>
              <a:rPr sz="900" spc="35" dirty="0">
                <a:solidFill>
                  <a:srgbClr val="3C2B98"/>
                </a:solidFill>
                <a:latin typeface="Arial"/>
                <a:cs typeface="Arial"/>
              </a:rPr>
              <a:t>TEACHERS</a:t>
            </a:r>
            <a:endParaRPr sz="900">
              <a:latin typeface="Arial"/>
              <a:cs typeface="Arial"/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4093334" y="7309371"/>
            <a:ext cx="2849245" cy="187325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0"/>
              </a:spcBef>
            </a:pPr>
            <a:r>
              <a:rPr sz="900" spc="5" dirty="0">
                <a:solidFill>
                  <a:srgbClr val="3C2B98"/>
                </a:solidFill>
                <a:latin typeface="Arial"/>
                <a:cs typeface="Arial"/>
                <a:hlinkClick r:id="rId17"/>
              </a:rPr>
              <a:t>https://www.facebook.com/groups/254963448192823/</a:t>
            </a:r>
            <a:endParaRPr sz="900">
              <a:latin typeface="Arial"/>
              <a:cs typeface="Arial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574160" y="3574447"/>
            <a:ext cx="4091304" cy="11874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  <a:tabLst>
                <a:tab pos="2223770" algn="l"/>
              </a:tabLst>
            </a:pPr>
            <a:r>
              <a:rPr sz="600" spc="25" dirty="0">
                <a:solidFill>
                  <a:srgbClr val="3C2B98"/>
                </a:solidFill>
                <a:latin typeface="Arial"/>
                <a:cs typeface="Arial"/>
              </a:rPr>
              <a:t>WO</a:t>
            </a:r>
            <a:r>
              <a:rPr sz="600" spc="20" dirty="0">
                <a:solidFill>
                  <a:srgbClr val="3C2B98"/>
                </a:solidFill>
                <a:latin typeface="Arial"/>
                <a:cs typeface="Arial"/>
              </a:rPr>
              <a:t>RL</a:t>
            </a:r>
            <a:r>
              <a:rPr sz="600" spc="0" dirty="0">
                <a:solidFill>
                  <a:srgbClr val="3C2B98"/>
                </a:solidFill>
                <a:latin typeface="Arial"/>
                <a:cs typeface="Arial"/>
              </a:rPr>
              <a:t>D</a:t>
            </a:r>
            <a:r>
              <a:rPr sz="600" spc="-10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600" spc="20" dirty="0">
                <a:solidFill>
                  <a:srgbClr val="3C2B98"/>
                </a:solidFill>
                <a:latin typeface="Arial"/>
                <a:cs typeface="Arial"/>
              </a:rPr>
              <a:t>ASSOC</a:t>
            </a:r>
            <a:r>
              <a:rPr sz="600" spc="15" dirty="0">
                <a:solidFill>
                  <a:srgbClr val="3C2B98"/>
                </a:solidFill>
                <a:latin typeface="Arial"/>
                <a:cs typeface="Arial"/>
              </a:rPr>
              <a:t>I</a:t>
            </a:r>
            <a:r>
              <a:rPr sz="600" spc="-20" dirty="0">
                <a:solidFill>
                  <a:srgbClr val="3C2B98"/>
                </a:solidFill>
                <a:latin typeface="Arial"/>
                <a:cs typeface="Arial"/>
              </a:rPr>
              <a:t>A</a:t>
            </a:r>
            <a:r>
              <a:rPr sz="600" spc="20" dirty="0">
                <a:solidFill>
                  <a:srgbClr val="3C2B98"/>
                </a:solidFill>
                <a:latin typeface="Arial"/>
                <a:cs typeface="Arial"/>
              </a:rPr>
              <a:t>T</a:t>
            </a:r>
            <a:r>
              <a:rPr sz="600" spc="15" dirty="0">
                <a:solidFill>
                  <a:srgbClr val="3C2B98"/>
                </a:solidFill>
                <a:latin typeface="Arial"/>
                <a:cs typeface="Arial"/>
              </a:rPr>
              <a:t>I</a:t>
            </a:r>
            <a:r>
              <a:rPr sz="600" spc="20" dirty="0">
                <a:solidFill>
                  <a:srgbClr val="3C2B98"/>
                </a:solidFill>
                <a:latin typeface="Arial"/>
                <a:cs typeface="Arial"/>
              </a:rPr>
              <a:t>O</a:t>
            </a:r>
            <a:r>
              <a:rPr sz="600" spc="0" dirty="0">
                <a:solidFill>
                  <a:srgbClr val="3C2B98"/>
                </a:solidFill>
                <a:latin typeface="Arial"/>
                <a:cs typeface="Arial"/>
              </a:rPr>
              <a:t>N</a:t>
            </a:r>
            <a:r>
              <a:rPr sz="600" spc="25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600" spc="20" dirty="0">
                <a:solidFill>
                  <a:srgbClr val="3C2B98"/>
                </a:solidFill>
                <a:latin typeface="Arial"/>
                <a:cs typeface="Arial"/>
              </a:rPr>
              <a:t>O</a:t>
            </a:r>
            <a:r>
              <a:rPr sz="600" spc="0" dirty="0">
                <a:solidFill>
                  <a:srgbClr val="3C2B98"/>
                </a:solidFill>
                <a:latin typeface="Arial"/>
                <a:cs typeface="Arial"/>
              </a:rPr>
              <a:t>F</a:t>
            </a:r>
            <a:r>
              <a:rPr sz="600" spc="5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600" spc="20" dirty="0">
                <a:solidFill>
                  <a:srgbClr val="3C2B98"/>
                </a:solidFill>
                <a:latin typeface="Arial"/>
                <a:cs typeface="Arial"/>
              </a:rPr>
              <a:t>TECHNOLOG</a:t>
            </a:r>
            <a:r>
              <a:rPr sz="600" spc="0" dirty="0">
                <a:solidFill>
                  <a:srgbClr val="3C2B98"/>
                </a:solidFill>
                <a:latin typeface="Arial"/>
                <a:cs typeface="Arial"/>
              </a:rPr>
              <a:t>Y</a:t>
            </a:r>
            <a:r>
              <a:rPr sz="600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600" spc="20" dirty="0">
                <a:solidFill>
                  <a:srgbClr val="3C2B98"/>
                </a:solidFill>
                <a:latin typeface="Arial"/>
                <a:cs typeface="Arial"/>
              </a:rPr>
              <a:t>TEACHER</a:t>
            </a:r>
            <a:r>
              <a:rPr sz="600" spc="0" dirty="0">
                <a:solidFill>
                  <a:srgbClr val="3C2B98"/>
                </a:solidFill>
                <a:latin typeface="Arial"/>
                <a:cs typeface="Arial"/>
              </a:rPr>
              <a:t>S</a:t>
            </a:r>
            <a:r>
              <a:rPr sz="600" dirty="0">
                <a:solidFill>
                  <a:srgbClr val="3C2B98"/>
                </a:solidFill>
                <a:latin typeface="Arial"/>
                <a:cs typeface="Arial"/>
              </a:rPr>
              <a:t>	</a:t>
            </a:r>
            <a:r>
              <a:rPr sz="600" spc="0" dirty="0">
                <a:solidFill>
                  <a:srgbClr val="3C2B98"/>
                </a:solidFill>
                <a:latin typeface="Arial"/>
                <a:cs typeface="Arial"/>
                <a:hlinkClick r:id="rId18"/>
              </a:rPr>
              <a:t>https://ww</a:t>
            </a:r>
            <a:r>
              <a:rPr sz="600" spc="-30" dirty="0">
                <a:solidFill>
                  <a:srgbClr val="3C2B98"/>
                </a:solidFill>
                <a:latin typeface="Arial"/>
                <a:cs typeface="Arial"/>
                <a:hlinkClick r:id="rId18"/>
              </a:rPr>
              <a:t>w</a:t>
            </a:r>
            <a:r>
              <a:rPr sz="600" spc="0" dirty="0">
                <a:solidFill>
                  <a:srgbClr val="3C2B98"/>
                </a:solidFill>
                <a:latin typeface="Arial"/>
                <a:cs typeface="Arial"/>
                <a:hlinkClick r:id="rId18"/>
              </a:rPr>
              <a:t>.facebook.com/groups/254963448192823/</a:t>
            </a:r>
            <a:endParaRPr sz="600">
              <a:latin typeface="Arial"/>
              <a:cs typeface="Arial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4850114" y="3560990"/>
            <a:ext cx="1889125" cy="11874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600" dirty="0">
                <a:solidFill>
                  <a:srgbClr val="3C2B98"/>
                </a:solidFill>
                <a:latin typeface="Arial"/>
                <a:cs typeface="Arial"/>
                <a:hlinkClick r:id="rId16"/>
              </a:rPr>
              <a:t>www.technologystudent.com </a:t>
            </a:r>
            <a:r>
              <a:rPr sz="600" spc="0" dirty="0">
                <a:solidFill>
                  <a:srgbClr val="3C2B98"/>
                </a:solidFill>
                <a:latin typeface="Arial"/>
                <a:cs typeface="Arial"/>
                <a:hlinkClick r:id="rId16"/>
              </a:rPr>
              <a:t>© </a:t>
            </a:r>
            <a:r>
              <a:rPr sz="600" spc="0" dirty="0">
                <a:solidFill>
                  <a:srgbClr val="3C2B98"/>
                </a:solidFill>
                <a:latin typeface="Arial"/>
                <a:cs typeface="Arial"/>
              </a:rPr>
              <a:t>2018 </a:t>
            </a:r>
            <a:r>
              <a:rPr sz="600" spc="-5" dirty="0">
                <a:solidFill>
                  <a:srgbClr val="3C2B98"/>
                </a:solidFill>
                <a:latin typeface="Arial"/>
                <a:cs typeface="Arial"/>
              </a:rPr>
              <a:t>V.Ryan </a:t>
            </a:r>
            <a:r>
              <a:rPr sz="600" spc="0" dirty="0">
                <a:solidFill>
                  <a:srgbClr val="3C2B98"/>
                </a:solidFill>
                <a:latin typeface="Arial"/>
                <a:cs typeface="Arial"/>
              </a:rPr>
              <a:t>©</a:t>
            </a:r>
            <a:r>
              <a:rPr sz="600" spc="5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600" spc="0" dirty="0">
                <a:solidFill>
                  <a:srgbClr val="3C2B98"/>
                </a:solidFill>
                <a:latin typeface="Arial"/>
                <a:cs typeface="Arial"/>
              </a:rPr>
              <a:t>2018</a:t>
            </a:r>
            <a:endParaRPr sz="6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1014" y="58452"/>
            <a:ext cx="10567035" cy="7455534"/>
          </a:xfrm>
          <a:custGeom>
            <a:avLst/>
            <a:gdLst/>
            <a:ahLst/>
            <a:cxnLst/>
            <a:rect l="l" t="t" r="r" b="b"/>
            <a:pathLst>
              <a:path w="10567035" h="7455534">
                <a:moveTo>
                  <a:pt x="0" y="0"/>
                </a:moveTo>
                <a:lnTo>
                  <a:pt x="10566467" y="0"/>
                </a:lnTo>
                <a:lnTo>
                  <a:pt x="10566467" y="7454948"/>
                </a:lnTo>
                <a:lnTo>
                  <a:pt x="0" y="7454948"/>
                </a:lnTo>
                <a:lnTo>
                  <a:pt x="0" y="0"/>
                </a:lnTo>
                <a:close/>
              </a:path>
            </a:pathLst>
          </a:custGeom>
          <a:solidFill>
            <a:srgbClr val="F5FDF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17521" y="2461852"/>
            <a:ext cx="9881235" cy="4648835"/>
          </a:xfrm>
          <a:custGeom>
            <a:avLst/>
            <a:gdLst/>
            <a:ahLst/>
            <a:cxnLst/>
            <a:rect l="l" t="t" r="r" b="b"/>
            <a:pathLst>
              <a:path w="9881235" h="4648834">
                <a:moveTo>
                  <a:pt x="0" y="0"/>
                </a:moveTo>
                <a:lnTo>
                  <a:pt x="9880664" y="0"/>
                </a:lnTo>
                <a:lnTo>
                  <a:pt x="9880664" y="4648229"/>
                </a:lnTo>
                <a:lnTo>
                  <a:pt x="0" y="4648229"/>
                </a:lnTo>
                <a:lnTo>
                  <a:pt x="0" y="0"/>
                </a:lnTo>
                <a:close/>
              </a:path>
            </a:pathLst>
          </a:custGeom>
          <a:solidFill>
            <a:srgbClr val="FEF8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274925" y="1739088"/>
            <a:ext cx="1812289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151616"/>
                </a:solidFill>
                <a:latin typeface="Arial"/>
                <a:cs typeface="Arial"/>
              </a:rPr>
              <a:t>HELPFUL</a:t>
            </a:r>
            <a:r>
              <a:rPr sz="1800" b="1" spc="-1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151616"/>
                </a:solidFill>
                <a:latin typeface="Arial"/>
                <a:cs typeface="Arial"/>
              </a:rPr>
              <a:t>LINKS</a:t>
            </a:r>
            <a:endParaRPr sz="18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856612" y="1616562"/>
            <a:ext cx="9306560" cy="636270"/>
          </a:xfrm>
          <a:custGeom>
            <a:avLst/>
            <a:gdLst/>
            <a:ahLst/>
            <a:cxnLst/>
            <a:rect l="l" t="t" r="r" b="b"/>
            <a:pathLst>
              <a:path w="9306560" h="636269">
                <a:moveTo>
                  <a:pt x="0" y="0"/>
                </a:moveTo>
                <a:lnTo>
                  <a:pt x="9306413" y="0"/>
                </a:lnTo>
                <a:lnTo>
                  <a:pt x="9306413" y="636169"/>
                </a:lnTo>
                <a:lnTo>
                  <a:pt x="0" y="636169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DD2B1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175277" y="78335"/>
            <a:ext cx="10313035" cy="1261110"/>
          </a:xfrm>
          <a:prstGeom prst="rect">
            <a:avLst/>
          </a:prstGeom>
        </p:spPr>
        <p:txBody>
          <a:bodyPr vert="horz" wrap="square" lIns="0" tIns="172720" rIns="0" bIns="0" rtlCol="0">
            <a:spAutoFit/>
          </a:bodyPr>
          <a:lstStyle/>
          <a:p>
            <a:pPr marL="111760" algn="ctr">
              <a:lnSpc>
                <a:spcPct val="100000"/>
              </a:lnSpc>
              <a:spcBef>
                <a:spcPts val="1360"/>
              </a:spcBef>
            </a:pPr>
            <a:r>
              <a:rPr sz="3000" b="1" u="sng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DESIGN </a:t>
            </a:r>
            <a:r>
              <a:rPr sz="3000" b="1" u="sng" spc="-3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STRATEGY</a:t>
            </a:r>
            <a:r>
              <a:rPr sz="3000" b="1" u="sng" spc="-6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 </a:t>
            </a:r>
            <a:r>
              <a:rPr sz="3000" b="1" u="sng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FOUR</a:t>
            </a:r>
            <a:endParaRPr sz="3000" u="sng" dirty="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1265"/>
              </a:spcBef>
            </a:pPr>
            <a:r>
              <a:rPr sz="3000" b="1" spc="-25" dirty="0">
                <a:solidFill>
                  <a:srgbClr val="151616"/>
                </a:solidFill>
                <a:latin typeface="Arial"/>
                <a:cs typeface="Arial"/>
              </a:rPr>
              <a:t>GENERATING </a:t>
            </a:r>
            <a:r>
              <a:rPr sz="3000" b="1" spc="-5" dirty="0">
                <a:solidFill>
                  <a:srgbClr val="151616"/>
                </a:solidFill>
                <a:latin typeface="Arial"/>
                <a:cs typeface="Arial"/>
              </a:rPr>
              <a:t>A </a:t>
            </a:r>
            <a:r>
              <a:rPr sz="3000" b="1" dirty="0">
                <a:solidFill>
                  <a:srgbClr val="151616"/>
                </a:solidFill>
                <a:latin typeface="Arial"/>
                <a:cs typeface="Arial"/>
              </a:rPr>
              <a:t>DESIGN USING THUMBNAIL</a:t>
            </a:r>
            <a:r>
              <a:rPr sz="3000" b="1" spc="-3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3000" b="1" dirty="0">
                <a:solidFill>
                  <a:srgbClr val="151616"/>
                </a:solidFill>
                <a:latin typeface="Arial"/>
                <a:cs typeface="Arial"/>
              </a:rPr>
              <a:t>SKETCHES</a:t>
            </a:r>
            <a:endParaRPr sz="3000" dirty="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237108" y="7291489"/>
            <a:ext cx="2862580" cy="187960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0"/>
              </a:spcBef>
              <a:tabLst>
                <a:tab pos="2057400" algn="l"/>
              </a:tabLst>
            </a:pPr>
            <a:r>
              <a:rPr sz="900" spc="5" dirty="0">
                <a:solidFill>
                  <a:srgbClr val="3C2B98"/>
                </a:solidFill>
                <a:latin typeface="Arial"/>
                <a:cs typeface="Arial"/>
                <a:hlinkClick r:id="rId2"/>
              </a:rPr>
              <a:t>www.technologystudent.com</a:t>
            </a:r>
            <a:r>
              <a:rPr sz="900" spc="25" dirty="0">
                <a:solidFill>
                  <a:srgbClr val="3C2B98"/>
                </a:solidFill>
                <a:latin typeface="Arial"/>
                <a:cs typeface="Arial"/>
                <a:hlinkClick r:id="rId2"/>
              </a:rPr>
              <a:t> </a:t>
            </a:r>
            <a:r>
              <a:rPr sz="900" spc="15" dirty="0">
                <a:solidFill>
                  <a:srgbClr val="3C2B98"/>
                </a:solidFill>
                <a:latin typeface="Arial"/>
                <a:cs typeface="Arial"/>
              </a:rPr>
              <a:t>©</a:t>
            </a:r>
            <a:r>
              <a:rPr sz="900" spc="25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900" spc="10" dirty="0">
                <a:solidFill>
                  <a:srgbClr val="3C2B98"/>
                </a:solidFill>
                <a:latin typeface="Arial"/>
                <a:cs typeface="Arial"/>
              </a:rPr>
              <a:t>2018	</a:t>
            </a:r>
            <a:r>
              <a:rPr sz="900" dirty="0">
                <a:solidFill>
                  <a:srgbClr val="3C2B98"/>
                </a:solidFill>
                <a:latin typeface="Arial"/>
                <a:cs typeface="Arial"/>
              </a:rPr>
              <a:t>V.Ryan </a:t>
            </a:r>
            <a:r>
              <a:rPr sz="900" spc="15" dirty="0">
                <a:solidFill>
                  <a:srgbClr val="3C2B98"/>
                </a:solidFill>
                <a:latin typeface="Arial"/>
                <a:cs typeface="Arial"/>
              </a:rPr>
              <a:t>©</a:t>
            </a:r>
            <a:r>
              <a:rPr sz="900" spc="-60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900" spc="10" dirty="0">
                <a:solidFill>
                  <a:srgbClr val="3C2B98"/>
                </a:solidFill>
                <a:latin typeface="Arial"/>
                <a:cs typeface="Arial"/>
              </a:rPr>
              <a:t>2018</a:t>
            </a:r>
            <a:endParaRPr sz="9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26078" y="7312331"/>
            <a:ext cx="3169285" cy="187325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0"/>
              </a:spcBef>
            </a:pPr>
            <a:r>
              <a:rPr sz="900" spc="35" dirty="0">
                <a:solidFill>
                  <a:srgbClr val="3C2B98"/>
                </a:solidFill>
                <a:latin typeface="Arial"/>
                <a:cs typeface="Arial"/>
              </a:rPr>
              <a:t>WORLD </a:t>
            </a:r>
            <a:r>
              <a:rPr sz="900" spc="30" dirty="0">
                <a:solidFill>
                  <a:srgbClr val="3C2B98"/>
                </a:solidFill>
                <a:latin typeface="Arial"/>
                <a:cs typeface="Arial"/>
              </a:rPr>
              <a:t>ASSOCIATION OF </a:t>
            </a:r>
            <a:r>
              <a:rPr sz="900" spc="40" dirty="0">
                <a:solidFill>
                  <a:srgbClr val="3C2B98"/>
                </a:solidFill>
                <a:latin typeface="Arial"/>
                <a:cs typeface="Arial"/>
              </a:rPr>
              <a:t>TECHNOLOGY </a:t>
            </a:r>
            <a:r>
              <a:rPr sz="900" spc="35" dirty="0">
                <a:solidFill>
                  <a:srgbClr val="3C2B98"/>
                </a:solidFill>
                <a:latin typeface="Arial"/>
                <a:cs typeface="Arial"/>
              </a:rPr>
              <a:t>TEACHERS</a:t>
            </a:r>
            <a:endParaRPr sz="9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093334" y="7309371"/>
            <a:ext cx="2849245" cy="187325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0"/>
              </a:spcBef>
            </a:pPr>
            <a:r>
              <a:rPr sz="900" spc="5" dirty="0">
                <a:solidFill>
                  <a:srgbClr val="3C2B98"/>
                </a:solidFill>
                <a:latin typeface="Arial"/>
                <a:cs typeface="Arial"/>
                <a:hlinkClick r:id="rId3"/>
              </a:rPr>
              <a:t>https://www.facebook.com/groups/254963448192823/</a:t>
            </a:r>
            <a:endParaRPr sz="9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28340" y="2630277"/>
            <a:ext cx="9677400" cy="4137025"/>
          </a:xfrm>
          <a:prstGeom prst="rect">
            <a:avLst/>
          </a:prstGeom>
        </p:spPr>
        <p:txBody>
          <a:bodyPr vert="horz" wrap="square" lIns="0" tIns="45085" rIns="0" bIns="0" rtlCol="0">
            <a:spAutoFit/>
          </a:bodyPr>
          <a:lstStyle/>
          <a:p>
            <a:pPr marL="63500" marR="55880" indent="-1270" algn="ctr">
              <a:lnSpc>
                <a:spcPts val="2680"/>
              </a:lnSpc>
              <a:spcBef>
                <a:spcPts val="355"/>
              </a:spcBef>
            </a:pP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Thumbnail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sketches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are simple outline drawings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of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initial ideas,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for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a  product. </a:t>
            </a:r>
            <a:r>
              <a:rPr sz="2400" spc="-25" dirty="0">
                <a:solidFill>
                  <a:srgbClr val="151616"/>
                </a:solidFill>
                <a:latin typeface="Arial"/>
                <a:cs typeface="Arial"/>
              </a:rPr>
              <a:t>Usually,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they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are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not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detailed, although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they may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be labelled  or include brief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notes.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Limited colour is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sometimes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applied.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The  sketches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are drawn relatively </a:t>
            </a:r>
            <a:r>
              <a:rPr sz="2400" spc="-25" dirty="0">
                <a:solidFill>
                  <a:srgbClr val="151616"/>
                </a:solidFill>
                <a:latin typeface="Arial"/>
                <a:cs typeface="Arial"/>
              </a:rPr>
              <a:t>quickly,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with a pencil, pen,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felt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pen or any  media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that the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designer feels comfortable</a:t>
            </a:r>
            <a:r>
              <a:rPr sz="2400" spc="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using.</a:t>
            </a:r>
            <a:endParaRPr sz="2400">
              <a:latin typeface="Arial"/>
              <a:cs typeface="Arial"/>
            </a:endParaRPr>
          </a:p>
          <a:p>
            <a:pPr marL="12700" marR="5080" indent="-1270" algn="ctr">
              <a:lnSpc>
                <a:spcPts val="2680"/>
              </a:lnSpc>
              <a:spcBef>
                <a:spcPts val="2685"/>
              </a:spcBef>
              <a:tabLst>
                <a:tab pos="1842135" algn="l"/>
              </a:tabLst>
            </a:pP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Thumbnail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sketches,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allow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designer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be creative without worrying  about</a:t>
            </a:r>
            <a:r>
              <a:rPr sz="2400" spc="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detail.	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For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example, there is no need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consider how materials  will be joined or even what material can be used.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In this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way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creativity 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can ‘ﬂow’ and ideas are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put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down on paper </a:t>
            </a:r>
            <a:r>
              <a:rPr sz="2400" spc="-25" dirty="0">
                <a:solidFill>
                  <a:srgbClr val="151616"/>
                </a:solidFill>
                <a:latin typeface="Arial"/>
                <a:cs typeface="Arial"/>
              </a:rPr>
              <a:t>quickly.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Thumbnail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sketches 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are generally used in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early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stages of the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design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process,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although  they are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sometimes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used when developing an</a:t>
            </a:r>
            <a:r>
              <a:rPr sz="2400" spc="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idea.</a:t>
            </a:r>
            <a:endParaRPr sz="24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631877" y="1617729"/>
            <a:ext cx="6403975" cy="553720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marR="5080" indent="-635">
              <a:lnSpc>
                <a:spcPts val="2000"/>
              </a:lnSpc>
              <a:spcBef>
                <a:spcPts val="300"/>
              </a:spcBef>
            </a:pPr>
            <a:r>
              <a:rPr sz="1800" spc="-5" dirty="0">
                <a:solidFill>
                  <a:srgbClr val="DD2B1C"/>
                </a:solidFill>
                <a:latin typeface="Arial"/>
                <a:cs typeface="Arial"/>
                <a:hlinkClick r:id="rId4"/>
              </a:rPr>
              <a:t>http://www.technologystudent.com/despro_ﬂsh/thumbnail1.html </a:t>
            </a:r>
            <a:r>
              <a:rPr sz="1800" spc="-5" dirty="0">
                <a:solidFill>
                  <a:srgbClr val="DD2B1C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DD2B1C"/>
                </a:solidFill>
                <a:latin typeface="Arial"/>
                <a:cs typeface="Arial"/>
                <a:hlinkClick r:id="rId5"/>
              </a:rPr>
              <a:t>http://www.technologystudent.com/designpro/thumbnail2.html</a:t>
            </a:r>
            <a:endParaRPr sz="18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26078" y="116164"/>
            <a:ext cx="6216650" cy="1676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  <a:tabLst>
                <a:tab pos="3379470" algn="l"/>
              </a:tabLst>
            </a:pPr>
            <a:r>
              <a:rPr sz="900" spc="35" dirty="0">
                <a:solidFill>
                  <a:srgbClr val="3C2B98"/>
                </a:solidFill>
                <a:latin typeface="Arial"/>
                <a:cs typeface="Arial"/>
              </a:rPr>
              <a:t>WORLD </a:t>
            </a:r>
            <a:r>
              <a:rPr sz="900" spc="30" dirty="0">
                <a:solidFill>
                  <a:srgbClr val="3C2B98"/>
                </a:solidFill>
                <a:latin typeface="Arial"/>
                <a:cs typeface="Arial"/>
              </a:rPr>
              <a:t>ASSOCIATION OF</a:t>
            </a:r>
            <a:r>
              <a:rPr sz="900" spc="80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900" spc="40" dirty="0">
                <a:solidFill>
                  <a:srgbClr val="3C2B98"/>
                </a:solidFill>
                <a:latin typeface="Arial"/>
                <a:cs typeface="Arial"/>
              </a:rPr>
              <a:t>TECHNOLOGY</a:t>
            </a:r>
            <a:r>
              <a:rPr sz="900" spc="35" dirty="0">
                <a:solidFill>
                  <a:srgbClr val="3C2B98"/>
                </a:solidFill>
                <a:latin typeface="Arial"/>
                <a:cs typeface="Arial"/>
              </a:rPr>
              <a:t> TEACHERS	</a:t>
            </a:r>
            <a:r>
              <a:rPr sz="900" spc="5" dirty="0">
                <a:solidFill>
                  <a:srgbClr val="3C2B98"/>
                </a:solidFill>
                <a:latin typeface="Arial"/>
                <a:cs typeface="Arial"/>
                <a:hlinkClick r:id="rId6"/>
              </a:rPr>
              <a:t>https://www.facebook.com/groups/254963448192823/</a:t>
            </a:r>
            <a:endParaRPr sz="9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237108" y="95668"/>
            <a:ext cx="2862580" cy="1676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  <a:tabLst>
                <a:tab pos="2057400" algn="l"/>
              </a:tabLst>
            </a:pPr>
            <a:r>
              <a:rPr sz="900" spc="5" dirty="0">
                <a:solidFill>
                  <a:srgbClr val="3C2B98"/>
                </a:solidFill>
                <a:latin typeface="Arial"/>
                <a:cs typeface="Arial"/>
                <a:hlinkClick r:id="rId2"/>
              </a:rPr>
              <a:t>www.technologystudent.com</a:t>
            </a:r>
            <a:r>
              <a:rPr sz="900" spc="25" dirty="0">
                <a:solidFill>
                  <a:srgbClr val="3C2B98"/>
                </a:solidFill>
                <a:latin typeface="Arial"/>
                <a:cs typeface="Arial"/>
                <a:hlinkClick r:id="rId2"/>
              </a:rPr>
              <a:t> </a:t>
            </a:r>
            <a:r>
              <a:rPr sz="900" spc="15" dirty="0">
                <a:solidFill>
                  <a:srgbClr val="3C2B98"/>
                </a:solidFill>
                <a:latin typeface="Arial"/>
                <a:cs typeface="Arial"/>
                <a:hlinkClick r:id="rId2"/>
              </a:rPr>
              <a:t>©</a:t>
            </a:r>
            <a:r>
              <a:rPr sz="900" spc="25" dirty="0">
                <a:solidFill>
                  <a:srgbClr val="3C2B98"/>
                </a:solidFill>
                <a:latin typeface="Arial"/>
                <a:cs typeface="Arial"/>
                <a:hlinkClick r:id="rId2"/>
              </a:rPr>
              <a:t> </a:t>
            </a:r>
            <a:r>
              <a:rPr sz="900" spc="10" dirty="0">
                <a:solidFill>
                  <a:srgbClr val="3C2B98"/>
                </a:solidFill>
                <a:latin typeface="Arial"/>
                <a:cs typeface="Arial"/>
              </a:rPr>
              <a:t>2018	</a:t>
            </a:r>
            <a:r>
              <a:rPr sz="900" dirty="0">
                <a:solidFill>
                  <a:srgbClr val="3C2B98"/>
                </a:solidFill>
                <a:latin typeface="Arial"/>
                <a:cs typeface="Arial"/>
              </a:rPr>
              <a:t>V.Ryan </a:t>
            </a:r>
            <a:r>
              <a:rPr sz="900" spc="15" dirty="0">
                <a:solidFill>
                  <a:srgbClr val="3C2B98"/>
                </a:solidFill>
                <a:latin typeface="Arial"/>
                <a:cs typeface="Arial"/>
              </a:rPr>
              <a:t>©</a:t>
            </a:r>
            <a:r>
              <a:rPr sz="900" spc="-60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900" spc="10" dirty="0">
                <a:solidFill>
                  <a:srgbClr val="3C2B98"/>
                </a:solidFill>
                <a:latin typeface="Arial"/>
                <a:cs typeface="Arial"/>
              </a:rPr>
              <a:t>2018</a:t>
            </a:r>
            <a:endParaRPr sz="9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1014" y="58452"/>
            <a:ext cx="10567035" cy="7455534"/>
          </a:xfrm>
          <a:custGeom>
            <a:avLst/>
            <a:gdLst/>
            <a:ahLst/>
            <a:cxnLst/>
            <a:rect l="l" t="t" r="r" b="b"/>
            <a:pathLst>
              <a:path w="10567035" h="7455534">
                <a:moveTo>
                  <a:pt x="0" y="0"/>
                </a:moveTo>
                <a:lnTo>
                  <a:pt x="10566467" y="0"/>
                </a:lnTo>
                <a:lnTo>
                  <a:pt x="10566467" y="7454948"/>
                </a:lnTo>
                <a:lnTo>
                  <a:pt x="0" y="7454948"/>
                </a:lnTo>
                <a:lnTo>
                  <a:pt x="0" y="0"/>
                </a:lnTo>
                <a:close/>
              </a:path>
            </a:pathLst>
          </a:custGeom>
          <a:solidFill>
            <a:srgbClr val="F5FDF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87322" y="493340"/>
            <a:ext cx="10300335" cy="6884034"/>
          </a:xfrm>
          <a:custGeom>
            <a:avLst/>
            <a:gdLst/>
            <a:ahLst/>
            <a:cxnLst/>
            <a:rect l="l" t="t" r="r" b="b"/>
            <a:pathLst>
              <a:path w="10300335" h="6884034">
                <a:moveTo>
                  <a:pt x="0" y="0"/>
                </a:moveTo>
                <a:lnTo>
                  <a:pt x="10299766" y="0"/>
                </a:lnTo>
                <a:lnTo>
                  <a:pt x="10299766" y="6883441"/>
                </a:lnTo>
                <a:lnTo>
                  <a:pt x="0" y="6883441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95757" y="727451"/>
            <a:ext cx="2781092" cy="186361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111502" y="865616"/>
            <a:ext cx="2134720" cy="180380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805007" y="922503"/>
            <a:ext cx="3534310" cy="199065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82107" y="5376952"/>
            <a:ext cx="4424279" cy="165424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258924" y="3172194"/>
            <a:ext cx="3779719" cy="185240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634594" y="1897163"/>
            <a:ext cx="52705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25" dirty="0">
                <a:solidFill>
                  <a:srgbClr val="151616"/>
                </a:solidFill>
                <a:latin typeface="Arial"/>
                <a:cs typeface="Arial"/>
              </a:rPr>
              <a:t>SPEAKE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R</a:t>
            </a:r>
            <a:endParaRPr sz="8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206091" y="2278166"/>
            <a:ext cx="71691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0" dirty="0">
                <a:solidFill>
                  <a:srgbClr val="151616"/>
                </a:solidFill>
                <a:latin typeface="Arial"/>
                <a:cs typeface="Arial"/>
              </a:rPr>
              <a:t>MP3</a:t>
            </a:r>
            <a:r>
              <a:rPr sz="8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STATION</a:t>
            </a:r>
            <a:endParaRPr sz="800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901886" y="1738411"/>
            <a:ext cx="245278" cy="15621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305237" y="2357534"/>
            <a:ext cx="245278" cy="15621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536886" y="2087661"/>
            <a:ext cx="245278" cy="156215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5311174" y="2154247"/>
            <a:ext cx="1744345" cy="26098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5080">
              <a:lnSpc>
                <a:spcPts val="890"/>
              </a:lnSpc>
              <a:spcBef>
                <a:spcPts val="185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The ‘back’ view shows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interlocking  speaker and </a:t>
            </a:r>
            <a:r>
              <a:rPr sz="800" spc="0" dirty="0">
                <a:solidFill>
                  <a:srgbClr val="151616"/>
                </a:solidFill>
                <a:latin typeface="Arial"/>
                <a:cs typeface="Arial"/>
              </a:rPr>
              <a:t>MP3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station system.</a:t>
            </a:r>
            <a:endParaRPr sz="8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5035694" y="2561453"/>
            <a:ext cx="2068195" cy="48831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5080">
              <a:lnSpc>
                <a:spcPts val="890"/>
              </a:lnSpc>
              <a:spcBef>
                <a:spcPts val="185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The design is based on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Memphis Design  Movement. The speakers are rectangles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/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squares and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they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could be diﬀerent sizes and  colours, producing an unusual</a:t>
            </a:r>
            <a:r>
              <a:rPr sz="800" spc="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design.</a:t>
            </a:r>
            <a:endParaRPr sz="800">
              <a:latin typeface="Arial"/>
              <a:cs typeface="Arial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6279451" y="5371434"/>
            <a:ext cx="3894390" cy="1894715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7740799" y="845477"/>
            <a:ext cx="2493645" cy="26098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5080">
              <a:lnSpc>
                <a:spcPts val="890"/>
              </a:lnSpc>
              <a:spcBef>
                <a:spcPts val="185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The distance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of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each speaker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from 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docking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station,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can be altered independently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of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each</a:t>
            </a:r>
            <a:r>
              <a:rPr sz="800" spc="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10" dirty="0">
                <a:solidFill>
                  <a:srgbClr val="151616"/>
                </a:solidFill>
                <a:latin typeface="Arial"/>
                <a:cs typeface="Arial"/>
              </a:rPr>
              <a:t>other.</a:t>
            </a:r>
            <a:endParaRPr sz="8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642324" y="2434295"/>
            <a:ext cx="1967230" cy="855980"/>
          </a:xfrm>
          <a:prstGeom prst="rect">
            <a:avLst/>
          </a:prstGeom>
        </p:spPr>
        <p:txBody>
          <a:bodyPr vert="horz" wrap="square" lIns="0" tIns="78740" rIns="0" bIns="0" rtlCol="0">
            <a:spAutoFit/>
          </a:bodyPr>
          <a:lstStyle/>
          <a:p>
            <a:pPr marL="1452245">
              <a:lnSpc>
                <a:spcPct val="100000"/>
              </a:lnSpc>
              <a:spcBef>
                <a:spcPts val="620"/>
              </a:spcBef>
            </a:pPr>
            <a:r>
              <a:rPr sz="800" spc="25" dirty="0">
                <a:solidFill>
                  <a:srgbClr val="151616"/>
                </a:solidFill>
                <a:latin typeface="Arial"/>
                <a:cs typeface="Arial"/>
              </a:rPr>
              <a:t>SPEAKE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R</a:t>
            </a:r>
            <a:endParaRPr sz="800">
              <a:latin typeface="Arial"/>
              <a:cs typeface="Arial"/>
            </a:endParaRPr>
          </a:p>
          <a:p>
            <a:pPr marL="12700" marR="93980">
              <a:lnSpc>
                <a:spcPts val="890"/>
              </a:lnSpc>
              <a:spcBef>
                <a:spcPts val="610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The system has a built in transformer,  which means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it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can be plugged into a  mains supply (240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volts). Batteries ﬁt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into  either base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unit,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providing power when  playing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system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outside.</a:t>
            </a:r>
            <a:endParaRPr sz="800">
              <a:latin typeface="Arial"/>
              <a:cs typeface="Arial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2819805" y="2728282"/>
            <a:ext cx="1586392" cy="1197766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2820380" y="2721923"/>
            <a:ext cx="1473200" cy="1130300"/>
          </a:xfrm>
          <a:custGeom>
            <a:avLst/>
            <a:gdLst/>
            <a:ahLst/>
            <a:cxnLst/>
            <a:rect l="l" t="t" r="r" b="b"/>
            <a:pathLst>
              <a:path w="1473200" h="1130300">
                <a:moveTo>
                  <a:pt x="736600" y="0"/>
                </a:moveTo>
                <a:lnTo>
                  <a:pt x="791573" y="1550"/>
                </a:lnTo>
                <a:lnTo>
                  <a:pt x="845449" y="6127"/>
                </a:lnTo>
                <a:lnTo>
                  <a:pt x="898085" y="13623"/>
                </a:lnTo>
                <a:lnTo>
                  <a:pt x="949340" y="23927"/>
                </a:lnTo>
                <a:lnTo>
                  <a:pt x="999069" y="36931"/>
                </a:lnTo>
                <a:lnTo>
                  <a:pt x="1047132" y="52526"/>
                </a:lnTo>
                <a:lnTo>
                  <a:pt x="1093385" y="70601"/>
                </a:lnTo>
                <a:lnTo>
                  <a:pt x="1137686" y="91049"/>
                </a:lnTo>
                <a:lnTo>
                  <a:pt x="1179893" y="113758"/>
                </a:lnTo>
                <a:lnTo>
                  <a:pt x="1219863" y="138621"/>
                </a:lnTo>
                <a:lnTo>
                  <a:pt x="1257454" y="165528"/>
                </a:lnTo>
                <a:lnTo>
                  <a:pt x="1292524" y="194369"/>
                </a:lnTo>
                <a:lnTo>
                  <a:pt x="1324929" y="225036"/>
                </a:lnTo>
                <a:lnTo>
                  <a:pt x="1354528" y="257419"/>
                </a:lnTo>
                <a:lnTo>
                  <a:pt x="1381178" y="291409"/>
                </a:lnTo>
                <a:lnTo>
                  <a:pt x="1404737" y="326896"/>
                </a:lnTo>
                <a:lnTo>
                  <a:pt x="1425062" y="363772"/>
                </a:lnTo>
                <a:lnTo>
                  <a:pt x="1442011" y="401927"/>
                </a:lnTo>
                <a:lnTo>
                  <a:pt x="1455442" y="441251"/>
                </a:lnTo>
                <a:lnTo>
                  <a:pt x="1465212" y="481636"/>
                </a:lnTo>
                <a:lnTo>
                  <a:pt x="1471178" y="522972"/>
                </a:lnTo>
                <a:lnTo>
                  <a:pt x="1473198" y="565150"/>
                </a:lnTo>
                <a:lnTo>
                  <a:pt x="1471178" y="607327"/>
                </a:lnTo>
                <a:lnTo>
                  <a:pt x="1465212" y="648663"/>
                </a:lnTo>
                <a:lnTo>
                  <a:pt x="1455442" y="689048"/>
                </a:lnTo>
                <a:lnTo>
                  <a:pt x="1442011" y="728372"/>
                </a:lnTo>
                <a:lnTo>
                  <a:pt x="1425062" y="766527"/>
                </a:lnTo>
                <a:lnTo>
                  <a:pt x="1404737" y="803403"/>
                </a:lnTo>
                <a:lnTo>
                  <a:pt x="1381178" y="838890"/>
                </a:lnTo>
                <a:lnTo>
                  <a:pt x="1354528" y="872880"/>
                </a:lnTo>
                <a:lnTo>
                  <a:pt x="1324929" y="905263"/>
                </a:lnTo>
                <a:lnTo>
                  <a:pt x="1292524" y="935930"/>
                </a:lnTo>
                <a:lnTo>
                  <a:pt x="1257454" y="964771"/>
                </a:lnTo>
                <a:lnTo>
                  <a:pt x="1219863" y="991678"/>
                </a:lnTo>
                <a:lnTo>
                  <a:pt x="1179893" y="1016541"/>
                </a:lnTo>
                <a:lnTo>
                  <a:pt x="1137686" y="1039250"/>
                </a:lnTo>
                <a:lnTo>
                  <a:pt x="1093385" y="1059698"/>
                </a:lnTo>
                <a:lnTo>
                  <a:pt x="1047132" y="1077773"/>
                </a:lnTo>
                <a:lnTo>
                  <a:pt x="999069" y="1093368"/>
                </a:lnTo>
                <a:lnTo>
                  <a:pt x="949340" y="1106372"/>
                </a:lnTo>
                <a:lnTo>
                  <a:pt x="898085" y="1116676"/>
                </a:lnTo>
                <a:lnTo>
                  <a:pt x="845449" y="1124172"/>
                </a:lnTo>
                <a:lnTo>
                  <a:pt x="791573" y="1128749"/>
                </a:lnTo>
                <a:lnTo>
                  <a:pt x="736600" y="1130300"/>
                </a:lnTo>
                <a:lnTo>
                  <a:pt x="681626" y="1128749"/>
                </a:lnTo>
                <a:lnTo>
                  <a:pt x="627750" y="1124172"/>
                </a:lnTo>
                <a:lnTo>
                  <a:pt x="575113" y="1116676"/>
                </a:lnTo>
                <a:lnTo>
                  <a:pt x="523859" y="1106372"/>
                </a:lnTo>
                <a:lnTo>
                  <a:pt x="474129" y="1093368"/>
                </a:lnTo>
                <a:lnTo>
                  <a:pt x="426067" y="1077773"/>
                </a:lnTo>
                <a:lnTo>
                  <a:pt x="379813" y="1059698"/>
                </a:lnTo>
                <a:lnTo>
                  <a:pt x="335512" y="1039250"/>
                </a:lnTo>
                <a:lnTo>
                  <a:pt x="293305" y="1016541"/>
                </a:lnTo>
                <a:lnTo>
                  <a:pt x="253335" y="991678"/>
                </a:lnTo>
                <a:lnTo>
                  <a:pt x="215744" y="964771"/>
                </a:lnTo>
                <a:lnTo>
                  <a:pt x="180674" y="935930"/>
                </a:lnTo>
                <a:lnTo>
                  <a:pt x="148269" y="905263"/>
                </a:lnTo>
                <a:lnTo>
                  <a:pt x="118670" y="872880"/>
                </a:lnTo>
                <a:lnTo>
                  <a:pt x="92020" y="838890"/>
                </a:lnTo>
                <a:lnTo>
                  <a:pt x="68461" y="803403"/>
                </a:lnTo>
                <a:lnTo>
                  <a:pt x="48135" y="766527"/>
                </a:lnTo>
                <a:lnTo>
                  <a:pt x="31186" y="728372"/>
                </a:lnTo>
                <a:lnTo>
                  <a:pt x="17756" y="689048"/>
                </a:lnTo>
                <a:lnTo>
                  <a:pt x="7986" y="648663"/>
                </a:lnTo>
                <a:lnTo>
                  <a:pt x="2020" y="607327"/>
                </a:lnTo>
                <a:lnTo>
                  <a:pt x="0" y="565150"/>
                </a:lnTo>
                <a:lnTo>
                  <a:pt x="2020" y="522972"/>
                </a:lnTo>
                <a:lnTo>
                  <a:pt x="7986" y="481636"/>
                </a:lnTo>
                <a:lnTo>
                  <a:pt x="17756" y="441251"/>
                </a:lnTo>
                <a:lnTo>
                  <a:pt x="31186" y="401927"/>
                </a:lnTo>
                <a:lnTo>
                  <a:pt x="48135" y="363772"/>
                </a:lnTo>
                <a:lnTo>
                  <a:pt x="68461" y="326896"/>
                </a:lnTo>
                <a:lnTo>
                  <a:pt x="92020" y="291409"/>
                </a:lnTo>
                <a:lnTo>
                  <a:pt x="118670" y="257419"/>
                </a:lnTo>
                <a:lnTo>
                  <a:pt x="148269" y="225036"/>
                </a:lnTo>
                <a:lnTo>
                  <a:pt x="180674" y="194369"/>
                </a:lnTo>
                <a:lnTo>
                  <a:pt x="215744" y="165528"/>
                </a:lnTo>
                <a:lnTo>
                  <a:pt x="253335" y="138621"/>
                </a:lnTo>
                <a:lnTo>
                  <a:pt x="293305" y="113758"/>
                </a:lnTo>
                <a:lnTo>
                  <a:pt x="335512" y="91049"/>
                </a:lnTo>
                <a:lnTo>
                  <a:pt x="379813" y="70601"/>
                </a:lnTo>
                <a:lnTo>
                  <a:pt x="426067" y="52526"/>
                </a:lnTo>
                <a:lnTo>
                  <a:pt x="474129" y="36931"/>
                </a:lnTo>
                <a:lnTo>
                  <a:pt x="523859" y="23927"/>
                </a:lnTo>
                <a:lnTo>
                  <a:pt x="575113" y="13623"/>
                </a:lnTo>
                <a:lnTo>
                  <a:pt x="627750" y="6127"/>
                </a:lnTo>
                <a:lnTo>
                  <a:pt x="681626" y="1550"/>
                </a:lnTo>
                <a:lnTo>
                  <a:pt x="73660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3442521" y="2355421"/>
            <a:ext cx="285750" cy="370840"/>
          </a:xfrm>
          <a:custGeom>
            <a:avLst/>
            <a:gdLst/>
            <a:ahLst/>
            <a:cxnLst/>
            <a:rect l="l" t="t" r="r" b="b"/>
            <a:pathLst>
              <a:path w="285750" h="370839">
                <a:moveTo>
                  <a:pt x="208926" y="285487"/>
                </a:moveTo>
                <a:lnTo>
                  <a:pt x="229626" y="370635"/>
                </a:lnTo>
                <a:lnTo>
                  <a:pt x="285314" y="302994"/>
                </a:lnTo>
                <a:lnTo>
                  <a:pt x="268950" y="299243"/>
                </a:lnTo>
                <a:lnTo>
                  <a:pt x="250598" y="299243"/>
                </a:lnTo>
                <a:lnTo>
                  <a:pt x="241829" y="297234"/>
                </a:lnTo>
                <a:lnTo>
                  <a:pt x="242620" y="293209"/>
                </a:lnTo>
                <a:lnTo>
                  <a:pt x="208926" y="285487"/>
                </a:lnTo>
                <a:close/>
              </a:path>
              <a:path w="285750" h="370839">
                <a:moveTo>
                  <a:pt x="242620" y="293209"/>
                </a:moveTo>
                <a:lnTo>
                  <a:pt x="241829" y="297234"/>
                </a:lnTo>
                <a:lnTo>
                  <a:pt x="250598" y="299243"/>
                </a:lnTo>
                <a:lnTo>
                  <a:pt x="251390" y="295219"/>
                </a:lnTo>
                <a:lnTo>
                  <a:pt x="242620" y="293209"/>
                </a:lnTo>
                <a:close/>
              </a:path>
              <a:path w="285750" h="370839">
                <a:moveTo>
                  <a:pt x="251390" y="295219"/>
                </a:moveTo>
                <a:lnTo>
                  <a:pt x="250598" y="299243"/>
                </a:lnTo>
                <a:lnTo>
                  <a:pt x="268950" y="299243"/>
                </a:lnTo>
                <a:lnTo>
                  <a:pt x="251390" y="295219"/>
                </a:lnTo>
                <a:close/>
              </a:path>
              <a:path w="285750" h="370839">
                <a:moveTo>
                  <a:pt x="82250" y="9000"/>
                </a:moveTo>
                <a:lnTo>
                  <a:pt x="3693" y="9000"/>
                </a:lnTo>
                <a:lnTo>
                  <a:pt x="7833" y="9025"/>
                </a:lnTo>
                <a:lnTo>
                  <a:pt x="13435" y="9165"/>
                </a:lnTo>
                <a:lnTo>
                  <a:pt x="58798" y="13629"/>
                </a:lnTo>
                <a:lnTo>
                  <a:pt x="108154" y="25257"/>
                </a:lnTo>
                <a:lnTo>
                  <a:pt x="147355" y="41112"/>
                </a:lnTo>
                <a:lnTo>
                  <a:pt x="184579" y="64764"/>
                </a:lnTo>
                <a:lnTo>
                  <a:pt x="216471" y="97726"/>
                </a:lnTo>
                <a:lnTo>
                  <a:pt x="239784" y="141653"/>
                </a:lnTo>
                <a:lnTo>
                  <a:pt x="251208" y="198407"/>
                </a:lnTo>
                <a:lnTo>
                  <a:pt x="251758" y="220644"/>
                </a:lnTo>
                <a:lnTo>
                  <a:pt x="250480" y="244295"/>
                </a:lnTo>
                <a:lnTo>
                  <a:pt x="247211" y="269853"/>
                </a:lnTo>
                <a:lnTo>
                  <a:pt x="242620" y="293209"/>
                </a:lnTo>
                <a:lnTo>
                  <a:pt x="251390" y="295219"/>
                </a:lnTo>
                <a:lnTo>
                  <a:pt x="256096" y="271307"/>
                </a:lnTo>
                <a:lnTo>
                  <a:pt x="259444" y="245123"/>
                </a:lnTo>
                <a:lnTo>
                  <a:pt x="260761" y="220499"/>
                </a:lnTo>
                <a:lnTo>
                  <a:pt x="260186" y="197810"/>
                </a:lnTo>
                <a:lnTo>
                  <a:pt x="253806" y="156848"/>
                </a:lnTo>
                <a:lnTo>
                  <a:pt x="233081" y="106448"/>
                </a:lnTo>
                <a:lnTo>
                  <a:pt x="202150" y="68098"/>
                </a:lnTo>
                <a:lnTo>
                  <a:pt x="164703" y="40292"/>
                </a:lnTo>
                <a:lnTo>
                  <a:pt x="124372" y="21337"/>
                </a:lnTo>
                <a:lnTo>
                  <a:pt x="84660" y="9512"/>
                </a:lnTo>
                <a:lnTo>
                  <a:pt x="82250" y="9000"/>
                </a:lnTo>
                <a:close/>
              </a:path>
              <a:path w="285750" h="370839">
                <a:moveTo>
                  <a:pt x="3686" y="0"/>
                </a:moveTo>
                <a:lnTo>
                  <a:pt x="0" y="54"/>
                </a:lnTo>
                <a:lnTo>
                  <a:pt x="316" y="9047"/>
                </a:lnTo>
                <a:lnTo>
                  <a:pt x="3693" y="9000"/>
                </a:lnTo>
                <a:lnTo>
                  <a:pt x="82250" y="9000"/>
                </a:lnTo>
                <a:lnTo>
                  <a:pt x="38632" y="1905"/>
                </a:lnTo>
                <a:lnTo>
                  <a:pt x="7984" y="25"/>
                </a:lnTo>
                <a:lnTo>
                  <a:pt x="3686" y="0"/>
                </a:lnTo>
                <a:close/>
              </a:path>
            </a:pathLst>
          </a:custGeom>
          <a:solidFill>
            <a:srgbClr val="1516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7464011" y="2764766"/>
            <a:ext cx="183324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15" dirty="0">
                <a:solidFill>
                  <a:srgbClr val="151616"/>
                </a:solidFill>
                <a:latin typeface="Arial"/>
                <a:cs typeface="Arial"/>
              </a:rPr>
              <a:t>SPEAKERS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- </a:t>
            </a:r>
            <a:r>
              <a:rPr sz="800" spc="5" dirty="0">
                <a:solidFill>
                  <a:srgbClr val="151616"/>
                </a:solidFill>
                <a:latin typeface="Arial"/>
                <a:cs typeface="Arial"/>
              </a:rPr>
              <a:t>DISTANCE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15" dirty="0">
                <a:solidFill>
                  <a:srgbClr val="151616"/>
                </a:solidFill>
                <a:latin typeface="Arial"/>
                <a:cs typeface="Arial"/>
              </a:rPr>
              <a:t>EXTENDED</a:t>
            </a:r>
            <a:endParaRPr sz="800">
              <a:latin typeface="Arial"/>
              <a:cs typeface="Arial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7516221" y="2081311"/>
            <a:ext cx="485140" cy="631825"/>
          </a:xfrm>
          <a:custGeom>
            <a:avLst/>
            <a:gdLst/>
            <a:ahLst/>
            <a:cxnLst/>
            <a:rect l="l" t="t" r="r" b="b"/>
            <a:pathLst>
              <a:path w="485140" h="631825">
                <a:moveTo>
                  <a:pt x="40542" y="45577"/>
                </a:moveTo>
                <a:lnTo>
                  <a:pt x="33392" y="51048"/>
                </a:lnTo>
                <a:lnTo>
                  <a:pt x="477434" y="631385"/>
                </a:lnTo>
                <a:lnTo>
                  <a:pt x="484585" y="625913"/>
                </a:lnTo>
                <a:lnTo>
                  <a:pt x="40542" y="45577"/>
                </a:lnTo>
                <a:close/>
              </a:path>
              <a:path w="485140" h="631825">
                <a:moveTo>
                  <a:pt x="0" y="0"/>
                </a:moveTo>
                <a:lnTo>
                  <a:pt x="10389" y="68648"/>
                </a:lnTo>
                <a:lnTo>
                  <a:pt x="33392" y="51048"/>
                </a:lnTo>
                <a:lnTo>
                  <a:pt x="30185" y="46857"/>
                </a:lnTo>
                <a:lnTo>
                  <a:pt x="37335" y="41385"/>
                </a:lnTo>
                <a:lnTo>
                  <a:pt x="46021" y="41385"/>
                </a:lnTo>
                <a:lnTo>
                  <a:pt x="63543" y="27979"/>
                </a:lnTo>
                <a:lnTo>
                  <a:pt x="0" y="0"/>
                </a:lnTo>
                <a:close/>
              </a:path>
              <a:path w="485140" h="631825">
                <a:moveTo>
                  <a:pt x="37335" y="41385"/>
                </a:moveTo>
                <a:lnTo>
                  <a:pt x="30185" y="46857"/>
                </a:lnTo>
                <a:lnTo>
                  <a:pt x="33392" y="51048"/>
                </a:lnTo>
                <a:lnTo>
                  <a:pt x="40542" y="45577"/>
                </a:lnTo>
                <a:lnTo>
                  <a:pt x="37335" y="41385"/>
                </a:lnTo>
                <a:close/>
              </a:path>
              <a:path w="485140" h="631825">
                <a:moveTo>
                  <a:pt x="46021" y="41385"/>
                </a:moveTo>
                <a:lnTo>
                  <a:pt x="37335" y="41385"/>
                </a:lnTo>
                <a:lnTo>
                  <a:pt x="40542" y="45577"/>
                </a:lnTo>
                <a:lnTo>
                  <a:pt x="46021" y="41385"/>
                </a:lnTo>
                <a:close/>
              </a:path>
            </a:pathLst>
          </a:custGeom>
          <a:solidFill>
            <a:srgbClr val="1516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8421116" y="2502849"/>
            <a:ext cx="619125" cy="243204"/>
          </a:xfrm>
          <a:custGeom>
            <a:avLst/>
            <a:gdLst/>
            <a:ahLst/>
            <a:cxnLst/>
            <a:rect l="l" t="t" r="r" b="b"/>
            <a:pathLst>
              <a:path w="619125" h="243205">
                <a:moveTo>
                  <a:pt x="560495" y="27160"/>
                </a:moveTo>
                <a:lnTo>
                  <a:pt x="0" y="234640"/>
                </a:lnTo>
                <a:lnTo>
                  <a:pt x="3125" y="243079"/>
                </a:lnTo>
                <a:lnTo>
                  <a:pt x="563619" y="35599"/>
                </a:lnTo>
                <a:lnTo>
                  <a:pt x="560495" y="27160"/>
                </a:lnTo>
                <a:close/>
              </a:path>
              <a:path w="619125" h="243205">
                <a:moveTo>
                  <a:pt x="606069" y="25328"/>
                </a:moveTo>
                <a:lnTo>
                  <a:pt x="565442" y="25328"/>
                </a:lnTo>
                <a:lnTo>
                  <a:pt x="568566" y="33768"/>
                </a:lnTo>
                <a:lnTo>
                  <a:pt x="563619" y="35599"/>
                </a:lnTo>
                <a:lnTo>
                  <a:pt x="573674" y="62762"/>
                </a:lnTo>
                <a:lnTo>
                  <a:pt x="606069" y="25328"/>
                </a:lnTo>
                <a:close/>
              </a:path>
              <a:path w="619125" h="243205">
                <a:moveTo>
                  <a:pt x="565442" y="25328"/>
                </a:moveTo>
                <a:lnTo>
                  <a:pt x="560495" y="27160"/>
                </a:lnTo>
                <a:lnTo>
                  <a:pt x="563619" y="35599"/>
                </a:lnTo>
                <a:lnTo>
                  <a:pt x="568566" y="33768"/>
                </a:lnTo>
                <a:lnTo>
                  <a:pt x="565442" y="25328"/>
                </a:lnTo>
                <a:close/>
              </a:path>
              <a:path w="619125" h="243205">
                <a:moveTo>
                  <a:pt x="550440" y="0"/>
                </a:moveTo>
                <a:lnTo>
                  <a:pt x="560495" y="27160"/>
                </a:lnTo>
                <a:lnTo>
                  <a:pt x="565442" y="25328"/>
                </a:lnTo>
                <a:lnTo>
                  <a:pt x="606069" y="25328"/>
                </a:lnTo>
                <a:lnTo>
                  <a:pt x="619107" y="10262"/>
                </a:lnTo>
                <a:lnTo>
                  <a:pt x="550440" y="0"/>
                </a:lnTo>
                <a:close/>
              </a:path>
            </a:pathLst>
          </a:custGeom>
          <a:solidFill>
            <a:srgbClr val="1516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7925781" y="1391716"/>
            <a:ext cx="1117600" cy="371475"/>
          </a:xfrm>
          <a:custGeom>
            <a:avLst/>
            <a:gdLst/>
            <a:ahLst/>
            <a:cxnLst/>
            <a:rect l="l" t="t" r="r" b="b"/>
            <a:pathLst>
              <a:path w="1117600" h="371475">
                <a:moveTo>
                  <a:pt x="1058121" y="343509"/>
                </a:moveTo>
                <a:lnTo>
                  <a:pt x="1049627" y="371195"/>
                </a:lnTo>
                <a:lnTo>
                  <a:pt x="1117598" y="357047"/>
                </a:lnTo>
                <a:lnTo>
                  <a:pt x="1105966" y="345056"/>
                </a:lnTo>
                <a:lnTo>
                  <a:pt x="1063162" y="345056"/>
                </a:lnTo>
                <a:lnTo>
                  <a:pt x="1058121" y="343509"/>
                </a:lnTo>
                <a:close/>
              </a:path>
              <a:path w="1117600" h="371475">
                <a:moveTo>
                  <a:pt x="1060761" y="334904"/>
                </a:moveTo>
                <a:lnTo>
                  <a:pt x="1058121" y="343509"/>
                </a:lnTo>
                <a:lnTo>
                  <a:pt x="1063162" y="345056"/>
                </a:lnTo>
                <a:lnTo>
                  <a:pt x="1065805" y="336452"/>
                </a:lnTo>
                <a:lnTo>
                  <a:pt x="1060761" y="334904"/>
                </a:lnTo>
                <a:close/>
              </a:path>
              <a:path w="1117600" h="371475">
                <a:moveTo>
                  <a:pt x="1069257" y="307213"/>
                </a:moveTo>
                <a:lnTo>
                  <a:pt x="1060761" y="334904"/>
                </a:lnTo>
                <a:lnTo>
                  <a:pt x="1065805" y="336452"/>
                </a:lnTo>
                <a:lnTo>
                  <a:pt x="1063162" y="345056"/>
                </a:lnTo>
                <a:lnTo>
                  <a:pt x="1105966" y="345056"/>
                </a:lnTo>
                <a:lnTo>
                  <a:pt x="1069257" y="307213"/>
                </a:lnTo>
                <a:close/>
              </a:path>
              <a:path w="1117600" h="371475">
                <a:moveTo>
                  <a:pt x="59477" y="27685"/>
                </a:moveTo>
                <a:lnTo>
                  <a:pt x="56837" y="36291"/>
                </a:lnTo>
                <a:lnTo>
                  <a:pt x="1058121" y="343509"/>
                </a:lnTo>
                <a:lnTo>
                  <a:pt x="1060761" y="334904"/>
                </a:lnTo>
                <a:lnTo>
                  <a:pt x="59477" y="27685"/>
                </a:lnTo>
                <a:close/>
              </a:path>
              <a:path w="1117600" h="371475">
                <a:moveTo>
                  <a:pt x="67971" y="0"/>
                </a:moveTo>
                <a:lnTo>
                  <a:pt x="0" y="14147"/>
                </a:lnTo>
                <a:lnTo>
                  <a:pt x="48341" y="63982"/>
                </a:lnTo>
                <a:lnTo>
                  <a:pt x="56837" y="36291"/>
                </a:lnTo>
                <a:lnTo>
                  <a:pt x="51793" y="34743"/>
                </a:lnTo>
                <a:lnTo>
                  <a:pt x="54436" y="26139"/>
                </a:lnTo>
                <a:lnTo>
                  <a:pt x="59951" y="26139"/>
                </a:lnTo>
                <a:lnTo>
                  <a:pt x="67971" y="0"/>
                </a:lnTo>
                <a:close/>
              </a:path>
              <a:path w="1117600" h="371475">
                <a:moveTo>
                  <a:pt x="54436" y="26139"/>
                </a:moveTo>
                <a:lnTo>
                  <a:pt x="51793" y="34743"/>
                </a:lnTo>
                <a:lnTo>
                  <a:pt x="56837" y="36291"/>
                </a:lnTo>
                <a:lnTo>
                  <a:pt x="59477" y="27685"/>
                </a:lnTo>
                <a:lnTo>
                  <a:pt x="54436" y="26139"/>
                </a:lnTo>
                <a:close/>
              </a:path>
              <a:path w="1117600" h="371475">
                <a:moveTo>
                  <a:pt x="59951" y="26139"/>
                </a:moveTo>
                <a:lnTo>
                  <a:pt x="54436" y="26139"/>
                </a:lnTo>
                <a:lnTo>
                  <a:pt x="59477" y="27685"/>
                </a:lnTo>
                <a:lnTo>
                  <a:pt x="59951" y="26139"/>
                </a:lnTo>
                <a:close/>
              </a:path>
            </a:pathLst>
          </a:custGeom>
          <a:solidFill>
            <a:srgbClr val="1516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 txBox="1"/>
          <p:nvPr/>
        </p:nvSpPr>
        <p:spPr>
          <a:xfrm>
            <a:off x="4669809" y="3194884"/>
            <a:ext cx="1202055" cy="374650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5080">
              <a:lnSpc>
                <a:spcPts val="890"/>
              </a:lnSpc>
              <a:spcBef>
                <a:spcPts val="185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6 </a:t>
            </a:r>
            <a:r>
              <a:rPr sz="800" spc="5" dirty="0">
                <a:solidFill>
                  <a:srgbClr val="151616"/>
                </a:solidFill>
                <a:latin typeface="Arial"/>
                <a:cs typeface="Arial"/>
              </a:rPr>
              <a:t>AA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batteries are</a:t>
            </a:r>
            <a:r>
              <a:rPr sz="800" spc="-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needed 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for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use away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from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mains  </a:t>
            </a:r>
            <a:r>
              <a:rPr sz="800" spc="-10" dirty="0">
                <a:solidFill>
                  <a:srgbClr val="151616"/>
                </a:solidFill>
                <a:latin typeface="Arial"/>
                <a:cs typeface="Arial"/>
              </a:rPr>
              <a:t>electricity.</a:t>
            </a:r>
            <a:endParaRPr sz="800"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555016" y="4809773"/>
            <a:ext cx="3824604" cy="546100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12700" marR="5080">
              <a:lnSpc>
                <a:spcPts val="1010"/>
              </a:lnSpc>
              <a:spcBef>
                <a:spcPts val="190"/>
              </a:spcBef>
            </a:pPr>
            <a:r>
              <a:rPr sz="900" spc="-5" dirty="0">
                <a:solidFill>
                  <a:srgbClr val="151616"/>
                </a:solidFill>
                <a:latin typeface="Arial"/>
                <a:cs typeface="Arial"/>
              </a:rPr>
              <a:t>Each speaker </a:t>
            </a:r>
            <a:r>
              <a:rPr sz="900" dirty="0">
                <a:solidFill>
                  <a:srgbClr val="151616"/>
                </a:solidFill>
                <a:latin typeface="Arial"/>
                <a:cs typeface="Arial"/>
              </a:rPr>
              <a:t>arm, </a:t>
            </a:r>
            <a:r>
              <a:rPr sz="900" spc="-5" dirty="0">
                <a:solidFill>
                  <a:srgbClr val="151616"/>
                </a:solidFill>
                <a:latin typeface="Arial"/>
                <a:cs typeface="Arial"/>
              </a:rPr>
              <a:t>can be altered </a:t>
            </a:r>
            <a:r>
              <a:rPr sz="900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900" spc="-5" dirty="0">
                <a:solidFill>
                  <a:srgbClr val="151616"/>
                </a:solidFill>
                <a:latin typeface="Arial"/>
                <a:cs typeface="Arial"/>
              </a:rPr>
              <a:t>any angle between 0 </a:t>
            </a:r>
            <a:r>
              <a:rPr sz="900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900" spc="-5" dirty="0">
                <a:solidFill>
                  <a:srgbClr val="151616"/>
                </a:solidFill>
                <a:latin typeface="Arial"/>
                <a:cs typeface="Arial"/>
              </a:rPr>
              <a:t>90 degrees.  This means </a:t>
            </a:r>
            <a:r>
              <a:rPr sz="900" dirty="0">
                <a:solidFill>
                  <a:srgbClr val="151616"/>
                </a:solidFill>
                <a:latin typeface="Arial"/>
                <a:cs typeface="Arial"/>
              </a:rPr>
              <a:t>that the </a:t>
            </a:r>
            <a:r>
              <a:rPr sz="900" spc="-5" dirty="0">
                <a:solidFill>
                  <a:srgbClr val="151616"/>
                </a:solidFill>
                <a:latin typeface="Arial"/>
                <a:cs typeface="Arial"/>
              </a:rPr>
              <a:t>sound can be directed in almost any direction, ideal </a:t>
            </a:r>
            <a:r>
              <a:rPr sz="900" dirty="0">
                <a:solidFill>
                  <a:srgbClr val="151616"/>
                </a:solidFill>
                <a:latin typeface="Arial"/>
                <a:cs typeface="Arial"/>
              </a:rPr>
              <a:t>for  </a:t>
            </a:r>
            <a:r>
              <a:rPr sz="900" spc="-5" dirty="0">
                <a:solidFill>
                  <a:srgbClr val="151616"/>
                </a:solidFill>
                <a:latin typeface="Arial"/>
                <a:cs typeface="Arial"/>
              </a:rPr>
              <a:t>a </a:t>
            </a:r>
            <a:r>
              <a:rPr sz="900" spc="-15" dirty="0">
                <a:solidFill>
                  <a:srgbClr val="151616"/>
                </a:solidFill>
                <a:latin typeface="Arial"/>
                <a:cs typeface="Arial"/>
              </a:rPr>
              <a:t>party. </a:t>
            </a:r>
            <a:r>
              <a:rPr sz="900" dirty="0">
                <a:solidFill>
                  <a:srgbClr val="151616"/>
                </a:solidFill>
                <a:latin typeface="Arial"/>
                <a:cs typeface="Arial"/>
              </a:rPr>
              <a:t>If two </a:t>
            </a:r>
            <a:r>
              <a:rPr sz="900" spc="-5" dirty="0">
                <a:solidFill>
                  <a:srgbClr val="151616"/>
                </a:solidFill>
                <a:latin typeface="Arial"/>
                <a:cs typeface="Arial"/>
              </a:rPr>
              <a:t>people are </a:t>
            </a:r>
            <a:r>
              <a:rPr sz="900" dirty="0">
                <a:solidFill>
                  <a:srgbClr val="151616"/>
                </a:solidFill>
                <a:latin typeface="Arial"/>
                <a:cs typeface="Arial"/>
              </a:rPr>
              <a:t>sat at </a:t>
            </a:r>
            <a:r>
              <a:rPr sz="900" spc="-5" dirty="0">
                <a:solidFill>
                  <a:srgbClr val="151616"/>
                </a:solidFill>
                <a:latin typeface="Arial"/>
                <a:cs typeface="Arial"/>
              </a:rPr>
              <a:t>diﬀerent sides </a:t>
            </a:r>
            <a:r>
              <a:rPr sz="900" dirty="0">
                <a:solidFill>
                  <a:srgbClr val="151616"/>
                </a:solidFill>
                <a:latin typeface="Arial"/>
                <a:cs typeface="Arial"/>
              </a:rPr>
              <a:t>of </a:t>
            </a:r>
            <a:r>
              <a:rPr sz="900" spc="-5" dirty="0">
                <a:solidFill>
                  <a:srgbClr val="151616"/>
                </a:solidFill>
                <a:latin typeface="Arial"/>
                <a:cs typeface="Arial"/>
              </a:rPr>
              <a:t>a </a:t>
            </a:r>
            <a:r>
              <a:rPr sz="900" dirty="0">
                <a:solidFill>
                  <a:srgbClr val="151616"/>
                </a:solidFill>
                <a:latin typeface="Arial"/>
                <a:cs typeface="Arial"/>
              </a:rPr>
              <a:t>room, the </a:t>
            </a:r>
            <a:r>
              <a:rPr sz="900" spc="-5" dirty="0">
                <a:solidFill>
                  <a:srgbClr val="151616"/>
                </a:solidFill>
                <a:latin typeface="Arial"/>
                <a:cs typeface="Arial"/>
              </a:rPr>
              <a:t>speakers can  be independently angles </a:t>
            </a:r>
            <a:r>
              <a:rPr sz="900" dirty="0">
                <a:solidFill>
                  <a:srgbClr val="151616"/>
                </a:solidFill>
                <a:latin typeface="Arial"/>
                <a:cs typeface="Arial"/>
              </a:rPr>
              <a:t>for perfect</a:t>
            </a:r>
            <a:r>
              <a:rPr sz="900" spc="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900" spc="-5" dirty="0">
                <a:solidFill>
                  <a:srgbClr val="151616"/>
                </a:solidFill>
                <a:latin typeface="Arial"/>
                <a:cs typeface="Arial"/>
              </a:rPr>
              <a:t>listening.</a:t>
            </a:r>
            <a:endParaRPr sz="900">
              <a:latin typeface="Arial"/>
              <a:cs typeface="Arial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1410465" y="5495464"/>
            <a:ext cx="562610" cy="469900"/>
          </a:xfrm>
          <a:custGeom>
            <a:avLst/>
            <a:gdLst/>
            <a:ahLst/>
            <a:cxnLst/>
            <a:rect l="l" t="t" r="r" b="b"/>
            <a:pathLst>
              <a:path w="562610" h="469900">
                <a:moveTo>
                  <a:pt x="29101" y="408952"/>
                </a:moveTo>
                <a:lnTo>
                  <a:pt x="0" y="409445"/>
                </a:lnTo>
                <a:lnTo>
                  <a:pt x="34488" y="469701"/>
                </a:lnTo>
                <a:lnTo>
                  <a:pt x="63790" y="414229"/>
                </a:lnTo>
                <a:lnTo>
                  <a:pt x="29048" y="414229"/>
                </a:lnTo>
                <a:lnTo>
                  <a:pt x="29101" y="408952"/>
                </a:lnTo>
                <a:close/>
              </a:path>
              <a:path w="562610" h="469900">
                <a:moveTo>
                  <a:pt x="38100" y="408799"/>
                </a:moveTo>
                <a:lnTo>
                  <a:pt x="29101" y="408952"/>
                </a:lnTo>
                <a:lnTo>
                  <a:pt x="29048" y="414229"/>
                </a:lnTo>
                <a:lnTo>
                  <a:pt x="38047" y="414078"/>
                </a:lnTo>
                <a:lnTo>
                  <a:pt x="38100" y="408799"/>
                </a:lnTo>
                <a:close/>
              </a:path>
              <a:path w="562610" h="469900">
                <a:moveTo>
                  <a:pt x="66916" y="408311"/>
                </a:moveTo>
                <a:lnTo>
                  <a:pt x="38100" y="408799"/>
                </a:lnTo>
                <a:lnTo>
                  <a:pt x="38047" y="414078"/>
                </a:lnTo>
                <a:lnTo>
                  <a:pt x="29048" y="414229"/>
                </a:lnTo>
                <a:lnTo>
                  <a:pt x="63790" y="414229"/>
                </a:lnTo>
                <a:lnTo>
                  <a:pt x="66916" y="408311"/>
                </a:lnTo>
                <a:close/>
              </a:path>
              <a:path w="562610" h="469900">
                <a:moveTo>
                  <a:pt x="501133" y="29014"/>
                </a:moveTo>
                <a:lnTo>
                  <a:pt x="448423" y="33522"/>
                </a:lnTo>
                <a:lnTo>
                  <a:pt x="394153" y="41982"/>
                </a:lnTo>
                <a:lnTo>
                  <a:pt x="343598" y="53820"/>
                </a:lnTo>
                <a:lnTo>
                  <a:pt x="296769" y="68813"/>
                </a:lnTo>
                <a:lnTo>
                  <a:pt x="253665" y="86748"/>
                </a:lnTo>
                <a:lnTo>
                  <a:pt x="214307" y="107405"/>
                </a:lnTo>
                <a:lnTo>
                  <a:pt x="178700" y="130557"/>
                </a:lnTo>
                <a:lnTo>
                  <a:pt x="146855" y="155987"/>
                </a:lnTo>
                <a:lnTo>
                  <a:pt x="118785" y="183473"/>
                </a:lnTo>
                <a:lnTo>
                  <a:pt x="83797" y="228056"/>
                </a:lnTo>
                <a:lnTo>
                  <a:pt x="57373" y="275982"/>
                </a:lnTo>
                <a:lnTo>
                  <a:pt x="39556" y="326483"/>
                </a:lnTo>
                <a:lnTo>
                  <a:pt x="30369" y="378769"/>
                </a:lnTo>
                <a:lnTo>
                  <a:pt x="29101" y="408952"/>
                </a:lnTo>
                <a:lnTo>
                  <a:pt x="38100" y="408799"/>
                </a:lnTo>
                <a:lnTo>
                  <a:pt x="38220" y="396794"/>
                </a:lnTo>
                <a:lnTo>
                  <a:pt x="39333" y="379590"/>
                </a:lnTo>
                <a:lnTo>
                  <a:pt x="48261" y="328766"/>
                </a:lnTo>
                <a:lnTo>
                  <a:pt x="65587" y="279669"/>
                </a:lnTo>
                <a:lnTo>
                  <a:pt x="91299" y="233024"/>
                </a:lnTo>
                <a:lnTo>
                  <a:pt x="125409" y="189571"/>
                </a:lnTo>
                <a:lnTo>
                  <a:pt x="152816" y="162733"/>
                </a:lnTo>
                <a:lnTo>
                  <a:pt x="183963" y="137858"/>
                </a:lnTo>
                <a:lnTo>
                  <a:pt x="218851" y="115175"/>
                </a:lnTo>
                <a:lnTo>
                  <a:pt x="257482" y="94899"/>
                </a:lnTo>
                <a:lnTo>
                  <a:pt x="299864" y="77266"/>
                </a:lnTo>
                <a:lnTo>
                  <a:pt x="345996" y="62495"/>
                </a:lnTo>
                <a:lnTo>
                  <a:pt x="395866" y="50817"/>
                </a:lnTo>
                <a:lnTo>
                  <a:pt x="449488" y="42458"/>
                </a:lnTo>
                <a:lnTo>
                  <a:pt x="501582" y="38000"/>
                </a:lnTo>
                <a:lnTo>
                  <a:pt x="501133" y="29014"/>
                </a:lnTo>
                <a:close/>
              </a:path>
              <a:path w="562610" h="469900">
                <a:moveTo>
                  <a:pt x="558575" y="28662"/>
                </a:moveTo>
                <a:lnTo>
                  <a:pt x="506401" y="28662"/>
                </a:lnTo>
                <a:lnTo>
                  <a:pt x="506846" y="37647"/>
                </a:lnTo>
                <a:lnTo>
                  <a:pt x="501582" y="38000"/>
                </a:lnTo>
                <a:lnTo>
                  <a:pt x="503024" y="66843"/>
                </a:lnTo>
                <a:lnTo>
                  <a:pt x="562110" y="30383"/>
                </a:lnTo>
                <a:lnTo>
                  <a:pt x="558575" y="28662"/>
                </a:lnTo>
                <a:close/>
              </a:path>
              <a:path w="562610" h="469900">
                <a:moveTo>
                  <a:pt x="506401" y="28662"/>
                </a:moveTo>
                <a:lnTo>
                  <a:pt x="501133" y="29014"/>
                </a:lnTo>
                <a:lnTo>
                  <a:pt x="501582" y="38000"/>
                </a:lnTo>
                <a:lnTo>
                  <a:pt x="506846" y="37647"/>
                </a:lnTo>
                <a:lnTo>
                  <a:pt x="506401" y="28662"/>
                </a:lnTo>
                <a:close/>
              </a:path>
              <a:path w="562610" h="469900">
                <a:moveTo>
                  <a:pt x="499682" y="0"/>
                </a:moveTo>
                <a:lnTo>
                  <a:pt x="501133" y="29014"/>
                </a:lnTo>
                <a:lnTo>
                  <a:pt x="506401" y="28662"/>
                </a:lnTo>
                <a:lnTo>
                  <a:pt x="558575" y="28662"/>
                </a:lnTo>
                <a:lnTo>
                  <a:pt x="499682" y="0"/>
                </a:lnTo>
                <a:close/>
              </a:path>
            </a:pathLst>
          </a:custGeom>
          <a:solidFill>
            <a:srgbClr val="1516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2855335" y="5495464"/>
            <a:ext cx="562610" cy="469900"/>
          </a:xfrm>
          <a:custGeom>
            <a:avLst/>
            <a:gdLst/>
            <a:ahLst/>
            <a:cxnLst/>
            <a:rect l="l" t="t" r="r" b="b"/>
            <a:pathLst>
              <a:path w="562610" h="469900">
                <a:moveTo>
                  <a:pt x="495194" y="408311"/>
                </a:moveTo>
                <a:lnTo>
                  <a:pt x="527624" y="469701"/>
                </a:lnTo>
                <a:lnTo>
                  <a:pt x="559373" y="414229"/>
                </a:lnTo>
                <a:lnTo>
                  <a:pt x="533063" y="414229"/>
                </a:lnTo>
                <a:lnTo>
                  <a:pt x="524062" y="414078"/>
                </a:lnTo>
                <a:lnTo>
                  <a:pt x="524010" y="408799"/>
                </a:lnTo>
                <a:lnTo>
                  <a:pt x="495194" y="408311"/>
                </a:lnTo>
                <a:close/>
              </a:path>
              <a:path w="562610" h="469900">
                <a:moveTo>
                  <a:pt x="524010" y="408799"/>
                </a:moveTo>
                <a:lnTo>
                  <a:pt x="524062" y="414078"/>
                </a:lnTo>
                <a:lnTo>
                  <a:pt x="533063" y="414229"/>
                </a:lnTo>
                <a:lnTo>
                  <a:pt x="533009" y="408952"/>
                </a:lnTo>
                <a:lnTo>
                  <a:pt x="524010" y="408799"/>
                </a:lnTo>
                <a:close/>
              </a:path>
              <a:path w="562610" h="469900">
                <a:moveTo>
                  <a:pt x="533009" y="408952"/>
                </a:moveTo>
                <a:lnTo>
                  <a:pt x="533063" y="414229"/>
                </a:lnTo>
                <a:lnTo>
                  <a:pt x="559373" y="414229"/>
                </a:lnTo>
                <a:lnTo>
                  <a:pt x="562112" y="409445"/>
                </a:lnTo>
                <a:lnTo>
                  <a:pt x="533009" y="408952"/>
                </a:lnTo>
                <a:close/>
              </a:path>
              <a:path w="562610" h="469900">
                <a:moveTo>
                  <a:pt x="60977" y="29014"/>
                </a:moveTo>
                <a:lnTo>
                  <a:pt x="60528" y="38000"/>
                </a:lnTo>
                <a:lnTo>
                  <a:pt x="84413" y="39599"/>
                </a:lnTo>
                <a:lnTo>
                  <a:pt x="112622" y="42458"/>
                </a:lnTo>
                <a:lnTo>
                  <a:pt x="166244" y="50817"/>
                </a:lnTo>
                <a:lnTo>
                  <a:pt x="216115" y="62495"/>
                </a:lnTo>
                <a:lnTo>
                  <a:pt x="262246" y="77266"/>
                </a:lnTo>
                <a:lnTo>
                  <a:pt x="304628" y="94899"/>
                </a:lnTo>
                <a:lnTo>
                  <a:pt x="343260" y="115175"/>
                </a:lnTo>
                <a:lnTo>
                  <a:pt x="378147" y="137858"/>
                </a:lnTo>
                <a:lnTo>
                  <a:pt x="409295" y="162733"/>
                </a:lnTo>
                <a:lnTo>
                  <a:pt x="436702" y="189571"/>
                </a:lnTo>
                <a:lnTo>
                  <a:pt x="470811" y="233024"/>
                </a:lnTo>
                <a:lnTo>
                  <a:pt x="496523" y="279669"/>
                </a:lnTo>
                <a:lnTo>
                  <a:pt x="513849" y="328766"/>
                </a:lnTo>
                <a:lnTo>
                  <a:pt x="522777" y="379590"/>
                </a:lnTo>
                <a:lnTo>
                  <a:pt x="524010" y="408799"/>
                </a:lnTo>
                <a:lnTo>
                  <a:pt x="533009" y="408952"/>
                </a:lnTo>
                <a:lnTo>
                  <a:pt x="529643" y="361191"/>
                </a:lnTo>
                <a:lnTo>
                  <a:pt x="517575" y="309412"/>
                </a:lnTo>
                <a:lnTo>
                  <a:pt x="496887" y="259685"/>
                </a:lnTo>
                <a:lnTo>
                  <a:pt x="467605" y="212784"/>
                </a:lnTo>
                <a:lnTo>
                  <a:pt x="429765" y="169487"/>
                </a:lnTo>
                <a:lnTo>
                  <a:pt x="399806" y="143002"/>
                </a:lnTo>
                <a:lnTo>
                  <a:pt x="366077" y="118680"/>
                </a:lnTo>
                <a:lnTo>
                  <a:pt x="328593" y="96749"/>
                </a:lnTo>
                <a:lnTo>
                  <a:pt x="287359" y="77428"/>
                </a:lnTo>
                <a:lnTo>
                  <a:pt x="242392" y="60937"/>
                </a:lnTo>
                <a:lnTo>
                  <a:pt x="193701" y="47494"/>
                </a:lnTo>
                <a:lnTo>
                  <a:pt x="141290" y="37317"/>
                </a:lnTo>
                <a:lnTo>
                  <a:pt x="85162" y="30628"/>
                </a:lnTo>
                <a:lnTo>
                  <a:pt x="60977" y="29014"/>
                </a:lnTo>
                <a:close/>
              </a:path>
              <a:path w="562610" h="469900">
                <a:moveTo>
                  <a:pt x="62428" y="0"/>
                </a:moveTo>
                <a:lnTo>
                  <a:pt x="0" y="30383"/>
                </a:lnTo>
                <a:lnTo>
                  <a:pt x="59086" y="66843"/>
                </a:lnTo>
                <a:lnTo>
                  <a:pt x="60528" y="38000"/>
                </a:lnTo>
                <a:lnTo>
                  <a:pt x="55264" y="37647"/>
                </a:lnTo>
                <a:lnTo>
                  <a:pt x="55711" y="28662"/>
                </a:lnTo>
                <a:lnTo>
                  <a:pt x="60995" y="28662"/>
                </a:lnTo>
                <a:lnTo>
                  <a:pt x="62428" y="0"/>
                </a:lnTo>
                <a:close/>
              </a:path>
              <a:path w="562610" h="469900">
                <a:moveTo>
                  <a:pt x="55711" y="28662"/>
                </a:moveTo>
                <a:lnTo>
                  <a:pt x="55264" y="37647"/>
                </a:lnTo>
                <a:lnTo>
                  <a:pt x="60528" y="38000"/>
                </a:lnTo>
                <a:lnTo>
                  <a:pt x="60977" y="29014"/>
                </a:lnTo>
                <a:lnTo>
                  <a:pt x="55711" y="28662"/>
                </a:lnTo>
                <a:close/>
              </a:path>
              <a:path w="562610" h="469900">
                <a:moveTo>
                  <a:pt x="60995" y="28662"/>
                </a:moveTo>
                <a:lnTo>
                  <a:pt x="55711" y="28662"/>
                </a:lnTo>
                <a:lnTo>
                  <a:pt x="60977" y="29014"/>
                </a:lnTo>
                <a:lnTo>
                  <a:pt x="60995" y="28662"/>
                </a:lnTo>
                <a:close/>
              </a:path>
            </a:pathLst>
          </a:custGeom>
          <a:solidFill>
            <a:srgbClr val="1516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3726824" y="3980728"/>
            <a:ext cx="2157991" cy="868424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6631937" y="4433226"/>
            <a:ext cx="1384300" cy="971550"/>
          </a:xfrm>
          <a:custGeom>
            <a:avLst/>
            <a:gdLst/>
            <a:ahLst/>
            <a:cxnLst/>
            <a:rect l="l" t="t" r="r" b="b"/>
            <a:pathLst>
              <a:path w="1384300" h="971550">
                <a:moveTo>
                  <a:pt x="692151" y="0"/>
                </a:moveTo>
                <a:lnTo>
                  <a:pt x="748918" y="1610"/>
                </a:lnTo>
                <a:lnTo>
                  <a:pt x="804421" y="6357"/>
                </a:lnTo>
                <a:lnTo>
                  <a:pt x="858482" y="14117"/>
                </a:lnTo>
                <a:lnTo>
                  <a:pt x="910923" y="24764"/>
                </a:lnTo>
                <a:lnTo>
                  <a:pt x="961566" y="38174"/>
                </a:lnTo>
                <a:lnTo>
                  <a:pt x="1010233" y="54221"/>
                </a:lnTo>
                <a:lnTo>
                  <a:pt x="1056745" y="72779"/>
                </a:lnTo>
                <a:lnTo>
                  <a:pt x="1100925" y="93725"/>
                </a:lnTo>
                <a:lnTo>
                  <a:pt x="1142594" y="116934"/>
                </a:lnTo>
                <a:lnTo>
                  <a:pt x="1181574" y="142279"/>
                </a:lnTo>
                <a:lnTo>
                  <a:pt x="1217687" y="169637"/>
                </a:lnTo>
                <a:lnTo>
                  <a:pt x="1250756" y="198881"/>
                </a:lnTo>
                <a:lnTo>
                  <a:pt x="1280600" y="229888"/>
                </a:lnTo>
                <a:lnTo>
                  <a:pt x="1307044" y="262532"/>
                </a:lnTo>
                <a:lnTo>
                  <a:pt x="1329908" y="296688"/>
                </a:lnTo>
                <a:lnTo>
                  <a:pt x="1349014" y="332231"/>
                </a:lnTo>
                <a:lnTo>
                  <a:pt x="1364185" y="369036"/>
                </a:lnTo>
                <a:lnTo>
                  <a:pt x="1375242" y="406978"/>
                </a:lnTo>
                <a:lnTo>
                  <a:pt x="1382006" y="445932"/>
                </a:lnTo>
                <a:lnTo>
                  <a:pt x="1384301" y="485773"/>
                </a:lnTo>
                <a:lnTo>
                  <a:pt x="1382006" y="525614"/>
                </a:lnTo>
                <a:lnTo>
                  <a:pt x="1375242" y="564568"/>
                </a:lnTo>
                <a:lnTo>
                  <a:pt x="1364185" y="602510"/>
                </a:lnTo>
                <a:lnTo>
                  <a:pt x="1349014" y="639315"/>
                </a:lnTo>
                <a:lnTo>
                  <a:pt x="1329908" y="674858"/>
                </a:lnTo>
                <a:lnTo>
                  <a:pt x="1307044" y="709014"/>
                </a:lnTo>
                <a:lnTo>
                  <a:pt x="1280600" y="741658"/>
                </a:lnTo>
                <a:lnTo>
                  <a:pt x="1250756" y="772665"/>
                </a:lnTo>
                <a:lnTo>
                  <a:pt x="1217687" y="801909"/>
                </a:lnTo>
                <a:lnTo>
                  <a:pt x="1181574" y="829267"/>
                </a:lnTo>
                <a:lnTo>
                  <a:pt x="1142594" y="854612"/>
                </a:lnTo>
                <a:lnTo>
                  <a:pt x="1100925" y="877820"/>
                </a:lnTo>
                <a:lnTo>
                  <a:pt x="1056745" y="898766"/>
                </a:lnTo>
                <a:lnTo>
                  <a:pt x="1010233" y="917325"/>
                </a:lnTo>
                <a:lnTo>
                  <a:pt x="961566" y="933371"/>
                </a:lnTo>
                <a:lnTo>
                  <a:pt x="910923" y="946781"/>
                </a:lnTo>
                <a:lnTo>
                  <a:pt x="858482" y="957428"/>
                </a:lnTo>
                <a:lnTo>
                  <a:pt x="804421" y="965188"/>
                </a:lnTo>
                <a:lnTo>
                  <a:pt x="748918" y="969935"/>
                </a:lnTo>
                <a:lnTo>
                  <a:pt x="692151" y="971546"/>
                </a:lnTo>
                <a:lnTo>
                  <a:pt x="635384" y="969935"/>
                </a:lnTo>
                <a:lnTo>
                  <a:pt x="579881" y="965188"/>
                </a:lnTo>
                <a:lnTo>
                  <a:pt x="525820" y="957428"/>
                </a:lnTo>
                <a:lnTo>
                  <a:pt x="473378" y="946781"/>
                </a:lnTo>
                <a:lnTo>
                  <a:pt x="422735" y="933371"/>
                </a:lnTo>
                <a:lnTo>
                  <a:pt x="374068" y="917325"/>
                </a:lnTo>
                <a:lnTo>
                  <a:pt x="327556" y="898766"/>
                </a:lnTo>
                <a:lnTo>
                  <a:pt x="283376" y="877820"/>
                </a:lnTo>
                <a:lnTo>
                  <a:pt x="241707" y="854612"/>
                </a:lnTo>
                <a:lnTo>
                  <a:pt x="202727" y="829267"/>
                </a:lnTo>
                <a:lnTo>
                  <a:pt x="166613" y="801909"/>
                </a:lnTo>
                <a:lnTo>
                  <a:pt x="133545" y="772665"/>
                </a:lnTo>
                <a:lnTo>
                  <a:pt x="103700" y="741658"/>
                </a:lnTo>
                <a:lnTo>
                  <a:pt x="77257" y="709014"/>
                </a:lnTo>
                <a:lnTo>
                  <a:pt x="54392" y="674858"/>
                </a:lnTo>
                <a:lnTo>
                  <a:pt x="35286" y="639315"/>
                </a:lnTo>
                <a:lnTo>
                  <a:pt x="20115" y="602510"/>
                </a:lnTo>
                <a:lnTo>
                  <a:pt x="9059" y="564568"/>
                </a:lnTo>
                <a:lnTo>
                  <a:pt x="2294" y="525614"/>
                </a:lnTo>
                <a:lnTo>
                  <a:pt x="0" y="485773"/>
                </a:lnTo>
                <a:lnTo>
                  <a:pt x="2294" y="445932"/>
                </a:lnTo>
                <a:lnTo>
                  <a:pt x="9059" y="406978"/>
                </a:lnTo>
                <a:lnTo>
                  <a:pt x="20115" y="369036"/>
                </a:lnTo>
                <a:lnTo>
                  <a:pt x="35286" y="332231"/>
                </a:lnTo>
                <a:lnTo>
                  <a:pt x="54392" y="296688"/>
                </a:lnTo>
                <a:lnTo>
                  <a:pt x="77257" y="262532"/>
                </a:lnTo>
                <a:lnTo>
                  <a:pt x="103700" y="229888"/>
                </a:lnTo>
                <a:lnTo>
                  <a:pt x="133545" y="198881"/>
                </a:lnTo>
                <a:lnTo>
                  <a:pt x="166613" y="169637"/>
                </a:lnTo>
                <a:lnTo>
                  <a:pt x="202727" y="142279"/>
                </a:lnTo>
                <a:lnTo>
                  <a:pt x="241707" y="116934"/>
                </a:lnTo>
                <a:lnTo>
                  <a:pt x="283376" y="93725"/>
                </a:lnTo>
                <a:lnTo>
                  <a:pt x="327556" y="72779"/>
                </a:lnTo>
                <a:lnTo>
                  <a:pt x="374068" y="54221"/>
                </a:lnTo>
                <a:lnTo>
                  <a:pt x="422735" y="38174"/>
                </a:lnTo>
                <a:lnTo>
                  <a:pt x="473378" y="24764"/>
                </a:lnTo>
                <a:lnTo>
                  <a:pt x="525820" y="14117"/>
                </a:lnTo>
                <a:lnTo>
                  <a:pt x="579881" y="6357"/>
                </a:lnTo>
                <a:lnTo>
                  <a:pt x="635384" y="1610"/>
                </a:lnTo>
                <a:lnTo>
                  <a:pt x="692151" y="0"/>
                </a:lnTo>
                <a:close/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4906566" y="4721345"/>
            <a:ext cx="1809114" cy="452755"/>
          </a:xfrm>
          <a:custGeom>
            <a:avLst/>
            <a:gdLst/>
            <a:ahLst/>
            <a:cxnLst/>
            <a:rect l="l" t="t" r="r" b="b"/>
            <a:pathLst>
              <a:path w="1809115" h="452754">
                <a:moveTo>
                  <a:pt x="43310" y="42980"/>
                </a:moveTo>
                <a:lnTo>
                  <a:pt x="80125" y="95011"/>
                </a:lnTo>
                <a:lnTo>
                  <a:pt x="131806" y="140886"/>
                </a:lnTo>
                <a:lnTo>
                  <a:pt x="187505" y="182801"/>
                </a:lnTo>
                <a:lnTo>
                  <a:pt x="246829" y="220933"/>
                </a:lnTo>
                <a:lnTo>
                  <a:pt x="309394" y="255438"/>
                </a:lnTo>
                <a:lnTo>
                  <a:pt x="374802" y="286506"/>
                </a:lnTo>
                <a:lnTo>
                  <a:pt x="442669" y="314284"/>
                </a:lnTo>
                <a:lnTo>
                  <a:pt x="512611" y="338955"/>
                </a:lnTo>
                <a:lnTo>
                  <a:pt x="584233" y="360677"/>
                </a:lnTo>
                <a:lnTo>
                  <a:pt x="657161" y="379620"/>
                </a:lnTo>
                <a:lnTo>
                  <a:pt x="730998" y="395956"/>
                </a:lnTo>
                <a:lnTo>
                  <a:pt x="805366" y="409842"/>
                </a:lnTo>
                <a:lnTo>
                  <a:pt x="879872" y="421452"/>
                </a:lnTo>
                <a:lnTo>
                  <a:pt x="954137" y="430941"/>
                </a:lnTo>
                <a:lnTo>
                  <a:pt x="1027767" y="438484"/>
                </a:lnTo>
                <a:lnTo>
                  <a:pt x="1100382" y="444240"/>
                </a:lnTo>
                <a:lnTo>
                  <a:pt x="1171597" y="448377"/>
                </a:lnTo>
                <a:lnTo>
                  <a:pt x="1241021" y="451051"/>
                </a:lnTo>
                <a:lnTo>
                  <a:pt x="1308265" y="452437"/>
                </a:lnTo>
                <a:lnTo>
                  <a:pt x="1372950" y="452696"/>
                </a:lnTo>
                <a:lnTo>
                  <a:pt x="1434685" y="451991"/>
                </a:lnTo>
                <a:lnTo>
                  <a:pt x="1493085" y="450482"/>
                </a:lnTo>
                <a:lnTo>
                  <a:pt x="1547761" y="448344"/>
                </a:lnTo>
                <a:lnTo>
                  <a:pt x="1598331" y="445730"/>
                </a:lnTo>
                <a:lnTo>
                  <a:pt x="1630418" y="443697"/>
                </a:lnTo>
                <a:lnTo>
                  <a:pt x="1372920" y="443697"/>
                </a:lnTo>
                <a:lnTo>
                  <a:pt x="1308380" y="443438"/>
                </a:lnTo>
                <a:lnTo>
                  <a:pt x="1241286" y="442059"/>
                </a:lnTo>
                <a:lnTo>
                  <a:pt x="1172029" y="439384"/>
                </a:lnTo>
                <a:lnTo>
                  <a:pt x="1101002" y="435262"/>
                </a:lnTo>
                <a:lnTo>
                  <a:pt x="1028580" y="429520"/>
                </a:lnTo>
                <a:lnTo>
                  <a:pt x="955165" y="421999"/>
                </a:lnTo>
                <a:lnTo>
                  <a:pt x="881139" y="412539"/>
                </a:lnTo>
                <a:lnTo>
                  <a:pt x="806885" y="400972"/>
                </a:lnTo>
                <a:lnTo>
                  <a:pt x="732797" y="387136"/>
                </a:lnTo>
                <a:lnTo>
                  <a:pt x="659264" y="370873"/>
                </a:lnTo>
                <a:lnTo>
                  <a:pt x="586673" y="352016"/>
                </a:lnTo>
                <a:lnTo>
                  <a:pt x="515411" y="330400"/>
                </a:lnTo>
                <a:lnTo>
                  <a:pt x="445874" y="305874"/>
                </a:lnTo>
                <a:lnTo>
                  <a:pt x="378438" y="278269"/>
                </a:lnTo>
                <a:lnTo>
                  <a:pt x="313498" y="247431"/>
                </a:lnTo>
                <a:lnTo>
                  <a:pt x="251438" y="213199"/>
                </a:lnTo>
                <a:lnTo>
                  <a:pt x="192646" y="175413"/>
                </a:lnTo>
                <a:lnTo>
                  <a:pt x="137501" y="133916"/>
                </a:lnTo>
                <a:lnTo>
                  <a:pt x="86389" y="88545"/>
                </a:lnTo>
                <a:lnTo>
                  <a:pt x="43310" y="42980"/>
                </a:lnTo>
                <a:close/>
              </a:path>
              <a:path w="1809115" h="452754">
                <a:moveTo>
                  <a:pt x="1807333" y="418622"/>
                </a:moveTo>
                <a:lnTo>
                  <a:pt x="1750888" y="424893"/>
                </a:lnTo>
                <a:lnTo>
                  <a:pt x="1684882" y="430776"/>
                </a:lnTo>
                <a:lnTo>
                  <a:pt x="1643788" y="433833"/>
                </a:lnTo>
                <a:lnTo>
                  <a:pt x="1597820" y="436745"/>
                </a:lnTo>
                <a:lnTo>
                  <a:pt x="1547359" y="439351"/>
                </a:lnTo>
                <a:lnTo>
                  <a:pt x="1492797" y="441490"/>
                </a:lnTo>
                <a:lnTo>
                  <a:pt x="1434520" y="442991"/>
                </a:lnTo>
                <a:lnTo>
                  <a:pt x="1372920" y="443697"/>
                </a:lnTo>
                <a:lnTo>
                  <a:pt x="1630418" y="443697"/>
                </a:lnTo>
                <a:lnTo>
                  <a:pt x="1685594" y="439747"/>
                </a:lnTo>
                <a:lnTo>
                  <a:pt x="1751774" y="433851"/>
                </a:lnTo>
                <a:lnTo>
                  <a:pt x="1793775" y="429343"/>
                </a:lnTo>
                <a:lnTo>
                  <a:pt x="1808514" y="427544"/>
                </a:lnTo>
                <a:lnTo>
                  <a:pt x="1807333" y="418622"/>
                </a:lnTo>
                <a:close/>
              </a:path>
              <a:path w="1809115" h="452754">
                <a:moveTo>
                  <a:pt x="0" y="0"/>
                </a:moveTo>
                <a:lnTo>
                  <a:pt x="14375" y="67924"/>
                </a:lnTo>
                <a:lnTo>
                  <a:pt x="36492" y="48857"/>
                </a:lnTo>
                <a:lnTo>
                  <a:pt x="32863" y="45018"/>
                </a:lnTo>
                <a:lnTo>
                  <a:pt x="39682" y="39142"/>
                </a:lnTo>
                <a:lnTo>
                  <a:pt x="47761" y="39142"/>
                </a:lnTo>
                <a:lnTo>
                  <a:pt x="65065" y="24225"/>
                </a:lnTo>
                <a:lnTo>
                  <a:pt x="0" y="0"/>
                </a:lnTo>
                <a:close/>
              </a:path>
              <a:path w="1809115" h="452754">
                <a:moveTo>
                  <a:pt x="39682" y="39142"/>
                </a:moveTo>
                <a:lnTo>
                  <a:pt x="32863" y="45018"/>
                </a:lnTo>
                <a:lnTo>
                  <a:pt x="36492" y="48857"/>
                </a:lnTo>
                <a:lnTo>
                  <a:pt x="43310" y="42980"/>
                </a:lnTo>
                <a:lnTo>
                  <a:pt x="39682" y="39142"/>
                </a:lnTo>
                <a:close/>
              </a:path>
              <a:path w="1809115" h="452754">
                <a:moveTo>
                  <a:pt x="47761" y="39142"/>
                </a:moveTo>
                <a:lnTo>
                  <a:pt x="39682" y="39142"/>
                </a:lnTo>
                <a:lnTo>
                  <a:pt x="43310" y="42980"/>
                </a:lnTo>
                <a:lnTo>
                  <a:pt x="47761" y="39142"/>
                </a:lnTo>
                <a:close/>
              </a:path>
            </a:pathLst>
          </a:custGeom>
          <a:solidFill>
            <a:srgbClr val="1516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 txBox="1"/>
          <p:nvPr/>
        </p:nvSpPr>
        <p:spPr>
          <a:xfrm>
            <a:off x="1570973" y="3909257"/>
            <a:ext cx="1938020" cy="48831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5080">
              <a:lnSpc>
                <a:spcPts val="890"/>
              </a:lnSpc>
              <a:spcBef>
                <a:spcPts val="185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0" dirty="0">
                <a:solidFill>
                  <a:srgbClr val="151616"/>
                </a:solidFill>
                <a:latin typeface="Arial"/>
                <a:cs typeface="Arial"/>
              </a:rPr>
              <a:t>MP3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station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has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two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headphone 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sockets. This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allows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two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people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listen</a:t>
            </a:r>
            <a:r>
              <a:rPr sz="8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to  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same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music,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without disturbing other  people in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800" spc="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room.</a:t>
            </a:r>
            <a:endParaRPr sz="80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5368281" y="5411022"/>
            <a:ext cx="2847340" cy="374650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5080" algn="just">
              <a:lnSpc>
                <a:spcPts val="890"/>
              </a:lnSpc>
              <a:spcBef>
                <a:spcPts val="185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This is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ﬁnal ‘concept’ design.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It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clearly shows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Memphis  inﬂuence.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It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is colourful, unusual and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speakers are diﬀerent  sizes, although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they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deliver equal sound</a:t>
            </a:r>
            <a:r>
              <a:rPr sz="800" spc="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volumes.</a:t>
            </a:r>
            <a:endParaRPr sz="800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4124520" y="6378090"/>
            <a:ext cx="1669414" cy="48831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5080">
              <a:lnSpc>
                <a:spcPts val="890"/>
              </a:lnSpc>
              <a:spcBef>
                <a:spcPts val="185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0" dirty="0">
                <a:solidFill>
                  <a:srgbClr val="151616"/>
                </a:solidFill>
                <a:latin typeface="Arial"/>
                <a:cs typeface="Arial"/>
              </a:rPr>
              <a:t>MP3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system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is stable and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very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unlikely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be knocked </a:t>
            </a:r>
            <a:r>
              <a:rPr sz="800" spc="-10" dirty="0">
                <a:solidFill>
                  <a:srgbClr val="151616"/>
                </a:solidFill>
                <a:latin typeface="Arial"/>
                <a:cs typeface="Arial"/>
              </a:rPr>
              <a:t>over.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It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will be  designed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to conform to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British and  European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safety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standards.</a:t>
            </a:r>
            <a:endParaRPr sz="800">
              <a:latin typeface="Arial"/>
              <a:cs typeface="Arial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3651215" y="6701994"/>
            <a:ext cx="465913" cy="561967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5686433" y="6712743"/>
            <a:ext cx="534808" cy="491933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2034669" y="3233610"/>
            <a:ext cx="753745" cy="137160"/>
          </a:xfrm>
          <a:custGeom>
            <a:avLst/>
            <a:gdLst/>
            <a:ahLst/>
            <a:cxnLst/>
            <a:rect l="l" t="t" r="r" b="b"/>
            <a:pathLst>
              <a:path w="753744" h="137160">
                <a:moveTo>
                  <a:pt x="697655" y="70638"/>
                </a:moveTo>
                <a:lnTo>
                  <a:pt x="693541" y="99312"/>
                </a:lnTo>
                <a:lnTo>
                  <a:pt x="698766" y="100062"/>
                </a:lnTo>
                <a:lnTo>
                  <a:pt x="697485" y="108968"/>
                </a:lnTo>
                <a:lnTo>
                  <a:pt x="692156" y="108968"/>
                </a:lnTo>
                <a:lnTo>
                  <a:pt x="688150" y="136889"/>
                </a:lnTo>
                <a:lnTo>
                  <a:pt x="753120" y="112402"/>
                </a:lnTo>
                <a:lnTo>
                  <a:pt x="748559" y="108968"/>
                </a:lnTo>
                <a:lnTo>
                  <a:pt x="697485" y="108968"/>
                </a:lnTo>
                <a:lnTo>
                  <a:pt x="692263" y="108219"/>
                </a:lnTo>
                <a:lnTo>
                  <a:pt x="747564" y="108219"/>
                </a:lnTo>
                <a:lnTo>
                  <a:pt x="697655" y="70638"/>
                </a:lnTo>
                <a:close/>
              </a:path>
              <a:path w="753744" h="137160">
                <a:moveTo>
                  <a:pt x="693541" y="99312"/>
                </a:moveTo>
                <a:lnTo>
                  <a:pt x="692263" y="108219"/>
                </a:lnTo>
                <a:lnTo>
                  <a:pt x="697485" y="108968"/>
                </a:lnTo>
                <a:lnTo>
                  <a:pt x="698766" y="100062"/>
                </a:lnTo>
                <a:lnTo>
                  <a:pt x="693541" y="99312"/>
                </a:lnTo>
                <a:close/>
              </a:path>
              <a:path w="753744" h="137160">
                <a:moveTo>
                  <a:pt x="1281" y="0"/>
                </a:moveTo>
                <a:lnTo>
                  <a:pt x="0" y="8906"/>
                </a:lnTo>
                <a:lnTo>
                  <a:pt x="692263" y="108219"/>
                </a:lnTo>
                <a:lnTo>
                  <a:pt x="693541" y="99312"/>
                </a:lnTo>
                <a:lnTo>
                  <a:pt x="1281" y="0"/>
                </a:lnTo>
                <a:close/>
              </a:path>
            </a:pathLst>
          </a:custGeom>
          <a:solidFill>
            <a:srgbClr val="1516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4275277" y="3322684"/>
            <a:ext cx="339725" cy="127000"/>
          </a:xfrm>
          <a:custGeom>
            <a:avLst/>
            <a:gdLst/>
            <a:ahLst/>
            <a:cxnLst/>
            <a:rect l="l" t="t" r="r" b="b"/>
            <a:pathLst>
              <a:path w="339725" h="127000">
                <a:moveTo>
                  <a:pt x="47560" y="63234"/>
                </a:moveTo>
                <a:lnTo>
                  <a:pt x="0" y="113817"/>
                </a:lnTo>
                <a:lnTo>
                  <a:pt x="68183" y="126903"/>
                </a:lnTo>
                <a:lnTo>
                  <a:pt x="59785" y="100976"/>
                </a:lnTo>
                <a:lnTo>
                  <a:pt x="54237" y="100976"/>
                </a:lnTo>
                <a:lnTo>
                  <a:pt x="51465" y="92416"/>
                </a:lnTo>
                <a:lnTo>
                  <a:pt x="56486" y="90790"/>
                </a:lnTo>
                <a:lnTo>
                  <a:pt x="47560" y="63234"/>
                </a:lnTo>
                <a:close/>
              </a:path>
              <a:path w="339725" h="127000">
                <a:moveTo>
                  <a:pt x="56486" y="90790"/>
                </a:moveTo>
                <a:lnTo>
                  <a:pt x="51465" y="92416"/>
                </a:lnTo>
                <a:lnTo>
                  <a:pt x="54237" y="100976"/>
                </a:lnTo>
                <a:lnTo>
                  <a:pt x="59258" y="99349"/>
                </a:lnTo>
                <a:lnTo>
                  <a:pt x="56486" y="90790"/>
                </a:lnTo>
                <a:close/>
              </a:path>
              <a:path w="339725" h="127000">
                <a:moveTo>
                  <a:pt x="59258" y="99349"/>
                </a:moveTo>
                <a:lnTo>
                  <a:pt x="54237" y="100976"/>
                </a:lnTo>
                <a:lnTo>
                  <a:pt x="59785" y="100976"/>
                </a:lnTo>
                <a:lnTo>
                  <a:pt x="59258" y="99349"/>
                </a:lnTo>
                <a:close/>
              </a:path>
              <a:path w="339725" h="127000">
                <a:moveTo>
                  <a:pt x="336750" y="0"/>
                </a:moveTo>
                <a:lnTo>
                  <a:pt x="56486" y="90790"/>
                </a:lnTo>
                <a:lnTo>
                  <a:pt x="59258" y="99349"/>
                </a:lnTo>
                <a:lnTo>
                  <a:pt x="339523" y="8561"/>
                </a:lnTo>
                <a:lnTo>
                  <a:pt x="336750" y="0"/>
                </a:lnTo>
                <a:close/>
              </a:path>
            </a:pathLst>
          </a:custGeom>
          <a:solidFill>
            <a:srgbClr val="1516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 txBox="1"/>
          <p:nvPr/>
        </p:nvSpPr>
        <p:spPr>
          <a:xfrm>
            <a:off x="2033925" y="7190945"/>
            <a:ext cx="85725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15" dirty="0">
                <a:solidFill>
                  <a:srgbClr val="151616"/>
                </a:solidFill>
                <a:latin typeface="Arial"/>
                <a:cs typeface="Arial"/>
              </a:rPr>
              <a:t>SPEAKER</a:t>
            </a:r>
            <a:r>
              <a:rPr sz="800" spc="-7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10" dirty="0">
                <a:solidFill>
                  <a:srgbClr val="151616"/>
                </a:solidFill>
                <a:latin typeface="Arial"/>
                <a:cs typeface="Arial"/>
              </a:rPr>
              <a:t>ARMS</a:t>
            </a:r>
            <a:endParaRPr sz="800">
              <a:latin typeface="Arial"/>
              <a:cs typeface="Arial"/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1760514" y="6641675"/>
            <a:ext cx="285750" cy="542290"/>
          </a:xfrm>
          <a:custGeom>
            <a:avLst/>
            <a:gdLst/>
            <a:ahLst/>
            <a:cxnLst/>
            <a:rect l="l" t="t" r="r" b="b"/>
            <a:pathLst>
              <a:path w="285750" h="542290">
                <a:moveTo>
                  <a:pt x="33714" y="51956"/>
                </a:moveTo>
                <a:lnTo>
                  <a:pt x="25721" y="56094"/>
                </a:lnTo>
                <a:lnTo>
                  <a:pt x="277157" y="541818"/>
                </a:lnTo>
                <a:lnTo>
                  <a:pt x="285149" y="537678"/>
                </a:lnTo>
                <a:lnTo>
                  <a:pt x="33714" y="51956"/>
                </a:lnTo>
                <a:close/>
              </a:path>
              <a:path w="285750" h="542290">
                <a:moveTo>
                  <a:pt x="1753" y="0"/>
                </a:moveTo>
                <a:lnTo>
                  <a:pt x="0" y="69408"/>
                </a:lnTo>
                <a:lnTo>
                  <a:pt x="25721" y="56094"/>
                </a:lnTo>
                <a:lnTo>
                  <a:pt x="23295" y="51408"/>
                </a:lnTo>
                <a:lnTo>
                  <a:pt x="31287" y="47268"/>
                </a:lnTo>
                <a:lnTo>
                  <a:pt x="42771" y="47268"/>
                </a:lnTo>
                <a:lnTo>
                  <a:pt x="59436" y="38642"/>
                </a:lnTo>
                <a:lnTo>
                  <a:pt x="1753" y="0"/>
                </a:lnTo>
                <a:close/>
              </a:path>
              <a:path w="285750" h="542290">
                <a:moveTo>
                  <a:pt x="31287" y="47268"/>
                </a:moveTo>
                <a:lnTo>
                  <a:pt x="23295" y="51408"/>
                </a:lnTo>
                <a:lnTo>
                  <a:pt x="25721" y="56094"/>
                </a:lnTo>
                <a:lnTo>
                  <a:pt x="33714" y="51956"/>
                </a:lnTo>
                <a:lnTo>
                  <a:pt x="31287" y="47268"/>
                </a:lnTo>
                <a:close/>
              </a:path>
              <a:path w="285750" h="542290">
                <a:moveTo>
                  <a:pt x="42771" y="47268"/>
                </a:moveTo>
                <a:lnTo>
                  <a:pt x="31287" y="47268"/>
                </a:lnTo>
                <a:lnTo>
                  <a:pt x="33714" y="51956"/>
                </a:lnTo>
                <a:lnTo>
                  <a:pt x="42771" y="47268"/>
                </a:lnTo>
                <a:close/>
              </a:path>
            </a:pathLst>
          </a:custGeom>
          <a:solidFill>
            <a:srgbClr val="1516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2860311" y="6641675"/>
            <a:ext cx="378460" cy="536575"/>
          </a:xfrm>
          <a:custGeom>
            <a:avLst/>
            <a:gdLst/>
            <a:ahLst/>
            <a:cxnLst/>
            <a:rect l="l" t="t" r="r" b="b"/>
            <a:pathLst>
              <a:path w="378460" h="536575">
                <a:moveTo>
                  <a:pt x="339685" y="47195"/>
                </a:moveTo>
                <a:lnTo>
                  <a:pt x="0" y="530813"/>
                </a:lnTo>
                <a:lnTo>
                  <a:pt x="7366" y="535983"/>
                </a:lnTo>
                <a:lnTo>
                  <a:pt x="347048" y="52367"/>
                </a:lnTo>
                <a:lnTo>
                  <a:pt x="339685" y="47195"/>
                </a:lnTo>
                <a:close/>
              </a:path>
              <a:path w="378460" h="536575">
                <a:moveTo>
                  <a:pt x="373620" y="42880"/>
                </a:moveTo>
                <a:lnTo>
                  <a:pt x="342715" y="42880"/>
                </a:lnTo>
                <a:lnTo>
                  <a:pt x="350081" y="48049"/>
                </a:lnTo>
                <a:lnTo>
                  <a:pt x="347048" y="52367"/>
                </a:lnTo>
                <a:lnTo>
                  <a:pt x="370749" y="69015"/>
                </a:lnTo>
                <a:lnTo>
                  <a:pt x="373620" y="42880"/>
                </a:lnTo>
                <a:close/>
              </a:path>
              <a:path w="378460" h="536575">
                <a:moveTo>
                  <a:pt x="342715" y="42880"/>
                </a:moveTo>
                <a:lnTo>
                  <a:pt x="339685" y="47195"/>
                </a:lnTo>
                <a:lnTo>
                  <a:pt x="347048" y="52367"/>
                </a:lnTo>
                <a:lnTo>
                  <a:pt x="350081" y="48049"/>
                </a:lnTo>
                <a:lnTo>
                  <a:pt x="342715" y="42880"/>
                </a:lnTo>
                <a:close/>
              </a:path>
              <a:path w="378460" h="536575">
                <a:moveTo>
                  <a:pt x="378330" y="0"/>
                </a:moveTo>
                <a:lnTo>
                  <a:pt x="315982" y="30546"/>
                </a:lnTo>
                <a:lnTo>
                  <a:pt x="339685" y="47195"/>
                </a:lnTo>
                <a:lnTo>
                  <a:pt x="342715" y="42880"/>
                </a:lnTo>
                <a:lnTo>
                  <a:pt x="373620" y="42880"/>
                </a:lnTo>
                <a:lnTo>
                  <a:pt x="378330" y="0"/>
                </a:lnTo>
                <a:close/>
              </a:path>
            </a:pathLst>
          </a:custGeom>
          <a:solidFill>
            <a:srgbClr val="1516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2666836" y="4366126"/>
            <a:ext cx="1457960" cy="369570"/>
          </a:xfrm>
          <a:custGeom>
            <a:avLst/>
            <a:gdLst/>
            <a:ahLst/>
            <a:cxnLst/>
            <a:rect l="l" t="t" r="r" b="b"/>
            <a:pathLst>
              <a:path w="1457960" h="369570">
                <a:moveTo>
                  <a:pt x="5393" y="0"/>
                </a:moveTo>
                <a:lnTo>
                  <a:pt x="0" y="7207"/>
                </a:lnTo>
                <a:lnTo>
                  <a:pt x="2207" y="8827"/>
                </a:lnTo>
                <a:lnTo>
                  <a:pt x="8590" y="13442"/>
                </a:lnTo>
                <a:lnTo>
                  <a:pt x="51488" y="42800"/>
                </a:lnTo>
                <a:lnTo>
                  <a:pt x="98342" y="72770"/>
                </a:lnTo>
                <a:lnTo>
                  <a:pt x="158389" y="108699"/>
                </a:lnTo>
                <a:lnTo>
                  <a:pt x="192989" y="128271"/>
                </a:lnTo>
                <a:lnTo>
                  <a:pt x="230428" y="148576"/>
                </a:lnTo>
                <a:lnTo>
                  <a:pt x="270569" y="169358"/>
                </a:lnTo>
                <a:lnTo>
                  <a:pt x="313254" y="190375"/>
                </a:lnTo>
                <a:lnTo>
                  <a:pt x="358334" y="211363"/>
                </a:lnTo>
                <a:lnTo>
                  <a:pt x="405655" y="232077"/>
                </a:lnTo>
                <a:lnTo>
                  <a:pt x="455076" y="252266"/>
                </a:lnTo>
                <a:lnTo>
                  <a:pt x="506437" y="271674"/>
                </a:lnTo>
                <a:lnTo>
                  <a:pt x="559591" y="290045"/>
                </a:lnTo>
                <a:lnTo>
                  <a:pt x="614390" y="307126"/>
                </a:lnTo>
                <a:lnTo>
                  <a:pt x="670684" y="322671"/>
                </a:lnTo>
                <a:lnTo>
                  <a:pt x="728317" y="336420"/>
                </a:lnTo>
                <a:lnTo>
                  <a:pt x="787140" y="348127"/>
                </a:lnTo>
                <a:lnTo>
                  <a:pt x="847008" y="357530"/>
                </a:lnTo>
                <a:lnTo>
                  <a:pt x="907765" y="364382"/>
                </a:lnTo>
                <a:lnTo>
                  <a:pt x="969263" y="368420"/>
                </a:lnTo>
                <a:lnTo>
                  <a:pt x="1031356" y="369399"/>
                </a:lnTo>
                <a:lnTo>
                  <a:pt x="1093882" y="367060"/>
                </a:lnTo>
                <a:lnTo>
                  <a:pt x="1156691" y="361148"/>
                </a:lnTo>
                <a:lnTo>
                  <a:pt x="1161537" y="360399"/>
                </a:lnTo>
                <a:lnTo>
                  <a:pt x="1031256" y="360399"/>
                </a:lnTo>
                <a:lnTo>
                  <a:pt x="969632" y="359427"/>
                </a:lnTo>
                <a:lnTo>
                  <a:pt x="908565" y="355417"/>
                </a:lnTo>
                <a:lnTo>
                  <a:pt x="848211" y="348609"/>
                </a:lnTo>
                <a:lnTo>
                  <a:pt x="788716" y="339263"/>
                </a:lnTo>
                <a:lnTo>
                  <a:pt x="730238" y="327629"/>
                </a:lnTo>
                <a:lnTo>
                  <a:pt x="672923" y="313952"/>
                </a:lnTo>
                <a:lnTo>
                  <a:pt x="616925" y="298494"/>
                </a:lnTo>
                <a:lnTo>
                  <a:pt x="562400" y="281491"/>
                </a:lnTo>
                <a:lnTo>
                  <a:pt x="509497" y="263207"/>
                </a:lnTo>
                <a:lnTo>
                  <a:pt x="458367" y="243893"/>
                </a:lnTo>
                <a:lnTo>
                  <a:pt x="409162" y="223790"/>
                </a:lnTo>
                <a:lnTo>
                  <a:pt x="362035" y="203163"/>
                </a:lnTo>
                <a:lnTo>
                  <a:pt x="317143" y="182253"/>
                </a:lnTo>
                <a:lnTo>
                  <a:pt x="274623" y="161323"/>
                </a:lnTo>
                <a:lnTo>
                  <a:pt x="234641" y="140619"/>
                </a:lnTo>
                <a:lnTo>
                  <a:pt x="197345" y="120394"/>
                </a:lnTo>
                <a:lnTo>
                  <a:pt x="162882" y="100901"/>
                </a:lnTo>
                <a:lnTo>
                  <a:pt x="103079" y="65116"/>
                </a:lnTo>
                <a:lnTo>
                  <a:pt x="56441" y="35284"/>
                </a:lnTo>
                <a:lnTo>
                  <a:pt x="24178" y="13425"/>
                </a:lnTo>
                <a:lnTo>
                  <a:pt x="7491" y="1548"/>
                </a:lnTo>
                <a:lnTo>
                  <a:pt x="5393" y="0"/>
                </a:lnTo>
                <a:close/>
              </a:path>
              <a:path w="1457960" h="369570">
                <a:moveTo>
                  <a:pt x="1399401" y="290162"/>
                </a:moveTo>
                <a:lnTo>
                  <a:pt x="1342519" y="310889"/>
                </a:lnTo>
                <a:lnTo>
                  <a:pt x="1280347" y="328874"/>
                </a:lnTo>
                <a:lnTo>
                  <a:pt x="1217984" y="342565"/>
                </a:lnTo>
                <a:lnTo>
                  <a:pt x="1155583" y="352220"/>
                </a:lnTo>
                <a:lnTo>
                  <a:pt x="1093292" y="358081"/>
                </a:lnTo>
                <a:lnTo>
                  <a:pt x="1031256" y="360399"/>
                </a:lnTo>
                <a:lnTo>
                  <a:pt x="1161537" y="360399"/>
                </a:lnTo>
                <a:lnTo>
                  <a:pt x="1219640" y="351414"/>
                </a:lnTo>
                <a:lnTo>
                  <a:pt x="1282565" y="337593"/>
                </a:lnTo>
                <a:lnTo>
                  <a:pt x="1345313" y="319443"/>
                </a:lnTo>
                <a:lnTo>
                  <a:pt x="1402771" y="298507"/>
                </a:lnTo>
                <a:lnTo>
                  <a:pt x="1399401" y="290162"/>
                </a:lnTo>
                <a:close/>
              </a:path>
              <a:path w="1457960" h="369570">
                <a:moveTo>
                  <a:pt x="1443999" y="288356"/>
                </a:moveTo>
                <a:lnTo>
                  <a:pt x="1404360" y="288356"/>
                </a:lnTo>
                <a:lnTo>
                  <a:pt x="1407730" y="296701"/>
                </a:lnTo>
                <a:lnTo>
                  <a:pt x="1402771" y="298507"/>
                </a:lnTo>
                <a:lnTo>
                  <a:pt x="1413685" y="325534"/>
                </a:lnTo>
                <a:lnTo>
                  <a:pt x="1443999" y="288356"/>
                </a:lnTo>
                <a:close/>
              </a:path>
              <a:path w="1457960" h="369570">
                <a:moveTo>
                  <a:pt x="1404360" y="288356"/>
                </a:moveTo>
                <a:lnTo>
                  <a:pt x="1399401" y="290162"/>
                </a:lnTo>
                <a:lnTo>
                  <a:pt x="1402771" y="298507"/>
                </a:lnTo>
                <a:lnTo>
                  <a:pt x="1407730" y="296701"/>
                </a:lnTo>
                <a:lnTo>
                  <a:pt x="1404360" y="288356"/>
                </a:lnTo>
                <a:close/>
              </a:path>
              <a:path w="1457960" h="369570">
                <a:moveTo>
                  <a:pt x="1388625" y="263476"/>
                </a:moveTo>
                <a:lnTo>
                  <a:pt x="1399401" y="290162"/>
                </a:lnTo>
                <a:lnTo>
                  <a:pt x="1404360" y="288356"/>
                </a:lnTo>
                <a:lnTo>
                  <a:pt x="1443999" y="288356"/>
                </a:lnTo>
                <a:lnTo>
                  <a:pt x="1457561" y="271724"/>
                </a:lnTo>
                <a:lnTo>
                  <a:pt x="1388625" y="263476"/>
                </a:lnTo>
                <a:close/>
              </a:path>
            </a:pathLst>
          </a:custGeom>
          <a:solidFill>
            <a:srgbClr val="1516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 txBox="1">
            <a:spLocks noGrp="1"/>
          </p:cNvSpPr>
          <p:nvPr>
            <p:ph type="title"/>
          </p:nvPr>
        </p:nvSpPr>
        <p:spPr>
          <a:xfrm>
            <a:off x="593219" y="62919"/>
            <a:ext cx="965517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u="sng" spc="55" dirty="0"/>
              <a:t>USING </a:t>
            </a:r>
            <a:r>
              <a:rPr sz="2400" u="sng" spc="60" dirty="0"/>
              <a:t>THUMBNAIL SKETCHES </a:t>
            </a:r>
            <a:r>
              <a:rPr sz="2400" u="sng" spc="10" dirty="0"/>
              <a:t>TO </a:t>
            </a:r>
            <a:r>
              <a:rPr sz="2400" u="sng" spc="55" dirty="0"/>
              <a:t>DEVELOP </a:t>
            </a:r>
            <a:r>
              <a:rPr sz="2400" u="sng" spc="30" dirty="0"/>
              <a:t>AN </a:t>
            </a:r>
            <a:r>
              <a:rPr sz="2400" u="sng" spc="50" dirty="0"/>
              <a:t>IDEA </a:t>
            </a:r>
            <a:r>
              <a:rPr sz="2400" u="sng" dirty="0"/>
              <a:t>- </a:t>
            </a:r>
            <a:r>
              <a:rPr sz="2400" u="sng" spc="50" dirty="0"/>
              <a:t>IDEA</a:t>
            </a:r>
            <a:r>
              <a:rPr sz="2400" u="sng" spc="25" dirty="0"/>
              <a:t> </a:t>
            </a:r>
            <a:r>
              <a:rPr sz="2400" u="sng" spc="-5" dirty="0"/>
              <a:t>4</a:t>
            </a:r>
            <a:endParaRPr sz="2400" u="sng" dirty="0"/>
          </a:p>
        </p:txBody>
      </p:sp>
      <p:sp>
        <p:nvSpPr>
          <p:cNvPr id="47" name="object 47"/>
          <p:cNvSpPr txBox="1"/>
          <p:nvPr/>
        </p:nvSpPr>
        <p:spPr>
          <a:xfrm>
            <a:off x="7237108" y="7291489"/>
            <a:ext cx="2862580" cy="187960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0"/>
              </a:spcBef>
              <a:tabLst>
                <a:tab pos="2057400" algn="l"/>
              </a:tabLst>
            </a:pPr>
            <a:r>
              <a:rPr sz="900" spc="5" dirty="0">
                <a:solidFill>
                  <a:srgbClr val="3C2B98"/>
                </a:solidFill>
                <a:latin typeface="Arial"/>
                <a:cs typeface="Arial"/>
                <a:hlinkClick r:id="rId15"/>
              </a:rPr>
              <a:t>www.technologystudent.com</a:t>
            </a:r>
            <a:r>
              <a:rPr sz="900" spc="25" dirty="0">
                <a:solidFill>
                  <a:srgbClr val="3C2B98"/>
                </a:solidFill>
                <a:latin typeface="Arial"/>
                <a:cs typeface="Arial"/>
                <a:hlinkClick r:id="rId15"/>
              </a:rPr>
              <a:t> </a:t>
            </a:r>
            <a:r>
              <a:rPr sz="900" spc="15" dirty="0">
                <a:solidFill>
                  <a:srgbClr val="3C2B98"/>
                </a:solidFill>
                <a:latin typeface="Arial"/>
                <a:cs typeface="Arial"/>
              </a:rPr>
              <a:t>©</a:t>
            </a:r>
            <a:r>
              <a:rPr sz="900" spc="25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900" spc="10" dirty="0">
                <a:solidFill>
                  <a:srgbClr val="3C2B98"/>
                </a:solidFill>
                <a:latin typeface="Arial"/>
                <a:cs typeface="Arial"/>
              </a:rPr>
              <a:t>2018	</a:t>
            </a:r>
            <a:r>
              <a:rPr sz="900" dirty="0">
                <a:solidFill>
                  <a:srgbClr val="3C2B98"/>
                </a:solidFill>
                <a:latin typeface="Arial"/>
                <a:cs typeface="Arial"/>
              </a:rPr>
              <a:t>V.Ryan </a:t>
            </a:r>
            <a:r>
              <a:rPr sz="900" spc="15" dirty="0">
                <a:solidFill>
                  <a:srgbClr val="3C2B98"/>
                </a:solidFill>
                <a:latin typeface="Arial"/>
                <a:cs typeface="Arial"/>
              </a:rPr>
              <a:t>©</a:t>
            </a:r>
            <a:r>
              <a:rPr sz="900" spc="-60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900" spc="10" dirty="0">
                <a:solidFill>
                  <a:srgbClr val="3C2B98"/>
                </a:solidFill>
                <a:latin typeface="Arial"/>
                <a:cs typeface="Arial"/>
              </a:rPr>
              <a:t>2018</a:t>
            </a:r>
            <a:endParaRPr sz="900">
              <a:latin typeface="Arial"/>
              <a:cs typeface="Arial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726078" y="7312331"/>
            <a:ext cx="3169285" cy="187325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0"/>
              </a:spcBef>
            </a:pPr>
            <a:r>
              <a:rPr sz="900" spc="35" dirty="0">
                <a:solidFill>
                  <a:srgbClr val="3C2B98"/>
                </a:solidFill>
                <a:latin typeface="Arial"/>
                <a:cs typeface="Arial"/>
              </a:rPr>
              <a:t>WORLD </a:t>
            </a:r>
            <a:r>
              <a:rPr sz="900" spc="30" dirty="0">
                <a:solidFill>
                  <a:srgbClr val="3C2B98"/>
                </a:solidFill>
                <a:latin typeface="Arial"/>
                <a:cs typeface="Arial"/>
              </a:rPr>
              <a:t>ASSOCIATION OF </a:t>
            </a:r>
            <a:r>
              <a:rPr sz="900" spc="40" dirty="0">
                <a:solidFill>
                  <a:srgbClr val="3C2B98"/>
                </a:solidFill>
                <a:latin typeface="Arial"/>
                <a:cs typeface="Arial"/>
              </a:rPr>
              <a:t>TECHNOLOGY </a:t>
            </a:r>
            <a:r>
              <a:rPr sz="900" spc="35" dirty="0">
                <a:solidFill>
                  <a:srgbClr val="3C2B98"/>
                </a:solidFill>
                <a:latin typeface="Arial"/>
                <a:cs typeface="Arial"/>
              </a:rPr>
              <a:t>TEACHERS</a:t>
            </a:r>
            <a:endParaRPr sz="900">
              <a:latin typeface="Arial"/>
              <a:cs typeface="Arial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4093334" y="7309371"/>
            <a:ext cx="2849245" cy="187325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0"/>
              </a:spcBef>
            </a:pPr>
            <a:r>
              <a:rPr sz="900" spc="5" dirty="0">
                <a:solidFill>
                  <a:srgbClr val="3C2B98"/>
                </a:solidFill>
                <a:latin typeface="Arial"/>
                <a:cs typeface="Arial"/>
                <a:hlinkClick r:id="rId16"/>
              </a:rPr>
              <a:t>https://www.facebook.com/groups/254963448192823/</a:t>
            </a:r>
            <a:endParaRPr sz="900">
              <a:latin typeface="Arial"/>
              <a:cs typeface="Arial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1304086" y="468449"/>
            <a:ext cx="5450205" cy="51435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  <a:tabLst>
                <a:tab pos="2962910" algn="l"/>
              </a:tabLst>
            </a:pPr>
            <a:r>
              <a:rPr sz="800" spc="25" dirty="0">
                <a:solidFill>
                  <a:srgbClr val="3C2B98"/>
                </a:solidFill>
                <a:latin typeface="Arial"/>
                <a:cs typeface="Arial"/>
              </a:rPr>
              <a:t>WORLD ASSOCIATION </a:t>
            </a:r>
            <a:r>
              <a:rPr sz="800" spc="15" dirty="0">
                <a:solidFill>
                  <a:srgbClr val="3C2B98"/>
                </a:solidFill>
                <a:latin typeface="Arial"/>
                <a:cs typeface="Arial"/>
              </a:rPr>
              <a:t>OF</a:t>
            </a:r>
            <a:r>
              <a:rPr sz="800" spc="30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800" spc="25" dirty="0">
                <a:solidFill>
                  <a:srgbClr val="3C2B98"/>
                </a:solidFill>
                <a:latin typeface="Arial"/>
                <a:cs typeface="Arial"/>
              </a:rPr>
              <a:t>TECHNOLOGY</a:t>
            </a:r>
            <a:r>
              <a:rPr sz="800" spc="10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800" spc="25" dirty="0">
                <a:solidFill>
                  <a:srgbClr val="3C2B98"/>
                </a:solidFill>
                <a:latin typeface="Arial"/>
                <a:cs typeface="Arial"/>
              </a:rPr>
              <a:t>TEACHERS	</a:t>
            </a:r>
            <a:r>
              <a:rPr sz="800" spc="0" dirty="0">
                <a:solidFill>
                  <a:srgbClr val="3C2B98"/>
                </a:solidFill>
                <a:latin typeface="Arial"/>
                <a:cs typeface="Arial"/>
                <a:hlinkClick r:id="rId17"/>
              </a:rPr>
              <a:t>https://www.facebook.com/groups/254963448192823/</a:t>
            </a:r>
            <a:endParaRPr sz="800">
              <a:latin typeface="Arial"/>
              <a:cs typeface="Arial"/>
            </a:endParaRPr>
          </a:p>
          <a:p>
            <a:pPr marL="464820" marR="1544955">
              <a:lnSpc>
                <a:spcPts val="1010"/>
              </a:lnSpc>
              <a:spcBef>
                <a:spcPts val="880"/>
              </a:spcBef>
            </a:pPr>
            <a:r>
              <a:rPr sz="900" spc="-5" dirty="0">
                <a:solidFill>
                  <a:srgbClr val="151616"/>
                </a:solidFill>
                <a:latin typeface="Arial"/>
                <a:cs typeface="Arial"/>
              </a:rPr>
              <a:t>This is </a:t>
            </a:r>
            <a:r>
              <a:rPr sz="900" dirty="0">
                <a:solidFill>
                  <a:srgbClr val="151616"/>
                </a:solidFill>
                <a:latin typeface="Arial"/>
                <a:cs typeface="Arial"/>
              </a:rPr>
              <a:t>my ﬁrst </a:t>
            </a:r>
            <a:r>
              <a:rPr sz="900" spc="-5" dirty="0">
                <a:solidFill>
                  <a:srgbClr val="151616"/>
                </a:solidFill>
                <a:latin typeface="Arial"/>
                <a:cs typeface="Arial"/>
              </a:rPr>
              <a:t>basic idea </a:t>
            </a:r>
            <a:r>
              <a:rPr sz="900" dirty="0">
                <a:solidFill>
                  <a:srgbClr val="151616"/>
                </a:solidFill>
                <a:latin typeface="Arial"/>
                <a:cs typeface="Arial"/>
              </a:rPr>
              <a:t>for </a:t>
            </a:r>
            <a:r>
              <a:rPr sz="900" spc="-5" dirty="0">
                <a:solidFill>
                  <a:srgbClr val="151616"/>
                </a:solidFill>
                <a:latin typeface="Arial"/>
                <a:cs typeface="Arial"/>
              </a:rPr>
              <a:t>an </a:t>
            </a:r>
            <a:r>
              <a:rPr sz="900" spc="5" dirty="0">
                <a:solidFill>
                  <a:srgbClr val="151616"/>
                </a:solidFill>
                <a:latin typeface="Arial"/>
                <a:cs typeface="Arial"/>
              </a:rPr>
              <a:t>MP3 </a:t>
            </a:r>
            <a:r>
              <a:rPr sz="900" spc="-10" dirty="0">
                <a:solidFill>
                  <a:srgbClr val="151616"/>
                </a:solidFill>
                <a:latin typeface="Arial"/>
                <a:cs typeface="Arial"/>
              </a:rPr>
              <a:t>player. </a:t>
            </a:r>
            <a:r>
              <a:rPr sz="900" dirty="0">
                <a:solidFill>
                  <a:srgbClr val="151616"/>
                </a:solidFill>
                <a:latin typeface="Arial"/>
                <a:cs typeface="Arial"/>
              </a:rPr>
              <a:t>It </a:t>
            </a:r>
            <a:r>
              <a:rPr sz="900" spc="-5" dirty="0">
                <a:solidFill>
                  <a:srgbClr val="151616"/>
                </a:solidFill>
                <a:latin typeface="Arial"/>
                <a:cs typeface="Arial"/>
              </a:rPr>
              <a:t>is composed </a:t>
            </a:r>
            <a:r>
              <a:rPr sz="900" dirty="0">
                <a:solidFill>
                  <a:srgbClr val="151616"/>
                </a:solidFill>
                <a:latin typeface="Arial"/>
                <a:cs typeface="Arial"/>
              </a:rPr>
              <a:t>of </a:t>
            </a:r>
            <a:r>
              <a:rPr sz="900" spc="-5" dirty="0">
                <a:solidFill>
                  <a:srgbClr val="151616"/>
                </a:solidFill>
                <a:latin typeface="Arial"/>
                <a:cs typeface="Arial"/>
              </a:rPr>
              <a:t>three  main </a:t>
            </a:r>
            <a:r>
              <a:rPr sz="900" dirty="0">
                <a:solidFill>
                  <a:srgbClr val="151616"/>
                </a:solidFill>
                <a:latin typeface="Arial"/>
                <a:cs typeface="Arial"/>
              </a:rPr>
              <a:t>parts, two </a:t>
            </a:r>
            <a:r>
              <a:rPr sz="900" spc="-5" dirty="0">
                <a:solidFill>
                  <a:srgbClr val="151616"/>
                </a:solidFill>
                <a:latin typeface="Arial"/>
                <a:cs typeface="Arial"/>
              </a:rPr>
              <a:t>speakers and a docking</a:t>
            </a:r>
            <a:r>
              <a:rPr sz="900" spc="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900" dirty="0">
                <a:solidFill>
                  <a:srgbClr val="151616"/>
                </a:solidFill>
                <a:latin typeface="Arial"/>
                <a:cs typeface="Arial"/>
              </a:rPr>
              <a:t>station.</a:t>
            </a:r>
            <a:endParaRPr sz="900">
              <a:latin typeface="Arial"/>
              <a:cs typeface="Arial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7009625" y="450488"/>
            <a:ext cx="2512060" cy="15049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800" spc="0" dirty="0">
                <a:solidFill>
                  <a:srgbClr val="3C2B98"/>
                </a:solidFill>
                <a:latin typeface="Arial"/>
                <a:cs typeface="Arial"/>
                <a:hlinkClick r:id="rId15"/>
              </a:rPr>
              <a:t>www.technologystudent.com </a:t>
            </a:r>
            <a:r>
              <a:rPr sz="800" spc="5" dirty="0">
                <a:solidFill>
                  <a:srgbClr val="3C2B98"/>
                </a:solidFill>
                <a:latin typeface="Arial"/>
                <a:cs typeface="Arial"/>
                <a:hlinkClick r:id="rId15"/>
              </a:rPr>
              <a:t>© </a:t>
            </a:r>
            <a:r>
              <a:rPr sz="800" spc="0" dirty="0">
                <a:solidFill>
                  <a:srgbClr val="3C2B98"/>
                </a:solidFill>
                <a:latin typeface="Arial"/>
                <a:cs typeface="Arial"/>
              </a:rPr>
              <a:t>2018 </a:t>
            </a:r>
            <a:r>
              <a:rPr sz="800" spc="-5" dirty="0">
                <a:solidFill>
                  <a:srgbClr val="3C2B98"/>
                </a:solidFill>
                <a:latin typeface="Arial"/>
                <a:cs typeface="Arial"/>
              </a:rPr>
              <a:t>V.Ryan </a:t>
            </a:r>
            <a:r>
              <a:rPr sz="800" spc="5" dirty="0">
                <a:solidFill>
                  <a:srgbClr val="3C2B98"/>
                </a:solidFill>
                <a:latin typeface="Arial"/>
                <a:cs typeface="Arial"/>
              </a:rPr>
              <a:t>©</a:t>
            </a:r>
            <a:r>
              <a:rPr sz="800" spc="-55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800" spc="0" dirty="0">
                <a:solidFill>
                  <a:srgbClr val="3C2B98"/>
                </a:solidFill>
                <a:latin typeface="Arial"/>
                <a:cs typeface="Arial"/>
              </a:rPr>
              <a:t>2018</a:t>
            </a:r>
            <a:endParaRPr sz="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1014" y="58452"/>
            <a:ext cx="10567035" cy="7455534"/>
          </a:xfrm>
          <a:custGeom>
            <a:avLst/>
            <a:gdLst/>
            <a:ahLst/>
            <a:cxnLst/>
            <a:rect l="l" t="t" r="r" b="b"/>
            <a:pathLst>
              <a:path w="10567035" h="7455534">
                <a:moveTo>
                  <a:pt x="0" y="0"/>
                </a:moveTo>
                <a:lnTo>
                  <a:pt x="10566467" y="0"/>
                </a:lnTo>
                <a:lnTo>
                  <a:pt x="10566467" y="7454948"/>
                </a:lnTo>
                <a:lnTo>
                  <a:pt x="0" y="7454948"/>
                </a:lnTo>
                <a:lnTo>
                  <a:pt x="0" y="0"/>
                </a:lnTo>
                <a:close/>
              </a:path>
            </a:pathLst>
          </a:custGeom>
          <a:solidFill>
            <a:srgbClr val="F5FDF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966055" y="2141961"/>
            <a:ext cx="1812289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151616"/>
                </a:solidFill>
                <a:latin typeface="Arial"/>
                <a:cs typeface="Arial"/>
              </a:rPr>
              <a:t>HELPFUL</a:t>
            </a:r>
            <a:r>
              <a:rPr sz="1800" b="1" spc="-1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151616"/>
                </a:solidFill>
                <a:latin typeface="Arial"/>
                <a:cs typeface="Arial"/>
              </a:rPr>
              <a:t>LINKS</a:t>
            </a:r>
            <a:endParaRPr sz="18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856612" y="1616562"/>
            <a:ext cx="9306560" cy="1512570"/>
          </a:xfrm>
          <a:custGeom>
            <a:avLst/>
            <a:gdLst/>
            <a:ahLst/>
            <a:cxnLst/>
            <a:rect l="l" t="t" r="r" b="b"/>
            <a:pathLst>
              <a:path w="9306560" h="1512570">
                <a:moveTo>
                  <a:pt x="0" y="0"/>
                </a:moveTo>
                <a:lnTo>
                  <a:pt x="9306413" y="0"/>
                </a:lnTo>
                <a:lnTo>
                  <a:pt x="9306413" y="1512121"/>
                </a:lnTo>
                <a:lnTo>
                  <a:pt x="0" y="1512121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DD2B1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701307" y="139294"/>
            <a:ext cx="7505065" cy="11910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399540">
              <a:lnSpc>
                <a:spcPct val="135100"/>
              </a:lnSpc>
              <a:spcBef>
                <a:spcPts val="100"/>
              </a:spcBef>
            </a:pPr>
            <a:r>
              <a:rPr sz="3000" b="1" u="sng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DESIGN </a:t>
            </a:r>
            <a:r>
              <a:rPr sz="3000" b="1" u="sng" spc="-3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STRATEGY </a:t>
            </a:r>
            <a:r>
              <a:rPr sz="3000" b="1" u="sng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FIVE </a:t>
            </a:r>
            <a:r>
              <a:rPr sz="3000" b="1" u="sng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3000" b="1" spc="-25" dirty="0">
                <a:solidFill>
                  <a:srgbClr val="151616"/>
                </a:solidFill>
                <a:latin typeface="Arial"/>
                <a:cs typeface="Arial"/>
              </a:rPr>
              <a:t>GENERATING </a:t>
            </a:r>
            <a:r>
              <a:rPr sz="3000" b="1" spc="-5" dirty="0">
                <a:solidFill>
                  <a:srgbClr val="151616"/>
                </a:solidFill>
                <a:latin typeface="Arial"/>
                <a:cs typeface="Arial"/>
              </a:rPr>
              <a:t>A </a:t>
            </a:r>
            <a:r>
              <a:rPr sz="3000" b="1" dirty="0">
                <a:solidFill>
                  <a:srgbClr val="151616"/>
                </a:solidFill>
                <a:latin typeface="Arial"/>
                <a:cs typeface="Arial"/>
              </a:rPr>
              <a:t>DESIGN USING</a:t>
            </a:r>
            <a:r>
              <a:rPr sz="3000" b="1" spc="-27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3000" b="1" dirty="0">
                <a:solidFill>
                  <a:srgbClr val="151616"/>
                </a:solidFill>
                <a:latin typeface="Arial"/>
                <a:cs typeface="Arial"/>
              </a:rPr>
              <a:t>MODELS</a:t>
            </a:r>
            <a:endParaRPr sz="3000" dirty="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237108" y="7291489"/>
            <a:ext cx="2862580" cy="187960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0"/>
              </a:spcBef>
              <a:tabLst>
                <a:tab pos="2057400" algn="l"/>
              </a:tabLst>
            </a:pPr>
            <a:r>
              <a:rPr sz="900" spc="5" dirty="0">
                <a:solidFill>
                  <a:srgbClr val="3C2B98"/>
                </a:solidFill>
                <a:latin typeface="Arial"/>
                <a:cs typeface="Arial"/>
                <a:hlinkClick r:id="rId2"/>
              </a:rPr>
              <a:t>www.technologystudent.com</a:t>
            </a:r>
            <a:r>
              <a:rPr sz="900" spc="25" dirty="0">
                <a:solidFill>
                  <a:srgbClr val="3C2B98"/>
                </a:solidFill>
                <a:latin typeface="Arial"/>
                <a:cs typeface="Arial"/>
                <a:hlinkClick r:id="rId2"/>
              </a:rPr>
              <a:t> </a:t>
            </a:r>
            <a:r>
              <a:rPr sz="900" spc="15" dirty="0">
                <a:solidFill>
                  <a:srgbClr val="3C2B98"/>
                </a:solidFill>
                <a:latin typeface="Arial"/>
                <a:cs typeface="Arial"/>
              </a:rPr>
              <a:t>©</a:t>
            </a:r>
            <a:r>
              <a:rPr sz="900" spc="25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900" spc="10" dirty="0">
                <a:solidFill>
                  <a:srgbClr val="3C2B98"/>
                </a:solidFill>
                <a:latin typeface="Arial"/>
                <a:cs typeface="Arial"/>
              </a:rPr>
              <a:t>2018	</a:t>
            </a:r>
            <a:r>
              <a:rPr sz="900" dirty="0">
                <a:solidFill>
                  <a:srgbClr val="3C2B98"/>
                </a:solidFill>
                <a:latin typeface="Arial"/>
                <a:cs typeface="Arial"/>
              </a:rPr>
              <a:t>V.Ryan </a:t>
            </a:r>
            <a:r>
              <a:rPr sz="900" spc="15" dirty="0">
                <a:solidFill>
                  <a:srgbClr val="3C2B98"/>
                </a:solidFill>
                <a:latin typeface="Arial"/>
                <a:cs typeface="Arial"/>
              </a:rPr>
              <a:t>©</a:t>
            </a:r>
            <a:r>
              <a:rPr sz="900" spc="-60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900" spc="10" dirty="0">
                <a:solidFill>
                  <a:srgbClr val="3C2B98"/>
                </a:solidFill>
                <a:latin typeface="Arial"/>
                <a:cs typeface="Arial"/>
              </a:rPr>
              <a:t>2018</a:t>
            </a:r>
            <a:endParaRPr sz="9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26078" y="7312331"/>
            <a:ext cx="3169285" cy="187325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0"/>
              </a:spcBef>
            </a:pPr>
            <a:r>
              <a:rPr sz="900" spc="35" dirty="0">
                <a:solidFill>
                  <a:srgbClr val="3C2B98"/>
                </a:solidFill>
                <a:latin typeface="Arial"/>
                <a:cs typeface="Arial"/>
              </a:rPr>
              <a:t>WORLD </a:t>
            </a:r>
            <a:r>
              <a:rPr sz="900" spc="30" dirty="0">
                <a:solidFill>
                  <a:srgbClr val="3C2B98"/>
                </a:solidFill>
                <a:latin typeface="Arial"/>
                <a:cs typeface="Arial"/>
              </a:rPr>
              <a:t>ASSOCIATION OF </a:t>
            </a:r>
            <a:r>
              <a:rPr sz="900" spc="40" dirty="0">
                <a:solidFill>
                  <a:srgbClr val="3C2B98"/>
                </a:solidFill>
                <a:latin typeface="Arial"/>
                <a:cs typeface="Arial"/>
              </a:rPr>
              <a:t>TECHNOLOGY </a:t>
            </a:r>
            <a:r>
              <a:rPr sz="900" spc="35" dirty="0">
                <a:solidFill>
                  <a:srgbClr val="3C2B98"/>
                </a:solidFill>
                <a:latin typeface="Arial"/>
                <a:cs typeface="Arial"/>
              </a:rPr>
              <a:t>TEACHERS</a:t>
            </a:r>
            <a:endParaRPr sz="9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093334" y="7309371"/>
            <a:ext cx="2849245" cy="187325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0"/>
              </a:spcBef>
            </a:pPr>
            <a:r>
              <a:rPr sz="900" spc="5" dirty="0">
                <a:solidFill>
                  <a:srgbClr val="3C2B98"/>
                </a:solidFill>
                <a:latin typeface="Arial"/>
                <a:cs typeface="Arial"/>
                <a:hlinkClick r:id="rId3"/>
              </a:rPr>
              <a:t>https://www.facebook.com/groups/254963448192823/</a:t>
            </a:r>
            <a:endParaRPr sz="9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58826" y="3465157"/>
            <a:ext cx="9690735" cy="2134235"/>
          </a:xfrm>
          <a:prstGeom prst="rect">
            <a:avLst/>
          </a:prstGeom>
          <a:solidFill>
            <a:srgbClr val="FEF8C6"/>
          </a:solidFill>
        </p:spPr>
        <p:txBody>
          <a:bodyPr vert="horz" wrap="square" lIns="0" tIns="109855" rIns="0" bIns="0" rtlCol="0">
            <a:spAutoFit/>
          </a:bodyPr>
          <a:lstStyle/>
          <a:p>
            <a:pPr marL="347980" marR="252095" indent="-1270" algn="ctr">
              <a:lnSpc>
                <a:spcPts val="2680"/>
              </a:lnSpc>
              <a:spcBef>
                <a:spcPts val="865"/>
              </a:spcBef>
            </a:pP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At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any point during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this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design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cycle,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make models which will help  you visualise your ideas,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to test them out, to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check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ergonomics  and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show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potential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customers. </a:t>
            </a:r>
            <a:r>
              <a:rPr sz="2400" spc="-80" dirty="0">
                <a:solidFill>
                  <a:srgbClr val="151616"/>
                </a:solidFill>
                <a:latin typeface="Arial"/>
                <a:cs typeface="Arial"/>
              </a:rPr>
              <a:t>You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may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have other reasons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to 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manufacture initial models. </a:t>
            </a:r>
            <a:r>
              <a:rPr sz="2400" spc="-70" dirty="0">
                <a:solidFill>
                  <a:srgbClr val="151616"/>
                </a:solidFill>
                <a:latin typeface="Arial"/>
                <a:cs typeface="Arial"/>
              </a:rPr>
              <a:t>Take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a photographic record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of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your  models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for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your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 NEA.</a:t>
            </a:r>
            <a:endParaRPr sz="24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053405" y="1576014"/>
            <a:ext cx="7026275" cy="14084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15265" marR="576580" indent="635">
              <a:lnSpc>
                <a:spcPct val="131900"/>
              </a:lnSpc>
            </a:pPr>
            <a:r>
              <a:rPr sz="1800" spc="-5" dirty="0">
                <a:solidFill>
                  <a:srgbClr val="DD2B1C"/>
                </a:solidFill>
                <a:latin typeface="Arial"/>
                <a:cs typeface="Arial"/>
                <a:hlinkClick r:id="rId4"/>
              </a:rPr>
              <a:t>http://www.technologystudent.com/despro_3/cardmod1.html </a:t>
            </a:r>
            <a:r>
              <a:rPr sz="1800" spc="-5" dirty="0">
                <a:solidFill>
                  <a:srgbClr val="DD2B1C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DD2B1C"/>
                </a:solidFill>
                <a:latin typeface="Arial"/>
                <a:cs typeface="Arial"/>
                <a:hlinkClick r:id="rId5"/>
              </a:rPr>
              <a:t>http://www.technologystudent.com/despro_3/cardmod2.html </a:t>
            </a:r>
            <a:r>
              <a:rPr sz="1800" spc="-5" dirty="0">
                <a:solidFill>
                  <a:srgbClr val="DD2B1C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DD2B1C"/>
                </a:solidFill>
                <a:latin typeface="Arial"/>
                <a:cs typeface="Arial"/>
                <a:hlinkClick r:id="rId6"/>
              </a:rPr>
              <a:t>http://www.technologystudent.com/despro_ﬂsh/prodevp4.html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80"/>
              </a:spcBef>
            </a:pPr>
            <a:r>
              <a:rPr sz="1800" spc="-5" dirty="0">
                <a:solidFill>
                  <a:srgbClr val="DD2B1C"/>
                </a:solidFill>
                <a:latin typeface="Arial"/>
                <a:cs typeface="Arial"/>
                <a:hlinkClick r:id="rId7"/>
              </a:rPr>
              <a:t>http://www.technologystudent.com/despro_ﬂsh/graphics_model1.html</a:t>
            </a:r>
            <a:endParaRPr sz="18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26078" y="90764"/>
            <a:ext cx="6216650" cy="1676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  <a:tabLst>
                <a:tab pos="3379470" algn="l"/>
              </a:tabLst>
            </a:pPr>
            <a:r>
              <a:rPr sz="900" spc="35" dirty="0">
                <a:solidFill>
                  <a:srgbClr val="3C2B98"/>
                </a:solidFill>
                <a:latin typeface="Arial"/>
                <a:cs typeface="Arial"/>
              </a:rPr>
              <a:t>WORLD </a:t>
            </a:r>
            <a:r>
              <a:rPr sz="900" spc="30" dirty="0">
                <a:solidFill>
                  <a:srgbClr val="3C2B98"/>
                </a:solidFill>
                <a:latin typeface="Arial"/>
                <a:cs typeface="Arial"/>
              </a:rPr>
              <a:t>ASSOCIATION OF</a:t>
            </a:r>
            <a:r>
              <a:rPr sz="900" spc="80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900" spc="40" dirty="0">
                <a:solidFill>
                  <a:srgbClr val="3C2B98"/>
                </a:solidFill>
                <a:latin typeface="Arial"/>
                <a:cs typeface="Arial"/>
              </a:rPr>
              <a:t>TECHNOLOGY</a:t>
            </a:r>
            <a:r>
              <a:rPr sz="900" spc="35" dirty="0">
                <a:solidFill>
                  <a:srgbClr val="3C2B98"/>
                </a:solidFill>
                <a:latin typeface="Arial"/>
                <a:cs typeface="Arial"/>
              </a:rPr>
              <a:t> TEACHERS	</a:t>
            </a:r>
            <a:r>
              <a:rPr sz="900" spc="5" dirty="0">
                <a:solidFill>
                  <a:srgbClr val="3C2B98"/>
                </a:solidFill>
                <a:latin typeface="Arial"/>
                <a:cs typeface="Arial"/>
                <a:hlinkClick r:id="rId8"/>
              </a:rPr>
              <a:t>https://www.facebook.com/groups/254963448192823/</a:t>
            </a:r>
            <a:endParaRPr sz="9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237108" y="70271"/>
            <a:ext cx="2862580" cy="1676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  <a:tabLst>
                <a:tab pos="2057400" algn="l"/>
              </a:tabLst>
            </a:pPr>
            <a:r>
              <a:rPr sz="900" spc="5" dirty="0">
                <a:solidFill>
                  <a:srgbClr val="3C2B98"/>
                </a:solidFill>
                <a:latin typeface="Arial"/>
                <a:cs typeface="Arial"/>
                <a:hlinkClick r:id="rId2"/>
              </a:rPr>
              <a:t>www.technologystudent.com</a:t>
            </a:r>
            <a:r>
              <a:rPr sz="900" spc="25" dirty="0">
                <a:solidFill>
                  <a:srgbClr val="3C2B98"/>
                </a:solidFill>
                <a:latin typeface="Arial"/>
                <a:cs typeface="Arial"/>
                <a:hlinkClick r:id="rId2"/>
              </a:rPr>
              <a:t> </a:t>
            </a:r>
            <a:r>
              <a:rPr sz="900" spc="15" dirty="0">
                <a:solidFill>
                  <a:srgbClr val="3C2B98"/>
                </a:solidFill>
                <a:latin typeface="Arial"/>
                <a:cs typeface="Arial"/>
                <a:hlinkClick r:id="rId2"/>
              </a:rPr>
              <a:t>©</a:t>
            </a:r>
            <a:r>
              <a:rPr sz="900" spc="25" dirty="0">
                <a:solidFill>
                  <a:srgbClr val="3C2B98"/>
                </a:solidFill>
                <a:latin typeface="Arial"/>
                <a:cs typeface="Arial"/>
                <a:hlinkClick r:id="rId2"/>
              </a:rPr>
              <a:t> </a:t>
            </a:r>
            <a:r>
              <a:rPr sz="900" spc="10" dirty="0">
                <a:solidFill>
                  <a:srgbClr val="3C2B98"/>
                </a:solidFill>
                <a:latin typeface="Arial"/>
                <a:cs typeface="Arial"/>
              </a:rPr>
              <a:t>2018	</a:t>
            </a:r>
            <a:r>
              <a:rPr sz="900" dirty="0">
                <a:solidFill>
                  <a:srgbClr val="3C2B98"/>
                </a:solidFill>
                <a:latin typeface="Arial"/>
                <a:cs typeface="Arial"/>
              </a:rPr>
              <a:t>V.Ryan </a:t>
            </a:r>
            <a:r>
              <a:rPr sz="900" spc="15" dirty="0">
                <a:solidFill>
                  <a:srgbClr val="3C2B98"/>
                </a:solidFill>
                <a:latin typeface="Arial"/>
                <a:cs typeface="Arial"/>
              </a:rPr>
              <a:t>©</a:t>
            </a:r>
            <a:r>
              <a:rPr sz="900" spc="-60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900" spc="10" dirty="0">
                <a:solidFill>
                  <a:srgbClr val="3C2B98"/>
                </a:solidFill>
                <a:latin typeface="Arial"/>
                <a:cs typeface="Arial"/>
              </a:rPr>
              <a:t>2018</a:t>
            </a:r>
            <a:endParaRPr sz="9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1014" y="58452"/>
            <a:ext cx="10567035" cy="7455534"/>
          </a:xfrm>
          <a:custGeom>
            <a:avLst/>
            <a:gdLst/>
            <a:ahLst/>
            <a:cxnLst/>
            <a:rect l="l" t="t" r="r" b="b"/>
            <a:pathLst>
              <a:path w="10567035" h="7455534">
                <a:moveTo>
                  <a:pt x="0" y="0"/>
                </a:moveTo>
                <a:lnTo>
                  <a:pt x="10566467" y="0"/>
                </a:lnTo>
                <a:lnTo>
                  <a:pt x="10566467" y="7454948"/>
                </a:lnTo>
                <a:lnTo>
                  <a:pt x="0" y="7454948"/>
                </a:lnTo>
                <a:lnTo>
                  <a:pt x="0" y="0"/>
                </a:lnTo>
                <a:close/>
              </a:path>
            </a:pathLst>
          </a:custGeom>
          <a:solidFill>
            <a:srgbClr val="F5FDF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00019" y="391737"/>
            <a:ext cx="10351135" cy="7074534"/>
          </a:xfrm>
          <a:custGeom>
            <a:avLst/>
            <a:gdLst/>
            <a:ahLst/>
            <a:cxnLst/>
            <a:rect l="l" t="t" r="r" b="b"/>
            <a:pathLst>
              <a:path w="10351135" h="7074534">
                <a:moveTo>
                  <a:pt x="0" y="0"/>
                </a:moveTo>
                <a:lnTo>
                  <a:pt x="10350568" y="0"/>
                </a:lnTo>
                <a:lnTo>
                  <a:pt x="10350568" y="7073945"/>
                </a:lnTo>
                <a:lnTo>
                  <a:pt x="0" y="707394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717182" y="3738370"/>
            <a:ext cx="3674426" cy="294322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404364" y="1809198"/>
            <a:ext cx="1846886" cy="120687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631622" y="2722013"/>
            <a:ext cx="2007229" cy="131585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483167" y="31484"/>
            <a:ext cx="963612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u="sng" spc="50" dirty="0"/>
              <a:t>IDEA </a:t>
            </a:r>
            <a:r>
              <a:rPr sz="2400" u="sng" spc="-5" dirty="0"/>
              <a:t>5 </a:t>
            </a:r>
            <a:r>
              <a:rPr sz="2400" u="sng" dirty="0"/>
              <a:t>- </a:t>
            </a:r>
            <a:r>
              <a:rPr sz="2400" u="sng" spc="30" dirty="0"/>
              <a:t>MP3 </a:t>
            </a:r>
            <a:r>
              <a:rPr sz="2400" u="sng" spc="25" dirty="0"/>
              <a:t>PLAYER </a:t>
            </a:r>
            <a:r>
              <a:rPr sz="2400" u="sng" dirty="0"/>
              <a:t>/ </a:t>
            </a:r>
            <a:r>
              <a:rPr sz="2400" u="sng" spc="10" dirty="0"/>
              <a:t>STATION </a:t>
            </a:r>
            <a:r>
              <a:rPr sz="2400" u="sng" dirty="0"/>
              <a:t>- </a:t>
            </a:r>
            <a:r>
              <a:rPr sz="2400" u="sng" spc="55" dirty="0"/>
              <a:t>SCALED MODEL </a:t>
            </a:r>
            <a:r>
              <a:rPr sz="2400" u="sng" dirty="0"/>
              <a:t>- </a:t>
            </a:r>
            <a:r>
              <a:rPr sz="2400" u="sng" spc="50" dirty="0"/>
              <a:t>SCALE</a:t>
            </a:r>
            <a:r>
              <a:rPr sz="2400" u="sng" spc="200" dirty="0"/>
              <a:t> </a:t>
            </a:r>
            <a:r>
              <a:rPr sz="2400" u="sng" spc="-5" dirty="0"/>
              <a:t>1:2</a:t>
            </a:r>
            <a:endParaRPr sz="2400" u="sng" dirty="0"/>
          </a:p>
        </p:txBody>
      </p:sp>
      <p:sp>
        <p:nvSpPr>
          <p:cNvPr id="8" name="object 8"/>
          <p:cNvSpPr/>
          <p:nvPr/>
        </p:nvSpPr>
        <p:spPr>
          <a:xfrm>
            <a:off x="9594151" y="1837774"/>
            <a:ext cx="691624" cy="168609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309902" y="505320"/>
            <a:ext cx="2340610" cy="902335"/>
          </a:xfrm>
          <a:prstGeom prst="rect">
            <a:avLst/>
          </a:prstGeom>
        </p:spPr>
        <p:txBody>
          <a:bodyPr vert="horz" wrap="square" lIns="0" tIns="83185" rIns="0" bIns="0" rtlCol="0">
            <a:spAutoFit/>
          </a:bodyPr>
          <a:lstStyle/>
          <a:p>
            <a:pPr marL="19050">
              <a:lnSpc>
                <a:spcPct val="100000"/>
              </a:lnSpc>
              <a:spcBef>
                <a:spcPts val="655"/>
              </a:spcBef>
            </a:pPr>
            <a:r>
              <a:rPr sz="1200" b="1" spc="15" dirty="0">
                <a:solidFill>
                  <a:srgbClr val="151616"/>
                </a:solidFill>
                <a:latin typeface="Arial"/>
                <a:cs typeface="Arial"/>
              </a:rPr>
              <a:t>CORRUGATED </a:t>
            </a:r>
            <a:r>
              <a:rPr sz="1200" b="1" spc="25" dirty="0">
                <a:solidFill>
                  <a:srgbClr val="151616"/>
                </a:solidFill>
                <a:latin typeface="Arial"/>
                <a:cs typeface="Arial"/>
              </a:rPr>
              <a:t>CARD</a:t>
            </a:r>
            <a:r>
              <a:rPr sz="1200" b="1" spc="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spc="25" dirty="0">
                <a:solidFill>
                  <a:srgbClr val="151616"/>
                </a:solidFill>
                <a:latin typeface="Arial"/>
                <a:cs typeface="Arial"/>
              </a:rPr>
              <a:t>MODEL</a:t>
            </a:r>
            <a:endParaRPr sz="1200">
              <a:latin typeface="Arial"/>
              <a:cs typeface="Arial"/>
            </a:endParaRPr>
          </a:p>
          <a:p>
            <a:pPr marL="12700" marR="10160">
              <a:lnSpc>
                <a:spcPts val="890"/>
              </a:lnSpc>
              <a:spcBef>
                <a:spcPts val="459"/>
              </a:spcBef>
            </a:pP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I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modelled one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of my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ideas using corrugated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card. I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made a rough model so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that I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could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test my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basic  design.</a:t>
            </a:r>
            <a:endParaRPr sz="800">
              <a:latin typeface="Arial"/>
              <a:cs typeface="Arial"/>
            </a:endParaRPr>
          </a:p>
          <a:p>
            <a:pPr marL="12700" marR="5080">
              <a:lnSpc>
                <a:spcPts val="890"/>
              </a:lnSpc>
              <a:spcBef>
                <a:spcPts val="10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The corrugated card was recycled from boxes and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I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found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it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ideal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for the ﬁrst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stage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of</a:t>
            </a:r>
            <a:r>
              <a:rPr sz="800" spc="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modelling.</a:t>
            </a:r>
            <a:endParaRPr sz="8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71821" y="1528236"/>
            <a:ext cx="1838325" cy="82867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5080">
              <a:lnSpc>
                <a:spcPts val="890"/>
              </a:lnSpc>
              <a:spcBef>
                <a:spcPts val="185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This is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front of my </a:t>
            </a:r>
            <a:r>
              <a:rPr sz="800" spc="0" dirty="0">
                <a:solidFill>
                  <a:srgbClr val="151616"/>
                </a:solidFill>
                <a:latin typeface="Arial"/>
                <a:cs typeface="Arial"/>
              </a:rPr>
              <a:t>MP3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station. I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added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two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disks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that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represent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speakers.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They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were made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from the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same corrugated card and painted.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This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helped me experiment with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positions 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of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each </a:t>
            </a:r>
            <a:r>
              <a:rPr sz="800" spc="-10" dirty="0">
                <a:solidFill>
                  <a:srgbClr val="151616"/>
                </a:solidFill>
                <a:latin typeface="Arial"/>
                <a:cs typeface="Arial"/>
              </a:rPr>
              <a:t>speaker,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equaliser and  controls.</a:t>
            </a:r>
            <a:endParaRPr sz="8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75004" y="2572801"/>
            <a:ext cx="1979930" cy="60134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5080">
              <a:lnSpc>
                <a:spcPts val="890"/>
              </a:lnSpc>
              <a:spcBef>
                <a:spcPts val="185"/>
              </a:spcBef>
            </a:pP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I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tried round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buttons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and used clipart as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graphic equaliser.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I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decided on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best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arrangement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for the buttons,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speakers and  equaliser and glued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parts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together  using</a:t>
            </a:r>
            <a:r>
              <a:rPr sz="800" spc="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PVA.</a:t>
            </a:r>
            <a:endParaRPr sz="8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289868" y="1753901"/>
            <a:ext cx="2414270" cy="82867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34290">
              <a:lnSpc>
                <a:spcPts val="890"/>
              </a:lnSpc>
              <a:spcBef>
                <a:spcPts val="185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The body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of the </a:t>
            </a:r>
            <a:r>
              <a:rPr sz="800" spc="0" dirty="0">
                <a:solidFill>
                  <a:srgbClr val="151616"/>
                </a:solidFill>
                <a:latin typeface="Arial"/>
                <a:cs typeface="Arial"/>
              </a:rPr>
              <a:t>MP3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station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was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most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diﬃcult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to  make. 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corners were made by folding each  corner with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aid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of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a steel ruler and steel</a:t>
            </a:r>
            <a:r>
              <a:rPr sz="800" spc="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tube.</a:t>
            </a:r>
            <a:endParaRPr sz="800">
              <a:latin typeface="Arial"/>
              <a:cs typeface="Arial"/>
            </a:endParaRPr>
          </a:p>
          <a:p>
            <a:pPr marL="12700" marR="5080">
              <a:lnSpc>
                <a:spcPts val="890"/>
              </a:lnSpc>
              <a:spcBef>
                <a:spcPts val="15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This gave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size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of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curve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I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needed.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I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used  sellotape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hold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piece </a:t>
            </a:r>
            <a:r>
              <a:rPr sz="800" spc="-10" dirty="0">
                <a:solidFill>
                  <a:srgbClr val="151616"/>
                </a:solidFill>
                <a:latin typeface="Arial"/>
                <a:cs typeface="Arial"/>
              </a:rPr>
              <a:t>together.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I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quite like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width and height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measurements,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although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I may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alter  the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depth,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so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that it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is slender in</a:t>
            </a:r>
            <a:r>
              <a:rPr sz="800" spc="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appearance.</a:t>
            </a:r>
            <a:endParaRPr sz="800">
              <a:latin typeface="Arial"/>
              <a:cs typeface="Arial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2332241" y="2545106"/>
            <a:ext cx="670560" cy="287020"/>
          </a:xfrm>
          <a:custGeom>
            <a:avLst/>
            <a:gdLst/>
            <a:ahLst/>
            <a:cxnLst/>
            <a:rect l="l" t="t" r="r" b="b"/>
            <a:pathLst>
              <a:path w="670560" h="287019">
                <a:moveTo>
                  <a:pt x="587345" y="35320"/>
                </a:moveTo>
                <a:lnTo>
                  <a:pt x="0" y="270258"/>
                </a:lnTo>
                <a:lnTo>
                  <a:pt x="6681" y="286970"/>
                </a:lnTo>
                <a:lnTo>
                  <a:pt x="594029" y="52031"/>
                </a:lnTo>
                <a:lnTo>
                  <a:pt x="587345" y="35320"/>
                </a:lnTo>
                <a:close/>
              </a:path>
              <a:path w="670560" h="287019">
                <a:moveTo>
                  <a:pt x="653138" y="32565"/>
                </a:moveTo>
                <a:lnTo>
                  <a:pt x="594234" y="32565"/>
                </a:lnTo>
                <a:lnTo>
                  <a:pt x="600915" y="49277"/>
                </a:lnTo>
                <a:lnTo>
                  <a:pt x="594029" y="52031"/>
                </a:lnTo>
                <a:lnTo>
                  <a:pt x="608158" y="87354"/>
                </a:lnTo>
                <a:lnTo>
                  <a:pt x="653138" y="32565"/>
                </a:lnTo>
                <a:close/>
              </a:path>
              <a:path w="670560" h="287019">
                <a:moveTo>
                  <a:pt x="594234" y="32565"/>
                </a:moveTo>
                <a:lnTo>
                  <a:pt x="587345" y="35320"/>
                </a:lnTo>
                <a:lnTo>
                  <a:pt x="594029" y="52031"/>
                </a:lnTo>
                <a:lnTo>
                  <a:pt x="600915" y="49277"/>
                </a:lnTo>
                <a:lnTo>
                  <a:pt x="594234" y="32565"/>
                </a:lnTo>
                <a:close/>
              </a:path>
              <a:path w="670560" h="287019">
                <a:moveTo>
                  <a:pt x="573217" y="0"/>
                </a:moveTo>
                <a:lnTo>
                  <a:pt x="587345" y="35320"/>
                </a:lnTo>
                <a:lnTo>
                  <a:pt x="594234" y="32565"/>
                </a:lnTo>
                <a:lnTo>
                  <a:pt x="653138" y="32565"/>
                </a:lnTo>
                <a:lnTo>
                  <a:pt x="670090" y="11916"/>
                </a:lnTo>
                <a:lnTo>
                  <a:pt x="573217" y="0"/>
                </a:lnTo>
                <a:close/>
              </a:path>
            </a:pathLst>
          </a:custGeom>
          <a:solidFill>
            <a:srgbClr val="1516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430206" y="1721998"/>
            <a:ext cx="137160" cy="418465"/>
          </a:xfrm>
          <a:custGeom>
            <a:avLst/>
            <a:gdLst/>
            <a:ahLst/>
            <a:cxnLst/>
            <a:rect l="l" t="t" r="r" b="b"/>
            <a:pathLst>
              <a:path w="137159" h="418464">
                <a:moveTo>
                  <a:pt x="54391" y="80835"/>
                </a:moveTo>
                <a:lnTo>
                  <a:pt x="36925" y="85169"/>
                </a:lnTo>
                <a:lnTo>
                  <a:pt x="119519" y="418096"/>
                </a:lnTo>
                <a:lnTo>
                  <a:pt x="136987" y="413762"/>
                </a:lnTo>
                <a:lnTo>
                  <a:pt x="54391" y="80835"/>
                </a:lnTo>
                <a:close/>
              </a:path>
              <a:path w="137159" h="418464">
                <a:moveTo>
                  <a:pt x="25065" y="0"/>
                </a:moveTo>
                <a:lnTo>
                  <a:pt x="0" y="94330"/>
                </a:lnTo>
                <a:lnTo>
                  <a:pt x="36925" y="85169"/>
                </a:lnTo>
                <a:lnTo>
                  <a:pt x="35139" y="77971"/>
                </a:lnTo>
                <a:lnTo>
                  <a:pt x="52605" y="73637"/>
                </a:lnTo>
                <a:lnTo>
                  <a:pt x="83408" y="73637"/>
                </a:lnTo>
                <a:lnTo>
                  <a:pt x="91316" y="71674"/>
                </a:lnTo>
                <a:lnTo>
                  <a:pt x="25065" y="0"/>
                </a:lnTo>
                <a:close/>
              </a:path>
              <a:path w="137159" h="418464">
                <a:moveTo>
                  <a:pt x="52605" y="73637"/>
                </a:moveTo>
                <a:lnTo>
                  <a:pt x="35139" y="77971"/>
                </a:lnTo>
                <a:lnTo>
                  <a:pt x="36925" y="85169"/>
                </a:lnTo>
                <a:lnTo>
                  <a:pt x="54391" y="80835"/>
                </a:lnTo>
                <a:lnTo>
                  <a:pt x="52605" y="73637"/>
                </a:lnTo>
                <a:close/>
              </a:path>
              <a:path w="137159" h="418464">
                <a:moveTo>
                  <a:pt x="83408" y="73637"/>
                </a:moveTo>
                <a:lnTo>
                  <a:pt x="52605" y="73637"/>
                </a:lnTo>
                <a:lnTo>
                  <a:pt x="54391" y="80835"/>
                </a:lnTo>
                <a:lnTo>
                  <a:pt x="83408" y="73637"/>
                </a:lnTo>
                <a:close/>
              </a:path>
            </a:pathLst>
          </a:custGeom>
          <a:solidFill>
            <a:srgbClr val="1516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981279" y="1242575"/>
            <a:ext cx="107950" cy="899160"/>
          </a:xfrm>
          <a:custGeom>
            <a:avLst/>
            <a:gdLst/>
            <a:ahLst/>
            <a:cxnLst/>
            <a:rect l="l" t="t" r="r" b="b"/>
            <a:pathLst>
              <a:path w="107950" h="899160">
                <a:moveTo>
                  <a:pt x="51722" y="84792"/>
                </a:moveTo>
                <a:lnTo>
                  <a:pt x="0" y="897956"/>
                </a:lnTo>
                <a:lnTo>
                  <a:pt x="17964" y="899100"/>
                </a:lnTo>
                <a:lnTo>
                  <a:pt x="69685" y="85935"/>
                </a:lnTo>
                <a:lnTo>
                  <a:pt x="51722" y="84792"/>
                </a:lnTo>
                <a:close/>
              </a:path>
              <a:path w="107950" h="899160">
                <a:moveTo>
                  <a:pt x="102505" y="77389"/>
                </a:moveTo>
                <a:lnTo>
                  <a:pt x="52193" y="77389"/>
                </a:lnTo>
                <a:lnTo>
                  <a:pt x="70156" y="78534"/>
                </a:lnTo>
                <a:lnTo>
                  <a:pt x="69685" y="85935"/>
                </a:lnTo>
                <a:lnTo>
                  <a:pt x="107657" y="88351"/>
                </a:lnTo>
                <a:lnTo>
                  <a:pt x="102505" y="77389"/>
                </a:lnTo>
                <a:close/>
              </a:path>
              <a:path w="107950" h="899160">
                <a:moveTo>
                  <a:pt x="52193" y="77389"/>
                </a:moveTo>
                <a:lnTo>
                  <a:pt x="51722" y="84792"/>
                </a:lnTo>
                <a:lnTo>
                  <a:pt x="69685" y="85935"/>
                </a:lnTo>
                <a:lnTo>
                  <a:pt x="70156" y="78534"/>
                </a:lnTo>
                <a:lnTo>
                  <a:pt x="52193" y="77389"/>
                </a:lnTo>
                <a:close/>
              </a:path>
              <a:path w="107950" h="899160">
                <a:moveTo>
                  <a:pt x="66131" y="0"/>
                </a:moveTo>
                <a:lnTo>
                  <a:pt x="13743" y="82376"/>
                </a:lnTo>
                <a:lnTo>
                  <a:pt x="51722" y="84792"/>
                </a:lnTo>
                <a:lnTo>
                  <a:pt x="52193" y="77389"/>
                </a:lnTo>
                <a:lnTo>
                  <a:pt x="102505" y="77389"/>
                </a:lnTo>
                <a:lnTo>
                  <a:pt x="66131" y="0"/>
                </a:lnTo>
                <a:close/>
              </a:path>
            </a:pathLst>
          </a:custGeom>
          <a:solidFill>
            <a:srgbClr val="1516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8348998" y="1772797"/>
            <a:ext cx="372110" cy="374650"/>
          </a:xfrm>
          <a:custGeom>
            <a:avLst/>
            <a:gdLst/>
            <a:ahLst/>
            <a:cxnLst/>
            <a:rect l="l" t="t" r="r" b="b"/>
            <a:pathLst>
              <a:path w="372109" h="374650">
                <a:moveTo>
                  <a:pt x="304917" y="54398"/>
                </a:moveTo>
                <a:lnTo>
                  <a:pt x="0" y="361966"/>
                </a:lnTo>
                <a:lnTo>
                  <a:pt x="12780" y="374638"/>
                </a:lnTo>
                <a:lnTo>
                  <a:pt x="317698" y="67069"/>
                </a:lnTo>
                <a:lnTo>
                  <a:pt x="304917" y="54398"/>
                </a:lnTo>
                <a:close/>
              </a:path>
              <a:path w="372109" h="374650">
                <a:moveTo>
                  <a:pt x="357486" y="49129"/>
                </a:moveTo>
                <a:lnTo>
                  <a:pt x="310140" y="49129"/>
                </a:lnTo>
                <a:lnTo>
                  <a:pt x="322920" y="61802"/>
                </a:lnTo>
                <a:lnTo>
                  <a:pt x="317698" y="67069"/>
                </a:lnTo>
                <a:lnTo>
                  <a:pt x="344714" y="93852"/>
                </a:lnTo>
                <a:lnTo>
                  <a:pt x="357486" y="49129"/>
                </a:lnTo>
                <a:close/>
              </a:path>
              <a:path w="372109" h="374650">
                <a:moveTo>
                  <a:pt x="310140" y="49129"/>
                </a:moveTo>
                <a:lnTo>
                  <a:pt x="304917" y="54398"/>
                </a:lnTo>
                <a:lnTo>
                  <a:pt x="317698" y="67069"/>
                </a:lnTo>
                <a:lnTo>
                  <a:pt x="322920" y="61802"/>
                </a:lnTo>
                <a:lnTo>
                  <a:pt x="310140" y="49129"/>
                </a:lnTo>
                <a:close/>
              </a:path>
              <a:path w="372109" h="374650">
                <a:moveTo>
                  <a:pt x="371515" y="0"/>
                </a:moveTo>
                <a:lnTo>
                  <a:pt x="277897" y="27612"/>
                </a:lnTo>
                <a:lnTo>
                  <a:pt x="304917" y="54398"/>
                </a:lnTo>
                <a:lnTo>
                  <a:pt x="310140" y="49129"/>
                </a:lnTo>
                <a:lnTo>
                  <a:pt x="357486" y="49129"/>
                </a:lnTo>
                <a:lnTo>
                  <a:pt x="371515" y="0"/>
                </a:lnTo>
                <a:close/>
              </a:path>
            </a:pathLst>
          </a:custGeom>
          <a:solidFill>
            <a:srgbClr val="1516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9081522" y="2890857"/>
            <a:ext cx="448945" cy="239395"/>
          </a:xfrm>
          <a:custGeom>
            <a:avLst/>
            <a:gdLst/>
            <a:ahLst/>
            <a:cxnLst/>
            <a:rect l="l" t="t" r="r" b="b"/>
            <a:pathLst>
              <a:path w="448945" h="239394">
                <a:moveTo>
                  <a:pt x="368446" y="33831"/>
                </a:moveTo>
                <a:lnTo>
                  <a:pt x="0" y="223318"/>
                </a:lnTo>
                <a:lnTo>
                  <a:pt x="8229" y="239323"/>
                </a:lnTo>
                <a:lnTo>
                  <a:pt x="376677" y="49835"/>
                </a:lnTo>
                <a:lnTo>
                  <a:pt x="368446" y="33831"/>
                </a:lnTo>
                <a:close/>
              </a:path>
              <a:path w="448945" h="239394">
                <a:moveTo>
                  <a:pt x="429939" y="30438"/>
                </a:moveTo>
                <a:lnTo>
                  <a:pt x="375043" y="30438"/>
                </a:lnTo>
                <a:lnTo>
                  <a:pt x="383273" y="46443"/>
                </a:lnTo>
                <a:lnTo>
                  <a:pt x="376677" y="49835"/>
                </a:lnTo>
                <a:lnTo>
                  <a:pt x="394077" y="83667"/>
                </a:lnTo>
                <a:lnTo>
                  <a:pt x="429939" y="30438"/>
                </a:lnTo>
                <a:close/>
              </a:path>
              <a:path w="448945" h="239394">
                <a:moveTo>
                  <a:pt x="375043" y="30438"/>
                </a:moveTo>
                <a:lnTo>
                  <a:pt x="368446" y="33831"/>
                </a:lnTo>
                <a:lnTo>
                  <a:pt x="376677" y="49835"/>
                </a:lnTo>
                <a:lnTo>
                  <a:pt x="383273" y="46443"/>
                </a:lnTo>
                <a:lnTo>
                  <a:pt x="375043" y="30438"/>
                </a:lnTo>
                <a:close/>
              </a:path>
              <a:path w="448945" h="239394">
                <a:moveTo>
                  <a:pt x="351047" y="0"/>
                </a:moveTo>
                <a:lnTo>
                  <a:pt x="368446" y="33831"/>
                </a:lnTo>
                <a:lnTo>
                  <a:pt x="375043" y="30438"/>
                </a:lnTo>
                <a:lnTo>
                  <a:pt x="429939" y="30438"/>
                </a:lnTo>
                <a:lnTo>
                  <a:pt x="448613" y="2721"/>
                </a:lnTo>
                <a:lnTo>
                  <a:pt x="351047" y="0"/>
                </a:lnTo>
                <a:close/>
              </a:path>
            </a:pathLst>
          </a:custGeom>
          <a:solidFill>
            <a:srgbClr val="1516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363903" y="3855498"/>
            <a:ext cx="2425700" cy="48831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5080">
              <a:lnSpc>
                <a:spcPts val="890"/>
              </a:lnSpc>
              <a:spcBef>
                <a:spcPts val="185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When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main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parts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were </a:t>
            </a:r>
            <a:r>
              <a:rPr sz="800" spc="-15" dirty="0">
                <a:solidFill>
                  <a:srgbClr val="151616"/>
                </a:solidFill>
                <a:latin typeface="Arial"/>
                <a:cs typeface="Arial"/>
              </a:rPr>
              <a:t>ready,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they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were glued  </a:t>
            </a:r>
            <a:r>
              <a:rPr sz="800" spc="-10" dirty="0">
                <a:solidFill>
                  <a:srgbClr val="151616"/>
                </a:solidFill>
                <a:latin typeface="Arial"/>
                <a:cs typeface="Arial"/>
              </a:rPr>
              <a:t>together,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with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aid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of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a limited amount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of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sellotape.  This helped me work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out 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number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of parts I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will  need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for 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ﬁnal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product.</a:t>
            </a:r>
            <a:endParaRPr sz="800">
              <a:latin typeface="Arial"/>
              <a:cs typeface="Arial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4225323" y="790282"/>
            <a:ext cx="1048420" cy="85549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2982207" y="569927"/>
            <a:ext cx="373520" cy="119332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5367337" y="1085306"/>
            <a:ext cx="860788" cy="465291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3637321" y="3903108"/>
            <a:ext cx="1877695" cy="3746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925"/>
              </a:lnSpc>
              <a:spcBef>
                <a:spcPts val="100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This is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ﬁnal scaled</a:t>
            </a:r>
            <a:r>
              <a:rPr sz="800" spc="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model.</a:t>
            </a:r>
            <a:endParaRPr sz="800">
              <a:latin typeface="Arial"/>
              <a:cs typeface="Arial"/>
            </a:endParaRPr>
          </a:p>
          <a:p>
            <a:pPr marL="12700" marR="5080">
              <a:lnSpc>
                <a:spcPts val="890"/>
              </a:lnSpc>
              <a:spcBef>
                <a:spcPts val="55"/>
              </a:spcBef>
            </a:pP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It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measures 350mm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X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130mm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X 270mm.  It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is approximately half full</a:t>
            </a:r>
            <a:r>
              <a:rPr sz="800" spc="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size.</a:t>
            </a:r>
            <a:endParaRPr sz="80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2583216" y="6030359"/>
            <a:ext cx="1646555" cy="116903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78105">
              <a:lnSpc>
                <a:spcPts val="890"/>
              </a:lnSpc>
              <a:spcBef>
                <a:spcPts val="185"/>
              </a:spcBef>
            </a:pP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I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like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basic design. Making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model helped me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think about all  the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parts I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will need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for 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real  product.</a:t>
            </a:r>
            <a:endParaRPr sz="800">
              <a:latin typeface="Arial"/>
              <a:cs typeface="Arial"/>
            </a:endParaRPr>
          </a:p>
          <a:p>
            <a:pPr marL="12700" marR="5080">
              <a:lnSpc>
                <a:spcPts val="890"/>
              </a:lnSpc>
              <a:spcBef>
                <a:spcPts val="15"/>
              </a:spcBef>
            </a:pP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I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like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basic shape, although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I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will  need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think carefully about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ﬁnal colour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 scheme.</a:t>
            </a:r>
            <a:endParaRPr sz="800">
              <a:latin typeface="Arial"/>
              <a:cs typeface="Arial"/>
            </a:endParaRPr>
          </a:p>
          <a:p>
            <a:pPr marL="12700" marR="95250">
              <a:lnSpc>
                <a:spcPts val="890"/>
              </a:lnSpc>
              <a:spcBef>
                <a:spcPts val="10"/>
              </a:spcBef>
            </a:pP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I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could reﬁne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detail, possibly  adding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Art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Deco or even</a:t>
            </a:r>
            <a:r>
              <a:rPr sz="8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Memphis  features.</a:t>
            </a:r>
            <a:endParaRPr sz="80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4735873" y="6749776"/>
            <a:ext cx="2222500" cy="48831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5080">
              <a:lnSpc>
                <a:spcPts val="890"/>
              </a:lnSpc>
              <a:spcBef>
                <a:spcPts val="185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Making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model made me think about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materials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I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could use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for 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ﬁnal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product. This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design would be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best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suited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plywood including  </a:t>
            </a:r>
            <a:r>
              <a:rPr sz="800" spc="-10" dirty="0">
                <a:solidFill>
                  <a:srgbClr val="151616"/>
                </a:solidFill>
                <a:latin typeface="Arial"/>
                <a:cs typeface="Arial"/>
              </a:rPr>
              <a:t>ﬂexiply,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as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it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has all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properties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I</a:t>
            </a:r>
            <a:r>
              <a:rPr sz="800" spc="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need.</a:t>
            </a:r>
            <a:endParaRPr sz="80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5866171" y="6074808"/>
            <a:ext cx="1143635" cy="48831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5080">
              <a:lnSpc>
                <a:spcPts val="890"/>
              </a:lnSpc>
              <a:spcBef>
                <a:spcPts val="185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The legs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may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need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to</a:t>
            </a:r>
            <a:r>
              <a:rPr sz="8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be  stronger and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this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could  be achieved by adding  another rail.</a:t>
            </a:r>
            <a:endParaRPr sz="80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6807479" y="2204586"/>
            <a:ext cx="2894330" cy="170878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72720" marR="360045">
              <a:lnSpc>
                <a:spcPts val="890"/>
              </a:lnSpc>
              <a:spcBef>
                <a:spcPts val="185"/>
              </a:spcBef>
            </a:pP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I cut 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legs and supporting rail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from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a side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of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a  corrugated card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box. The slots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in each side were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cut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with a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craft knife. 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three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parts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were glued  together with PVA.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‘through housing joint’  proved suitable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for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card and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it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will be suitable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for the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real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product.</a:t>
            </a:r>
            <a:endParaRPr sz="800">
              <a:latin typeface="Arial"/>
              <a:cs typeface="Arial"/>
            </a:endParaRPr>
          </a:p>
          <a:p>
            <a:pPr marL="12700" marR="669925">
              <a:lnSpc>
                <a:spcPts val="890"/>
              </a:lnSpc>
              <a:spcBef>
                <a:spcPts val="960"/>
              </a:spcBef>
            </a:pP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I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used an image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from 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internet and glued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it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onto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card, to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make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0" dirty="0">
                <a:solidFill>
                  <a:srgbClr val="151616"/>
                </a:solidFill>
                <a:latin typeface="Arial"/>
                <a:cs typeface="Arial"/>
              </a:rPr>
              <a:t>MP3 </a:t>
            </a:r>
            <a:r>
              <a:rPr sz="800" spc="-10" dirty="0">
                <a:solidFill>
                  <a:srgbClr val="151616"/>
                </a:solidFill>
                <a:latin typeface="Arial"/>
                <a:cs typeface="Arial"/>
              </a:rPr>
              <a:t>player.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When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I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place 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it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on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top of the </a:t>
            </a:r>
            <a:r>
              <a:rPr sz="800" spc="0" dirty="0">
                <a:solidFill>
                  <a:srgbClr val="151616"/>
                </a:solidFill>
                <a:latin typeface="Arial"/>
                <a:cs typeface="Arial"/>
              </a:rPr>
              <a:t>MP3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station, it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will enable me 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work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out the best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position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for the customer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(ergonomic design).</a:t>
            </a:r>
            <a:endParaRPr sz="800">
              <a:latin typeface="Arial"/>
              <a:cs typeface="Arial"/>
            </a:endParaRPr>
          </a:p>
          <a:p>
            <a:pPr marL="831850" marR="5080">
              <a:lnSpc>
                <a:spcPts val="890"/>
              </a:lnSpc>
              <a:spcBef>
                <a:spcPts val="650"/>
              </a:spcBef>
            </a:pP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My ﬁrst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scaled model sitting on a work bench.  This shows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size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of the</a:t>
            </a:r>
            <a:r>
              <a:rPr sz="800" spc="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model.</a:t>
            </a:r>
            <a:endParaRPr sz="800"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4678721" y="582050"/>
            <a:ext cx="2005330" cy="48831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194310">
              <a:lnSpc>
                <a:spcPts val="890"/>
              </a:lnSpc>
              <a:spcBef>
                <a:spcPts val="185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Basic equipment needed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for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making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model.</a:t>
            </a:r>
            <a:endParaRPr sz="800">
              <a:latin typeface="Arial"/>
              <a:cs typeface="Arial"/>
            </a:endParaRPr>
          </a:p>
          <a:p>
            <a:pPr marL="12700" marR="5080" indent="1270">
              <a:lnSpc>
                <a:spcPts val="890"/>
              </a:lnSpc>
              <a:spcBef>
                <a:spcPts val="10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PVA, sellotape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/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double sided tape and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craft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knife and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safety</a:t>
            </a:r>
            <a:r>
              <a:rPr sz="800" spc="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10" dirty="0">
                <a:solidFill>
                  <a:srgbClr val="151616"/>
                </a:solidFill>
                <a:latin typeface="Arial"/>
                <a:cs typeface="Arial"/>
              </a:rPr>
              <a:t>ruler.</a:t>
            </a:r>
            <a:endParaRPr sz="800">
              <a:latin typeface="Arial"/>
              <a:cs typeface="Arial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4882452" y="1512789"/>
            <a:ext cx="961495" cy="23364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5861087" y="2582006"/>
            <a:ext cx="240029" cy="518159"/>
          </a:xfrm>
          <a:custGeom>
            <a:avLst/>
            <a:gdLst/>
            <a:ahLst/>
            <a:cxnLst/>
            <a:rect l="l" t="t" r="r" b="b"/>
            <a:pathLst>
              <a:path w="240029" h="518160">
                <a:moveTo>
                  <a:pt x="188320" y="442971"/>
                </a:moveTo>
                <a:lnTo>
                  <a:pt x="153391" y="458063"/>
                </a:lnTo>
                <a:lnTo>
                  <a:pt x="230511" y="517921"/>
                </a:lnTo>
                <a:lnTo>
                  <a:pt x="237006" y="449784"/>
                </a:lnTo>
                <a:lnTo>
                  <a:pt x="191264" y="449784"/>
                </a:lnTo>
                <a:lnTo>
                  <a:pt x="188320" y="442971"/>
                </a:lnTo>
                <a:close/>
              </a:path>
              <a:path w="240029" h="518160">
                <a:moveTo>
                  <a:pt x="204845" y="435831"/>
                </a:moveTo>
                <a:lnTo>
                  <a:pt x="188320" y="442971"/>
                </a:lnTo>
                <a:lnTo>
                  <a:pt x="191264" y="449784"/>
                </a:lnTo>
                <a:lnTo>
                  <a:pt x="207788" y="442641"/>
                </a:lnTo>
                <a:lnTo>
                  <a:pt x="204845" y="435831"/>
                </a:lnTo>
                <a:close/>
              </a:path>
              <a:path w="240029" h="518160">
                <a:moveTo>
                  <a:pt x="239774" y="420739"/>
                </a:moveTo>
                <a:lnTo>
                  <a:pt x="204845" y="435831"/>
                </a:lnTo>
                <a:lnTo>
                  <a:pt x="207788" y="442641"/>
                </a:lnTo>
                <a:lnTo>
                  <a:pt x="191264" y="449784"/>
                </a:lnTo>
                <a:lnTo>
                  <a:pt x="237006" y="449784"/>
                </a:lnTo>
                <a:lnTo>
                  <a:pt x="239774" y="420739"/>
                </a:lnTo>
                <a:close/>
              </a:path>
              <a:path w="240029" h="518160">
                <a:moveTo>
                  <a:pt x="16523" y="0"/>
                </a:moveTo>
                <a:lnTo>
                  <a:pt x="0" y="7142"/>
                </a:lnTo>
                <a:lnTo>
                  <a:pt x="188320" y="442971"/>
                </a:lnTo>
                <a:lnTo>
                  <a:pt x="204845" y="435831"/>
                </a:lnTo>
                <a:lnTo>
                  <a:pt x="16523" y="0"/>
                </a:lnTo>
                <a:close/>
              </a:path>
            </a:pathLst>
          </a:custGeom>
          <a:solidFill>
            <a:srgbClr val="1516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935414" y="2120000"/>
            <a:ext cx="588010" cy="250190"/>
          </a:xfrm>
          <a:custGeom>
            <a:avLst/>
            <a:gdLst/>
            <a:ahLst/>
            <a:cxnLst/>
            <a:rect l="l" t="t" r="r" b="b"/>
            <a:pathLst>
              <a:path w="588010" h="250189">
                <a:moveTo>
                  <a:pt x="504549" y="214191"/>
                </a:moveTo>
                <a:lnTo>
                  <a:pt x="490683" y="249627"/>
                </a:lnTo>
                <a:lnTo>
                  <a:pt x="587484" y="236980"/>
                </a:lnTo>
                <a:lnTo>
                  <a:pt x="570740" y="216895"/>
                </a:lnTo>
                <a:lnTo>
                  <a:pt x="511459" y="216895"/>
                </a:lnTo>
                <a:lnTo>
                  <a:pt x="504549" y="214191"/>
                </a:lnTo>
                <a:close/>
              </a:path>
              <a:path w="588010" h="250189">
                <a:moveTo>
                  <a:pt x="511108" y="197430"/>
                </a:moveTo>
                <a:lnTo>
                  <a:pt x="504549" y="214191"/>
                </a:lnTo>
                <a:lnTo>
                  <a:pt x="511459" y="216895"/>
                </a:lnTo>
                <a:lnTo>
                  <a:pt x="518019" y="200134"/>
                </a:lnTo>
                <a:lnTo>
                  <a:pt x="511108" y="197430"/>
                </a:lnTo>
                <a:close/>
              </a:path>
              <a:path w="588010" h="250189">
                <a:moveTo>
                  <a:pt x="524973" y="161996"/>
                </a:moveTo>
                <a:lnTo>
                  <a:pt x="511108" y="197430"/>
                </a:lnTo>
                <a:lnTo>
                  <a:pt x="518019" y="200134"/>
                </a:lnTo>
                <a:lnTo>
                  <a:pt x="511459" y="216895"/>
                </a:lnTo>
                <a:lnTo>
                  <a:pt x="570740" y="216895"/>
                </a:lnTo>
                <a:lnTo>
                  <a:pt x="524973" y="161996"/>
                </a:lnTo>
                <a:close/>
              </a:path>
              <a:path w="588010" h="250189">
                <a:moveTo>
                  <a:pt x="6559" y="0"/>
                </a:moveTo>
                <a:lnTo>
                  <a:pt x="0" y="16761"/>
                </a:lnTo>
                <a:lnTo>
                  <a:pt x="504549" y="214191"/>
                </a:lnTo>
                <a:lnTo>
                  <a:pt x="511108" y="197430"/>
                </a:lnTo>
                <a:lnTo>
                  <a:pt x="6559" y="0"/>
                </a:lnTo>
                <a:close/>
              </a:path>
            </a:pathLst>
          </a:custGeom>
          <a:solidFill>
            <a:srgbClr val="1516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 txBox="1"/>
          <p:nvPr/>
        </p:nvSpPr>
        <p:spPr>
          <a:xfrm>
            <a:off x="7317144" y="6735218"/>
            <a:ext cx="2950210" cy="60134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5080" indent="-635">
              <a:lnSpc>
                <a:spcPts val="890"/>
              </a:lnSpc>
              <a:spcBef>
                <a:spcPts val="185"/>
              </a:spcBef>
            </a:pP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A focus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group composed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of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other pupils, suggested putting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 buttons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on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top,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making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it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easier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to access them. It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was  suggested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that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legs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may not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be needed,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but they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could be an  option.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0" dirty="0">
                <a:solidFill>
                  <a:srgbClr val="151616"/>
                </a:solidFill>
                <a:latin typeface="Arial"/>
                <a:cs typeface="Arial"/>
              </a:rPr>
              <a:t>MP3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player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may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be more popular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if it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was supplied in  a range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of</a:t>
            </a:r>
            <a:r>
              <a:rPr sz="800" spc="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colours.</a:t>
            </a:r>
            <a:endParaRPr sz="80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7719415" y="6598790"/>
            <a:ext cx="2025014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15" dirty="0">
                <a:solidFill>
                  <a:srgbClr val="151616"/>
                </a:solidFill>
                <a:latin typeface="Arial"/>
                <a:cs typeface="Arial"/>
              </a:rPr>
              <a:t>FOCUS GROUP</a:t>
            </a:r>
            <a:r>
              <a:rPr sz="1000" b="1" spc="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000" b="1" spc="25" dirty="0">
                <a:solidFill>
                  <a:srgbClr val="151616"/>
                </a:solidFill>
                <a:latin typeface="Arial"/>
                <a:cs typeface="Arial"/>
              </a:rPr>
              <a:t>SUGGESTIONS</a:t>
            </a:r>
            <a:endParaRPr sz="1000">
              <a:latin typeface="Arial"/>
              <a:cs typeface="Arial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3327454" y="561423"/>
            <a:ext cx="1167645" cy="907695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216785" y="4325385"/>
            <a:ext cx="3198981" cy="2667016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 txBox="1"/>
          <p:nvPr/>
        </p:nvSpPr>
        <p:spPr>
          <a:xfrm>
            <a:off x="296247" y="6423362"/>
            <a:ext cx="48069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15" dirty="0">
                <a:solidFill>
                  <a:srgbClr val="151616"/>
                </a:solidFill>
                <a:latin typeface="Arial"/>
                <a:cs typeface="Arial"/>
              </a:rPr>
              <a:t>FRONT</a:t>
            </a:r>
            <a:endParaRPr sz="1000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1401149" y="6982161"/>
            <a:ext cx="38481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25" dirty="0">
                <a:solidFill>
                  <a:srgbClr val="151616"/>
                </a:solidFill>
                <a:latin typeface="Arial"/>
                <a:cs typeface="Arial"/>
              </a:rPr>
              <a:t>L</a:t>
            </a:r>
            <a:r>
              <a:rPr sz="1000" b="1" spc="30" dirty="0">
                <a:solidFill>
                  <a:srgbClr val="151616"/>
                </a:solidFill>
                <a:latin typeface="Arial"/>
                <a:cs typeface="Arial"/>
              </a:rPr>
              <a:t>E</a:t>
            </a:r>
            <a:r>
              <a:rPr sz="1000" b="1" spc="25" dirty="0">
                <a:solidFill>
                  <a:srgbClr val="151616"/>
                </a:solidFill>
                <a:latin typeface="Arial"/>
                <a:cs typeface="Arial"/>
              </a:rPr>
              <a:t>G</a:t>
            </a:r>
            <a:r>
              <a:rPr sz="1000" b="1" dirty="0">
                <a:solidFill>
                  <a:srgbClr val="151616"/>
                </a:solidFill>
                <a:latin typeface="Arial"/>
                <a:cs typeface="Arial"/>
              </a:rPr>
              <a:t>S</a:t>
            </a:r>
            <a:endParaRPr sz="1000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2277450" y="4391363"/>
            <a:ext cx="40576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25" dirty="0">
                <a:solidFill>
                  <a:srgbClr val="151616"/>
                </a:solidFill>
                <a:latin typeface="Arial"/>
                <a:cs typeface="Arial"/>
              </a:rPr>
              <a:t>BAC</a:t>
            </a:r>
            <a:r>
              <a:rPr sz="1000" b="1" spc="-5" dirty="0">
                <a:solidFill>
                  <a:srgbClr val="151616"/>
                </a:solidFill>
                <a:latin typeface="Arial"/>
                <a:cs typeface="Arial"/>
              </a:rPr>
              <a:t>K</a:t>
            </a:r>
            <a:endParaRPr sz="1000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296247" y="4486616"/>
            <a:ext cx="40576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25" dirty="0">
                <a:solidFill>
                  <a:srgbClr val="151616"/>
                </a:solidFill>
                <a:latin typeface="Arial"/>
                <a:cs typeface="Arial"/>
              </a:rPr>
              <a:t>BOD</a:t>
            </a:r>
            <a:r>
              <a:rPr sz="1000" b="1" dirty="0">
                <a:solidFill>
                  <a:srgbClr val="151616"/>
                </a:solidFill>
                <a:latin typeface="Arial"/>
                <a:cs typeface="Arial"/>
              </a:rPr>
              <a:t>Y</a:t>
            </a:r>
            <a:endParaRPr sz="1000">
              <a:latin typeface="Arial"/>
              <a:cs typeface="Arial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533293" y="5674063"/>
            <a:ext cx="294640" cy="702310"/>
          </a:xfrm>
          <a:custGeom>
            <a:avLst/>
            <a:gdLst/>
            <a:ahLst/>
            <a:cxnLst/>
            <a:rect l="l" t="t" r="r" b="b"/>
            <a:pathLst>
              <a:path w="294640" h="702310">
                <a:moveTo>
                  <a:pt x="241916" y="76371"/>
                </a:moveTo>
                <a:lnTo>
                  <a:pt x="0" y="695222"/>
                </a:lnTo>
                <a:lnTo>
                  <a:pt x="16761" y="701774"/>
                </a:lnTo>
                <a:lnTo>
                  <a:pt x="258677" y="82923"/>
                </a:lnTo>
                <a:lnTo>
                  <a:pt x="241916" y="76371"/>
                </a:lnTo>
                <a:close/>
              </a:path>
              <a:path w="294640" h="702310">
                <a:moveTo>
                  <a:pt x="290534" y="69466"/>
                </a:moveTo>
                <a:lnTo>
                  <a:pt x="244615" y="69466"/>
                </a:lnTo>
                <a:lnTo>
                  <a:pt x="261377" y="76018"/>
                </a:lnTo>
                <a:lnTo>
                  <a:pt x="258677" y="82923"/>
                </a:lnTo>
                <a:lnTo>
                  <a:pt x="294112" y="96775"/>
                </a:lnTo>
                <a:lnTo>
                  <a:pt x="290534" y="69466"/>
                </a:lnTo>
                <a:close/>
              </a:path>
              <a:path w="294640" h="702310">
                <a:moveTo>
                  <a:pt x="244615" y="69466"/>
                </a:moveTo>
                <a:lnTo>
                  <a:pt x="241916" y="76371"/>
                </a:lnTo>
                <a:lnTo>
                  <a:pt x="258677" y="82923"/>
                </a:lnTo>
                <a:lnTo>
                  <a:pt x="261377" y="76018"/>
                </a:lnTo>
                <a:lnTo>
                  <a:pt x="244615" y="69466"/>
                </a:lnTo>
                <a:close/>
              </a:path>
              <a:path w="294640" h="702310">
                <a:moveTo>
                  <a:pt x="281433" y="0"/>
                </a:moveTo>
                <a:lnTo>
                  <a:pt x="206485" y="62522"/>
                </a:lnTo>
                <a:lnTo>
                  <a:pt x="241916" y="76371"/>
                </a:lnTo>
                <a:lnTo>
                  <a:pt x="244615" y="69466"/>
                </a:lnTo>
                <a:lnTo>
                  <a:pt x="290534" y="69466"/>
                </a:lnTo>
                <a:lnTo>
                  <a:pt x="281433" y="0"/>
                </a:lnTo>
                <a:close/>
              </a:path>
            </a:pathLst>
          </a:custGeom>
          <a:solidFill>
            <a:srgbClr val="1516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1619143" y="6188413"/>
            <a:ext cx="294640" cy="702310"/>
          </a:xfrm>
          <a:custGeom>
            <a:avLst/>
            <a:gdLst/>
            <a:ahLst/>
            <a:cxnLst/>
            <a:rect l="l" t="t" r="r" b="b"/>
            <a:pathLst>
              <a:path w="294639" h="702309">
                <a:moveTo>
                  <a:pt x="241916" y="76371"/>
                </a:moveTo>
                <a:lnTo>
                  <a:pt x="0" y="695222"/>
                </a:lnTo>
                <a:lnTo>
                  <a:pt x="16761" y="701774"/>
                </a:lnTo>
                <a:lnTo>
                  <a:pt x="258677" y="82923"/>
                </a:lnTo>
                <a:lnTo>
                  <a:pt x="241916" y="76371"/>
                </a:lnTo>
                <a:close/>
              </a:path>
              <a:path w="294639" h="702309">
                <a:moveTo>
                  <a:pt x="290534" y="69466"/>
                </a:moveTo>
                <a:lnTo>
                  <a:pt x="244615" y="69466"/>
                </a:lnTo>
                <a:lnTo>
                  <a:pt x="261377" y="76018"/>
                </a:lnTo>
                <a:lnTo>
                  <a:pt x="258677" y="82923"/>
                </a:lnTo>
                <a:lnTo>
                  <a:pt x="294112" y="96775"/>
                </a:lnTo>
                <a:lnTo>
                  <a:pt x="290534" y="69466"/>
                </a:lnTo>
                <a:close/>
              </a:path>
              <a:path w="294639" h="702309">
                <a:moveTo>
                  <a:pt x="244615" y="69466"/>
                </a:moveTo>
                <a:lnTo>
                  <a:pt x="241916" y="76371"/>
                </a:lnTo>
                <a:lnTo>
                  <a:pt x="258677" y="82923"/>
                </a:lnTo>
                <a:lnTo>
                  <a:pt x="261377" y="76018"/>
                </a:lnTo>
                <a:lnTo>
                  <a:pt x="244615" y="69466"/>
                </a:lnTo>
                <a:close/>
              </a:path>
              <a:path w="294639" h="702309">
                <a:moveTo>
                  <a:pt x="281433" y="0"/>
                </a:moveTo>
                <a:lnTo>
                  <a:pt x="206485" y="62522"/>
                </a:lnTo>
                <a:lnTo>
                  <a:pt x="241916" y="76371"/>
                </a:lnTo>
                <a:lnTo>
                  <a:pt x="244615" y="69466"/>
                </a:lnTo>
                <a:lnTo>
                  <a:pt x="290534" y="69466"/>
                </a:lnTo>
                <a:lnTo>
                  <a:pt x="281433" y="0"/>
                </a:lnTo>
                <a:close/>
              </a:path>
            </a:pathLst>
          </a:custGeom>
          <a:solidFill>
            <a:srgbClr val="1516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755510" y="4585805"/>
            <a:ext cx="459740" cy="142875"/>
          </a:xfrm>
          <a:custGeom>
            <a:avLst/>
            <a:gdLst/>
            <a:ahLst/>
            <a:cxnLst/>
            <a:rect l="l" t="t" r="r" b="b"/>
            <a:pathLst>
              <a:path w="459740" h="142875">
                <a:moveTo>
                  <a:pt x="373950" y="105811"/>
                </a:moveTo>
                <a:lnTo>
                  <a:pt x="365206" y="142844"/>
                </a:lnTo>
                <a:lnTo>
                  <a:pt x="459266" y="116707"/>
                </a:lnTo>
                <a:lnTo>
                  <a:pt x="449094" y="107516"/>
                </a:lnTo>
                <a:lnTo>
                  <a:pt x="381171" y="107516"/>
                </a:lnTo>
                <a:lnTo>
                  <a:pt x="373950" y="105811"/>
                </a:lnTo>
                <a:close/>
              </a:path>
              <a:path w="459740" h="142875">
                <a:moveTo>
                  <a:pt x="378085" y="88295"/>
                </a:moveTo>
                <a:lnTo>
                  <a:pt x="373950" y="105811"/>
                </a:lnTo>
                <a:lnTo>
                  <a:pt x="381171" y="107516"/>
                </a:lnTo>
                <a:lnTo>
                  <a:pt x="385304" y="89999"/>
                </a:lnTo>
                <a:lnTo>
                  <a:pt x="378085" y="88295"/>
                </a:lnTo>
                <a:close/>
              </a:path>
              <a:path w="459740" h="142875">
                <a:moveTo>
                  <a:pt x="386830" y="51259"/>
                </a:moveTo>
                <a:lnTo>
                  <a:pt x="378085" y="88295"/>
                </a:lnTo>
                <a:lnTo>
                  <a:pt x="385304" y="89999"/>
                </a:lnTo>
                <a:lnTo>
                  <a:pt x="381171" y="107516"/>
                </a:lnTo>
                <a:lnTo>
                  <a:pt x="449094" y="107516"/>
                </a:lnTo>
                <a:lnTo>
                  <a:pt x="386830" y="51259"/>
                </a:lnTo>
                <a:close/>
              </a:path>
              <a:path w="459740" h="142875">
                <a:moveTo>
                  <a:pt x="4132" y="0"/>
                </a:moveTo>
                <a:lnTo>
                  <a:pt x="0" y="17517"/>
                </a:lnTo>
                <a:lnTo>
                  <a:pt x="373950" y="105811"/>
                </a:lnTo>
                <a:lnTo>
                  <a:pt x="378085" y="88295"/>
                </a:lnTo>
                <a:lnTo>
                  <a:pt x="4132" y="0"/>
                </a:lnTo>
                <a:close/>
              </a:path>
            </a:pathLst>
          </a:custGeom>
          <a:solidFill>
            <a:srgbClr val="1516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2489267" y="4546425"/>
            <a:ext cx="156210" cy="314960"/>
          </a:xfrm>
          <a:custGeom>
            <a:avLst/>
            <a:gdLst/>
            <a:ahLst/>
            <a:cxnLst/>
            <a:rect l="l" t="t" r="r" b="b"/>
            <a:pathLst>
              <a:path w="156210" h="314960">
                <a:moveTo>
                  <a:pt x="104658" y="240475"/>
                </a:moveTo>
                <a:lnTo>
                  <a:pt x="69936" y="256063"/>
                </a:lnTo>
                <a:lnTo>
                  <a:pt x="147909" y="314838"/>
                </a:lnTo>
                <a:lnTo>
                  <a:pt x="153389" y="247243"/>
                </a:lnTo>
                <a:lnTo>
                  <a:pt x="107697" y="247243"/>
                </a:lnTo>
                <a:lnTo>
                  <a:pt x="104658" y="240475"/>
                </a:lnTo>
                <a:close/>
              </a:path>
              <a:path w="156210" h="314960">
                <a:moveTo>
                  <a:pt x="121081" y="233102"/>
                </a:moveTo>
                <a:lnTo>
                  <a:pt x="104658" y="240475"/>
                </a:lnTo>
                <a:lnTo>
                  <a:pt x="107697" y="247243"/>
                </a:lnTo>
                <a:lnTo>
                  <a:pt x="124120" y="239871"/>
                </a:lnTo>
                <a:lnTo>
                  <a:pt x="121081" y="233102"/>
                </a:lnTo>
                <a:close/>
              </a:path>
              <a:path w="156210" h="314960">
                <a:moveTo>
                  <a:pt x="155799" y="217515"/>
                </a:moveTo>
                <a:lnTo>
                  <a:pt x="121081" y="233102"/>
                </a:lnTo>
                <a:lnTo>
                  <a:pt x="124120" y="239871"/>
                </a:lnTo>
                <a:lnTo>
                  <a:pt x="107697" y="247243"/>
                </a:lnTo>
                <a:lnTo>
                  <a:pt x="153389" y="247243"/>
                </a:lnTo>
                <a:lnTo>
                  <a:pt x="155799" y="217515"/>
                </a:lnTo>
                <a:close/>
              </a:path>
              <a:path w="156210" h="314960">
                <a:moveTo>
                  <a:pt x="16422" y="0"/>
                </a:moveTo>
                <a:lnTo>
                  <a:pt x="0" y="7372"/>
                </a:lnTo>
                <a:lnTo>
                  <a:pt x="104658" y="240475"/>
                </a:lnTo>
                <a:lnTo>
                  <a:pt x="121081" y="233102"/>
                </a:lnTo>
                <a:lnTo>
                  <a:pt x="16422" y="0"/>
                </a:lnTo>
                <a:close/>
              </a:path>
            </a:pathLst>
          </a:custGeom>
          <a:solidFill>
            <a:srgbClr val="1516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7266880" y="578887"/>
            <a:ext cx="2077077" cy="1670691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3910900" y="4387301"/>
            <a:ext cx="2258053" cy="2343958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6292659" y="1076666"/>
            <a:ext cx="653760" cy="433659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 txBox="1"/>
          <p:nvPr/>
        </p:nvSpPr>
        <p:spPr>
          <a:xfrm>
            <a:off x="273794" y="3350638"/>
            <a:ext cx="3639185" cy="342900"/>
          </a:xfrm>
          <a:prstGeom prst="rect">
            <a:avLst/>
          </a:prstGeom>
          <a:solidFill>
            <a:srgbClr val="FBE116"/>
          </a:solidFill>
        </p:spPr>
        <p:txBody>
          <a:bodyPr vert="horz" wrap="square" lIns="0" tIns="0" rIns="0" bIns="0" rtlCol="0">
            <a:spAutoFit/>
          </a:bodyPr>
          <a:lstStyle/>
          <a:p>
            <a:pPr marL="47625">
              <a:lnSpc>
                <a:spcPts val="850"/>
              </a:lnSpc>
            </a:pPr>
            <a:r>
              <a:rPr sz="800" b="1" dirty="0">
                <a:solidFill>
                  <a:srgbClr val="151616"/>
                </a:solidFill>
                <a:latin typeface="Arial"/>
                <a:cs typeface="Arial"/>
              </a:rPr>
              <a:t>Go to</a:t>
            </a:r>
            <a:r>
              <a:rPr sz="800" b="1" spc="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b="1" spc="-5" dirty="0">
                <a:solidFill>
                  <a:srgbClr val="151616"/>
                </a:solidFill>
                <a:latin typeface="Arial"/>
                <a:cs typeface="Arial"/>
                <a:hlinkClick r:id="rId15"/>
              </a:rPr>
              <a:t>http://www.technologystudent.com/designpro/despro1.htm</a:t>
            </a:r>
            <a:endParaRPr sz="800">
              <a:latin typeface="Arial"/>
              <a:cs typeface="Arial"/>
            </a:endParaRPr>
          </a:p>
          <a:p>
            <a:pPr marL="46990" marR="116205">
              <a:lnSpc>
                <a:spcPts val="890"/>
              </a:lnSpc>
              <a:spcBef>
                <a:spcPts val="55"/>
              </a:spcBef>
            </a:pPr>
            <a:r>
              <a:rPr sz="800" b="1" dirty="0">
                <a:solidFill>
                  <a:srgbClr val="151616"/>
                </a:solidFill>
                <a:latin typeface="Arial"/>
                <a:cs typeface="Arial"/>
              </a:rPr>
              <a:t>for detailed information on the </a:t>
            </a:r>
            <a:r>
              <a:rPr sz="800" b="1" spc="-5" dirty="0">
                <a:solidFill>
                  <a:srgbClr val="151616"/>
                </a:solidFill>
                <a:latin typeface="Arial"/>
                <a:cs typeface="Arial"/>
              </a:rPr>
              <a:t>iterative </a:t>
            </a:r>
            <a:r>
              <a:rPr sz="800" b="1" dirty="0">
                <a:solidFill>
                  <a:srgbClr val="151616"/>
                </a:solidFill>
                <a:latin typeface="Arial"/>
                <a:cs typeface="Arial"/>
              </a:rPr>
              <a:t>design </a:t>
            </a:r>
            <a:r>
              <a:rPr sz="800" b="1" spc="-5" dirty="0">
                <a:solidFill>
                  <a:srgbClr val="151616"/>
                </a:solidFill>
                <a:latin typeface="Arial"/>
                <a:cs typeface="Arial"/>
              </a:rPr>
              <a:t>process </a:t>
            </a:r>
            <a:r>
              <a:rPr sz="800" b="1" dirty="0">
                <a:solidFill>
                  <a:srgbClr val="151616"/>
                </a:solidFill>
                <a:latin typeface="Arial"/>
                <a:cs typeface="Arial"/>
              </a:rPr>
              <a:t>including model  making.</a:t>
            </a:r>
            <a:endParaRPr sz="800">
              <a:latin typeface="Arial"/>
              <a:cs typeface="Arial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1776039" y="406809"/>
            <a:ext cx="4841240" cy="1365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  <a:tabLst>
                <a:tab pos="2630805" algn="l"/>
              </a:tabLst>
            </a:pPr>
            <a:r>
              <a:rPr sz="700" spc="30" dirty="0">
                <a:solidFill>
                  <a:srgbClr val="151616"/>
                </a:solidFill>
                <a:latin typeface="Arial"/>
                <a:cs typeface="Arial"/>
              </a:rPr>
              <a:t>WORLD </a:t>
            </a:r>
            <a:r>
              <a:rPr sz="700" spc="25" dirty="0">
                <a:solidFill>
                  <a:srgbClr val="151616"/>
                </a:solidFill>
                <a:latin typeface="Arial"/>
                <a:cs typeface="Arial"/>
              </a:rPr>
              <a:t>ASSOCIATION OF</a:t>
            </a:r>
            <a:r>
              <a:rPr sz="700" spc="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700" spc="35" dirty="0">
                <a:solidFill>
                  <a:srgbClr val="151616"/>
                </a:solidFill>
                <a:latin typeface="Arial"/>
                <a:cs typeface="Arial"/>
              </a:rPr>
              <a:t>TECHNOLOGY</a:t>
            </a:r>
            <a:r>
              <a:rPr sz="700" spc="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700" spc="30" dirty="0">
                <a:solidFill>
                  <a:srgbClr val="151616"/>
                </a:solidFill>
                <a:latin typeface="Arial"/>
                <a:cs typeface="Arial"/>
              </a:rPr>
              <a:t>TEACHERS	</a:t>
            </a:r>
            <a:r>
              <a:rPr sz="700" spc="5" dirty="0">
                <a:solidFill>
                  <a:srgbClr val="151616"/>
                </a:solidFill>
                <a:latin typeface="Arial"/>
                <a:cs typeface="Arial"/>
                <a:hlinkClick r:id="rId16"/>
              </a:rPr>
              <a:t>https://www.facebook.com/groups/254963448192823/</a:t>
            </a:r>
            <a:endParaRPr sz="700">
              <a:latin typeface="Arial"/>
              <a:cs typeface="Arial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6839194" y="390872"/>
            <a:ext cx="2232025" cy="1365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700" u="sng" spc="5" dirty="0">
                <a:solidFill>
                  <a:srgbClr val="0000C4"/>
                </a:solidFill>
                <a:uFill>
                  <a:solidFill>
                    <a:srgbClr val="0000C4"/>
                  </a:solidFill>
                </a:uFill>
                <a:latin typeface="Arial"/>
                <a:cs typeface="Arial"/>
                <a:hlinkClick r:id="rId17"/>
              </a:rPr>
              <a:t>www.technologystudent.com</a:t>
            </a:r>
            <a:r>
              <a:rPr sz="700" spc="5" dirty="0">
                <a:solidFill>
                  <a:srgbClr val="0000C4"/>
                </a:solidFill>
                <a:latin typeface="Arial"/>
                <a:cs typeface="Arial"/>
                <a:hlinkClick r:id="rId17"/>
              </a:rPr>
              <a:t> </a:t>
            </a:r>
            <a:r>
              <a:rPr sz="700" spc="10" dirty="0">
                <a:solidFill>
                  <a:srgbClr val="151616"/>
                </a:solidFill>
                <a:latin typeface="Arial"/>
                <a:cs typeface="Arial"/>
              </a:rPr>
              <a:t>© </a:t>
            </a:r>
            <a:r>
              <a:rPr sz="700" spc="5" dirty="0">
                <a:solidFill>
                  <a:srgbClr val="151616"/>
                </a:solidFill>
                <a:latin typeface="Arial"/>
                <a:cs typeface="Arial"/>
              </a:rPr>
              <a:t>2017 </a:t>
            </a:r>
            <a:r>
              <a:rPr sz="700" dirty="0">
                <a:solidFill>
                  <a:srgbClr val="151616"/>
                </a:solidFill>
                <a:latin typeface="Arial"/>
                <a:cs typeface="Arial"/>
              </a:rPr>
              <a:t>V.Ryan </a:t>
            </a:r>
            <a:r>
              <a:rPr sz="700" spc="10" dirty="0">
                <a:solidFill>
                  <a:srgbClr val="151616"/>
                </a:solidFill>
                <a:latin typeface="Arial"/>
                <a:cs typeface="Arial"/>
              </a:rPr>
              <a:t>©</a:t>
            </a:r>
            <a:r>
              <a:rPr sz="700" spc="-7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700" spc="5" dirty="0">
                <a:solidFill>
                  <a:srgbClr val="151616"/>
                </a:solidFill>
                <a:latin typeface="Arial"/>
                <a:cs typeface="Arial"/>
              </a:rPr>
              <a:t>2017</a:t>
            </a:r>
            <a:endParaRPr sz="700">
              <a:latin typeface="Arial"/>
              <a:cs typeface="Arial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4394506" y="7362862"/>
            <a:ext cx="2222500" cy="1365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700" spc="5" dirty="0">
                <a:solidFill>
                  <a:srgbClr val="151616"/>
                </a:solidFill>
                <a:latin typeface="Arial"/>
                <a:cs typeface="Arial"/>
                <a:hlinkClick r:id="rId16"/>
              </a:rPr>
              <a:t>https://www.facebook.com/groups/254963448192823/</a:t>
            </a:r>
            <a:endParaRPr sz="700">
              <a:latin typeface="Arial"/>
              <a:cs typeface="Arial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1776039" y="7365162"/>
            <a:ext cx="2471420" cy="1365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700" spc="30" dirty="0">
                <a:solidFill>
                  <a:srgbClr val="151616"/>
                </a:solidFill>
                <a:latin typeface="Arial"/>
                <a:cs typeface="Arial"/>
              </a:rPr>
              <a:t>WORLD </a:t>
            </a:r>
            <a:r>
              <a:rPr sz="700" spc="25" dirty="0">
                <a:solidFill>
                  <a:srgbClr val="151616"/>
                </a:solidFill>
                <a:latin typeface="Arial"/>
                <a:cs typeface="Arial"/>
              </a:rPr>
              <a:t>ASSOCIATION OF </a:t>
            </a:r>
            <a:r>
              <a:rPr sz="700" spc="35" dirty="0">
                <a:solidFill>
                  <a:srgbClr val="151616"/>
                </a:solidFill>
                <a:latin typeface="Arial"/>
                <a:cs typeface="Arial"/>
              </a:rPr>
              <a:t>TECHNOLOGY</a:t>
            </a:r>
            <a:r>
              <a:rPr sz="700" spc="-6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700" spc="30" dirty="0">
                <a:solidFill>
                  <a:srgbClr val="151616"/>
                </a:solidFill>
                <a:latin typeface="Arial"/>
                <a:cs typeface="Arial"/>
              </a:rPr>
              <a:t>TEACHERS</a:t>
            </a:r>
            <a:endParaRPr sz="700">
              <a:latin typeface="Arial"/>
              <a:cs typeface="Arial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6839194" y="7349225"/>
            <a:ext cx="2232025" cy="1365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700" u="sng" spc="5" dirty="0">
                <a:solidFill>
                  <a:srgbClr val="0000C4"/>
                </a:solidFill>
                <a:uFill>
                  <a:solidFill>
                    <a:srgbClr val="0000C4"/>
                  </a:solidFill>
                </a:uFill>
                <a:latin typeface="Arial"/>
                <a:cs typeface="Arial"/>
                <a:hlinkClick r:id="rId17"/>
              </a:rPr>
              <a:t>www.technologystudent.com</a:t>
            </a:r>
            <a:r>
              <a:rPr sz="700" spc="5" dirty="0">
                <a:solidFill>
                  <a:srgbClr val="0000C4"/>
                </a:solidFill>
                <a:latin typeface="Arial"/>
                <a:cs typeface="Arial"/>
                <a:hlinkClick r:id="rId17"/>
              </a:rPr>
              <a:t> </a:t>
            </a:r>
            <a:r>
              <a:rPr sz="700" spc="10" dirty="0">
                <a:solidFill>
                  <a:srgbClr val="151616"/>
                </a:solidFill>
                <a:latin typeface="Arial"/>
                <a:cs typeface="Arial"/>
              </a:rPr>
              <a:t>© </a:t>
            </a:r>
            <a:r>
              <a:rPr sz="700" spc="5" dirty="0">
                <a:solidFill>
                  <a:srgbClr val="151616"/>
                </a:solidFill>
                <a:latin typeface="Arial"/>
                <a:cs typeface="Arial"/>
              </a:rPr>
              <a:t>2017 </a:t>
            </a:r>
            <a:r>
              <a:rPr sz="700" dirty="0">
                <a:solidFill>
                  <a:srgbClr val="151616"/>
                </a:solidFill>
                <a:latin typeface="Arial"/>
                <a:cs typeface="Arial"/>
              </a:rPr>
              <a:t>V.Ryan </a:t>
            </a:r>
            <a:r>
              <a:rPr sz="700" spc="10" dirty="0">
                <a:solidFill>
                  <a:srgbClr val="151616"/>
                </a:solidFill>
                <a:latin typeface="Arial"/>
                <a:cs typeface="Arial"/>
              </a:rPr>
              <a:t>©</a:t>
            </a:r>
            <a:r>
              <a:rPr sz="700" spc="-7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700" spc="5" dirty="0">
                <a:solidFill>
                  <a:srgbClr val="151616"/>
                </a:solidFill>
                <a:latin typeface="Arial"/>
                <a:cs typeface="Arial"/>
              </a:rPr>
              <a:t>2017</a:t>
            </a:r>
            <a:endParaRPr sz="7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1014" y="58452"/>
            <a:ext cx="10567035" cy="7455534"/>
          </a:xfrm>
          <a:custGeom>
            <a:avLst/>
            <a:gdLst/>
            <a:ahLst/>
            <a:cxnLst/>
            <a:rect l="l" t="t" r="r" b="b"/>
            <a:pathLst>
              <a:path w="10567035" h="7455534">
                <a:moveTo>
                  <a:pt x="0" y="0"/>
                </a:moveTo>
                <a:lnTo>
                  <a:pt x="10566467" y="0"/>
                </a:lnTo>
                <a:lnTo>
                  <a:pt x="10566467" y="7454948"/>
                </a:lnTo>
                <a:lnTo>
                  <a:pt x="0" y="7454948"/>
                </a:lnTo>
                <a:lnTo>
                  <a:pt x="0" y="0"/>
                </a:lnTo>
                <a:close/>
              </a:path>
            </a:pathLst>
          </a:custGeom>
          <a:solidFill>
            <a:srgbClr val="F5FDF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21379" y="3249284"/>
            <a:ext cx="9538335" cy="3353435"/>
          </a:xfrm>
          <a:custGeom>
            <a:avLst/>
            <a:gdLst/>
            <a:ahLst/>
            <a:cxnLst/>
            <a:rect l="l" t="t" r="r" b="b"/>
            <a:pathLst>
              <a:path w="9538335" h="3353434">
                <a:moveTo>
                  <a:pt x="0" y="0"/>
                </a:moveTo>
                <a:lnTo>
                  <a:pt x="9537706" y="0"/>
                </a:lnTo>
                <a:lnTo>
                  <a:pt x="9537706" y="3352802"/>
                </a:lnTo>
                <a:lnTo>
                  <a:pt x="0" y="3352802"/>
                </a:lnTo>
                <a:lnTo>
                  <a:pt x="0" y="0"/>
                </a:lnTo>
                <a:close/>
              </a:path>
            </a:pathLst>
          </a:custGeom>
          <a:solidFill>
            <a:srgbClr val="FEF8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040141" y="2047957"/>
            <a:ext cx="1812289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151616"/>
                </a:solidFill>
                <a:latin typeface="Arial"/>
                <a:cs typeface="Arial"/>
              </a:rPr>
              <a:t>HELPFUL</a:t>
            </a:r>
            <a:r>
              <a:rPr sz="1800" b="1" spc="-1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151616"/>
                </a:solidFill>
                <a:latin typeface="Arial"/>
                <a:cs typeface="Arial"/>
              </a:rPr>
              <a:t>LINKS</a:t>
            </a:r>
            <a:endParaRPr sz="18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809834" y="1885143"/>
            <a:ext cx="9306560" cy="1163320"/>
          </a:xfrm>
          <a:custGeom>
            <a:avLst/>
            <a:gdLst/>
            <a:ahLst/>
            <a:cxnLst/>
            <a:rect l="l" t="t" r="r" b="b"/>
            <a:pathLst>
              <a:path w="9306560" h="1163320">
                <a:moveTo>
                  <a:pt x="0" y="0"/>
                </a:moveTo>
                <a:lnTo>
                  <a:pt x="9306413" y="0"/>
                </a:lnTo>
                <a:lnTo>
                  <a:pt x="9306413" y="1162969"/>
                </a:lnTo>
                <a:lnTo>
                  <a:pt x="0" y="1162969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DD2B1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784970" y="212723"/>
            <a:ext cx="9398635" cy="14643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62865" algn="ctr">
              <a:lnSpc>
                <a:spcPct val="100000"/>
              </a:lnSpc>
              <a:spcBef>
                <a:spcPts val="100"/>
              </a:spcBef>
            </a:pPr>
            <a:r>
              <a:rPr sz="3000" b="1" u="sng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DESIGN </a:t>
            </a:r>
            <a:r>
              <a:rPr sz="3000" b="1" u="sng" spc="-3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STRATEGY</a:t>
            </a:r>
            <a:r>
              <a:rPr sz="3000" b="1" u="sng" spc="-6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 </a:t>
            </a:r>
            <a:r>
              <a:rPr sz="3000" b="1" u="sng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SIX</a:t>
            </a:r>
            <a:endParaRPr sz="3000" u="sng" dirty="0">
              <a:latin typeface="Arial"/>
              <a:cs typeface="Arial"/>
            </a:endParaRPr>
          </a:p>
          <a:p>
            <a:pPr marL="18415" algn="ctr">
              <a:lnSpc>
                <a:spcPct val="100000"/>
              </a:lnSpc>
              <a:spcBef>
                <a:spcPts val="1780"/>
              </a:spcBef>
            </a:pPr>
            <a:r>
              <a:rPr sz="2400" b="1" spc="60" dirty="0">
                <a:solidFill>
                  <a:srgbClr val="151616"/>
                </a:solidFill>
                <a:latin typeface="Arial"/>
                <a:cs typeface="Arial"/>
              </a:rPr>
              <a:t>DEVELOPING </a:t>
            </a:r>
            <a:r>
              <a:rPr sz="2400" b="1" spc="-5" dirty="0">
                <a:solidFill>
                  <a:srgbClr val="151616"/>
                </a:solidFill>
                <a:latin typeface="Arial"/>
                <a:cs typeface="Arial"/>
              </a:rPr>
              <a:t>A </a:t>
            </a:r>
            <a:r>
              <a:rPr sz="2400" b="1" spc="55" dirty="0">
                <a:solidFill>
                  <a:srgbClr val="151616"/>
                </a:solidFill>
                <a:latin typeface="Arial"/>
                <a:cs typeface="Arial"/>
              </a:rPr>
              <a:t>DESIGN </a:t>
            </a:r>
            <a:r>
              <a:rPr sz="2400" b="1" spc="50" dirty="0">
                <a:solidFill>
                  <a:srgbClr val="151616"/>
                </a:solidFill>
                <a:latin typeface="Arial"/>
                <a:cs typeface="Arial"/>
              </a:rPr>
              <a:t>FROM </a:t>
            </a:r>
            <a:r>
              <a:rPr sz="2400" b="1" spc="-5" dirty="0">
                <a:solidFill>
                  <a:srgbClr val="151616"/>
                </a:solidFill>
                <a:latin typeface="Arial"/>
                <a:cs typeface="Arial"/>
              </a:rPr>
              <a:t>A</a:t>
            </a:r>
            <a:r>
              <a:rPr sz="2400" b="1" spc="-28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400" b="1" spc="55" dirty="0">
                <a:solidFill>
                  <a:srgbClr val="151616"/>
                </a:solidFill>
                <a:latin typeface="Arial"/>
                <a:cs typeface="Arial"/>
              </a:rPr>
              <a:t>THEME</a:t>
            </a:r>
            <a:endParaRPr sz="2400" dirty="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965"/>
              </a:spcBef>
            </a:pPr>
            <a:r>
              <a:rPr sz="1750" b="1" spc="-10" dirty="0">
                <a:solidFill>
                  <a:srgbClr val="151616"/>
                </a:solidFill>
                <a:latin typeface="Arial"/>
                <a:cs typeface="Arial"/>
              </a:rPr>
              <a:t>HOW </a:t>
            </a:r>
            <a:r>
              <a:rPr sz="1750" b="1" spc="-25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1750" b="1" spc="-20" dirty="0">
                <a:solidFill>
                  <a:srgbClr val="151616"/>
                </a:solidFill>
                <a:latin typeface="Arial"/>
                <a:cs typeface="Arial"/>
              </a:rPr>
              <a:t>INCORPORATE </a:t>
            </a:r>
            <a:r>
              <a:rPr sz="1750" b="1" spc="-5" dirty="0">
                <a:solidFill>
                  <a:srgbClr val="151616"/>
                </a:solidFill>
                <a:latin typeface="Arial"/>
                <a:cs typeface="Arial"/>
              </a:rPr>
              <a:t>THE STYLE OF </a:t>
            </a:r>
            <a:r>
              <a:rPr sz="1750" b="1" spc="-10" dirty="0">
                <a:solidFill>
                  <a:srgbClr val="151616"/>
                </a:solidFill>
                <a:latin typeface="Arial"/>
                <a:cs typeface="Arial"/>
              </a:rPr>
              <a:t>A </a:t>
            </a:r>
            <a:r>
              <a:rPr sz="1750" b="1" spc="-5" dirty="0">
                <a:solidFill>
                  <a:srgbClr val="151616"/>
                </a:solidFill>
                <a:latin typeface="Arial"/>
                <a:cs typeface="Arial"/>
              </a:rPr>
              <a:t>WELL </a:t>
            </a:r>
            <a:r>
              <a:rPr sz="1750" b="1" spc="-10" dirty="0">
                <a:solidFill>
                  <a:srgbClr val="151616"/>
                </a:solidFill>
                <a:latin typeface="Arial"/>
                <a:cs typeface="Arial"/>
              </a:rPr>
              <a:t>KNOWN </a:t>
            </a:r>
            <a:r>
              <a:rPr sz="1750" b="1" spc="-5" dirty="0">
                <a:solidFill>
                  <a:srgbClr val="151616"/>
                </a:solidFill>
                <a:latin typeface="Arial"/>
                <a:cs typeface="Arial"/>
              </a:rPr>
              <a:t>DESIGNER IN </a:t>
            </a:r>
            <a:r>
              <a:rPr sz="1750" b="1" spc="-10" dirty="0">
                <a:solidFill>
                  <a:srgbClr val="151616"/>
                </a:solidFill>
                <a:latin typeface="Arial"/>
                <a:cs typeface="Arial"/>
              </a:rPr>
              <a:t>A </a:t>
            </a:r>
            <a:r>
              <a:rPr sz="1750" b="1" spc="-5" dirty="0">
                <a:solidFill>
                  <a:srgbClr val="151616"/>
                </a:solidFill>
                <a:latin typeface="Arial"/>
                <a:cs typeface="Arial"/>
              </a:rPr>
              <a:t>FINAL</a:t>
            </a:r>
            <a:r>
              <a:rPr sz="1750" b="1" spc="-25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750" b="1" spc="-5" dirty="0">
                <a:solidFill>
                  <a:srgbClr val="151616"/>
                </a:solidFill>
                <a:latin typeface="Arial"/>
                <a:cs typeface="Arial"/>
              </a:rPr>
              <a:t>DESIGN</a:t>
            </a:r>
            <a:endParaRPr sz="1750" dirty="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237108" y="7291489"/>
            <a:ext cx="2862580" cy="187960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0"/>
              </a:spcBef>
              <a:tabLst>
                <a:tab pos="2057400" algn="l"/>
              </a:tabLst>
            </a:pPr>
            <a:r>
              <a:rPr sz="900" spc="5" dirty="0">
                <a:solidFill>
                  <a:srgbClr val="3C2B98"/>
                </a:solidFill>
                <a:latin typeface="Arial"/>
                <a:cs typeface="Arial"/>
                <a:hlinkClick r:id="rId2"/>
              </a:rPr>
              <a:t>www.technologystudent.com</a:t>
            </a:r>
            <a:r>
              <a:rPr sz="900" spc="25" dirty="0">
                <a:solidFill>
                  <a:srgbClr val="3C2B98"/>
                </a:solidFill>
                <a:latin typeface="Arial"/>
                <a:cs typeface="Arial"/>
                <a:hlinkClick r:id="rId2"/>
              </a:rPr>
              <a:t> </a:t>
            </a:r>
            <a:r>
              <a:rPr sz="900" spc="15" dirty="0">
                <a:solidFill>
                  <a:srgbClr val="3C2B98"/>
                </a:solidFill>
                <a:latin typeface="Arial"/>
                <a:cs typeface="Arial"/>
                <a:hlinkClick r:id="rId2"/>
              </a:rPr>
              <a:t>©</a:t>
            </a:r>
            <a:r>
              <a:rPr sz="900" spc="25" dirty="0">
                <a:solidFill>
                  <a:srgbClr val="3C2B98"/>
                </a:solidFill>
                <a:latin typeface="Arial"/>
                <a:cs typeface="Arial"/>
                <a:hlinkClick r:id="rId2"/>
              </a:rPr>
              <a:t> </a:t>
            </a:r>
            <a:r>
              <a:rPr sz="900" spc="10" dirty="0">
                <a:solidFill>
                  <a:srgbClr val="3C2B98"/>
                </a:solidFill>
                <a:latin typeface="Arial"/>
                <a:cs typeface="Arial"/>
              </a:rPr>
              <a:t>2018	</a:t>
            </a:r>
            <a:r>
              <a:rPr sz="900" dirty="0">
                <a:solidFill>
                  <a:srgbClr val="3C2B98"/>
                </a:solidFill>
                <a:latin typeface="Arial"/>
                <a:cs typeface="Arial"/>
              </a:rPr>
              <a:t>V.Ryan </a:t>
            </a:r>
            <a:r>
              <a:rPr sz="900" spc="15" dirty="0">
                <a:solidFill>
                  <a:srgbClr val="3C2B98"/>
                </a:solidFill>
                <a:latin typeface="Arial"/>
                <a:cs typeface="Arial"/>
              </a:rPr>
              <a:t>©</a:t>
            </a:r>
            <a:r>
              <a:rPr sz="900" spc="-60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900" spc="10" dirty="0">
                <a:solidFill>
                  <a:srgbClr val="3C2B98"/>
                </a:solidFill>
                <a:latin typeface="Arial"/>
                <a:cs typeface="Arial"/>
              </a:rPr>
              <a:t>2018</a:t>
            </a:r>
            <a:endParaRPr sz="9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26078" y="7312331"/>
            <a:ext cx="3169285" cy="187325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0"/>
              </a:spcBef>
            </a:pPr>
            <a:r>
              <a:rPr sz="900" spc="35" dirty="0">
                <a:solidFill>
                  <a:srgbClr val="3C2B98"/>
                </a:solidFill>
                <a:latin typeface="Arial"/>
                <a:cs typeface="Arial"/>
              </a:rPr>
              <a:t>WORLD </a:t>
            </a:r>
            <a:r>
              <a:rPr sz="900" spc="30" dirty="0">
                <a:solidFill>
                  <a:srgbClr val="3C2B98"/>
                </a:solidFill>
                <a:latin typeface="Arial"/>
                <a:cs typeface="Arial"/>
              </a:rPr>
              <a:t>ASSOCIATION OF </a:t>
            </a:r>
            <a:r>
              <a:rPr sz="900" spc="40" dirty="0">
                <a:solidFill>
                  <a:srgbClr val="3C2B98"/>
                </a:solidFill>
                <a:latin typeface="Arial"/>
                <a:cs typeface="Arial"/>
              </a:rPr>
              <a:t>TECHNOLOGY </a:t>
            </a:r>
            <a:r>
              <a:rPr sz="900" spc="35" dirty="0">
                <a:solidFill>
                  <a:srgbClr val="3C2B98"/>
                </a:solidFill>
                <a:latin typeface="Arial"/>
                <a:cs typeface="Arial"/>
              </a:rPr>
              <a:t>TEACHERS</a:t>
            </a:r>
            <a:endParaRPr sz="9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093334" y="7309371"/>
            <a:ext cx="2849245" cy="187325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0"/>
              </a:spcBef>
            </a:pPr>
            <a:r>
              <a:rPr sz="900" spc="5" dirty="0">
                <a:solidFill>
                  <a:srgbClr val="3C2B98"/>
                </a:solidFill>
                <a:latin typeface="Arial"/>
                <a:cs typeface="Arial"/>
                <a:hlinkClick r:id="rId3"/>
              </a:rPr>
              <a:t>https://www.facebook.com/groups/254963448192823/</a:t>
            </a:r>
            <a:endParaRPr sz="9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958288" y="3337644"/>
            <a:ext cx="9123680" cy="3115310"/>
          </a:xfrm>
          <a:prstGeom prst="rect">
            <a:avLst/>
          </a:prstGeom>
        </p:spPr>
        <p:txBody>
          <a:bodyPr vert="horz" wrap="square" lIns="0" tIns="45085" rIns="0" bIns="0" rtlCol="0">
            <a:spAutoFit/>
          </a:bodyPr>
          <a:lstStyle/>
          <a:p>
            <a:pPr marL="12700" marR="5080" indent="-635" algn="ctr">
              <a:lnSpc>
                <a:spcPts val="2680"/>
              </a:lnSpc>
              <a:spcBef>
                <a:spcPts val="355"/>
              </a:spcBef>
            </a:pP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Product designers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sometimes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select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features from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a design  movement or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work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of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a known </a:t>
            </a:r>
            <a:r>
              <a:rPr sz="2400" spc="-15" dirty="0">
                <a:solidFill>
                  <a:srgbClr val="151616"/>
                </a:solidFill>
                <a:latin typeface="Arial"/>
                <a:cs typeface="Arial"/>
              </a:rPr>
              <a:t>designer,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and apply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them to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their  own designs.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For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example,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work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of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Charles Rennie Mackintosh  has many recognised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features.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Some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of the features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he developed  are regularly applied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modern designs. He used stain glass and  ceramic tiles as decoration. Mackintosh utilised a combination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of 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design principles derived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from Art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Nouveau,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the Arts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and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Craft  Movement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and Japanese design. Many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of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his designs</a:t>
            </a:r>
            <a:r>
              <a:rPr sz="2400" spc="114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are</a:t>
            </a:r>
            <a:r>
              <a:rPr sz="2400" spc="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regarded  as examples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of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early</a:t>
            </a:r>
            <a:r>
              <a:rPr sz="2400" spc="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modernism.</a:t>
            </a:r>
            <a:endParaRPr sz="24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640719" y="1926235"/>
            <a:ext cx="6252210" cy="97916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indent="13335">
              <a:lnSpc>
                <a:spcPct val="112599"/>
              </a:lnSpc>
              <a:spcBef>
                <a:spcPts val="100"/>
              </a:spcBef>
            </a:pPr>
            <a:r>
              <a:rPr sz="1800" spc="-5" dirty="0">
                <a:solidFill>
                  <a:srgbClr val="DD2B1C"/>
                </a:solidFill>
                <a:latin typeface="Arial"/>
                <a:cs typeface="Arial"/>
                <a:hlinkClick r:id="rId4"/>
              </a:rPr>
              <a:t>http://www.technologystudent.com/designpro/devtheme4.html </a:t>
            </a:r>
            <a:r>
              <a:rPr sz="1800" spc="-5" dirty="0">
                <a:solidFill>
                  <a:srgbClr val="DD2B1C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DD2B1C"/>
                </a:solidFill>
                <a:latin typeface="Arial"/>
                <a:cs typeface="Arial"/>
                <a:hlinkClick r:id="rId5"/>
              </a:rPr>
              <a:t>http://www.technologystudent.com/designpro/devtheme1.html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80"/>
              </a:spcBef>
            </a:pPr>
            <a:r>
              <a:rPr sz="1800" spc="-5" dirty="0">
                <a:solidFill>
                  <a:srgbClr val="DD2B1C"/>
                </a:solidFill>
                <a:latin typeface="Arial"/>
                <a:cs typeface="Arial"/>
                <a:hlinkClick r:id="rId6"/>
              </a:rPr>
              <a:t>http://www.technologystudent.com/designpro/devtheme2.html</a:t>
            </a:r>
            <a:endParaRPr sz="18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26078" y="65364"/>
            <a:ext cx="6216650" cy="1676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  <a:tabLst>
                <a:tab pos="3379470" algn="l"/>
              </a:tabLst>
            </a:pPr>
            <a:r>
              <a:rPr sz="900" spc="35" dirty="0">
                <a:solidFill>
                  <a:srgbClr val="3C2B98"/>
                </a:solidFill>
                <a:latin typeface="Arial"/>
                <a:cs typeface="Arial"/>
              </a:rPr>
              <a:t>WORLD </a:t>
            </a:r>
            <a:r>
              <a:rPr sz="900" spc="30" dirty="0">
                <a:solidFill>
                  <a:srgbClr val="3C2B98"/>
                </a:solidFill>
                <a:latin typeface="Arial"/>
                <a:cs typeface="Arial"/>
              </a:rPr>
              <a:t>ASSOCIATION OF</a:t>
            </a:r>
            <a:r>
              <a:rPr sz="900" spc="80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900" spc="40" dirty="0">
                <a:solidFill>
                  <a:srgbClr val="3C2B98"/>
                </a:solidFill>
                <a:latin typeface="Arial"/>
                <a:cs typeface="Arial"/>
              </a:rPr>
              <a:t>TECHNOLOGY</a:t>
            </a:r>
            <a:r>
              <a:rPr sz="900" spc="35" dirty="0">
                <a:solidFill>
                  <a:srgbClr val="3C2B98"/>
                </a:solidFill>
                <a:latin typeface="Arial"/>
                <a:cs typeface="Arial"/>
              </a:rPr>
              <a:t> TEACHERS	</a:t>
            </a:r>
            <a:r>
              <a:rPr sz="900" spc="5" dirty="0">
                <a:solidFill>
                  <a:srgbClr val="3C2B98"/>
                </a:solidFill>
                <a:latin typeface="Arial"/>
                <a:cs typeface="Arial"/>
                <a:hlinkClick r:id="rId3"/>
              </a:rPr>
              <a:t>https://www.facebook.com/groups/254963448192823/</a:t>
            </a:r>
            <a:endParaRPr sz="9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237108" y="44868"/>
            <a:ext cx="2862580" cy="1676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  <a:tabLst>
                <a:tab pos="2057400" algn="l"/>
              </a:tabLst>
            </a:pPr>
            <a:r>
              <a:rPr sz="900" spc="5" dirty="0">
                <a:solidFill>
                  <a:srgbClr val="3C2B98"/>
                </a:solidFill>
                <a:latin typeface="Arial"/>
                <a:cs typeface="Arial"/>
                <a:hlinkClick r:id="rId2"/>
              </a:rPr>
              <a:t>www.technologystudent.com</a:t>
            </a:r>
            <a:r>
              <a:rPr sz="900" spc="25" dirty="0">
                <a:solidFill>
                  <a:srgbClr val="3C2B98"/>
                </a:solidFill>
                <a:latin typeface="Arial"/>
                <a:cs typeface="Arial"/>
                <a:hlinkClick r:id="rId2"/>
              </a:rPr>
              <a:t> </a:t>
            </a:r>
            <a:r>
              <a:rPr sz="900" spc="15" dirty="0">
                <a:solidFill>
                  <a:srgbClr val="3C2B98"/>
                </a:solidFill>
                <a:latin typeface="Arial"/>
                <a:cs typeface="Arial"/>
                <a:hlinkClick r:id="rId2"/>
              </a:rPr>
              <a:t>©</a:t>
            </a:r>
            <a:r>
              <a:rPr sz="900" spc="25" dirty="0">
                <a:solidFill>
                  <a:srgbClr val="3C2B98"/>
                </a:solidFill>
                <a:latin typeface="Arial"/>
                <a:cs typeface="Arial"/>
                <a:hlinkClick r:id="rId2"/>
              </a:rPr>
              <a:t> </a:t>
            </a:r>
            <a:r>
              <a:rPr sz="900" spc="10" dirty="0">
                <a:solidFill>
                  <a:srgbClr val="3C2B98"/>
                </a:solidFill>
                <a:latin typeface="Arial"/>
                <a:cs typeface="Arial"/>
              </a:rPr>
              <a:t>2018	</a:t>
            </a:r>
            <a:r>
              <a:rPr sz="900" dirty="0">
                <a:solidFill>
                  <a:srgbClr val="3C2B98"/>
                </a:solidFill>
                <a:latin typeface="Arial"/>
                <a:cs typeface="Arial"/>
              </a:rPr>
              <a:t>V.Ryan </a:t>
            </a:r>
            <a:r>
              <a:rPr sz="900" spc="15" dirty="0">
                <a:solidFill>
                  <a:srgbClr val="3C2B98"/>
                </a:solidFill>
                <a:latin typeface="Arial"/>
                <a:cs typeface="Arial"/>
              </a:rPr>
              <a:t>©</a:t>
            </a:r>
            <a:r>
              <a:rPr sz="900" spc="-60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900" spc="10" dirty="0">
                <a:solidFill>
                  <a:srgbClr val="3C2B98"/>
                </a:solidFill>
                <a:latin typeface="Arial"/>
                <a:cs typeface="Arial"/>
              </a:rPr>
              <a:t>2018</a:t>
            </a:r>
            <a:endParaRPr sz="9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1014" y="58452"/>
            <a:ext cx="10567035" cy="7455534"/>
          </a:xfrm>
          <a:custGeom>
            <a:avLst/>
            <a:gdLst/>
            <a:ahLst/>
            <a:cxnLst/>
            <a:rect l="l" t="t" r="r" b="b"/>
            <a:pathLst>
              <a:path w="10567035" h="7455534">
                <a:moveTo>
                  <a:pt x="0" y="0"/>
                </a:moveTo>
                <a:lnTo>
                  <a:pt x="10566467" y="0"/>
                </a:lnTo>
                <a:lnTo>
                  <a:pt x="10566467" y="7454948"/>
                </a:lnTo>
                <a:lnTo>
                  <a:pt x="0" y="7454948"/>
                </a:lnTo>
                <a:lnTo>
                  <a:pt x="0" y="0"/>
                </a:lnTo>
                <a:close/>
              </a:path>
            </a:pathLst>
          </a:custGeom>
          <a:solidFill>
            <a:srgbClr val="F5FDF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03216" y="696578"/>
            <a:ext cx="10287635" cy="6566534"/>
          </a:xfrm>
          <a:custGeom>
            <a:avLst/>
            <a:gdLst/>
            <a:ahLst/>
            <a:cxnLst/>
            <a:rect l="l" t="t" r="r" b="b"/>
            <a:pathLst>
              <a:path w="10287635" h="6566534">
                <a:moveTo>
                  <a:pt x="0" y="0"/>
                </a:moveTo>
                <a:lnTo>
                  <a:pt x="10287013" y="0"/>
                </a:lnTo>
                <a:lnTo>
                  <a:pt x="10287013" y="6565910"/>
                </a:lnTo>
                <a:lnTo>
                  <a:pt x="0" y="656591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5000352" y="3113106"/>
            <a:ext cx="125730" cy="3787140"/>
          </a:xfrm>
          <a:prstGeom prst="rect">
            <a:avLst/>
          </a:prstGeom>
        </p:spPr>
        <p:txBody>
          <a:bodyPr vert="vert270" wrap="square" lIns="0" tIns="190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0"/>
              </a:spcBef>
              <a:tabLst>
                <a:tab pos="2058670" algn="l"/>
              </a:tabLst>
            </a:pPr>
            <a:r>
              <a:rPr sz="550" spc="15" dirty="0">
                <a:solidFill>
                  <a:srgbClr val="3C2B98"/>
                </a:solidFill>
                <a:latin typeface="Arial"/>
                <a:cs typeface="Arial"/>
              </a:rPr>
              <a:t>WORLD </a:t>
            </a:r>
            <a:r>
              <a:rPr sz="550" spc="10" dirty="0">
                <a:solidFill>
                  <a:srgbClr val="3C2B98"/>
                </a:solidFill>
                <a:latin typeface="Arial"/>
                <a:cs typeface="Arial"/>
              </a:rPr>
              <a:t>ASSOCIATION OF</a:t>
            </a:r>
            <a:r>
              <a:rPr sz="550" spc="90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550" spc="15" dirty="0">
                <a:solidFill>
                  <a:srgbClr val="3C2B98"/>
                </a:solidFill>
                <a:latin typeface="Arial"/>
                <a:cs typeface="Arial"/>
              </a:rPr>
              <a:t>TECHNOLOGY</a:t>
            </a:r>
            <a:r>
              <a:rPr sz="550" spc="30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550" spc="15" dirty="0">
                <a:solidFill>
                  <a:srgbClr val="3C2B98"/>
                </a:solidFill>
                <a:latin typeface="Arial"/>
                <a:cs typeface="Arial"/>
              </a:rPr>
              <a:t>TEACHERS	</a:t>
            </a:r>
            <a:r>
              <a:rPr sz="550" spc="0" dirty="0">
                <a:solidFill>
                  <a:srgbClr val="3C2B98"/>
                </a:solidFill>
                <a:latin typeface="Arial"/>
                <a:cs typeface="Arial"/>
                <a:hlinkClick r:id="rId2"/>
              </a:rPr>
              <a:t>https://www.facebook.com/groups/254963448192823/</a:t>
            </a:r>
            <a:endParaRPr sz="55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989478" y="1194316"/>
            <a:ext cx="123825" cy="1749425"/>
          </a:xfrm>
          <a:prstGeom prst="rect">
            <a:avLst/>
          </a:prstGeom>
        </p:spPr>
        <p:txBody>
          <a:bodyPr vert="vert270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sz="550" spc="0" dirty="0">
                <a:solidFill>
                  <a:srgbClr val="3C2B98"/>
                </a:solidFill>
                <a:latin typeface="Arial"/>
                <a:cs typeface="Arial"/>
                <a:hlinkClick r:id="rId3"/>
              </a:rPr>
              <a:t>www.technologystudent.com </a:t>
            </a:r>
            <a:r>
              <a:rPr sz="550" spc="5" dirty="0">
                <a:solidFill>
                  <a:srgbClr val="3C2B98"/>
                </a:solidFill>
                <a:latin typeface="Arial"/>
                <a:cs typeface="Arial"/>
              </a:rPr>
              <a:t>© </a:t>
            </a:r>
            <a:r>
              <a:rPr sz="550" spc="0" dirty="0">
                <a:solidFill>
                  <a:srgbClr val="3C2B98"/>
                </a:solidFill>
                <a:latin typeface="Arial"/>
                <a:cs typeface="Arial"/>
              </a:rPr>
              <a:t>2018 </a:t>
            </a:r>
            <a:r>
              <a:rPr sz="550" spc="-5" dirty="0">
                <a:solidFill>
                  <a:srgbClr val="3C2B98"/>
                </a:solidFill>
                <a:latin typeface="Arial"/>
                <a:cs typeface="Arial"/>
              </a:rPr>
              <a:t>V.Ryan </a:t>
            </a:r>
            <a:r>
              <a:rPr sz="550" spc="5" dirty="0">
                <a:solidFill>
                  <a:srgbClr val="3C2B98"/>
                </a:solidFill>
                <a:latin typeface="Arial"/>
                <a:cs typeface="Arial"/>
              </a:rPr>
              <a:t>©</a:t>
            </a:r>
            <a:r>
              <a:rPr sz="550" spc="-25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550" spc="0" dirty="0">
                <a:solidFill>
                  <a:srgbClr val="3C2B98"/>
                </a:solidFill>
                <a:latin typeface="Arial"/>
                <a:cs typeface="Arial"/>
              </a:rPr>
              <a:t>2018</a:t>
            </a:r>
            <a:endParaRPr sz="55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345201" y="5480891"/>
            <a:ext cx="776605" cy="1437640"/>
          </a:xfrm>
          <a:custGeom>
            <a:avLst/>
            <a:gdLst/>
            <a:ahLst/>
            <a:cxnLst/>
            <a:rect l="l" t="t" r="r" b="b"/>
            <a:pathLst>
              <a:path w="776605" h="1437640">
                <a:moveTo>
                  <a:pt x="776516" y="0"/>
                </a:moveTo>
                <a:lnTo>
                  <a:pt x="0" y="0"/>
                </a:lnTo>
                <a:lnTo>
                  <a:pt x="0" y="1437206"/>
                </a:lnTo>
                <a:lnTo>
                  <a:pt x="776516" y="1437206"/>
                </a:lnTo>
                <a:lnTo>
                  <a:pt x="776516" y="0"/>
                </a:lnTo>
                <a:close/>
              </a:path>
            </a:pathLst>
          </a:custGeom>
          <a:solidFill>
            <a:srgbClr val="F1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345201" y="5480891"/>
            <a:ext cx="776605" cy="1437640"/>
          </a:xfrm>
          <a:custGeom>
            <a:avLst/>
            <a:gdLst/>
            <a:ahLst/>
            <a:cxnLst/>
            <a:rect l="l" t="t" r="r" b="b"/>
            <a:pathLst>
              <a:path w="776605" h="1437640">
                <a:moveTo>
                  <a:pt x="776516" y="0"/>
                </a:moveTo>
                <a:lnTo>
                  <a:pt x="0" y="0"/>
                </a:lnTo>
                <a:lnTo>
                  <a:pt x="0" y="1437206"/>
                </a:lnTo>
                <a:lnTo>
                  <a:pt x="776516" y="1437206"/>
                </a:lnTo>
                <a:lnTo>
                  <a:pt x="776516" y="0"/>
                </a:lnTo>
                <a:close/>
              </a:path>
            </a:pathLst>
          </a:custGeom>
          <a:ln w="179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456514" y="6299836"/>
            <a:ext cx="107152" cy="18627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542430" y="5539013"/>
            <a:ext cx="419061" cy="31855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477845" y="5544442"/>
            <a:ext cx="589280" cy="1311910"/>
          </a:xfrm>
          <a:custGeom>
            <a:avLst/>
            <a:gdLst/>
            <a:ahLst/>
            <a:cxnLst/>
            <a:rect l="l" t="t" r="r" b="b"/>
            <a:pathLst>
              <a:path w="589280" h="1311909">
                <a:moveTo>
                  <a:pt x="213751" y="1311396"/>
                </a:moveTo>
                <a:lnTo>
                  <a:pt x="187993" y="1277018"/>
                </a:lnTo>
                <a:lnTo>
                  <a:pt x="159593" y="1224636"/>
                </a:lnTo>
                <a:lnTo>
                  <a:pt x="137450" y="1178593"/>
                </a:lnTo>
                <a:lnTo>
                  <a:pt x="113963" y="1124834"/>
                </a:lnTo>
                <a:lnTo>
                  <a:pt x="90180" y="1064370"/>
                </a:lnTo>
                <a:lnTo>
                  <a:pt x="67150" y="998214"/>
                </a:lnTo>
                <a:lnTo>
                  <a:pt x="45923" y="927378"/>
                </a:lnTo>
                <a:lnTo>
                  <a:pt x="27545" y="852874"/>
                </a:lnTo>
                <a:lnTo>
                  <a:pt x="19753" y="814564"/>
                </a:lnTo>
                <a:lnTo>
                  <a:pt x="13066" y="775715"/>
                </a:lnTo>
                <a:lnTo>
                  <a:pt x="7617" y="736457"/>
                </a:lnTo>
                <a:lnTo>
                  <a:pt x="3535" y="696914"/>
                </a:lnTo>
                <a:lnTo>
                  <a:pt x="952" y="657213"/>
                </a:lnTo>
                <a:lnTo>
                  <a:pt x="0" y="617481"/>
                </a:lnTo>
                <a:lnTo>
                  <a:pt x="808" y="577844"/>
                </a:lnTo>
                <a:lnTo>
                  <a:pt x="3509" y="538430"/>
                </a:lnTo>
                <a:lnTo>
                  <a:pt x="8233" y="499363"/>
                </a:lnTo>
                <a:lnTo>
                  <a:pt x="15111" y="460772"/>
                </a:lnTo>
                <a:lnTo>
                  <a:pt x="24275" y="422782"/>
                </a:lnTo>
                <a:lnTo>
                  <a:pt x="35855" y="385520"/>
                </a:lnTo>
                <a:lnTo>
                  <a:pt x="49983" y="349113"/>
                </a:lnTo>
                <a:lnTo>
                  <a:pt x="66790" y="313687"/>
                </a:lnTo>
                <a:lnTo>
                  <a:pt x="86406" y="279369"/>
                </a:lnTo>
                <a:lnTo>
                  <a:pt x="108964" y="246284"/>
                </a:lnTo>
                <a:lnTo>
                  <a:pt x="134593" y="214561"/>
                </a:lnTo>
                <a:lnTo>
                  <a:pt x="163425" y="184324"/>
                </a:lnTo>
                <a:lnTo>
                  <a:pt x="195591" y="155702"/>
                </a:lnTo>
                <a:lnTo>
                  <a:pt x="231222" y="128819"/>
                </a:lnTo>
                <a:lnTo>
                  <a:pt x="270449" y="103804"/>
                </a:lnTo>
                <a:lnTo>
                  <a:pt x="313404" y="80781"/>
                </a:lnTo>
                <a:lnTo>
                  <a:pt x="360217" y="59879"/>
                </a:lnTo>
                <a:lnTo>
                  <a:pt x="411019" y="41223"/>
                </a:lnTo>
                <a:lnTo>
                  <a:pt x="465942" y="24940"/>
                </a:lnTo>
                <a:lnTo>
                  <a:pt x="525116" y="11157"/>
                </a:lnTo>
                <a:lnTo>
                  <a:pt x="588673" y="0"/>
                </a:lnTo>
              </a:path>
            </a:pathLst>
          </a:custGeom>
          <a:ln w="179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400348" y="5656219"/>
            <a:ext cx="113868" cy="17367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412382" y="5593446"/>
            <a:ext cx="301625" cy="623570"/>
          </a:xfrm>
          <a:custGeom>
            <a:avLst/>
            <a:gdLst/>
            <a:ahLst/>
            <a:cxnLst/>
            <a:rect l="l" t="t" r="r" b="b"/>
            <a:pathLst>
              <a:path w="301625" h="623570">
                <a:moveTo>
                  <a:pt x="301080" y="34916"/>
                </a:moveTo>
                <a:lnTo>
                  <a:pt x="290629" y="20009"/>
                </a:lnTo>
                <a:lnTo>
                  <a:pt x="276613" y="9238"/>
                </a:lnTo>
                <a:lnTo>
                  <a:pt x="259564" y="2576"/>
                </a:lnTo>
                <a:lnTo>
                  <a:pt x="240014" y="0"/>
                </a:lnTo>
                <a:lnTo>
                  <a:pt x="218493" y="1482"/>
                </a:lnTo>
                <a:lnTo>
                  <a:pt x="171667" y="16523"/>
                </a:lnTo>
                <a:lnTo>
                  <a:pt x="123336" y="47495"/>
                </a:lnTo>
                <a:lnTo>
                  <a:pt x="77753" y="94197"/>
                </a:lnTo>
                <a:lnTo>
                  <a:pt x="39168" y="156424"/>
                </a:lnTo>
                <a:lnTo>
                  <a:pt x="23829" y="193296"/>
                </a:lnTo>
                <a:lnTo>
                  <a:pt x="11833" y="233974"/>
                </a:lnTo>
                <a:lnTo>
                  <a:pt x="3713" y="278431"/>
                </a:lnTo>
                <a:lnTo>
                  <a:pt x="0" y="326642"/>
                </a:lnTo>
                <a:lnTo>
                  <a:pt x="1224" y="378583"/>
                </a:lnTo>
                <a:lnTo>
                  <a:pt x="7918" y="434227"/>
                </a:lnTo>
                <a:lnTo>
                  <a:pt x="20614" y="493549"/>
                </a:lnTo>
                <a:lnTo>
                  <a:pt x="39841" y="556524"/>
                </a:lnTo>
                <a:lnTo>
                  <a:pt x="66133" y="623127"/>
                </a:lnTo>
              </a:path>
            </a:pathLst>
          </a:custGeom>
          <a:ln w="179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494529" y="5693346"/>
            <a:ext cx="64135" cy="260350"/>
          </a:xfrm>
          <a:custGeom>
            <a:avLst/>
            <a:gdLst/>
            <a:ahLst/>
            <a:cxnLst/>
            <a:rect l="l" t="t" r="r" b="b"/>
            <a:pathLst>
              <a:path w="64134" h="260350">
                <a:moveTo>
                  <a:pt x="63967" y="0"/>
                </a:moveTo>
                <a:lnTo>
                  <a:pt x="49101" y="16246"/>
                </a:lnTo>
                <a:lnTo>
                  <a:pt x="20020" y="64986"/>
                </a:lnTo>
                <a:lnTo>
                  <a:pt x="0" y="146220"/>
                </a:lnTo>
                <a:lnTo>
                  <a:pt x="12315" y="259948"/>
                </a:lnTo>
              </a:path>
            </a:pathLst>
          </a:custGeom>
          <a:ln w="179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346878" y="5541713"/>
            <a:ext cx="775335" cy="0"/>
          </a:xfrm>
          <a:custGeom>
            <a:avLst/>
            <a:gdLst/>
            <a:ahLst/>
            <a:cxnLst/>
            <a:rect l="l" t="t" r="r" b="b"/>
            <a:pathLst>
              <a:path w="775335">
                <a:moveTo>
                  <a:pt x="774843" y="0"/>
                </a:moveTo>
                <a:lnTo>
                  <a:pt x="0" y="0"/>
                </a:lnTo>
              </a:path>
            </a:pathLst>
          </a:custGeom>
          <a:ln w="179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346878" y="6858111"/>
            <a:ext cx="775335" cy="0"/>
          </a:xfrm>
          <a:custGeom>
            <a:avLst/>
            <a:gdLst/>
            <a:ahLst/>
            <a:cxnLst/>
            <a:rect l="l" t="t" r="r" b="b"/>
            <a:pathLst>
              <a:path w="775335">
                <a:moveTo>
                  <a:pt x="774843" y="0"/>
                </a:moveTo>
                <a:lnTo>
                  <a:pt x="0" y="0"/>
                </a:lnTo>
              </a:path>
            </a:pathLst>
          </a:custGeom>
          <a:ln w="179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403531" y="5481731"/>
            <a:ext cx="0" cy="1440180"/>
          </a:xfrm>
          <a:custGeom>
            <a:avLst/>
            <a:gdLst/>
            <a:ahLst/>
            <a:cxnLst/>
            <a:rect l="l" t="t" r="r" b="b"/>
            <a:pathLst>
              <a:path h="1440179">
                <a:moveTo>
                  <a:pt x="0" y="0"/>
                </a:moveTo>
                <a:lnTo>
                  <a:pt x="0" y="1439701"/>
                </a:lnTo>
              </a:path>
            </a:pathLst>
          </a:custGeom>
          <a:ln w="179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2063398" y="5481731"/>
            <a:ext cx="0" cy="1440180"/>
          </a:xfrm>
          <a:custGeom>
            <a:avLst/>
            <a:gdLst/>
            <a:ahLst/>
            <a:cxnLst/>
            <a:rect l="l" t="t" r="r" b="b"/>
            <a:pathLst>
              <a:path h="1440179">
                <a:moveTo>
                  <a:pt x="0" y="0"/>
                </a:moveTo>
                <a:lnTo>
                  <a:pt x="0" y="1439701"/>
                </a:lnTo>
              </a:path>
            </a:pathLst>
          </a:custGeom>
          <a:ln w="179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670104" y="5611278"/>
            <a:ext cx="516890" cy="53340"/>
          </a:xfrm>
          <a:custGeom>
            <a:avLst/>
            <a:gdLst/>
            <a:ahLst/>
            <a:cxnLst/>
            <a:rect l="l" t="t" r="r" b="b"/>
            <a:pathLst>
              <a:path w="516890" h="53339">
                <a:moveTo>
                  <a:pt x="0" y="53292"/>
                </a:moveTo>
                <a:lnTo>
                  <a:pt x="41906" y="38399"/>
                </a:lnTo>
                <a:lnTo>
                  <a:pt x="154786" y="11663"/>
                </a:lnTo>
                <a:lnTo>
                  <a:pt x="319385" y="0"/>
                </a:lnTo>
                <a:lnTo>
                  <a:pt x="516445" y="30324"/>
                </a:lnTo>
              </a:path>
            </a:pathLst>
          </a:custGeom>
          <a:ln w="179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827267" y="5588122"/>
            <a:ext cx="238706" cy="21189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671457" y="5642362"/>
            <a:ext cx="377190" cy="148590"/>
          </a:xfrm>
          <a:custGeom>
            <a:avLst/>
            <a:gdLst/>
            <a:ahLst/>
            <a:cxnLst/>
            <a:rect l="l" t="t" r="r" b="b"/>
            <a:pathLst>
              <a:path w="377190" h="148589">
                <a:moveTo>
                  <a:pt x="0" y="148522"/>
                </a:moveTo>
                <a:lnTo>
                  <a:pt x="39924" y="139496"/>
                </a:lnTo>
                <a:lnTo>
                  <a:pt x="92586" y="134310"/>
                </a:lnTo>
                <a:lnTo>
                  <a:pt x="144315" y="132211"/>
                </a:lnTo>
                <a:lnTo>
                  <a:pt x="181439" y="132444"/>
                </a:lnTo>
                <a:lnTo>
                  <a:pt x="204742" y="135197"/>
                </a:lnTo>
                <a:lnTo>
                  <a:pt x="226036" y="138380"/>
                </a:lnTo>
                <a:lnTo>
                  <a:pt x="248191" y="137830"/>
                </a:lnTo>
                <a:lnTo>
                  <a:pt x="274078" y="129385"/>
                </a:lnTo>
                <a:lnTo>
                  <a:pt x="309486" y="108953"/>
                </a:lnTo>
                <a:lnTo>
                  <a:pt x="348339" y="77898"/>
                </a:lnTo>
                <a:lnTo>
                  <a:pt x="375707" y="40240"/>
                </a:lnTo>
                <a:lnTo>
                  <a:pt x="376664" y="0"/>
                </a:lnTo>
              </a:path>
            </a:pathLst>
          </a:custGeom>
          <a:ln w="179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854821" y="5594674"/>
            <a:ext cx="171293" cy="15908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970427" y="5785530"/>
            <a:ext cx="207645" cy="20955"/>
          </a:xfrm>
          <a:custGeom>
            <a:avLst/>
            <a:gdLst/>
            <a:ahLst/>
            <a:cxnLst/>
            <a:rect l="l" t="t" r="r" b="b"/>
            <a:pathLst>
              <a:path w="207644" h="20954">
                <a:moveTo>
                  <a:pt x="207482" y="20672"/>
                </a:moveTo>
                <a:lnTo>
                  <a:pt x="194566" y="16365"/>
                </a:lnTo>
                <a:lnTo>
                  <a:pt x="155751" y="7464"/>
                </a:lnTo>
                <a:lnTo>
                  <a:pt x="90930" y="0"/>
                </a:lnTo>
                <a:lnTo>
                  <a:pt x="0" y="0"/>
                </a:lnTo>
              </a:path>
            </a:pathLst>
          </a:custGeom>
          <a:ln w="179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665740" y="6912299"/>
            <a:ext cx="523875" cy="0"/>
          </a:xfrm>
          <a:custGeom>
            <a:avLst/>
            <a:gdLst/>
            <a:ahLst/>
            <a:cxnLst/>
            <a:rect l="l" t="t" r="r" b="b"/>
            <a:pathLst>
              <a:path w="523875">
                <a:moveTo>
                  <a:pt x="0" y="0"/>
                </a:moveTo>
                <a:lnTo>
                  <a:pt x="523634" y="0"/>
                </a:lnTo>
              </a:path>
            </a:pathLst>
          </a:custGeom>
          <a:ln w="25400">
            <a:solidFill>
              <a:srgbClr val="E6E6E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671948" y="5510219"/>
            <a:ext cx="0" cy="1389380"/>
          </a:xfrm>
          <a:custGeom>
            <a:avLst/>
            <a:gdLst/>
            <a:ahLst/>
            <a:cxnLst/>
            <a:rect l="l" t="t" r="r" b="b"/>
            <a:pathLst>
              <a:path h="1389379">
                <a:moveTo>
                  <a:pt x="0" y="0"/>
                </a:moveTo>
                <a:lnTo>
                  <a:pt x="0" y="1389379"/>
                </a:lnTo>
              </a:path>
            </a:pathLst>
          </a:custGeom>
          <a:ln w="12416">
            <a:solidFill>
              <a:srgbClr val="E6E6E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665740" y="5499424"/>
            <a:ext cx="523875" cy="0"/>
          </a:xfrm>
          <a:custGeom>
            <a:avLst/>
            <a:gdLst/>
            <a:ahLst/>
            <a:cxnLst/>
            <a:rect l="l" t="t" r="r" b="b"/>
            <a:pathLst>
              <a:path w="523875">
                <a:moveTo>
                  <a:pt x="0" y="0"/>
                </a:moveTo>
                <a:lnTo>
                  <a:pt x="523634" y="0"/>
                </a:lnTo>
              </a:path>
            </a:pathLst>
          </a:custGeom>
          <a:ln w="21590">
            <a:solidFill>
              <a:srgbClr val="E6E6E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182131" y="5509914"/>
            <a:ext cx="0" cy="1390650"/>
          </a:xfrm>
          <a:custGeom>
            <a:avLst/>
            <a:gdLst/>
            <a:ahLst/>
            <a:cxnLst/>
            <a:rect l="l" t="t" r="r" b="b"/>
            <a:pathLst>
              <a:path h="1390650">
                <a:moveTo>
                  <a:pt x="0" y="0"/>
                </a:moveTo>
                <a:lnTo>
                  <a:pt x="0" y="1390294"/>
                </a:lnTo>
              </a:path>
            </a:pathLst>
          </a:custGeom>
          <a:ln w="14486">
            <a:solidFill>
              <a:srgbClr val="E6E6E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665740" y="5488477"/>
            <a:ext cx="523875" cy="1436370"/>
          </a:xfrm>
          <a:custGeom>
            <a:avLst/>
            <a:gdLst/>
            <a:ahLst/>
            <a:cxnLst/>
            <a:rect l="l" t="t" r="r" b="b"/>
            <a:pathLst>
              <a:path w="523875" h="1436370">
                <a:moveTo>
                  <a:pt x="0" y="0"/>
                </a:moveTo>
                <a:lnTo>
                  <a:pt x="523634" y="0"/>
                </a:lnTo>
                <a:lnTo>
                  <a:pt x="523634" y="1436230"/>
                </a:lnTo>
                <a:lnTo>
                  <a:pt x="0" y="1436230"/>
                </a:lnTo>
                <a:lnTo>
                  <a:pt x="0" y="0"/>
                </a:lnTo>
                <a:close/>
              </a:path>
            </a:pathLst>
          </a:custGeom>
          <a:ln w="179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678157" y="5509914"/>
            <a:ext cx="497205" cy="1390650"/>
          </a:xfrm>
          <a:custGeom>
            <a:avLst/>
            <a:gdLst/>
            <a:ahLst/>
            <a:cxnLst/>
            <a:rect l="l" t="t" r="r" b="b"/>
            <a:pathLst>
              <a:path w="497205" h="1390650">
                <a:moveTo>
                  <a:pt x="0" y="0"/>
                </a:moveTo>
                <a:lnTo>
                  <a:pt x="496731" y="0"/>
                </a:lnTo>
                <a:lnTo>
                  <a:pt x="496731" y="1390294"/>
                </a:lnTo>
                <a:lnTo>
                  <a:pt x="0" y="1390294"/>
                </a:lnTo>
                <a:lnTo>
                  <a:pt x="0" y="0"/>
                </a:lnTo>
                <a:close/>
              </a:path>
            </a:pathLst>
          </a:custGeom>
          <a:ln w="179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668804" y="6668842"/>
            <a:ext cx="519430" cy="156845"/>
          </a:xfrm>
          <a:custGeom>
            <a:avLst/>
            <a:gdLst/>
            <a:ahLst/>
            <a:cxnLst/>
            <a:rect l="l" t="t" r="r" b="b"/>
            <a:pathLst>
              <a:path w="519430" h="156845">
                <a:moveTo>
                  <a:pt x="0" y="527"/>
                </a:moveTo>
                <a:lnTo>
                  <a:pt x="47647" y="6816"/>
                </a:lnTo>
                <a:lnTo>
                  <a:pt x="88699" y="19509"/>
                </a:lnTo>
                <a:lnTo>
                  <a:pt x="138088" y="36614"/>
                </a:lnTo>
                <a:lnTo>
                  <a:pt x="193456" y="56664"/>
                </a:lnTo>
                <a:lnTo>
                  <a:pt x="252442" y="78193"/>
                </a:lnTo>
                <a:lnTo>
                  <a:pt x="312687" y="99734"/>
                </a:lnTo>
                <a:lnTo>
                  <a:pt x="371830" y="119823"/>
                </a:lnTo>
                <a:lnTo>
                  <a:pt x="427512" y="136992"/>
                </a:lnTo>
                <a:lnTo>
                  <a:pt x="477372" y="149775"/>
                </a:lnTo>
                <a:lnTo>
                  <a:pt x="519051" y="156707"/>
                </a:lnTo>
              </a:path>
            </a:pathLst>
          </a:custGeom>
          <a:ln w="179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830516" y="5778234"/>
            <a:ext cx="0" cy="934085"/>
          </a:xfrm>
          <a:custGeom>
            <a:avLst/>
            <a:gdLst/>
            <a:ahLst/>
            <a:cxnLst/>
            <a:rect l="l" t="t" r="r" b="b"/>
            <a:pathLst>
              <a:path h="934084">
                <a:moveTo>
                  <a:pt x="0" y="0"/>
                </a:moveTo>
                <a:lnTo>
                  <a:pt x="0" y="934008"/>
                </a:lnTo>
              </a:path>
            </a:pathLst>
          </a:custGeom>
          <a:ln w="179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894420" y="5778234"/>
            <a:ext cx="0" cy="958215"/>
          </a:xfrm>
          <a:custGeom>
            <a:avLst/>
            <a:gdLst/>
            <a:ahLst/>
            <a:cxnLst/>
            <a:rect l="l" t="t" r="r" b="b"/>
            <a:pathLst>
              <a:path h="958215">
                <a:moveTo>
                  <a:pt x="0" y="0"/>
                </a:moveTo>
                <a:lnTo>
                  <a:pt x="0" y="957743"/>
                </a:lnTo>
              </a:path>
            </a:pathLst>
          </a:custGeom>
          <a:ln w="179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967452" y="5778234"/>
            <a:ext cx="0" cy="986155"/>
          </a:xfrm>
          <a:custGeom>
            <a:avLst/>
            <a:gdLst/>
            <a:ahLst/>
            <a:cxnLst/>
            <a:rect l="l" t="t" r="r" b="b"/>
            <a:pathLst>
              <a:path h="986154">
                <a:moveTo>
                  <a:pt x="0" y="0"/>
                </a:moveTo>
                <a:lnTo>
                  <a:pt x="0" y="986057"/>
                </a:lnTo>
              </a:path>
            </a:pathLst>
          </a:custGeom>
          <a:ln w="179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1039182" y="5778234"/>
            <a:ext cx="0" cy="1009650"/>
          </a:xfrm>
          <a:custGeom>
            <a:avLst/>
            <a:gdLst/>
            <a:ahLst/>
            <a:cxnLst/>
            <a:rect l="l" t="t" r="r" b="b"/>
            <a:pathLst>
              <a:path h="1009650">
                <a:moveTo>
                  <a:pt x="0" y="0"/>
                </a:moveTo>
                <a:lnTo>
                  <a:pt x="0" y="1009025"/>
                </a:lnTo>
              </a:path>
            </a:pathLst>
          </a:custGeom>
          <a:ln w="179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828565" y="5974981"/>
            <a:ext cx="210185" cy="0"/>
          </a:xfrm>
          <a:custGeom>
            <a:avLst/>
            <a:gdLst/>
            <a:ahLst/>
            <a:cxnLst/>
            <a:rect l="l" t="t" r="r" b="b"/>
            <a:pathLst>
              <a:path w="210184">
                <a:moveTo>
                  <a:pt x="0" y="0"/>
                </a:moveTo>
                <a:lnTo>
                  <a:pt x="209969" y="0"/>
                </a:lnTo>
              </a:path>
            </a:pathLst>
          </a:custGeom>
          <a:ln w="179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828565" y="6166885"/>
            <a:ext cx="210185" cy="0"/>
          </a:xfrm>
          <a:custGeom>
            <a:avLst/>
            <a:gdLst/>
            <a:ahLst/>
            <a:cxnLst/>
            <a:rect l="l" t="t" r="r" b="b"/>
            <a:pathLst>
              <a:path w="210184">
                <a:moveTo>
                  <a:pt x="0" y="0"/>
                </a:moveTo>
                <a:lnTo>
                  <a:pt x="209969" y="0"/>
                </a:lnTo>
              </a:path>
            </a:pathLst>
          </a:custGeom>
          <a:ln w="179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828565" y="6358791"/>
            <a:ext cx="210185" cy="0"/>
          </a:xfrm>
          <a:custGeom>
            <a:avLst/>
            <a:gdLst/>
            <a:ahLst/>
            <a:cxnLst/>
            <a:rect l="l" t="t" r="r" b="b"/>
            <a:pathLst>
              <a:path w="210184">
                <a:moveTo>
                  <a:pt x="0" y="0"/>
                </a:moveTo>
                <a:lnTo>
                  <a:pt x="209969" y="0"/>
                </a:lnTo>
              </a:path>
            </a:pathLst>
          </a:custGeom>
          <a:ln w="179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828565" y="6550696"/>
            <a:ext cx="210185" cy="0"/>
          </a:xfrm>
          <a:custGeom>
            <a:avLst/>
            <a:gdLst/>
            <a:ahLst/>
            <a:cxnLst/>
            <a:rect l="l" t="t" r="r" b="b"/>
            <a:pathLst>
              <a:path w="210184">
                <a:moveTo>
                  <a:pt x="0" y="0"/>
                </a:moveTo>
                <a:lnTo>
                  <a:pt x="209969" y="0"/>
                </a:lnTo>
              </a:path>
            </a:pathLst>
          </a:custGeom>
          <a:ln w="179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2425455" y="5786658"/>
            <a:ext cx="267335" cy="234950"/>
          </a:xfrm>
          <a:custGeom>
            <a:avLst/>
            <a:gdLst/>
            <a:ahLst/>
            <a:cxnLst/>
            <a:rect l="l" t="t" r="r" b="b"/>
            <a:pathLst>
              <a:path w="267335" h="234950">
                <a:moveTo>
                  <a:pt x="152393" y="0"/>
                </a:moveTo>
                <a:lnTo>
                  <a:pt x="98965" y="7271"/>
                </a:lnTo>
                <a:lnTo>
                  <a:pt x="50964" y="31830"/>
                </a:lnTo>
                <a:lnTo>
                  <a:pt x="16948" y="68401"/>
                </a:lnTo>
                <a:lnTo>
                  <a:pt x="0" y="112130"/>
                </a:lnTo>
                <a:lnTo>
                  <a:pt x="3199" y="158161"/>
                </a:lnTo>
                <a:lnTo>
                  <a:pt x="26875" y="197765"/>
                </a:lnTo>
                <a:lnTo>
                  <a:pt x="65770" y="223968"/>
                </a:lnTo>
                <a:lnTo>
                  <a:pt x="114583" y="234546"/>
                </a:lnTo>
                <a:lnTo>
                  <a:pt x="168010" y="227275"/>
                </a:lnTo>
                <a:lnTo>
                  <a:pt x="216011" y="202714"/>
                </a:lnTo>
                <a:lnTo>
                  <a:pt x="250027" y="166143"/>
                </a:lnTo>
                <a:lnTo>
                  <a:pt x="266975" y="122415"/>
                </a:lnTo>
                <a:lnTo>
                  <a:pt x="263777" y="76384"/>
                </a:lnTo>
                <a:lnTo>
                  <a:pt x="240101" y="36779"/>
                </a:lnTo>
                <a:lnTo>
                  <a:pt x="201206" y="10576"/>
                </a:lnTo>
                <a:lnTo>
                  <a:pt x="152393" y="0"/>
                </a:lnTo>
                <a:close/>
              </a:path>
            </a:pathLst>
          </a:custGeom>
          <a:solidFill>
            <a:srgbClr val="E7CCD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2425455" y="5786658"/>
            <a:ext cx="267335" cy="234950"/>
          </a:xfrm>
          <a:custGeom>
            <a:avLst/>
            <a:gdLst/>
            <a:ahLst/>
            <a:cxnLst/>
            <a:rect l="l" t="t" r="r" b="b"/>
            <a:pathLst>
              <a:path w="267335" h="234950">
                <a:moveTo>
                  <a:pt x="98965" y="7271"/>
                </a:moveTo>
                <a:lnTo>
                  <a:pt x="152393" y="0"/>
                </a:lnTo>
                <a:lnTo>
                  <a:pt x="201206" y="10576"/>
                </a:lnTo>
                <a:lnTo>
                  <a:pt x="240101" y="36779"/>
                </a:lnTo>
                <a:lnTo>
                  <a:pt x="263777" y="76384"/>
                </a:lnTo>
                <a:lnTo>
                  <a:pt x="266975" y="122415"/>
                </a:lnTo>
                <a:lnTo>
                  <a:pt x="250027" y="166143"/>
                </a:lnTo>
                <a:lnTo>
                  <a:pt x="216011" y="202714"/>
                </a:lnTo>
                <a:lnTo>
                  <a:pt x="168010" y="227275"/>
                </a:lnTo>
                <a:lnTo>
                  <a:pt x="114583" y="234546"/>
                </a:lnTo>
                <a:lnTo>
                  <a:pt x="65770" y="223968"/>
                </a:lnTo>
                <a:lnTo>
                  <a:pt x="26875" y="197765"/>
                </a:lnTo>
                <a:lnTo>
                  <a:pt x="3199" y="158161"/>
                </a:lnTo>
                <a:lnTo>
                  <a:pt x="0" y="112130"/>
                </a:lnTo>
                <a:lnTo>
                  <a:pt x="16948" y="68401"/>
                </a:lnTo>
                <a:lnTo>
                  <a:pt x="50964" y="31830"/>
                </a:lnTo>
                <a:lnTo>
                  <a:pt x="98965" y="7271"/>
                </a:lnTo>
                <a:close/>
              </a:path>
            </a:pathLst>
          </a:custGeom>
          <a:ln w="179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2450635" y="5785581"/>
            <a:ext cx="242296" cy="23560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2321363" y="5509565"/>
            <a:ext cx="551180" cy="1383665"/>
          </a:xfrm>
          <a:custGeom>
            <a:avLst/>
            <a:gdLst/>
            <a:ahLst/>
            <a:cxnLst/>
            <a:rect l="l" t="t" r="r" b="b"/>
            <a:pathLst>
              <a:path w="551180" h="1383665">
                <a:moveTo>
                  <a:pt x="0" y="0"/>
                </a:moveTo>
                <a:lnTo>
                  <a:pt x="551155" y="0"/>
                </a:lnTo>
                <a:lnTo>
                  <a:pt x="551155" y="1383339"/>
                </a:lnTo>
                <a:lnTo>
                  <a:pt x="0" y="1383339"/>
                </a:lnTo>
                <a:lnTo>
                  <a:pt x="0" y="0"/>
                </a:lnTo>
                <a:close/>
              </a:path>
            </a:pathLst>
          </a:custGeom>
          <a:ln w="179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2288383" y="5485067"/>
            <a:ext cx="622935" cy="1436370"/>
          </a:xfrm>
          <a:custGeom>
            <a:avLst/>
            <a:gdLst/>
            <a:ahLst/>
            <a:cxnLst/>
            <a:rect l="l" t="t" r="r" b="b"/>
            <a:pathLst>
              <a:path w="622935" h="1436370">
                <a:moveTo>
                  <a:pt x="0" y="0"/>
                </a:moveTo>
                <a:lnTo>
                  <a:pt x="622806" y="0"/>
                </a:lnTo>
                <a:lnTo>
                  <a:pt x="622806" y="1436231"/>
                </a:lnTo>
                <a:lnTo>
                  <a:pt x="0" y="1436231"/>
                </a:lnTo>
                <a:lnTo>
                  <a:pt x="0" y="0"/>
                </a:lnTo>
                <a:close/>
              </a:path>
            </a:pathLst>
          </a:custGeom>
          <a:ln w="179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2320160" y="5514857"/>
            <a:ext cx="168910" cy="260350"/>
          </a:xfrm>
          <a:custGeom>
            <a:avLst/>
            <a:gdLst/>
            <a:ahLst/>
            <a:cxnLst/>
            <a:rect l="l" t="t" r="r" b="b"/>
            <a:pathLst>
              <a:path w="168910" h="260350">
                <a:moveTo>
                  <a:pt x="0" y="0"/>
                </a:moveTo>
                <a:lnTo>
                  <a:pt x="168426" y="0"/>
                </a:lnTo>
                <a:lnTo>
                  <a:pt x="168426" y="260301"/>
                </a:lnTo>
                <a:lnTo>
                  <a:pt x="0" y="260301"/>
                </a:lnTo>
                <a:lnTo>
                  <a:pt x="0" y="0"/>
                </a:lnTo>
                <a:close/>
              </a:path>
            </a:pathLst>
          </a:custGeom>
          <a:solidFill>
            <a:srgbClr val="B2F6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2320160" y="5514857"/>
            <a:ext cx="168910" cy="260350"/>
          </a:xfrm>
          <a:custGeom>
            <a:avLst/>
            <a:gdLst/>
            <a:ahLst/>
            <a:cxnLst/>
            <a:rect l="l" t="t" r="r" b="b"/>
            <a:pathLst>
              <a:path w="168910" h="260350">
                <a:moveTo>
                  <a:pt x="0" y="0"/>
                </a:moveTo>
                <a:lnTo>
                  <a:pt x="168426" y="0"/>
                </a:lnTo>
                <a:lnTo>
                  <a:pt x="168426" y="260301"/>
                </a:lnTo>
                <a:lnTo>
                  <a:pt x="0" y="260301"/>
                </a:lnTo>
                <a:lnTo>
                  <a:pt x="0" y="0"/>
                </a:lnTo>
                <a:close/>
              </a:path>
            </a:pathLst>
          </a:custGeom>
          <a:ln w="179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2323227" y="5775155"/>
            <a:ext cx="551815" cy="0"/>
          </a:xfrm>
          <a:custGeom>
            <a:avLst/>
            <a:gdLst/>
            <a:ahLst/>
            <a:cxnLst/>
            <a:rect l="l" t="t" r="r" b="b"/>
            <a:pathLst>
              <a:path w="551814">
                <a:moveTo>
                  <a:pt x="0" y="0"/>
                </a:moveTo>
                <a:lnTo>
                  <a:pt x="551218" y="0"/>
                </a:lnTo>
              </a:path>
            </a:pathLst>
          </a:custGeom>
          <a:ln w="179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2703715" y="5775155"/>
            <a:ext cx="168910" cy="260350"/>
          </a:xfrm>
          <a:custGeom>
            <a:avLst/>
            <a:gdLst/>
            <a:ahLst/>
            <a:cxnLst/>
            <a:rect l="l" t="t" r="r" b="b"/>
            <a:pathLst>
              <a:path w="168910" h="260350">
                <a:moveTo>
                  <a:pt x="0" y="0"/>
                </a:moveTo>
                <a:lnTo>
                  <a:pt x="168428" y="0"/>
                </a:lnTo>
                <a:lnTo>
                  <a:pt x="168428" y="260301"/>
                </a:lnTo>
                <a:lnTo>
                  <a:pt x="0" y="260301"/>
                </a:lnTo>
                <a:lnTo>
                  <a:pt x="0" y="0"/>
                </a:lnTo>
                <a:close/>
              </a:path>
            </a:pathLst>
          </a:custGeom>
          <a:solidFill>
            <a:srgbClr val="B2F6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2703715" y="5775155"/>
            <a:ext cx="168910" cy="260350"/>
          </a:xfrm>
          <a:custGeom>
            <a:avLst/>
            <a:gdLst/>
            <a:ahLst/>
            <a:cxnLst/>
            <a:rect l="l" t="t" r="r" b="b"/>
            <a:pathLst>
              <a:path w="168910" h="260350">
                <a:moveTo>
                  <a:pt x="0" y="0"/>
                </a:moveTo>
                <a:lnTo>
                  <a:pt x="168428" y="0"/>
                </a:lnTo>
                <a:lnTo>
                  <a:pt x="168428" y="260301"/>
                </a:lnTo>
                <a:lnTo>
                  <a:pt x="0" y="260301"/>
                </a:lnTo>
                <a:lnTo>
                  <a:pt x="0" y="0"/>
                </a:lnTo>
                <a:close/>
              </a:path>
            </a:pathLst>
          </a:custGeom>
          <a:ln w="179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2536232" y="6027209"/>
            <a:ext cx="344526" cy="204804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2488197" y="5775126"/>
            <a:ext cx="0" cy="38735"/>
          </a:xfrm>
          <a:custGeom>
            <a:avLst/>
            <a:gdLst/>
            <a:ahLst/>
            <a:cxnLst/>
            <a:rect l="l" t="t" r="r" b="b"/>
            <a:pathLst>
              <a:path h="38735">
                <a:moveTo>
                  <a:pt x="0" y="0"/>
                </a:moveTo>
                <a:lnTo>
                  <a:pt x="0" y="38279"/>
                </a:lnTo>
              </a:path>
            </a:pathLst>
          </a:custGeom>
          <a:ln w="179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2324361" y="6035421"/>
            <a:ext cx="548640" cy="0"/>
          </a:xfrm>
          <a:custGeom>
            <a:avLst/>
            <a:gdLst/>
            <a:ahLst/>
            <a:cxnLst/>
            <a:rect l="l" t="t" r="r" b="b"/>
            <a:pathLst>
              <a:path w="548639">
                <a:moveTo>
                  <a:pt x="548157" y="0"/>
                </a:moveTo>
                <a:lnTo>
                  <a:pt x="0" y="0"/>
                </a:lnTo>
              </a:path>
            </a:pathLst>
          </a:custGeom>
          <a:ln w="179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2547910" y="6038485"/>
            <a:ext cx="0" cy="854710"/>
          </a:xfrm>
          <a:custGeom>
            <a:avLst/>
            <a:gdLst/>
            <a:ahLst/>
            <a:cxnLst/>
            <a:rect l="l" t="t" r="r" b="b"/>
            <a:pathLst>
              <a:path h="854709">
                <a:moveTo>
                  <a:pt x="0" y="0"/>
                </a:moveTo>
                <a:lnTo>
                  <a:pt x="0" y="854383"/>
                </a:lnTo>
              </a:path>
            </a:pathLst>
          </a:custGeom>
          <a:ln w="179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2704089" y="6038485"/>
            <a:ext cx="0" cy="854710"/>
          </a:xfrm>
          <a:custGeom>
            <a:avLst/>
            <a:gdLst/>
            <a:ahLst/>
            <a:cxnLst/>
            <a:rect l="l" t="t" r="r" b="b"/>
            <a:pathLst>
              <a:path h="854709">
                <a:moveTo>
                  <a:pt x="0" y="0"/>
                </a:moveTo>
                <a:lnTo>
                  <a:pt x="0" y="854383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 txBox="1"/>
          <p:nvPr/>
        </p:nvSpPr>
        <p:spPr>
          <a:xfrm>
            <a:off x="201791" y="202858"/>
            <a:ext cx="10266045" cy="48069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500" b="1" spc="10" dirty="0">
                <a:solidFill>
                  <a:srgbClr val="151616"/>
                </a:solidFill>
                <a:latin typeface="Arial"/>
                <a:cs typeface="Arial"/>
              </a:rPr>
              <a:t>DEVELOPMENT SHEET </a:t>
            </a:r>
            <a:r>
              <a:rPr sz="1500" b="1" spc="0" dirty="0">
                <a:solidFill>
                  <a:srgbClr val="151616"/>
                </a:solidFill>
                <a:latin typeface="Arial"/>
                <a:cs typeface="Arial"/>
              </a:rPr>
              <a:t>- </a:t>
            </a:r>
            <a:r>
              <a:rPr sz="1500" b="1" spc="10" dirty="0">
                <a:solidFill>
                  <a:srgbClr val="151616"/>
                </a:solidFill>
                <a:latin typeface="Arial"/>
                <a:cs typeface="Arial"/>
              </a:rPr>
              <a:t>HOW </a:t>
            </a:r>
            <a:r>
              <a:rPr sz="1500" b="1" spc="0" dirty="0">
                <a:solidFill>
                  <a:srgbClr val="151616"/>
                </a:solidFill>
                <a:latin typeface="Arial"/>
                <a:cs typeface="Arial"/>
              </a:rPr>
              <a:t>I </a:t>
            </a:r>
            <a:r>
              <a:rPr sz="1500" b="1" spc="5" dirty="0">
                <a:solidFill>
                  <a:srgbClr val="151616"/>
                </a:solidFill>
                <a:latin typeface="Arial"/>
                <a:cs typeface="Arial"/>
              </a:rPr>
              <a:t>INTEND </a:t>
            </a:r>
            <a:r>
              <a:rPr sz="1500" b="1" spc="-5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1500" b="1" spc="0" dirty="0">
                <a:solidFill>
                  <a:srgbClr val="151616"/>
                </a:solidFill>
                <a:latin typeface="Arial"/>
                <a:cs typeface="Arial"/>
              </a:rPr>
              <a:t>INCORPORATE </a:t>
            </a:r>
            <a:r>
              <a:rPr sz="1500" b="1" spc="10" dirty="0">
                <a:solidFill>
                  <a:srgbClr val="151616"/>
                </a:solidFill>
                <a:latin typeface="Arial"/>
                <a:cs typeface="Arial"/>
              </a:rPr>
              <a:t>MY CHOSEN DESIGN THEME </a:t>
            </a:r>
            <a:r>
              <a:rPr sz="1500" b="1" spc="5" dirty="0">
                <a:solidFill>
                  <a:srgbClr val="151616"/>
                </a:solidFill>
                <a:latin typeface="Arial"/>
                <a:cs typeface="Arial"/>
              </a:rPr>
              <a:t>IN </a:t>
            </a:r>
            <a:r>
              <a:rPr sz="1500" b="1" spc="10" dirty="0">
                <a:solidFill>
                  <a:srgbClr val="151616"/>
                </a:solidFill>
                <a:latin typeface="Arial"/>
                <a:cs typeface="Arial"/>
              </a:rPr>
              <a:t>MY </a:t>
            </a:r>
            <a:r>
              <a:rPr sz="1500" b="1" spc="5" dirty="0">
                <a:solidFill>
                  <a:srgbClr val="151616"/>
                </a:solidFill>
                <a:latin typeface="Arial"/>
                <a:cs typeface="Arial"/>
              </a:rPr>
              <a:t>FINAL</a:t>
            </a:r>
            <a:r>
              <a:rPr sz="1500" b="1" spc="-1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500" b="1" spc="10" dirty="0">
                <a:solidFill>
                  <a:srgbClr val="151616"/>
                </a:solidFill>
                <a:latin typeface="Arial"/>
                <a:cs typeface="Arial"/>
              </a:rPr>
              <a:t>DESIGN</a:t>
            </a:r>
            <a:endParaRPr sz="1500">
              <a:latin typeface="Arial"/>
              <a:cs typeface="Arial"/>
            </a:endParaRPr>
          </a:p>
          <a:p>
            <a:pPr marL="3531870">
              <a:lnSpc>
                <a:spcPct val="100000"/>
              </a:lnSpc>
              <a:spcBef>
                <a:spcPts val="80"/>
              </a:spcBef>
            </a:pPr>
            <a:r>
              <a:rPr sz="1400" u="sng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THEME - </a:t>
            </a:r>
            <a:r>
              <a:rPr sz="1400" u="sng" spc="-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CHARLES RENNIE</a:t>
            </a:r>
            <a:r>
              <a:rPr sz="1400" u="sng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 </a:t>
            </a:r>
            <a:r>
              <a:rPr sz="1400" u="sng" spc="-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MACKINTOSH</a:t>
            </a:r>
            <a:endParaRPr sz="1400">
              <a:latin typeface="Arial"/>
              <a:cs typeface="Arial"/>
            </a:endParaRPr>
          </a:p>
        </p:txBody>
      </p:sp>
      <p:sp>
        <p:nvSpPr>
          <p:cNvPr id="54" name="object 54"/>
          <p:cNvSpPr/>
          <p:nvPr/>
        </p:nvSpPr>
        <p:spPr>
          <a:xfrm>
            <a:off x="587839" y="1576937"/>
            <a:ext cx="117475" cy="1540510"/>
          </a:xfrm>
          <a:custGeom>
            <a:avLst/>
            <a:gdLst/>
            <a:ahLst/>
            <a:cxnLst/>
            <a:rect l="l" t="t" r="r" b="b"/>
            <a:pathLst>
              <a:path w="117475" h="1540510">
                <a:moveTo>
                  <a:pt x="0" y="0"/>
                </a:moveTo>
                <a:lnTo>
                  <a:pt x="116852" y="0"/>
                </a:lnTo>
                <a:lnTo>
                  <a:pt x="116852" y="1539910"/>
                </a:lnTo>
                <a:lnTo>
                  <a:pt x="0" y="1539910"/>
                </a:lnTo>
                <a:lnTo>
                  <a:pt x="0" y="0"/>
                </a:lnTo>
                <a:close/>
              </a:path>
            </a:pathLst>
          </a:custGeom>
          <a:solidFill>
            <a:srgbClr val="66333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587839" y="1576937"/>
            <a:ext cx="117475" cy="1540510"/>
          </a:xfrm>
          <a:custGeom>
            <a:avLst/>
            <a:gdLst/>
            <a:ahLst/>
            <a:cxnLst/>
            <a:rect l="l" t="t" r="r" b="b"/>
            <a:pathLst>
              <a:path w="117475" h="1540510">
                <a:moveTo>
                  <a:pt x="0" y="0"/>
                </a:moveTo>
                <a:lnTo>
                  <a:pt x="116852" y="0"/>
                </a:lnTo>
                <a:lnTo>
                  <a:pt x="116852" y="1539910"/>
                </a:lnTo>
                <a:lnTo>
                  <a:pt x="0" y="1539910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879972" y="1576937"/>
            <a:ext cx="117475" cy="1540510"/>
          </a:xfrm>
          <a:custGeom>
            <a:avLst/>
            <a:gdLst/>
            <a:ahLst/>
            <a:cxnLst/>
            <a:rect l="l" t="t" r="r" b="b"/>
            <a:pathLst>
              <a:path w="117475" h="1540510">
                <a:moveTo>
                  <a:pt x="0" y="0"/>
                </a:moveTo>
                <a:lnTo>
                  <a:pt x="116852" y="0"/>
                </a:lnTo>
                <a:lnTo>
                  <a:pt x="116852" y="1539910"/>
                </a:lnTo>
                <a:lnTo>
                  <a:pt x="0" y="1539910"/>
                </a:lnTo>
                <a:lnTo>
                  <a:pt x="0" y="0"/>
                </a:lnTo>
                <a:close/>
              </a:path>
            </a:pathLst>
          </a:custGeom>
          <a:solidFill>
            <a:srgbClr val="66333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879972" y="1576937"/>
            <a:ext cx="117475" cy="1540510"/>
          </a:xfrm>
          <a:custGeom>
            <a:avLst/>
            <a:gdLst/>
            <a:ahLst/>
            <a:cxnLst/>
            <a:rect l="l" t="t" r="r" b="b"/>
            <a:pathLst>
              <a:path w="117475" h="1540510">
                <a:moveTo>
                  <a:pt x="0" y="0"/>
                </a:moveTo>
                <a:lnTo>
                  <a:pt x="116852" y="0"/>
                </a:lnTo>
                <a:lnTo>
                  <a:pt x="116852" y="1539910"/>
                </a:lnTo>
                <a:lnTo>
                  <a:pt x="0" y="1539910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502855" y="3117279"/>
            <a:ext cx="588645" cy="257810"/>
          </a:xfrm>
          <a:custGeom>
            <a:avLst/>
            <a:gdLst/>
            <a:ahLst/>
            <a:cxnLst/>
            <a:rect l="l" t="t" r="r" b="b"/>
            <a:pathLst>
              <a:path w="588644" h="257810">
                <a:moveTo>
                  <a:pt x="588253" y="0"/>
                </a:moveTo>
                <a:lnTo>
                  <a:pt x="0" y="0"/>
                </a:lnTo>
                <a:lnTo>
                  <a:pt x="0" y="257609"/>
                </a:lnTo>
                <a:lnTo>
                  <a:pt x="47485" y="234428"/>
                </a:lnTo>
                <a:lnTo>
                  <a:pt x="94607" y="214917"/>
                </a:lnTo>
                <a:lnTo>
                  <a:pt x="141362" y="199129"/>
                </a:lnTo>
                <a:lnTo>
                  <a:pt x="187750" y="187117"/>
                </a:lnTo>
                <a:lnTo>
                  <a:pt x="233766" y="178934"/>
                </a:lnTo>
                <a:lnTo>
                  <a:pt x="279409" y="174631"/>
                </a:lnTo>
                <a:lnTo>
                  <a:pt x="588253" y="174262"/>
                </a:lnTo>
                <a:lnTo>
                  <a:pt x="588253" y="0"/>
                </a:lnTo>
                <a:close/>
              </a:path>
              <a:path w="588644" h="257810">
                <a:moveTo>
                  <a:pt x="588253" y="174262"/>
                </a:moveTo>
                <a:lnTo>
                  <a:pt x="324677" y="174262"/>
                </a:lnTo>
                <a:lnTo>
                  <a:pt x="369566" y="177880"/>
                </a:lnTo>
                <a:lnTo>
                  <a:pt x="414075" y="185537"/>
                </a:lnTo>
                <a:lnTo>
                  <a:pt x="458200" y="197286"/>
                </a:lnTo>
                <a:lnTo>
                  <a:pt x="501940" y="213179"/>
                </a:lnTo>
                <a:lnTo>
                  <a:pt x="545292" y="233269"/>
                </a:lnTo>
                <a:lnTo>
                  <a:pt x="588253" y="257609"/>
                </a:lnTo>
                <a:lnTo>
                  <a:pt x="588253" y="174262"/>
                </a:lnTo>
                <a:close/>
              </a:path>
            </a:pathLst>
          </a:custGeom>
          <a:solidFill>
            <a:srgbClr val="66333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502855" y="3117279"/>
            <a:ext cx="588645" cy="257810"/>
          </a:xfrm>
          <a:custGeom>
            <a:avLst/>
            <a:gdLst/>
            <a:ahLst/>
            <a:cxnLst/>
            <a:rect l="l" t="t" r="r" b="b"/>
            <a:pathLst>
              <a:path w="588644" h="257810">
                <a:moveTo>
                  <a:pt x="0" y="0"/>
                </a:moveTo>
                <a:lnTo>
                  <a:pt x="588253" y="0"/>
                </a:lnTo>
                <a:lnTo>
                  <a:pt x="588253" y="51521"/>
                </a:lnTo>
                <a:lnTo>
                  <a:pt x="588253" y="103043"/>
                </a:lnTo>
                <a:lnTo>
                  <a:pt x="588253" y="154565"/>
                </a:lnTo>
                <a:lnTo>
                  <a:pt x="588253" y="206088"/>
                </a:lnTo>
                <a:lnTo>
                  <a:pt x="588253" y="257609"/>
                </a:lnTo>
                <a:lnTo>
                  <a:pt x="545292" y="233269"/>
                </a:lnTo>
                <a:lnTo>
                  <a:pt x="501940" y="213179"/>
                </a:lnTo>
                <a:lnTo>
                  <a:pt x="458200" y="197286"/>
                </a:lnTo>
                <a:lnTo>
                  <a:pt x="414075" y="185537"/>
                </a:lnTo>
                <a:lnTo>
                  <a:pt x="369566" y="177880"/>
                </a:lnTo>
                <a:lnTo>
                  <a:pt x="324677" y="174262"/>
                </a:lnTo>
                <a:lnTo>
                  <a:pt x="279409" y="174631"/>
                </a:lnTo>
                <a:lnTo>
                  <a:pt x="233766" y="178934"/>
                </a:lnTo>
                <a:lnTo>
                  <a:pt x="187750" y="187117"/>
                </a:lnTo>
                <a:lnTo>
                  <a:pt x="141362" y="199129"/>
                </a:lnTo>
                <a:lnTo>
                  <a:pt x="94607" y="214917"/>
                </a:lnTo>
                <a:lnTo>
                  <a:pt x="47485" y="234428"/>
                </a:lnTo>
                <a:lnTo>
                  <a:pt x="0" y="257609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365422" y="1296759"/>
            <a:ext cx="842010" cy="347980"/>
          </a:xfrm>
          <a:custGeom>
            <a:avLst/>
            <a:gdLst/>
            <a:ahLst/>
            <a:cxnLst/>
            <a:rect l="l" t="t" r="r" b="b"/>
            <a:pathLst>
              <a:path w="842010" h="347980">
                <a:moveTo>
                  <a:pt x="420940" y="0"/>
                </a:moveTo>
                <a:lnTo>
                  <a:pt x="352661" y="2276"/>
                </a:lnTo>
                <a:lnTo>
                  <a:pt x="287891" y="8867"/>
                </a:lnTo>
                <a:lnTo>
                  <a:pt x="227494" y="19415"/>
                </a:lnTo>
                <a:lnTo>
                  <a:pt x="172339" y="33561"/>
                </a:lnTo>
                <a:lnTo>
                  <a:pt x="123291" y="50948"/>
                </a:lnTo>
                <a:lnTo>
                  <a:pt x="81217" y="71216"/>
                </a:lnTo>
                <a:lnTo>
                  <a:pt x="46984" y="94008"/>
                </a:lnTo>
                <a:lnTo>
                  <a:pt x="5509" y="145732"/>
                </a:lnTo>
                <a:lnTo>
                  <a:pt x="0" y="173948"/>
                </a:lnTo>
                <a:lnTo>
                  <a:pt x="5509" y="202164"/>
                </a:lnTo>
                <a:lnTo>
                  <a:pt x="46984" y="253889"/>
                </a:lnTo>
                <a:lnTo>
                  <a:pt x="81217" y="276682"/>
                </a:lnTo>
                <a:lnTo>
                  <a:pt x="123291" y="296951"/>
                </a:lnTo>
                <a:lnTo>
                  <a:pt x="172339" y="314337"/>
                </a:lnTo>
                <a:lnTo>
                  <a:pt x="227494" y="328484"/>
                </a:lnTo>
                <a:lnTo>
                  <a:pt x="287891" y="339031"/>
                </a:lnTo>
                <a:lnTo>
                  <a:pt x="352661" y="345623"/>
                </a:lnTo>
                <a:lnTo>
                  <a:pt x="420940" y="347899"/>
                </a:lnTo>
                <a:lnTo>
                  <a:pt x="489218" y="345623"/>
                </a:lnTo>
                <a:lnTo>
                  <a:pt x="553989" y="339031"/>
                </a:lnTo>
                <a:lnTo>
                  <a:pt x="614385" y="328484"/>
                </a:lnTo>
                <a:lnTo>
                  <a:pt x="669540" y="314337"/>
                </a:lnTo>
                <a:lnTo>
                  <a:pt x="718588" y="296951"/>
                </a:lnTo>
                <a:lnTo>
                  <a:pt x="760661" y="276682"/>
                </a:lnTo>
                <a:lnTo>
                  <a:pt x="794893" y="253889"/>
                </a:lnTo>
                <a:lnTo>
                  <a:pt x="836368" y="202164"/>
                </a:lnTo>
                <a:lnTo>
                  <a:pt x="841877" y="173948"/>
                </a:lnTo>
                <a:lnTo>
                  <a:pt x="836368" y="145732"/>
                </a:lnTo>
                <a:lnTo>
                  <a:pt x="794893" y="94008"/>
                </a:lnTo>
                <a:lnTo>
                  <a:pt x="760661" y="71216"/>
                </a:lnTo>
                <a:lnTo>
                  <a:pt x="718588" y="50948"/>
                </a:lnTo>
                <a:lnTo>
                  <a:pt x="669540" y="33561"/>
                </a:lnTo>
                <a:lnTo>
                  <a:pt x="614385" y="19415"/>
                </a:lnTo>
                <a:lnTo>
                  <a:pt x="553989" y="8867"/>
                </a:lnTo>
                <a:lnTo>
                  <a:pt x="489218" y="2276"/>
                </a:lnTo>
                <a:lnTo>
                  <a:pt x="420940" y="0"/>
                </a:lnTo>
                <a:close/>
              </a:path>
            </a:pathLst>
          </a:custGeom>
          <a:solidFill>
            <a:srgbClr val="66333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365422" y="1296759"/>
            <a:ext cx="842010" cy="347980"/>
          </a:xfrm>
          <a:custGeom>
            <a:avLst/>
            <a:gdLst/>
            <a:ahLst/>
            <a:cxnLst/>
            <a:rect l="l" t="t" r="r" b="b"/>
            <a:pathLst>
              <a:path w="842010" h="347980">
                <a:moveTo>
                  <a:pt x="420940" y="0"/>
                </a:moveTo>
                <a:lnTo>
                  <a:pt x="489218" y="2276"/>
                </a:lnTo>
                <a:lnTo>
                  <a:pt x="553989" y="8867"/>
                </a:lnTo>
                <a:lnTo>
                  <a:pt x="614385" y="19415"/>
                </a:lnTo>
                <a:lnTo>
                  <a:pt x="669540" y="33561"/>
                </a:lnTo>
                <a:lnTo>
                  <a:pt x="718588" y="50948"/>
                </a:lnTo>
                <a:lnTo>
                  <a:pt x="760661" y="71216"/>
                </a:lnTo>
                <a:lnTo>
                  <a:pt x="794893" y="94008"/>
                </a:lnTo>
                <a:lnTo>
                  <a:pt x="836368" y="145732"/>
                </a:lnTo>
                <a:lnTo>
                  <a:pt x="841877" y="173948"/>
                </a:lnTo>
                <a:lnTo>
                  <a:pt x="836368" y="202164"/>
                </a:lnTo>
                <a:lnTo>
                  <a:pt x="794893" y="253889"/>
                </a:lnTo>
                <a:lnTo>
                  <a:pt x="760661" y="276682"/>
                </a:lnTo>
                <a:lnTo>
                  <a:pt x="718588" y="296951"/>
                </a:lnTo>
                <a:lnTo>
                  <a:pt x="669540" y="314337"/>
                </a:lnTo>
                <a:lnTo>
                  <a:pt x="614385" y="328484"/>
                </a:lnTo>
                <a:lnTo>
                  <a:pt x="553989" y="339031"/>
                </a:lnTo>
                <a:lnTo>
                  <a:pt x="489218" y="345623"/>
                </a:lnTo>
                <a:lnTo>
                  <a:pt x="420940" y="347899"/>
                </a:lnTo>
                <a:lnTo>
                  <a:pt x="352661" y="345623"/>
                </a:lnTo>
                <a:lnTo>
                  <a:pt x="287891" y="339031"/>
                </a:lnTo>
                <a:lnTo>
                  <a:pt x="227494" y="328484"/>
                </a:lnTo>
                <a:lnTo>
                  <a:pt x="172339" y="314337"/>
                </a:lnTo>
                <a:lnTo>
                  <a:pt x="123291" y="296951"/>
                </a:lnTo>
                <a:lnTo>
                  <a:pt x="81217" y="276682"/>
                </a:lnTo>
                <a:lnTo>
                  <a:pt x="46984" y="253889"/>
                </a:lnTo>
                <a:lnTo>
                  <a:pt x="5509" y="202164"/>
                </a:lnTo>
                <a:lnTo>
                  <a:pt x="0" y="173948"/>
                </a:lnTo>
                <a:lnTo>
                  <a:pt x="5509" y="145732"/>
                </a:lnTo>
                <a:lnTo>
                  <a:pt x="46984" y="94008"/>
                </a:lnTo>
                <a:lnTo>
                  <a:pt x="81217" y="71216"/>
                </a:lnTo>
                <a:lnTo>
                  <a:pt x="123291" y="50948"/>
                </a:lnTo>
                <a:lnTo>
                  <a:pt x="172339" y="33561"/>
                </a:lnTo>
                <a:lnTo>
                  <a:pt x="227494" y="19415"/>
                </a:lnTo>
                <a:lnTo>
                  <a:pt x="287891" y="8867"/>
                </a:lnTo>
                <a:lnTo>
                  <a:pt x="352661" y="2276"/>
                </a:lnTo>
                <a:lnTo>
                  <a:pt x="42094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399947" y="2903504"/>
            <a:ext cx="0" cy="765175"/>
          </a:xfrm>
          <a:custGeom>
            <a:avLst/>
            <a:gdLst/>
            <a:ahLst/>
            <a:cxnLst/>
            <a:rect l="l" t="t" r="r" b="b"/>
            <a:pathLst>
              <a:path h="765175">
                <a:moveTo>
                  <a:pt x="0" y="0"/>
                </a:moveTo>
                <a:lnTo>
                  <a:pt x="0" y="764866"/>
                </a:lnTo>
              </a:path>
            </a:pathLst>
          </a:custGeom>
          <a:ln w="35852">
            <a:solidFill>
              <a:srgbClr val="9966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382021" y="2903504"/>
            <a:ext cx="36195" cy="765175"/>
          </a:xfrm>
          <a:custGeom>
            <a:avLst/>
            <a:gdLst/>
            <a:ahLst/>
            <a:cxnLst/>
            <a:rect l="l" t="t" r="r" b="b"/>
            <a:pathLst>
              <a:path w="36195" h="765175">
                <a:moveTo>
                  <a:pt x="0" y="0"/>
                </a:moveTo>
                <a:lnTo>
                  <a:pt x="35852" y="0"/>
                </a:lnTo>
                <a:lnTo>
                  <a:pt x="35852" y="764866"/>
                </a:lnTo>
                <a:lnTo>
                  <a:pt x="0" y="764866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3333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1199332" y="2903504"/>
            <a:ext cx="0" cy="765175"/>
          </a:xfrm>
          <a:custGeom>
            <a:avLst/>
            <a:gdLst/>
            <a:ahLst/>
            <a:cxnLst/>
            <a:rect l="l" t="t" r="r" b="b"/>
            <a:pathLst>
              <a:path h="765175">
                <a:moveTo>
                  <a:pt x="0" y="0"/>
                </a:moveTo>
                <a:lnTo>
                  <a:pt x="0" y="764866"/>
                </a:lnTo>
              </a:path>
            </a:pathLst>
          </a:custGeom>
          <a:ln w="46475">
            <a:solidFill>
              <a:srgbClr val="9966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1176094" y="2903504"/>
            <a:ext cx="46990" cy="765175"/>
          </a:xfrm>
          <a:custGeom>
            <a:avLst/>
            <a:gdLst/>
            <a:ahLst/>
            <a:cxnLst/>
            <a:rect l="l" t="t" r="r" b="b"/>
            <a:pathLst>
              <a:path w="46990" h="765175">
                <a:moveTo>
                  <a:pt x="0" y="0"/>
                </a:moveTo>
                <a:lnTo>
                  <a:pt x="46475" y="0"/>
                </a:lnTo>
                <a:lnTo>
                  <a:pt x="46475" y="764866"/>
                </a:lnTo>
                <a:lnTo>
                  <a:pt x="0" y="764866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3333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470984" y="1268873"/>
            <a:ext cx="0" cy="2215515"/>
          </a:xfrm>
          <a:custGeom>
            <a:avLst/>
            <a:gdLst/>
            <a:ahLst/>
            <a:cxnLst/>
            <a:rect l="l" t="t" r="r" b="b"/>
            <a:pathLst>
              <a:path h="2215515">
                <a:moveTo>
                  <a:pt x="0" y="0"/>
                </a:moveTo>
                <a:lnTo>
                  <a:pt x="0" y="2214911"/>
                </a:lnTo>
              </a:path>
            </a:pathLst>
          </a:custGeom>
          <a:ln w="58427">
            <a:solidFill>
              <a:srgbClr val="6633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441770" y="1268873"/>
            <a:ext cx="59055" cy="2215515"/>
          </a:xfrm>
          <a:custGeom>
            <a:avLst/>
            <a:gdLst/>
            <a:ahLst/>
            <a:cxnLst/>
            <a:rect l="l" t="t" r="r" b="b"/>
            <a:pathLst>
              <a:path w="59054" h="2215515">
                <a:moveTo>
                  <a:pt x="0" y="0"/>
                </a:moveTo>
                <a:lnTo>
                  <a:pt x="58427" y="0"/>
                </a:lnTo>
                <a:lnTo>
                  <a:pt x="58427" y="2214911"/>
                </a:lnTo>
                <a:lnTo>
                  <a:pt x="0" y="2214911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1121648" y="1268873"/>
            <a:ext cx="0" cy="2215515"/>
          </a:xfrm>
          <a:custGeom>
            <a:avLst/>
            <a:gdLst/>
            <a:ahLst/>
            <a:cxnLst/>
            <a:rect l="l" t="t" r="r" b="b"/>
            <a:pathLst>
              <a:path h="2215515">
                <a:moveTo>
                  <a:pt x="0" y="0"/>
                </a:moveTo>
                <a:lnTo>
                  <a:pt x="0" y="2214911"/>
                </a:lnTo>
              </a:path>
            </a:pathLst>
          </a:custGeom>
          <a:ln w="58427">
            <a:solidFill>
              <a:srgbClr val="6633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1092434" y="1268873"/>
            <a:ext cx="59055" cy="2215515"/>
          </a:xfrm>
          <a:custGeom>
            <a:avLst/>
            <a:gdLst/>
            <a:ahLst/>
            <a:cxnLst/>
            <a:rect l="l" t="t" r="r" b="b"/>
            <a:pathLst>
              <a:path w="59055" h="2215515">
                <a:moveTo>
                  <a:pt x="0" y="0"/>
                </a:moveTo>
                <a:lnTo>
                  <a:pt x="58427" y="0"/>
                </a:lnTo>
                <a:lnTo>
                  <a:pt x="58427" y="2214911"/>
                </a:lnTo>
                <a:lnTo>
                  <a:pt x="0" y="2214911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384185" y="2749879"/>
            <a:ext cx="835660" cy="153670"/>
          </a:xfrm>
          <a:custGeom>
            <a:avLst/>
            <a:gdLst/>
            <a:ahLst/>
            <a:cxnLst/>
            <a:rect l="l" t="t" r="r" b="b"/>
            <a:pathLst>
              <a:path w="835660" h="153669">
                <a:moveTo>
                  <a:pt x="397369" y="0"/>
                </a:moveTo>
                <a:lnTo>
                  <a:pt x="344938" y="1637"/>
                </a:lnTo>
                <a:lnTo>
                  <a:pt x="293560" y="5272"/>
                </a:lnTo>
                <a:lnTo>
                  <a:pt x="243958" y="10877"/>
                </a:lnTo>
                <a:lnTo>
                  <a:pt x="196854" y="18427"/>
                </a:lnTo>
                <a:lnTo>
                  <a:pt x="152974" y="27894"/>
                </a:lnTo>
                <a:lnTo>
                  <a:pt x="98676" y="48738"/>
                </a:lnTo>
                <a:lnTo>
                  <a:pt x="56225" y="78862"/>
                </a:lnTo>
                <a:lnTo>
                  <a:pt x="23905" y="114862"/>
                </a:lnTo>
                <a:lnTo>
                  <a:pt x="0" y="153332"/>
                </a:lnTo>
                <a:lnTo>
                  <a:pt x="835239" y="149347"/>
                </a:lnTo>
                <a:lnTo>
                  <a:pt x="812227" y="114032"/>
                </a:lnTo>
                <a:lnTo>
                  <a:pt x="781429" y="81290"/>
                </a:lnTo>
                <a:lnTo>
                  <a:pt x="742118" y="53644"/>
                </a:lnTo>
                <a:lnTo>
                  <a:pt x="693572" y="33618"/>
                </a:lnTo>
                <a:lnTo>
                  <a:pt x="650009" y="22710"/>
                </a:lnTo>
                <a:lnTo>
                  <a:pt x="603160" y="13959"/>
                </a:lnTo>
                <a:lnTo>
                  <a:pt x="553748" y="7340"/>
                </a:lnTo>
                <a:lnTo>
                  <a:pt x="502497" y="2824"/>
                </a:lnTo>
                <a:lnTo>
                  <a:pt x="450130" y="386"/>
                </a:lnTo>
                <a:lnTo>
                  <a:pt x="397369" y="0"/>
                </a:lnTo>
                <a:close/>
              </a:path>
            </a:pathLst>
          </a:custGeom>
          <a:solidFill>
            <a:srgbClr val="8080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384185" y="2749879"/>
            <a:ext cx="835660" cy="153670"/>
          </a:xfrm>
          <a:custGeom>
            <a:avLst/>
            <a:gdLst/>
            <a:ahLst/>
            <a:cxnLst/>
            <a:rect l="l" t="t" r="r" b="b"/>
            <a:pathLst>
              <a:path w="835660" h="153669">
                <a:moveTo>
                  <a:pt x="0" y="153332"/>
                </a:moveTo>
                <a:lnTo>
                  <a:pt x="23905" y="114862"/>
                </a:lnTo>
                <a:lnTo>
                  <a:pt x="56225" y="78862"/>
                </a:lnTo>
                <a:lnTo>
                  <a:pt x="98676" y="48738"/>
                </a:lnTo>
                <a:lnTo>
                  <a:pt x="152974" y="27894"/>
                </a:lnTo>
                <a:lnTo>
                  <a:pt x="196854" y="18427"/>
                </a:lnTo>
                <a:lnTo>
                  <a:pt x="243958" y="10877"/>
                </a:lnTo>
                <a:lnTo>
                  <a:pt x="293560" y="5272"/>
                </a:lnTo>
                <a:lnTo>
                  <a:pt x="344938" y="1637"/>
                </a:lnTo>
                <a:lnTo>
                  <a:pt x="397369" y="0"/>
                </a:lnTo>
                <a:lnTo>
                  <a:pt x="450130" y="386"/>
                </a:lnTo>
                <a:lnTo>
                  <a:pt x="502497" y="2824"/>
                </a:lnTo>
                <a:lnTo>
                  <a:pt x="553748" y="7340"/>
                </a:lnTo>
                <a:lnTo>
                  <a:pt x="603160" y="13959"/>
                </a:lnTo>
                <a:lnTo>
                  <a:pt x="650009" y="22710"/>
                </a:lnTo>
                <a:lnTo>
                  <a:pt x="693572" y="33618"/>
                </a:lnTo>
                <a:lnTo>
                  <a:pt x="742118" y="53644"/>
                </a:lnTo>
                <a:lnTo>
                  <a:pt x="781429" y="81290"/>
                </a:lnTo>
                <a:lnTo>
                  <a:pt x="812227" y="114032"/>
                </a:lnTo>
                <a:lnTo>
                  <a:pt x="835239" y="149347"/>
                </a:lnTo>
                <a:lnTo>
                  <a:pt x="783037" y="149596"/>
                </a:lnTo>
                <a:lnTo>
                  <a:pt x="730835" y="149845"/>
                </a:lnTo>
                <a:lnTo>
                  <a:pt x="678633" y="150094"/>
                </a:lnTo>
                <a:lnTo>
                  <a:pt x="626431" y="150343"/>
                </a:lnTo>
                <a:lnTo>
                  <a:pt x="574228" y="150592"/>
                </a:lnTo>
                <a:lnTo>
                  <a:pt x="522026" y="150841"/>
                </a:lnTo>
                <a:lnTo>
                  <a:pt x="469823" y="151090"/>
                </a:lnTo>
                <a:lnTo>
                  <a:pt x="417621" y="151339"/>
                </a:lnTo>
                <a:lnTo>
                  <a:pt x="365418" y="151588"/>
                </a:lnTo>
                <a:lnTo>
                  <a:pt x="313215" y="151837"/>
                </a:lnTo>
                <a:lnTo>
                  <a:pt x="261013" y="152086"/>
                </a:lnTo>
                <a:lnTo>
                  <a:pt x="208810" y="152335"/>
                </a:lnTo>
                <a:lnTo>
                  <a:pt x="156607" y="152584"/>
                </a:lnTo>
                <a:lnTo>
                  <a:pt x="104405" y="152833"/>
                </a:lnTo>
                <a:lnTo>
                  <a:pt x="52202" y="153083"/>
                </a:lnTo>
                <a:lnTo>
                  <a:pt x="0" y="153332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419111" y="2903504"/>
            <a:ext cx="754380" cy="122555"/>
          </a:xfrm>
          <a:custGeom>
            <a:avLst/>
            <a:gdLst/>
            <a:ahLst/>
            <a:cxnLst/>
            <a:rect l="l" t="t" r="r" b="b"/>
            <a:pathLst>
              <a:path w="754380" h="122555">
                <a:moveTo>
                  <a:pt x="754326" y="0"/>
                </a:moveTo>
                <a:lnTo>
                  <a:pt x="0" y="0"/>
                </a:lnTo>
                <a:lnTo>
                  <a:pt x="0" y="122170"/>
                </a:lnTo>
                <a:lnTo>
                  <a:pt x="34711" y="122170"/>
                </a:lnTo>
                <a:lnTo>
                  <a:pt x="82870" y="110453"/>
                </a:lnTo>
                <a:lnTo>
                  <a:pt x="131028" y="100241"/>
                </a:lnTo>
                <a:lnTo>
                  <a:pt x="179187" y="91608"/>
                </a:lnTo>
                <a:lnTo>
                  <a:pt x="227345" y="84629"/>
                </a:lnTo>
                <a:lnTo>
                  <a:pt x="275504" y="79377"/>
                </a:lnTo>
                <a:lnTo>
                  <a:pt x="323662" y="75928"/>
                </a:lnTo>
                <a:lnTo>
                  <a:pt x="371821" y="74357"/>
                </a:lnTo>
                <a:lnTo>
                  <a:pt x="754326" y="74357"/>
                </a:lnTo>
                <a:lnTo>
                  <a:pt x="754326" y="0"/>
                </a:lnTo>
                <a:close/>
              </a:path>
              <a:path w="754380" h="122555">
                <a:moveTo>
                  <a:pt x="754326" y="74357"/>
                </a:moveTo>
                <a:lnTo>
                  <a:pt x="371821" y="74357"/>
                </a:lnTo>
                <a:lnTo>
                  <a:pt x="419980" y="74736"/>
                </a:lnTo>
                <a:lnTo>
                  <a:pt x="468138" y="77142"/>
                </a:lnTo>
                <a:lnTo>
                  <a:pt x="516297" y="81649"/>
                </a:lnTo>
                <a:lnTo>
                  <a:pt x="564456" y="88330"/>
                </a:lnTo>
                <a:lnTo>
                  <a:pt x="612615" y="97261"/>
                </a:lnTo>
                <a:lnTo>
                  <a:pt x="660774" y="108516"/>
                </a:lnTo>
                <a:lnTo>
                  <a:pt x="708934" y="122170"/>
                </a:lnTo>
                <a:lnTo>
                  <a:pt x="754326" y="122170"/>
                </a:lnTo>
                <a:lnTo>
                  <a:pt x="754326" y="74357"/>
                </a:lnTo>
                <a:close/>
              </a:path>
            </a:pathLst>
          </a:custGeom>
          <a:solidFill>
            <a:srgbClr val="99663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419111" y="2903504"/>
            <a:ext cx="754380" cy="122555"/>
          </a:xfrm>
          <a:custGeom>
            <a:avLst/>
            <a:gdLst/>
            <a:ahLst/>
            <a:cxnLst/>
            <a:rect l="l" t="t" r="r" b="b"/>
            <a:pathLst>
              <a:path w="754380" h="122555">
                <a:moveTo>
                  <a:pt x="0" y="0"/>
                </a:moveTo>
                <a:lnTo>
                  <a:pt x="754326" y="0"/>
                </a:lnTo>
                <a:lnTo>
                  <a:pt x="754326" y="122170"/>
                </a:lnTo>
                <a:lnTo>
                  <a:pt x="742978" y="122170"/>
                </a:lnTo>
                <a:lnTo>
                  <a:pt x="731629" y="122170"/>
                </a:lnTo>
                <a:lnTo>
                  <a:pt x="720280" y="122170"/>
                </a:lnTo>
                <a:lnTo>
                  <a:pt x="708934" y="122170"/>
                </a:lnTo>
                <a:lnTo>
                  <a:pt x="660774" y="108516"/>
                </a:lnTo>
                <a:lnTo>
                  <a:pt x="612615" y="97261"/>
                </a:lnTo>
                <a:lnTo>
                  <a:pt x="564456" y="88330"/>
                </a:lnTo>
                <a:lnTo>
                  <a:pt x="516297" y="81649"/>
                </a:lnTo>
                <a:lnTo>
                  <a:pt x="468138" y="77142"/>
                </a:lnTo>
                <a:lnTo>
                  <a:pt x="419980" y="74736"/>
                </a:lnTo>
                <a:lnTo>
                  <a:pt x="371821" y="74357"/>
                </a:lnTo>
                <a:lnTo>
                  <a:pt x="323662" y="75928"/>
                </a:lnTo>
                <a:lnTo>
                  <a:pt x="275504" y="79377"/>
                </a:lnTo>
                <a:lnTo>
                  <a:pt x="227345" y="84629"/>
                </a:lnTo>
                <a:lnTo>
                  <a:pt x="179187" y="91608"/>
                </a:lnTo>
                <a:lnTo>
                  <a:pt x="131028" y="100241"/>
                </a:lnTo>
                <a:lnTo>
                  <a:pt x="82870" y="110453"/>
                </a:lnTo>
                <a:lnTo>
                  <a:pt x="34711" y="122170"/>
                </a:lnTo>
                <a:lnTo>
                  <a:pt x="0" y="122170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3333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424515" y="3149162"/>
            <a:ext cx="748030" cy="0"/>
          </a:xfrm>
          <a:custGeom>
            <a:avLst/>
            <a:gdLst/>
            <a:ahLst/>
            <a:cxnLst/>
            <a:rect l="l" t="t" r="r" b="b"/>
            <a:pathLst>
              <a:path w="748030">
                <a:moveTo>
                  <a:pt x="0" y="0"/>
                </a:moveTo>
                <a:lnTo>
                  <a:pt x="747594" y="0"/>
                </a:lnTo>
              </a:path>
            </a:pathLst>
          </a:custGeom>
          <a:ln w="23901">
            <a:solidFill>
              <a:srgbClr val="9966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424515" y="3137211"/>
            <a:ext cx="748030" cy="24130"/>
          </a:xfrm>
          <a:custGeom>
            <a:avLst/>
            <a:gdLst/>
            <a:ahLst/>
            <a:cxnLst/>
            <a:rect l="l" t="t" r="r" b="b"/>
            <a:pathLst>
              <a:path w="748030" h="24130">
                <a:moveTo>
                  <a:pt x="0" y="0"/>
                </a:moveTo>
                <a:lnTo>
                  <a:pt x="747594" y="0"/>
                </a:lnTo>
                <a:lnTo>
                  <a:pt x="747594" y="23901"/>
                </a:lnTo>
                <a:lnTo>
                  <a:pt x="0" y="23901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3333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420526" y="3204934"/>
            <a:ext cx="753110" cy="0"/>
          </a:xfrm>
          <a:custGeom>
            <a:avLst/>
            <a:gdLst/>
            <a:ahLst/>
            <a:cxnLst/>
            <a:rect l="l" t="t" r="r" b="b"/>
            <a:pathLst>
              <a:path w="753110">
                <a:moveTo>
                  <a:pt x="0" y="0"/>
                </a:moveTo>
                <a:lnTo>
                  <a:pt x="752911" y="0"/>
                </a:lnTo>
              </a:path>
            </a:pathLst>
          </a:custGeom>
          <a:ln w="29213">
            <a:solidFill>
              <a:srgbClr val="9966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420526" y="3190327"/>
            <a:ext cx="753110" cy="29845"/>
          </a:xfrm>
          <a:custGeom>
            <a:avLst/>
            <a:gdLst/>
            <a:ahLst/>
            <a:cxnLst/>
            <a:rect l="l" t="t" r="r" b="b"/>
            <a:pathLst>
              <a:path w="753110" h="29844">
                <a:moveTo>
                  <a:pt x="0" y="0"/>
                </a:moveTo>
                <a:lnTo>
                  <a:pt x="752911" y="0"/>
                </a:lnTo>
                <a:lnTo>
                  <a:pt x="752911" y="29213"/>
                </a:lnTo>
                <a:lnTo>
                  <a:pt x="0" y="29213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3333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572381" y="1324226"/>
            <a:ext cx="464820" cy="136525"/>
          </a:xfrm>
          <a:custGeom>
            <a:avLst/>
            <a:gdLst/>
            <a:ahLst/>
            <a:cxnLst/>
            <a:rect l="l" t="t" r="r" b="b"/>
            <a:pathLst>
              <a:path w="464819" h="136525">
                <a:moveTo>
                  <a:pt x="381285" y="50206"/>
                </a:moveTo>
                <a:lnTo>
                  <a:pt x="288342" y="50206"/>
                </a:lnTo>
                <a:lnTo>
                  <a:pt x="338392" y="62374"/>
                </a:lnTo>
                <a:lnTo>
                  <a:pt x="376337" y="79269"/>
                </a:lnTo>
                <a:lnTo>
                  <a:pt x="409955" y="103210"/>
                </a:lnTo>
                <a:lnTo>
                  <a:pt x="447023" y="136516"/>
                </a:lnTo>
                <a:lnTo>
                  <a:pt x="455131" y="135774"/>
                </a:lnTo>
                <a:lnTo>
                  <a:pt x="461495" y="133290"/>
                </a:lnTo>
                <a:lnTo>
                  <a:pt x="464289" y="127221"/>
                </a:lnTo>
                <a:lnTo>
                  <a:pt x="436328" y="94981"/>
                </a:lnTo>
                <a:lnTo>
                  <a:pt x="404676" y="66468"/>
                </a:lnTo>
                <a:lnTo>
                  <a:pt x="381285" y="50206"/>
                </a:lnTo>
                <a:close/>
              </a:path>
              <a:path w="464819" h="136525">
                <a:moveTo>
                  <a:pt x="209344" y="0"/>
                </a:moveTo>
                <a:lnTo>
                  <a:pt x="166526" y="5966"/>
                </a:lnTo>
                <a:lnTo>
                  <a:pt x="123678" y="19700"/>
                </a:lnTo>
                <a:lnTo>
                  <a:pt x="81325" y="41779"/>
                </a:lnTo>
                <a:lnTo>
                  <a:pt x="39988" y="72779"/>
                </a:lnTo>
                <a:lnTo>
                  <a:pt x="191" y="113278"/>
                </a:lnTo>
                <a:lnTo>
                  <a:pt x="0" y="120510"/>
                </a:lnTo>
                <a:lnTo>
                  <a:pt x="292" y="127178"/>
                </a:lnTo>
                <a:lnTo>
                  <a:pt x="10815" y="121910"/>
                </a:lnTo>
                <a:lnTo>
                  <a:pt x="48580" y="91393"/>
                </a:lnTo>
                <a:lnTo>
                  <a:pt x="84203" y="69131"/>
                </a:lnTo>
                <a:lnTo>
                  <a:pt x="122801" y="54833"/>
                </a:lnTo>
                <a:lnTo>
                  <a:pt x="169495" y="48212"/>
                </a:lnTo>
                <a:lnTo>
                  <a:pt x="378417" y="48212"/>
                </a:lnTo>
                <a:lnTo>
                  <a:pt x="369854" y="42258"/>
                </a:lnTo>
                <a:lnTo>
                  <a:pt x="332387" y="22929"/>
                </a:lnTo>
                <a:lnTo>
                  <a:pt x="292798" y="9058"/>
                </a:lnTo>
                <a:lnTo>
                  <a:pt x="251609" y="1223"/>
                </a:lnTo>
                <a:lnTo>
                  <a:pt x="209344" y="0"/>
                </a:lnTo>
                <a:close/>
              </a:path>
              <a:path w="464819" h="136525">
                <a:moveTo>
                  <a:pt x="378417" y="48212"/>
                </a:moveTo>
                <a:lnTo>
                  <a:pt x="169495" y="48212"/>
                </a:lnTo>
                <a:lnTo>
                  <a:pt x="181496" y="54894"/>
                </a:lnTo>
                <a:lnTo>
                  <a:pt x="194047" y="60845"/>
                </a:lnTo>
                <a:lnTo>
                  <a:pt x="207601" y="65459"/>
                </a:lnTo>
                <a:lnTo>
                  <a:pt x="222613" y="68130"/>
                </a:lnTo>
                <a:lnTo>
                  <a:pt x="241652" y="66259"/>
                </a:lnTo>
                <a:lnTo>
                  <a:pt x="258795" y="62490"/>
                </a:lnTo>
                <a:lnTo>
                  <a:pt x="274278" y="57060"/>
                </a:lnTo>
                <a:lnTo>
                  <a:pt x="288342" y="50206"/>
                </a:lnTo>
                <a:lnTo>
                  <a:pt x="381285" y="50206"/>
                </a:lnTo>
                <a:lnTo>
                  <a:pt x="378417" y="4821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572381" y="1324226"/>
            <a:ext cx="464820" cy="136525"/>
          </a:xfrm>
          <a:custGeom>
            <a:avLst/>
            <a:gdLst/>
            <a:ahLst/>
            <a:cxnLst/>
            <a:rect l="l" t="t" r="r" b="b"/>
            <a:pathLst>
              <a:path w="464819" h="136525">
                <a:moveTo>
                  <a:pt x="191" y="113278"/>
                </a:moveTo>
                <a:lnTo>
                  <a:pt x="0" y="120510"/>
                </a:lnTo>
                <a:lnTo>
                  <a:pt x="292" y="127178"/>
                </a:lnTo>
                <a:lnTo>
                  <a:pt x="10815" y="121910"/>
                </a:lnTo>
                <a:lnTo>
                  <a:pt x="48580" y="91393"/>
                </a:lnTo>
                <a:lnTo>
                  <a:pt x="84203" y="69131"/>
                </a:lnTo>
                <a:lnTo>
                  <a:pt x="122801" y="54833"/>
                </a:lnTo>
                <a:lnTo>
                  <a:pt x="169495" y="48212"/>
                </a:lnTo>
                <a:lnTo>
                  <a:pt x="181496" y="54894"/>
                </a:lnTo>
                <a:lnTo>
                  <a:pt x="194047" y="60845"/>
                </a:lnTo>
                <a:lnTo>
                  <a:pt x="207601" y="65459"/>
                </a:lnTo>
                <a:lnTo>
                  <a:pt x="222613" y="68130"/>
                </a:lnTo>
                <a:lnTo>
                  <a:pt x="241652" y="66259"/>
                </a:lnTo>
                <a:lnTo>
                  <a:pt x="258795" y="62490"/>
                </a:lnTo>
                <a:lnTo>
                  <a:pt x="274278" y="57060"/>
                </a:lnTo>
                <a:lnTo>
                  <a:pt x="288342" y="50206"/>
                </a:lnTo>
                <a:lnTo>
                  <a:pt x="338392" y="62374"/>
                </a:lnTo>
                <a:lnTo>
                  <a:pt x="376337" y="79269"/>
                </a:lnTo>
                <a:lnTo>
                  <a:pt x="409955" y="103210"/>
                </a:lnTo>
                <a:lnTo>
                  <a:pt x="447023" y="136516"/>
                </a:lnTo>
                <a:lnTo>
                  <a:pt x="455131" y="135774"/>
                </a:lnTo>
                <a:lnTo>
                  <a:pt x="461495" y="133290"/>
                </a:lnTo>
                <a:lnTo>
                  <a:pt x="464289" y="127221"/>
                </a:lnTo>
                <a:lnTo>
                  <a:pt x="436328" y="94981"/>
                </a:lnTo>
                <a:lnTo>
                  <a:pt x="404676" y="66468"/>
                </a:lnTo>
                <a:lnTo>
                  <a:pt x="369854" y="42258"/>
                </a:lnTo>
                <a:lnTo>
                  <a:pt x="332387" y="22929"/>
                </a:lnTo>
                <a:lnTo>
                  <a:pt x="292798" y="9058"/>
                </a:lnTo>
                <a:lnTo>
                  <a:pt x="251609" y="1223"/>
                </a:lnTo>
                <a:lnTo>
                  <a:pt x="209344" y="0"/>
                </a:lnTo>
                <a:lnTo>
                  <a:pt x="166526" y="5966"/>
                </a:lnTo>
                <a:lnTo>
                  <a:pt x="123678" y="19700"/>
                </a:lnTo>
                <a:lnTo>
                  <a:pt x="81325" y="41779"/>
                </a:lnTo>
                <a:lnTo>
                  <a:pt x="39988" y="72779"/>
                </a:lnTo>
                <a:lnTo>
                  <a:pt x="191" y="113278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2908384" y="959868"/>
            <a:ext cx="0" cy="1905000"/>
          </a:xfrm>
          <a:custGeom>
            <a:avLst/>
            <a:gdLst/>
            <a:ahLst/>
            <a:cxnLst/>
            <a:rect l="l" t="t" r="r" b="b"/>
            <a:pathLst>
              <a:path h="1905000">
                <a:moveTo>
                  <a:pt x="0" y="0"/>
                </a:moveTo>
                <a:lnTo>
                  <a:pt x="0" y="1904654"/>
                </a:lnTo>
              </a:path>
            </a:pathLst>
          </a:custGeom>
          <a:ln w="330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2908384" y="2952248"/>
            <a:ext cx="0" cy="558165"/>
          </a:xfrm>
          <a:custGeom>
            <a:avLst/>
            <a:gdLst/>
            <a:ahLst/>
            <a:cxnLst/>
            <a:rect l="l" t="t" r="r" b="b"/>
            <a:pathLst>
              <a:path h="558164">
                <a:moveTo>
                  <a:pt x="0" y="0"/>
                </a:moveTo>
                <a:lnTo>
                  <a:pt x="0" y="557582"/>
                </a:lnTo>
              </a:path>
            </a:pathLst>
          </a:custGeom>
          <a:ln w="330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2891862" y="959868"/>
            <a:ext cx="33655" cy="2550160"/>
          </a:xfrm>
          <a:custGeom>
            <a:avLst/>
            <a:gdLst/>
            <a:ahLst/>
            <a:cxnLst/>
            <a:rect l="l" t="t" r="r" b="b"/>
            <a:pathLst>
              <a:path w="33655" h="2550160">
                <a:moveTo>
                  <a:pt x="0" y="0"/>
                </a:moveTo>
                <a:lnTo>
                  <a:pt x="33044" y="0"/>
                </a:lnTo>
                <a:lnTo>
                  <a:pt x="33044" y="2549961"/>
                </a:lnTo>
                <a:lnTo>
                  <a:pt x="0" y="2549961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3328968" y="959868"/>
            <a:ext cx="0" cy="1905000"/>
          </a:xfrm>
          <a:custGeom>
            <a:avLst/>
            <a:gdLst/>
            <a:ahLst/>
            <a:cxnLst/>
            <a:rect l="l" t="t" r="r" b="b"/>
            <a:pathLst>
              <a:path h="1905000">
                <a:moveTo>
                  <a:pt x="0" y="0"/>
                </a:moveTo>
                <a:lnTo>
                  <a:pt x="0" y="1904654"/>
                </a:lnTo>
              </a:path>
            </a:pathLst>
          </a:custGeom>
          <a:ln w="330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3328968" y="2952248"/>
            <a:ext cx="0" cy="558165"/>
          </a:xfrm>
          <a:custGeom>
            <a:avLst/>
            <a:gdLst/>
            <a:ahLst/>
            <a:cxnLst/>
            <a:rect l="l" t="t" r="r" b="b"/>
            <a:pathLst>
              <a:path h="558164">
                <a:moveTo>
                  <a:pt x="0" y="0"/>
                </a:moveTo>
                <a:lnTo>
                  <a:pt x="0" y="557582"/>
                </a:lnTo>
              </a:path>
            </a:pathLst>
          </a:custGeom>
          <a:ln w="330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3312447" y="959868"/>
            <a:ext cx="33655" cy="2550160"/>
          </a:xfrm>
          <a:custGeom>
            <a:avLst/>
            <a:gdLst/>
            <a:ahLst/>
            <a:cxnLst/>
            <a:rect l="l" t="t" r="r" b="b"/>
            <a:pathLst>
              <a:path w="33654" h="2550160">
                <a:moveTo>
                  <a:pt x="0" y="0"/>
                </a:moveTo>
                <a:lnTo>
                  <a:pt x="33044" y="0"/>
                </a:lnTo>
                <a:lnTo>
                  <a:pt x="33044" y="2549961"/>
                </a:lnTo>
                <a:lnTo>
                  <a:pt x="0" y="2549961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2911104" y="1462771"/>
            <a:ext cx="415925" cy="0"/>
          </a:xfrm>
          <a:custGeom>
            <a:avLst/>
            <a:gdLst/>
            <a:ahLst/>
            <a:cxnLst/>
            <a:rect l="l" t="t" r="r" b="b"/>
            <a:pathLst>
              <a:path w="415925">
                <a:moveTo>
                  <a:pt x="0" y="0"/>
                </a:moveTo>
                <a:lnTo>
                  <a:pt x="415777" y="0"/>
                </a:lnTo>
              </a:path>
            </a:pathLst>
          </a:custGeom>
          <a:ln w="336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2911104" y="1445946"/>
            <a:ext cx="415925" cy="33655"/>
          </a:xfrm>
          <a:custGeom>
            <a:avLst/>
            <a:gdLst/>
            <a:ahLst/>
            <a:cxnLst/>
            <a:rect l="l" t="t" r="r" b="b"/>
            <a:pathLst>
              <a:path w="415925" h="33655">
                <a:moveTo>
                  <a:pt x="0" y="0"/>
                </a:moveTo>
                <a:lnTo>
                  <a:pt x="415777" y="0"/>
                </a:lnTo>
                <a:lnTo>
                  <a:pt x="415777" y="33649"/>
                </a:lnTo>
                <a:lnTo>
                  <a:pt x="0" y="33649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2911104" y="1546889"/>
            <a:ext cx="415925" cy="0"/>
          </a:xfrm>
          <a:custGeom>
            <a:avLst/>
            <a:gdLst/>
            <a:ahLst/>
            <a:cxnLst/>
            <a:rect l="l" t="t" r="r" b="b"/>
            <a:pathLst>
              <a:path w="415925">
                <a:moveTo>
                  <a:pt x="0" y="0"/>
                </a:moveTo>
                <a:lnTo>
                  <a:pt x="415777" y="0"/>
                </a:lnTo>
              </a:path>
            </a:pathLst>
          </a:custGeom>
          <a:ln w="3364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2911104" y="1530065"/>
            <a:ext cx="415925" cy="33655"/>
          </a:xfrm>
          <a:custGeom>
            <a:avLst/>
            <a:gdLst/>
            <a:ahLst/>
            <a:cxnLst/>
            <a:rect l="l" t="t" r="r" b="b"/>
            <a:pathLst>
              <a:path w="415925" h="33655">
                <a:moveTo>
                  <a:pt x="0" y="0"/>
                </a:moveTo>
                <a:lnTo>
                  <a:pt x="415777" y="0"/>
                </a:lnTo>
                <a:lnTo>
                  <a:pt x="415777" y="33648"/>
                </a:lnTo>
                <a:lnTo>
                  <a:pt x="0" y="33648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2911104" y="1626204"/>
            <a:ext cx="415925" cy="0"/>
          </a:xfrm>
          <a:custGeom>
            <a:avLst/>
            <a:gdLst/>
            <a:ahLst/>
            <a:cxnLst/>
            <a:rect l="l" t="t" r="r" b="b"/>
            <a:pathLst>
              <a:path w="415925">
                <a:moveTo>
                  <a:pt x="0" y="0"/>
                </a:moveTo>
                <a:lnTo>
                  <a:pt x="415777" y="0"/>
                </a:lnTo>
              </a:path>
            </a:pathLst>
          </a:custGeom>
          <a:ln w="336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2911104" y="1609379"/>
            <a:ext cx="415925" cy="33655"/>
          </a:xfrm>
          <a:custGeom>
            <a:avLst/>
            <a:gdLst/>
            <a:ahLst/>
            <a:cxnLst/>
            <a:rect l="l" t="t" r="r" b="b"/>
            <a:pathLst>
              <a:path w="415925" h="33655">
                <a:moveTo>
                  <a:pt x="0" y="0"/>
                </a:moveTo>
                <a:lnTo>
                  <a:pt x="415777" y="0"/>
                </a:lnTo>
                <a:lnTo>
                  <a:pt x="415777" y="33649"/>
                </a:lnTo>
                <a:lnTo>
                  <a:pt x="0" y="33649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2911104" y="1710320"/>
            <a:ext cx="415925" cy="0"/>
          </a:xfrm>
          <a:custGeom>
            <a:avLst/>
            <a:gdLst/>
            <a:ahLst/>
            <a:cxnLst/>
            <a:rect l="l" t="t" r="r" b="b"/>
            <a:pathLst>
              <a:path w="415925">
                <a:moveTo>
                  <a:pt x="0" y="0"/>
                </a:moveTo>
                <a:lnTo>
                  <a:pt x="415777" y="0"/>
                </a:lnTo>
              </a:path>
            </a:pathLst>
          </a:custGeom>
          <a:ln w="336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2911104" y="1693497"/>
            <a:ext cx="415925" cy="33655"/>
          </a:xfrm>
          <a:custGeom>
            <a:avLst/>
            <a:gdLst/>
            <a:ahLst/>
            <a:cxnLst/>
            <a:rect l="l" t="t" r="r" b="b"/>
            <a:pathLst>
              <a:path w="415925" h="33655">
                <a:moveTo>
                  <a:pt x="0" y="0"/>
                </a:moveTo>
                <a:lnTo>
                  <a:pt x="415777" y="0"/>
                </a:lnTo>
                <a:lnTo>
                  <a:pt x="415777" y="33644"/>
                </a:lnTo>
                <a:lnTo>
                  <a:pt x="0" y="33644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2911104" y="1789629"/>
            <a:ext cx="415925" cy="0"/>
          </a:xfrm>
          <a:custGeom>
            <a:avLst/>
            <a:gdLst/>
            <a:ahLst/>
            <a:cxnLst/>
            <a:rect l="l" t="t" r="r" b="b"/>
            <a:pathLst>
              <a:path w="415925">
                <a:moveTo>
                  <a:pt x="0" y="0"/>
                </a:moveTo>
                <a:lnTo>
                  <a:pt x="415777" y="0"/>
                </a:lnTo>
              </a:path>
            </a:pathLst>
          </a:custGeom>
          <a:ln w="3364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2911104" y="1772805"/>
            <a:ext cx="415925" cy="33655"/>
          </a:xfrm>
          <a:custGeom>
            <a:avLst/>
            <a:gdLst/>
            <a:ahLst/>
            <a:cxnLst/>
            <a:rect l="l" t="t" r="r" b="b"/>
            <a:pathLst>
              <a:path w="415925" h="33655">
                <a:moveTo>
                  <a:pt x="0" y="0"/>
                </a:moveTo>
                <a:lnTo>
                  <a:pt x="415777" y="0"/>
                </a:lnTo>
                <a:lnTo>
                  <a:pt x="415777" y="33648"/>
                </a:lnTo>
                <a:lnTo>
                  <a:pt x="0" y="33648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2911104" y="1873747"/>
            <a:ext cx="415925" cy="0"/>
          </a:xfrm>
          <a:custGeom>
            <a:avLst/>
            <a:gdLst/>
            <a:ahLst/>
            <a:cxnLst/>
            <a:rect l="l" t="t" r="r" b="b"/>
            <a:pathLst>
              <a:path w="415925">
                <a:moveTo>
                  <a:pt x="0" y="0"/>
                </a:moveTo>
                <a:lnTo>
                  <a:pt x="415777" y="0"/>
                </a:lnTo>
              </a:path>
            </a:pathLst>
          </a:custGeom>
          <a:ln w="336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2911104" y="1856922"/>
            <a:ext cx="415925" cy="33655"/>
          </a:xfrm>
          <a:custGeom>
            <a:avLst/>
            <a:gdLst/>
            <a:ahLst/>
            <a:cxnLst/>
            <a:rect l="l" t="t" r="r" b="b"/>
            <a:pathLst>
              <a:path w="415925" h="33655">
                <a:moveTo>
                  <a:pt x="0" y="0"/>
                </a:moveTo>
                <a:lnTo>
                  <a:pt x="415777" y="0"/>
                </a:lnTo>
                <a:lnTo>
                  <a:pt x="415777" y="33649"/>
                </a:lnTo>
                <a:lnTo>
                  <a:pt x="0" y="33649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2911104" y="1953062"/>
            <a:ext cx="415925" cy="0"/>
          </a:xfrm>
          <a:custGeom>
            <a:avLst/>
            <a:gdLst/>
            <a:ahLst/>
            <a:cxnLst/>
            <a:rect l="l" t="t" r="r" b="b"/>
            <a:pathLst>
              <a:path w="415925">
                <a:moveTo>
                  <a:pt x="0" y="0"/>
                </a:moveTo>
                <a:lnTo>
                  <a:pt x="415777" y="0"/>
                </a:lnTo>
              </a:path>
            </a:pathLst>
          </a:custGeom>
          <a:ln w="336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2911104" y="1936237"/>
            <a:ext cx="415925" cy="33655"/>
          </a:xfrm>
          <a:custGeom>
            <a:avLst/>
            <a:gdLst/>
            <a:ahLst/>
            <a:cxnLst/>
            <a:rect l="l" t="t" r="r" b="b"/>
            <a:pathLst>
              <a:path w="415925" h="33655">
                <a:moveTo>
                  <a:pt x="0" y="0"/>
                </a:moveTo>
                <a:lnTo>
                  <a:pt x="415777" y="0"/>
                </a:lnTo>
                <a:lnTo>
                  <a:pt x="415777" y="33649"/>
                </a:lnTo>
                <a:lnTo>
                  <a:pt x="0" y="33649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2911104" y="2037176"/>
            <a:ext cx="415925" cy="0"/>
          </a:xfrm>
          <a:custGeom>
            <a:avLst/>
            <a:gdLst/>
            <a:ahLst/>
            <a:cxnLst/>
            <a:rect l="l" t="t" r="r" b="b"/>
            <a:pathLst>
              <a:path w="415925">
                <a:moveTo>
                  <a:pt x="0" y="0"/>
                </a:moveTo>
                <a:lnTo>
                  <a:pt x="415777" y="0"/>
                </a:lnTo>
              </a:path>
            </a:pathLst>
          </a:custGeom>
          <a:ln w="3364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2911104" y="2020352"/>
            <a:ext cx="415925" cy="33655"/>
          </a:xfrm>
          <a:custGeom>
            <a:avLst/>
            <a:gdLst/>
            <a:ahLst/>
            <a:cxnLst/>
            <a:rect l="l" t="t" r="r" b="b"/>
            <a:pathLst>
              <a:path w="415925" h="33655">
                <a:moveTo>
                  <a:pt x="0" y="0"/>
                </a:moveTo>
                <a:lnTo>
                  <a:pt x="415777" y="0"/>
                </a:lnTo>
                <a:lnTo>
                  <a:pt x="415777" y="33648"/>
                </a:lnTo>
                <a:lnTo>
                  <a:pt x="0" y="33648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2911104" y="2116484"/>
            <a:ext cx="415925" cy="0"/>
          </a:xfrm>
          <a:custGeom>
            <a:avLst/>
            <a:gdLst/>
            <a:ahLst/>
            <a:cxnLst/>
            <a:rect l="l" t="t" r="r" b="b"/>
            <a:pathLst>
              <a:path w="415925">
                <a:moveTo>
                  <a:pt x="0" y="0"/>
                </a:moveTo>
                <a:lnTo>
                  <a:pt x="415777" y="0"/>
                </a:lnTo>
              </a:path>
            </a:pathLst>
          </a:custGeom>
          <a:ln w="3364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2911104" y="2099660"/>
            <a:ext cx="415925" cy="33655"/>
          </a:xfrm>
          <a:custGeom>
            <a:avLst/>
            <a:gdLst/>
            <a:ahLst/>
            <a:cxnLst/>
            <a:rect l="l" t="t" r="r" b="b"/>
            <a:pathLst>
              <a:path w="415925" h="33655">
                <a:moveTo>
                  <a:pt x="0" y="0"/>
                </a:moveTo>
                <a:lnTo>
                  <a:pt x="415777" y="0"/>
                </a:lnTo>
                <a:lnTo>
                  <a:pt x="415777" y="33648"/>
                </a:lnTo>
                <a:lnTo>
                  <a:pt x="0" y="33648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2911104" y="2200602"/>
            <a:ext cx="415925" cy="0"/>
          </a:xfrm>
          <a:custGeom>
            <a:avLst/>
            <a:gdLst/>
            <a:ahLst/>
            <a:cxnLst/>
            <a:rect l="l" t="t" r="r" b="b"/>
            <a:pathLst>
              <a:path w="415925">
                <a:moveTo>
                  <a:pt x="0" y="0"/>
                </a:moveTo>
                <a:lnTo>
                  <a:pt x="415777" y="0"/>
                </a:lnTo>
              </a:path>
            </a:pathLst>
          </a:custGeom>
          <a:ln w="336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2911104" y="2183777"/>
            <a:ext cx="415925" cy="33655"/>
          </a:xfrm>
          <a:custGeom>
            <a:avLst/>
            <a:gdLst/>
            <a:ahLst/>
            <a:cxnLst/>
            <a:rect l="l" t="t" r="r" b="b"/>
            <a:pathLst>
              <a:path w="415925" h="33655">
                <a:moveTo>
                  <a:pt x="0" y="0"/>
                </a:moveTo>
                <a:lnTo>
                  <a:pt x="415777" y="0"/>
                </a:lnTo>
                <a:lnTo>
                  <a:pt x="415777" y="33649"/>
                </a:lnTo>
                <a:lnTo>
                  <a:pt x="0" y="33649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2911104" y="2279917"/>
            <a:ext cx="415925" cy="0"/>
          </a:xfrm>
          <a:custGeom>
            <a:avLst/>
            <a:gdLst/>
            <a:ahLst/>
            <a:cxnLst/>
            <a:rect l="l" t="t" r="r" b="b"/>
            <a:pathLst>
              <a:path w="415925">
                <a:moveTo>
                  <a:pt x="0" y="0"/>
                </a:moveTo>
                <a:lnTo>
                  <a:pt x="415777" y="0"/>
                </a:lnTo>
              </a:path>
            </a:pathLst>
          </a:custGeom>
          <a:ln w="336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2911104" y="2263092"/>
            <a:ext cx="415925" cy="33655"/>
          </a:xfrm>
          <a:custGeom>
            <a:avLst/>
            <a:gdLst/>
            <a:ahLst/>
            <a:cxnLst/>
            <a:rect l="l" t="t" r="r" b="b"/>
            <a:pathLst>
              <a:path w="415925" h="33655">
                <a:moveTo>
                  <a:pt x="0" y="0"/>
                </a:moveTo>
                <a:lnTo>
                  <a:pt x="415777" y="0"/>
                </a:lnTo>
                <a:lnTo>
                  <a:pt x="415777" y="33649"/>
                </a:lnTo>
                <a:lnTo>
                  <a:pt x="0" y="33649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2911104" y="2364031"/>
            <a:ext cx="415925" cy="0"/>
          </a:xfrm>
          <a:custGeom>
            <a:avLst/>
            <a:gdLst/>
            <a:ahLst/>
            <a:cxnLst/>
            <a:rect l="l" t="t" r="r" b="b"/>
            <a:pathLst>
              <a:path w="415925">
                <a:moveTo>
                  <a:pt x="0" y="0"/>
                </a:moveTo>
                <a:lnTo>
                  <a:pt x="415777" y="0"/>
                </a:lnTo>
              </a:path>
            </a:pathLst>
          </a:custGeom>
          <a:ln w="3364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2911104" y="2347207"/>
            <a:ext cx="415925" cy="33655"/>
          </a:xfrm>
          <a:custGeom>
            <a:avLst/>
            <a:gdLst/>
            <a:ahLst/>
            <a:cxnLst/>
            <a:rect l="l" t="t" r="r" b="b"/>
            <a:pathLst>
              <a:path w="415925" h="33655">
                <a:moveTo>
                  <a:pt x="0" y="0"/>
                </a:moveTo>
                <a:lnTo>
                  <a:pt x="415777" y="0"/>
                </a:lnTo>
                <a:lnTo>
                  <a:pt x="415777" y="33648"/>
                </a:lnTo>
                <a:lnTo>
                  <a:pt x="0" y="33648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2911104" y="2443343"/>
            <a:ext cx="415925" cy="0"/>
          </a:xfrm>
          <a:custGeom>
            <a:avLst/>
            <a:gdLst/>
            <a:ahLst/>
            <a:cxnLst/>
            <a:rect l="l" t="t" r="r" b="b"/>
            <a:pathLst>
              <a:path w="415925">
                <a:moveTo>
                  <a:pt x="0" y="0"/>
                </a:moveTo>
                <a:lnTo>
                  <a:pt x="415777" y="0"/>
                </a:lnTo>
              </a:path>
            </a:pathLst>
          </a:custGeom>
          <a:ln w="3364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2911104" y="2426518"/>
            <a:ext cx="415925" cy="33655"/>
          </a:xfrm>
          <a:custGeom>
            <a:avLst/>
            <a:gdLst/>
            <a:ahLst/>
            <a:cxnLst/>
            <a:rect l="l" t="t" r="r" b="b"/>
            <a:pathLst>
              <a:path w="415925" h="33655">
                <a:moveTo>
                  <a:pt x="0" y="0"/>
                </a:moveTo>
                <a:lnTo>
                  <a:pt x="415777" y="0"/>
                </a:lnTo>
                <a:lnTo>
                  <a:pt x="415777" y="33648"/>
                </a:lnTo>
                <a:lnTo>
                  <a:pt x="0" y="33648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2911104" y="2527461"/>
            <a:ext cx="415925" cy="0"/>
          </a:xfrm>
          <a:custGeom>
            <a:avLst/>
            <a:gdLst/>
            <a:ahLst/>
            <a:cxnLst/>
            <a:rect l="l" t="t" r="r" b="b"/>
            <a:pathLst>
              <a:path w="415925">
                <a:moveTo>
                  <a:pt x="0" y="0"/>
                </a:moveTo>
                <a:lnTo>
                  <a:pt x="415777" y="0"/>
                </a:lnTo>
              </a:path>
            </a:pathLst>
          </a:custGeom>
          <a:ln w="336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2911104" y="2510635"/>
            <a:ext cx="415925" cy="33655"/>
          </a:xfrm>
          <a:custGeom>
            <a:avLst/>
            <a:gdLst/>
            <a:ahLst/>
            <a:cxnLst/>
            <a:rect l="l" t="t" r="r" b="b"/>
            <a:pathLst>
              <a:path w="415925" h="33655">
                <a:moveTo>
                  <a:pt x="0" y="0"/>
                </a:moveTo>
                <a:lnTo>
                  <a:pt x="415777" y="0"/>
                </a:lnTo>
                <a:lnTo>
                  <a:pt x="415777" y="33649"/>
                </a:lnTo>
                <a:lnTo>
                  <a:pt x="0" y="33649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2911104" y="2606775"/>
            <a:ext cx="415925" cy="0"/>
          </a:xfrm>
          <a:custGeom>
            <a:avLst/>
            <a:gdLst/>
            <a:ahLst/>
            <a:cxnLst/>
            <a:rect l="l" t="t" r="r" b="b"/>
            <a:pathLst>
              <a:path w="415925">
                <a:moveTo>
                  <a:pt x="0" y="0"/>
                </a:moveTo>
                <a:lnTo>
                  <a:pt x="415777" y="0"/>
                </a:lnTo>
              </a:path>
            </a:pathLst>
          </a:custGeom>
          <a:ln w="3364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2911104" y="2589951"/>
            <a:ext cx="415925" cy="33655"/>
          </a:xfrm>
          <a:custGeom>
            <a:avLst/>
            <a:gdLst/>
            <a:ahLst/>
            <a:cxnLst/>
            <a:rect l="l" t="t" r="r" b="b"/>
            <a:pathLst>
              <a:path w="415925" h="33655">
                <a:moveTo>
                  <a:pt x="0" y="0"/>
                </a:moveTo>
                <a:lnTo>
                  <a:pt x="415777" y="0"/>
                </a:lnTo>
                <a:lnTo>
                  <a:pt x="415777" y="33648"/>
                </a:lnTo>
                <a:lnTo>
                  <a:pt x="0" y="33648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object 116"/>
          <p:cNvSpPr/>
          <p:nvPr/>
        </p:nvSpPr>
        <p:spPr>
          <a:xfrm>
            <a:off x="2911104" y="2690890"/>
            <a:ext cx="415925" cy="0"/>
          </a:xfrm>
          <a:custGeom>
            <a:avLst/>
            <a:gdLst/>
            <a:ahLst/>
            <a:cxnLst/>
            <a:rect l="l" t="t" r="r" b="b"/>
            <a:pathLst>
              <a:path w="415925">
                <a:moveTo>
                  <a:pt x="0" y="0"/>
                </a:moveTo>
                <a:lnTo>
                  <a:pt x="415777" y="0"/>
                </a:lnTo>
              </a:path>
            </a:pathLst>
          </a:custGeom>
          <a:ln w="3364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object 117"/>
          <p:cNvSpPr/>
          <p:nvPr/>
        </p:nvSpPr>
        <p:spPr>
          <a:xfrm>
            <a:off x="2911104" y="2674066"/>
            <a:ext cx="415925" cy="33655"/>
          </a:xfrm>
          <a:custGeom>
            <a:avLst/>
            <a:gdLst/>
            <a:ahLst/>
            <a:cxnLst/>
            <a:rect l="l" t="t" r="r" b="b"/>
            <a:pathLst>
              <a:path w="415925" h="33655">
                <a:moveTo>
                  <a:pt x="0" y="0"/>
                </a:moveTo>
                <a:lnTo>
                  <a:pt x="415777" y="0"/>
                </a:lnTo>
                <a:lnTo>
                  <a:pt x="415777" y="33648"/>
                </a:lnTo>
                <a:lnTo>
                  <a:pt x="0" y="33648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" name="object 118"/>
          <p:cNvSpPr/>
          <p:nvPr/>
        </p:nvSpPr>
        <p:spPr>
          <a:xfrm>
            <a:off x="2911104" y="2777408"/>
            <a:ext cx="415925" cy="0"/>
          </a:xfrm>
          <a:custGeom>
            <a:avLst/>
            <a:gdLst/>
            <a:ahLst/>
            <a:cxnLst/>
            <a:rect l="l" t="t" r="r" b="b"/>
            <a:pathLst>
              <a:path w="415925">
                <a:moveTo>
                  <a:pt x="0" y="0"/>
                </a:moveTo>
                <a:lnTo>
                  <a:pt x="415777" y="0"/>
                </a:lnTo>
              </a:path>
            </a:pathLst>
          </a:custGeom>
          <a:ln w="3364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" name="object 119"/>
          <p:cNvSpPr/>
          <p:nvPr/>
        </p:nvSpPr>
        <p:spPr>
          <a:xfrm>
            <a:off x="2911104" y="2760584"/>
            <a:ext cx="415925" cy="33655"/>
          </a:xfrm>
          <a:custGeom>
            <a:avLst/>
            <a:gdLst/>
            <a:ahLst/>
            <a:cxnLst/>
            <a:rect l="l" t="t" r="r" b="b"/>
            <a:pathLst>
              <a:path w="415925" h="33655">
                <a:moveTo>
                  <a:pt x="0" y="0"/>
                </a:moveTo>
                <a:lnTo>
                  <a:pt x="415777" y="0"/>
                </a:lnTo>
                <a:lnTo>
                  <a:pt x="415777" y="33648"/>
                </a:lnTo>
                <a:lnTo>
                  <a:pt x="0" y="33648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" name="object 120"/>
          <p:cNvSpPr/>
          <p:nvPr/>
        </p:nvSpPr>
        <p:spPr>
          <a:xfrm>
            <a:off x="2911104" y="2854612"/>
            <a:ext cx="415925" cy="0"/>
          </a:xfrm>
          <a:custGeom>
            <a:avLst/>
            <a:gdLst/>
            <a:ahLst/>
            <a:cxnLst/>
            <a:rect l="l" t="t" r="r" b="b"/>
            <a:pathLst>
              <a:path w="415925">
                <a:moveTo>
                  <a:pt x="0" y="0"/>
                </a:moveTo>
                <a:lnTo>
                  <a:pt x="415777" y="0"/>
                </a:lnTo>
              </a:path>
            </a:pathLst>
          </a:custGeom>
          <a:ln w="198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" name="object 121"/>
          <p:cNvSpPr/>
          <p:nvPr/>
        </p:nvSpPr>
        <p:spPr>
          <a:xfrm>
            <a:off x="2911104" y="2844701"/>
            <a:ext cx="415925" cy="33655"/>
          </a:xfrm>
          <a:custGeom>
            <a:avLst/>
            <a:gdLst/>
            <a:ahLst/>
            <a:cxnLst/>
            <a:rect l="l" t="t" r="r" b="b"/>
            <a:pathLst>
              <a:path w="415925" h="33655">
                <a:moveTo>
                  <a:pt x="0" y="0"/>
                </a:moveTo>
                <a:lnTo>
                  <a:pt x="415777" y="0"/>
                </a:lnTo>
                <a:lnTo>
                  <a:pt x="415777" y="33648"/>
                </a:lnTo>
                <a:lnTo>
                  <a:pt x="0" y="33648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" name="object 122"/>
          <p:cNvSpPr/>
          <p:nvPr/>
        </p:nvSpPr>
        <p:spPr>
          <a:xfrm>
            <a:off x="2911104" y="2954956"/>
            <a:ext cx="415925" cy="0"/>
          </a:xfrm>
          <a:custGeom>
            <a:avLst/>
            <a:gdLst/>
            <a:ahLst/>
            <a:cxnLst/>
            <a:rect l="l" t="t" r="r" b="b"/>
            <a:pathLst>
              <a:path w="415925">
                <a:moveTo>
                  <a:pt x="0" y="0"/>
                </a:moveTo>
                <a:lnTo>
                  <a:pt x="415777" y="0"/>
                </a:lnTo>
              </a:path>
            </a:pathLst>
          </a:custGeom>
          <a:ln w="541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" name="object 123"/>
          <p:cNvSpPr/>
          <p:nvPr/>
        </p:nvSpPr>
        <p:spPr>
          <a:xfrm>
            <a:off x="2911104" y="2924017"/>
            <a:ext cx="415925" cy="33655"/>
          </a:xfrm>
          <a:custGeom>
            <a:avLst/>
            <a:gdLst/>
            <a:ahLst/>
            <a:cxnLst/>
            <a:rect l="l" t="t" r="r" b="b"/>
            <a:pathLst>
              <a:path w="415925" h="33655">
                <a:moveTo>
                  <a:pt x="0" y="0"/>
                </a:moveTo>
                <a:lnTo>
                  <a:pt x="415777" y="0"/>
                </a:lnTo>
                <a:lnTo>
                  <a:pt x="415777" y="33648"/>
                </a:lnTo>
                <a:lnTo>
                  <a:pt x="0" y="33648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" name="object 124"/>
          <p:cNvSpPr/>
          <p:nvPr/>
        </p:nvSpPr>
        <p:spPr>
          <a:xfrm>
            <a:off x="2911104" y="3024959"/>
            <a:ext cx="415925" cy="0"/>
          </a:xfrm>
          <a:custGeom>
            <a:avLst/>
            <a:gdLst/>
            <a:ahLst/>
            <a:cxnLst/>
            <a:rect l="l" t="t" r="r" b="b"/>
            <a:pathLst>
              <a:path w="415925">
                <a:moveTo>
                  <a:pt x="0" y="0"/>
                </a:moveTo>
                <a:lnTo>
                  <a:pt x="415777" y="0"/>
                </a:lnTo>
              </a:path>
            </a:pathLst>
          </a:custGeom>
          <a:ln w="336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" name="object 125"/>
          <p:cNvSpPr/>
          <p:nvPr/>
        </p:nvSpPr>
        <p:spPr>
          <a:xfrm>
            <a:off x="2911104" y="3008134"/>
            <a:ext cx="415925" cy="33655"/>
          </a:xfrm>
          <a:custGeom>
            <a:avLst/>
            <a:gdLst/>
            <a:ahLst/>
            <a:cxnLst/>
            <a:rect l="l" t="t" r="r" b="b"/>
            <a:pathLst>
              <a:path w="415925" h="33655">
                <a:moveTo>
                  <a:pt x="0" y="0"/>
                </a:moveTo>
                <a:lnTo>
                  <a:pt x="415777" y="0"/>
                </a:lnTo>
                <a:lnTo>
                  <a:pt x="415777" y="33649"/>
                </a:lnTo>
                <a:lnTo>
                  <a:pt x="0" y="33649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" name="object 126"/>
          <p:cNvSpPr/>
          <p:nvPr/>
        </p:nvSpPr>
        <p:spPr>
          <a:xfrm>
            <a:off x="2911104" y="3104267"/>
            <a:ext cx="415925" cy="0"/>
          </a:xfrm>
          <a:custGeom>
            <a:avLst/>
            <a:gdLst/>
            <a:ahLst/>
            <a:cxnLst/>
            <a:rect l="l" t="t" r="r" b="b"/>
            <a:pathLst>
              <a:path w="415925">
                <a:moveTo>
                  <a:pt x="0" y="0"/>
                </a:moveTo>
                <a:lnTo>
                  <a:pt x="415777" y="0"/>
                </a:lnTo>
              </a:path>
            </a:pathLst>
          </a:custGeom>
          <a:ln w="336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" name="object 127"/>
          <p:cNvSpPr/>
          <p:nvPr/>
        </p:nvSpPr>
        <p:spPr>
          <a:xfrm>
            <a:off x="2911104" y="3087441"/>
            <a:ext cx="415925" cy="33655"/>
          </a:xfrm>
          <a:custGeom>
            <a:avLst/>
            <a:gdLst/>
            <a:ahLst/>
            <a:cxnLst/>
            <a:rect l="l" t="t" r="r" b="b"/>
            <a:pathLst>
              <a:path w="415925" h="33655">
                <a:moveTo>
                  <a:pt x="0" y="0"/>
                </a:moveTo>
                <a:lnTo>
                  <a:pt x="415777" y="0"/>
                </a:lnTo>
                <a:lnTo>
                  <a:pt x="415777" y="33649"/>
                </a:lnTo>
                <a:lnTo>
                  <a:pt x="0" y="33649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" name="object 128"/>
          <p:cNvSpPr/>
          <p:nvPr/>
        </p:nvSpPr>
        <p:spPr>
          <a:xfrm>
            <a:off x="2911104" y="3188384"/>
            <a:ext cx="415925" cy="0"/>
          </a:xfrm>
          <a:custGeom>
            <a:avLst/>
            <a:gdLst/>
            <a:ahLst/>
            <a:cxnLst/>
            <a:rect l="l" t="t" r="r" b="b"/>
            <a:pathLst>
              <a:path w="415925">
                <a:moveTo>
                  <a:pt x="0" y="0"/>
                </a:moveTo>
                <a:lnTo>
                  <a:pt x="415777" y="0"/>
                </a:lnTo>
              </a:path>
            </a:pathLst>
          </a:custGeom>
          <a:ln w="3364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" name="object 129"/>
          <p:cNvSpPr/>
          <p:nvPr/>
        </p:nvSpPr>
        <p:spPr>
          <a:xfrm>
            <a:off x="2911104" y="3171560"/>
            <a:ext cx="415925" cy="33655"/>
          </a:xfrm>
          <a:custGeom>
            <a:avLst/>
            <a:gdLst/>
            <a:ahLst/>
            <a:cxnLst/>
            <a:rect l="l" t="t" r="r" b="b"/>
            <a:pathLst>
              <a:path w="415925" h="33655">
                <a:moveTo>
                  <a:pt x="0" y="0"/>
                </a:moveTo>
                <a:lnTo>
                  <a:pt x="415777" y="0"/>
                </a:lnTo>
                <a:lnTo>
                  <a:pt x="415777" y="33648"/>
                </a:lnTo>
                <a:lnTo>
                  <a:pt x="0" y="33648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" name="object 130"/>
          <p:cNvSpPr/>
          <p:nvPr/>
        </p:nvSpPr>
        <p:spPr>
          <a:xfrm>
            <a:off x="2911104" y="3267700"/>
            <a:ext cx="415925" cy="0"/>
          </a:xfrm>
          <a:custGeom>
            <a:avLst/>
            <a:gdLst/>
            <a:ahLst/>
            <a:cxnLst/>
            <a:rect l="l" t="t" r="r" b="b"/>
            <a:pathLst>
              <a:path w="415925">
                <a:moveTo>
                  <a:pt x="0" y="0"/>
                </a:moveTo>
                <a:lnTo>
                  <a:pt x="415777" y="0"/>
                </a:lnTo>
              </a:path>
            </a:pathLst>
          </a:custGeom>
          <a:ln w="3364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" name="object 131"/>
          <p:cNvSpPr/>
          <p:nvPr/>
        </p:nvSpPr>
        <p:spPr>
          <a:xfrm>
            <a:off x="2911104" y="3250875"/>
            <a:ext cx="415925" cy="33655"/>
          </a:xfrm>
          <a:custGeom>
            <a:avLst/>
            <a:gdLst/>
            <a:ahLst/>
            <a:cxnLst/>
            <a:rect l="l" t="t" r="r" b="b"/>
            <a:pathLst>
              <a:path w="415925" h="33654">
                <a:moveTo>
                  <a:pt x="0" y="0"/>
                </a:moveTo>
                <a:lnTo>
                  <a:pt x="415777" y="0"/>
                </a:lnTo>
                <a:lnTo>
                  <a:pt x="415777" y="33648"/>
                </a:lnTo>
                <a:lnTo>
                  <a:pt x="0" y="33648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" name="object 132"/>
          <p:cNvSpPr/>
          <p:nvPr/>
        </p:nvSpPr>
        <p:spPr>
          <a:xfrm>
            <a:off x="2911104" y="3351817"/>
            <a:ext cx="415925" cy="0"/>
          </a:xfrm>
          <a:custGeom>
            <a:avLst/>
            <a:gdLst/>
            <a:ahLst/>
            <a:cxnLst/>
            <a:rect l="l" t="t" r="r" b="b"/>
            <a:pathLst>
              <a:path w="415925">
                <a:moveTo>
                  <a:pt x="0" y="0"/>
                </a:moveTo>
                <a:lnTo>
                  <a:pt x="415777" y="0"/>
                </a:lnTo>
              </a:path>
            </a:pathLst>
          </a:custGeom>
          <a:ln w="3364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" name="object 133"/>
          <p:cNvSpPr/>
          <p:nvPr/>
        </p:nvSpPr>
        <p:spPr>
          <a:xfrm>
            <a:off x="2911104" y="3334992"/>
            <a:ext cx="415925" cy="33655"/>
          </a:xfrm>
          <a:custGeom>
            <a:avLst/>
            <a:gdLst/>
            <a:ahLst/>
            <a:cxnLst/>
            <a:rect l="l" t="t" r="r" b="b"/>
            <a:pathLst>
              <a:path w="415925" h="33654">
                <a:moveTo>
                  <a:pt x="0" y="0"/>
                </a:moveTo>
                <a:lnTo>
                  <a:pt x="415777" y="0"/>
                </a:lnTo>
                <a:lnTo>
                  <a:pt x="415777" y="33648"/>
                </a:lnTo>
                <a:lnTo>
                  <a:pt x="0" y="33648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" name="object 134"/>
          <p:cNvSpPr/>
          <p:nvPr/>
        </p:nvSpPr>
        <p:spPr>
          <a:xfrm>
            <a:off x="2911104" y="3431125"/>
            <a:ext cx="415925" cy="0"/>
          </a:xfrm>
          <a:custGeom>
            <a:avLst/>
            <a:gdLst/>
            <a:ahLst/>
            <a:cxnLst/>
            <a:rect l="l" t="t" r="r" b="b"/>
            <a:pathLst>
              <a:path w="415925">
                <a:moveTo>
                  <a:pt x="0" y="0"/>
                </a:moveTo>
                <a:lnTo>
                  <a:pt x="415777" y="0"/>
                </a:lnTo>
              </a:path>
            </a:pathLst>
          </a:custGeom>
          <a:ln w="336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" name="object 135"/>
          <p:cNvSpPr/>
          <p:nvPr/>
        </p:nvSpPr>
        <p:spPr>
          <a:xfrm>
            <a:off x="2911104" y="3414300"/>
            <a:ext cx="415925" cy="33655"/>
          </a:xfrm>
          <a:custGeom>
            <a:avLst/>
            <a:gdLst/>
            <a:ahLst/>
            <a:cxnLst/>
            <a:rect l="l" t="t" r="r" b="b"/>
            <a:pathLst>
              <a:path w="415925" h="33654">
                <a:moveTo>
                  <a:pt x="0" y="0"/>
                </a:moveTo>
                <a:lnTo>
                  <a:pt x="415777" y="0"/>
                </a:lnTo>
                <a:lnTo>
                  <a:pt x="415777" y="33649"/>
                </a:lnTo>
                <a:lnTo>
                  <a:pt x="0" y="33649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" name="object 136"/>
          <p:cNvSpPr/>
          <p:nvPr/>
        </p:nvSpPr>
        <p:spPr>
          <a:xfrm>
            <a:off x="2911104" y="977293"/>
            <a:ext cx="415925" cy="0"/>
          </a:xfrm>
          <a:custGeom>
            <a:avLst/>
            <a:gdLst/>
            <a:ahLst/>
            <a:cxnLst/>
            <a:rect l="l" t="t" r="r" b="b"/>
            <a:pathLst>
              <a:path w="415925">
                <a:moveTo>
                  <a:pt x="0" y="0"/>
                </a:moveTo>
                <a:lnTo>
                  <a:pt x="415777" y="0"/>
                </a:lnTo>
              </a:path>
            </a:pathLst>
          </a:custGeom>
          <a:ln w="3364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" name="object 137"/>
          <p:cNvSpPr/>
          <p:nvPr/>
        </p:nvSpPr>
        <p:spPr>
          <a:xfrm>
            <a:off x="2911104" y="960468"/>
            <a:ext cx="415925" cy="33655"/>
          </a:xfrm>
          <a:custGeom>
            <a:avLst/>
            <a:gdLst/>
            <a:ahLst/>
            <a:cxnLst/>
            <a:rect l="l" t="t" r="r" b="b"/>
            <a:pathLst>
              <a:path w="415925" h="33655">
                <a:moveTo>
                  <a:pt x="0" y="0"/>
                </a:moveTo>
                <a:lnTo>
                  <a:pt x="415777" y="0"/>
                </a:lnTo>
                <a:lnTo>
                  <a:pt x="415777" y="33648"/>
                </a:lnTo>
                <a:lnTo>
                  <a:pt x="0" y="33648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" name="object 138"/>
          <p:cNvSpPr/>
          <p:nvPr/>
        </p:nvSpPr>
        <p:spPr>
          <a:xfrm>
            <a:off x="2911104" y="1061411"/>
            <a:ext cx="415925" cy="0"/>
          </a:xfrm>
          <a:custGeom>
            <a:avLst/>
            <a:gdLst/>
            <a:ahLst/>
            <a:cxnLst/>
            <a:rect l="l" t="t" r="r" b="b"/>
            <a:pathLst>
              <a:path w="415925">
                <a:moveTo>
                  <a:pt x="0" y="0"/>
                </a:moveTo>
                <a:lnTo>
                  <a:pt x="415777" y="0"/>
                </a:lnTo>
              </a:path>
            </a:pathLst>
          </a:custGeom>
          <a:ln w="336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" name="object 139"/>
          <p:cNvSpPr/>
          <p:nvPr/>
        </p:nvSpPr>
        <p:spPr>
          <a:xfrm>
            <a:off x="2911104" y="1044586"/>
            <a:ext cx="415925" cy="33655"/>
          </a:xfrm>
          <a:custGeom>
            <a:avLst/>
            <a:gdLst/>
            <a:ahLst/>
            <a:cxnLst/>
            <a:rect l="l" t="t" r="r" b="b"/>
            <a:pathLst>
              <a:path w="415925" h="33655">
                <a:moveTo>
                  <a:pt x="0" y="0"/>
                </a:moveTo>
                <a:lnTo>
                  <a:pt x="415777" y="0"/>
                </a:lnTo>
                <a:lnTo>
                  <a:pt x="415777" y="33649"/>
                </a:lnTo>
                <a:lnTo>
                  <a:pt x="0" y="33649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" name="object 140"/>
          <p:cNvSpPr/>
          <p:nvPr/>
        </p:nvSpPr>
        <p:spPr>
          <a:xfrm>
            <a:off x="2911104" y="1140722"/>
            <a:ext cx="415925" cy="0"/>
          </a:xfrm>
          <a:custGeom>
            <a:avLst/>
            <a:gdLst/>
            <a:ahLst/>
            <a:cxnLst/>
            <a:rect l="l" t="t" r="r" b="b"/>
            <a:pathLst>
              <a:path w="415925">
                <a:moveTo>
                  <a:pt x="0" y="0"/>
                </a:moveTo>
                <a:lnTo>
                  <a:pt x="415777" y="0"/>
                </a:lnTo>
              </a:path>
            </a:pathLst>
          </a:custGeom>
          <a:ln w="336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" name="object 141"/>
          <p:cNvSpPr/>
          <p:nvPr/>
        </p:nvSpPr>
        <p:spPr>
          <a:xfrm>
            <a:off x="2911104" y="1123897"/>
            <a:ext cx="415925" cy="33655"/>
          </a:xfrm>
          <a:custGeom>
            <a:avLst/>
            <a:gdLst/>
            <a:ahLst/>
            <a:cxnLst/>
            <a:rect l="l" t="t" r="r" b="b"/>
            <a:pathLst>
              <a:path w="415925" h="33655">
                <a:moveTo>
                  <a:pt x="0" y="0"/>
                </a:moveTo>
                <a:lnTo>
                  <a:pt x="415777" y="0"/>
                </a:lnTo>
                <a:lnTo>
                  <a:pt x="415777" y="33649"/>
                </a:lnTo>
                <a:lnTo>
                  <a:pt x="0" y="33649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" name="object 142"/>
          <p:cNvSpPr/>
          <p:nvPr/>
        </p:nvSpPr>
        <p:spPr>
          <a:xfrm>
            <a:off x="2911104" y="1224840"/>
            <a:ext cx="415925" cy="0"/>
          </a:xfrm>
          <a:custGeom>
            <a:avLst/>
            <a:gdLst/>
            <a:ahLst/>
            <a:cxnLst/>
            <a:rect l="l" t="t" r="r" b="b"/>
            <a:pathLst>
              <a:path w="415925">
                <a:moveTo>
                  <a:pt x="0" y="0"/>
                </a:moveTo>
                <a:lnTo>
                  <a:pt x="415777" y="0"/>
                </a:lnTo>
              </a:path>
            </a:pathLst>
          </a:custGeom>
          <a:ln w="3364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" name="object 143"/>
          <p:cNvSpPr/>
          <p:nvPr/>
        </p:nvSpPr>
        <p:spPr>
          <a:xfrm>
            <a:off x="2911104" y="1208016"/>
            <a:ext cx="415925" cy="33655"/>
          </a:xfrm>
          <a:custGeom>
            <a:avLst/>
            <a:gdLst/>
            <a:ahLst/>
            <a:cxnLst/>
            <a:rect l="l" t="t" r="r" b="b"/>
            <a:pathLst>
              <a:path w="415925" h="33655">
                <a:moveTo>
                  <a:pt x="0" y="0"/>
                </a:moveTo>
                <a:lnTo>
                  <a:pt x="415777" y="0"/>
                </a:lnTo>
                <a:lnTo>
                  <a:pt x="415777" y="33648"/>
                </a:lnTo>
                <a:lnTo>
                  <a:pt x="0" y="33648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" name="object 144"/>
          <p:cNvSpPr/>
          <p:nvPr/>
        </p:nvSpPr>
        <p:spPr>
          <a:xfrm>
            <a:off x="2911104" y="1304151"/>
            <a:ext cx="415925" cy="0"/>
          </a:xfrm>
          <a:custGeom>
            <a:avLst/>
            <a:gdLst/>
            <a:ahLst/>
            <a:cxnLst/>
            <a:rect l="l" t="t" r="r" b="b"/>
            <a:pathLst>
              <a:path w="415925">
                <a:moveTo>
                  <a:pt x="0" y="0"/>
                </a:moveTo>
                <a:lnTo>
                  <a:pt x="415777" y="0"/>
                </a:lnTo>
              </a:path>
            </a:pathLst>
          </a:custGeom>
          <a:ln w="3364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" name="object 145"/>
          <p:cNvSpPr/>
          <p:nvPr/>
        </p:nvSpPr>
        <p:spPr>
          <a:xfrm>
            <a:off x="2911104" y="1287327"/>
            <a:ext cx="415925" cy="33655"/>
          </a:xfrm>
          <a:custGeom>
            <a:avLst/>
            <a:gdLst/>
            <a:ahLst/>
            <a:cxnLst/>
            <a:rect l="l" t="t" r="r" b="b"/>
            <a:pathLst>
              <a:path w="415925" h="33655">
                <a:moveTo>
                  <a:pt x="0" y="0"/>
                </a:moveTo>
                <a:lnTo>
                  <a:pt x="415777" y="0"/>
                </a:lnTo>
                <a:lnTo>
                  <a:pt x="415777" y="33648"/>
                </a:lnTo>
                <a:lnTo>
                  <a:pt x="0" y="33648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" name="object 146"/>
          <p:cNvSpPr/>
          <p:nvPr/>
        </p:nvSpPr>
        <p:spPr>
          <a:xfrm>
            <a:off x="2911104" y="1388269"/>
            <a:ext cx="415925" cy="0"/>
          </a:xfrm>
          <a:custGeom>
            <a:avLst/>
            <a:gdLst/>
            <a:ahLst/>
            <a:cxnLst/>
            <a:rect l="l" t="t" r="r" b="b"/>
            <a:pathLst>
              <a:path w="415925">
                <a:moveTo>
                  <a:pt x="0" y="0"/>
                </a:moveTo>
                <a:lnTo>
                  <a:pt x="415777" y="0"/>
                </a:lnTo>
              </a:path>
            </a:pathLst>
          </a:custGeom>
          <a:ln w="336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" name="object 147"/>
          <p:cNvSpPr/>
          <p:nvPr/>
        </p:nvSpPr>
        <p:spPr>
          <a:xfrm>
            <a:off x="2911104" y="1371444"/>
            <a:ext cx="415925" cy="33655"/>
          </a:xfrm>
          <a:custGeom>
            <a:avLst/>
            <a:gdLst/>
            <a:ahLst/>
            <a:cxnLst/>
            <a:rect l="l" t="t" r="r" b="b"/>
            <a:pathLst>
              <a:path w="415925" h="33655">
                <a:moveTo>
                  <a:pt x="0" y="0"/>
                </a:moveTo>
                <a:lnTo>
                  <a:pt x="415777" y="0"/>
                </a:lnTo>
                <a:lnTo>
                  <a:pt x="415777" y="33649"/>
                </a:lnTo>
                <a:lnTo>
                  <a:pt x="0" y="33649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" name="object 148"/>
          <p:cNvSpPr/>
          <p:nvPr/>
        </p:nvSpPr>
        <p:spPr>
          <a:xfrm>
            <a:off x="2996441" y="972489"/>
            <a:ext cx="0" cy="419734"/>
          </a:xfrm>
          <a:custGeom>
            <a:avLst/>
            <a:gdLst/>
            <a:ahLst/>
            <a:cxnLst/>
            <a:rect l="l" t="t" r="r" b="b"/>
            <a:pathLst>
              <a:path h="419734">
                <a:moveTo>
                  <a:pt x="0" y="0"/>
                </a:moveTo>
                <a:lnTo>
                  <a:pt x="0" y="419385"/>
                </a:lnTo>
              </a:path>
            </a:pathLst>
          </a:custGeom>
          <a:ln w="4085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" name="object 149"/>
          <p:cNvSpPr/>
          <p:nvPr/>
        </p:nvSpPr>
        <p:spPr>
          <a:xfrm>
            <a:off x="2976015" y="972489"/>
            <a:ext cx="41275" cy="419734"/>
          </a:xfrm>
          <a:custGeom>
            <a:avLst/>
            <a:gdLst/>
            <a:ahLst/>
            <a:cxnLst/>
            <a:rect l="l" t="t" r="r" b="b"/>
            <a:pathLst>
              <a:path w="41275" h="419734">
                <a:moveTo>
                  <a:pt x="0" y="0"/>
                </a:moveTo>
                <a:lnTo>
                  <a:pt x="40853" y="0"/>
                </a:lnTo>
                <a:lnTo>
                  <a:pt x="40853" y="419385"/>
                </a:lnTo>
                <a:lnTo>
                  <a:pt x="0" y="419385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" name="object 150"/>
          <p:cNvSpPr/>
          <p:nvPr/>
        </p:nvSpPr>
        <p:spPr>
          <a:xfrm>
            <a:off x="3080559" y="972489"/>
            <a:ext cx="0" cy="419734"/>
          </a:xfrm>
          <a:custGeom>
            <a:avLst/>
            <a:gdLst/>
            <a:ahLst/>
            <a:cxnLst/>
            <a:rect l="l" t="t" r="r" b="b"/>
            <a:pathLst>
              <a:path h="419734">
                <a:moveTo>
                  <a:pt x="0" y="0"/>
                </a:moveTo>
                <a:lnTo>
                  <a:pt x="0" y="419385"/>
                </a:lnTo>
              </a:path>
            </a:pathLst>
          </a:custGeom>
          <a:ln w="4085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" name="object 151"/>
          <p:cNvSpPr/>
          <p:nvPr/>
        </p:nvSpPr>
        <p:spPr>
          <a:xfrm>
            <a:off x="3060133" y="972489"/>
            <a:ext cx="41275" cy="419734"/>
          </a:xfrm>
          <a:custGeom>
            <a:avLst/>
            <a:gdLst/>
            <a:ahLst/>
            <a:cxnLst/>
            <a:rect l="l" t="t" r="r" b="b"/>
            <a:pathLst>
              <a:path w="41275" h="419734">
                <a:moveTo>
                  <a:pt x="0" y="0"/>
                </a:moveTo>
                <a:lnTo>
                  <a:pt x="40852" y="0"/>
                </a:lnTo>
                <a:lnTo>
                  <a:pt x="40852" y="419385"/>
                </a:lnTo>
                <a:lnTo>
                  <a:pt x="0" y="419385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" name="object 152"/>
          <p:cNvSpPr/>
          <p:nvPr/>
        </p:nvSpPr>
        <p:spPr>
          <a:xfrm>
            <a:off x="3161075" y="972489"/>
            <a:ext cx="0" cy="419734"/>
          </a:xfrm>
          <a:custGeom>
            <a:avLst/>
            <a:gdLst/>
            <a:ahLst/>
            <a:cxnLst/>
            <a:rect l="l" t="t" r="r" b="b"/>
            <a:pathLst>
              <a:path h="419734">
                <a:moveTo>
                  <a:pt x="0" y="0"/>
                </a:moveTo>
                <a:lnTo>
                  <a:pt x="0" y="419385"/>
                </a:lnTo>
              </a:path>
            </a:pathLst>
          </a:custGeom>
          <a:ln w="4085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" name="object 153"/>
          <p:cNvSpPr/>
          <p:nvPr/>
        </p:nvSpPr>
        <p:spPr>
          <a:xfrm>
            <a:off x="3140647" y="972489"/>
            <a:ext cx="41275" cy="419734"/>
          </a:xfrm>
          <a:custGeom>
            <a:avLst/>
            <a:gdLst/>
            <a:ahLst/>
            <a:cxnLst/>
            <a:rect l="l" t="t" r="r" b="b"/>
            <a:pathLst>
              <a:path w="41275" h="419734">
                <a:moveTo>
                  <a:pt x="0" y="0"/>
                </a:moveTo>
                <a:lnTo>
                  <a:pt x="40855" y="0"/>
                </a:lnTo>
                <a:lnTo>
                  <a:pt x="40855" y="419385"/>
                </a:lnTo>
                <a:lnTo>
                  <a:pt x="0" y="419385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" name="object 154"/>
          <p:cNvSpPr/>
          <p:nvPr/>
        </p:nvSpPr>
        <p:spPr>
          <a:xfrm>
            <a:off x="3249995" y="972489"/>
            <a:ext cx="0" cy="419734"/>
          </a:xfrm>
          <a:custGeom>
            <a:avLst/>
            <a:gdLst/>
            <a:ahLst/>
            <a:cxnLst/>
            <a:rect l="l" t="t" r="r" b="b"/>
            <a:pathLst>
              <a:path h="419734">
                <a:moveTo>
                  <a:pt x="0" y="0"/>
                </a:moveTo>
                <a:lnTo>
                  <a:pt x="0" y="419385"/>
                </a:lnTo>
              </a:path>
            </a:pathLst>
          </a:custGeom>
          <a:ln w="4085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" name="object 155"/>
          <p:cNvSpPr/>
          <p:nvPr/>
        </p:nvSpPr>
        <p:spPr>
          <a:xfrm>
            <a:off x="3229566" y="972489"/>
            <a:ext cx="41275" cy="419734"/>
          </a:xfrm>
          <a:custGeom>
            <a:avLst/>
            <a:gdLst/>
            <a:ahLst/>
            <a:cxnLst/>
            <a:rect l="l" t="t" r="r" b="b"/>
            <a:pathLst>
              <a:path w="41275" h="419734">
                <a:moveTo>
                  <a:pt x="0" y="0"/>
                </a:moveTo>
                <a:lnTo>
                  <a:pt x="40857" y="0"/>
                </a:lnTo>
                <a:lnTo>
                  <a:pt x="40857" y="419385"/>
                </a:lnTo>
                <a:lnTo>
                  <a:pt x="0" y="419385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" name="object 156"/>
          <p:cNvSpPr/>
          <p:nvPr/>
        </p:nvSpPr>
        <p:spPr>
          <a:xfrm>
            <a:off x="2728476" y="3194402"/>
            <a:ext cx="175437" cy="246336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" name="object 157"/>
          <p:cNvSpPr/>
          <p:nvPr/>
        </p:nvSpPr>
        <p:spPr>
          <a:xfrm>
            <a:off x="3329319" y="3194402"/>
            <a:ext cx="175439" cy="246336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" name="object 158"/>
          <p:cNvSpPr/>
          <p:nvPr/>
        </p:nvSpPr>
        <p:spPr>
          <a:xfrm>
            <a:off x="2720004" y="2733131"/>
            <a:ext cx="775335" cy="138430"/>
          </a:xfrm>
          <a:custGeom>
            <a:avLst/>
            <a:gdLst/>
            <a:ahLst/>
            <a:cxnLst/>
            <a:rect l="l" t="t" r="r" b="b"/>
            <a:pathLst>
              <a:path w="775335" h="138430">
                <a:moveTo>
                  <a:pt x="431068" y="0"/>
                </a:moveTo>
                <a:lnTo>
                  <a:pt x="382468" y="803"/>
                </a:lnTo>
                <a:lnTo>
                  <a:pt x="333993" y="4975"/>
                </a:lnTo>
                <a:lnTo>
                  <a:pt x="286055" y="12334"/>
                </a:lnTo>
                <a:lnTo>
                  <a:pt x="239063" y="22699"/>
                </a:lnTo>
                <a:lnTo>
                  <a:pt x="193428" y="35889"/>
                </a:lnTo>
                <a:lnTo>
                  <a:pt x="149562" y="51722"/>
                </a:lnTo>
                <a:lnTo>
                  <a:pt x="107876" y="70017"/>
                </a:lnTo>
                <a:lnTo>
                  <a:pt x="68779" y="90594"/>
                </a:lnTo>
                <a:lnTo>
                  <a:pt x="32684" y="113270"/>
                </a:lnTo>
                <a:lnTo>
                  <a:pt x="0" y="137864"/>
                </a:lnTo>
                <a:lnTo>
                  <a:pt x="775083" y="136579"/>
                </a:lnTo>
                <a:lnTo>
                  <a:pt x="740270" y="103911"/>
                </a:lnTo>
                <a:lnTo>
                  <a:pt x="702295" y="76062"/>
                </a:lnTo>
                <a:lnTo>
                  <a:pt x="661570" y="52850"/>
                </a:lnTo>
                <a:lnTo>
                  <a:pt x="618506" y="34093"/>
                </a:lnTo>
                <a:lnTo>
                  <a:pt x="573512" y="19611"/>
                </a:lnTo>
                <a:lnTo>
                  <a:pt x="527001" y="9222"/>
                </a:lnTo>
                <a:lnTo>
                  <a:pt x="479383" y="2745"/>
                </a:lnTo>
                <a:lnTo>
                  <a:pt x="431068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" name="object 159"/>
          <p:cNvSpPr/>
          <p:nvPr/>
        </p:nvSpPr>
        <p:spPr>
          <a:xfrm>
            <a:off x="2720004" y="2733131"/>
            <a:ext cx="775335" cy="138430"/>
          </a:xfrm>
          <a:custGeom>
            <a:avLst/>
            <a:gdLst/>
            <a:ahLst/>
            <a:cxnLst/>
            <a:rect l="l" t="t" r="r" b="b"/>
            <a:pathLst>
              <a:path w="775335" h="138430">
                <a:moveTo>
                  <a:pt x="0" y="137864"/>
                </a:moveTo>
                <a:lnTo>
                  <a:pt x="51672" y="137779"/>
                </a:lnTo>
                <a:lnTo>
                  <a:pt x="103344" y="137694"/>
                </a:lnTo>
                <a:lnTo>
                  <a:pt x="155016" y="137609"/>
                </a:lnTo>
                <a:lnTo>
                  <a:pt x="206688" y="137523"/>
                </a:lnTo>
                <a:lnTo>
                  <a:pt x="258361" y="137438"/>
                </a:lnTo>
                <a:lnTo>
                  <a:pt x="310033" y="137352"/>
                </a:lnTo>
                <a:lnTo>
                  <a:pt x="361705" y="137266"/>
                </a:lnTo>
                <a:lnTo>
                  <a:pt x="413377" y="137181"/>
                </a:lnTo>
                <a:lnTo>
                  <a:pt x="465050" y="137095"/>
                </a:lnTo>
                <a:lnTo>
                  <a:pt x="516722" y="137009"/>
                </a:lnTo>
                <a:lnTo>
                  <a:pt x="568394" y="136923"/>
                </a:lnTo>
                <a:lnTo>
                  <a:pt x="620066" y="136837"/>
                </a:lnTo>
                <a:lnTo>
                  <a:pt x="671739" y="136751"/>
                </a:lnTo>
                <a:lnTo>
                  <a:pt x="723411" y="136665"/>
                </a:lnTo>
                <a:lnTo>
                  <a:pt x="775083" y="136579"/>
                </a:lnTo>
                <a:lnTo>
                  <a:pt x="740270" y="103911"/>
                </a:lnTo>
                <a:lnTo>
                  <a:pt x="702295" y="76062"/>
                </a:lnTo>
                <a:lnTo>
                  <a:pt x="661570" y="52850"/>
                </a:lnTo>
                <a:lnTo>
                  <a:pt x="618506" y="34093"/>
                </a:lnTo>
                <a:lnTo>
                  <a:pt x="573512" y="19611"/>
                </a:lnTo>
                <a:lnTo>
                  <a:pt x="527001" y="9222"/>
                </a:lnTo>
                <a:lnTo>
                  <a:pt x="479383" y="2745"/>
                </a:lnTo>
                <a:lnTo>
                  <a:pt x="431068" y="0"/>
                </a:lnTo>
                <a:lnTo>
                  <a:pt x="382468" y="803"/>
                </a:lnTo>
                <a:lnTo>
                  <a:pt x="333993" y="4975"/>
                </a:lnTo>
                <a:lnTo>
                  <a:pt x="286055" y="12334"/>
                </a:lnTo>
                <a:lnTo>
                  <a:pt x="239063" y="22699"/>
                </a:lnTo>
                <a:lnTo>
                  <a:pt x="193428" y="35889"/>
                </a:lnTo>
                <a:lnTo>
                  <a:pt x="149562" y="51722"/>
                </a:lnTo>
                <a:lnTo>
                  <a:pt x="107876" y="70017"/>
                </a:lnTo>
                <a:lnTo>
                  <a:pt x="68779" y="90594"/>
                </a:lnTo>
                <a:lnTo>
                  <a:pt x="32684" y="113270"/>
                </a:lnTo>
                <a:lnTo>
                  <a:pt x="0" y="137864"/>
                </a:lnTo>
                <a:close/>
              </a:path>
            </a:pathLst>
          </a:custGeom>
          <a:ln w="71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" name="object 160"/>
          <p:cNvSpPr/>
          <p:nvPr/>
        </p:nvSpPr>
        <p:spPr>
          <a:xfrm>
            <a:off x="2721796" y="2865113"/>
            <a:ext cx="0" cy="805180"/>
          </a:xfrm>
          <a:custGeom>
            <a:avLst/>
            <a:gdLst/>
            <a:ahLst/>
            <a:cxnLst/>
            <a:rect l="l" t="t" r="r" b="b"/>
            <a:pathLst>
              <a:path h="805179">
                <a:moveTo>
                  <a:pt x="0" y="0"/>
                </a:moveTo>
                <a:lnTo>
                  <a:pt x="0" y="805126"/>
                </a:lnTo>
              </a:path>
            </a:pathLst>
          </a:custGeom>
          <a:ln w="45665">
            <a:solidFill>
              <a:srgbClr val="3333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" name="object 161"/>
          <p:cNvSpPr/>
          <p:nvPr/>
        </p:nvSpPr>
        <p:spPr>
          <a:xfrm>
            <a:off x="3481256" y="2865113"/>
            <a:ext cx="0" cy="805180"/>
          </a:xfrm>
          <a:custGeom>
            <a:avLst/>
            <a:gdLst/>
            <a:ahLst/>
            <a:cxnLst/>
            <a:rect l="l" t="t" r="r" b="b"/>
            <a:pathLst>
              <a:path h="805179">
                <a:moveTo>
                  <a:pt x="0" y="0"/>
                </a:moveTo>
                <a:lnTo>
                  <a:pt x="0" y="805126"/>
                </a:lnTo>
              </a:path>
            </a:pathLst>
          </a:custGeom>
          <a:ln w="45665">
            <a:solidFill>
              <a:srgbClr val="3333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" name="object 162"/>
          <p:cNvSpPr/>
          <p:nvPr/>
        </p:nvSpPr>
        <p:spPr>
          <a:xfrm>
            <a:off x="2736832" y="2864522"/>
            <a:ext cx="732155" cy="88265"/>
          </a:xfrm>
          <a:custGeom>
            <a:avLst/>
            <a:gdLst/>
            <a:ahLst/>
            <a:cxnLst/>
            <a:rect l="l" t="t" r="r" b="b"/>
            <a:pathLst>
              <a:path w="732154" h="88264">
                <a:moveTo>
                  <a:pt x="0" y="0"/>
                </a:moveTo>
                <a:lnTo>
                  <a:pt x="731818" y="0"/>
                </a:lnTo>
                <a:lnTo>
                  <a:pt x="731818" y="87725"/>
                </a:lnTo>
                <a:lnTo>
                  <a:pt x="0" y="87725"/>
                </a:lnTo>
                <a:lnTo>
                  <a:pt x="0" y="0"/>
                </a:lnTo>
                <a:close/>
              </a:path>
            </a:pathLst>
          </a:custGeom>
          <a:solidFill>
            <a:srgbClr val="33333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" name="object 163"/>
          <p:cNvSpPr/>
          <p:nvPr/>
        </p:nvSpPr>
        <p:spPr>
          <a:xfrm>
            <a:off x="2741637" y="3386055"/>
            <a:ext cx="721360" cy="0"/>
          </a:xfrm>
          <a:custGeom>
            <a:avLst/>
            <a:gdLst/>
            <a:ahLst/>
            <a:cxnLst/>
            <a:rect l="l" t="t" r="r" b="b"/>
            <a:pathLst>
              <a:path w="721360">
                <a:moveTo>
                  <a:pt x="0" y="0"/>
                </a:moveTo>
                <a:lnTo>
                  <a:pt x="721004" y="0"/>
                </a:lnTo>
              </a:path>
            </a:pathLst>
          </a:custGeom>
          <a:ln w="26437">
            <a:solidFill>
              <a:srgbClr val="3333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" name="object 164"/>
          <p:cNvSpPr txBox="1"/>
          <p:nvPr/>
        </p:nvSpPr>
        <p:spPr>
          <a:xfrm>
            <a:off x="430646" y="3699433"/>
            <a:ext cx="724535" cy="320040"/>
          </a:xfrm>
          <a:prstGeom prst="rect">
            <a:avLst/>
          </a:prstGeom>
        </p:spPr>
        <p:txBody>
          <a:bodyPr vert="horz" wrap="square" lIns="0" tIns="26034" rIns="0" bIns="0" rtlCol="0">
            <a:spAutoFit/>
          </a:bodyPr>
          <a:lstStyle/>
          <a:p>
            <a:pPr marL="238125" marR="5080" indent="-226060">
              <a:lnSpc>
                <a:spcPts val="1120"/>
              </a:lnSpc>
              <a:spcBef>
                <a:spcPts val="204"/>
              </a:spcBef>
            </a:pPr>
            <a:r>
              <a:rPr sz="1000" spc="-5" dirty="0">
                <a:solidFill>
                  <a:srgbClr val="151616"/>
                </a:solidFill>
                <a:latin typeface="Arial"/>
                <a:cs typeface="Arial"/>
              </a:rPr>
              <a:t>Argyle</a:t>
            </a:r>
            <a:r>
              <a:rPr sz="1000" spc="-4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000" spc="-5" dirty="0">
                <a:solidFill>
                  <a:srgbClr val="151616"/>
                </a:solidFill>
                <a:latin typeface="Arial"/>
                <a:cs typeface="Arial"/>
              </a:rPr>
              <a:t>Chair  1897</a:t>
            </a:r>
            <a:endParaRPr sz="1000">
              <a:latin typeface="Arial"/>
              <a:cs typeface="Arial"/>
            </a:endParaRPr>
          </a:p>
        </p:txBody>
      </p:sp>
      <p:sp>
        <p:nvSpPr>
          <p:cNvPr id="165" name="object 165"/>
          <p:cNvSpPr/>
          <p:nvPr/>
        </p:nvSpPr>
        <p:spPr>
          <a:xfrm>
            <a:off x="1695286" y="1657361"/>
            <a:ext cx="122555" cy="1511935"/>
          </a:xfrm>
          <a:custGeom>
            <a:avLst/>
            <a:gdLst/>
            <a:ahLst/>
            <a:cxnLst/>
            <a:rect l="l" t="t" r="r" b="b"/>
            <a:pathLst>
              <a:path w="122555" h="1511935">
                <a:moveTo>
                  <a:pt x="0" y="0"/>
                </a:moveTo>
                <a:lnTo>
                  <a:pt x="122199" y="0"/>
                </a:lnTo>
                <a:lnTo>
                  <a:pt x="122199" y="1511352"/>
                </a:lnTo>
                <a:lnTo>
                  <a:pt x="0" y="1511352"/>
                </a:lnTo>
                <a:lnTo>
                  <a:pt x="0" y="0"/>
                </a:lnTo>
                <a:close/>
              </a:path>
            </a:pathLst>
          </a:custGeom>
          <a:solidFill>
            <a:srgbClr val="6633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" name="object 166"/>
          <p:cNvSpPr/>
          <p:nvPr/>
        </p:nvSpPr>
        <p:spPr>
          <a:xfrm>
            <a:off x="1695286" y="1657361"/>
            <a:ext cx="122555" cy="1511935"/>
          </a:xfrm>
          <a:custGeom>
            <a:avLst/>
            <a:gdLst/>
            <a:ahLst/>
            <a:cxnLst/>
            <a:rect l="l" t="t" r="r" b="b"/>
            <a:pathLst>
              <a:path w="122555" h="1511935">
                <a:moveTo>
                  <a:pt x="0" y="0"/>
                </a:moveTo>
                <a:lnTo>
                  <a:pt x="122199" y="0"/>
                </a:lnTo>
                <a:lnTo>
                  <a:pt x="122199" y="1511352"/>
                </a:lnTo>
                <a:lnTo>
                  <a:pt x="0" y="1511352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" name="object 167"/>
          <p:cNvSpPr/>
          <p:nvPr/>
        </p:nvSpPr>
        <p:spPr>
          <a:xfrm>
            <a:off x="2000786" y="1657361"/>
            <a:ext cx="122555" cy="1511935"/>
          </a:xfrm>
          <a:custGeom>
            <a:avLst/>
            <a:gdLst/>
            <a:ahLst/>
            <a:cxnLst/>
            <a:rect l="l" t="t" r="r" b="b"/>
            <a:pathLst>
              <a:path w="122555" h="1511935">
                <a:moveTo>
                  <a:pt x="0" y="0"/>
                </a:moveTo>
                <a:lnTo>
                  <a:pt x="122199" y="0"/>
                </a:lnTo>
                <a:lnTo>
                  <a:pt x="122199" y="1511352"/>
                </a:lnTo>
                <a:lnTo>
                  <a:pt x="0" y="1511352"/>
                </a:lnTo>
                <a:lnTo>
                  <a:pt x="0" y="0"/>
                </a:lnTo>
                <a:close/>
              </a:path>
            </a:pathLst>
          </a:custGeom>
          <a:solidFill>
            <a:srgbClr val="6633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" name="object 168"/>
          <p:cNvSpPr/>
          <p:nvPr/>
        </p:nvSpPr>
        <p:spPr>
          <a:xfrm>
            <a:off x="2000786" y="1657361"/>
            <a:ext cx="122555" cy="1511935"/>
          </a:xfrm>
          <a:custGeom>
            <a:avLst/>
            <a:gdLst/>
            <a:ahLst/>
            <a:cxnLst/>
            <a:rect l="l" t="t" r="r" b="b"/>
            <a:pathLst>
              <a:path w="122555" h="1511935">
                <a:moveTo>
                  <a:pt x="0" y="0"/>
                </a:moveTo>
                <a:lnTo>
                  <a:pt x="122199" y="0"/>
                </a:lnTo>
                <a:lnTo>
                  <a:pt x="122199" y="1511352"/>
                </a:lnTo>
                <a:lnTo>
                  <a:pt x="0" y="1511352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" name="object 169"/>
          <p:cNvSpPr/>
          <p:nvPr/>
        </p:nvSpPr>
        <p:spPr>
          <a:xfrm>
            <a:off x="1606410" y="3072722"/>
            <a:ext cx="615315" cy="269875"/>
          </a:xfrm>
          <a:custGeom>
            <a:avLst/>
            <a:gdLst/>
            <a:ahLst/>
            <a:cxnLst/>
            <a:rect l="l" t="t" r="r" b="b"/>
            <a:pathLst>
              <a:path w="615314" h="269875">
                <a:moveTo>
                  <a:pt x="615175" y="0"/>
                </a:moveTo>
                <a:lnTo>
                  <a:pt x="0" y="0"/>
                </a:lnTo>
                <a:lnTo>
                  <a:pt x="0" y="269398"/>
                </a:lnTo>
                <a:lnTo>
                  <a:pt x="49657" y="245156"/>
                </a:lnTo>
                <a:lnTo>
                  <a:pt x="98935" y="224751"/>
                </a:lnTo>
                <a:lnTo>
                  <a:pt x="147830" y="208241"/>
                </a:lnTo>
                <a:lnTo>
                  <a:pt x="196340" y="195679"/>
                </a:lnTo>
                <a:lnTo>
                  <a:pt x="244462" y="187121"/>
                </a:lnTo>
                <a:lnTo>
                  <a:pt x="292195" y="182622"/>
                </a:lnTo>
                <a:lnTo>
                  <a:pt x="615175" y="182236"/>
                </a:lnTo>
                <a:lnTo>
                  <a:pt x="615175" y="0"/>
                </a:lnTo>
                <a:close/>
              </a:path>
              <a:path w="615314" h="269875">
                <a:moveTo>
                  <a:pt x="615175" y="182236"/>
                </a:moveTo>
                <a:lnTo>
                  <a:pt x="339534" y="182236"/>
                </a:lnTo>
                <a:lnTo>
                  <a:pt x="386478" y="186020"/>
                </a:lnTo>
                <a:lnTo>
                  <a:pt x="433023" y="194027"/>
                </a:lnTo>
                <a:lnTo>
                  <a:pt x="479169" y="206314"/>
                </a:lnTo>
                <a:lnTo>
                  <a:pt x="524911" y="222934"/>
                </a:lnTo>
                <a:lnTo>
                  <a:pt x="570247" y="243944"/>
                </a:lnTo>
                <a:lnTo>
                  <a:pt x="615175" y="269398"/>
                </a:lnTo>
                <a:lnTo>
                  <a:pt x="615175" y="182236"/>
                </a:lnTo>
                <a:close/>
              </a:path>
            </a:pathLst>
          </a:custGeom>
          <a:solidFill>
            <a:srgbClr val="6633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" name="object 170"/>
          <p:cNvSpPr/>
          <p:nvPr/>
        </p:nvSpPr>
        <p:spPr>
          <a:xfrm>
            <a:off x="1606410" y="3072722"/>
            <a:ext cx="615315" cy="269875"/>
          </a:xfrm>
          <a:custGeom>
            <a:avLst/>
            <a:gdLst/>
            <a:ahLst/>
            <a:cxnLst/>
            <a:rect l="l" t="t" r="r" b="b"/>
            <a:pathLst>
              <a:path w="615314" h="269875">
                <a:moveTo>
                  <a:pt x="0" y="0"/>
                </a:moveTo>
                <a:lnTo>
                  <a:pt x="615175" y="0"/>
                </a:lnTo>
                <a:lnTo>
                  <a:pt x="615175" y="53879"/>
                </a:lnTo>
                <a:lnTo>
                  <a:pt x="615175" y="107758"/>
                </a:lnTo>
                <a:lnTo>
                  <a:pt x="615175" y="161638"/>
                </a:lnTo>
                <a:lnTo>
                  <a:pt x="615175" y="215519"/>
                </a:lnTo>
                <a:lnTo>
                  <a:pt x="615175" y="269398"/>
                </a:lnTo>
                <a:lnTo>
                  <a:pt x="570247" y="243944"/>
                </a:lnTo>
                <a:lnTo>
                  <a:pt x="524911" y="222934"/>
                </a:lnTo>
                <a:lnTo>
                  <a:pt x="479169" y="206314"/>
                </a:lnTo>
                <a:lnTo>
                  <a:pt x="433023" y="194027"/>
                </a:lnTo>
                <a:lnTo>
                  <a:pt x="386478" y="186020"/>
                </a:lnTo>
                <a:lnTo>
                  <a:pt x="339534" y="182236"/>
                </a:lnTo>
                <a:lnTo>
                  <a:pt x="292195" y="182622"/>
                </a:lnTo>
                <a:lnTo>
                  <a:pt x="244462" y="187121"/>
                </a:lnTo>
                <a:lnTo>
                  <a:pt x="196340" y="195679"/>
                </a:lnTo>
                <a:lnTo>
                  <a:pt x="147830" y="208241"/>
                </a:lnTo>
                <a:lnTo>
                  <a:pt x="98935" y="224751"/>
                </a:lnTo>
                <a:lnTo>
                  <a:pt x="49657" y="245156"/>
                </a:lnTo>
                <a:lnTo>
                  <a:pt x="0" y="269398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" name="object 171"/>
          <p:cNvSpPr/>
          <p:nvPr/>
        </p:nvSpPr>
        <p:spPr>
          <a:xfrm>
            <a:off x="1462690" y="1342976"/>
            <a:ext cx="880744" cy="363855"/>
          </a:xfrm>
          <a:custGeom>
            <a:avLst/>
            <a:gdLst/>
            <a:ahLst/>
            <a:cxnLst/>
            <a:rect l="l" t="t" r="r" b="b"/>
            <a:pathLst>
              <a:path w="880744" h="363855">
                <a:moveTo>
                  <a:pt x="440201" y="0"/>
                </a:moveTo>
                <a:lnTo>
                  <a:pt x="375151" y="1972"/>
                </a:lnTo>
                <a:lnTo>
                  <a:pt x="313065" y="7701"/>
                </a:lnTo>
                <a:lnTo>
                  <a:pt x="254624" y="16906"/>
                </a:lnTo>
                <a:lnTo>
                  <a:pt x="200507" y="29306"/>
                </a:lnTo>
                <a:lnTo>
                  <a:pt x="151397" y="44618"/>
                </a:lnTo>
                <a:lnTo>
                  <a:pt x="107974" y="62562"/>
                </a:lnTo>
                <a:lnTo>
                  <a:pt x="70919" y="82856"/>
                </a:lnTo>
                <a:lnTo>
                  <a:pt x="18637" y="129369"/>
                </a:lnTo>
                <a:lnTo>
                  <a:pt x="0" y="181907"/>
                </a:lnTo>
                <a:lnTo>
                  <a:pt x="4772" y="208789"/>
                </a:lnTo>
                <a:lnTo>
                  <a:pt x="40913" y="258597"/>
                </a:lnTo>
                <a:lnTo>
                  <a:pt x="107974" y="301255"/>
                </a:lnTo>
                <a:lnTo>
                  <a:pt x="151397" y="319200"/>
                </a:lnTo>
                <a:lnTo>
                  <a:pt x="200507" y="334512"/>
                </a:lnTo>
                <a:lnTo>
                  <a:pt x="254624" y="346912"/>
                </a:lnTo>
                <a:lnTo>
                  <a:pt x="313065" y="356117"/>
                </a:lnTo>
                <a:lnTo>
                  <a:pt x="375151" y="361847"/>
                </a:lnTo>
                <a:lnTo>
                  <a:pt x="440201" y="363819"/>
                </a:lnTo>
                <a:lnTo>
                  <a:pt x="505249" y="361847"/>
                </a:lnTo>
                <a:lnTo>
                  <a:pt x="567334" y="356117"/>
                </a:lnTo>
                <a:lnTo>
                  <a:pt x="625775" y="346912"/>
                </a:lnTo>
                <a:lnTo>
                  <a:pt x="679891" y="334512"/>
                </a:lnTo>
                <a:lnTo>
                  <a:pt x="729001" y="319200"/>
                </a:lnTo>
                <a:lnTo>
                  <a:pt x="772424" y="301255"/>
                </a:lnTo>
                <a:lnTo>
                  <a:pt x="809478" y="280961"/>
                </a:lnTo>
                <a:lnTo>
                  <a:pt x="861760" y="234446"/>
                </a:lnTo>
                <a:lnTo>
                  <a:pt x="880398" y="181907"/>
                </a:lnTo>
                <a:lnTo>
                  <a:pt x="875625" y="155026"/>
                </a:lnTo>
                <a:lnTo>
                  <a:pt x="839484" y="105219"/>
                </a:lnTo>
                <a:lnTo>
                  <a:pt x="772424" y="62562"/>
                </a:lnTo>
                <a:lnTo>
                  <a:pt x="729001" y="44618"/>
                </a:lnTo>
                <a:lnTo>
                  <a:pt x="679891" y="29306"/>
                </a:lnTo>
                <a:lnTo>
                  <a:pt x="625775" y="16906"/>
                </a:lnTo>
                <a:lnTo>
                  <a:pt x="567334" y="7701"/>
                </a:lnTo>
                <a:lnTo>
                  <a:pt x="505249" y="1972"/>
                </a:lnTo>
                <a:lnTo>
                  <a:pt x="440201" y="0"/>
                </a:lnTo>
                <a:close/>
              </a:path>
            </a:pathLst>
          </a:custGeom>
          <a:solidFill>
            <a:srgbClr val="6633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" name="object 172"/>
          <p:cNvSpPr/>
          <p:nvPr/>
        </p:nvSpPr>
        <p:spPr>
          <a:xfrm>
            <a:off x="1462690" y="1342976"/>
            <a:ext cx="880744" cy="363855"/>
          </a:xfrm>
          <a:custGeom>
            <a:avLst/>
            <a:gdLst/>
            <a:ahLst/>
            <a:cxnLst/>
            <a:rect l="l" t="t" r="r" b="b"/>
            <a:pathLst>
              <a:path w="880744" h="363855">
                <a:moveTo>
                  <a:pt x="440201" y="0"/>
                </a:moveTo>
                <a:lnTo>
                  <a:pt x="505249" y="1972"/>
                </a:lnTo>
                <a:lnTo>
                  <a:pt x="567334" y="7701"/>
                </a:lnTo>
                <a:lnTo>
                  <a:pt x="625775" y="16906"/>
                </a:lnTo>
                <a:lnTo>
                  <a:pt x="679891" y="29306"/>
                </a:lnTo>
                <a:lnTo>
                  <a:pt x="729001" y="44618"/>
                </a:lnTo>
                <a:lnTo>
                  <a:pt x="772424" y="62562"/>
                </a:lnTo>
                <a:lnTo>
                  <a:pt x="809478" y="82856"/>
                </a:lnTo>
                <a:lnTo>
                  <a:pt x="861760" y="129369"/>
                </a:lnTo>
                <a:lnTo>
                  <a:pt x="880398" y="181907"/>
                </a:lnTo>
                <a:lnTo>
                  <a:pt x="875625" y="208789"/>
                </a:lnTo>
                <a:lnTo>
                  <a:pt x="839484" y="258597"/>
                </a:lnTo>
                <a:lnTo>
                  <a:pt x="772424" y="301255"/>
                </a:lnTo>
                <a:lnTo>
                  <a:pt x="729001" y="319200"/>
                </a:lnTo>
                <a:lnTo>
                  <a:pt x="679891" y="334512"/>
                </a:lnTo>
                <a:lnTo>
                  <a:pt x="625775" y="346912"/>
                </a:lnTo>
                <a:lnTo>
                  <a:pt x="567334" y="356117"/>
                </a:lnTo>
                <a:lnTo>
                  <a:pt x="505249" y="361847"/>
                </a:lnTo>
                <a:lnTo>
                  <a:pt x="440201" y="363819"/>
                </a:lnTo>
                <a:lnTo>
                  <a:pt x="375151" y="361847"/>
                </a:lnTo>
                <a:lnTo>
                  <a:pt x="313065" y="356117"/>
                </a:lnTo>
                <a:lnTo>
                  <a:pt x="254624" y="346912"/>
                </a:lnTo>
                <a:lnTo>
                  <a:pt x="200507" y="334512"/>
                </a:lnTo>
                <a:lnTo>
                  <a:pt x="151397" y="319200"/>
                </a:lnTo>
                <a:lnTo>
                  <a:pt x="107974" y="301255"/>
                </a:lnTo>
                <a:lnTo>
                  <a:pt x="70919" y="280961"/>
                </a:lnTo>
                <a:lnTo>
                  <a:pt x="18637" y="234446"/>
                </a:lnTo>
                <a:lnTo>
                  <a:pt x="0" y="181907"/>
                </a:lnTo>
                <a:lnTo>
                  <a:pt x="4772" y="155026"/>
                </a:lnTo>
                <a:lnTo>
                  <a:pt x="40913" y="105219"/>
                </a:lnTo>
                <a:lnTo>
                  <a:pt x="107974" y="62562"/>
                </a:lnTo>
                <a:lnTo>
                  <a:pt x="151397" y="44618"/>
                </a:lnTo>
                <a:lnTo>
                  <a:pt x="200507" y="29306"/>
                </a:lnTo>
                <a:lnTo>
                  <a:pt x="254624" y="16906"/>
                </a:lnTo>
                <a:lnTo>
                  <a:pt x="313065" y="7701"/>
                </a:lnTo>
                <a:lnTo>
                  <a:pt x="375151" y="1972"/>
                </a:lnTo>
                <a:lnTo>
                  <a:pt x="440201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" name="object 173"/>
          <p:cNvSpPr/>
          <p:nvPr/>
        </p:nvSpPr>
        <p:spPr>
          <a:xfrm>
            <a:off x="1542531" y="1319111"/>
            <a:ext cx="61594" cy="2137410"/>
          </a:xfrm>
          <a:custGeom>
            <a:avLst/>
            <a:gdLst/>
            <a:ahLst/>
            <a:cxnLst/>
            <a:rect l="l" t="t" r="r" b="b"/>
            <a:pathLst>
              <a:path w="61594" h="2137410">
                <a:moveTo>
                  <a:pt x="51810" y="0"/>
                </a:moveTo>
                <a:lnTo>
                  <a:pt x="6965" y="0"/>
                </a:lnTo>
                <a:lnTo>
                  <a:pt x="0" y="2136884"/>
                </a:lnTo>
                <a:lnTo>
                  <a:pt x="61102" y="2136884"/>
                </a:lnTo>
                <a:lnTo>
                  <a:pt x="51810" y="0"/>
                </a:lnTo>
                <a:close/>
              </a:path>
            </a:pathLst>
          </a:custGeom>
          <a:solidFill>
            <a:srgbClr val="6633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" name="object 174"/>
          <p:cNvSpPr/>
          <p:nvPr/>
        </p:nvSpPr>
        <p:spPr>
          <a:xfrm>
            <a:off x="1542531" y="1319111"/>
            <a:ext cx="61594" cy="2137410"/>
          </a:xfrm>
          <a:custGeom>
            <a:avLst/>
            <a:gdLst/>
            <a:ahLst/>
            <a:cxnLst/>
            <a:rect l="l" t="t" r="r" b="b"/>
            <a:pathLst>
              <a:path w="61594" h="2137410">
                <a:moveTo>
                  <a:pt x="6965" y="0"/>
                </a:moveTo>
                <a:lnTo>
                  <a:pt x="51810" y="0"/>
                </a:lnTo>
                <a:lnTo>
                  <a:pt x="61102" y="2136884"/>
                </a:lnTo>
                <a:lnTo>
                  <a:pt x="0" y="2136884"/>
                </a:lnTo>
                <a:lnTo>
                  <a:pt x="6965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" name="object 175"/>
          <p:cNvSpPr/>
          <p:nvPr/>
        </p:nvSpPr>
        <p:spPr>
          <a:xfrm>
            <a:off x="1483707" y="3174360"/>
            <a:ext cx="107314" cy="103505"/>
          </a:xfrm>
          <a:custGeom>
            <a:avLst/>
            <a:gdLst/>
            <a:ahLst/>
            <a:cxnLst/>
            <a:rect l="l" t="t" r="r" b="b"/>
            <a:pathLst>
              <a:path w="107315" h="103504">
                <a:moveTo>
                  <a:pt x="106843" y="0"/>
                </a:moveTo>
                <a:lnTo>
                  <a:pt x="78972" y="0"/>
                </a:lnTo>
                <a:lnTo>
                  <a:pt x="0" y="103360"/>
                </a:lnTo>
                <a:lnTo>
                  <a:pt x="27873" y="103360"/>
                </a:lnTo>
                <a:lnTo>
                  <a:pt x="106843" y="0"/>
                </a:lnTo>
                <a:close/>
              </a:path>
            </a:pathLst>
          </a:custGeom>
          <a:solidFill>
            <a:srgbClr val="6633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" name="object 176"/>
          <p:cNvSpPr/>
          <p:nvPr/>
        </p:nvSpPr>
        <p:spPr>
          <a:xfrm>
            <a:off x="2237399" y="3174360"/>
            <a:ext cx="107314" cy="103505"/>
          </a:xfrm>
          <a:custGeom>
            <a:avLst/>
            <a:gdLst/>
            <a:ahLst/>
            <a:cxnLst/>
            <a:rect l="l" t="t" r="r" b="b"/>
            <a:pathLst>
              <a:path w="107314" h="103504">
                <a:moveTo>
                  <a:pt x="27875" y="0"/>
                </a:moveTo>
                <a:lnTo>
                  <a:pt x="0" y="0"/>
                </a:lnTo>
                <a:lnTo>
                  <a:pt x="78969" y="103360"/>
                </a:lnTo>
                <a:lnTo>
                  <a:pt x="106845" y="103360"/>
                </a:lnTo>
                <a:lnTo>
                  <a:pt x="27875" y="0"/>
                </a:lnTo>
                <a:close/>
              </a:path>
            </a:pathLst>
          </a:custGeom>
          <a:solidFill>
            <a:srgbClr val="6633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" name="object 177"/>
          <p:cNvSpPr/>
          <p:nvPr/>
        </p:nvSpPr>
        <p:spPr>
          <a:xfrm>
            <a:off x="2222967" y="1314828"/>
            <a:ext cx="61594" cy="2141220"/>
          </a:xfrm>
          <a:custGeom>
            <a:avLst/>
            <a:gdLst/>
            <a:ahLst/>
            <a:cxnLst/>
            <a:rect l="l" t="t" r="r" b="b"/>
            <a:pathLst>
              <a:path w="61594" h="2141220">
                <a:moveTo>
                  <a:pt x="6969" y="0"/>
                </a:moveTo>
                <a:lnTo>
                  <a:pt x="0" y="2141167"/>
                </a:lnTo>
                <a:lnTo>
                  <a:pt x="61103" y="2141167"/>
                </a:lnTo>
                <a:lnTo>
                  <a:pt x="51810" y="4283"/>
                </a:lnTo>
                <a:lnTo>
                  <a:pt x="6969" y="0"/>
                </a:lnTo>
                <a:close/>
              </a:path>
            </a:pathLst>
          </a:custGeom>
          <a:solidFill>
            <a:srgbClr val="6633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" name="object 178"/>
          <p:cNvSpPr/>
          <p:nvPr/>
        </p:nvSpPr>
        <p:spPr>
          <a:xfrm>
            <a:off x="2222967" y="1314828"/>
            <a:ext cx="61594" cy="2141220"/>
          </a:xfrm>
          <a:custGeom>
            <a:avLst/>
            <a:gdLst/>
            <a:ahLst/>
            <a:cxnLst/>
            <a:rect l="l" t="t" r="r" b="b"/>
            <a:pathLst>
              <a:path w="61594" h="2141220">
                <a:moveTo>
                  <a:pt x="6969" y="0"/>
                </a:moveTo>
                <a:lnTo>
                  <a:pt x="51810" y="4283"/>
                </a:lnTo>
                <a:lnTo>
                  <a:pt x="61103" y="2141167"/>
                </a:lnTo>
                <a:lnTo>
                  <a:pt x="0" y="2141167"/>
                </a:lnTo>
                <a:lnTo>
                  <a:pt x="6969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" name="object 179"/>
          <p:cNvSpPr/>
          <p:nvPr/>
        </p:nvSpPr>
        <p:spPr>
          <a:xfrm>
            <a:off x="1482310" y="2688511"/>
            <a:ext cx="873760" cy="160655"/>
          </a:xfrm>
          <a:custGeom>
            <a:avLst/>
            <a:gdLst/>
            <a:ahLst/>
            <a:cxnLst/>
            <a:rect l="l" t="t" r="r" b="b"/>
            <a:pathLst>
              <a:path w="873760" h="160655">
                <a:moveTo>
                  <a:pt x="415551" y="0"/>
                </a:moveTo>
                <a:lnTo>
                  <a:pt x="360721" y="1711"/>
                </a:lnTo>
                <a:lnTo>
                  <a:pt x="306992" y="5512"/>
                </a:lnTo>
                <a:lnTo>
                  <a:pt x="255120" y="11373"/>
                </a:lnTo>
                <a:lnTo>
                  <a:pt x="205862" y="19268"/>
                </a:lnTo>
                <a:lnTo>
                  <a:pt x="159973" y="29167"/>
                </a:lnTo>
                <a:lnTo>
                  <a:pt x="103191" y="50966"/>
                </a:lnTo>
                <a:lnTo>
                  <a:pt x="58798" y="82468"/>
                </a:lnTo>
                <a:lnTo>
                  <a:pt x="24999" y="120114"/>
                </a:lnTo>
                <a:lnTo>
                  <a:pt x="0" y="160344"/>
                </a:lnTo>
                <a:lnTo>
                  <a:pt x="873460" y="156179"/>
                </a:lnTo>
                <a:lnTo>
                  <a:pt x="849394" y="119248"/>
                </a:lnTo>
                <a:lnTo>
                  <a:pt x="817185" y="85008"/>
                </a:lnTo>
                <a:lnTo>
                  <a:pt x="776075" y="56098"/>
                </a:lnTo>
                <a:lnTo>
                  <a:pt x="725305" y="35158"/>
                </a:lnTo>
                <a:lnTo>
                  <a:pt x="679750" y="23751"/>
                </a:lnTo>
                <a:lnTo>
                  <a:pt x="630757" y="14600"/>
                </a:lnTo>
                <a:lnTo>
                  <a:pt x="579085" y="7677"/>
                </a:lnTo>
                <a:lnTo>
                  <a:pt x="525490" y="2955"/>
                </a:lnTo>
                <a:lnTo>
                  <a:pt x="470726" y="405"/>
                </a:lnTo>
                <a:lnTo>
                  <a:pt x="415551" y="0"/>
                </a:lnTo>
                <a:close/>
              </a:path>
            </a:pathLst>
          </a:custGeom>
          <a:solidFill>
            <a:srgbClr val="6633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" name="object 180"/>
          <p:cNvSpPr/>
          <p:nvPr/>
        </p:nvSpPr>
        <p:spPr>
          <a:xfrm>
            <a:off x="1482310" y="2688511"/>
            <a:ext cx="873760" cy="160655"/>
          </a:xfrm>
          <a:custGeom>
            <a:avLst/>
            <a:gdLst/>
            <a:ahLst/>
            <a:cxnLst/>
            <a:rect l="l" t="t" r="r" b="b"/>
            <a:pathLst>
              <a:path w="873760" h="160655">
                <a:moveTo>
                  <a:pt x="0" y="160344"/>
                </a:moveTo>
                <a:lnTo>
                  <a:pt x="24999" y="120114"/>
                </a:lnTo>
                <a:lnTo>
                  <a:pt x="58798" y="82468"/>
                </a:lnTo>
                <a:lnTo>
                  <a:pt x="103191" y="50966"/>
                </a:lnTo>
                <a:lnTo>
                  <a:pt x="159973" y="29167"/>
                </a:lnTo>
                <a:lnTo>
                  <a:pt x="205862" y="19268"/>
                </a:lnTo>
                <a:lnTo>
                  <a:pt x="255120" y="11373"/>
                </a:lnTo>
                <a:lnTo>
                  <a:pt x="306992" y="5512"/>
                </a:lnTo>
                <a:lnTo>
                  <a:pt x="360721" y="1711"/>
                </a:lnTo>
                <a:lnTo>
                  <a:pt x="415551" y="0"/>
                </a:lnTo>
                <a:lnTo>
                  <a:pt x="470726" y="405"/>
                </a:lnTo>
                <a:lnTo>
                  <a:pt x="525490" y="2955"/>
                </a:lnTo>
                <a:lnTo>
                  <a:pt x="579085" y="7677"/>
                </a:lnTo>
                <a:lnTo>
                  <a:pt x="630757" y="14600"/>
                </a:lnTo>
                <a:lnTo>
                  <a:pt x="679750" y="23751"/>
                </a:lnTo>
                <a:lnTo>
                  <a:pt x="725305" y="35158"/>
                </a:lnTo>
                <a:lnTo>
                  <a:pt x="776075" y="56098"/>
                </a:lnTo>
                <a:lnTo>
                  <a:pt x="817185" y="85008"/>
                </a:lnTo>
                <a:lnTo>
                  <a:pt x="849394" y="119248"/>
                </a:lnTo>
                <a:lnTo>
                  <a:pt x="873460" y="156179"/>
                </a:lnTo>
                <a:lnTo>
                  <a:pt x="822080" y="156424"/>
                </a:lnTo>
                <a:lnTo>
                  <a:pt x="770700" y="156669"/>
                </a:lnTo>
                <a:lnTo>
                  <a:pt x="719319" y="156915"/>
                </a:lnTo>
                <a:lnTo>
                  <a:pt x="667939" y="157160"/>
                </a:lnTo>
                <a:lnTo>
                  <a:pt x="616559" y="157405"/>
                </a:lnTo>
                <a:lnTo>
                  <a:pt x="565179" y="157650"/>
                </a:lnTo>
                <a:lnTo>
                  <a:pt x="513798" y="157895"/>
                </a:lnTo>
                <a:lnTo>
                  <a:pt x="462418" y="158140"/>
                </a:lnTo>
                <a:lnTo>
                  <a:pt x="411038" y="158385"/>
                </a:lnTo>
                <a:lnTo>
                  <a:pt x="359658" y="158629"/>
                </a:lnTo>
                <a:lnTo>
                  <a:pt x="308278" y="158874"/>
                </a:lnTo>
                <a:lnTo>
                  <a:pt x="256898" y="159119"/>
                </a:lnTo>
                <a:lnTo>
                  <a:pt x="205518" y="159364"/>
                </a:lnTo>
                <a:lnTo>
                  <a:pt x="154138" y="159609"/>
                </a:lnTo>
                <a:lnTo>
                  <a:pt x="102759" y="159854"/>
                </a:lnTo>
                <a:lnTo>
                  <a:pt x="51379" y="160099"/>
                </a:lnTo>
                <a:lnTo>
                  <a:pt x="0" y="160344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" name="object 181"/>
          <p:cNvSpPr/>
          <p:nvPr/>
        </p:nvSpPr>
        <p:spPr>
          <a:xfrm>
            <a:off x="1518818" y="2849166"/>
            <a:ext cx="789305" cy="128270"/>
          </a:xfrm>
          <a:custGeom>
            <a:avLst/>
            <a:gdLst/>
            <a:ahLst/>
            <a:cxnLst/>
            <a:rect l="l" t="t" r="r" b="b"/>
            <a:pathLst>
              <a:path w="789305" h="128269">
                <a:moveTo>
                  <a:pt x="788860" y="0"/>
                </a:moveTo>
                <a:lnTo>
                  <a:pt x="0" y="0"/>
                </a:lnTo>
                <a:lnTo>
                  <a:pt x="0" y="127756"/>
                </a:lnTo>
                <a:lnTo>
                  <a:pt x="36295" y="127756"/>
                </a:lnTo>
                <a:lnTo>
                  <a:pt x="86659" y="115505"/>
                </a:lnTo>
                <a:lnTo>
                  <a:pt x="137023" y="104826"/>
                </a:lnTo>
                <a:lnTo>
                  <a:pt x="187386" y="95798"/>
                </a:lnTo>
                <a:lnTo>
                  <a:pt x="237750" y="88500"/>
                </a:lnTo>
                <a:lnTo>
                  <a:pt x="288114" y="83008"/>
                </a:lnTo>
                <a:lnTo>
                  <a:pt x="338477" y="79402"/>
                </a:lnTo>
                <a:lnTo>
                  <a:pt x="388841" y="77758"/>
                </a:lnTo>
                <a:lnTo>
                  <a:pt x="788860" y="77758"/>
                </a:lnTo>
                <a:lnTo>
                  <a:pt x="788860" y="0"/>
                </a:lnTo>
                <a:close/>
              </a:path>
              <a:path w="789305" h="128269">
                <a:moveTo>
                  <a:pt x="788860" y="77758"/>
                </a:moveTo>
                <a:lnTo>
                  <a:pt x="388841" y="77758"/>
                </a:lnTo>
                <a:lnTo>
                  <a:pt x="439204" y="78155"/>
                </a:lnTo>
                <a:lnTo>
                  <a:pt x="489568" y="80670"/>
                </a:lnTo>
                <a:lnTo>
                  <a:pt x="539931" y="85383"/>
                </a:lnTo>
                <a:lnTo>
                  <a:pt x="590295" y="92369"/>
                </a:lnTo>
                <a:lnTo>
                  <a:pt x="640659" y="101709"/>
                </a:lnTo>
                <a:lnTo>
                  <a:pt x="691023" y="113478"/>
                </a:lnTo>
                <a:lnTo>
                  <a:pt x="741387" y="127756"/>
                </a:lnTo>
                <a:lnTo>
                  <a:pt x="788860" y="127756"/>
                </a:lnTo>
                <a:lnTo>
                  <a:pt x="788860" y="77758"/>
                </a:lnTo>
                <a:close/>
              </a:path>
            </a:pathLst>
          </a:custGeom>
          <a:solidFill>
            <a:srgbClr val="99663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" name="object 182"/>
          <p:cNvSpPr/>
          <p:nvPr/>
        </p:nvSpPr>
        <p:spPr>
          <a:xfrm>
            <a:off x="1518818" y="2849166"/>
            <a:ext cx="789305" cy="128270"/>
          </a:xfrm>
          <a:custGeom>
            <a:avLst/>
            <a:gdLst/>
            <a:ahLst/>
            <a:cxnLst/>
            <a:rect l="l" t="t" r="r" b="b"/>
            <a:pathLst>
              <a:path w="789305" h="128269">
                <a:moveTo>
                  <a:pt x="0" y="0"/>
                </a:moveTo>
                <a:lnTo>
                  <a:pt x="788860" y="0"/>
                </a:lnTo>
                <a:lnTo>
                  <a:pt x="788860" y="127756"/>
                </a:lnTo>
                <a:lnTo>
                  <a:pt x="776993" y="127756"/>
                </a:lnTo>
                <a:lnTo>
                  <a:pt x="765124" y="127756"/>
                </a:lnTo>
                <a:lnTo>
                  <a:pt x="753255" y="127756"/>
                </a:lnTo>
                <a:lnTo>
                  <a:pt x="741387" y="127756"/>
                </a:lnTo>
                <a:lnTo>
                  <a:pt x="691023" y="113478"/>
                </a:lnTo>
                <a:lnTo>
                  <a:pt x="640659" y="101709"/>
                </a:lnTo>
                <a:lnTo>
                  <a:pt x="590295" y="92369"/>
                </a:lnTo>
                <a:lnTo>
                  <a:pt x="539931" y="85383"/>
                </a:lnTo>
                <a:lnTo>
                  <a:pt x="489568" y="80670"/>
                </a:lnTo>
                <a:lnTo>
                  <a:pt x="439204" y="78155"/>
                </a:lnTo>
                <a:lnTo>
                  <a:pt x="388841" y="77758"/>
                </a:lnTo>
                <a:lnTo>
                  <a:pt x="338477" y="79402"/>
                </a:lnTo>
                <a:lnTo>
                  <a:pt x="288114" y="83008"/>
                </a:lnTo>
                <a:lnTo>
                  <a:pt x="237750" y="88500"/>
                </a:lnTo>
                <a:lnTo>
                  <a:pt x="187386" y="95798"/>
                </a:lnTo>
                <a:lnTo>
                  <a:pt x="137023" y="104826"/>
                </a:lnTo>
                <a:lnTo>
                  <a:pt x="86659" y="115505"/>
                </a:lnTo>
                <a:lnTo>
                  <a:pt x="36295" y="127756"/>
                </a:lnTo>
                <a:lnTo>
                  <a:pt x="0" y="127756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3333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" name="object 183"/>
          <p:cNvSpPr/>
          <p:nvPr/>
        </p:nvSpPr>
        <p:spPr>
          <a:xfrm>
            <a:off x="1524485" y="3106063"/>
            <a:ext cx="782320" cy="0"/>
          </a:xfrm>
          <a:custGeom>
            <a:avLst/>
            <a:gdLst/>
            <a:ahLst/>
            <a:cxnLst/>
            <a:rect l="l" t="t" r="r" b="b"/>
            <a:pathLst>
              <a:path w="782319">
                <a:moveTo>
                  <a:pt x="0" y="0"/>
                </a:moveTo>
                <a:lnTo>
                  <a:pt x="781804" y="0"/>
                </a:lnTo>
              </a:path>
            </a:pathLst>
          </a:custGeom>
          <a:ln w="24994">
            <a:solidFill>
              <a:srgbClr val="9966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" name="object 184"/>
          <p:cNvSpPr/>
          <p:nvPr/>
        </p:nvSpPr>
        <p:spPr>
          <a:xfrm>
            <a:off x="1524485" y="3093566"/>
            <a:ext cx="782320" cy="25400"/>
          </a:xfrm>
          <a:custGeom>
            <a:avLst/>
            <a:gdLst/>
            <a:ahLst/>
            <a:cxnLst/>
            <a:rect l="l" t="t" r="r" b="b"/>
            <a:pathLst>
              <a:path w="782319" h="25400">
                <a:moveTo>
                  <a:pt x="0" y="0"/>
                </a:moveTo>
                <a:lnTo>
                  <a:pt x="781804" y="0"/>
                </a:lnTo>
                <a:lnTo>
                  <a:pt x="781804" y="24994"/>
                </a:lnTo>
                <a:lnTo>
                  <a:pt x="0" y="24994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3333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" name="object 185"/>
          <p:cNvSpPr/>
          <p:nvPr/>
        </p:nvSpPr>
        <p:spPr>
          <a:xfrm>
            <a:off x="1520315" y="3164389"/>
            <a:ext cx="787400" cy="0"/>
          </a:xfrm>
          <a:custGeom>
            <a:avLst/>
            <a:gdLst/>
            <a:ahLst/>
            <a:cxnLst/>
            <a:rect l="l" t="t" r="r" b="b"/>
            <a:pathLst>
              <a:path w="787400">
                <a:moveTo>
                  <a:pt x="0" y="0"/>
                </a:moveTo>
                <a:lnTo>
                  <a:pt x="787363" y="0"/>
                </a:lnTo>
              </a:path>
            </a:pathLst>
          </a:custGeom>
          <a:ln w="30549">
            <a:solidFill>
              <a:srgbClr val="9966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" name="object 186"/>
          <p:cNvSpPr/>
          <p:nvPr/>
        </p:nvSpPr>
        <p:spPr>
          <a:xfrm>
            <a:off x="1520315" y="3149114"/>
            <a:ext cx="787400" cy="31115"/>
          </a:xfrm>
          <a:custGeom>
            <a:avLst/>
            <a:gdLst/>
            <a:ahLst/>
            <a:cxnLst/>
            <a:rect l="l" t="t" r="r" b="b"/>
            <a:pathLst>
              <a:path w="787400" h="31114">
                <a:moveTo>
                  <a:pt x="0" y="0"/>
                </a:moveTo>
                <a:lnTo>
                  <a:pt x="787363" y="0"/>
                </a:lnTo>
                <a:lnTo>
                  <a:pt x="787363" y="30549"/>
                </a:lnTo>
                <a:lnTo>
                  <a:pt x="0" y="30549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3333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" name="object 187"/>
          <p:cNvSpPr/>
          <p:nvPr/>
        </p:nvSpPr>
        <p:spPr>
          <a:xfrm>
            <a:off x="1757274" y="1387134"/>
            <a:ext cx="283845" cy="283845"/>
          </a:xfrm>
          <a:custGeom>
            <a:avLst/>
            <a:gdLst/>
            <a:ahLst/>
            <a:cxnLst/>
            <a:rect l="l" t="t" r="r" b="b"/>
            <a:pathLst>
              <a:path w="283844" h="283844">
                <a:moveTo>
                  <a:pt x="141641" y="0"/>
                </a:moveTo>
                <a:lnTo>
                  <a:pt x="96871" y="7220"/>
                </a:lnTo>
                <a:lnTo>
                  <a:pt x="57989" y="27327"/>
                </a:lnTo>
                <a:lnTo>
                  <a:pt x="27328" y="57988"/>
                </a:lnTo>
                <a:lnTo>
                  <a:pt x="7220" y="96869"/>
                </a:lnTo>
                <a:lnTo>
                  <a:pt x="0" y="141638"/>
                </a:lnTo>
                <a:lnTo>
                  <a:pt x="7220" y="186407"/>
                </a:lnTo>
                <a:lnTo>
                  <a:pt x="27328" y="225289"/>
                </a:lnTo>
                <a:lnTo>
                  <a:pt x="57989" y="255949"/>
                </a:lnTo>
                <a:lnTo>
                  <a:pt x="96871" y="276055"/>
                </a:lnTo>
                <a:lnTo>
                  <a:pt x="141641" y="283276"/>
                </a:lnTo>
                <a:lnTo>
                  <a:pt x="186410" y="276055"/>
                </a:lnTo>
                <a:lnTo>
                  <a:pt x="225291" y="255949"/>
                </a:lnTo>
                <a:lnTo>
                  <a:pt x="255952" y="225289"/>
                </a:lnTo>
                <a:lnTo>
                  <a:pt x="276060" y="186407"/>
                </a:lnTo>
                <a:lnTo>
                  <a:pt x="283281" y="141638"/>
                </a:lnTo>
                <a:lnTo>
                  <a:pt x="276060" y="96869"/>
                </a:lnTo>
                <a:lnTo>
                  <a:pt x="255952" y="57988"/>
                </a:lnTo>
                <a:lnTo>
                  <a:pt x="225291" y="27327"/>
                </a:lnTo>
                <a:lnTo>
                  <a:pt x="186410" y="7220"/>
                </a:lnTo>
                <a:lnTo>
                  <a:pt x="14164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" name="object 188"/>
          <p:cNvSpPr/>
          <p:nvPr/>
        </p:nvSpPr>
        <p:spPr>
          <a:xfrm>
            <a:off x="1757274" y="1387134"/>
            <a:ext cx="283845" cy="283845"/>
          </a:xfrm>
          <a:custGeom>
            <a:avLst/>
            <a:gdLst/>
            <a:ahLst/>
            <a:cxnLst/>
            <a:rect l="l" t="t" r="r" b="b"/>
            <a:pathLst>
              <a:path w="283844" h="283844">
                <a:moveTo>
                  <a:pt x="141641" y="0"/>
                </a:moveTo>
                <a:lnTo>
                  <a:pt x="186410" y="7220"/>
                </a:lnTo>
                <a:lnTo>
                  <a:pt x="225291" y="27327"/>
                </a:lnTo>
                <a:lnTo>
                  <a:pt x="255952" y="57988"/>
                </a:lnTo>
                <a:lnTo>
                  <a:pt x="276060" y="96869"/>
                </a:lnTo>
                <a:lnTo>
                  <a:pt x="283281" y="141638"/>
                </a:lnTo>
                <a:lnTo>
                  <a:pt x="276060" y="186407"/>
                </a:lnTo>
                <a:lnTo>
                  <a:pt x="255952" y="225289"/>
                </a:lnTo>
                <a:lnTo>
                  <a:pt x="225291" y="255949"/>
                </a:lnTo>
                <a:lnTo>
                  <a:pt x="186410" y="276055"/>
                </a:lnTo>
                <a:lnTo>
                  <a:pt x="141641" y="283276"/>
                </a:lnTo>
                <a:lnTo>
                  <a:pt x="96871" y="276055"/>
                </a:lnTo>
                <a:lnTo>
                  <a:pt x="57989" y="255949"/>
                </a:lnTo>
                <a:lnTo>
                  <a:pt x="27328" y="225289"/>
                </a:lnTo>
                <a:lnTo>
                  <a:pt x="7220" y="186407"/>
                </a:lnTo>
                <a:lnTo>
                  <a:pt x="0" y="141638"/>
                </a:lnTo>
                <a:lnTo>
                  <a:pt x="7220" y="96869"/>
                </a:lnTo>
                <a:lnTo>
                  <a:pt x="27328" y="57988"/>
                </a:lnTo>
                <a:lnTo>
                  <a:pt x="57989" y="27327"/>
                </a:lnTo>
                <a:lnTo>
                  <a:pt x="96871" y="7220"/>
                </a:lnTo>
                <a:lnTo>
                  <a:pt x="141641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" name="object 189"/>
          <p:cNvSpPr/>
          <p:nvPr/>
        </p:nvSpPr>
        <p:spPr>
          <a:xfrm>
            <a:off x="1498793" y="2444785"/>
            <a:ext cx="0" cy="1204595"/>
          </a:xfrm>
          <a:custGeom>
            <a:avLst/>
            <a:gdLst/>
            <a:ahLst/>
            <a:cxnLst/>
            <a:rect l="l" t="t" r="r" b="b"/>
            <a:pathLst>
              <a:path h="1204595">
                <a:moveTo>
                  <a:pt x="0" y="0"/>
                </a:moveTo>
                <a:lnTo>
                  <a:pt x="0" y="1204243"/>
                </a:lnTo>
              </a:path>
            </a:pathLst>
          </a:custGeom>
          <a:ln w="37494">
            <a:solidFill>
              <a:srgbClr val="9966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" name="object 190"/>
          <p:cNvSpPr/>
          <p:nvPr/>
        </p:nvSpPr>
        <p:spPr>
          <a:xfrm>
            <a:off x="1480046" y="2444785"/>
            <a:ext cx="38100" cy="1204595"/>
          </a:xfrm>
          <a:custGeom>
            <a:avLst/>
            <a:gdLst/>
            <a:ahLst/>
            <a:cxnLst/>
            <a:rect l="l" t="t" r="r" b="b"/>
            <a:pathLst>
              <a:path w="38100" h="1204595">
                <a:moveTo>
                  <a:pt x="0" y="0"/>
                </a:moveTo>
                <a:lnTo>
                  <a:pt x="37494" y="0"/>
                </a:lnTo>
                <a:lnTo>
                  <a:pt x="37494" y="1204243"/>
                </a:lnTo>
                <a:lnTo>
                  <a:pt x="0" y="1204243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3333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" name="object 191"/>
          <p:cNvSpPr/>
          <p:nvPr/>
        </p:nvSpPr>
        <p:spPr>
          <a:xfrm>
            <a:off x="2334758" y="2444785"/>
            <a:ext cx="0" cy="1204595"/>
          </a:xfrm>
          <a:custGeom>
            <a:avLst/>
            <a:gdLst/>
            <a:ahLst/>
            <a:cxnLst/>
            <a:rect l="l" t="t" r="r" b="b"/>
            <a:pathLst>
              <a:path h="1204595">
                <a:moveTo>
                  <a:pt x="0" y="0"/>
                </a:moveTo>
                <a:lnTo>
                  <a:pt x="0" y="1204243"/>
                </a:lnTo>
              </a:path>
            </a:pathLst>
          </a:custGeom>
          <a:ln w="48599">
            <a:solidFill>
              <a:srgbClr val="9966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" name="object 192"/>
          <p:cNvSpPr/>
          <p:nvPr/>
        </p:nvSpPr>
        <p:spPr>
          <a:xfrm>
            <a:off x="2310458" y="2444785"/>
            <a:ext cx="48895" cy="1204595"/>
          </a:xfrm>
          <a:custGeom>
            <a:avLst/>
            <a:gdLst/>
            <a:ahLst/>
            <a:cxnLst/>
            <a:rect l="l" t="t" r="r" b="b"/>
            <a:pathLst>
              <a:path w="48894" h="1204595">
                <a:moveTo>
                  <a:pt x="0" y="0"/>
                </a:moveTo>
                <a:lnTo>
                  <a:pt x="48599" y="0"/>
                </a:lnTo>
                <a:lnTo>
                  <a:pt x="48599" y="1204243"/>
                </a:lnTo>
                <a:lnTo>
                  <a:pt x="0" y="1204243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3333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" name="object 193"/>
          <p:cNvSpPr/>
          <p:nvPr/>
        </p:nvSpPr>
        <p:spPr>
          <a:xfrm>
            <a:off x="1416236" y="2360296"/>
            <a:ext cx="204044" cy="145718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" name="object 194"/>
          <p:cNvSpPr/>
          <p:nvPr/>
        </p:nvSpPr>
        <p:spPr>
          <a:xfrm>
            <a:off x="2204989" y="2360296"/>
            <a:ext cx="204043" cy="145718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" name="object 195"/>
          <p:cNvSpPr txBox="1"/>
          <p:nvPr/>
        </p:nvSpPr>
        <p:spPr>
          <a:xfrm>
            <a:off x="2808281" y="3693464"/>
            <a:ext cx="633095" cy="461645"/>
          </a:xfrm>
          <a:prstGeom prst="rect">
            <a:avLst/>
          </a:prstGeom>
        </p:spPr>
        <p:txBody>
          <a:bodyPr vert="horz" wrap="square" lIns="0" tIns="26034" rIns="0" bIns="0" rtlCol="0">
            <a:spAutoFit/>
          </a:bodyPr>
          <a:lstStyle/>
          <a:p>
            <a:pPr marL="12700" marR="5080" algn="ctr">
              <a:lnSpc>
                <a:spcPts val="1120"/>
              </a:lnSpc>
              <a:spcBef>
                <a:spcPts val="204"/>
              </a:spcBef>
            </a:pPr>
            <a:r>
              <a:rPr sz="1000" spc="-5" dirty="0">
                <a:solidFill>
                  <a:srgbClr val="151616"/>
                </a:solidFill>
                <a:latin typeface="Arial"/>
                <a:cs typeface="Arial"/>
              </a:rPr>
              <a:t>Hill House  Chair  1903-1903</a:t>
            </a:r>
            <a:endParaRPr sz="1000">
              <a:latin typeface="Arial"/>
              <a:cs typeface="Arial"/>
            </a:endParaRPr>
          </a:p>
        </p:txBody>
      </p:sp>
      <p:sp>
        <p:nvSpPr>
          <p:cNvPr id="196" name="object 196"/>
          <p:cNvSpPr txBox="1"/>
          <p:nvPr/>
        </p:nvSpPr>
        <p:spPr>
          <a:xfrm>
            <a:off x="3877135" y="3682232"/>
            <a:ext cx="533400" cy="461645"/>
          </a:xfrm>
          <a:prstGeom prst="rect">
            <a:avLst/>
          </a:prstGeom>
        </p:spPr>
        <p:txBody>
          <a:bodyPr vert="horz" wrap="square" lIns="0" tIns="26034" rIns="0" bIns="0" rtlCol="0">
            <a:spAutoFit/>
          </a:bodyPr>
          <a:lstStyle/>
          <a:p>
            <a:pPr marL="12700" marR="5080" algn="ctr">
              <a:lnSpc>
                <a:spcPts val="1120"/>
              </a:lnSpc>
              <a:spcBef>
                <a:spcPts val="204"/>
              </a:spcBef>
            </a:pPr>
            <a:r>
              <a:rPr sz="1000" dirty="0">
                <a:solidFill>
                  <a:srgbClr val="151616"/>
                </a:solidFill>
                <a:latin typeface="Arial"/>
                <a:cs typeface="Arial"/>
              </a:rPr>
              <a:t>INGRAM  </a:t>
            </a:r>
            <a:r>
              <a:rPr sz="1000" spc="-5" dirty="0">
                <a:solidFill>
                  <a:srgbClr val="151616"/>
                </a:solidFill>
                <a:latin typeface="Arial"/>
                <a:cs typeface="Arial"/>
              </a:rPr>
              <a:t>CHAIR  1903</a:t>
            </a:r>
            <a:endParaRPr sz="1000">
              <a:latin typeface="Arial"/>
              <a:cs typeface="Arial"/>
            </a:endParaRPr>
          </a:p>
        </p:txBody>
      </p:sp>
      <p:sp>
        <p:nvSpPr>
          <p:cNvPr id="197" name="object 197"/>
          <p:cNvSpPr/>
          <p:nvPr/>
        </p:nvSpPr>
        <p:spPr>
          <a:xfrm>
            <a:off x="3969723" y="1345686"/>
            <a:ext cx="118745" cy="1821180"/>
          </a:xfrm>
          <a:custGeom>
            <a:avLst/>
            <a:gdLst/>
            <a:ahLst/>
            <a:cxnLst/>
            <a:rect l="l" t="t" r="r" b="b"/>
            <a:pathLst>
              <a:path w="118745" h="1821180">
                <a:moveTo>
                  <a:pt x="0" y="0"/>
                </a:moveTo>
                <a:lnTo>
                  <a:pt x="118593" y="0"/>
                </a:lnTo>
                <a:lnTo>
                  <a:pt x="118593" y="1821107"/>
                </a:lnTo>
                <a:lnTo>
                  <a:pt x="0" y="1821107"/>
                </a:lnTo>
                <a:lnTo>
                  <a:pt x="0" y="0"/>
                </a:lnTo>
                <a:close/>
              </a:path>
            </a:pathLst>
          </a:custGeom>
          <a:solidFill>
            <a:srgbClr val="6633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8" name="object 198"/>
          <p:cNvSpPr/>
          <p:nvPr/>
        </p:nvSpPr>
        <p:spPr>
          <a:xfrm>
            <a:off x="3969723" y="1345686"/>
            <a:ext cx="118745" cy="1821180"/>
          </a:xfrm>
          <a:custGeom>
            <a:avLst/>
            <a:gdLst/>
            <a:ahLst/>
            <a:cxnLst/>
            <a:rect l="l" t="t" r="r" b="b"/>
            <a:pathLst>
              <a:path w="118745" h="1821180">
                <a:moveTo>
                  <a:pt x="0" y="0"/>
                </a:moveTo>
                <a:lnTo>
                  <a:pt x="118593" y="0"/>
                </a:lnTo>
                <a:lnTo>
                  <a:pt x="118593" y="1821107"/>
                </a:lnTo>
                <a:lnTo>
                  <a:pt x="0" y="1821107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9" name="object 199"/>
          <p:cNvSpPr/>
          <p:nvPr/>
        </p:nvSpPr>
        <p:spPr>
          <a:xfrm>
            <a:off x="4183452" y="1345686"/>
            <a:ext cx="118745" cy="1821180"/>
          </a:xfrm>
          <a:custGeom>
            <a:avLst/>
            <a:gdLst/>
            <a:ahLst/>
            <a:cxnLst/>
            <a:rect l="l" t="t" r="r" b="b"/>
            <a:pathLst>
              <a:path w="118745" h="1821180">
                <a:moveTo>
                  <a:pt x="0" y="0"/>
                </a:moveTo>
                <a:lnTo>
                  <a:pt x="118593" y="0"/>
                </a:lnTo>
                <a:lnTo>
                  <a:pt x="118593" y="1821107"/>
                </a:lnTo>
                <a:lnTo>
                  <a:pt x="0" y="1821107"/>
                </a:lnTo>
                <a:lnTo>
                  <a:pt x="0" y="0"/>
                </a:lnTo>
                <a:close/>
              </a:path>
            </a:pathLst>
          </a:custGeom>
          <a:solidFill>
            <a:srgbClr val="6633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0" name="object 200"/>
          <p:cNvSpPr/>
          <p:nvPr/>
        </p:nvSpPr>
        <p:spPr>
          <a:xfrm>
            <a:off x="4183452" y="1345686"/>
            <a:ext cx="118745" cy="1821180"/>
          </a:xfrm>
          <a:custGeom>
            <a:avLst/>
            <a:gdLst/>
            <a:ahLst/>
            <a:cxnLst/>
            <a:rect l="l" t="t" r="r" b="b"/>
            <a:pathLst>
              <a:path w="118745" h="1821180">
                <a:moveTo>
                  <a:pt x="0" y="0"/>
                </a:moveTo>
                <a:lnTo>
                  <a:pt x="118593" y="0"/>
                </a:lnTo>
                <a:lnTo>
                  <a:pt x="118593" y="1821107"/>
                </a:lnTo>
                <a:lnTo>
                  <a:pt x="0" y="1821107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1" name="object 201"/>
          <p:cNvSpPr/>
          <p:nvPr/>
        </p:nvSpPr>
        <p:spPr>
          <a:xfrm>
            <a:off x="3834183" y="3168637"/>
            <a:ext cx="600710" cy="199390"/>
          </a:xfrm>
          <a:custGeom>
            <a:avLst/>
            <a:gdLst/>
            <a:ahLst/>
            <a:cxnLst/>
            <a:rect l="l" t="t" r="r" b="b"/>
            <a:pathLst>
              <a:path w="600710" h="199389">
                <a:moveTo>
                  <a:pt x="600328" y="0"/>
                </a:moveTo>
                <a:lnTo>
                  <a:pt x="0" y="0"/>
                </a:lnTo>
                <a:lnTo>
                  <a:pt x="0" y="199389"/>
                </a:lnTo>
                <a:lnTo>
                  <a:pt x="48459" y="175863"/>
                </a:lnTo>
                <a:lnTo>
                  <a:pt x="96548" y="156061"/>
                </a:lnTo>
                <a:lnTo>
                  <a:pt x="144263" y="140038"/>
                </a:lnTo>
                <a:lnTo>
                  <a:pt x="191602" y="127847"/>
                </a:lnTo>
                <a:lnTo>
                  <a:pt x="238563" y="119541"/>
                </a:lnTo>
                <a:lnTo>
                  <a:pt x="285143" y="115175"/>
                </a:lnTo>
                <a:lnTo>
                  <a:pt x="600328" y="114800"/>
                </a:lnTo>
                <a:lnTo>
                  <a:pt x="600328" y="0"/>
                </a:lnTo>
                <a:close/>
              </a:path>
              <a:path w="600710" h="199389">
                <a:moveTo>
                  <a:pt x="600328" y="114800"/>
                </a:moveTo>
                <a:lnTo>
                  <a:pt x="331340" y="114800"/>
                </a:lnTo>
                <a:lnTo>
                  <a:pt x="377151" y="118472"/>
                </a:lnTo>
                <a:lnTo>
                  <a:pt x="422573" y="126243"/>
                </a:lnTo>
                <a:lnTo>
                  <a:pt x="467605" y="138167"/>
                </a:lnTo>
                <a:lnTo>
                  <a:pt x="512243" y="154297"/>
                </a:lnTo>
                <a:lnTo>
                  <a:pt x="556485" y="174687"/>
                </a:lnTo>
                <a:lnTo>
                  <a:pt x="600328" y="199389"/>
                </a:lnTo>
                <a:lnTo>
                  <a:pt x="600328" y="114800"/>
                </a:lnTo>
                <a:close/>
              </a:path>
            </a:pathLst>
          </a:custGeom>
          <a:solidFill>
            <a:srgbClr val="6633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2" name="object 202"/>
          <p:cNvSpPr/>
          <p:nvPr/>
        </p:nvSpPr>
        <p:spPr>
          <a:xfrm>
            <a:off x="3834183" y="3168637"/>
            <a:ext cx="600710" cy="199390"/>
          </a:xfrm>
          <a:custGeom>
            <a:avLst/>
            <a:gdLst/>
            <a:ahLst/>
            <a:cxnLst/>
            <a:rect l="l" t="t" r="r" b="b"/>
            <a:pathLst>
              <a:path w="600710" h="199389">
                <a:moveTo>
                  <a:pt x="0" y="0"/>
                </a:moveTo>
                <a:lnTo>
                  <a:pt x="600328" y="0"/>
                </a:lnTo>
                <a:lnTo>
                  <a:pt x="600328" y="55665"/>
                </a:lnTo>
                <a:lnTo>
                  <a:pt x="600328" y="99695"/>
                </a:lnTo>
                <a:lnTo>
                  <a:pt x="600328" y="143724"/>
                </a:lnTo>
                <a:lnTo>
                  <a:pt x="600328" y="199389"/>
                </a:lnTo>
                <a:lnTo>
                  <a:pt x="556485" y="174687"/>
                </a:lnTo>
                <a:lnTo>
                  <a:pt x="512243" y="154297"/>
                </a:lnTo>
                <a:lnTo>
                  <a:pt x="467605" y="138167"/>
                </a:lnTo>
                <a:lnTo>
                  <a:pt x="422573" y="126243"/>
                </a:lnTo>
                <a:lnTo>
                  <a:pt x="377151" y="118472"/>
                </a:lnTo>
                <a:lnTo>
                  <a:pt x="331340" y="114800"/>
                </a:lnTo>
                <a:lnTo>
                  <a:pt x="285143" y="115175"/>
                </a:lnTo>
                <a:lnTo>
                  <a:pt x="238563" y="119541"/>
                </a:lnTo>
                <a:lnTo>
                  <a:pt x="191602" y="127847"/>
                </a:lnTo>
                <a:lnTo>
                  <a:pt x="144263" y="140038"/>
                </a:lnTo>
                <a:lnTo>
                  <a:pt x="96548" y="156061"/>
                </a:lnTo>
                <a:lnTo>
                  <a:pt x="48459" y="175863"/>
                </a:lnTo>
                <a:lnTo>
                  <a:pt x="0" y="199389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3" name="object 203"/>
          <p:cNvSpPr/>
          <p:nvPr/>
        </p:nvSpPr>
        <p:spPr>
          <a:xfrm>
            <a:off x="3775506" y="1230663"/>
            <a:ext cx="59690" cy="2247900"/>
          </a:xfrm>
          <a:custGeom>
            <a:avLst/>
            <a:gdLst/>
            <a:ahLst/>
            <a:cxnLst/>
            <a:rect l="l" t="t" r="r" b="b"/>
            <a:pathLst>
              <a:path w="59689" h="2247900">
                <a:moveTo>
                  <a:pt x="50281" y="0"/>
                </a:moveTo>
                <a:lnTo>
                  <a:pt x="6761" y="0"/>
                </a:lnTo>
                <a:lnTo>
                  <a:pt x="0" y="2247875"/>
                </a:lnTo>
                <a:lnTo>
                  <a:pt x="59300" y="2247875"/>
                </a:lnTo>
                <a:lnTo>
                  <a:pt x="50281" y="0"/>
                </a:lnTo>
                <a:close/>
              </a:path>
            </a:pathLst>
          </a:custGeom>
          <a:solidFill>
            <a:srgbClr val="6633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4" name="object 204"/>
          <p:cNvSpPr/>
          <p:nvPr/>
        </p:nvSpPr>
        <p:spPr>
          <a:xfrm>
            <a:off x="3775506" y="1230663"/>
            <a:ext cx="59690" cy="2247900"/>
          </a:xfrm>
          <a:custGeom>
            <a:avLst/>
            <a:gdLst/>
            <a:ahLst/>
            <a:cxnLst/>
            <a:rect l="l" t="t" r="r" b="b"/>
            <a:pathLst>
              <a:path w="59689" h="2247900">
                <a:moveTo>
                  <a:pt x="6761" y="0"/>
                </a:moveTo>
                <a:lnTo>
                  <a:pt x="50281" y="0"/>
                </a:lnTo>
                <a:lnTo>
                  <a:pt x="59300" y="2247875"/>
                </a:lnTo>
                <a:lnTo>
                  <a:pt x="0" y="2247875"/>
                </a:lnTo>
                <a:lnTo>
                  <a:pt x="6761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5" name="object 205"/>
          <p:cNvSpPr/>
          <p:nvPr/>
        </p:nvSpPr>
        <p:spPr>
          <a:xfrm>
            <a:off x="3718421" y="3205216"/>
            <a:ext cx="104139" cy="100330"/>
          </a:xfrm>
          <a:custGeom>
            <a:avLst/>
            <a:gdLst/>
            <a:ahLst/>
            <a:cxnLst/>
            <a:rect l="l" t="t" r="r" b="b"/>
            <a:pathLst>
              <a:path w="104139" h="100329">
                <a:moveTo>
                  <a:pt x="103691" y="0"/>
                </a:moveTo>
                <a:lnTo>
                  <a:pt x="76640" y="0"/>
                </a:lnTo>
                <a:lnTo>
                  <a:pt x="0" y="100309"/>
                </a:lnTo>
                <a:lnTo>
                  <a:pt x="27050" y="100309"/>
                </a:lnTo>
                <a:lnTo>
                  <a:pt x="103691" y="0"/>
                </a:lnTo>
                <a:close/>
              </a:path>
            </a:pathLst>
          </a:custGeom>
          <a:solidFill>
            <a:srgbClr val="6633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6" name="object 206"/>
          <p:cNvSpPr/>
          <p:nvPr/>
        </p:nvSpPr>
        <p:spPr>
          <a:xfrm>
            <a:off x="4449862" y="3205216"/>
            <a:ext cx="104139" cy="100330"/>
          </a:xfrm>
          <a:custGeom>
            <a:avLst/>
            <a:gdLst/>
            <a:ahLst/>
            <a:cxnLst/>
            <a:rect l="l" t="t" r="r" b="b"/>
            <a:pathLst>
              <a:path w="104139" h="100329">
                <a:moveTo>
                  <a:pt x="27050" y="0"/>
                </a:moveTo>
                <a:lnTo>
                  <a:pt x="0" y="0"/>
                </a:lnTo>
                <a:lnTo>
                  <a:pt x="76636" y="100309"/>
                </a:lnTo>
                <a:lnTo>
                  <a:pt x="103686" y="100309"/>
                </a:lnTo>
                <a:lnTo>
                  <a:pt x="27050" y="0"/>
                </a:lnTo>
                <a:close/>
              </a:path>
            </a:pathLst>
          </a:custGeom>
          <a:solidFill>
            <a:srgbClr val="6633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7" name="object 207"/>
          <p:cNvSpPr/>
          <p:nvPr/>
        </p:nvSpPr>
        <p:spPr>
          <a:xfrm>
            <a:off x="4435854" y="1230599"/>
            <a:ext cx="59690" cy="2248535"/>
          </a:xfrm>
          <a:custGeom>
            <a:avLst/>
            <a:gdLst/>
            <a:ahLst/>
            <a:cxnLst/>
            <a:rect l="l" t="t" r="r" b="b"/>
            <a:pathLst>
              <a:path w="59689" h="2248535">
                <a:moveTo>
                  <a:pt x="4198" y="0"/>
                </a:moveTo>
                <a:lnTo>
                  <a:pt x="0" y="2247940"/>
                </a:lnTo>
                <a:lnTo>
                  <a:pt x="59300" y="2247940"/>
                </a:lnTo>
                <a:lnTo>
                  <a:pt x="50281" y="64"/>
                </a:lnTo>
                <a:lnTo>
                  <a:pt x="4198" y="0"/>
                </a:lnTo>
                <a:close/>
              </a:path>
            </a:pathLst>
          </a:custGeom>
          <a:solidFill>
            <a:srgbClr val="6633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8" name="object 208"/>
          <p:cNvSpPr/>
          <p:nvPr/>
        </p:nvSpPr>
        <p:spPr>
          <a:xfrm>
            <a:off x="4435854" y="1230599"/>
            <a:ext cx="59690" cy="2248535"/>
          </a:xfrm>
          <a:custGeom>
            <a:avLst/>
            <a:gdLst/>
            <a:ahLst/>
            <a:cxnLst/>
            <a:rect l="l" t="t" r="r" b="b"/>
            <a:pathLst>
              <a:path w="59689" h="2248535">
                <a:moveTo>
                  <a:pt x="4198" y="0"/>
                </a:moveTo>
                <a:lnTo>
                  <a:pt x="50281" y="64"/>
                </a:lnTo>
                <a:lnTo>
                  <a:pt x="59300" y="2247940"/>
                </a:lnTo>
                <a:lnTo>
                  <a:pt x="0" y="2247940"/>
                </a:lnTo>
                <a:lnTo>
                  <a:pt x="4198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9" name="object 209"/>
          <p:cNvSpPr/>
          <p:nvPr/>
        </p:nvSpPr>
        <p:spPr>
          <a:xfrm>
            <a:off x="3717065" y="2733713"/>
            <a:ext cx="847725" cy="156210"/>
          </a:xfrm>
          <a:custGeom>
            <a:avLst/>
            <a:gdLst/>
            <a:ahLst/>
            <a:cxnLst/>
            <a:rect l="l" t="t" r="r" b="b"/>
            <a:pathLst>
              <a:path w="847725" h="156210">
                <a:moveTo>
                  <a:pt x="403283" y="0"/>
                </a:moveTo>
                <a:lnTo>
                  <a:pt x="350072" y="1661"/>
                </a:lnTo>
                <a:lnTo>
                  <a:pt x="297929" y="5349"/>
                </a:lnTo>
                <a:lnTo>
                  <a:pt x="247589" y="11038"/>
                </a:lnTo>
                <a:lnTo>
                  <a:pt x="199786" y="18699"/>
                </a:lnTo>
                <a:lnTo>
                  <a:pt x="155253" y="28307"/>
                </a:lnTo>
                <a:lnTo>
                  <a:pt x="100146" y="49460"/>
                </a:lnTo>
                <a:lnTo>
                  <a:pt x="57063" y="80033"/>
                </a:lnTo>
                <a:lnTo>
                  <a:pt x="24262" y="116568"/>
                </a:lnTo>
                <a:lnTo>
                  <a:pt x="0" y="155613"/>
                </a:lnTo>
                <a:lnTo>
                  <a:pt x="847674" y="151570"/>
                </a:lnTo>
                <a:lnTo>
                  <a:pt x="824319" y="115729"/>
                </a:lnTo>
                <a:lnTo>
                  <a:pt x="793060" y="82499"/>
                </a:lnTo>
                <a:lnTo>
                  <a:pt x="753163" y="54441"/>
                </a:lnTo>
                <a:lnTo>
                  <a:pt x="703893" y="34117"/>
                </a:lnTo>
                <a:lnTo>
                  <a:pt x="659682" y="23047"/>
                </a:lnTo>
                <a:lnTo>
                  <a:pt x="612136" y="14167"/>
                </a:lnTo>
                <a:lnTo>
                  <a:pt x="561990" y="7449"/>
                </a:lnTo>
                <a:lnTo>
                  <a:pt x="509976" y="2866"/>
                </a:lnTo>
                <a:lnTo>
                  <a:pt x="456829" y="392"/>
                </a:lnTo>
                <a:lnTo>
                  <a:pt x="403283" y="0"/>
                </a:lnTo>
                <a:close/>
              </a:path>
            </a:pathLst>
          </a:custGeom>
          <a:solidFill>
            <a:srgbClr val="CC663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0" name="object 210"/>
          <p:cNvSpPr/>
          <p:nvPr/>
        </p:nvSpPr>
        <p:spPr>
          <a:xfrm>
            <a:off x="3717065" y="2733713"/>
            <a:ext cx="847725" cy="156210"/>
          </a:xfrm>
          <a:custGeom>
            <a:avLst/>
            <a:gdLst/>
            <a:ahLst/>
            <a:cxnLst/>
            <a:rect l="l" t="t" r="r" b="b"/>
            <a:pathLst>
              <a:path w="847725" h="156210">
                <a:moveTo>
                  <a:pt x="0" y="155613"/>
                </a:moveTo>
                <a:lnTo>
                  <a:pt x="24262" y="116568"/>
                </a:lnTo>
                <a:lnTo>
                  <a:pt x="57063" y="80033"/>
                </a:lnTo>
                <a:lnTo>
                  <a:pt x="100146" y="49460"/>
                </a:lnTo>
                <a:lnTo>
                  <a:pt x="155253" y="28307"/>
                </a:lnTo>
                <a:lnTo>
                  <a:pt x="199786" y="18699"/>
                </a:lnTo>
                <a:lnTo>
                  <a:pt x="247589" y="11038"/>
                </a:lnTo>
                <a:lnTo>
                  <a:pt x="297929" y="5349"/>
                </a:lnTo>
                <a:lnTo>
                  <a:pt x="350072" y="1661"/>
                </a:lnTo>
                <a:lnTo>
                  <a:pt x="403283" y="0"/>
                </a:lnTo>
                <a:lnTo>
                  <a:pt x="456829" y="392"/>
                </a:lnTo>
                <a:lnTo>
                  <a:pt x="509976" y="2866"/>
                </a:lnTo>
                <a:lnTo>
                  <a:pt x="561990" y="7449"/>
                </a:lnTo>
                <a:lnTo>
                  <a:pt x="612136" y="14167"/>
                </a:lnTo>
                <a:lnTo>
                  <a:pt x="659682" y="23047"/>
                </a:lnTo>
                <a:lnTo>
                  <a:pt x="703893" y="34117"/>
                </a:lnTo>
                <a:lnTo>
                  <a:pt x="753163" y="54441"/>
                </a:lnTo>
                <a:lnTo>
                  <a:pt x="793060" y="82499"/>
                </a:lnTo>
                <a:lnTo>
                  <a:pt x="824319" y="115729"/>
                </a:lnTo>
                <a:lnTo>
                  <a:pt x="847674" y="151570"/>
                </a:lnTo>
                <a:lnTo>
                  <a:pt x="797811" y="151808"/>
                </a:lnTo>
                <a:lnTo>
                  <a:pt x="747947" y="152046"/>
                </a:lnTo>
                <a:lnTo>
                  <a:pt x="698084" y="152283"/>
                </a:lnTo>
                <a:lnTo>
                  <a:pt x="648221" y="152521"/>
                </a:lnTo>
                <a:lnTo>
                  <a:pt x="598358" y="152758"/>
                </a:lnTo>
                <a:lnTo>
                  <a:pt x="548494" y="152996"/>
                </a:lnTo>
                <a:lnTo>
                  <a:pt x="498631" y="153234"/>
                </a:lnTo>
                <a:lnTo>
                  <a:pt x="448768" y="153471"/>
                </a:lnTo>
                <a:lnTo>
                  <a:pt x="398904" y="153709"/>
                </a:lnTo>
                <a:lnTo>
                  <a:pt x="349041" y="153947"/>
                </a:lnTo>
                <a:lnTo>
                  <a:pt x="299178" y="154185"/>
                </a:lnTo>
                <a:lnTo>
                  <a:pt x="249315" y="154423"/>
                </a:lnTo>
                <a:lnTo>
                  <a:pt x="199451" y="154660"/>
                </a:lnTo>
                <a:lnTo>
                  <a:pt x="149588" y="154898"/>
                </a:lnTo>
                <a:lnTo>
                  <a:pt x="99725" y="155136"/>
                </a:lnTo>
                <a:lnTo>
                  <a:pt x="49862" y="155375"/>
                </a:lnTo>
                <a:lnTo>
                  <a:pt x="0" y="155613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1" name="object 211"/>
          <p:cNvSpPr/>
          <p:nvPr/>
        </p:nvSpPr>
        <p:spPr>
          <a:xfrm>
            <a:off x="3750854" y="2888088"/>
            <a:ext cx="772160" cy="125730"/>
          </a:xfrm>
          <a:custGeom>
            <a:avLst/>
            <a:gdLst/>
            <a:ahLst/>
            <a:cxnLst/>
            <a:rect l="l" t="t" r="r" b="b"/>
            <a:pathLst>
              <a:path w="772160" h="125730">
                <a:moveTo>
                  <a:pt x="771779" y="0"/>
                </a:moveTo>
                <a:lnTo>
                  <a:pt x="0" y="0"/>
                </a:lnTo>
                <a:lnTo>
                  <a:pt x="0" y="125521"/>
                </a:lnTo>
                <a:lnTo>
                  <a:pt x="35513" y="125521"/>
                </a:lnTo>
                <a:lnTo>
                  <a:pt x="84785" y="113484"/>
                </a:lnTo>
                <a:lnTo>
                  <a:pt x="134058" y="102992"/>
                </a:lnTo>
                <a:lnTo>
                  <a:pt x="183331" y="94122"/>
                </a:lnTo>
                <a:lnTo>
                  <a:pt x="232604" y="86951"/>
                </a:lnTo>
                <a:lnTo>
                  <a:pt x="281876" y="81556"/>
                </a:lnTo>
                <a:lnTo>
                  <a:pt x="331149" y="78012"/>
                </a:lnTo>
                <a:lnTo>
                  <a:pt x="380422" y="76397"/>
                </a:lnTo>
                <a:lnTo>
                  <a:pt x="771779" y="76397"/>
                </a:lnTo>
                <a:lnTo>
                  <a:pt x="771779" y="0"/>
                </a:lnTo>
                <a:close/>
              </a:path>
              <a:path w="772160" h="125730">
                <a:moveTo>
                  <a:pt x="771779" y="76397"/>
                </a:moveTo>
                <a:lnTo>
                  <a:pt x="380422" y="76397"/>
                </a:lnTo>
                <a:lnTo>
                  <a:pt x="429695" y="76787"/>
                </a:lnTo>
                <a:lnTo>
                  <a:pt x="478968" y="79259"/>
                </a:lnTo>
                <a:lnTo>
                  <a:pt x="528241" y="83889"/>
                </a:lnTo>
                <a:lnTo>
                  <a:pt x="577514" y="90753"/>
                </a:lnTo>
                <a:lnTo>
                  <a:pt x="626788" y="99929"/>
                </a:lnTo>
                <a:lnTo>
                  <a:pt x="676061" y="111493"/>
                </a:lnTo>
                <a:lnTo>
                  <a:pt x="725335" y="125521"/>
                </a:lnTo>
                <a:lnTo>
                  <a:pt x="771779" y="125521"/>
                </a:lnTo>
                <a:lnTo>
                  <a:pt x="771779" y="76397"/>
                </a:lnTo>
                <a:close/>
              </a:path>
            </a:pathLst>
          </a:custGeom>
          <a:solidFill>
            <a:srgbClr val="99663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2" name="object 212"/>
          <p:cNvSpPr/>
          <p:nvPr/>
        </p:nvSpPr>
        <p:spPr>
          <a:xfrm>
            <a:off x="3750854" y="2888088"/>
            <a:ext cx="772160" cy="125730"/>
          </a:xfrm>
          <a:custGeom>
            <a:avLst/>
            <a:gdLst/>
            <a:ahLst/>
            <a:cxnLst/>
            <a:rect l="l" t="t" r="r" b="b"/>
            <a:pathLst>
              <a:path w="772160" h="125730">
                <a:moveTo>
                  <a:pt x="0" y="0"/>
                </a:moveTo>
                <a:lnTo>
                  <a:pt x="771779" y="0"/>
                </a:lnTo>
                <a:lnTo>
                  <a:pt x="771779" y="125521"/>
                </a:lnTo>
                <a:lnTo>
                  <a:pt x="760168" y="125521"/>
                </a:lnTo>
                <a:lnTo>
                  <a:pt x="748557" y="125521"/>
                </a:lnTo>
                <a:lnTo>
                  <a:pt x="736945" y="125521"/>
                </a:lnTo>
                <a:lnTo>
                  <a:pt x="725335" y="125521"/>
                </a:lnTo>
                <a:lnTo>
                  <a:pt x="676061" y="111493"/>
                </a:lnTo>
                <a:lnTo>
                  <a:pt x="626788" y="99929"/>
                </a:lnTo>
                <a:lnTo>
                  <a:pt x="577514" y="90753"/>
                </a:lnTo>
                <a:lnTo>
                  <a:pt x="528241" y="83889"/>
                </a:lnTo>
                <a:lnTo>
                  <a:pt x="478968" y="79259"/>
                </a:lnTo>
                <a:lnTo>
                  <a:pt x="429695" y="76787"/>
                </a:lnTo>
                <a:lnTo>
                  <a:pt x="380422" y="76397"/>
                </a:lnTo>
                <a:lnTo>
                  <a:pt x="331149" y="78012"/>
                </a:lnTo>
                <a:lnTo>
                  <a:pt x="281876" y="81556"/>
                </a:lnTo>
                <a:lnTo>
                  <a:pt x="232604" y="86951"/>
                </a:lnTo>
                <a:lnTo>
                  <a:pt x="183331" y="94122"/>
                </a:lnTo>
                <a:lnTo>
                  <a:pt x="134058" y="102992"/>
                </a:lnTo>
                <a:lnTo>
                  <a:pt x="84785" y="113484"/>
                </a:lnTo>
                <a:lnTo>
                  <a:pt x="35513" y="125521"/>
                </a:lnTo>
                <a:lnTo>
                  <a:pt x="0" y="125521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3333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3" name="object 213"/>
          <p:cNvSpPr/>
          <p:nvPr/>
        </p:nvSpPr>
        <p:spPr>
          <a:xfrm>
            <a:off x="3753949" y="3195539"/>
            <a:ext cx="764540" cy="0"/>
          </a:xfrm>
          <a:custGeom>
            <a:avLst/>
            <a:gdLst/>
            <a:ahLst/>
            <a:cxnLst/>
            <a:rect l="l" t="t" r="r" b="b"/>
            <a:pathLst>
              <a:path w="764539">
                <a:moveTo>
                  <a:pt x="0" y="0"/>
                </a:moveTo>
                <a:lnTo>
                  <a:pt x="764114" y="0"/>
                </a:lnTo>
              </a:path>
            </a:pathLst>
          </a:custGeom>
          <a:ln w="29649">
            <a:solidFill>
              <a:srgbClr val="9966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4" name="object 214"/>
          <p:cNvSpPr/>
          <p:nvPr/>
        </p:nvSpPr>
        <p:spPr>
          <a:xfrm>
            <a:off x="3753949" y="3180714"/>
            <a:ext cx="764540" cy="29845"/>
          </a:xfrm>
          <a:custGeom>
            <a:avLst/>
            <a:gdLst/>
            <a:ahLst/>
            <a:cxnLst/>
            <a:rect l="l" t="t" r="r" b="b"/>
            <a:pathLst>
              <a:path w="764539" h="29844">
                <a:moveTo>
                  <a:pt x="0" y="0"/>
                </a:moveTo>
                <a:lnTo>
                  <a:pt x="764114" y="0"/>
                </a:lnTo>
                <a:lnTo>
                  <a:pt x="764114" y="29649"/>
                </a:lnTo>
                <a:lnTo>
                  <a:pt x="0" y="29649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3333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5" name="object 215"/>
          <p:cNvSpPr/>
          <p:nvPr/>
        </p:nvSpPr>
        <p:spPr>
          <a:xfrm>
            <a:off x="3733061" y="2876594"/>
            <a:ext cx="0" cy="789305"/>
          </a:xfrm>
          <a:custGeom>
            <a:avLst/>
            <a:gdLst/>
            <a:ahLst/>
            <a:cxnLst/>
            <a:rect l="l" t="t" r="r" b="b"/>
            <a:pathLst>
              <a:path h="789304">
                <a:moveTo>
                  <a:pt x="0" y="0"/>
                </a:moveTo>
                <a:lnTo>
                  <a:pt x="0" y="789278"/>
                </a:lnTo>
              </a:path>
            </a:pathLst>
          </a:custGeom>
          <a:ln w="36384">
            <a:solidFill>
              <a:srgbClr val="9966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6" name="object 216"/>
          <p:cNvSpPr/>
          <p:nvPr/>
        </p:nvSpPr>
        <p:spPr>
          <a:xfrm>
            <a:off x="3714869" y="2876594"/>
            <a:ext cx="36830" cy="789305"/>
          </a:xfrm>
          <a:custGeom>
            <a:avLst/>
            <a:gdLst/>
            <a:ahLst/>
            <a:cxnLst/>
            <a:rect l="l" t="t" r="r" b="b"/>
            <a:pathLst>
              <a:path w="36829" h="789304">
                <a:moveTo>
                  <a:pt x="0" y="0"/>
                </a:moveTo>
                <a:lnTo>
                  <a:pt x="36384" y="0"/>
                </a:lnTo>
                <a:lnTo>
                  <a:pt x="36384" y="789278"/>
                </a:lnTo>
                <a:lnTo>
                  <a:pt x="0" y="789278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3333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7" name="object 217"/>
          <p:cNvSpPr/>
          <p:nvPr/>
        </p:nvSpPr>
        <p:spPr>
          <a:xfrm>
            <a:off x="4544344" y="2876594"/>
            <a:ext cx="0" cy="789305"/>
          </a:xfrm>
          <a:custGeom>
            <a:avLst/>
            <a:gdLst/>
            <a:ahLst/>
            <a:cxnLst/>
            <a:rect l="l" t="t" r="r" b="b"/>
            <a:pathLst>
              <a:path h="789304">
                <a:moveTo>
                  <a:pt x="0" y="0"/>
                </a:moveTo>
                <a:lnTo>
                  <a:pt x="0" y="789278"/>
                </a:lnTo>
              </a:path>
            </a:pathLst>
          </a:custGeom>
          <a:ln w="47167">
            <a:solidFill>
              <a:srgbClr val="9966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8" name="object 218"/>
          <p:cNvSpPr/>
          <p:nvPr/>
        </p:nvSpPr>
        <p:spPr>
          <a:xfrm>
            <a:off x="4520760" y="2876594"/>
            <a:ext cx="47625" cy="789305"/>
          </a:xfrm>
          <a:custGeom>
            <a:avLst/>
            <a:gdLst/>
            <a:ahLst/>
            <a:cxnLst/>
            <a:rect l="l" t="t" r="r" b="b"/>
            <a:pathLst>
              <a:path w="47625" h="789304">
                <a:moveTo>
                  <a:pt x="0" y="0"/>
                </a:moveTo>
                <a:lnTo>
                  <a:pt x="47167" y="0"/>
                </a:lnTo>
                <a:lnTo>
                  <a:pt x="47167" y="789278"/>
                </a:lnTo>
                <a:lnTo>
                  <a:pt x="0" y="789278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3333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9" name="object 219"/>
          <p:cNvSpPr/>
          <p:nvPr/>
        </p:nvSpPr>
        <p:spPr>
          <a:xfrm>
            <a:off x="3822115" y="1232463"/>
            <a:ext cx="635000" cy="114935"/>
          </a:xfrm>
          <a:custGeom>
            <a:avLst/>
            <a:gdLst/>
            <a:ahLst/>
            <a:cxnLst/>
            <a:rect l="l" t="t" r="r" b="b"/>
            <a:pathLst>
              <a:path w="635000" h="114934">
                <a:moveTo>
                  <a:pt x="0" y="0"/>
                </a:moveTo>
                <a:lnTo>
                  <a:pt x="634432" y="0"/>
                </a:lnTo>
                <a:lnTo>
                  <a:pt x="634432" y="114933"/>
                </a:lnTo>
                <a:lnTo>
                  <a:pt x="0" y="114933"/>
                </a:lnTo>
                <a:lnTo>
                  <a:pt x="0" y="0"/>
                </a:lnTo>
                <a:close/>
              </a:path>
            </a:pathLst>
          </a:custGeom>
          <a:solidFill>
            <a:srgbClr val="6633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0" name="object 220"/>
          <p:cNvSpPr/>
          <p:nvPr/>
        </p:nvSpPr>
        <p:spPr>
          <a:xfrm>
            <a:off x="3822115" y="1232463"/>
            <a:ext cx="635000" cy="114935"/>
          </a:xfrm>
          <a:custGeom>
            <a:avLst/>
            <a:gdLst/>
            <a:ahLst/>
            <a:cxnLst/>
            <a:rect l="l" t="t" r="r" b="b"/>
            <a:pathLst>
              <a:path w="635000" h="114934">
                <a:moveTo>
                  <a:pt x="0" y="0"/>
                </a:moveTo>
                <a:lnTo>
                  <a:pt x="634432" y="0"/>
                </a:lnTo>
                <a:lnTo>
                  <a:pt x="634432" y="114933"/>
                </a:lnTo>
                <a:lnTo>
                  <a:pt x="0" y="114933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1" name="object 221"/>
          <p:cNvSpPr/>
          <p:nvPr/>
        </p:nvSpPr>
        <p:spPr>
          <a:xfrm>
            <a:off x="4056580" y="1247405"/>
            <a:ext cx="151765" cy="45720"/>
          </a:xfrm>
          <a:custGeom>
            <a:avLst/>
            <a:gdLst/>
            <a:ahLst/>
            <a:cxnLst/>
            <a:rect l="l" t="t" r="r" b="b"/>
            <a:pathLst>
              <a:path w="151764" h="45719">
                <a:moveTo>
                  <a:pt x="77866" y="0"/>
                </a:moveTo>
                <a:lnTo>
                  <a:pt x="47839" y="1853"/>
                </a:lnTo>
                <a:lnTo>
                  <a:pt x="17813" y="7468"/>
                </a:lnTo>
                <a:lnTo>
                  <a:pt x="4251" y="18263"/>
                </a:lnTo>
                <a:lnTo>
                  <a:pt x="0" y="28156"/>
                </a:lnTo>
                <a:lnTo>
                  <a:pt x="4655" y="37188"/>
                </a:lnTo>
                <a:lnTo>
                  <a:pt x="17813" y="45397"/>
                </a:lnTo>
                <a:lnTo>
                  <a:pt x="137919" y="45397"/>
                </a:lnTo>
                <a:lnTo>
                  <a:pt x="148284" y="36815"/>
                </a:lnTo>
                <a:lnTo>
                  <a:pt x="151138" y="27582"/>
                </a:lnTo>
                <a:lnTo>
                  <a:pt x="147383" y="17774"/>
                </a:lnTo>
                <a:lnTo>
                  <a:pt x="137919" y="7468"/>
                </a:lnTo>
                <a:lnTo>
                  <a:pt x="107893" y="1880"/>
                </a:lnTo>
                <a:lnTo>
                  <a:pt x="7786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2" name="object 222"/>
          <p:cNvSpPr/>
          <p:nvPr/>
        </p:nvSpPr>
        <p:spPr>
          <a:xfrm>
            <a:off x="4056580" y="1247405"/>
            <a:ext cx="151765" cy="45720"/>
          </a:xfrm>
          <a:custGeom>
            <a:avLst/>
            <a:gdLst/>
            <a:ahLst/>
            <a:cxnLst/>
            <a:rect l="l" t="t" r="r" b="b"/>
            <a:pathLst>
              <a:path w="151764" h="45719">
                <a:moveTo>
                  <a:pt x="17813" y="7468"/>
                </a:moveTo>
                <a:lnTo>
                  <a:pt x="47839" y="1853"/>
                </a:lnTo>
                <a:lnTo>
                  <a:pt x="77866" y="0"/>
                </a:lnTo>
                <a:lnTo>
                  <a:pt x="107893" y="1880"/>
                </a:lnTo>
                <a:lnTo>
                  <a:pt x="137919" y="7468"/>
                </a:lnTo>
                <a:lnTo>
                  <a:pt x="147383" y="17774"/>
                </a:lnTo>
                <a:lnTo>
                  <a:pt x="151138" y="27582"/>
                </a:lnTo>
                <a:lnTo>
                  <a:pt x="148284" y="36815"/>
                </a:lnTo>
                <a:lnTo>
                  <a:pt x="137919" y="45397"/>
                </a:lnTo>
                <a:lnTo>
                  <a:pt x="107893" y="45397"/>
                </a:lnTo>
                <a:lnTo>
                  <a:pt x="77866" y="45397"/>
                </a:lnTo>
                <a:lnTo>
                  <a:pt x="47839" y="45397"/>
                </a:lnTo>
                <a:lnTo>
                  <a:pt x="17813" y="45397"/>
                </a:lnTo>
                <a:lnTo>
                  <a:pt x="4655" y="37188"/>
                </a:lnTo>
                <a:lnTo>
                  <a:pt x="0" y="28156"/>
                </a:lnTo>
                <a:lnTo>
                  <a:pt x="4251" y="18263"/>
                </a:lnTo>
                <a:lnTo>
                  <a:pt x="17813" y="7468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3" name="object 223"/>
          <p:cNvSpPr/>
          <p:nvPr/>
        </p:nvSpPr>
        <p:spPr>
          <a:xfrm>
            <a:off x="4014057" y="1407740"/>
            <a:ext cx="31115" cy="30480"/>
          </a:xfrm>
          <a:custGeom>
            <a:avLst/>
            <a:gdLst/>
            <a:ahLst/>
            <a:cxnLst/>
            <a:rect l="l" t="t" r="r" b="b"/>
            <a:pathLst>
              <a:path w="31114" h="30480">
                <a:moveTo>
                  <a:pt x="0" y="0"/>
                </a:moveTo>
                <a:lnTo>
                  <a:pt x="31032" y="0"/>
                </a:lnTo>
                <a:lnTo>
                  <a:pt x="31032" y="29880"/>
                </a:lnTo>
                <a:lnTo>
                  <a:pt x="0" y="2988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4" name="object 224"/>
          <p:cNvSpPr/>
          <p:nvPr/>
        </p:nvSpPr>
        <p:spPr>
          <a:xfrm>
            <a:off x="4014057" y="1407740"/>
            <a:ext cx="31115" cy="30480"/>
          </a:xfrm>
          <a:custGeom>
            <a:avLst/>
            <a:gdLst/>
            <a:ahLst/>
            <a:cxnLst/>
            <a:rect l="l" t="t" r="r" b="b"/>
            <a:pathLst>
              <a:path w="31114" h="30480">
                <a:moveTo>
                  <a:pt x="0" y="0"/>
                </a:moveTo>
                <a:lnTo>
                  <a:pt x="31032" y="0"/>
                </a:lnTo>
                <a:lnTo>
                  <a:pt x="31032" y="29880"/>
                </a:lnTo>
                <a:lnTo>
                  <a:pt x="0" y="29880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5" name="object 225"/>
          <p:cNvSpPr/>
          <p:nvPr/>
        </p:nvSpPr>
        <p:spPr>
          <a:xfrm>
            <a:off x="4014057" y="1453712"/>
            <a:ext cx="31115" cy="30480"/>
          </a:xfrm>
          <a:custGeom>
            <a:avLst/>
            <a:gdLst/>
            <a:ahLst/>
            <a:cxnLst/>
            <a:rect l="l" t="t" r="r" b="b"/>
            <a:pathLst>
              <a:path w="31114" h="30480">
                <a:moveTo>
                  <a:pt x="0" y="0"/>
                </a:moveTo>
                <a:lnTo>
                  <a:pt x="31032" y="0"/>
                </a:lnTo>
                <a:lnTo>
                  <a:pt x="31032" y="29883"/>
                </a:lnTo>
                <a:lnTo>
                  <a:pt x="0" y="29883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6" name="object 226"/>
          <p:cNvSpPr/>
          <p:nvPr/>
        </p:nvSpPr>
        <p:spPr>
          <a:xfrm>
            <a:off x="4014057" y="1453712"/>
            <a:ext cx="31115" cy="30480"/>
          </a:xfrm>
          <a:custGeom>
            <a:avLst/>
            <a:gdLst/>
            <a:ahLst/>
            <a:cxnLst/>
            <a:rect l="l" t="t" r="r" b="b"/>
            <a:pathLst>
              <a:path w="31114" h="30480">
                <a:moveTo>
                  <a:pt x="0" y="0"/>
                </a:moveTo>
                <a:lnTo>
                  <a:pt x="31032" y="0"/>
                </a:lnTo>
                <a:lnTo>
                  <a:pt x="31032" y="29883"/>
                </a:lnTo>
                <a:lnTo>
                  <a:pt x="0" y="29883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7" name="object 227"/>
          <p:cNvSpPr/>
          <p:nvPr/>
        </p:nvSpPr>
        <p:spPr>
          <a:xfrm>
            <a:off x="4014057" y="1499684"/>
            <a:ext cx="31115" cy="30480"/>
          </a:xfrm>
          <a:custGeom>
            <a:avLst/>
            <a:gdLst/>
            <a:ahLst/>
            <a:cxnLst/>
            <a:rect l="l" t="t" r="r" b="b"/>
            <a:pathLst>
              <a:path w="31114" h="30480">
                <a:moveTo>
                  <a:pt x="0" y="0"/>
                </a:moveTo>
                <a:lnTo>
                  <a:pt x="31032" y="0"/>
                </a:lnTo>
                <a:lnTo>
                  <a:pt x="31032" y="29883"/>
                </a:lnTo>
                <a:lnTo>
                  <a:pt x="0" y="29883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8" name="object 228"/>
          <p:cNvSpPr/>
          <p:nvPr/>
        </p:nvSpPr>
        <p:spPr>
          <a:xfrm>
            <a:off x="4014057" y="1499684"/>
            <a:ext cx="31115" cy="30480"/>
          </a:xfrm>
          <a:custGeom>
            <a:avLst/>
            <a:gdLst/>
            <a:ahLst/>
            <a:cxnLst/>
            <a:rect l="l" t="t" r="r" b="b"/>
            <a:pathLst>
              <a:path w="31114" h="30480">
                <a:moveTo>
                  <a:pt x="0" y="0"/>
                </a:moveTo>
                <a:lnTo>
                  <a:pt x="31032" y="0"/>
                </a:lnTo>
                <a:lnTo>
                  <a:pt x="31032" y="29883"/>
                </a:lnTo>
                <a:lnTo>
                  <a:pt x="0" y="29883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9" name="object 229"/>
          <p:cNvSpPr/>
          <p:nvPr/>
        </p:nvSpPr>
        <p:spPr>
          <a:xfrm>
            <a:off x="4228980" y="1407740"/>
            <a:ext cx="31115" cy="30480"/>
          </a:xfrm>
          <a:custGeom>
            <a:avLst/>
            <a:gdLst/>
            <a:ahLst/>
            <a:cxnLst/>
            <a:rect l="l" t="t" r="r" b="b"/>
            <a:pathLst>
              <a:path w="31114" h="30480">
                <a:moveTo>
                  <a:pt x="0" y="0"/>
                </a:moveTo>
                <a:lnTo>
                  <a:pt x="31032" y="0"/>
                </a:lnTo>
                <a:lnTo>
                  <a:pt x="31032" y="29880"/>
                </a:lnTo>
                <a:lnTo>
                  <a:pt x="0" y="2988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0" name="object 230"/>
          <p:cNvSpPr/>
          <p:nvPr/>
        </p:nvSpPr>
        <p:spPr>
          <a:xfrm>
            <a:off x="4228980" y="1407740"/>
            <a:ext cx="31115" cy="30480"/>
          </a:xfrm>
          <a:custGeom>
            <a:avLst/>
            <a:gdLst/>
            <a:ahLst/>
            <a:cxnLst/>
            <a:rect l="l" t="t" r="r" b="b"/>
            <a:pathLst>
              <a:path w="31114" h="30480">
                <a:moveTo>
                  <a:pt x="0" y="0"/>
                </a:moveTo>
                <a:lnTo>
                  <a:pt x="31032" y="0"/>
                </a:lnTo>
                <a:lnTo>
                  <a:pt x="31032" y="29880"/>
                </a:lnTo>
                <a:lnTo>
                  <a:pt x="0" y="29880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1" name="object 231"/>
          <p:cNvSpPr/>
          <p:nvPr/>
        </p:nvSpPr>
        <p:spPr>
          <a:xfrm>
            <a:off x="4228980" y="1453712"/>
            <a:ext cx="31115" cy="30480"/>
          </a:xfrm>
          <a:custGeom>
            <a:avLst/>
            <a:gdLst/>
            <a:ahLst/>
            <a:cxnLst/>
            <a:rect l="l" t="t" r="r" b="b"/>
            <a:pathLst>
              <a:path w="31114" h="30480">
                <a:moveTo>
                  <a:pt x="0" y="0"/>
                </a:moveTo>
                <a:lnTo>
                  <a:pt x="31032" y="0"/>
                </a:lnTo>
                <a:lnTo>
                  <a:pt x="31032" y="29883"/>
                </a:lnTo>
                <a:lnTo>
                  <a:pt x="0" y="29883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2" name="object 232"/>
          <p:cNvSpPr/>
          <p:nvPr/>
        </p:nvSpPr>
        <p:spPr>
          <a:xfrm>
            <a:off x="4228980" y="1453712"/>
            <a:ext cx="31115" cy="30480"/>
          </a:xfrm>
          <a:custGeom>
            <a:avLst/>
            <a:gdLst/>
            <a:ahLst/>
            <a:cxnLst/>
            <a:rect l="l" t="t" r="r" b="b"/>
            <a:pathLst>
              <a:path w="31114" h="30480">
                <a:moveTo>
                  <a:pt x="0" y="0"/>
                </a:moveTo>
                <a:lnTo>
                  <a:pt x="31032" y="0"/>
                </a:lnTo>
                <a:lnTo>
                  <a:pt x="31032" y="29883"/>
                </a:lnTo>
                <a:lnTo>
                  <a:pt x="0" y="29883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3" name="object 233"/>
          <p:cNvSpPr/>
          <p:nvPr/>
        </p:nvSpPr>
        <p:spPr>
          <a:xfrm>
            <a:off x="4228980" y="1499684"/>
            <a:ext cx="31115" cy="30480"/>
          </a:xfrm>
          <a:custGeom>
            <a:avLst/>
            <a:gdLst/>
            <a:ahLst/>
            <a:cxnLst/>
            <a:rect l="l" t="t" r="r" b="b"/>
            <a:pathLst>
              <a:path w="31114" h="30480">
                <a:moveTo>
                  <a:pt x="0" y="0"/>
                </a:moveTo>
                <a:lnTo>
                  <a:pt x="31032" y="0"/>
                </a:lnTo>
                <a:lnTo>
                  <a:pt x="31032" y="29883"/>
                </a:lnTo>
                <a:lnTo>
                  <a:pt x="0" y="29883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4" name="object 234"/>
          <p:cNvSpPr/>
          <p:nvPr/>
        </p:nvSpPr>
        <p:spPr>
          <a:xfrm>
            <a:off x="4228980" y="1499684"/>
            <a:ext cx="31115" cy="30480"/>
          </a:xfrm>
          <a:custGeom>
            <a:avLst/>
            <a:gdLst/>
            <a:ahLst/>
            <a:cxnLst/>
            <a:rect l="l" t="t" r="r" b="b"/>
            <a:pathLst>
              <a:path w="31114" h="30480">
                <a:moveTo>
                  <a:pt x="0" y="0"/>
                </a:moveTo>
                <a:lnTo>
                  <a:pt x="31032" y="0"/>
                </a:lnTo>
                <a:lnTo>
                  <a:pt x="31032" y="29883"/>
                </a:lnTo>
                <a:lnTo>
                  <a:pt x="0" y="29883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5" name="object 235"/>
          <p:cNvSpPr/>
          <p:nvPr/>
        </p:nvSpPr>
        <p:spPr>
          <a:xfrm>
            <a:off x="4014057" y="1407740"/>
            <a:ext cx="31115" cy="30480"/>
          </a:xfrm>
          <a:custGeom>
            <a:avLst/>
            <a:gdLst/>
            <a:ahLst/>
            <a:cxnLst/>
            <a:rect l="l" t="t" r="r" b="b"/>
            <a:pathLst>
              <a:path w="31114" h="30480">
                <a:moveTo>
                  <a:pt x="0" y="0"/>
                </a:moveTo>
                <a:lnTo>
                  <a:pt x="31032" y="0"/>
                </a:lnTo>
                <a:lnTo>
                  <a:pt x="31032" y="29880"/>
                </a:lnTo>
                <a:lnTo>
                  <a:pt x="0" y="2988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6" name="object 236"/>
          <p:cNvSpPr/>
          <p:nvPr/>
        </p:nvSpPr>
        <p:spPr>
          <a:xfrm>
            <a:off x="4014057" y="1407740"/>
            <a:ext cx="31115" cy="30480"/>
          </a:xfrm>
          <a:custGeom>
            <a:avLst/>
            <a:gdLst/>
            <a:ahLst/>
            <a:cxnLst/>
            <a:rect l="l" t="t" r="r" b="b"/>
            <a:pathLst>
              <a:path w="31114" h="30480">
                <a:moveTo>
                  <a:pt x="0" y="0"/>
                </a:moveTo>
                <a:lnTo>
                  <a:pt x="31032" y="0"/>
                </a:lnTo>
                <a:lnTo>
                  <a:pt x="31032" y="29880"/>
                </a:lnTo>
                <a:lnTo>
                  <a:pt x="0" y="29880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7" name="object 237"/>
          <p:cNvSpPr/>
          <p:nvPr/>
        </p:nvSpPr>
        <p:spPr>
          <a:xfrm>
            <a:off x="4014057" y="1453712"/>
            <a:ext cx="31115" cy="30480"/>
          </a:xfrm>
          <a:custGeom>
            <a:avLst/>
            <a:gdLst/>
            <a:ahLst/>
            <a:cxnLst/>
            <a:rect l="l" t="t" r="r" b="b"/>
            <a:pathLst>
              <a:path w="31114" h="30480">
                <a:moveTo>
                  <a:pt x="0" y="0"/>
                </a:moveTo>
                <a:lnTo>
                  <a:pt x="31032" y="0"/>
                </a:lnTo>
                <a:lnTo>
                  <a:pt x="31032" y="29883"/>
                </a:lnTo>
                <a:lnTo>
                  <a:pt x="0" y="29883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8" name="object 238"/>
          <p:cNvSpPr/>
          <p:nvPr/>
        </p:nvSpPr>
        <p:spPr>
          <a:xfrm>
            <a:off x="4014057" y="1453712"/>
            <a:ext cx="31115" cy="30480"/>
          </a:xfrm>
          <a:custGeom>
            <a:avLst/>
            <a:gdLst/>
            <a:ahLst/>
            <a:cxnLst/>
            <a:rect l="l" t="t" r="r" b="b"/>
            <a:pathLst>
              <a:path w="31114" h="30480">
                <a:moveTo>
                  <a:pt x="0" y="0"/>
                </a:moveTo>
                <a:lnTo>
                  <a:pt x="31032" y="0"/>
                </a:lnTo>
                <a:lnTo>
                  <a:pt x="31032" y="29883"/>
                </a:lnTo>
                <a:lnTo>
                  <a:pt x="0" y="29883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9" name="object 239"/>
          <p:cNvSpPr/>
          <p:nvPr/>
        </p:nvSpPr>
        <p:spPr>
          <a:xfrm>
            <a:off x="4014057" y="1499684"/>
            <a:ext cx="31115" cy="30480"/>
          </a:xfrm>
          <a:custGeom>
            <a:avLst/>
            <a:gdLst/>
            <a:ahLst/>
            <a:cxnLst/>
            <a:rect l="l" t="t" r="r" b="b"/>
            <a:pathLst>
              <a:path w="31114" h="30480">
                <a:moveTo>
                  <a:pt x="0" y="0"/>
                </a:moveTo>
                <a:lnTo>
                  <a:pt x="31032" y="0"/>
                </a:lnTo>
                <a:lnTo>
                  <a:pt x="31032" y="29883"/>
                </a:lnTo>
                <a:lnTo>
                  <a:pt x="0" y="29883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0" name="object 240"/>
          <p:cNvSpPr/>
          <p:nvPr/>
        </p:nvSpPr>
        <p:spPr>
          <a:xfrm>
            <a:off x="4014057" y="1499684"/>
            <a:ext cx="31115" cy="30480"/>
          </a:xfrm>
          <a:custGeom>
            <a:avLst/>
            <a:gdLst/>
            <a:ahLst/>
            <a:cxnLst/>
            <a:rect l="l" t="t" r="r" b="b"/>
            <a:pathLst>
              <a:path w="31114" h="30480">
                <a:moveTo>
                  <a:pt x="0" y="0"/>
                </a:moveTo>
                <a:lnTo>
                  <a:pt x="31032" y="0"/>
                </a:lnTo>
                <a:lnTo>
                  <a:pt x="31032" y="29883"/>
                </a:lnTo>
                <a:lnTo>
                  <a:pt x="0" y="29883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1" name="object 241"/>
          <p:cNvSpPr/>
          <p:nvPr/>
        </p:nvSpPr>
        <p:spPr>
          <a:xfrm>
            <a:off x="4228980" y="1407740"/>
            <a:ext cx="31115" cy="30480"/>
          </a:xfrm>
          <a:custGeom>
            <a:avLst/>
            <a:gdLst/>
            <a:ahLst/>
            <a:cxnLst/>
            <a:rect l="l" t="t" r="r" b="b"/>
            <a:pathLst>
              <a:path w="31114" h="30480">
                <a:moveTo>
                  <a:pt x="0" y="0"/>
                </a:moveTo>
                <a:lnTo>
                  <a:pt x="31032" y="0"/>
                </a:lnTo>
                <a:lnTo>
                  <a:pt x="31032" y="29880"/>
                </a:lnTo>
                <a:lnTo>
                  <a:pt x="0" y="2988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2" name="object 242"/>
          <p:cNvSpPr/>
          <p:nvPr/>
        </p:nvSpPr>
        <p:spPr>
          <a:xfrm>
            <a:off x="4228980" y="1407740"/>
            <a:ext cx="31115" cy="30480"/>
          </a:xfrm>
          <a:custGeom>
            <a:avLst/>
            <a:gdLst/>
            <a:ahLst/>
            <a:cxnLst/>
            <a:rect l="l" t="t" r="r" b="b"/>
            <a:pathLst>
              <a:path w="31114" h="30480">
                <a:moveTo>
                  <a:pt x="0" y="0"/>
                </a:moveTo>
                <a:lnTo>
                  <a:pt x="31032" y="0"/>
                </a:lnTo>
                <a:lnTo>
                  <a:pt x="31032" y="29880"/>
                </a:lnTo>
                <a:lnTo>
                  <a:pt x="0" y="29880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3" name="object 243"/>
          <p:cNvSpPr/>
          <p:nvPr/>
        </p:nvSpPr>
        <p:spPr>
          <a:xfrm>
            <a:off x="4228980" y="1453712"/>
            <a:ext cx="31115" cy="30480"/>
          </a:xfrm>
          <a:custGeom>
            <a:avLst/>
            <a:gdLst/>
            <a:ahLst/>
            <a:cxnLst/>
            <a:rect l="l" t="t" r="r" b="b"/>
            <a:pathLst>
              <a:path w="31114" h="30480">
                <a:moveTo>
                  <a:pt x="0" y="0"/>
                </a:moveTo>
                <a:lnTo>
                  <a:pt x="31032" y="0"/>
                </a:lnTo>
                <a:lnTo>
                  <a:pt x="31032" y="29883"/>
                </a:lnTo>
                <a:lnTo>
                  <a:pt x="0" y="29883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4" name="object 244"/>
          <p:cNvSpPr/>
          <p:nvPr/>
        </p:nvSpPr>
        <p:spPr>
          <a:xfrm>
            <a:off x="4228980" y="1453712"/>
            <a:ext cx="31115" cy="30480"/>
          </a:xfrm>
          <a:custGeom>
            <a:avLst/>
            <a:gdLst/>
            <a:ahLst/>
            <a:cxnLst/>
            <a:rect l="l" t="t" r="r" b="b"/>
            <a:pathLst>
              <a:path w="31114" h="30480">
                <a:moveTo>
                  <a:pt x="0" y="0"/>
                </a:moveTo>
                <a:lnTo>
                  <a:pt x="31032" y="0"/>
                </a:lnTo>
                <a:lnTo>
                  <a:pt x="31032" y="29883"/>
                </a:lnTo>
                <a:lnTo>
                  <a:pt x="0" y="29883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5" name="object 245"/>
          <p:cNvSpPr/>
          <p:nvPr/>
        </p:nvSpPr>
        <p:spPr>
          <a:xfrm>
            <a:off x="4228980" y="1499684"/>
            <a:ext cx="31115" cy="30480"/>
          </a:xfrm>
          <a:custGeom>
            <a:avLst/>
            <a:gdLst/>
            <a:ahLst/>
            <a:cxnLst/>
            <a:rect l="l" t="t" r="r" b="b"/>
            <a:pathLst>
              <a:path w="31114" h="30480">
                <a:moveTo>
                  <a:pt x="0" y="0"/>
                </a:moveTo>
                <a:lnTo>
                  <a:pt x="31032" y="0"/>
                </a:lnTo>
                <a:lnTo>
                  <a:pt x="31032" y="29883"/>
                </a:lnTo>
                <a:lnTo>
                  <a:pt x="0" y="29883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6" name="object 246"/>
          <p:cNvSpPr/>
          <p:nvPr/>
        </p:nvSpPr>
        <p:spPr>
          <a:xfrm>
            <a:off x="4228980" y="1499684"/>
            <a:ext cx="31115" cy="30480"/>
          </a:xfrm>
          <a:custGeom>
            <a:avLst/>
            <a:gdLst/>
            <a:ahLst/>
            <a:cxnLst/>
            <a:rect l="l" t="t" r="r" b="b"/>
            <a:pathLst>
              <a:path w="31114" h="30480">
                <a:moveTo>
                  <a:pt x="0" y="0"/>
                </a:moveTo>
                <a:lnTo>
                  <a:pt x="31032" y="0"/>
                </a:lnTo>
                <a:lnTo>
                  <a:pt x="31032" y="29883"/>
                </a:lnTo>
                <a:lnTo>
                  <a:pt x="0" y="29883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7" name="object 247"/>
          <p:cNvSpPr/>
          <p:nvPr/>
        </p:nvSpPr>
        <p:spPr>
          <a:xfrm>
            <a:off x="4014057" y="2099638"/>
            <a:ext cx="31115" cy="30480"/>
          </a:xfrm>
          <a:custGeom>
            <a:avLst/>
            <a:gdLst/>
            <a:ahLst/>
            <a:cxnLst/>
            <a:rect l="l" t="t" r="r" b="b"/>
            <a:pathLst>
              <a:path w="31114" h="30480">
                <a:moveTo>
                  <a:pt x="0" y="0"/>
                </a:moveTo>
                <a:lnTo>
                  <a:pt x="31032" y="0"/>
                </a:lnTo>
                <a:lnTo>
                  <a:pt x="31032" y="29880"/>
                </a:lnTo>
                <a:lnTo>
                  <a:pt x="0" y="2988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8" name="object 248"/>
          <p:cNvSpPr/>
          <p:nvPr/>
        </p:nvSpPr>
        <p:spPr>
          <a:xfrm>
            <a:off x="4014057" y="2099638"/>
            <a:ext cx="31115" cy="30480"/>
          </a:xfrm>
          <a:custGeom>
            <a:avLst/>
            <a:gdLst/>
            <a:ahLst/>
            <a:cxnLst/>
            <a:rect l="l" t="t" r="r" b="b"/>
            <a:pathLst>
              <a:path w="31114" h="30480">
                <a:moveTo>
                  <a:pt x="0" y="0"/>
                </a:moveTo>
                <a:lnTo>
                  <a:pt x="31032" y="0"/>
                </a:lnTo>
                <a:lnTo>
                  <a:pt x="31032" y="29880"/>
                </a:lnTo>
                <a:lnTo>
                  <a:pt x="0" y="29880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9" name="object 249"/>
          <p:cNvSpPr/>
          <p:nvPr/>
        </p:nvSpPr>
        <p:spPr>
          <a:xfrm>
            <a:off x="4228980" y="2099638"/>
            <a:ext cx="31115" cy="30480"/>
          </a:xfrm>
          <a:custGeom>
            <a:avLst/>
            <a:gdLst/>
            <a:ahLst/>
            <a:cxnLst/>
            <a:rect l="l" t="t" r="r" b="b"/>
            <a:pathLst>
              <a:path w="31114" h="30480">
                <a:moveTo>
                  <a:pt x="0" y="0"/>
                </a:moveTo>
                <a:lnTo>
                  <a:pt x="31032" y="0"/>
                </a:lnTo>
                <a:lnTo>
                  <a:pt x="31032" y="29880"/>
                </a:lnTo>
                <a:lnTo>
                  <a:pt x="0" y="2988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0" name="object 250"/>
          <p:cNvSpPr/>
          <p:nvPr/>
        </p:nvSpPr>
        <p:spPr>
          <a:xfrm>
            <a:off x="4228980" y="2099638"/>
            <a:ext cx="31115" cy="30480"/>
          </a:xfrm>
          <a:custGeom>
            <a:avLst/>
            <a:gdLst/>
            <a:ahLst/>
            <a:cxnLst/>
            <a:rect l="l" t="t" r="r" b="b"/>
            <a:pathLst>
              <a:path w="31114" h="30480">
                <a:moveTo>
                  <a:pt x="0" y="0"/>
                </a:moveTo>
                <a:lnTo>
                  <a:pt x="31032" y="0"/>
                </a:lnTo>
                <a:lnTo>
                  <a:pt x="31032" y="29880"/>
                </a:lnTo>
                <a:lnTo>
                  <a:pt x="0" y="29880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1" name="object 251"/>
          <p:cNvSpPr/>
          <p:nvPr/>
        </p:nvSpPr>
        <p:spPr>
          <a:xfrm>
            <a:off x="4014057" y="2099638"/>
            <a:ext cx="31115" cy="30480"/>
          </a:xfrm>
          <a:custGeom>
            <a:avLst/>
            <a:gdLst/>
            <a:ahLst/>
            <a:cxnLst/>
            <a:rect l="l" t="t" r="r" b="b"/>
            <a:pathLst>
              <a:path w="31114" h="30480">
                <a:moveTo>
                  <a:pt x="0" y="0"/>
                </a:moveTo>
                <a:lnTo>
                  <a:pt x="31032" y="0"/>
                </a:lnTo>
                <a:lnTo>
                  <a:pt x="31032" y="29880"/>
                </a:lnTo>
                <a:lnTo>
                  <a:pt x="0" y="2988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2" name="object 252"/>
          <p:cNvSpPr/>
          <p:nvPr/>
        </p:nvSpPr>
        <p:spPr>
          <a:xfrm>
            <a:off x="4014057" y="2099638"/>
            <a:ext cx="31115" cy="30480"/>
          </a:xfrm>
          <a:custGeom>
            <a:avLst/>
            <a:gdLst/>
            <a:ahLst/>
            <a:cxnLst/>
            <a:rect l="l" t="t" r="r" b="b"/>
            <a:pathLst>
              <a:path w="31114" h="30480">
                <a:moveTo>
                  <a:pt x="0" y="0"/>
                </a:moveTo>
                <a:lnTo>
                  <a:pt x="31032" y="0"/>
                </a:lnTo>
                <a:lnTo>
                  <a:pt x="31032" y="29880"/>
                </a:lnTo>
                <a:lnTo>
                  <a:pt x="0" y="29880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3" name="object 253"/>
          <p:cNvSpPr/>
          <p:nvPr/>
        </p:nvSpPr>
        <p:spPr>
          <a:xfrm>
            <a:off x="4228980" y="2099638"/>
            <a:ext cx="31115" cy="30480"/>
          </a:xfrm>
          <a:custGeom>
            <a:avLst/>
            <a:gdLst/>
            <a:ahLst/>
            <a:cxnLst/>
            <a:rect l="l" t="t" r="r" b="b"/>
            <a:pathLst>
              <a:path w="31114" h="30480">
                <a:moveTo>
                  <a:pt x="0" y="0"/>
                </a:moveTo>
                <a:lnTo>
                  <a:pt x="31032" y="0"/>
                </a:lnTo>
                <a:lnTo>
                  <a:pt x="31032" y="29880"/>
                </a:lnTo>
                <a:lnTo>
                  <a:pt x="0" y="2988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4" name="object 254"/>
          <p:cNvSpPr/>
          <p:nvPr/>
        </p:nvSpPr>
        <p:spPr>
          <a:xfrm>
            <a:off x="4228980" y="2099638"/>
            <a:ext cx="31115" cy="30480"/>
          </a:xfrm>
          <a:custGeom>
            <a:avLst/>
            <a:gdLst/>
            <a:ahLst/>
            <a:cxnLst/>
            <a:rect l="l" t="t" r="r" b="b"/>
            <a:pathLst>
              <a:path w="31114" h="30480">
                <a:moveTo>
                  <a:pt x="0" y="0"/>
                </a:moveTo>
                <a:lnTo>
                  <a:pt x="31032" y="0"/>
                </a:lnTo>
                <a:lnTo>
                  <a:pt x="31032" y="29880"/>
                </a:lnTo>
                <a:lnTo>
                  <a:pt x="0" y="29880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5" name="object 255"/>
          <p:cNvSpPr txBox="1"/>
          <p:nvPr/>
        </p:nvSpPr>
        <p:spPr>
          <a:xfrm>
            <a:off x="1647209" y="3685032"/>
            <a:ext cx="604520" cy="461645"/>
          </a:xfrm>
          <a:prstGeom prst="rect">
            <a:avLst/>
          </a:prstGeom>
        </p:spPr>
        <p:txBody>
          <a:bodyPr vert="horz" wrap="square" lIns="0" tIns="26034" rIns="0" bIns="0" rtlCol="0">
            <a:spAutoFit/>
          </a:bodyPr>
          <a:lstStyle/>
          <a:p>
            <a:pPr marL="149860" marR="5080" indent="-137795">
              <a:lnSpc>
                <a:spcPts val="1120"/>
              </a:lnSpc>
              <a:spcBef>
                <a:spcPts val="204"/>
              </a:spcBef>
            </a:pPr>
            <a:r>
              <a:rPr sz="1000" spc="-5" dirty="0">
                <a:solidFill>
                  <a:srgbClr val="151616"/>
                </a:solidFill>
                <a:latin typeface="Arial"/>
                <a:cs typeface="Arial"/>
              </a:rPr>
              <a:t>High</a:t>
            </a:r>
            <a:r>
              <a:rPr sz="1000" spc="-8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151616"/>
                </a:solidFill>
                <a:latin typeface="Arial"/>
                <a:cs typeface="Arial"/>
              </a:rPr>
              <a:t>Back  </a:t>
            </a:r>
            <a:r>
              <a:rPr sz="1000" spc="-5" dirty="0">
                <a:solidFill>
                  <a:srgbClr val="151616"/>
                </a:solidFill>
                <a:latin typeface="Arial"/>
                <a:cs typeface="Arial"/>
              </a:rPr>
              <a:t>Chair  1899</a:t>
            </a:r>
            <a:endParaRPr sz="1000">
              <a:latin typeface="Arial"/>
              <a:cs typeface="Arial"/>
            </a:endParaRPr>
          </a:p>
        </p:txBody>
      </p:sp>
      <p:sp>
        <p:nvSpPr>
          <p:cNvPr id="256" name="object 256"/>
          <p:cNvSpPr/>
          <p:nvPr/>
        </p:nvSpPr>
        <p:spPr>
          <a:xfrm>
            <a:off x="7413459" y="1528240"/>
            <a:ext cx="604978" cy="604978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7" name="object 257"/>
          <p:cNvSpPr/>
          <p:nvPr/>
        </p:nvSpPr>
        <p:spPr>
          <a:xfrm>
            <a:off x="6680028" y="1505653"/>
            <a:ext cx="0" cy="608965"/>
          </a:xfrm>
          <a:custGeom>
            <a:avLst/>
            <a:gdLst/>
            <a:ahLst/>
            <a:cxnLst/>
            <a:rect l="l" t="t" r="r" b="b"/>
            <a:pathLst>
              <a:path h="608964">
                <a:moveTo>
                  <a:pt x="0" y="0"/>
                </a:moveTo>
                <a:lnTo>
                  <a:pt x="0" y="608688"/>
                </a:lnTo>
              </a:path>
            </a:pathLst>
          </a:custGeom>
          <a:ln w="3033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8" name="object 258"/>
          <p:cNvSpPr/>
          <p:nvPr/>
        </p:nvSpPr>
        <p:spPr>
          <a:xfrm>
            <a:off x="6664859" y="1505653"/>
            <a:ext cx="30480" cy="608965"/>
          </a:xfrm>
          <a:custGeom>
            <a:avLst/>
            <a:gdLst/>
            <a:ahLst/>
            <a:cxnLst/>
            <a:rect l="l" t="t" r="r" b="b"/>
            <a:pathLst>
              <a:path w="30479" h="608964">
                <a:moveTo>
                  <a:pt x="0" y="0"/>
                </a:moveTo>
                <a:lnTo>
                  <a:pt x="30337" y="0"/>
                </a:lnTo>
                <a:lnTo>
                  <a:pt x="30337" y="608688"/>
                </a:lnTo>
                <a:lnTo>
                  <a:pt x="0" y="608688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9" name="object 259"/>
          <p:cNvSpPr/>
          <p:nvPr/>
        </p:nvSpPr>
        <p:spPr>
          <a:xfrm>
            <a:off x="7066140" y="1505653"/>
            <a:ext cx="0" cy="608965"/>
          </a:xfrm>
          <a:custGeom>
            <a:avLst/>
            <a:gdLst/>
            <a:ahLst/>
            <a:cxnLst/>
            <a:rect l="l" t="t" r="r" b="b"/>
            <a:pathLst>
              <a:path h="608964">
                <a:moveTo>
                  <a:pt x="0" y="0"/>
                </a:moveTo>
                <a:lnTo>
                  <a:pt x="0" y="608688"/>
                </a:lnTo>
              </a:path>
            </a:pathLst>
          </a:custGeom>
          <a:ln w="3033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0" name="object 260"/>
          <p:cNvSpPr/>
          <p:nvPr/>
        </p:nvSpPr>
        <p:spPr>
          <a:xfrm>
            <a:off x="7050971" y="1505653"/>
            <a:ext cx="30480" cy="608965"/>
          </a:xfrm>
          <a:custGeom>
            <a:avLst/>
            <a:gdLst/>
            <a:ahLst/>
            <a:cxnLst/>
            <a:rect l="l" t="t" r="r" b="b"/>
            <a:pathLst>
              <a:path w="30479" h="608964">
                <a:moveTo>
                  <a:pt x="0" y="0"/>
                </a:moveTo>
                <a:lnTo>
                  <a:pt x="30336" y="0"/>
                </a:lnTo>
                <a:lnTo>
                  <a:pt x="30336" y="608688"/>
                </a:lnTo>
                <a:lnTo>
                  <a:pt x="0" y="608688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1" name="object 261"/>
          <p:cNvSpPr/>
          <p:nvPr/>
        </p:nvSpPr>
        <p:spPr>
          <a:xfrm>
            <a:off x="6682525" y="1591990"/>
            <a:ext cx="382270" cy="0"/>
          </a:xfrm>
          <a:custGeom>
            <a:avLst/>
            <a:gdLst/>
            <a:ahLst/>
            <a:cxnLst/>
            <a:rect l="l" t="t" r="r" b="b"/>
            <a:pathLst>
              <a:path w="382270">
                <a:moveTo>
                  <a:pt x="0" y="0"/>
                </a:moveTo>
                <a:lnTo>
                  <a:pt x="381697" y="0"/>
                </a:lnTo>
              </a:path>
            </a:pathLst>
          </a:custGeom>
          <a:ln w="3089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2" name="object 262"/>
          <p:cNvSpPr/>
          <p:nvPr/>
        </p:nvSpPr>
        <p:spPr>
          <a:xfrm>
            <a:off x="6682525" y="1576544"/>
            <a:ext cx="382270" cy="31115"/>
          </a:xfrm>
          <a:custGeom>
            <a:avLst/>
            <a:gdLst/>
            <a:ahLst/>
            <a:cxnLst/>
            <a:rect l="l" t="t" r="r" b="b"/>
            <a:pathLst>
              <a:path w="382270" h="31115">
                <a:moveTo>
                  <a:pt x="0" y="0"/>
                </a:moveTo>
                <a:lnTo>
                  <a:pt x="381697" y="0"/>
                </a:lnTo>
                <a:lnTo>
                  <a:pt x="381697" y="30891"/>
                </a:lnTo>
                <a:lnTo>
                  <a:pt x="0" y="30891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3" name="object 263"/>
          <p:cNvSpPr/>
          <p:nvPr/>
        </p:nvSpPr>
        <p:spPr>
          <a:xfrm>
            <a:off x="6682525" y="1669214"/>
            <a:ext cx="382270" cy="0"/>
          </a:xfrm>
          <a:custGeom>
            <a:avLst/>
            <a:gdLst/>
            <a:ahLst/>
            <a:cxnLst/>
            <a:rect l="l" t="t" r="r" b="b"/>
            <a:pathLst>
              <a:path w="382270">
                <a:moveTo>
                  <a:pt x="0" y="0"/>
                </a:moveTo>
                <a:lnTo>
                  <a:pt x="381697" y="0"/>
                </a:lnTo>
              </a:path>
            </a:pathLst>
          </a:custGeom>
          <a:ln w="3089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4" name="object 264"/>
          <p:cNvSpPr/>
          <p:nvPr/>
        </p:nvSpPr>
        <p:spPr>
          <a:xfrm>
            <a:off x="6682525" y="1653768"/>
            <a:ext cx="382270" cy="31115"/>
          </a:xfrm>
          <a:custGeom>
            <a:avLst/>
            <a:gdLst/>
            <a:ahLst/>
            <a:cxnLst/>
            <a:rect l="l" t="t" r="r" b="b"/>
            <a:pathLst>
              <a:path w="382270" h="31114">
                <a:moveTo>
                  <a:pt x="0" y="0"/>
                </a:moveTo>
                <a:lnTo>
                  <a:pt x="381697" y="0"/>
                </a:lnTo>
                <a:lnTo>
                  <a:pt x="381697" y="30891"/>
                </a:lnTo>
                <a:lnTo>
                  <a:pt x="0" y="30891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5" name="object 265"/>
          <p:cNvSpPr/>
          <p:nvPr/>
        </p:nvSpPr>
        <p:spPr>
          <a:xfrm>
            <a:off x="6682525" y="1742021"/>
            <a:ext cx="382270" cy="0"/>
          </a:xfrm>
          <a:custGeom>
            <a:avLst/>
            <a:gdLst/>
            <a:ahLst/>
            <a:cxnLst/>
            <a:rect l="l" t="t" r="r" b="b"/>
            <a:pathLst>
              <a:path w="382270">
                <a:moveTo>
                  <a:pt x="0" y="0"/>
                </a:moveTo>
                <a:lnTo>
                  <a:pt x="381697" y="0"/>
                </a:lnTo>
              </a:path>
            </a:pathLst>
          </a:custGeom>
          <a:ln w="3088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6" name="object 266"/>
          <p:cNvSpPr/>
          <p:nvPr/>
        </p:nvSpPr>
        <p:spPr>
          <a:xfrm>
            <a:off x="6682525" y="1726577"/>
            <a:ext cx="382270" cy="31115"/>
          </a:xfrm>
          <a:custGeom>
            <a:avLst/>
            <a:gdLst/>
            <a:ahLst/>
            <a:cxnLst/>
            <a:rect l="l" t="t" r="r" b="b"/>
            <a:pathLst>
              <a:path w="382270" h="31114">
                <a:moveTo>
                  <a:pt x="0" y="0"/>
                </a:moveTo>
                <a:lnTo>
                  <a:pt x="381697" y="0"/>
                </a:lnTo>
                <a:lnTo>
                  <a:pt x="381697" y="30888"/>
                </a:lnTo>
                <a:lnTo>
                  <a:pt x="0" y="30888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7" name="object 267"/>
          <p:cNvSpPr/>
          <p:nvPr/>
        </p:nvSpPr>
        <p:spPr>
          <a:xfrm>
            <a:off x="6682525" y="1819243"/>
            <a:ext cx="382270" cy="0"/>
          </a:xfrm>
          <a:custGeom>
            <a:avLst/>
            <a:gdLst/>
            <a:ahLst/>
            <a:cxnLst/>
            <a:rect l="l" t="t" r="r" b="b"/>
            <a:pathLst>
              <a:path w="382270">
                <a:moveTo>
                  <a:pt x="0" y="0"/>
                </a:moveTo>
                <a:lnTo>
                  <a:pt x="381697" y="0"/>
                </a:lnTo>
              </a:path>
            </a:pathLst>
          </a:custGeom>
          <a:ln w="3089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8" name="object 268"/>
          <p:cNvSpPr/>
          <p:nvPr/>
        </p:nvSpPr>
        <p:spPr>
          <a:xfrm>
            <a:off x="6682525" y="1803797"/>
            <a:ext cx="382270" cy="31115"/>
          </a:xfrm>
          <a:custGeom>
            <a:avLst/>
            <a:gdLst/>
            <a:ahLst/>
            <a:cxnLst/>
            <a:rect l="l" t="t" r="r" b="b"/>
            <a:pathLst>
              <a:path w="382270" h="31114">
                <a:moveTo>
                  <a:pt x="0" y="0"/>
                </a:moveTo>
                <a:lnTo>
                  <a:pt x="381697" y="0"/>
                </a:lnTo>
                <a:lnTo>
                  <a:pt x="381697" y="30892"/>
                </a:lnTo>
                <a:lnTo>
                  <a:pt x="0" y="30892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9" name="object 269"/>
          <p:cNvSpPr/>
          <p:nvPr/>
        </p:nvSpPr>
        <p:spPr>
          <a:xfrm>
            <a:off x="6682525" y="1892057"/>
            <a:ext cx="382270" cy="0"/>
          </a:xfrm>
          <a:custGeom>
            <a:avLst/>
            <a:gdLst/>
            <a:ahLst/>
            <a:cxnLst/>
            <a:rect l="l" t="t" r="r" b="b"/>
            <a:pathLst>
              <a:path w="382270">
                <a:moveTo>
                  <a:pt x="0" y="0"/>
                </a:moveTo>
                <a:lnTo>
                  <a:pt x="381697" y="0"/>
                </a:lnTo>
              </a:path>
            </a:pathLst>
          </a:custGeom>
          <a:ln w="3089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0" name="object 270"/>
          <p:cNvSpPr/>
          <p:nvPr/>
        </p:nvSpPr>
        <p:spPr>
          <a:xfrm>
            <a:off x="6682525" y="1876611"/>
            <a:ext cx="382270" cy="31115"/>
          </a:xfrm>
          <a:custGeom>
            <a:avLst/>
            <a:gdLst/>
            <a:ahLst/>
            <a:cxnLst/>
            <a:rect l="l" t="t" r="r" b="b"/>
            <a:pathLst>
              <a:path w="382270" h="31114">
                <a:moveTo>
                  <a:pt x="0" y="0"/>
                </a:moveTo>
                <a:lnTo>
                  <a:pt x="381697" y="0"/>
                </a:lnTo>
                <a:lnTo>
                  <a:pt x="381697" y="30891"/>
                </a:lnTo>
                <a:lnTo>
                  <a:pt x="0" y="30891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1" name="object 271"/>
          <p:cNvSpPr/>
          <p:nvPr/>
        </p:nvSpPr>
        <p:spPr>
          <a:xfrm>
            <a:off x="6682525" y="1969276"/>
            <a:ext cx="382270" cy="0"/>
          </a:xfrm>
          <a:custGeom>
            <a:avLst/>
            <a:gdLst/>
            <a:ahLst/>
            <a:cxnLst/>
            <a:rect l="l" t="t" r="r" b="b"/>
            <a:pathLst>
              <a:path w="382270">
                <a:moveTo>
                  <a:pt x="0" y="0"/>
                </a:moveTo>
                <a:lnTo>
                  <a:pt x="381697" y="0"/>
                </a:lnTo>
              </a:path>
            </a:pathLst>
          </a:custGeom>
          <a:ln w="3089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2" name="object 272"/>
          <p:cNvSpPr/>
          <p:nvPr/>
        </p:nvSpPr>
        <p:spPr>
          <a:xfrm>
            <a:off x="6682525" y="1953831"/>
            <a:ext cx="382270" cy="31115"/>
          </a:xfrm>
          <a:custGeom>
            <a:avLst/>
            <a:gdLst/>
            <a:ahLst/>
            <a:cxnLst/>
            <a:rect l="l" t="t" r="r" b="b"/>
            <a:pathLst>
              <a:path w="382270" h="31114">
                <a:moveTo>
                  <a:pt x="0" y="0"/>
                </a:moveTo>
                <a:lnTo>
                  <a:pt x="381697" y="0"/>
                </a:lnTo>
                <a:lnTo>
                  <a:pt x="381697" y="30891"/>
                </a:lnTo>
                <a:lnTo>
                  <a:pt x="0" y="30891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3" name="object 273"/>
          <p:cNvSpPr/>
          <p:nvPr/>
        </p:nvSpPr>
        <p:spPr>
          <a:xfrm>
            <a:off x="6682525" y="2042087"/>
            <a:ext cx="382270" cy="0"/>
          </a:xfrm>
          <a:custGeom>
            <a:avLst/>
            <a:gdLst/>
            <a:ahLst/>
            <a:cxnLst/>
            <a:rect l="l" t="t" r="r" b="b"/>
            <a:pathLst>
              <a:path w="382270">
                <a:moveTo>
                  <a:pt x="0" y="0"/>
                </a:moveTo>
                <a:lnTo>
                  <a:pt x="381697" y="0"/>
                </a:lnTo>
              </a:path>
            </a:pathLst>
          </a:custGeom>
          <a:ln w="3089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4" name="object 274"/>
          <p:cNvSpPr/>
          <p:nvPr/>
        </p:nvSpPr>
        <p:spPr>
          <a:xfrm>
            <a:off x="6682525" y="2026641"/>
            <a:ext cx="382270" cy="31115"/>
          </a:xfrm>
          <a:custGeom>
            <a:avLst/>
            <a:gdLst/>
            <a:ahLst/>
            <a:cxnLst/>
            <a:rect l="l" t="t" r="r" b="b"/>
            <a:pathLst>
              <a:path w="382270" h="31114">
                <a:moveTo>
                  <a:pt x="0" y="0"/>
                </a:moveTo>
                <a:lnTo>
                  <a:pt x="381697" y="0"/>
                </a:lnTo>
                <a:lnTo>
                  <a:pt x="381697" y="30891"/>
                </a:lnTo>
                <a:lnTo>
                  <a:pt x="0" y="30891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5" name="object 275"/>
          <p:cNvSpPr/>
          <p:nvPr/>
        </p:nvSpPr>
        <p:spPr>
          <a:xfrm>
            <a:off x="5608527" y="1663509"/>
            <a:ext cx="776605" cy="321310"/>
          </a:xfrm>
          <a:custGeom>
            <a:avLst/>
            <a:gdLst/>
            <a:ahLst/>
            <a:cxnLst/>
            <a:rect l="l" t="t" r="r" b="b"/>
            <a:pathLst>
              <a:path w="776604" h="321310">
                <a:moveTo>
                  <a:pt x="388004" y="0"/>
                </a:moveTo>
                <a:lnTo>
                  <a:pt x="325068" y="2098"/>
                </a:lnTo>
                <a:lnTo>
                  <a:pt x="265365" y="8173"/>
                </a:lnTo>
                <a:lnTo>
                  <a:pt x="209694" y="17896"/>
                </a:lnTo>
                <a:lnTo>
                  <a:pt x="158854" y="30935"/>
                </a:lnTo>
                <a:lnTo>
                  <a:pt x="113644" y="46961"/>
                </a:lnTo>
                <a:lnTo>
                  <a:pt x="74862" y="65643"/>
                </a:lnTo>
                <a:lnTo>
                  <a:pt x="19780" y="109657"/>
                </a:lnTo>
                <a:lnTo>
                  <a:pt x="0" y="160337"/>
                </a:lnTo>
                <a:lnTo>
                  <a:pt x="5078" y="186346"/>
                </a:lnTo>
                <a:lnTo>
                  <a:pt x="43308" y="234024"/>
                </a:lnTo>
                <a:lnTo>
                  <a:pt x="113644" y="273715"/>
                </a:lnTo>
                <a:lnTo>
                  <a:pt x="158854" y="289741"/>
                </a:lnTo>
                <a:lnTo>
                  <a:pt x="209694" y="302781"/>
                </a:lnTo>
                <a:lnTo>
                  <a:pt x="265365" y="312503"/>
                </a:lnTo>
                <a:lnTo>
                  <a:pt x="325068" y="318579"/>
                </a:lnTo>
                <a:lnTo>
                  <a:pt x="388004" y="320677"/>
                </a:lnTo>
                <a:lnTo>
                  <a:pt x="450938" y="318579"/>
                </a:lnTo>
                <a:lnTo>
                  <a:pt x="510640" y="312503"/>
                </a:lnTo>
                <a:lnTo>
                  <a:pt x="566310" y="302781"/>
                </a:lnTo>
                <a:lnTo>
                  <a:pt x="617149" y="289741"/>
                </a:lnTo>
                <a:lnTo>
                  <a:pt x="662359" y="273715"/>
                </a:lnTo>
                <a:lnTo>
                  <a:pt x="701141" y="255033"/>
                </a:lnTo>
                <a:lnTo>
                  <a:pt x="756223" y="211018"/>
                </a:lnTo>
                <a:lnTo>
                  <a:pt x="776004" y="160337"/>
                </a:lnTo>
                <a:lnTo>
                  <a:pt x="770925" y="134329"/>
                </a:lnTo>
                <a:lnTo>
                  <a:pt x="732695" y="86652"/>
                </a:lnTo>
                <a:lnTo>
                  <a:pt x="662359" y="46961"/>
                </a:lnTo>
                <a:lnTo>
                  <a:pt x="617149" y="30935"/>
                </a:lnTo>
                <a:lnTo>
                  <a:pt x="566310" y="17896"/>
                </a:lnTo>
                <a:lnTo>
                  <a:pt x="510640" y="8173"/>
                </a:lnTo>
                <a:lnTo>
                  <a:pt x="450938" y="2098"/>
                </a:lnTo>
                <a:lnTo>
                  <a:pt x="388004" y="0"/>
                </a:lnTo>
                <a:close/>
              </a:path>
            </a:pathLst>
          </a:custGeom>
          <a:solidFill>
            <a:srgbClr val="66333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6" name="object 276"/>
          <p:cNvSpPr/>
          <p:nvPr/>
        </p:nvSpPr>
        <p:spPr>
          <a:xfrm>
            <a:off x="5608527" y="1663509"/>
            <a:ext cx="776605" cy="321310"/>
          </a:xfrm>
          <a:custGeom>
            <a:avLst/>
            <a:gdLst/>
            <a:ahLst/>
            <a:cxnLst/>
            <a:rect l="l" t="t" r="r" b="b"/>
            <a:pathLst>
              <a:path w="776604" h="321310">
                <a:moveTo>
                  <a:pt x="388004" y="0"/>
                </a:moveTo>
                <a:lnTo>
                  <a:pt x="450938" y="2098"/>
                </a:lnTo>
                <a:lnTo>
                  <a:pt x="510640" y="8173"/>
                </a:lnTo>
                <a:lnTo>
                  <a:pt x="566310" y="17896"/>
                </a:lnTo>
                <a:lnTo>
                  <a:pt x="617149" y="30935"/>
                </a:lnTo>
                <a:lnTo>
                  <a:pt x="662359" y="46961"/>
                </a:lnTo>
                <a:lnTo>
                  <a:pt x="701141" y="65643"/>
                </a:lnTo>
                <a:lnTo>
                  <a:pt x="756223" y="109657"/>
                </a:lnTo>
                <a:lnTo>
                  <a:pt x="776004" y="160337"/>
                </a:lnTo>
                <a:lnTo>
                  <a:pt x="770925" y="186346"/>
                </a:lnTo>
                <a:lnTo>
                  <a:pt x="732695" y="234024"/>
                </a:lnTo>
                <a:lnTo>
                  <a:pt x="662359" y="273715"/>
                </a:lnTo>
                <a:lnTo>
                  <a:pt x="617149" y="289741"/>
                </a:lnTo>
                <a:lnTo>
                  <a:pt x="566310" y="302781"/>
                </a:lnTo>
                <a:lnTo>
                  <a:pt x="510640" y="312503"/>
                </a:lnTo>
                <a:lnTo>
                  <a:pt x="450938" y="318579"/>
                </a:lnTo>
                <a:lnTo>
                  <a:pt x="388004" y="320677"/>
                </a:lnTo>
                <a:lnTo>
                  <a:pt x="325068" y="318579"/>
                </a:lnTo>
                <a:lnTo>
                  <a:pt x="265365" y="312503"/>
                </a:lnTo>
                <a:lnTo>
                  <a:pt x="209694" y="302781"/>
                </a:lnTo>
                <a:lnTo>
                  <a:pt x="158854" y="289741"/>
                </a:lnTo>
                <a:lnTo>
                  <a:pt x="113644" y="273715"/>
                </a:lnTo>
                <a:lnTo>
                  <a:pt x="74862" y="255033"/>
                </a:lnTo>
                <a:lnTo>
                  <a:pt x="19780" y="211018"/>
                </a:lnTo>
                <a:lnTo>
                  <a:pt x="0" y="160337"/>
                </a:lnTo>
                <a:lnTo>
                  <a:pt x="5078" y="134329"/>
                </a:lnTo>
                <a:lnTo>
                  <a:pt x="43308" y="86652"/>
                </a:lnTo>
                <a:lnTo>
                  <a:pt x="113644" y="46961"/>
                </a:lnTo>
                <a:lnTo>
                  <a:pt x="158854" y="30935"/>
                </a:lnTo>
                <a:lnTo>
                  <a:pt x="209694" y="17896"/>
                </a:lnTo>
                <a:lnTo>
                  <a:pt x="265365" y="8173"/>
                </a:lnTo>
                <a:lnTo>
                  <a:pt x="325068" y="2098"/>
                </a:lnTo>
                <a:lnTo>
                  <a:pt x="388004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7" name="object 277"/>
          <p:cNvSpPr/>
          <p:nvPr/>
        </p:nvSpPr>
        <p:spPr>
          <a:xfrm>
            <a:off x="5799349" y="1688551"/>
            <a:ext cx="427990" cy="126364"/>
          </a:xfrm>
          <a:custGeom>
            <a:avLst/>
            <a:gdLst/>
            <a:ahLst/>
            <a:cxnLst/>
            <a:rect l="l" t="t" r="r" b="b"/>
            <a:pathLst>
              <a:path w="427989" h="126364">
                <a:moveTo>
                  <a:pt x="351047" y="46555"/>
                </a:moveTo>
                <a:lnTo>
                  <a:pt x="265724" y="46555"/>
                </a:lnTo>
                <a:lnTo>
                  <a:pt x="311858" y="57771"/>
                </a:lnTo>
                <a:lnTo>
                  <a:pt x="346834" y="73343"/>
                </a:lnTo>
                <a:lnTo>
                  <a:pt x="377821" y="95411"/>
                </a:lnTo>
                <a:lnTo>
                  <a:pt x="411989" y="126110"/>
                </a:lnTo>
                <a:lnTo>
                  <a:pt x="419459" y="125427"/>
                </a:lnTo>
                <a:lnTo>
                  <a:pt x="425327" y="123133"/>
                </a:lnTo>
                <a:lnTo>
                  <a:pt x="427900" y="117543"/>
                </a:lnTo>
                <a:lnTo>
                  <a:pt x="399609" y="85287"/>
                </a:lnTo>
                <a:lnTo>
                  <a:pt x="367319" y="57176"/>
                </a:lnTo>
                <a:lnTo>
                  <a:pt x="351047" y="46555"/>
                </a:lnTo>
                <a:close/>
              </a:path>
              <a:path w="427989" h="126364">
                <a:moveTo>
                  <a:pt x="210706" y="0"/>
                </a:moveTo>
                <a:lnTo>
                  <a:pt x="167819" y="2976"/>
                </a:lnTo>
                <a:lnTo>
                  <a:pt x="124690" y="14243"/>
                </a:lnTo>
                <a:lnTo>
                  <a:pt x="81947" y="34490"/>
                </a:lnTo>
                <a:lnTo>
                  <a:pt x="40215" y="64409"/>
                </a:lnTo>
                <a:lnTo>
                  <a:pt x="120" y="104691"/>
                </a:lnTo>
                <a:lnTo>
                  <a:pt x="0" y="112647"/>
                </a:lnTo>
                <a:lnTo>
                  <a:pt x="210" y="117504"/>
                </a:lnTo>
                <a:lnTo>
                  <a:pt x="9912" y="112647"/>
                </a:lnTo>
                <a:lnTo>
                  <a:pt x="44723" y="84518"/>
                </a:lnTo>
                <a:lnTo>
                  <a:pt x="77558" y="63998"/>
                </a:lnTo>
                <a:lnTo>
                  <a:pt x="113137" y="50819"/>
                </a:lnTo>
                <a:lnTo>
                  <a:pt x="156176" y="44715"/>
                </a:lnTo>
                <a:lnTo>
                  <a:pt x="348227" y="44715"/>
                </a:lnTo>
                <a:lnTo>
                  <a:pt x="331658" y="33901"/>
                </a:lnTo>
                <a:lnTo>
                  <a:pt x="293251" y="16153"/>
                </a:lnTo>
                <a:lnTo>
                  <a:pt x="252725" y="4622"/>
                </a:lnTo>
                <a:lnTo>
                  <a:pt x="210706" y="0"/>
                </a:lnTo>
                <a:close/>
              </a:path>
              <a:path w="427989" h="126364">
                <a:moveTo>
                  <a:pt x="348227" y="44715"/>
                </a:moveTo>
                <a:lnTo>
                  <a:pt x="156176" y="44715"/>
                </a:lnTo>
                <a:lnTo>
                  <a:pt x="167237" y="50876"/>
                </a:lnTo>
                <a:lnTo>
                  <a:pt x="178805" y="56361"/>
                </a:lnTo>
                <a:lnTo>
                  <a:pt x="191298" y="60614"/>
                </a:lnTo>
                <a:lnTo>
                  <a:pt x="205136" y="63075"/>
                </a:lnTo>
                <a:lnTo>
                  <a:pt x="222687" y="61351"/>
                </a:lnTo>
                <a:lnTo>
                  <a:pt x="238488" y="57876"/>
                </a:lnTo>
                <a:lnTo>
                  <a:pt x="252761" y="52871"/>
                </a:lnTo>
                <a:lnTo>
                  <a:pt x="265724" y="46555"/>
                </a:lnTo>
                <a:lnTo>
                  <a:pt x="351047" y="46555"/>
                </a:lnTo>
                <a:lnTo>
                  <a:pt x="348227" y="4471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8" name="object 278"/>
          <p:cNvSpPr/>
          <p:nvPr/>
        </p:nvSpPr>
        <p:spPr>
          <a:xfrm>
            <a:off x="5799293" y="1688551"/>
            <a:ext cx="427990" cy="126364"/>
          </a:xfrm>
          <a:custGeom>
            <a:avLst/>
            <a:gdLst/>
            <a:ahLst/>
            <a:cxnLst/>
            <a:rect l="l" t="t" r="r" b="b"/>
            <a:pathLst>
              <a:path w="427989" h="126364">
                <a:moveTo>
                  <a:pt x="176" y="104691"/>
                </a:moveTo>
                <a:lnTo>
                  <a:pt x="0" y="111354"/>
                </a:lnTo>
                <a:lnTo>
                  <a:pt x="266" y="117504"/>
                </a:lnTo>
                <a:lnTo>
                  <a:pt x="9968" y="112647"/>
                </a:lnTo>
                <a:lnTo>
                  <a:pt x="44779" y="84518"/>
                </a:lnTo>
                <a:lnTo>
                  <a:pt x="77614" y="63998"/>
                </a:lnTo>
                <a:lnTo>
                  <a:pt x="113193" y="50819"/>
                </a:lnTo>
                <a:lnTo>
                  <a:pt x="156232" y="44715"/>
                </a:lnTo>
                <a:lnTo>
                  <a:pt x="167293" y="50876"/>
                </a:lnTo>
                <a:lnTo>
                  <a:pt x="178861" y="56361"/>
                </a:lnTo>
                <a:lnTo>
                  <a:pt x="191354" y="60614"/>
                </a:lnTo>
                <a:lnTo>
                  <a:pt x="205192" y="63075"/>
                </a:lnTo>
                <a:lnTo>
                  <a:pt x="222743" y="61351"/>
                </a:lnTo>
                <a:lnTo>
                  <a:pt x="238545" y="57876"/>
                </a:lnTo>
                <a:lnTo>
                  <a:pt x="252817" y="52871"/>
                </a:lnTo>
                <a:lnTo>
                  <a:pt x="265780" y="46555"/>
                </a:lnTo>
                <a:lnTo>
                  <a:pt x="311914" y="57771"/>
                </a:lnTo>
                <a:lnTo>
                  <a:pt x="346890" y="73343"/>
                </a:lnTo>
                <a:lnTo>
                  <a:pt x="377877" y="95411"/>
                </a:lnTo>
                <a:lnTo>
                  <a:pt x="412045" y="126110"/>
                </a:lnTo>
                <a:lnTo>
                  <a:pt x="419515" y="125427"/>
                </a:lnTo>
                <a:lnTo>
                  <a:pt x="425383" y="123133"/>
                </a:lnTo>
                <a:lnTo>
                  <a:pt x="427956" y="117543"/>
                </a:lnTo>
                <a:lnTo>
                  <a:pt x="399665" y="85287"/>
                </a:lnTo>
                <a:lnTo>
                  <a:pt x="367375" y="57176"/>
                </a:lnTo>
                <a:lnTo>
                  <a:pt x="331714" y="33901"/>
                </a:lnTo>
                <a:lnTo>
                  <a:pt x="293308" y="16153"/>
                </a:lnTo>
                <a:lnTo>
                  <a:pt x="252781" y="4622"/>
                </a:lnTo>
                <a:lnTo>
                  <a:pt x="210762" y="0"/>
                </a:lnTo>
                <a:lnTo>
                  <a:pt x="167875" y="2976"/>
                </a:lnTo>
                <a:lnTo>
                  <a:pt x="124746" y="14243"/>
                </a:lnTo>
                <a:lnTo>
                  <a:pt x="82003" y="34490"/>
                </a:lnTo>
                <a:lnTo>
                  <a:pt x="40271" y="64409"/>
                </a:lnTo>
                <a:lnTo>
                  <a:pt x="176" y="104691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9" name="object 279"/>
          <p:cNvSpPr txBox="1"/>
          <p:nvPr/>
        </p:nvSpPr>
        <p:spPr>
          <a:xfrm>
            <a:off x="6067257" y="2218453"/>
            <a:ext cx="986155" cy="331470"/>
          </a:xfrm>
          <a:prstGeom prst="rect">
            <a:avLst/>
          </a:prstGeom>
        </p:spPr>
        <p:txBody>
          <a:bodyPr vert="horz" wrap="square" lIns="0" tIns="26670" rIns="0" bIns="0" rtlCol="0">
            <a:spAutoFit/>
          </a:bodyPr>
          <a:lstStyle/>
          <a:p>
            <a:pPr marL="84455" marR="5080" indent="-72390">
              <a:lnSpc>
                <a:spcPts val="1160"/>
              </a:lnSpc>
              <a:spcBef>
                <a:spcPts val="210"/>
              </a:spcBef>
            </a:pPr>
            <a:r>
              <a:rPr sz="1000" spc="25" dirty="0">
                <a:solidFill>
                  <a:srgbClr val="151616"/>
                </a:solidFill>
                <a:latin typeface="Arial"/>
                <a:cs typeface="Arial"/>
              </a:rPr>
              <a:t>SHAPES</a:t>
            </a:r>
            <a:r>
              <a:rPr sz="1000" spc="-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000" spc="25" dirty="0">
                <a:solidFill>
                  <a:srgbClr val="151616"/>
                </a:solidFill>
                <a:latin typeface="Arial"/>
                <a:cs typeface="Arial"/>
              </a:rPr>
              <a:t>FROM  </a:t>
            </a:r>
            <a:r>
              <a:rPr sz="1000" spc="0" dirty="0">
                <a:solidFill>
                  <a:srgbClr val="151616"/>
                </a:solidFill>
                <a:latin typeface="Arial"/>
                <a:cs typeface="Arial"/>
              </a:rPr>
              <a:t>SEAT</a:t>
            </a:r>
            <a:r>
              <a:rPr sz="1000" spc="-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000" spc="25" dirty="0">
                <a:solidFill>
                  <a:srgbClr val="151616"/>
                </a:solidFill>
                <a:latin typeface="Arial"/>
                <a:cs typeface="Arial"/>
              </a:rPr>
              <a:t>BACKS</a:t>
            </a:r>
            <a:endParaRPr sz="1000">
              <a:latin typeface="Arial"/>
              <a:cs typeface="Arial"/>
            </a:endParaRPr>
          </a:p>
        </p:txBody>
      </p:sp>
      <p:sp>
        <p:nvSpPr>
          <p:cNvPr id="280" name="object 280"/>
          <p:cNvSpPr txBox="1"/>
          <p:nvPr/>
        </p:nvSpPr>
        <p:spPr>
          <a:xfrm>
            <a:off x="7285108" y="2221200"/>
            <a:ext cx="902969" cy="331470"/>
          </a:xfrm>
          <a:prstGeom prst="rect">
            <a:avLst/>
          </a:prstGeom>
        </p:spPr>
        <p:txBody>
          <a:bodyPr vert="horz" wrap="square" lIns="0" tIns="26670" rIns="0" bIns="0" rtlCol="0">
            <a:spAutoFit/>
          </a:bodyPr>
          <a:lstStyle/>
          <a:p>
            <a:pPr marL="107314" marR="5080" indent="-95250">
              <a:lnSpc>
                <a:spcPts val="1160"/>
              </a:lnSpc>
              <a:spcBef>
                <a:spcPts val="210"/>
              </a:spcBef>
            </a:pPr>
            <a:r>
              <a:rPr sz="1000" spc="25" dirty="0">
                <a:solidFill>
                  <a:srgbClr val="151616"/>
                </a:solidFill>
                <a:latin typeface="Arial"/>
                <a:cs typeface="Arial"/>
              </a:rPr>
              <a:t>MACKIN</a:t>
            </a:r>
            <a:r>
              <a:rPr sz="1000" dirty="0">
                <a:solidFill>
                  <a:srgbClr val="151616"/>
                </a:solidFill>
                <a:latin typeface="Arial"/>
                <a:cs typeface="Arial"/>
              </a:rPr>
              <a:t>T</a:t>
            </a:r>
            <a:r>
              <a:rPr sz="1000" spc="15" dirty="0">
                <a:solidFill>
                  <a:srgbClr val="151616"/>
                </a:solidFill>
                <a:latin typeface="Arial"/>
                <a:cs typeface="Arial"/>
              </a:rPr>
              <a:t>OSH  </a:t>
            </a:r>
            <a:r>
              <a:rPr sz="1000" spc="25" dirty="0">
                <a:solidFill>
                  <a:srgbClr val="151616"/>
                </a:solidFill>
                <a:latin typeface="Arial"/>
                <a:cs typeface="Arial"/>
              </a:rPr>
              <a:t>ROSE</a:t>
            </a:r>
            <a:r>
              <a:rPr sz="1000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000" spc="15" dirty="0">
                <a:solidFill>
                  <a:srgbClr val="151616"/>
                </a:solidFill>
                <a:latin typeface="Arial"/>
                <a:cs typeface="Arial"/>
              </a:rPr>
              <a:t>TILE</a:t>
            </a:r>
            <a:endParaRPr sz="1000">
              <a:latin typeface="Arial"/>
              <a:cs typeface="Arial"/>
            </a:endParaRPr>
          </a:p>
        </p:txBody>
      </p:sp>
      <p:sp>
        <p:nvSpPr>
          <p:cNvPr id="281" name="object 281"/>
          <p:cNvSpPr/>
          <p:nvPr/>
        </p:nvSpPr>
        <p:spPr>
          <a:xfrm>
            <a:off x="276922" y="1102952"/>
            <a:ext cx="1078230" cy="640715"/>
          </a:xfrm>
          <a:custGeom>
            <a:avLst/>
            <a:gdLst/>
            <a:ahLst/>
            <a:cxnLst/>
            <a:rect l="l" t="t" r="r" b="b"/>
            <a:pathLst>
              <a:path w="1078230" h="640714">
                <a:moveTo>
                  <a:pt x="539057" y="0"/>
                </a:moveTo>
                <a:lnTo>
                  <a:pt x="597793" y="1878"/>
                </a:lnTo>
                <a:lnTo>
                  <a:pt x="654696" y="7385"/>
                </a:lnTo>
                <a:lnTo>
                  <a:pt x="709439" y="16323"/>
                </a:lnTo>
                <a:lnTo>
                  <a:pt x="761693" y="28499"/>
                </a:lnTo>
                <a:lnTo>
                  <a:pt x="811128" y="43716"/>
                </a:lnTo>
                <a:lnTo>
                  <a:pt x="857415" y="61779"/>
                </a:lnTo>
                <a:lnTo>
                  <a:pt x="900227" y="82493"/>
                </a:lnTo>
                <a:lnTo>
                  <a:pt x="939233" y="105662"/>
                </a:lnTo>
                <a:lnTo>
                  <a:pt x="974106" y="131092"/>
                </a:lnTo>
                <a:lnTo>
                  <a:pt x="1004516" y="158586"/>
                </a:lnTo>
                <a:lnTo>
                  <a:pt x="1030134" y="187950"/>
                </a:lnTo>
                <a:lnTo>
                  <a:pt x="1065681" y="251505"/>
                </a:lnTo>
                <a:lnTo>
                  <a:pt x="1078114" y="320194"/>
                </a:lnTo>
                <a:lnTo>
                  <a:pt x="1074951" y="355083"/>
                </a:lnTo>
                <a:lnTo>
                  <a:pt x="1050632" y="421399"/>
                </a:lnTo>
                <a:lnTo>
                  <a:pt x="1004516" y="481801"/>
                </a:lnTo>
                <a:lnTo>
                  <a:pt x="974106" y="509295"/>
                </a:lnTo>
                <a:lnTo>
                  <a:pt x="939233" y="534724"/>
                </a:lnTo>
                <a:lnTo>
                  <a:pt x="900227" y="557893"/>
                </a:lnTo>
                <a:lnTo>
                  <a:pt x="857415" y="578607"/>
                </a:lnTo>
                <a:lnTo>
                  <a:pt x="811128" y="596670"/>
                </a:lnTo>
                <a:lnTo>
                  <a:pt x="761693" y="611887"/>
                </a:lnTo>
                <a:lnTo>
                  <a:pt x="709439" y="624062"/>
                </a:lnTo>
                <a:lnTo>
                  <a:pt x="654696" y="633000"/>
                </a:lnTo>
                <a:lnTo>
                  <a:pt x="597793" y="638507"/>
                </a:lnTo>
                <a:lnTo>
                  <a:pt x="539057" y="640386"/>
                </a:lnTo>
                <a:lnTo>
                  <a:pt x="480322" y="638507"/>
                </a:lnTo>
                <a:lnTo>
                  <a:pt x="423418" y="633000"/>
                </a:lnTo>
                <a:lnTo>
                  <a:pt x="368675" y="624062"/>
                </a:lnTo>
                <a:lnTo>
                  <a:pt x="316421" y="611887"/>
                </a:lnTo>
                <a:lnTo>
                  <a:pt x="266986" y="596670"/>
                </a:lnTo>
                <a:lnTo>
                  <a:pt x="220698" y="578607"/>
                </a:lnTo>
                <a:lnTo>
                  <a:pt x="177887" y="557893"/>
                </a:lnTo>
                <a:lnTo>
                  <a:pt x="138880" y="534724"/>
                </a:lnTo>
                <a:lnTo>
                  <a:pt x="104008" y="509295"/>
                </a:lnTo>
                <a:lnTo>
                  <a:pt x="73598" y="481801"/>
                </a:lnTo>
                <a:lnTo>
                  <a:pt x="47979" y="452437"/>
                </a:lnTo>
                <a:lnTo>
                  <a:pt x="12433" y="388883"/>
                </a:lnTo>
                <a:lnTo>
                  <a:pt x="0" y="320194"/>
                </a:lnTo>
                <a:lnTo>
                  <a:pt x="3163" y="285306"/>
                </a:lnTo>
                <a:lnTo>
                  <a:pt x="27481" y="218988"/>
                </a:lnTo>
                <a:lnTo>
                  <a:pt x="73598" y="158586"/>
                </a:lnTo>
                <a:lnTo>
                  <a:pt x="104008" y="131092"/>
                </a:lnTo>
                <a:lnTo>
                  <a:pt x="138880" y="105662"/>
                </a:lnTo>
                <a:lnTo>
                  <a:pt x="177887" y="82493"/>
                </a:lnTo>
                <a:lnTo>
                  <a:pt x="220698" y="61779"/>
                </a:lnTo>
                <a:lnTo>
                  <a:pt x="266986" y="43716"/>
                </a:lnTo>
                <a:lnTo>
                  <a:pt x="316421" y="28499"/>
                </a:lnTo>
                <a:lnTo>
                  <a:pt x="368675" y="16323"/>
                </a:lnTo>
                <a:lnTo>
                  <a:pt x="423418" y="7385"/>
                </a:lnTo>
                <a:lnTo>
                  <a:pt x="480322" y="1878"/>
                </a:lnTo>
                <a:lnTo>
                  <a:pt x="539057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2" name="object 282"/>
          <p:cNvSpPr/>
          <p:nvPr/>
        </p:nvSpPr>
        <p:spPr>
          <a:xfrm>
            <a:off x="1351926" y="844196"/>
            <a:ext cx="4499610" cy="721995"/>
          </a:xfrm>
          <a:custGeom>
            <a:avLst/>
            <a:gdLst/>
            <a:ahLst/>
            <a:cxnLst/>
            <a:rect l="l" t="t" r="r" b="b"/>
            <a:pathLst>
              <a:path w="4499610" h="721994">
                <a:moveTo>
                  <a:pt x="4443394" y="695180"/>
                </a:moveTo>
                <a:lnTo>
                  <a:pt x="4430231" y="721899"/>
                </a:lnTo>
                <a:lnTo>
                  <a:pt x="4499589" y="718767"/>
                </a:lnTo>
                <a:lnTo>
                  <a:pt x="4484684" y="697445"/>
                </a:lnTo>
                <a:lnTo>
                  <a:pt x="4448163" y="697445"/>
                </a:lnTo>
                <a:lnTo>
                  <a:pt x="4443394" y="695180"/>
                </a:lnTo>
                <a:close/>
              </a:path>
              <a:path w="4499610" h="721994">
                <a:moveTo>
                  <a:pt x="4446577" y="688721"/>
                </a:moveTo>
                <a:lnTo>
                  <a:pt x="4443394" y="695180"/>
                </a:lnTo>
                <a:lnTo>
                  <a:pt x="4448163" y="697445"/>
                </a:lnTo>
                <a:lnTo>
                  <a:pt x="4451346" y="690986"/>
                </a:lnTo>
                <a:lnTo>
                  <a:pt x="4446577" y="688721"/>
                </a:lnTo>
                <a:close/>
              </a:path>
              <a:path w="4499610" h="721994">
                <a:moveTo>
                  <a:pt x="4459809" y="661863"/>
                </a:moveTo>
                <a:lnTo>
                  <a:pt x="4446577" y="688721"/>
                </a:lnTo>
                <a:lnTo>
                  <a:pt x="4451346" y="690986"/>
                </a:lnTo>
                <a:lnTo>
                  <a:pt x="4448163" y="697445"/>
                </a:lnTo>
                <a:lnTo>
                  <a:pt x="4484684" y="697445"/>
                </a:lnTo>
                <a:lnTo>
                  <a:pt x="4459809" y="661863"/>
                </a:lnTo>
                <a:close/>
              </a:path>
              <a:path w="4499610" h="721994">
                <a:moveTo>
                  <a:pt x="1904275" y="7199"/>
                </a:moveTo>
                <a:lnTo>
                  <a:pt x="1569455" y="7199"/>
                </a:lnTo>
                <a:lnTo>
                  <a:pt x="1722278" y="7491"/>
                </a:lnTo>
                <a:lnTo>
                  <a:pt x="1879045" y="12790"/>
                </a:lnTo>
                <a:lnTo>
                  <a:pt x="2039377" y="23111"/>
                </a:lnTo>
                <a:lnTo>
                  <a:pt x="2202903" y="38451"/>
                </a:lnTo>
                <a:lnTo>
                  <a:pt x="2369249" y="58820"/>
                </a:lnTo>
                <a:lnTo>
                  <a:pt x="2538031" y="84221"/>
                </a:lnTo>
                <a:lnTo>
                  <a:pt x="2708873" y="114663"/>
                </a:lnTo>
                <a:lnTo>
                  <a:pt x="2881410" y="150152"/>
                </a:lnTo>
                <a:lnTo>
                  <a:pt x="3055254" y="190687"/>
                </a:lnTo>
                <a:lnTo>
                  <a:pt x="3230034" y="236278"/>
                </a:lnTo>
                <a:lnTo>
                  <a:pt x="3405376" y="286933"/>
                </a:lnTo>
                <a:lnTo>
                  <a:pt x="3580904" y="342654"/>
                </a:lnTo>
                <a:lnTo>
                  <a:pt x="3756239" y="403448"/>
                </a:lnTo>
                <a:lnTo>
                  <a:pt x="3931008" y="469320"/>
                </a:lnTo>
                <a:lnTo>
                  <a:pt x="4104834" y="540273"/>
                </a:lnTo>
                <a:lnTo>
                  <a:pt x="4277347" y="616311"/>
                </a:lnTo>
                <a:lnTo>
                  <a:pt x="4443394" y="695180"/>
                </a:lnTo>
                <a:lnTo>
                  <a:pt x="4446577" y="688721"/>
                </a:lnTo>
                <a:lnTo>
                  <a:pt x="4280341" y="609767"/>
                </a:lnTo>
                <a:lnTo>
                  <a:pt x="4107649" y="533642"/>
                </a:lnTo>
                <a:lnTo>
                  <a:pt x="3933637" y="462617"/>
                </a:lnTo>
                <a:lnTo>
                  <a:pt x="3758688" y="396679"/>
                </a:lnTo>
                <a:lnTo>
                  <a:pt x="3583172" y="335822"/>
                </a:lnTo>
                <a:lnTo>
                  <a:pt x="3407464" y="280043"/>
                </a:lnTo>
                <a:lnTo>
                  <a:pt x="3231942" y="229337"/>
                </a:lnTo>
                <a:lnTo>
                  <a:pt x="3056982" y="183696"/>
                </a:lnTo>
                <a:lnTo>
                  <a:pt x="2882952" y="143117"/>
                </a:lnTo>
                <a:lnTo>
                  <a:pt x="2710234" y="107593"/>
                </a:lnTo>
                <a:lnTo>
                  <a:pt x="2539198" y="77115"/>
                </a:lnTo>
                <a:lnTo>
                  <a:pt x="2370221" y="51685"/>
                </a:lnTo>
                <a:lnTo>
                  <a:pt x="2203682" y="31294"/>
                </a:lnTo>
                <a:lnTo>
                  <a:pt x="2039946" y="15933"/>
                </a:lnTo>
                <a:lnTo>
                  <a:pt x="1904275" y="7199"/>
                </a:lnTo>
                <a:close/>
              </a:path>
              <a:path w="4499610" h="721994">
                <a:moveTo>
                  <a:pt x="1569347" y="0"/>
                </a:moveTo>
                <a:lnTo>
                  <a:pt x="1420599" y="4719"/>
                </a:lnTo>
                <a:lnTo>
                  <a:pt x="1276527" y="14450"/>
                </a:lnTo>
                <a:lnTo>
                  <a:pt x="1137513" y="29180"/>
                </a:lnTo>
                <a:lnTo>
                  <a:pt x="1003924" y="48916"/>
                </a:lnTo>
                <a:lnTo>
                  <a:pt x="876142" y="73644"/>
                </a:lnTo>
                <a:lnTo>
                  <a:pt x="754534" y="103366"/>
                </a:lnTo>
                <a:lnTo>
                  <a:pt x="639478" y="138078"/>
                </a:lnTo>
                <a:lnTo>
                  <a:pt x="531348" y="177778"/>
                </a:lnTo>
                <a:lnTo>
                  <a:pt x="430516" y="222468"/>
                </a:lnTo>
                <a:lnTo>
                  <a:pt x="337358" y="272148"/>
                </a:lnTo>
                <a:lnTo>
                  <a:pt x="252251" y="326814"/>
                </a:lnTo>
                <a:lnTo>
                  <a:pt x="175578" y="386477"/>
                </a:lnTo>
                <a:lnTo>
                  <a:pt x="107718" y="451129"/>
                </a:lnTo>
                <a:lnTo>
                  <a:pt x="49063" y="520776"/>
                </a:lnTo>
                <a:lnTo>
                  <a:pt x="0" y="595400"/>
                </a:lnTo>
                <a:lnTo>
                  <a:pt x="6249" y="598978"/>
                </a:lnTo>
                <a:lnTo>
                  <a:pt x="54830" y="525081"/>
                </a:lnTo>
                <a:lnTo>
                  <a:pt x="112960" y="456069"/>
                </a:lnTo>
                <a:lnTo>
                  <a:pt x="180272" y="391934"/>
                </a:lnTo>
                <a:lnTo>
                  <a:pt x="256405" y="332696"/>
                </a:lnTo>
                <a:lnTo>
                  <a:pt x="340995" y="278362"/>
                </a:lnTo>
                <a:lnTo>
                  <a:pt x="433663" y="228941"/>
                </a:lnTo>
                <a:lnTo>
                  <a:pt x="534041" y="184452"/>
                </a:lnTo>
                <a:lnTo>
                  <a:pt x="641753" y="144910"/>
                </a:lnTo>
                <a:lnTo>
                  <a:pt x="756428" y="110314"/>
                </a:lnTo>
                <a:lnTo>
                  <a:pt x="877675" y="80679"/>
                </a:lnTo>
                <a:lnTo>
                  <a:pt x="1005133" y="56015"/>
                </a:lnTo>
                <a:lnTo>
                  <a:pt x="1138412" y="36323"/>
                </a:lnTo>
                <a:lnTo>
                  <a:pt x="1277146" y="21621"/>
                </a:lnTo>
                <a:lnTo>
                  <a:pt x="1420952" y="11912"/>
                </a:lnTo>
                <a:lnTo>
                  <a:pt x="1569455" y="7199"/>
                </a:lnTo>
                <a:lnTo>
                  <a:pt x="1904275" y="7199"/>
                </a:lnTo>
                <a:lnTo>
                  <a:pt x="1879398" y="5598"/>
                </a:lnTo>
                <a:lnTo>
                  <a:pt x="1722408" y="290"/>
                </a:lnTo>
                <a:lnTo>
                  <a:pt x="1569347" y="0"/>
                </a:lnTo>
                <a:close/>
              </a:path>
            </a:pathLst>
          </a:custGeom>
          <a:solidFill>
            <a:srgbClr val="1516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3" name="object 283"/>
          <p:cNvSpPr/>
          <p:nvPr/>
        </p:nvSpPr>
        <p:spPr>
          <a:xfrm>
            <a:off x="2769699" y="1851869"/>
            <a:ext cx="731520" cy="434340"/>
          </a:xfrm>
          <a:custGeom>
            <a:avLst/>
            <a:gdLst/>
            <a:ahLst/>
            <a:cxnLst/>
            <a:rect l="l" t="t" r="r" b="b"/>
            <a:pathLst>
              <a:path w="731520" h="434339">
                <a:moveTo>
                  <a:pt x="365532" y="0"/>
                </a:moveTo>
                <a:lnTo>
                  <a:pt x="424824" y="2841"/>
                </a:lnTo>
                <a:lnTo>
                  <a:pt x="481071" y="11069"/>
                </a:lnTo>
                <a:lnTo>
                  <a:pt x="533518" y="24234"/>
                </a:lnTo>
                <a:lnTo>
                  <a:pt x="581414" y="41892"/>
                </a:lnTo>
                <a:lnTo>
                  <a:pt x="624006" y="63593"/>
                </a:lnTo>
                <a:lnTo>
                  <a:pt x="660542" y="88893"/>
                </a:lnTo>
                <a:lnTo>
                  <a:pt x="690268" y="117342"/>
                </a:lnTo>
                <a:lnTo>
                  <a:pt x="712434" y="148495"/>
                </a:lnTo>
                <a:lnTo>
                  <a:pt x="731069" y="217123"/>
                </a:lnTo>
                <a:lnTo>
                  <a:pt x="726284" y="252342"/>
                </a:lnTo>
                <a:lnTo>
                  <a:pt x="690268" y="316904"/>
                </a:lnTo>
                <a:lnTo>
                  <a:pt x="660542" y="345353"/>
                </a:lnTo>
                <a:lnTo>
                  <a:pt x="624006" y="370652"/>
                </a:lnTo>
                <a:lnTo>
                  <a:pt x="581414" y="392354"/>
                </a:lnTo>
                <a:lnTo>
                  <a:pt x="533518" y="410011"/>
                </a:lnTo>
                <a:lnTo>
                  <a:pt x="481071" y="423177"/>
                </a:lnTo>
                <a:lnTo>
                  <a:pt x="424824" y="431404"/>
                </a:lnTo>
                <a:lnTo>
                  <a:pt x="365532" y="434246"/>
                </a:lnTo>
                <a:lnTo>
                  <a:pt x="306241" y="431404"/>
                </a:lnTo>
                <a:lnTo>
                  <a:pt x="249996" y="423177"/>
                </a:lnTo>
                <a:lnTo>
                  <a:pt x="197550" y="410011"/>
                </a:lnTo>
                <a:lnTo>
                  <a:pt x="149654" y="392354"/>
                </a:lnTo>
                <a:lnTo>
                  <a:pt x="107062" y="370652"/>
                </a:lnTo>
                <a:lnTo>
                  <a:pt x="70527" y="345353"/>
                </a:lnTo>
                <a:lnTo>
                  <a:pt x="40800" y="316904"/>
                </a:lnTo>
                <a:lnTo>
                  <a:pt x="18635" y="285751"/>
                </a:lnTo>
                <a:lnTo>
                  <a:pt x="0" y="217123"/>
                </a:lnTo>
                <a:lnTo>
                  <a:pt x="4784" y="181904"/>
                </a:lnTo>
                <a:lnTo>
                  <a:pt x="40800" y="117342"/>
                </a:lnTo>
                <a:lnTo>
                  <a:pt x="70527" y="88893"/>
                </a:lnTo>
                <a:lnTo>
                  <a:pt x="107062" y="63593"/>
                </a:lnTo>
                <a:lnTo>
                  <a:pt x="149654" y="41892"/>
                </a:lnTo>
                <a:lnTo>
                  <a:pt x="197550" y="24234"/>
                </a:lnTo>
                <a:lnTo>
                  <a:pt x="249996" y="11069"/>
                </a:lnTo>
                <a:lnTo>
                  <a:pt x="306241" y="2841"/>
                </a:lnTo>
                <a:lnTo>
                  <a:pt x="365532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4" name="object 284"/>
          <p:cNvSpPr/>
          <p:nvPr/>
        </p:nvSpPr>
        <p:spPr>
          <a:xfrm>
            <a:off x="3450203" y="2055005"/>
            <a:ext cx="3220720" cy="324485"/>
          </a:xfrm>
          <a:custGeom>
            <a:avLst/>
            <a:gdLst/>
            <a:ahLst/>
            <a:cxnLst/>
            <a:rect l="l" t="t" r="r" b="b"/>
            <a:pathLst>
              <a:path w="3220720" h="324485">
                <a:moveTo>
                  <a:pt x="2211" y="105379"/>
                </a:moveTo>
                <a:lnTo>
                  <a:pt x="96857" y="142228"/>
                </a:lnTo>
                <a:lnTo>
                  <a:pt x="193885" y="169811"/>
                </a:lnTo>
                <a:lnTo>
                  <a:pt x="291063" y="195018"/>
                </a:lnTo>
                <a:lnTo>
                  <a:pt x="388400" y="217876"/>
                </a:lnTo>
                <a:lnTo>
                  <a:pt x="485891" y="238417"/>
                </a:lnTo>
                <a:lnTo>
                  <a:pt x="583530" y="256673"/>
                </a:lnTo>
                <a:lnTo>
                  <a:pt x="681328" y="272677"/>
                </a:lnTo>
                <a:lnTo>
                  <a:pt x="779266" y="286462"/>
                </a:lnTo>
                <a:lnTo>
                  <a:pt x="877349" y="298055"/>
                </a:lnTo>
                <a:lnTo>
                  <a:pt x="975578" y="307493"/>
                </a:lnTo>
                <a:lnTo>
                  <a:pt x="1073945" y="314805"/>
                </a:lnTo>
                <a:lnTo>
                  <a:pt x="1172455" y="320026"/>
                </a:lnTo>
                <a:lnTo>
                  <a:pt x="1271094" y="323187"/>
                </a:lnTo>
                <a:lnTo>
                  <a:pt x="1369871" y="324313"/>
                </a:lnTo>
                <a:lnTo>
                  <a:pt x="1468781" y="323446"/>
                </a:lnTo>
                <a:lnTo>
                  <a:pt x="1567814" y="320608"/>
                </a:lnTo>
                <a:lnTo>
                  <a:pt x="1640502" y="317112"/>
                </a:lnTo>
                <a:lnTo>
                  <a:pt x="1369879" y="317112"/>
                </a:lnTo>
                <a:lnTo>
                  <a:pt x="1271253" y="315986"/>
                </a:lnTo>
                <a:lnTo>
                  <a:pt x="1172757" y="312832"/>
                </a:lnTo>
                <a:lnTo>
                  <a:pt x="1074406" y="307620"/>
                </a:lnTo>
                <a:lnTo>
                  <a:pt x="976190" y="300323"/>
                </a:lnTo>
                <a:lnTo>
                  <a:pt x="878119" y="290898"/>
                </a:lnTo>
                <a:lnTo>
                  <a:pt x="780188" y="279319"/>
                </a:lnTo>
                <a:lnTo>
                  <a:pt x="682409" y="265558"/>
                </a:lnTo>
                <a:lnTo>
                  <a:pt x="584776" y="249580"/>
                </a:lnTo>
                <a:lnTo>
                  <a:pt x="487296" y="231354"/>
                </a:lnTo>
                <a:lnTo>
                  <a:pt x="389962" y="210847"/>
                </a:lnTo>
                <a:lnTo>
                  <a:pt x="292792" y="188028"/>
                </a:lnTo>
                <a:lnTo>
                  <a:pt x="195771" y="162863"/>
                </a:lnTo>
                <a:lnTo>
                  <a:pt x="98910" y="135323"/>
                </a:lnTo>
                <a:lnTo>
                  <a:pt x="2211" y="105379"/>
                </a:lnTo>
                <a:close/>
              </a:path>
              <a:path w="3220720" h="324485">
                <a:moveTo>
                  <a:pt x="3161128" y="28538"/>
                </a:moveTo>
                <a:lnTo>
                  <a:pt x="3065453" y="56963"/>
                </a:lnTo>
                <a:lnTo>
                  <a:pt x="2964823" y="85431"/>
                </a:lnTo>
                <a:lnTo>
                  <a:pt x="2864293" y="112414"/>
                </a:lnTo>
                <a:lnTo>
                  <a:pt x="2763867" y="137876"/>
                </a:lnTo>
                <a:lnTo>
                  <a:pt x="2663543" y="161791"/>
                </a:lnTo>
                <a:lnTo>
                  <a:pt x="2563329" y="184118"/>
                </a:lnTo>
                <a:lnTo>
                  <a:pt x="2463224" y="204837"/>
                </a:lnTo>
                <a:lnTo>
                  <a:pt x="2363231" y="223906"/>
                </a:lnTo>
                <a:lnTo>
                  <a:pt x="2263348" y="241297"/>
                </a:lnTo>
                <a:lnTo>
                  <a:pt x="2163582" y="256985"/>
                </a:lnTo>
                <a:lnTo>
                  <a:pt x="2063937" y="270925"/>
                </a:lnTo>
                <a:lnTo>
                  <a:pt x="1964408" y="283096"/>
                </a:lnTo>
                <a:lnTo>
                  <a:pt x="1865001" y="293461"/>
                </a:lnTo>
                <a:lnTo>
                  <a:pt x="1765724" y="301993"/>
                </a:lnTo>
                <a:lnTo>
                  <a:pt x="1666566" y="308653"/>
                </a:lnTo>
                <a:lnTo>
                  <a:pt x="1567540" y="313415"/>
                </a:lnTo>
                <a:lnTo>
                  <a:pt x="1468645" y="316245"/>
                </a:lnTo>
                <a:lnTo>
                  <a:pt x="1369879" y="317112"/>
                </a:lnTo>
                <a:lnTo>
                  <a:pt x="1640502" y="317112"/>
                </a:lnTo>
                <a:lnTo>
                  <a:pt x="1766271" y="309171"/>
                </a:lnTo>
                <a:lnTo>
                  <a:pt x="1865685" y="300631"/>
                </a:lnTo>
                <a:lnTo>
                  <a:pt x="1965222" y="290253"/>
                </a:lnTo>
                <a:lnTo>
                  <a:pt x="2064873" y="278067"/>
                </a:lnTo>
                <a:lnTo>
                  <a:pt x="2164640" y="264106"/>
                </a:lnTo>
                <a:lnTo>
                  <a:pt x="2264523" y="248403"/>
                </a:lnTo>
                <a:lnTo>
                  <a:pt x="2364520" y="230990"/>
                </a:lnTo>
                <a:lnTo>
                  <a:pt x="2464628" y="211899"/>
                </a:lnTo>
                <a:lnTo>
                  <a:pt x="2564841" y="191160"/>
                </a:lnTo>
                <a:lnTo>
                  <a:pt x="2665162" y="168804"/>
                </a:lnTo>
                <a:lnTo>
                  <a:pt x="2765588" y="144867"/>
                </a:lnTo>
                <a:lnTo>
                  <a:pt x="2866114" y="119383"/>
                </a:lnTo>
                <a:lnTo>
                  <a:pt x="2966739" y="92372"/>
                </a:lnTo>
                <a:lnTo>
                  <a:pt x="3067462" y="63874"/>
                </a:lnTo>
                <a:lnTo>
                  <a:pt x="3163223" y="35429"/>
                </a:lnTo>
                <a:lnTo>
                  <a:pt x="3161128" y="28538"/>
                </a:lnTo>
                <a:close/>
              </a:path>
              <a:path w="3220720" h="324485">
                <a:moveTo>
                  <a:pt x="3207990" y="27035"/>
                </a:moveTo>
                <a:lnTo>
                  <a:pt x="3166186" y="27035"/>
                </a:lnTo>
                <a:lnTo>
                  <a:pt x="3168280" y="33926"/>
                </a:lnTo>
                <a:lnTo>
                  <a:pt x="3163223" y="35429"/>
                </a:lnTo>
                <a:lnTo>
                  <a:pt x="3171920" y="64033"/>
                </a:lnTo>
                <a:lnTo>
                  <a:pt x="3207990" y="27035"/>
                </a:lnTo>
                <a:close/>
              </a:path>
              <a:path w="3220720" h="324485">
                <a:moveTo>
                  <a:pt x="3166186" y="27035"/>
                </a:moveTo>
                <a:lnTo>
                  <a:pt x="3161128" y="28538"/>
                </a:lnTo>
                <a:lnTo>
                  <a:pt x="3163223" y="35429"/>
                </a:lnTo>
                <a:lnTo>
                  <a:pt x="3168280" y="33926"/>
                </a:lnTo>
                <a:lnTo>
                  <a:pt x="3166186" y="27035"/>
                </a:lnTo>
                <a:close/>
              </a:path>
              <a:path w="3220720" h="324485">
                <a:moveTo>
                  <a:pt x="3152451" y="0"/>
                </a:moveTo>
                <a:lnTo>
                  <a:pt x="3161128" y="28538"/>
                </a:lnTo>
                <a:lnTo>
                  <a:pt x="3166186" y="27035"/>
                </a:lnTo>
                <a:lnTo>
                  <a:pt x="3207990" y="27035"/>
                </a:lnTo>
                <a:lnTo>
                  <a:pt x="3220387" y="14320"/>
                </a:lnTo>
                <a:lnTo>
                  <a:pt x="3152451" y="0"/>
                </a:lnTo>
                <a:close/>
              </a:path>
            </a:pathLst>
          </a:custGeom>
          <a:solidFill>
            <a:srgbClr val="1516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5" name="object 285"/>
          <p:cNvSpPr/>
          <p:nvPr/>
        </p:nvSpPr>
        <p:spPr>
          <a:xfrm>
            <a:off x="6036267" y="2722258"/>
            <a:ext cx="1595490" cy="2148591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6" name="object 286"/>
          <p:cNvSpPr/>
          <p:nvPr/>
        </p:nvSpPr>
        <p:spPr>
          <a:xfrm>
            <a:off x="8271364" y="2692026"/>
            <a:ext cx="1493065" cy="2116637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7" name="object 287"/>
          <p:cNvSpPr/>
          <p:nvPr/>
        </p:nvSpPr>
        <p:spPr>
          <a:xfrm>
            <a:off x="6109996" y="4863538"/>
            <a:ext cx="1485855" cy="2007049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8" name="object 288"/>
          <p:cNvSpPr/>
          <p:nvPr/>
        </p:nvSpPr>
        <p:spPr>
          <a:xfrm>
            <a:off x="7884917" y="4922654"/>
            <a:ext cx="1569837" cy="1753919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9" name="object 289"/>
          <p:cNvSpPr/>
          <p:nvPr/>
        </p:nvSpPr>
        <p:spPr>
          <a:xfrm>
            <a:off x="7525961" y="2969230"/>
            <a:ext cx="772833" cy="562623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0" name="object 290"/>
          <p:cNvSpPr/>
          <p:nvPr/>
        </p:nvSpPr>
        <p:spPr>
          <a:xfrm>
            <a:off x="7524652" y="2967861"/>
            <a:ext cx="774065" cy="563880"/>
          </a:xfrm>
          <a:custGeom>
            <a:avLst/>
            <a:gdLst/>
            <a:ahLst/>
            <a:cxnLst/>
            <a:rect l="l" t="t" r="r" b="b"/>
            <a:pathLst>
              <a:path w="774065" h="563879">
                <a:moveTo>
                  <a:pt x="386840" y="0"/>
                </a:moveTo>
                <a:lnTo>
                  <a:pt x="444005" y="3054"/>
                </a:lnTo>
                <a:lnTo>
                  <a:pt x="498565" y="11925"/>
                </a:lnTo>
                <a:lnTo>
                  <a:pt x="549923" y="26179"/>
                </a:lnTo>
                <a:lnTo>
                  <a:pt x="597479" y="45379"/>
                </a:lnTo>
                <a:lnTo>
                  <a:pt x="640637" y="69090"/>
                </a:lnTo>
                <a:lnTo>
                  <a:pt x="678796" y="96875"/>
                </a:lnTo>
                <a:lnTo>
                  <a:pt x="711359" y="128300"/>
                </a:lnTo>
                <a:lnTo>
                  <a:pt x="737728" y="162928"/>
                </a:lnTo>
                <a:lnTo>
                  <a:pt x="757304" y="200323"/>
                </a:lnTo>
                <a:lnTo>
                  <a:pt x="769488" y="240050"/>
                </a:lnTo>
                <a:lnTo>
                  <a:pt x="773682" y="281674"/>
                </a:lnTo>
                <a:lnTo>
                  <a:pt x="769488" y="323299"/>
                </a:lnTo>
                <a:lnTo>
                  <a:pt x="757304" y="363027"/>
                </a:lnTo>
                <a:lnTo>
                  <a:pt x="737728" y="400423"/>
                </a:lnTo>
                <a:lnTo>
                  <a:pt x="711359" y="435051"/>
                </a:lnTo>
                <a:lnTo>
                  <a:pt x="678796" y="466476"/>
                </a:lnTo>
                <a:lnTo>
                  <a:pt x="640637" y="494262"/>
                </a:lnTo>
                <a:lnTo>
                  <a:pt x="597479" y="517973"/>
                </a:lnTo>
                <a:lnTo>
                  <a:pt x="549923" y="537173"/>
                </a:lnTo>
                <a:lnTo>
                  <a:pt x="498565" y="551427"/>
                </a:lnTo>
                <a:lnTo>
                  <a:pt x="444005" y="560298"/>
                </a:lnTo>
                <a:lnTo>
                  <a:pt x="386840" y="563352"/>
                </a:lnTo>
                <a:lnTo>
                  <a:pt x="329676" y="560298"/>
                </a:lnTo>
                <a:lnTo>
                  <a:pt x="275116" y="551427"/>
                </a:lnTo>
                <a:lnTo>
                  <a:pt x="223758" y="537173"/>
                </a:lnTo>
                <a:lnTo>
                  <a:pt x="176202" y="517973"/>
                </a:lnTo>
                <a:lnTo>
                  <a:pt x="133044" y="494262"/>
                </a:lnTo>
                <a:lnTo>
                  <a:pt x="94885" y="466476"/>
                </a:lnTo>
                <a:lnTo>
                  <a:pt x="62322" y="435051"/>
                </a:lnTo>
                <a:lnTo>
                  <a:pt x="35954" y="400423"/>
                </a:lnTo>
                <a:lnTo>
                  <a:pt x="16378" y="363027"/>
                </a:lnTo>
                <a:lnTo>
                  <a:pt x="4194" y="323299"/>
                </a:lnTo>
                <a:lnTo>
                  <a:pt x="0" y="281674"/>
                </a:lnTo>
                <a:lnTo>
                  <a:pt x="4194" y="240050"/>
                </a:lnTo>
                <a:lnTo>
                  <a:pt x="16378" y="200323"/>
                </a:lnTo>
                <a:lnTo>
                  <a:pt x="35954" y="162928"/>
                </a:lnTo>
                <a:lnTo>
                  <a:pt x="62322" y="128300"/>
                </a:lnTo>
                <a:lnTo>
                  <a:pt x="94885" y="96875"/>
                </a:lnTo>
                <a:lnTo>
                  <a:pt x="133044" y="69090"/>
                </a:lnTo>
                <a:lnTo>
                  <a:pt x="176202" y="45379"/>
                </a:lnTo>
                <a:lnTo>
                  <a:pt x="223758" y="26179"/>
                </a:lnTo>
                <a:lnTo>
                  <a:pt x="275116" y="11925"/>
                </a:lnTo>
                <a:lnTo>
                  <a:pt x="329676" y="3054"/>
                </a:lnTo>
                <a:lnTo>
                  <a:pt x="38684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1" name="object 291"/>
          <p:cNvSpPr/>
          <p:nvPr/>
        </p:nvSpPr>
        <p:spPr>
          <a:xfrm>
            <a:off x="6948503" y="3051316"/>
            <a:ext cx="581025" cy="198755"/>
          </a:xfrm>
          <a:custGeom>
            <a:avLst/>
            <a:gdLst/>
            <a:ahLst/>
            <a:cxnLst/>
            <a:rect l="l" t="t" r="r" b="b"/>
            <a:pathLst>
              <a:path w="581025" h="198755">
                <a:moveTo>
                  <a:pt x="84626" y="36524"/>
                </a:moveTo>
                <a:lnTo>
                  <a:pt x="79595" y="53806"/>
                </a:lnTo>
                <a:lnTo>
                  <a:pt x="575459" y="198172"/>
                </a:lnTo>
                <a:lnTo>
                  <a:pt x="580492" y="180892"/>
                </a:lnTo>
                <a:lnTo>
                  <a:pt x="84626" y="36524"/>
                </a:lnTo>
                <a:close/>
              </a:path>
              <a:path w="581025" h="198755">
                <a:moveTo>
                  <a:pt x="95260" y="0"/>
                </a:moveTo>
                <a:lnTo>
                  <a:pt x="0" y="21261"/>
                </a:lnTo>
                <a:lnTo>
                  <a:pt x="68960" y="90335"/>
                </a:lnTo>
                <a:lnTo>
                  <a:pt x="79595" y="53806"/>
                </a:lnTo>
                <a:lnTo>
                  <a:pt x="72471" y="51732"/>
                </a:lnTo>
                <a:lnTo>
                  <a:pt x="77504" y="34451"/>
                </a:lnTo>
                <a:lnTo>
                  <a:pt x="85230" y="34451"/>
                </a:lnTo>
                <a:lnTo>
                  <a:pt x="95260" y="0"/>
                </a:lnTo>
                <a:close/>
              </a:path>
              <a:path w="581025" h="198755">
                <a:moveTo>
                  <a:pt x="77504" y="34451"/>
                </a:moveTo>
                <a:lnTo>
                  <a:pt x="72471" y="51732"/>
                </a:lnTo>
                <a:lnTo>
                  <a:pt x="79595" y="53806"/>
                </a:lnTo>
                <a:lnTo>
                  <a:pt x="84626" y="36524"/>
                </a:lnTo>
                <a:lnTo>
                  <a:pt x="77504" y="34451"/>
                </a:lnTo>
                <a:close/>
              </a:path>
              <a:path w="581025" h="198755">
                <a:moveTo>
                  <a:pt x="85230" y="34451"/>
                </a:moveTo>
                <a:lnTo>
                  <a:pt x="77504" y="34451"/>
                </a:lnTo>
                <a:lnTo>
                  <a:pt x="84626" y="36524"/>
                </a:lnTo>
                <a:lnTo>
                  <a:pt x="85230" y="34451"/>
                </a:lnTo>
                <a:close/>
              </a:path>
            </a:pathLst>
          </a:custGeom>
          <a:solidFill>
            <a:srgbClr val="1516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2" name="object 292"/>
          <p:cNvSpPr/>
          <p:nvPr/>
        </p:nvSpPr>
        <p:spPr>
          <a:xfrm>
            <a:off x="3225204" y="5952027"/>
            <a:ext cx="970537" cy="970537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3" name="object 293"/>
          <p:cNvSpPr/>
          <p:nvPr/>
        </p:nvSpPr>
        <p:spPr>
          <a:xfrm>
            <a:off x="5306706" y="2910913"/>
            <a:ext cx="0" cy="4001135"/>
          </a:xfrm>
          <a:custGeom>
            <a:avLst/>
            <a:gdLst/>
            <a:ahLst/>
            <a:cxnLst/>
            <a:rect l="l" t="t" r="r" b="b"/>
            <a:pathLst>
              <a:path h="4001134">
                <a:moveTo>
                  <a:pt x="0" y="0"/>
                </a:moveTo>
                <a:lnTo>
                  <a:pt x="0" y="4000503"/>
                </a:lnTo>
              </a:path>
            </a:pathLst>
          </a:custGeom>
          <a:ln w="12701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4" name="object 294"/>
          <p:cNvSpPr txBox="1"/>
          <p:nvPr/>
        </p:nvSpPr>
        <p:spPr>
          <a:xfrm>
            <a:off x="8303807" y="1171678"/>
            <a:ext cx="2064385" cy="1313180"/>
          </a:xfrm>
          <a:prstGeom prst="rect">
            <a:avLst/>
          </a:prstGeom>
        </p:spPr>
        <p:txBody>
          <a:bodyPr vert="horz" wrap="square" lIns="0" tIns="26034" rIns="0" bIns="0" rtlCol="0">
            <a:spAutoFit/>
          </a:bodyPr>
          <a:lstStyle/>
          <a:p>
            <a:pPr marL="12700" marR="5080" algn="just">
              <a:lnSpc>
                <a:spcPts val="1120"/>
              </a:lnSpc>
              <a:spcBef>
                <a:spcPts val="204"/>
              </a:spcBef>
            </a:pPr>
            <a:r>
              <a:rPr sz="1000" i="1" dirty="0">
                <a:solidFill>
                  <a:srgbClr val="151616"/>
                </a:solidFill>
                <a:latin typeface="Arial"/>
                <a:cs typeface="Arial"/>
              </a:rPr>
              <a:t>My </a:t>
            </a:r>
            <a:r>
              <a:rPr sz="1000" i="1" spc="-5" dirty="0">
                <a:solidFill>
                  <a:srgbClr val="151616"/>
                </a:solidFill>
                <a:latin typeface="Arial"/>
                <a:cs typeface="Arial"/>
              </a:rPr>
              <a:t>DVD </a:t>
            </a:r>
            <a:r>
              <a:rPr sz="1000" i="1" dirty="0">
                <a:solidFill>
                  <a:srgbClr val="151616"/>
                </a:solidFill>
                <a:latin typeface="Arial"/>
                <a:cs typeface="Arial"/>
              </a:rPr>
              <a:t>/ </a:t>
            </a:r>
            <a:r>
              <a:rPr sz="1000" i="1" spc="-5" dirty="0">
                <a:solidFill>
                  <a:srgbClr val="151616"/>
                </a:solidFill>
                <a:latin typeface="Arial"/>
                <a:cs typeface="Arial"/>
              </a:rPr>
              <a:t>CD storage unit has</a:t>
            </a:r>
            <a:r>
              <a:rPr sz="1000" i="1" spc="-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000" i="1" spc="-5" dirty="0">
                <a:solidFill>
                  <a:srgbClr val="151616"/>
                </a:solidFill>
                <a:latin typeface="Arial"/>
                <a:cs typeface="Arial"/>
              </a:rPr>
              <a:t>many  </a:t>
            </a:r>
            <a:r>
              <a:rPr sz="1000" i="1" dirty="0">
                <a:solidFill>
                  <a:srgbClr val="151616"/>
                </a:solidFill>
                <a:latin typeface="Arial"/>
                <a:cs typeface="Arial"/>
              </a:rPr>
              <a:t>of</a:t>
            </a:r>
            <a:r>
              <a:rPr sz="1000" i="1" spc="-6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000" i="1" spc="-5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000" i="1" spc="-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000" i="1" dirty="0">
                <a:solidFill>
                  <a:srgbClr val="151616"/>
                </a:solidFill>
                <a:latin typeface="Arial"/>
                <a:cs typeface="Arial"/>
              </a:rPr>
              <a:t>features</a:t>
            </a:r>
            <a:r>
              <a:rPr sz="1000" i="1" spc="-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000" i="1" spc="-5" dirty="0">
                <a:solidFill>
                  <a:srgbClr val="151616"/>
                </a:solidFill>
                <a:latin typeface="Arial"/>
                <a:cs typeface="Arial"/>
              </a:rPr>
              <a:t>seen</a:t>
            </a:r>
            <a:r>
              <a:rPr sz="1000" i="1" spc="-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000" i="1" spc="-5" dirty="0">
                <a:solidFill>
                  <a:srgbClr val="151616"/>
                </a:solidFill>
                <a:latin typeface="Arial"/>
                <a:cs typeface="Arial"/>
              </a:rPr>
              <a:t>in</a:t>
            </a:r>
            <a:r>
              <a:rPr sz="1000" i="1" spc="-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000" i="1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000" i="1" spc="-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000" i="1" spc="-5" dirty="0">
                <a:solidFill>
                  <a:srgbClr val="151616"/>
                </a:solidFill>
                <a:latin typeface="Arial"/>
                <a:cs typeface="Arial"/>
              </a:rPr>
              <a:t>designs</a:t>
            </a:r>
            <a:r>
              <a:rPr sz="1000" i="1" spc="-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000" i="1" dirty="0">
                <a:solidFill>
                  <a:srgbClr val="151616"/>
                </a:solidFill>
                <a:latin typeface="Arial"/>
                <a:cs typeface="Arial"/>
              </a:rPr>
              <a:t>of  </a:t>
            </a:r>
            <a:r>
              <a:rPr sz="1000" i="1" spc="-5" dirty="0">
                <a:solidFill>
                  <a:srgbClr val="151616"/>
                </a:solidFill>
                <a:latin typeface="Arial"/>
                <a:cs typeface="Arial"/>
              </a:rPr>
              <a:t>Charles Rennie </a:t>
            </a:r>
            <a:r>
              <a:rPr sz="1000" i="1" dirty="0">
                <a:solidFill>
                  <a:srgbClr val="151616"/>
                </a:solidFill>
                <a:latin typeface="Arial"/>
                <a:cs typeface="Arial"/>
              </a:rPr>
              <a:t>Mackintosh. The  </a:t>
            </a:r>
            <a:r>
              <a:rPr sz="1000" i="1" spc="-5" dirty="0">
                <a:solidFill>
                  <a:srgbClr val="151616"/>
                </a:solidFill>
                <a:latin typeface="Arial"/>
                <a:cs typeface="Arial"/>
              </a:rPr>
              <a:t>storage unit will have a stain glass  back. Mackintosh style ceramic tiles  will be positioned on </a:t>
            </a:r>
            <a:r>
              <a:rPr sz="1000" i="1" dirty="0">
                <a:solidFill>
                  <a:srgbClr val="151616"/>
                </a:solidFill>
                <a:latin typeface="Arial"/>
                <a:cs typeface="Arial"/>
              </a:rPr>
              <a:t>the top. Slots,  </a:t>
            </a:r>
            <a:r>
              <a:rPr sz="1000" i="1" spc="-5" dirty="0">
                <a:solidFill>
                  <a:srgbClr val="151616"/>
                </a:solidFill>
                <a:latin typeface="Arial"/>
                <a:cs typeface="Arial"/>
              </a:rPr>
              <a:t>similar </a:t>
            </a:r>
            <a:r>
              <a:rPr sz="1000" i="1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1000" i="1" spc="-5" dirty="0">
                <a:solidFill>
                  <a:srgbClr val="151616"/>
                </a:solidFill>
                <a:latin typeface="Arial"/>
                <a:cs typeface="Arial"/>
              </a:rPr>
              <a:t>those seen in his chair  designs,</a:t>
            </a:r>
            <a:r>
              <a:rPr sz="1000" i="1" spc="-9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000" i="1" spc="-5" dirty="0">
                <a:solidFill>
                  <a:srgbClr val="151616"/>
                </a:solidFill>
                <a:latin typeface="Arial"/>
                <a:cs typeface="Arial"/>
              </a:rPr>
              <a:t>will</a:t>
            </a:r>
            <a:r>
              <a:rPr sz="1000" i="1" spc="-9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000" i="1" spc="-5" dirty="0">
                <a:solidFill>
                  <a:srgbClr val="151616"/>
                </a:solidFill>
                <a:latin typeface="Arial"/>
                <a:cs typeface="Arial"/>
              </a:rPr>
              <a:t>also</a:t>
            </a:r>
            <a:r>
              <a:rPr sz="1000" i="1" spc="-9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000" i="1" dirty="0">
                <a:solidFill>
                  <a:srgbClr val="151616"/>
                </a:solidFill>
                <a:latin typeface="Arial"/>
                <a:cs typeface="Arial"/>
              </a:rPr>
              <a:t>feature</a:t>
            </a:r>
            <a:r>
              <a:rPr sz="1000" i="1" spc="-9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000" i="1" spc="-5" dirty="0">
                <a:solidFill>
                  <a:srgbClr val="151616"/>
                </a:solidFill>
                <a:latin typeface="Arial"/>
                <a:cs typeface="Arial"/>
              </a:rPr>
              <a:t>on</a:t>
            </a:r>
            <a:r>
              <a:rPr sz="1000" i="1" spc="-9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000" i="1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000" i="1" spc="-9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000" i="1" spc="-5" dirty="0">
                <a:solidFill>
                  <a:srgbClr val="151616"/>
                </a:solidFill>
                <a:latin typeface="Arial"/>
                <a:cs typeface="Arial"/>
              </a:rPr>
              <a:t>sides  </a:t>
            </a:r>
            <a:r>
              <a:rPr sz="1000" i="1" dirty="0">
                <a:solidFill>
                  <a:srgbClr val="151616"/>
                </a:solidFill>
                <a:latin typeface="Arial"/>
                <a:cs typeface="Arial"/>
              </a:rPr>
              <a:t>of</a:t>
            </a:r>
            <a:r>
              <a:rPr sz="1000" i="1" spc="-1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000" i="1" spc="-5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000" i="1" spc="-1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000" i="1" spc="-5" dirty="0">
                <a:solidFill>
                  <a:srgbClr val="151616"/>
                </a:solidFill>
                <a:latin typeface="Arial"/>
                <a:cs typeface="Arial"/>
              </a:rPr>
              <a:t>storage</a:t>
            </a:r>
            <a:r>
              <a:rPr sz="1000" i="1" spc="-1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000" i="1" dirty="0">
                <a:solidFill>
                  <a:srgbClr val="151616"/>
                </a:solidFill>
                <a:latin typeface="Arial"/>
                <a:cs typeface="Arial"/>
              </a:rPr>
              <a:t>unit.</a:t>
            </a:r>
            <a:endParaRPr sz="1000">
              <a:latin typeface="Arial"/>
              <a:cs typeface="Arial"/>
            </a:endParaRPr>
          </a:p>
        </p:txBody>
      </p:sp>
      <p:sp>
        <p:nvSpPr>
          <p:cNvPr id="295" name="object 295"/>
          <p:cNvSpPr txBox="1"/>
          <p:nvPr/>
        </p:nvSpPr>
        <p:spPr>
          <a:xfrm>
            <a:off x="393387" y="775734"/>
            <a:ext cx="1173480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1" i="1" dirty="0">
                <a:solidFill>
                  <a:srgbClr val="151616"/>
                </a:solidFill>
                <a:latin typeface="Arial"/>
                <a:cs typeface="Arial"/>
              </a:rPr>
              <a:t>FE</a:t>
            </a:r>
            <a:r>
              <a:rPr sz="1600" b="1" i="1" spc="-125" dirty="0">
                <a:solidFill>
                  <a:srgbClr val="151616"/>
                </a:solidFill>
                <a:latin typeface="Arial"/>
                <a:cs typeface="Arial"/>
              </a:rPr>
              <a:t>A</a:t>
            </a:r>
            <a:r>
              <a:rPr sz="1600" b="1" i="1" spc="-5" dirty="0">
                <a:solidFill>
                  <a:srgbClr val="151616"/>
                </a:solidFill>
                <a:latin typeface="Arial"/>
                <a:cs typeface="Arial"/>
              </a:rPr>
              <a:t>TURES:</a:t>
            </a:r>
            <a:endParaRPr sz="1600">
              <a:latin typeface="Arial"/>
              <a:cs typeface="Arial"/>
            </a:endParaRPr>
          </a:p>
        </p:txBody>
      </p:sp>
      <p:sp>
        <p:nvSpPr>
          <p:cNvPr id="296" name="object 296"/>
          <p:cNvSpPr txBox="1"/>
          <p:nvPr/>
        </p:nvSpPr>
        <p:spPr>
          <a:xfrm>
            <a:off x="5346389" y="775734"/>
            <a:ext cx="2618740" cy="1295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1" i="1" dirty="0">
                <a:solidFill>
                  <a:srgbClr val="151616"/>
                </a:solidFill>
                <a:latin typeface="Arial"/>
                <a:cs typeface="Arial"/>
              </a:rPr>
              <a:t>DEVELOPING MY</a:t>
            </a:r>
            <a:r>
              <a:rPr sz="1600" b="1" i="1" spc="-1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600" b="1" i="1" dirty="0">
                <a:solidFill>
                  <a:srgbClr val="151616"/>
                </a:solidFill>
                <a:latin typeface="Arial"/>
                <a:cs typeface="Arial"/>
              </a:rPr>
              <a:t>DESIGN:</a:t>
            </a:r>
            <a:endParaRPr sz="1600">
              <a:latin typeface="Arial"/>
              <a:cs typeface="Arial"/>
            </a:endParaRPr>
          </a:p>
          <a:p>
            <a:pPr marL="504190" algn="ctr">
              <a:lnSpc>
                <a:spcPct val="100000"/>
              </a:lnSpc>
              <a:spcBef>
                <a:spcPts val="1935"/>
              </a:spcBef>
            </a:pPr>
            <a:r>
              <a:rPr sz="1000" spc="15" dirty="0">
                <a:solidFill>
                  <a:srgbClr val="151616"/>
                </a:solidFill>
                <a:latin typeface="Arial"/>
                <a:cs typeface="Arial"/>
              </a:rPr>
              <a:t>MACKINTOSH</a:t>
            </a:r>
            <a:r>
              <a:rPr sz="100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000" spc="10" dirty="0">
                <a:solidFill>
                  <a:srgbClr val="151616"/>
                </a:solidFill>
                <a:latin typeface="Arial"/>
                <a:cs typeface="Arial"/>
              </a:rPr>
              <a:t>FEATURES</a:t>
            </a:r>
            <a:endParaRPr sz="1000">
              <a:latin typeface="Arial"/>
              <a:cs typeface="Arial"/>
            </a:endParaRPr>
          </a:p>
          <a:p>
            <a:pPr marL="448309" algn="ctr">
              <a:lnSpc>
                <a:spcPct val="100000"/>
              </a:lnSpc>
              <a:spcBef>
                <a:spcPts val="1045"/>
              </a:spcBef>
              <a:tabLst>
                <a:tab pos="1170940" algn="l"/>
              </a:tabLst>
            </a:pPr>
            <a:r>
              <a:rPr sz="3250" spc="-10" dirty="0">
                <a:solidFill>
                  <a:srgbClr val="151616"/>
                </a:solidFill>
                <a:latin typeface="Arial"/>
                <a:cs typeface="Arial"/>
              </a:rPr>
              <a:t>+	+</a:t>
            </a:r>
            <a:endParaRPr sz="3250">
              <a:latin typeface="Arial"/>
              <a:cs typeface="Arial"/>
            </a:endParaRPr>
          </a:p>
        </p:txBody>
      </p:sp>
      <p:sp>
        <p:nvSpPr>
          <p:cNvPr id="297" name="object 297"/>
          <p:cNvSpPr txBox="1"/>
          <p:nvPr/>
        </p:nvSpPr>
        <p:spPr>
          <a:xfrm>
            <a:off x="331433" y="4229220"/>
            <a:ext cx="4259580" cy="1232535"/>
          </a:xfrm>
          <a:prstGeom prst="rect">
            <a:avLst/>
          </a:prstGeom>
        </p:spPr>
        <p:txBody>
          <a:bodyPr vert="horz" wrap="square" lIns="0" tIns="26034" rIns="0" bIns="0" rtlCol="0">
            <a:spAutoFit/>
          </a:bodyPr>
          <a:lstStyle/>
          <a:p>
            <a:pPr marL="12700" marR="5080" algn="just">
              <a:lnSpc>
                <a:spcPts val="1120"/>
              </a:lnSpc>
              <a:spcBef>
                <a:spcPts val="204"/>
              </a:spcBef>
            </a:pPr>
            <a:r>
              <a:rPr sz="1000" i="1" spc="-5" dirty="0">
                <a:solidFill>
                  <a:srgbClr val="151616"/>
                </a:solidFill>
                <a:latin typeface="Arial"/>
                <a:cs typeface="Arial"/>
              </a:rPr>
              <a:t>Charles Rennie Mackintosh was an </a:t>
            </a:r>
            <a:r>
              <a:rPr sz="1000" i="1" dirty="0">
                <a:solidFill>
                  <a:srgbClr val="151616"/>
                </a:solidFill>
                <a:latin typeface="Arial"/>
                <a:cs typeface="Arial"/>
              </a:rPr>
              <a:t>architect </a:t>
            </a:r>
            <a:r>
              <a:rPr sz="1000" i="1" spc="-5" dirty="0">
                <a:solidFill>
                  <a:srgbClr val="151616"/>
                </a:solidFill>
                <a:latin typeface="Arial"/>
                <a:cs typeface="Arial"/>
              </a:rPr>
              <a:t>and interior designer </a:t>
            </a:r>
            <a:r>
              <a:rPr sz="1000" i="1" dirty="0">
                <a:solidFill>
                  <a:srgbClr val="151616"/>
                </a:solidFill>
                <a:latin typeface="Arial"/>
                <a:cs typeface="Arial"/>
              </a:rPr>
              <a:t>from the  </a:t>
            </a:r>
            <a:r>
              <a:rPr sz="1000" i="1" spc="-5" dirty="0">
                <a:solidFill>
                  <a:srgbClr val="151616"/>
                </a:solidFill>
                <a:latin typeface="Arial"/>
                <a:cs typeface="Arial"/>
              </a:rPr>
              <a:t>late Nineteenth and early </a:t>
            </a:r>
            <a:r>
              <a:rPr sz="1000" i="1" spc="-10" dirty="0">
                <a:solidFill>
                  <a:srgbClr val="151616"/>
                </a:solidFill>
                <a:latin typeface="Arial"/>
                <a:cs typeface="Arial"/>
              </a:rPr>
              <a:t>Twentieth Century. </a:t>
            </a:r>
            <a:r>
              <a:rPr sz="1000" i="1" spc="-5" dirty="0">
                <a:solidFill>
                  <a:srgbClr val="151616"/>
                </a:solidFill>
                <a:latin typeface="Arial"/>
                <a:cs typeface="Arial"/>
              </a:rPr>
              <a:t>He designed several classic  chairs. </a:t>
            </a:r>
            <a:r>
              <a:rPr sz="1000" i="1" dirty="0">
                <a:solidFill>
                  <a:srgbClr val="151616"/>
                </a:solidFill>
                <a:latin typeface="Arial"/>
                <a:cs typeface="Arial"/>
              </a:rPr>
              <a:t>I </a:t>
            </a:r>
            <a:r>
              <a:rPr sz="1000" i="1" spc="-5" dirty="0">
                <a:solidFill>
                  <a:srgbClr val="151616"/>
                </a:solidFill>
                <a:latin typeface="Arial"/>
                <a:cs typeface="Arial"/>
              </a:rPr>
              <a:t>have identified </a:t>
            </a:r>
            <a:r>
              <a:rPr sz="1000" i="1" dirty="0">
                <a:solidFill>
                  <a:srgbClr val="151616"/>
                </a:solidFill>
                <a:latin typeface="Arial"/>
                <a:cs typeface="Arial"/>
              </a:rPr>
              <a:t>the parts that I </a:t>
            </a:r>
            <a:r>
              <a:rPr sz="1000" i="1" spc="-5" dirty="0">
                <a:solidFill>
                  <a:srgbClr val="151616"/>
                </a:solidFill>
                <a:latin typeface="Arial"/>
                <a:cs typeface="Arial"/>
              </a:rPr>
              <a:t>like, and </a:t>
            </a:r>
            <a:r>
              <a:rPr sz="1000" i="1" dirty="0">
                <a:solidFill>
                  <a:srgbClr val="151616"/>
                </a:solidFill>
                <a:latin typeface="Arial"/>
                <a:cs typeface="Arial"/>
              </a:rPr>
              <a:t>I </a:t>
            </a:r>
            <a:r>
              <a:rPr sz="1000" i="1" spc="-5" dirty="0">
                <a:solidFill>
                  <a:srgbClr val="151616"/>
                </a:solidFill>
                <a:latin typeface="Arial"/>
                <a:cs typeface="Arial"/>
              </a:rPr>
              <a:t>intend </a:t>
            </a:r>
            <a:r>
              <a:rPr sz="1000" i="1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1000" i="1" spc="-5" dirty="0">
                <a:solidFill>
                  <a:srgbClr val="151616"/>
                </a:solidFill>
                <a:latin typeface="Arial"/>
                <a:cs typeface="Arial"/>
              </a:rPr>
              <a:t>incorporate</a:t>
            </a:r>
            <a:r>
              <a:rPr sz="1000" i="1" spc="-10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000" i="1" spc="-5" dirty="0">
                <a:solidFill>
                  <a:srgbClr val="151616"/>
                </a:solidFill>
                <a:latin typeface="Arial"/>
                <a:cs typeface="Arial"/>
              </a:rPr>
              <a:t>these  features</a:t>
            </a:r>
            <a:r>
              <a:rPr sz="1000" i="1" spc="-114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000" i="1" spc="-5" dirty="0">
                <a:solidFill>
                  <a:srgbClr val="151616"/>
                </a:solidFill>
                <a:latin typeface="Arial"/>
                <a:cs typeface="Arial"/>
              </a:rPr>
              <a:t>in</a:t>
            </a:r>
            <a:r>
              <a:rPr sz="1000" i="1" spc="-114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000" i="1" dirty="0">
                <a:solidFill>
                  <a:srgbClr val="151616"/>
                </a:solidFill>
                <a:latin typeface="Arial"/>
                <a:cs typeface="Arial"/>
              </a:rPr>
              <a:t>my</a:t>
            </a:r>
            <a:r>
              <a:rPr sz="1000" i="1" spc="-114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000" i="1" spc="-5" dirty="0">
                <a:solidFill>
                  <a:srgbClr val="151616"/>
                </a:solidFill>
                <a:latin typeface="Arial"/>
                <a:cs typeface="Arial"/>
              </a:rPr>
              <a:t>storage</a:t>
            </a:r>
            <a:r>
              <a:rPr sz="1000" i="1" spc="-114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000" i="1" spc="-5" dirty="0">
                <a:solidFill>
                  <a:srgbClr val="151616"/>
                </a:solidFill>
                <a:latin typeface="Arial"/>
                <a:cs typeface="Arial"/>
              </a:rPr>
              <a:t>design.</a:t>
            </a:r>
            <a:endParaRPr sz="1000">
              <a:latin typeface="Arial"/>
              <a:cs typeface="Arial"/>
            </a:endParaRPr>
          </a:p>
          <a:p>
            <a:pPr marL="26670" marR="33655" algn="just">
              <a:lnSpc>
                <a:spcPts val="1120"/>
              </a:lnSpc>
              <a:spcBef>
                <a:spcPts val="955"/>
              </a:spcBef>
            </a:pPr>
            <a:r>
              <a:rPr sz="1000" i="1" dirty="0">
                <a:solidFill>
                  <a:srgbClr val="151616"/>
                </a:solidFill>
                <a:latin typeface="Arial"/>
                <a:cs typeface="Arial"/>
              </a:rPr>
              <a:t>I </a:t>
            </a:r>
            <a:r>
              <a:rPr sz="1000" i="1" spc="-5" dirty="0">
                <a:solidFill>
                  <a:srgbClr val="151616"/>
                </a:solidFill>
                <a:latin typeface="Arial"/>
                <a:cs typeface="Arial"/>
              </a:rPr>
              <a:t>intend </a:t>
            </a:r>
            <a:r>
              <a:rPr sz="1000" i="1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1000" i="1" spc="-5" dirty="0">
                <a:solidFill>
                  <a:srgbClr val="151616"/>
                </a:solidFill>
                <a:latin typeface="Arial"/>
                <a:cs typeface="Arial"/>
              </a:rPr>
              <a:t>use stain glass and ceramic </a:t>
            </a:r>
            <a:r>
              <a:rPr sz="1000" i="1" dirty="0">
                <a:solidFill>
                  <a:srgbClr val="151616"/>
                </a:solidFill>
                <a:latin typeface="Arial"/>
                <a:cs typeface="Arial"/>
              </a:rPr>
              <a:t>tiles, </a:t>
            </a:r>
            <a:r>
              <a:rPr sz="1000" i="1" spc="-5" dirty="0">
                <a:solidFill>
                  <a:srgbClr val="151616"/>
                </a:solidFill>
                <a:latin typeface="Arial"/>
                <a:cs typeface="Arial"/>
              </a:rPr>
              <a:t>inspired by Charles Rennie  Mackintosh.</a:t>
            </a:r>
            <a:endParaRPr sz="1000">
              <a:latin typeface="Arial"/>
              <a:cs typeface="Arial"/>
            </a:endParaRPr>
          </a:p>
          <a:p>
            <a:pPr marL="900430">
              <a:lnSpc>
                <a:spcPct val="100000"/>
              </a:lnSpc>
              <a:spcBef>
                <a:spcPts val="520"/>
              </a:spcBef>
            </a:pPr>
            <a:r>
              <a:rPr sz="1000" i="1" spc="-15" dirty="0">
                <a:solidFill>
                  <a:srgbClr val="151616"/>
                </a:solidFill>
                <a:latin typeface="Arial"/>
                <a:cs typeface="Arial"/>
              </a:rPr>
              <a:t>STAIN </a:t>
            </a:r>
            <a:r>
              <a:rPr sz="1000" i="1" dirty="0">
                <a:solidFill>
                  <a:srgbClr val="151616"/>
                </a:solidFill>
                <a:latin typeface="Arial"/>
                <a:cs typeface="Arial"/>
              </a:rPr>
              <a:t>GLASS </a:t>
            </a:r>
            <a:r>
              <a:rPr sz="1000" i="1" spc="-5" dirty="0">
                <a:solidFill>
                  <a:srgbClr val="151616"/>
                </a:solidFill>
                <a:latin typeface="Arial"/>
                <a:cs typeface="Arial"/>
              </a:rPr>
              <a:t>AND </a:t>
            </a:r>
            <a:r>
              <a:rPr sz="1000" i="1" dirty="0">
                <a:solidFill>
                  <a:srgbClr val="151616"/>
                </a:solidFill>
                <a:latin typeface="Arial"/>
                <a:cs typeface="Arial"/>
              </a:rPr>
              <a:t>CERAMIC TILE</a:t>
            </a:r>
            <a:r>
              <a:rPr sz="1000" i="1" spc="-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000" i="1" dirty="0">
                <a:solidFill>
                  <a:srgbClr val="151616"/>
                </a:solidFill>
                <a:latin typeface="Arial"/>
                <a:cs typeface="Arial"/>
              </a:rPr>
              <a:t>DESIGNS</a:t>
            </a:r>
            <a:endParaRPr sz="1000">
              <a:latin typeface="Arial"/>
              <a:cs typeface="Arial"/>
            </a:endParaRPr>
          </a:p>
        </p:txBody>
      </p:sp>
      <p:sp>
        <p:nvSpPr>
          <p:cNvPr id="298" name="object 298"/>
          <p:cNvSpPr/>
          <p:nvPr/>
        </p:nvSpPr>
        <p:spPr>
          <a:xfrm>
            <a:off x="4292474" y="5286271"/>
            <a:ext cx="3862070" cy="1723389"/>
          </a:xfrm>
          <a:custGeom>
            <a:avLst/>
            <a:gdLst/>
            <a:ahLst/>
            <a:cxnLst/>
            <a:rect l="l" t="t" r="r" b="b"/>
            <a:pathLst>
              <a:path w="3862070" h="1723390">
                <a:moveTo>
                  <a:pt x="4650" y="1219457"/>
                </a:moveTo>
                <a:lnTo>
                  <a:pt x="208911" y="1290431"/>
                </a:lnTo>
                <a:lnTo>
                  <a:pt x="615675" y="1388294"/>
                </a:lnTo>
                <a:lnTo>
                  <a:pt x="1013086" y="1476551"/>
                </a:lnTo>
                <a:lnTo>
                  <a:pt x="1305054" y="1536321"/>
                </a:lnTo>
                <a:lnTo>
                  <a:pt x="1608105" y="1593011"/>
                </a:lnTo>
                <a:lnTo>
                  <a:pt x="1760969" y="1619180"/>
                </a:lnTo>
                <a:lnTo>
                  <a:pt x="1913216" y="1643346"/>
                </a:lnTo>
                <a:lnTo>
                  <a:pt x="2063725" y="1665100"/>
                </a:lnTo>
                <a:lnTo>
                  <a:pt x="2211364" y="1684040"/>
                </a:lnTo>
                <a:lnTo>
                  <a:pt x="2355011" y="1699747"/>
                </a:lnTo>
                <a:lnTo>
                  <a:pt x="2493547" y="1711811"/>
                </a:lnTo>
                <a:lnTo>
                  <a:pt x="2625854" y="1719825"/>
                </a:lnTo>
                <a:lnTo>
                  <a:pt x="2750807" y="1723374"/>
                </a:lnTo>
                <a:lnTo>
                  <a:pt x="2867303" y="1722034"/>
                </a:lnTo>
                <a:lnTo>
                  <a:pt x="2974244" y="1715392"/>
                </a:lnTo>
                <a:lnTo>
                  <a:pt x="3052134" y="1705373"/>
                </a:lnTo>
                <a:lnTo>
                  <a:pt x="2750972" y="1705373"/>
                </a:lnTo>
                <a:lnTo>
                  <a:pt x="2626660" y="1701846"/>
                </a:lnTo>
                <a:lnTo>
                  <a:pt x="2494879" y="1693861"/>
                </a:lnTo>
                <a:lnTo>
                  <a:pt x="2356775" y="1681834"/>
                </a:lnTo>
                <a:lnTo>
                  <a:pt x="2213489" y="1666163"/>
                </a:lnTo>
                <a:lnTo>
                  <a:pt x="2066159" y="1647266"/>
                </a:lnTo>
                <a:lnTo>
                  <a:pt x="1915916" y="1625547"/>
                </a:lnTo>
                <a:lnTo>
                  <a:pt x="1763899" y="1601416"/>
                </a:lnTo>
                <a:lnTo>
                  <a:pt x="1611237" y="1575285"/>
                </a:lnTo>
                <a:lnTo>
                  <a:pt x="1308524" y="1518660"/>
                </a:lnTo>
                <a:lnTo>
                  <a:pt x="1016824" y="1458940"/>
                </a:lnTo>
                <a:lnTo>
                  <a:pt x="619729" y="1370754"/>
                </a:lnTo>
                <a:lnTo>
                  <a:pt x="213274" y="1272971"/>
                </a:lnTo>
                <a:lnTo>
                  <a:pt x="4650" y="1219457"/>
                </a:lnTo>
                <a:close/>
              </a:path>
              <a:path w="3862070" h="1723390">
                <a:moveTo>
                  <a:pt x="3337024" y="1530242"/>
                </a:moveTo>
                <a:lnTo>
                  <a:pt x="3313781" y="1574377"/>
                </a:lnTo>
                <a:lnTo>
                  <a:pt x="3274509" y="1611720"/>
                </a:lnTo>
                <a:lnTo>
                  <a:pt x="3219692" y="1642607"/>
                </a:lnTo>
                <a:lnTo>
                  <a:pt x="3150295" y="1667070"/>
                </a:lnTo>
                <a:lnTo>
                  <a:pt x="3067509" y="1685264"/>
                </a:lnTo>
                <a:lnTo>
                  <a:pt x="2972567" y="1697471"/>
                </a:lnTo>
                <a:lnTo>
                  <a:pt x="2866661" y="1704049"/>
                </a:lnTo>
                <a:lnTo>
                  <a:pt x="2750972" y="1705373"/>
                </a:lnTo>
                <a:lnTo>
                  <a:pt x="3052134" y="1705373"/>
                </a:lnTo>
                <a:lnTo>
                  <a:pt x="3155154" y="1684401"/>
                </a:lnTo>
                <a:lnTo>
                  <a:pt x="3227029" y="1659045"/>
                </a:lnTo>
                <a:lnTo>
                  <a:pt x="3285101" y="1626278"/>
                </a:lnTo>
                <a:lnTo>
                  <a:pt x="3328080" y="1585314"/>
                </a:lnTo>
                <a:lnTo>
                  <a:pt x="3354188" y="1535663"/>
                </a:lnTo>
                <a:lnTo>
                  <a:pt x="3337024" y="1530242"/>
                </a:lnTo>
                <a:close/>
              </a:path>
              <a:path w="3862070" h="1723390">
                <a:moveTo>
                  <a:pt x="3776338" y="38413"/>
                </a:moveTo>
                <a:lnTo>
                  <a:pt x="3726774" y="40820"/>
                </a:lnTo>
                <a:lnTo>
                  <a:pt x="3675189" y="48981"/>
                </a:lnTo>
                <a:lnTo>
                  <a:pt x="3628760" y="62341"/>
                </a:lnTo>
                <a:lnTo>
                  <a:pt x="3587259" y="80676"/>
                </a:lnTo>
                <a:lnTo>
                  <a:pt x="3550493" y="103734"/>
                </a:lnTo>
                <a:lnTo>
                  <a:pt x="3518258" y="131234"/>
                </a:lnTo>
                <a:lnTo>
                  <a:pt x="3490333" y="162860"/>
                </a:lnTo>
                <a:lnTo>
                  <a:pt x="3466447" y="198291"/>
                </a:lnTo>
                <a:lnTo>
                  <a:pt x="3446308" y="237222"/>
                </a:lnTo>
                <a:lnTo>
                  <a:pt x="3429598" y="279374"/>
                </a:lnTo>
                <a:lnTo>
                  <a:pt x="3416011" y="324493"/>
                </a:lnTo>
                <a:lnTo>
                  <a:pt x="3405233" y="372333"/>
                </a:lnTo>
                <a:lnTo>
                  <a:pt x="3396956" y="422647"/>
                </a:lnTo>
                <a:lnTo>
                  <a:pt x="3390893" y="475207"/>
                </a:lnTo>
                <a:lnTo>
                  <a:pt x="3386747" y="529772"/>
                </a:lnTo>
                <a:lnTo>
                  <a:pt x="3384233" y="586116"/>
                </a:lnTo>
                <a:lnTo>
                  <a:pt x="3383067" y="643990"/>
                </a:lnTo>
                <a:lnTo>
                  <a:pt x="3382966" y="703155"/>
                </a:lnTo>
                <a:lnTo>
                  <a:pt x="3383643" y="763372"/>
                </a:lnTo>
                <a:lnTo>
                  <a:pt x="3384828" y="824403"/>
                </a:lnTo>
                <a:lnTo>
                  <a:pt x="3386235" y="886000"/>
                </a:lnTo>
                <a:lnTo>
                  <a:pt x="3387578" y="947916"/>
                </a:lnTo>
                <a:lnTo>
                  <a:pt x="3388593" y="1009907"/>
                </a:lnTo>
                <a:lnTo>
                  <a:pt x="3388993" y="1071741"/>
                </a:lnTo>
                <a:lnTo>
                  <a:pt x="3388491" y="1133445"/>
                </a:lnTo>
                <a:lnTo>
                  <a:pt x="3386843" y="1193860"/>
                </a:lnTo>
                <a:lnTo>
                  <a:pt x="3383741" y="1253679"/>
                </a:lnTo>
                <a:lnTo>
                  <a:pt x="3378920" y="1312326"/>
                </a:lnTo>
                <a:lnTo>
                  <a:pt x="3372105" y="1369555"/>
                </a:lnTo>
                <a:lnTo>
                  <a:pt x="3363033" y="1425117"/>
                </a:lnTo>
                <a:lnTo>
                  <a:pt x="3351427" y="1478757"/>
                </a:lnTo>
                <a:lnTo>
                  <a:pt x="3337024" y="1530242"/>
                </a:lnTo>
                <a:lnTo>
                  <a:pt x="3354188" y="1535663"/>
                </a:lnTo>
                <a:lnTo>
                  <a:pt x="3368902" y="1483085"/>
                </a:lnTo>
                <a:lnTo>
                  <a:pt x="3380717" y="1428465"/>
                </a:lnTo>
                <a:lnTo>
                  <a:pt x="3389933" y="1372068"/>
                </a:lnTo>
                <a:lnTo>
                  <a:pt x="3396827" y="1314126"/>
                </a:lnTo>
                <a:lnTo>
                  <a:pt x="3401697" y="1254880"/>
                </a:lnTo>
                <a:lnTo>
                  <a:pt x="3404829" y="1194573"/>
                </a:lnTo>
                <a:lnTo>
                  <a:pt x="3406503" y="1133129"/>
                </a:lnTo>
                <a:lnTo>
                  <a:pt x="3406993" y="1071727"/>
                </a:lnTo>
                <a:lnTo>
                  <a:pt x="3406593" y="1009699"/>
                </a:lnTo>
                <a:lnTo>
                  <a:pt x="3405578" y="947571"/>
                </a:lnTo>
                <a:lnTo>
                  <a:pt x="3404228" y="885596"/>
                </a:lnTo>
                <a:lnTo>
                  <a:pt x="3402821" y="824022"/>
                </a:lnTo>
                <a:lnTo>
                  <a:pt x="3401644" y="763099"/>
                </a:lnTo>
                <a:lnTo>
                  <a:pt x="3400968" y="703155"/>
                </a:lnTo>
                <a:lnTo>
                  <a:pt x="3401071" y="643990"/>
                </a:lnTo>
                <a:lnTo>
                  <a:pt x="3402227" y="586693"/>
                </a:lnTo>
                <a:lnTo>
                  <a:pt x="3404717" y="530852"/>
                </a:lnTo>
                <a:lnTo>
                  <a:pt x="3408814" y="476914"/>
                </a:lnTo>
                <a:lnTo>
                  <a:pt x="3414783" y="425131"/>
                </a:lnTo>
                <a:lnTo>
                  <a:pt x="3422901" y="375761"/>
                </a:lnTo>
                <a:lnTo>
                  <a:pt x="3433420" y="329058"/>
                </a:lnTo>
                <a:lnTo>
                  <a:pt x="3446604" y="285278"/>
                </a:lnTo>
                <a:lnTo>
                  <a:pt x="3462695" y="244666"/>
                </a:lnTo>
                <a:lnTo>
                  <a:pt x="3481934" y="207457"/>
                </a:lnTo>
                <a:lnTo>
                  <a:pt x="3504581" y="173862"/>
                </a:lnTo>
                <a:lnTo>
                  <a:pt x="3530880" y="144072"/>
                </a:lnTo>
                <a:lnTo>
                  <a:pt x="3561134" y="118257"/>
                </a:lnTo>
                <a:lnTo>
                  <a:pt x="3595676" y="96588"/>
                </a:lnTo>
                <a:lnTo>
                  <a:pt x="3634859" y="79275"/>
                </a:lnTo>
                <a:lnTo>
                  <a:pt x="3679049" y="66564"/>
                </a:lnTo>
                <a:lnTo>
                  <a:pt x="3728573" y="58727"/>
                </a:lnTo>
                <a:lnTo>
                  <a:pt x="3776338" y="56412"/>
                </a:lnTo>
                <a:lnTo>
                  <a:pt x="3776338" y="38413"/>
                </a:lnTo>
                <a:close/>
              </a:path>
              <a:path w="3862070" h="1723390">
                <a:moveTo>
                  <a:pt x="3845514" y="38053"/>
                </a:moveTo>
                <a:lnTo>
                  <a:pt x="3783755" y="38053"/>
                </a:lnTo>
                <a:lnTo>
                  <a:pt x="3783755" y="56052"/>
                </a:lnTo>
                <a:lnTo>
                  <a:pt x="3776338" y="56412"/>
                </a:lnTo>
                <a:lnTo>
                  <a:pt x="3776338" y="94104"/>
                </a:lnTo>
                <a:lnTo>
                  <a:pt x="3861874" y="47052"/>
                </a:lnTo>
                <a:lnTo>
                  <a:pt x="3845514" y="38053"/>
                </a:lnTo>
                <a:close/>
              </a:path>
              <a:path w="3862070" h="1723390">
                <a:moveTo>
                  <a:pt x="3783755" y="38053"/>
                </a:moveTo>
                <a:lnTo>
                  <a:pt x="3776338" y="38413"/>
                </a:lnTo>
                <a:lnTo>
                  <a:pt x="3776338" y="56412"/>
                </a:lnTo>
                <a:lnTo>
                  <a:pt x="3783755" y="56052"/>
                </a:lnTo>
                <a:lnTo>
                  <a:pt x="3783755" y="38053"/>
                </a:lnTo>
                <a:close/>
              </a:path>
              <a:path w="3862070" h="1723390">
                <a:moveTo>
                  <a:pt x="3776338" y="0"/>
                </a:moveTo>
                <a:lnTo>
                  <a:pt x="3776338" y="38413"/>
                </a:lnTo>
                <a:lnTo>
                  <a:pt x="3783755" y="38053"/>
                </a:lnTo>
                <a:lnTo>
                  <a:pt x="3845514" y="38053"/>
                </a:lnTo>
                <a:lnTo>
                  <a:pt x="3776338" y="0"/>
                </a:lnTo>
                <a:close/>
              </a:path>
            </a:pathLst>
          </a:custGeom>
          <a:solidFill>
            <a:srgbClr val="1516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9" name="object 299"/>
          <p:cNvSpPr/>
          <p:nvPr/>
        </p:nvSpPr>
        <p:spPr>
          <a:xfrm>
            <a:off x="2159453" y="3951502"/>
            <a:ext cx="7434580" cy="1638300"/>
          </a:xfrm>
          <a:custGeom>
            <a:avLst/>
            <a:gdLst/>
            <a:ahLst/>
            <a:cxnLst/>
            <a:rect l="l" t="t" r="r" b="b"/>
            <a:pathLst>
              <a:path w="7434580" h="1638300">
                <a:moveTo>
                  <a:pt x="26826" y="1625600"/>
                </a:moveTo>
                <a:lnTo>
                  <a:pt x="0" y="1625600"/>
                </a:lnTo>
                <a:lnTo>
                  <a:pt x="3462" y="1638300"/>
                </a:lnTo>
                <a:lnTo>
                  <a:pt x="22599" y="1638300"/>
                </a:lnTo>
                <a:lnTo>
                  <a:pt x="26826" y="1625600"/>
                </a:lnTo>
                <a:close/>
              </a:path>
              <a:path w="7434580" h="1638300">
                <a:moveTo>
                  <a:pt x="38793" y="1612900"/>
                </a:moveTo>
                <a:lnTo>
                  <a:pt x="14514" y="1612900"/>
                </a:lnTo>
                <a:lnTo>
                  <a:pt x="11281" y="1625600"/>
                </a:lnTo>
                <a:lnTo>
                  <a:pt x="34898" y="1625600"/>
                </a:lnTo>
                <a:lnTo>
                  <a:pt x="38793" y="1612900"/>
                </a:lnTo>
                <a:close/>
              </a:path>
              <a:path w="7434580" h="1638300">
                <a:moveTo>
                  <a:pt x="50161" y="1600200"/>
                </a:moveTo>
                <a:lnTo>
                  <a:pt x="28187" y="1600200"/>
                </a:lnTo>
                <a:lnTo>
                  <a:pt x="24688" y="1612900"/>
                </a:lnTo>
                <a:lnTo>
                  <a:pt x="46410" y="1612900"/>
                </a:lnTo>
                <a:lnTo>
                  <a:pt x="50161" y="1600200"/>
                </a:lnTo>
                <a:close/>
              </a:path>
              <a:path w="7434580" h="1638300">
                <a:moveTo>
                  <a:pt x="57585" y="1587500"/>
                </a:moveTo>
                <a:lnTo>
                  <a:pt x="35271" y="1587500"/>
                </a:lnTo>
                <a:lnTo>
                  <a:pt x="31715" y="1600200"/>
                </a:lnTo>
                <a:lnTo>
                  <a:pt x="53884" y="1600200"/>
                </a:lnTo>
                <a:lnTo>
                  <a:pt x="57585" y="1587500"/>
                </a:lnTo>
                <a:close/>
              </a:path>
              <a:path w="7434580" h="1638300">
                <a:moveTo>
                  <a:pt x="72323" y="1562100"/>
                </a:moveTo>
                <a:lnTo>
                  <a:pt x="53477" y="1562100"/>
                </a:lnTo>
                <a:lnTo>
                  <a:pt x="46108" y="1574800"/>
                </a:lnTo>
                <a:lnTo>
                  <a:pt x="42464" y="1587500"/>
                </a:lnTo>
                <a:lnTo>
                  <a:pt x="61278" y="1587500"/>
                </a:lnTo>
                <a:lnTo>
                  <a:pt x="68640" y="1574800"/>
                </a:lnTo>
                <a:lnTo>
                  <a:pt x="72323" y="1562100"/>
                </a:lnTo>
                <a:close/>
              </a:path>
              <a:path w="7434580" h="1638300">
                <a:moveTo>
                  <a:pt x="83389" y="1549400"/>
                </a:moveTo>
                <a:lnTo>
                  <a:pt x="61001" y="1549400"/>
                </a:lnTo>
                <a:lnTo>
                  <a:pt x="57217" y="1562100"/>
                </a:lnTo>
                <a:lnTo>
                  <a:pt x="79700" y="1562100"/>
                </a:lnTo>
                <a:lnTo>
                  <a:pt x="83389" y="1549400"/>
                </a:lnTo>
                <a:close/>
              </a:path>
              <a:path w="7434580" h="1638300">
                <a:moveTo>
                  <a:pt x="90784" y="1536700"/>
                </a:moveTo>
                <a:lnTo>
                  <a:pt x="68715" y="1536700"/>
                </a:lnTo>
                <a:lnTo>
                  <a:pt x="64832" y="1549400"/>
                </a:lnTo>
                <a:lnTo>
                  <a:pt x="87086" y="1549400"/>
                </a:lnTo>
                <a:lnTo>
                  <a:pt x="90784" y="1536700"/>
                </a:lnTo>
                <a:close/>
              </a:path>
              <a:path w="7434580" h="1638300">
                <a:moveTo>
                  <a:pt x="101818" y="1524000"/>
                </a:moveTo>
                <a:lnTo>
                  <a:pt x="80797" y="1524000"/>
                </a:lnTo>
                <a:lnTo>
                  <a:pt x="76686" y="1536700"/>
                </a:lnTo>
                <a:lnTo>
                  <a:pt x="98160" y="1536700"/>
                </a:lnTo>
                <a:lnTo>
                  <a:pt x="101818" y="1524000"/>
                </a:lnTo>
                <a:close/>
              </a:path>
              <a:path w="7434580" h="1638300">
                <a:moveTo>
                  <a:pt x="122147" y="1511300"/>
                </a:moveTo>
                <a:lnTo>
                  <a:pt x="89340" y="1511300"/>
                </a:lnTo>
                <a:lnTo>
                  <a:pt x="85006" y="1524000"/>
                </a:lnTo>
                <a:lnTo>
                  <a:pt x="119033" y="1524000"/>
                </a:lnTo>
                <a:lnTo>
                  <a:pt x="122147" y="1511300"/>
                </a:lnTo>
                <a:close/>
              </a:path>
              <a:path w="7434580" h="1638300">
                <a:moveTo>
                  <a:pt x="1879533" y="1511300"/>
                </a:moveTo>
                <a:lnTo>
                  <a:pt x="320478" y="1511300"/>
                </a:lnTo>
                <a:lnTo>
                  <a:pt x="421275" y="1524000"/>
                </a:lnTo>
                <a:lnTo>
                  <a:pt x="1781365" y="1524000"/>
                </a:lnTo>
                <a:lnTo>
                  <a:pt x="1879533" y="1511300"/>
                </a:lnTo>
                <a:close/>
              </a:path>
              <a:path w="7434580" h="1638300">
                <a:moveTo>
                  <a:pt x="125186" y="1498600"/>
                </a:moveTo>
                <a:lnTo>
                  <a:pt x="108423" y="1498600"/>
                </a:lnTo>
                <a:lnTo>
                  <a:pt x="103333" y="1511300"/>
                </a:lnTo>
                <a:lnTo>
                  <a:pt x="125229" y="1511300"/>
                </a:lnTo>
                <a:lnTo>
                  <a:pt x="125186" y="1498600"/>
                </a:lnTo>
                <a:close/>
              </a:path>
              <a:path w="7434580" h="1638300">
                <a:moveTo>
                  <a:pt x="838946" y="1498600"/>
                </a:moveTo>
                <a:lnTo>
                  <a:pt x="125186" y="1498600"/>
                </a:lnTo>
                <a:lnTo>
                  <a:pt x="125229" y="1511300"/>
                </a:lnTo>
                <a:lnTo>
                  <a:pt x="945395" y="1511300"/>
                </a:lnTo>
                <a:lnTo>
                  <a:pt x="838946" y="1498600"/>
                </a:lnTo>
                <a:close/>
              </a:path>
              <a:path w="7434580" h="1638300">
                <a:moveTo>
                  <a:pt x="2068415" y="1498600"/>
                </a:moveTo>
                <a:lnTo>
                  <a:pt x="1680667" y="1498600"/>
                </a:lnTo>
                <a:lnTo>
                  <a:pt x="1578747" y="1511300"/>
                </a:lnTo>
                <a:lnTo>
                  <a:pt x="1975312" y="1511300"/>
                </a:lnTo>
                <a:lnTo>
                  <a:pt x="2068415" y="1498600"/>
                </a:lnTo>
                <a:close/>
              </a:path>
              <a:path w="7434580" h="1638300">
                <a:moveTo>
                  <a:pt x="2245405" y="1485900"/>
                </a:moveTo>
                <a:lnTo>
                  <a:pt x="1974311" y="1485900"/>
                </a:lnTo>
                <a:lnTo>
                  <a:pt x="1878749" y="1498600"/>
                </a:lnTo>
                <a:lnTo>
                  <a:pt x="2158537" y="1498600"/>
                </a:lnTo>
                <a:lnTo>
                  <a:pt x="2245405" y="1485900"/>
                </a:lnTo>
                <a:close/>
              </a:path>
              <a:path w="7434580" h="1638300">
                <a:moveTo>
                  <a:pt x="2890881" y="1282700"/>
                </a:moveTo>
                <a:lnTo>
                  <a:pt x="2860692" y="1308100"/>
                </a:lnTo>
                <a:lnTo>
                  <a:pt x="2823879" y="1333500"/>
                </a:lnTo>
                <a:lnTo>
                  <a:pt x="2780714" y="1346200"/>
                </a:lnTo>
                <a:lnTo>
                  <a:pt x="2731499" y="1371600"/>
                </a:lnTo>
                <a:lnTo>
                  <a:pt x="2676537" y="1397000"/>
                </a:lnTo>
                <a:lnTo>
                  <a:pt x="2616151" y="1409700"/>
                </a:lnTo>
                <a:lnTo>
                  <a:pt x="2550642" y="1422400"/>
                </a:lnTo>
                <a:lnTo>
                  <a:pt x="2480327" y="1435100"/>
                </a:lnTo>
                <a:lnTo>
                  <a:pt x="2405501" y="1447800"/>
                </a:lnTo>
                <a:lnTo>
                  <a:pt x="2243541" y="1473200"/>
                </a:lnTo>
                <a:lnTo>
                  <a:pt x="2157004" y="1473200"/>
                </a:lnTo>
                <a:lnTo>
                  <a:pt x="2067162" y="1485900"/>
                </a:lnTo>
                <a:lnTo>
                  <a:pt x="2328720" y="1485900"/>
                </a:lnTo>
                <a:lnTo>
                  <a:pt x="2483538" y="1460500"/>
                </a:lnTo>
                <a:lnTo>
                  <a:pt x="2554472" y="1447800"/>
                </a:lnTo>
                <a:lnTo>
                  <a:pt x="2620709" y="1422400"/>
                </a:lnTo>
                <a:lnTo>
                  <a:pt x="2681966" y="1409700"/>
                </a:lnTo>
                <a:lnTo>
                  <a:pt x="2737965" y="1384300"/>
                </a:lnTo>
                <a:lnTo>
                  <a:pt x="2788433" y="1371600"/>
                </a:lnTo>
                <a:lnTo>
                  <a:pt x="2833094" y="1346200"/>
                </a:lnTo>
                <a:lnTo>
                  <a:pt x="2871665" y="1320800"/>
                </a:lnTo>
                <a:lnTo>
                  <a:pt x="2903813" y="1295400"/>
                </a:lnTo>
                <a:lnTo>
                  <a:pt x="2890881" y="1282700"/>
                </a:lnTo>
                <a:close/>
              </a:path>
              <a:path w="7434580" h="1638300">
                <a:moveTo>
                  <a:pt x="4451964" y="901700"/>
                </a:moveTo>
                <a:lnTo>
                  <a:pt x="4227601" y="901700"/>
                </a:lnTo>
                <a:lnTo>
                  <a:pt x="3495704" y="1028700"/>
                </a:lnTo>
                <a:lnTo>
                  <a:pt x="3429885" y="1054100"/>
                </a:lnTo>
                <a:lnTo>
                  <a:pt x="3305472" y="1079500"/>
                </a:lnTo>
                <a:lnTo>
                  <a:pt x="3247372" y="1104900"/>
                </a:lnTo>
                <a:lnTo>
                  <a:pt x="3192335" y="1117600"/>
                </a:lnTo>
                <a:lnTo>
                  <a:pt x="3140603" y="1143000"/>
                </a:lnTo>
                <a:lnTo>
                  <a:pt x="3092414" y="1155700"/>
                </a:lnTo>
                <a:lnTo>
                  <a:pt x="3048019" y="1181100"/>
                </a:lnTo>
                <a:lnTo>
                  <a:pt x="3007640" y="1193800"/>
                </a:lnTo>
                <a:lnTo>
                  <a:pt x="2971511" y="1219200"/>
                </a:lnTo>
                <a:lnTo>
                  <a:pt x="2939860" y="1231900"/>
                </a:lnTo>
                <a:lnTo>
                  <a:pt x="2912907" y="1257300"/>
                </a:lnTo>
                <a:lnTo>
                  <a:pt x="2890881" y="1282700"/>
                </a:lnTo>
                <a:lnTo>
                  <a:pt x="2903813" y="1295400"/>
                </a:lnTo>
                <a:lnTo>
                  <a:pt x="2924253" y="1270000"/>
                </a:lnTo>
                <a:lnTo>
                  <a:pt x="2949911" y="1257300"/>
                </a:lnTo>
                <a:lnTo>
                  <a:pt x="2980518" y="1231900"/>
                </a:lnTo>
                <a:lnTo>
                  <a:pt x="3015791" y="1219200"/>
                </a:lnTo>
                <a:lnTo>
                  <a:pt x="3055463" y="1193800"/>
                </a:lnTo>
                <a:lnTo>
                  <a:pt x="3099268" y="1181100"/>
                </a:lnTo>
                <a:lnTo>
                  <a:pt x="3146946" y="1155700"/>
                </a:lnTo>
                <a:lnTo>
                  <a:pt x="3198232" y="1143000"/>
                </a:lnTo>
                <a:lnTo>
                  <a:pt x="3252880" y="1117600"/>
                </a:lnTo>
                <a:lnTo>
                  <a:pt x="3310628" y="1104900"/>
                </a:lnTo>
                <a:lnTo>
                  <a:pt x="3371230" y="1079500"/>
                </a:lnTo>
                <a:lnTo>
                  <a:pt x="3567617" y="1041400"/>
                </a:lnTo>
                <a:lnTo>
                  <a:pt x="3637104" y="1016000"/>
                </a:lnTo>
                <a:lnTo>
                  <a:pt x="4078842" y="939800"/>
                </a:lnTo>
                <a:lnTo>
                  <a:pt x="4154266" y="939800"/>
                </a:lnTo>
                <a:lnTo>
                  <a:pt x="4304414" y="914400"/>
                </a:lnTo>
                <a:lnTo>
                  <a:pt x="4378639" y="914400"/>
                </a:lnTo>
                <a:lnTo>
                  <a:pt x="4451964" y="901700"/>
                </a:lnTo>
                <a:close/>
              </a:path>
              <a:path w="7434580" h="1638300">
                <a:moveTo>
                  <a:pt x="6673931" y="965200"/>
                </a:moveTo>
                <a:lnTo>
                  <a:pt x="5998996" y="965200"/>
                </a:lnTo>
                <a:lnTo>
                  <a:pt x="6088553" y="977900"/>
                </a:lnTo>
                <a:lnTo>
                  <a:pt x="6597186" y="977900"/>
                </a:lnTo>
                <a:lnTo>
                  <a:pt x="6673931" y="965200"/>
                </a:lnTo>
                <a:close/>
              </a:path>
              <a:path w="7434580" h="1638300">
                <a:moveTo>
                  <a:pt x="6089107" y="952500"/>
                </a:moveTo>
                <a:lnTo>
                  <a:pt x="5729126" y="952500"/>
                </a:lnTo>
                <a:lnTo>
                  <a:pt x="5818935" y="965200"/>
                </a:lnTo>
                <a:lnTo>
                  <a:pt x="6177729" y="965200"/>
                </a:lnTo>
                <a:lnTo>
                  <a:pt x="6089107" y="952500"/>
                </a:lnTo>
                <a:close/>
              </a:path>
              <a:path w="7434580" h="1638300">
                <a:moveTo>
                  <a:pt x="7196658" y="825500"/>
                </a:moveTo>
                <a:lnTo>
                  <a:pt x="7169482" y="850900"/>
                </a:lnTo>
                <a:lnTo>
                  <a:pt x="7135724" y="863600"/>
                </a:lnTo>
                <a:lnTo>
                  <a:pt x="7095724" y="889000"/>
                </a:lnTo>
                <a:lnTo>
                  <a:pt x="7049871" y="901700"/>
                </a:lnTo>
                <a:lnTo>
                  <a:pt x="6998539" y="914400"/>
                </a:lnTo>
                <a:lnTo>
                  <a:pt x="6942117" y="927100"/>
                </a:lnTo>
                <a:lnTo>
                  <a:pt x="6880974" y="939800"/>
                </a:lnTo>
                <a:lnTo>
                  <a:pt x="6815476" y="939800"/>
                </a:lnTo>
                <a:lnTo>
                  <a:pt x="6745985" y="952500"/>
                </a:lnTo>
                <a:lnTo>
                  <a:pt x="6596460" y="952500"/>
                </a:lnTo>
                <a:lnTo>
                  <a:pt x="6517137" y="965200"/>
                </a:lnTo>
                <a:lnTo>
                  <a:pt x="6817413" y="965200"/>
                </a:lnTo>
                <a:lnTo>
                  <a:pt x="6883466" y="952500"/>
                </a:lnTo>
                <a:lnTo>
                  <a:pt x="6945278" y="939800"/>
                </a:lnTo>
                <a:lnTo>
                  <a:pt x="7002514" y="927100"/>
                </a:lnTo>
                <a:lnTo>
                  <a:pt x="7054839" y="914400"/>
                </a:lnTo>
                <a:lnTo>
                  <a:pt x="7101939" y="901700"/>
                </a:lnTo>
                <a:lnTo>
                  <a:pt x="7143493" y="889000"/>
                </a:lnTo>
                <a:lnTo>
                  <a:pt x="7179180" y="863600"/>
                </a:lnTo>
                <a:lnTo>
                  <a:pt x="7208647" y="838200"/>
                </a:lnTo>
                <a:lnTo>
                  <a:pt x="7196658" y="825500"/>
                </a:lnTo>
                <a:close/>
              </a:path>
              <a:path w="7434580" h="1638300">
                <a:moveTo>
                  <a:pt x="5819842" y="939800"/>
                </a:moveTo>
                <a:lnTo>
                  <a:pt x="5464792" y="939800"/>
                </a:lnTo>
                <a:lnTo>
                  <a:pt x="5551707" y="952500"/>
                </a:lnTo>
                <a:lnTo>
                  <a:pt x="5909812" y="952500"/>
                </a:lnTo>
                <a:lnTo>
                  <a:pt x="5819842" y="939800"/>
                </a:lnTo>
                <a:close/>
              </a:path>
              <a:path w="7434580" h="1638300">
                <a:moveTo>
                  <a:pt x="5380757" y="914400"/>
                </a:moveTo>
                <a:lnTo>
                  <a:pt x="5137315" y="914400"/>
                </a:lnTo>
                <a:lnTo>
                  <a:pt x="5296319" y="927100"/>
                </a:lnTo>
                <a:lnTo>
                  <a:pt x="5379547" y="939800"/>
                </a:lnTo>
                <a:lnTo>
                  <a:pt x="5640998" y="939800"/>
                </a:lnTo>
                <a:lnTo>
                  <a:pt x="5552829" y="927100"/>
                </a:lnTo>
                <a:lnTo>
                  <a:pt x="5465965" y="927100"/>
                </a:lnTo>
                <a:lnTo>
                  <a:pt x="5380757" y="914400"/>
                </a:lnTo>
                <a:close/>
              </a:path>
              <a:path w="7434580" h="1638300">
                <a:moveTo>
                  <a:pt x="5138559" y="901700"/>
                </a:moveTo>
                <a:lnTo>
                  <a:pt x="4922725" y="901700"/>
                </a:lnTo>
                <a:lnTo>
                  <a:pt x="4990597" y="914400"/>
                </a:lnTo>
                <a:lnTo>
                  <a:pt x="5297551" y="914400"/>
                </a:lnTo>
                <a:lnTo>
                  <a:pt x="5138559" y="901700"/>
                </a:lnTo>
                <a:close/>
              </a:path>
              <a:path w="7434580" h="1638300">
                <a:moveTo>
                  <a:pt x="4796901" y="876300"/>
                </a:moveTo>
                <a:lnTo>
                  <a:pt x="4594362" y="876300"/>
                </a:lnTo>
                <a:lnTo>
                  <a:pt x="4523273" y="889000"/>
                </a:lnTo>
                <a:lnTo>
                  <a:pt x="4377207" y="889000"/>
                </a:lnTo>
                <a:lnTo>
                  <a:pt x="4302723" y="901700"/>
                </a:lnTo>
                <a:lnTo>
                  <a:pt x="4858976" y="901700"/>
                </a:lnTo>
                <a:lnTo>
                  <a:pt x="4860020" y="889000"/>
                </a:lnTo>
                <a:lnTo>
                  <a:pt x="4796901" y="876300"/>
                </a:lnTo>
                <a:close/>
              </a:path>
              <a:path w="7434580" h="1638300">
                <a:moveTo>
                  <a:pt x="4991784" y="889000"/>
                </a:moveTo>
                <a:lnTo>
                  <a:pt x="4860020" y="889000"/>
                </a:lnTo>
                <a:lnTo>
                  <a:pt x="4858976" y="901700"/>
                </a:lnTo>
                <a:lnTo>
                  <a:pt x="5063470" y="901700"/>
                </a:lnTo>
                <a:lnTo>
                  <a:pt x="4991784" y="889000"/>
                </a:lnTo>
                <a:close/>
              </a:path>
              <a:path w="7434580" h="1638300">
                <a:moveTo>
                  <a:pt x="7355101" y="67044"/>
                </a:moveTo>
                <a:lnTo>
                  <a:pt x="7341759" y="73132"/>
                </a:lnTo>
                <a:lnTo>
                  <a:pt x="7348658" y="88900"/>
                </a:lnTo>
                <a:lnTo>
                  <a:pt x="7359022" y="114300"/>
                </a:lnTo>
                <a:lnTo>
                  <a:pt x="7368616" y="139700"/>
                </a:lnTo>
                <a:lnTo>
                  <a:pt x="7377418" y="165100"/>
                </a:lnTo>
                <a:lnTo>
                  <a:pt x="7385391" y="177800"/>
                </a:lnTo>
                <a:lnTo>
                  <a:pt x="7398773" y="228600"/>
                </a:lnTo>
                <a:lnTo>
                  <a:pt x="7408561" y="279400"/>
                </a:lnTo>
                <a:lnTo>
                  <a:pt x="7414552" y="330200"/>
                </a:lnTo>
                <a:lnTo>
                  <a:pt x="7416553" y="381000"/>
                </a:lnTo>
                <a:lnTo>
                  <a:pt x="7415992" y="393700"/>
                </a:lnTo>
                <a:lnTo>
                  <a:pt x="7411618" y="444500"/>
                </a:lnTo>
                <a:lnTo>
                  <a:pt x="7402743" y="495300"/>
                </a:lnTo>
                <a:lnTo>
                  <a:pt x="7389157" y="546100"/>
                </a:lnTo>
                <a:lnTo>
                  <a:pt x="7370653" y="596900"/>
                </a:lnTo>
                <a:lnTo>
                  <a:pt x="7347012" y="647700"/>
                </a:lnTo>
                <a:lnTo>
                  <a:pt x="7318014" y="685800"/>
                </a:lnTo>
                <a:lnTo>
                  <a:pt x="7301440" y="711200"/>
                </a:lnTo>
                <a:lnTo>
                  <a:pt x="7263989" y="762000"/>
                </a:lnTo>
                <a:lnTo>
                  <a:pt x="7220626" y="812800"/>
                </a:lnTo>
                <a:lnTo>
                  <a:pt x="7196658" y="825500"/>
                </a:lnTo>
                <a:lnTo>
                  <a:pt x="7208647" y="838200"/>
                </a:lnTo>
                <a:lnTo>
                  <a:pt x="7256072" y="800100"/>
                </a:lnTo>
                <a:lnTo>
                  <a:pt x="7297444" y="749300"/>
                </a:lnTo>
                <a:lnTo>
                  <a:pt x="7332954" y="698500"/>
                </a:lnTo>
                <a:lnTo>
                  <a:pt x="7362794" y="647700"/>
                </a:lnTo>
                <a:lnTo>
                  <a:pt x="7387163" y="596900"/>
                </a:lnTo>
                <a:lnTo>
                  <a:pt x="7397362" y="571500"/>
                </a:lnTo>
                <a:lnTo>
                  <a:pt x="7406265" y="558800"/>
                </a:lnTo>
                <a:lnTo>
                  <a:pt x="7420291" y="508000"/>
                </a:lnTo>
                <a:lnTo>
                  <a:pt x="7429459" y="457200"/>
                </a:lnTo>
                <a:lnTo>
                  <a:pt x="7433970" y="406400"/>
                </a:lnTo>
                <a:lnTo>
                  <a:pt x="7434553" y="381000"/>
                </a:lnTo>
                <a:lnTo>
                  <a:pt x="7434052" y="355600"/>
                </a:lnTo>
                <a:lnTo>
                  <a:pt x="7429910" y="304800"/>
                </a:lnTo>
                <a:lnTo>
                  <a:pt x="7421766" y="254000"/>
                </a:lnTo>
                <a:lnTo>
                  <a:pt x="7409836" y="203200"/>
                </a:lnTo>
                <a:lnTo>
                  <a:pt x="7394345" y="152400"/>
                </a:lnTo>
                <a:lnTo>
                  <a:pt x="7375495" y="101600"/>
                </a:lnTo>
                <a:lnTo>
                  <a:pt x="7364886" y="88900"/>
                </a:lnTo>
                <a:lnTo>
                  <a:pt x="7355101" y="67044"/>
                </a:lnTo>
                <a:close/>
              </a:path>
              <a:path w="7434580" h="1638300">
                <a:moveTo>
                  <a:pt x="7309490" y="0"/>
                </a:moveTo>
                <a:lnTo>
                  <a:pt x="7307207" y="88900"/>
                </a:lnTo>
                <a:lnTo>
                  <a:pt x="7341759" y="73132"/>
                </a:lnTo>
                <a:lnTo>
                  <a:pt x="7337544" y="63500"/>
                </a:lnTo>
                <a:lnTo>
                  <a:pt x="7362868" y="63500"/>
                </a:lnTo>
                <a:lnTo>
                  <a:pt x="7390698" y="50800"/>
                </a:lnTo>
                <a:lnTo>
                  <a:pt x="7309490" y="0"/>
                </a:lnTo>
                <a:close/>
              </a:path>
              <a:path w="7434580" h="1638300">
                <a:moveTo>
                  <a:pt x="7353514" y="63500"/>
                </a:moveTo>
                <a:lnTo>
                  <a:pt x="7337544" y="63500"/>
                </a:lnTo>
                <a:lnTo>
                  <a:pt x="7341759" y="73132"/>
                </a:lnTo>
                <a:lnTo>
                  <a:pt x="7355101" y="67044"/>
                </a:lnTo>
                <a:lnTo>
                  <a:pt x="7353514" y="63500"/>
                </a:lnTo>
                <a:close/>
              </a:path>
              <a:path w="7434580" h="1638300">
                <a:moveTo>
                  <a:pt x="7362868" y="63500"/>
                </a:moveTo>
                <a:lnTo>
                  <a:pt x="7353514" y="63500"/>
                </a:lnTo>
                <a:lnTo>
                  <a:pt x="7355101" y="67044"/>
                </a:lnTo>
                <a:lnTo>
                  <a:pt x="7362868" y="63500"/>
                </a:lnTo>
                <a:close/>
              </a:path>
            </a:pathLst>
          </a:custGeom>
          <a:solidFill>
            <a:srgbClr val="1516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0" name="object 300"/>
          <p:cNvSpPr txBox="1"/>
          <p:nvPr/>
        </p:nvSpPr>
        <p:spPr>
          <a:xfrm>
            <a:off x="726078" y="52662"/>
            <a:ext cx="6216650" cy="1676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  <a:tabLst>
                <a:tab pos="3379470" algn="l"/>
              </a:tabLst>
            </a:pPr>
            <a:r>
              <a:rPr sz="900" spc="35" dirty="0">
                <a:solidFill>
                  <a:srgbClr val="3C2B98"/>
                </a:solidFill>
                <a:latin typeface="Arial"/>
                <a:cs typeface="Arial"/>
              </a:rPr>
              <a:t>WORLD </a:t>
            </a:r>
            <a:r>
              <a:rPr sz="900" spc="30" dirty="0">
                <a:solidFill>
                  <a:srgbClr val="3C2B98"/>
                </a:solidFill>
                <a:latin typeface="Arial"/>
                <a:cs typeface="Arial"/>
              </a:rPr>
              <a:t>ASSOCIATION OF</a:t>
            </a:r>
            <a:r>
              <a:rPr sz="900" spc="80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900" spc="40" dirty="0">
                <a:solidFill>
                  <a:srgbClr val="3C2B98"/>
                </a:solidFill>
                <a:latin typeface="Arial"/>
                <a:cs typeface="Arial"/>
              </a:rPr>
              <a:t>TECHNOLOGY</a:t>
            </a:r>
            <a:r>
              <a:rPr sz="900" spc="35" dirty="0">
                <a:solidFill>
                  <a:srgbClr val="3C2B98"/>
                </a:solidFill>
                <a:latin typeface="Arial"/>
                <a:cs typeface="Arial"/>
              </a:rPr>
              <a:t> TEACHERS	</a:t>
            </a:r>
            <a:r>
              <a:rPr sz="900" spc="5" dirty="0">
                <a:solidFill>
                  <a:srgbClr val="3C2B98"/>
                </a:solidFill>
                <a:latin typeface="Arial"/>
                <a:cs typeface="Arial"/>
                <a:hlinkClick r:id="rId22"/>
              </a:rPr>
              <a:t>https://www.facebook.com/groups/254963448192823/</a:t>
            </a:r>
            <a:endParaRPr sz="900">
              <a:latin typeface="Arial"/>
              <a:cs typeface="Arial"/>
            </a:endParaRPr>
          </a:p>
        </p:txBody>
      </p:sp>
      <p:sp>
        <p:nvSpPr>
          <p:cNvPr id="302" name="object 302"/>
          <p:cNvSpPr txBox="1"/>
          <p:nvPr/>
        </p:nvSpPr>
        <p:spPr>
          <a:xfrm>
            <a:off x="7237108" y="7291489"/>
            <a:ext cx="2862580" cy="187960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0"/>
              </a:spcBef>
              <a:tabLst>
                <a:tab pos="2057400" algn="l"/>
              </a:tabLst>
            </a:pPr>
            <a:r>
              <a:rPr sz="900" spc="5" dirty="0">
                <a:solidFill>
                  <a:srgbClr val="3C2B98"/>
                </a:solidFill>
                <a:latin typeface="Arial"/>
                <a:cs typeface="Arial"/>
                <a:hlinkClick r:id="rId3"/>
              </a:rPr>
              <a:t>www.technologystudent.com</a:t>
            </a:r>
            <a:r>
              <a:rPr sz="900" spc="25" dirty="0">
                <a:solidFill>
                  <a:srgbClr val="3C2B98"/>
                </a:solidFill>
                <a:latin typeface="Arial"/>
                <a:cs typeface="Arial"/>
                <a:hlinkClick r:id="rId3"/>
              </a:rPr>
              <a:t> </a:t>
            </a:r>
            <a:r>
              <a:rPr sz="900" spc="15" dirty="0">
                <a:solidFill>
                  <a:srgbClr val="3C2B98"/>
                </a:solidFill>
                <a:latin typeface="Arial"/>
                <a:cs typeface="Arial"/>
                <a:hlinkClick r:id="rId3"/>
              </a:rPr>
              <a:t>©</a:t>
            </a:r>
            <a:r>
              <a:rPr sz="900" spc="25" dirty="0">
                <a:solidFill>
                  <a:srgbClr val="3C2B98"/>
                </a:solidFill>
                <a:latin typeface="Arial"/>
                <a:cs typeface="Arial"/>
                <a:hlinkClick r:id="rId3"/>
              </a:rPr>
              <a:t> </a:t>
            </a:r>
            <a:r>
              <a:rPr sz="900" spc="10" dirty="0">
                <a:solidFill>
                  <a:srgbClr val="3C2B98"/>
                </a:solidFill>
                <a:latin typeface="Arial"/>
                <a:cs typeface="Arial"/>
              </a:rPr>
              <a:t>2018	</a:t>
            </a:r>
            <a:r>
              <a:rPr sz="900" dirty="0">
                <a:solidFill>
                  <a:srgbClr val="3C2B98"/>
                </a:solidFill>
                <a:latin typeface="Arial"/>
                <a:cs typeface="Arial"/>
              </a:rPr>
              <a:t>V.Ryan </a:t>
            </a:r>
            <a:r>
              <a:rPr sz="900" spc="15" dirty="0">
                <a:solidFill>
                  <a:srgbClr val="3C2B98"/>
                </a:solidFill>
                <a:latin typeface="Arial"/>
                <a:cs typeface="Arial"/>
              </a:rPr>
              <a:t>©</a:t>
            </a:r>
            <a:r>
              <a:rPr sz="900" spc="-60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900" spc="10" dirty="0">
                <a:solidFill>
                  <a:srgbClr val="3C2B98"/>
                </a:solidFill>
                <a:latin typeface="Arial"/>
                <a:cs typeface="Arial"/>
              </a:rPr>
              <a:t>2018</a:t>
            </a:r>
            <a:endParaRPr sz="900">
              <a:latin typeface="Arial"/>
              <a:cs typeface="Arial"/>
            </a:endParaRPr>
          </a:p>
        </p:txBody>
      </p:sp>
      <p:sp>
        <p:nvSpPr>
          <p:cNvPr id="303" name="object 303"/>
          <p:cNvSpPr txBox="1"/>
          <p:nvPr/>
        </p:nvSpPr>
        <p:spPr>
          <a:xfrm>
            <a:off x="726078" y="7312331"/>
            <a:ext cx="3169285" cy="187325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0"/>
              </a:spcBef>
            </a:pPr>
            <a:r>
              <a:rPr sz="900" spc="35" dirty="0">
                <a:solidFill>
                  <a:srgbClr val="3C2B98"/>
                </a:solidFill>
                <a:latin typeface="Arial"/>
                <a:cs typeface="Arial"/>
              </a:rPr>
              <a:t>WORLD </a:t>
            </a:r>
            <a:r>
              <a:rPr sz="900" spc="30" dirty="0">
                <a:solidFill>
                  <a:srgbClr val="3C2B98"/>
                </a:solidFill>
                <a:latin typeface="Arial"/>
                <a:cs typeface="Arial"/>
              </a:rPr>
              <a:t>ASSOCIATION OF </a:t>
            </a:r>
            <a:r>
              <a:rPr sz="900" spc="40" dirty="0">
                <a:solidFill>
                  <a:srgbClr val="3C2B98"/>
                </a:solidFill>
                <a:latin typeface="Arial"/>
                <a:cs typeface="Arial"/>
              </a:rPr>
              <a:t>TECHNOLOGY </a:t>
            </a:r>
            <a:r>
              <a:rPr sz="900" spc="35" dirty="0">
                <a:solidFill>
                  <a:srgbClr val="3C2B98"/>
                </a:solidFill>
                <a:latin typeface="Arial"/>
                <a:cs typeface="Arial"/>
              </a:rPr>
              <a:t>TEACHERS</a:t>
            </a:r>
            <a:endParaRPr sz="900">
              <a:latin typeface="Arial"/>
              <a:cs typeface="Arial"/>
            </a:endParaRPr>
          </a:p>
        </p:txBody>
      </p:sp>
      <p:sp>
        <p:nvSpPr>
          <p:cNvPr id="304" name="object 304"/>
          <p:cNvSpPr txBox="1"/>
          <p:nvPr/>
        </p:nvSpPr>
        <p:spPr>
          <a:xfrm>
            <a:off x="4093334" y="7309371"/>
            <a:ext cx="2849245" cy="187325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0"/>
              </a:spcBef>
            </a:pPr>
            <a:r>
              <a:rPr sz="900" spc="5" dirty="0">
                <a:solidFill>
                  <a:srgbClr val="3C2B98"/>
                </a:solidFill>
                <a:latin typeface="Arial"/>
                <a:cs typeface="Arial"/>
                <a:hlinkClick r:id="rId22"/>
              </a:rPr>
              <a:t>https://www.facebook.com/groups/254963448192823/</a:t>
            </a:r>
            <a:endParaRPr sz="900">
              <a:latin typeface="Arial"/>
              <a:cs typeface="Arial"/>
            </a:endParaRPr>
          </a:p>
        </p:txBody>
      </p:sp>
      <p:sp>
        <p:nvSpPr>
          <p:cNvPr id="301" name="object 301"/>
          <p:cNvSpPr txBox="1"/>
          <p:nvPr/>
        </p:nvSpPr>
        <p:spPr>
          <a:xfrm>
            <a:off x="7237108" y="32168"/>
            <a:ext cx="2862580" cy="1676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  <a:tabLst>
                <a:tab pos="2057400" algn="l"/>
              </a:tabLst>
            </a:pPr>
            <a:r>
              <a:rPr sz="900" spc="5" dirty="0">
                <a:solidFill>
                  <a:srgbClr val="3C2B98"/>
                </a:solidFill>
                <a:latin typeface="Arial"/>
                <a:cs typeface="Arial"/>
                <a:hlinkClick r:id="rId3"/>
              </a:rPr>
              <a:t>www.technologystudent.com</a:t>
            </a:r>
            <a:r>
              <a:rPr sz="900" spc="25" dirty="0">
                <a:solidFill>
                  <a:srgbClr val="3C2B98"/>
                </a:solidFill>
                <a:latin typeface="Arial"/>
                <a:cs typeface="Arial"/>
                <a:hlinkClick r:id="rId3"/>
              </a:rPr>
              <a:t> </a:t>
            </a:r>
            <a:r>
              <a:rPr sz="900" spc="15" dirty="0">
                <a:solidFill>
                  <a:srgbClr val="3C2B98"/>
                </a:solidFill>
                <a:latin typeface="Arial"/>
                <a:cs typeface="Arial"/>
                <a:hlinkClick r:id="rId3"/>
              </a:rPr>
              <a:t>©</a:t>
            </a:r>
            <a:r>
              <a:rPr sz="900" spc="25" dirty="0">
                <a:solidFill>
                  <a:srgbClr val="3C2B98"/>
                </a:solidFill>
                <a:latin typeface="Arial"/>
                <a:cs typeface="Arial"/>
                <a:hlinkClick r:id="rId3"/>
              </a:rPr>
              <a:t> </a:t>
            </a:r>
            <a:r>
              <a:rPr sz="900" spc="10" dirty="0">
                <a:solidFill>
                  <a:srgbClr val="3C2B98"/>
                </a:solidFill>
                <a:latin typeface="Arial"/>
                <a:cs typeface="Arial"/>
              </a:rPr>
              <a:t>2018	</a:t>
            </a:r>
            <a:r>
              <a:rPr sz="900" dirty="0">
                <a:solidFill>
                  <a:srgbClr val="3C2B98"/>
                </a:solidFill>
                <a:latin typeface="Arial"/>
                <a:cs typeface="Arial"/>
              </a:rPr>
              <a:t>V.Ryan </a:t>
            </a:r>
            <a:r>
              <a:rPr sz="900" spc="15" dirty="0">
                <a:solidFill>
                  <a:srgbClr val="3C2B98"/>
                </a:solidFill>
                <a:latin typeface="Arial"/>
                <a:cs typeface="Arial"/>
              </a:rPr>
              <a:t>©</a:t>
            </a:r>
            <a:r>
              <a:rPr sz="900" spc="-60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900" spc="10" dirty="0">
                <a:solidFill>
                  <a:srgbClr val="3C2B98"/>
                </a:solidFill>
                <a:latin typeface="Arial"/>
                <a:cs typeface="Arial"/>
              </a:rPr>
              <a:t>2018</a:t>
            </a:r>
            <a:endParaRPr sz="9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1014" y="58452"/>
            <a:ext cx="10567035" cy="7455534"/>
          </a:xfrm>
          <a:custGeom>
            <a:avLst/>
            <a:gdLst/>
            <a:ahLst/>
            <a:cxnLst/>
            <a:rect l="l" t="t" r="r" b="b"/>
            <a:pathLst>
              <a:path w="10567035" h="7455534">
                <a:moveTo>
                  <a:pt x="0" y="0"/>
                </a:moveTo>
                <a:lnTo>
                  <a:pt x="10566467" y="0"/>
                </a:lnTo>
                <a:lnTo>
                  <a:pt x="10566467" y="7454948"/>
                </a:lnTo>
                <a:lnTo>
                  <a:pt x="0" y="7454948"/>
                </a:lnTo>
                <a:lnTo>
                  <a:pt x="0" y="0"/>
                </a:lnTo>
                <a:close/>
              </a:path>
            </a:pathLst>
          </a:custGeom>
          <a:solidFill>
            <a:srgbClr val="F5FDF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16310" y="582278"/>
            <a:ext cx="10300335" cy="6579234"/>
          </a:xfrm>
          <a:custGeom>
            <a:avLst/>
            <a:gdLst/>
            <a:ahLst/>
            <a:cxnLst/>
            <a:rect l="l" t="t" r="r" b="b"/>
            <a:pathLst>
              <a:path w="10300335" h="6579234">
                <a:moveTo>
                  <a:pt x="0" y="0"/>
                </a:moveTo>
                <a:lnTo>
                  <a:pt x="10299721" y="0"/>
                </a:lnTo>
                <a:lnTo>
                  <a:pt x="10299721" y="6578611"/>
                </a:lnTo>
                <a:lnTo>
                  <a:pt x="0" y="6578611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340441" y="1867928"/>
            <a:ext cx="0" cy="5201285"/>
          </a:xfrm>
          <a:custGeom>
            <a:avLst/>
            <a:gdLst/>
            <a:ahLst/>
            <a:cxnLst/>
            <a:rect l="l" t="t" r="r" b="b"/>
            <a:pathLst>
              <a:path h="5201284">
                <a:moveTo>
                  <a:pt x="0" y="0"/>
                </a:moveTo>
                <a:lnTo>
                  <a:pt x="0" y="5200657"/>
                </a:lnTo>
              </a:path>
            </a:pathLst>
          </a:custGeom>
          <a:ln w="12701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431885" y="890034"/>
            <a:ext cx="1173480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1" i="1" dirty="0">
                <a:solidFill>
                  <a:srgbClr val="151616"/>
                </a:solidFill>
                <a:latin typeface="Arial"/>
                <a:cs typeface="Arial"/>
              </a:rPr>
              <a:t>FE</a:t>
            </a:r>
            <a:r>
              <a:rPr sz="1600" b="1" i="1" spc="-125" dirty="0">
                <a:solidFill>
                  <a:srgbClr val="151616"/>
                </a:solidFill>
                <a:latin typeface="Arial"/>
                <a:cs typeface="Arial"/>
              </a:rPr>
              <a:t>A</a:t>
            </a:r>
            <a:r>
              <a:rPr sz="1600" b="1" i="1" spc="-5" dirty="0">
                <a:solidFill>
                  <a:srgbClr val="151616"/>
                </a:solidFill>
                <a:latin typeface="Arial"/>
                <a:cs typeface="Arial"/>
              </a:rPr>
              <a:t>TURES:</a:t>
            </a:r>
            <a:endParaRPr sz="16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579128" y="455451"/>
            <a:ext cx="3424554" cy="704215"/>
          </a:xfrm>
          <a:prstGeom prst="rect">
            <a:avLst/>
          </a:prstGeom>
        </p:spPr>
        <p:txBody>
          <a:bodyPr vert="horz" wrap="square" lIns="0" tIns="1155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10"/>
              </a:spcBef>
            </a:pPr>
            <a:r>
              <a:rPr sz="1400" b="1" u="sng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THEME - </a:t>
            </a:r>
            <a:r>
              <a:rPr sz="1400" b="1" u="sng" spc="-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ART</a:t>
            </a:r>
            <a:r>
              <a:rPr sz="1400" b="1" u="sng" spc="-6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 </a:t>
            </a:r>
            <a:r>
              <a:rPr sz="1400" b="1" u="sng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DECO</a:t>
            </a:r>
            <a:endParaRPr sz="1400">
              <a:latin typeface="Arial"/>
              <a:cs typeface="Arial"/>
            </a:endParaRPr>
          </a:p>
          <a:p>
            <a:pPr marL="817880">
              <a:lnSpc>
                <a:spcPct val="100000"/>
              </a:lnSpc>
              <a:spcBef>
                <a:spcPts val="930"/>
              </a:spcBef>
            </a:pPr>
            <a:r>
              <a:rPr sz="1600" b="1" i="1" dirty="0">
                <a:solidFill>
                  <a:srgbClr val="151616"/>
                </a:solidFill>
                <a:latin typeface="Arial"/>
                <a:cs typeface="Arial"/>
              </a:rPr>
              <a:t>DEVELOPING MY</a:t>
            </a:r>
            <a:r>
              <a:rPr sz="1600" b="1" i="1" spc="-1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600" b="1" i="1" dirty="0">
                <a:solidFill>
                  <a:srgbClr val="151616"/>
                </a:solidFill>
                <a:latin typeface="Arial"/>
                <a:cs typeface="Arial"/>
              </a:rPr>
              <a:t>DESIGN:</a:t>
            </a:r>
            <a:endParaRPr sz="160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367651" y="1736304"/>
            <a:ext cx="1021653" cy="163971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671397" y="2140257"/>
            <a:ext cx="1623038" cy="114069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247925" y="1173472"/>
            <a:ext cx="4987925" cy="461645"/>
          </a:xfrm>
          <a:prstGeom prst="rect">
            <a:avLst/>
          </a:prstGeom>
        </p:spPr>
        <p:txBody>
          <a:bodyPr vert="horz" wrap="square" lIns="0" tIns="26034" rIns="0" bIns="0" rtlCol="0">
            <a:spAutoFit/>
          </a:bodyPr>
          <a:lstStyle/>
          <a:p>
            <a:pPr marL="12700" marR="5080" algn="just">
              <a:lnSpc>
                <a:spcPts val="1120"/>
              </a:lnSpc>
              <a:spcBef>
                <a:spcPts val="204"/>
              </a:spcBef>
            </a:pPr>
            <a:r>
              <a:rPr sz="1000" i="1" dirty="0">
                <a:solidFill>
                  <a:srgbClr val="151616"/>
                </a:solidFill>
                <a:latin typeface="Arial"/>
                <a:cs typeface="Arial"/>
              </a:rPr>
              <a:t>My </a:t>
            </a:r>
            <a:r>
              <a:rPr sz="1000" i="1" spc="-5" dirty="0">
                <a:solidFill>
                  <a:srgbClr val="151616"/>
                </a:solidFill>
                <a:latin typeface="Arial"/>
                <a:cs typeface="Arial"/>
              </a:rPr>
              <a:t>favourite design period is </a:t>
            </a:r>
            <a:r>
              <a:rPr sz="1000" i="1" dirty="0">
                <a:solidFill>
                  <a:srgbClr val="151616"/>
                </a:solidFill>
                <a:latin typeface="Arial"/>
                <a:cs typeface="Arial"/>
              </a:rPr>
              <a:t>Art </a:t>
            </a:r>
            <a:r>
              <a:rPr sz="1000" i="1" spc="-5" dirty="0">
                <a:solidFill>
                  <a:srgbClr val="151616"/>
                </a:solidFill>
                <a:latin typeface="Arial"/>
                <a:cs typeface="Arial"/>
              </a:rPr>
              <a:t>Deco. </a:t>
            </a:r>
            <a:r>
              <a:rPr sz="1000" i="1" dirty="0">
                <a:solidFill>
                  <a:srgbClr val="151616"/>
                </a:solidFill>
                <a:latin typeface="Arial"/>
                <a:cs typeface="Arial"/>
              </a:rPr>
              <a:t>It </a:t>
            </a:r>
            <a:r>
              <a:rPr sz="1000" i="1" spc="-5" dirty="0">
                <a:solidFill>
                  <a:srgbClr val="151616"/>
                </a:solidFill>
                <a:latin typeface="Arial"/>
                <a:cs typeface="Arial"/>
              </a:rPr>
              <a:t>was an era </a:t>
            </a:r>
            <a:r>
              <a:rPr sz="1000" i="1" dirty="0">
                <a:solidFill>
                  <a:srgbClr val="151616"/>
                </a:solidFill>
                <a:latin typeface="Arial"/>
                <a:cs typeface="Arial"/>
              </a:rPr>
              <a:t>of </a:t>
            </a:r>
            <a:r>
              <a:rPr sz="1000" i="1" spc="-5" dirty="0">
                <a:solidFill>
                  <a:srgbClr val="151616"/>
                </a:solidFill>
                <a:latin typeface="Arial"/>
                <a:cs typeface="Arial"/>
              </a:rPr>
              <a:t>ornate </a:t>
            </a:r>
            <a:r>
              <a:rPr sz="1000" i="1" dirty="0">
                <a:solidFill>
                  <a:srgbClr val="151616"/>
                </a:solidFill>
                <a:latin typeface="Arial"/>
                <a:cs typeface="Arial"/>
              </a:rPr>
              <a:t>style </a:t>
            </a:r>
            <a:r>
              <a:rPr sz="1000" i="1" spc="-5" dirty="0">
                <a:solidFill>
                  <a:srgbClr val="151616"/>
                </a:solidFill>
                <a:latin typeface="Arial"/>
                <a:cs typeface="Arial"/>
              </a:rPr>
              <a:t>and decadence and  </a:t>
            </a:r>
            <a:r>
              <a:rPr sz="1000" i="1" dirty="0">
                <a:solidFill>
                  <a:srgbClr val="151616"/>
                </a:solidFill>
                <a:latin typeface="Arial"/>
                <a:cs typeface="Arial"/>
              </a:rPr>
              <a:t>style.</a:t>
            </a:r>
            <a:r>
              <a:rPr sz="1000" i="1" spc="-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000" i="1" spc="-5" dirty="0">
                <a:solidFill>
                  <a:srgbClr val="151616"/>
                </a:solidFill>
                <a:latin typeface="Arial"/>
                <a:cs typeface="Arial"/>
              </a:rPr>
              <a:t>Designs</a:t>
            </a:r>
            <a:r>
              <a:rPr sz="1000" i="1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000" i="1" dirty="0">
                <a:solidFill>
                  <a:srgbClr val="151616"/>
                </a:solidFill>
                <a:latin typeface="Arial"/>
                <a:cs typeface="Arial"/>
              </a:rPr>
              <a:t>from</a:t>
            </a:r>
            <a:r>
              <a:rPr sz="1000" i="1" spc="-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000" i="1" dirty="0">
                <a:solidFill>
                  <a:srgbClr val="151616"/>
                </a:solidFill>
                <a:latin typeface="Arial"/>
                <a:cs typeface="Arial"/>
              </a:rPr>
              <a:t>this</a:t>
            </a:r>
            <a:r>
              <a:rPr sz="1000" i="1" spc="-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000" i="1" spc="-5" dirty="0">
                <a:solidFill>
                  <a:srgbClr val="151616"/>
                </a:solidFill>
                <a:latin typeface="Arial"/>
                <a:cs typeface="Arial"/>
              </a:rPr>
              <a:t>era</a:t>
            </a:r>
            <a:r>
              <a:rPr sz="1000" i="1" spc="-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000" i="1" spc="-5" dirty="0">
                <a:solidFill>
                  <a:srgbClr val="151616"/>
                </a:solidFill>
                <a:latin typeface="Arial"/>
                <a:cs typeface="Arial"/>
              </a:rPr>
              <a:t>exhibits</a:t>
            </a:r>
            <a:r>
              <a:rPr sz="1000" i="1" spc="-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000" i="1" spc="-5" dirty="0">
                <a:solidFill>
                  <a:srgbClr val="151616"/>
                </a:solidFill>
                <a:latin typeface="Arial"/>
                <a:cs typeface="Arial"/>
              </a:rPr>
              <a:t>geometrical</a:t>
            </a:r>
            <a:r>
              <a:rPr sz="1000" i="1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000" i="1" spc="-5" dirty="0">
                <a:solidFill>
                  <a:srgbClr val="151616"/>
                </a:solidFill>
                <a:latin typeface="Arial"/>
                <a:cs typeface="Arial"/>
              </a:rPr>
              <a:t>shapes,</a:t>
            </a:r>
            <a:r>
              <a:rPr sz="1000" i="1" spc="-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000" i="1" spc="-5" dirty="0">
                <a:solidFill>
                  <a:srgbClr val="151616"/>
                </a:solidFill>
                <a:latin typeface="Arial"/>
                <a:cs typeface="Arial"/>
              </a:rPr>
              <a:t>substantial</a:t>
            </a:r>
            <a:r>
              <a:rPr sz="1000" i="1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000" i="1" spc="-5" dirty="0">
                <a:solidFill>
                  <a:srgbClr val="151616"/>
                </a:solidFill>
                <a:latin typeface="Arial"/>
                <a:cs typeface="Arial"/>
              </a:rPr>
              <a:t>angles</a:t>
            </a:r>
            <a:r>
              <a:rPr sz="1000" i="1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000" i="1" spc="-5" dirty="0">
                <a:solidFill>
                  <a:srgbClr val="151616"/>
                </a:solidFill>
                <a:latin typeface="Arial"/>
                <a:cs typeface="Arial"/>
              </a:rPr>
              <a:t>and</a:t>
            </a:r>
            <a:r>
              <a:rPr sz="1000" i="1" spc="-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000" i="1" spc="-5" dirty="0">
                <a:solidFill>
                  <a:srgbClr val="151616"/>
                </a:solidFill>
                <a:latin typeface="Arial"/>
                <a:cs typeface="Arial"/>
              </a:rPr>
              <a:t>generous  curves.</a:t>
            </a:r>
            <a:r>
              <a:rPr sz="1000" i="1" spc="-114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000" i="1" spc="-5" dirty="0">
                <a:solidFill>
                  <a:srgbClr val="151616"/>
                </a:solidFill>
                <a:latin typeface="Arial"/>
                <a:cs typeface="Arial"/>
              </a:rPr>
              <a:t>They</a:t>
            </a:r>
            <a:r>
              <a:rPr sz="1000" i="1" spc="-114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000" i="1" spc="-5" dirty="0">
                <a:solidFill>
                  <a:srgbClr val="151616"/>
                </a:solidFill>
                <a:latin typeface="Arial"/>
                <a:cs typeface="Arial"/>
              </a:rPr>
              <a:t>also</a:t>
            </a:r>
            <a:r>
              <a:rPr sz="1000" i="1" spc="-114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000" i="1" spc="-5" dirty="0">
                <a:solidFill>
                  <a:srgbClr val="151616"/>
                </a:solidFill>
                <a:latin typeface="Arial"/>
                <a:cs typeface="Arial"/>
              </a:rPr>
              <a:t>displayed</a:t>
            </a:r>
            <a:r>
              <a:rPr sz="1000" i="1" spc="-114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000" i="1" spc="-5" dirty="0">
                <a:solidFill>
                  <a:srgbClr val="151616"/>
                </a:solidFill>
                <a:latin typeface="Arial"/>
                <a:cs typeface="Arial"/>
              </a:rPr>
              <a:t>subtle</a:t>
            </a:r>
            <a:r>
              <a:rPr sz="1000" i="1" spc="-114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000" i="1" spc="-5" dirty="0">
                <a:solidFill>
                  <a:srgbClr val="151616"/>
                </a:solidFill>
                <a:latin typeface="Arial"/>
                <a:cs typeface="Arial"/>
              </a:rPr>
              <a:t>and</a:t>
            </a:r>
            <a:r>
              <a:rPr sz="1000" i="1" spc="1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000" i="1" spc="-5" dirty="0">
                <a:solidFill>
                  <a:srgbClr val="151616"/>
                </a:solidFill>
                <a:latin typeface="Arial"/>
                <a:cs typeface="Arial"/>
              </a:rPr>
              <a:t>delicate</a:t>
            </a:r>
            <a:r>
              <a:rPr sz="1000" i="1" spc="-114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000" i="1" dirty="0">
                <a:solidFill>
                  <a:srgbClr val="151616"/>
                </a:solidFill>
                <a:latin typeface="Arial"/>
                <a:cs typeface="Arial"/>
              </a:rPr>
              <a:t>features</a:t>
            </a:r>
            <a:r>
              <a:rPr sz="1000" i="1" spc="-114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000" i="1" spc="-5" dirty="0">
                <a:solidFill>
                  <a:srgbClr val="151616"/>
                </a:solidFill>
                <a:latin typeface="Arial"/>
                <a:cs typeface="Arial"/>
              </a:rPr>
              <a:t>and</a:t>
            </a:r>
            <a:r>
              <a:rPr sz="1000" i="1" spc="-114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000" i="1" spc="-5" dirty="0">
                <a:solidFill>
                  <a:srgbClr val="151616"/>
                </a:solidFill>
                <a:latin typeface="Arial"/>
                <a:cs typeface="Arial"/>
              </a:rPr>
              <a:t>colour</a:t>
            </a:r>
            <a:r>
              <a:rPr sz="1000" i="1" spc="-114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000" i="1" dirty="0">
                <a:solidFill>
                  <a:srgbClr val="151616"/>
                </a:solidFill>
                <a:latin typeface="Arial"/>
                <a:cs typeface="Arial"/>
              </a:rPr>
              <a:t>schemes.</a:t>
            </a:r>
            <a:endParaRPr sz="1000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3477230" y="2147130"/>
            <a:ext cx="1560191" cy="109619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10010" y="5369471"/>
            <a:ext cx="1132800" cy="170090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290732" y="4909429"/>
            <a:ext cx="4940300" cy="461645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12700" marR="5080" algn="just">
              <a:lnSpc>
                <a:spcPts val="1120"/>
              </a:lnSpc>
              <a:spcBef>
                <a:spcPts val="200"/>
              </a:spcBef>
            </a:pPr>
            <a:r>
              <a:rPr sz="1000" i="1" spc="-5" dirty="0">
                <a:solidFill>
                  <a:srgbClr val="151616"/>
                </a:solidFill>
                <a:latin typeface="Arial"/>
                <a:cs typeface="Arial"/>
              </a:rPr>
              <a:t>These</a:t>
            </a:r>
            <a:r>
              <a:rPr sz="1000" i="1" spc="-8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000" i="1" spc="-5" dirty="0">
                <a:solidFill>
                  <a:srgbClr val="151616"/>
                </a:solidFill>
                <a:latin typeface="Arial"/>
                <a:cs typeface="Arial"/>
              </a:rPr>
              <a:t>are</a:t>
            </a:r>
            <a:r>
              <a:rPr sz="1000" i="1" spc="-8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000" i="1" dirty="0">
                <a:solidFill>
                  <a:srgbClr val="151616"/>
                </a:solidFill>
                <a:latin typeface="Arial"/>
                <a:cs typeface="Arial"/>
              </a:rPr>
              <a:t>two</a:t>
            </a:r>
            <a:r>
              <a:rPr sz="1000" i="1" spc="-8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000" i="1" spc="-5" dirty="0">
                <a:solidFill>
                  <a:srgbClr val="151616"/>
                </a:solidFill>
                <a:latin typeface="Arial"/>
                <a:cs typeface="Arial"/>
              </a:rPr>
              <a:t>typical</a:t>
            </a:r>
            <a:r>
              <a:rPr sz="1000" i="1" spc="-1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000" i="1" dirty="0">
                <a:solidFill>
                  <a:srgbClr val="151616"/>
                </a:solidFill>
                <a:latin typeface="Arial"/>
                <a:cs typeface="Arial"/>
              </a:rPr>
              <a:t>Art</a:t>
            </a:r>
            <a:r>
              <a:rPr sz="1000" i="1" spc="-8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000" i="1" spc="-5" dirty="0">
                <a:solidFill>
                  <a:srgbClr val="151616"/>
                </a:solidFill>
                <a:latin typeface="Arial"/>
                <a:cs typeface="Arial"/>
              </a:rPr>
              <a:t>Deco</a:t>
            </a:r>
            <a:r>
              <a:rPr sz="1000" i="1" spc="-8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000" i="1" dirty="0">
                <a:solidFill>
                  <a:srgbClr val="151616"/>
                </a:solidFill>
                <a:latin typeface="Arial"/>
                <a:cs typeface="Arial"/>
              </a:rPr>
              <a:t>patterns.</a:t>
            </a:r>
            <a:r>
              <a:rPr sz="1000" i="1" spc="-1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000" i="1" dirty="0">
                <a:solidFill>
                  <a:srgbClr val="151616"/>
                </a:solidFill>
                <a:latin typeface="Arial"/>
                <a:cs typeface="Arial"/>
              </a:rPr>
              <a:t>Art</a:t>
            </a:r>
            <a:r>
              <a:rPr sz="1000" i="1" spc="-8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000" i="1" spc="-5" dirty="0">
                <a:solidFill>
                  <a:srgbClr val="151616"/>
                </a:solidFill>
                <a:latin typeface="Arial"/>
                <a:cs typeface="Arial"/>
              </a:rPr>
              <a:t>Deco</a:t>
            </a:r>
            <a:r>
              <a:rPr sz="1000" i="1" spc="-8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000" i="1" dirty="0">
                <a:solidFill>
                  <a:srgbClr val="151616"/>
                </a:solidFill>
                <a:latin typeface="Arial"/>
                <a:cs typeface="Arial"/>
              </a:rPr>
              <a:t>patterns</a:t>
            </a:r>
            <a:r>
              <a:rPr sz="1000" i="1" spc="-8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000" i="1" spc="-5" dirty="0">
                <a:solidFill>
                  <a:srgbClr val="151616"/>
                </a:solidFill>
                <a:latin typeface="Arial"/>
                <a:cs typeface="Arial"/>
              </a:rPr>
              <a:t>tend</a:t>
            </a:r>
            <a:r>
              <a:rPr sz="1000" i="1" spc="-8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000" i="1" dirty="0">
                <a:solidFill>
                  <a:srgbClr val="151616"/>
                </a:solidFill>
                <a:latin typeface="Arial"/>
                <a:cs typeface="Arial"/>
              </a:rPr>
              <a:t>to</a:t>
            </a:r>
            <a:r>
              <a:rPr sz="1000" i="1" spc="-8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000" i="1" spc="-5" dirty="0">
                <a:solidFill>
                  <a:srgbClr val="151616"/>
                </a:solidFill>
                <a:latin typeface="Arial"/>
                <a:cs typeface="Arial"/>
              </a:rPr>
              <a:t>have:</a:t>
            </a:r>
            <a:r>
              <a:rPr sz="1000" i="1" spc="-8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000" i="1" spc="-5" dirty="0">
                <a:solidFill>
                  <a:srgbClr val="151616"/>
                </a:solidFill>
                <a:latin typeface="Arial"/>
                <a:cs typeface="Arial"/>
              </a:rPr>
              <a:t>distinctive</a:t>
            </a:r>
            <a:r>
              <a:rPr sz="1000" i="1" spc="-8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000" i="1" spc="-5" dirty="0">
                <a:solidFill>
                  <a:srgbClr val="151616"/>
                </a:solidFill>
                <a:latin typeface="Arial"/>
                <a:cs typeface="Arial"/>
              </a:rPr>
              <a:t>circular  patterns, bold </a:t>
            </a:r>
            <a:r>
              <a:rPr sz="1000" i="1" dirty="0">
                <a:solidFill>
                  <a:srgbClr val="151616"/>
                </a:solidFill>
                <a:latin typeface="Arial"/>
                <a:cs typeface="Arial"/>
              </a:rPr>
              <a:t>straight </a:t>
            </a:r>
            <a:r>
              <a:rPr sz="1000" i="1" spc="-5" dirty="0">
                <a:solidFill>
                  <a:srgbClr val="151616"/>
                </a:solidFill>
                <a:latin typeface="Arial"/>
                <a:cs typeface="Arial"/>
              </a:rPr>
              <a:t>lines and subtle use </a:t>
            </a:r>
            <a:r>
              <a:rPr sz="1000" i="1" dirty="0">
                <a:solidFill>
                  <a:srgbClr val="151616"/>
                </a:solidFill>
                <a:latin typeface="Arial"/>
                <a:cs typeface="Arial"/>
              </a:rPr>
              <a:t>of </a:t>
            </a:r>
            <a:r>
              <a:rPr sz="1000" i="1" spc="-5" dirty="0">
                <a:solidFill>
                  <a:srgbClr val="151616"/>
                </a:solidFill>
                <a:latin typeface="Arial"/>
                <a:cs typeface="Arial"/>
              </a:rPr>
              <a:t>colour and shade. </a:t>
            </a:r>
            <a:r>
              <a:rPr sz="1000" i="1" dirty="0">
                <a:solidFill>
                  <a:srgbClr val="151616"/>
                </a:solidFill>
                <a:latin typeface="Arial"/>
                <a:cs typeface="Arial"/>
              </a:rPr>
              <a:t>They often </a:t>
            </a:r>
            <a:r>
              <a:rPr sz="1000" i="1" spc="-5" dirty="0">
                <a:solidFill>
                  <a:srgbClr val="151616"/>
                </a:solidFill>
                <a:latin typeface="Arial"/>
                <a:cs typeface="Arial"/>
              </a:rPr>
              <a:t>look rather  </a:t>
            </a:r>
            <a:r>
              <a:rPr sz="1000" i="1" dirty="0">
                <a:solidFill>
                  <a:srgbClr val="151616"/>
                </a:solidFill>
                <a:latin typeface="Arial"/>
                <a:cs typeface="Arial"/>
              </a:rPr>
              <a:t>abstract.</a:t>
            </a:r>
            <a:endParaRPr sz="1000">
              <a:latin typeface="Arial"/>
              <a:cs typeface="Arial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3796419" y="5346360"/>
            <a:ext cx="1346860" cy="169790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615705" y="5379691"/>
            <a:ext cx="835025" cy="885825"/>
          </a:xfrm>
          <a:custGeom>
            <a:avLst/>
            <a:gdLst/>
            <a:ahLst/>
            <a:cxnLst/>
            <a:rect l="l" t="t" r="r" b="b"/>
            <a:pathLst>
              <a:path w="835025" h="885825">
                <a:moveTo>
                  <a:pt x="0" y="885590"/>
                </a:moveTo>
                <a:lnTo>
                  <a:pt x="834851" y="885590"/>
                </a:lnTo>
                <a:lnTo>
                  <a:pt x="834851" y="0"/>
                </a:lnTo>
                <a:lnTo>
                  <a:pt x="0" y="0"/>
                </a:lnTo>
                <a:lnTo>
                  <a:pt x="0" y="885590"/>
                </a:lnTo>
                <a:close/>
              </a:path>
            </a:pathLst>
          </a:custGeom>
          <a:solidFill>
            <a:srgbClr val="1516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638767" y="5399678"/>
            <a:ext cx="789305" cy="781050"/>
          </a:xfrm>
          <a:custGeom>
            <a:avLst/>
            <a:gdLst/>
            <a:ahLst/>
            <a:cxnLst/>
            <a:rect l="l" t="t" r="r" b="b"/>
            <a:pathLst>
              <a:path w="789305" h="781050">
                <a:moveTo>
                  <a:pt x="200" y="750200"/>
                </a:moveTo>
                <a:lnTo>
                  <a:pt x="0" y="750290"/>
                </a:lnTo>
                <a:lnTo>
                  <a:pt x="0" y="781042"/>
                </a:lnTo>
                <a:lnTo>
                  <a:pt x="17238" y="767480"/>
                </a:lnTo>
                <a:lnTo>
                  <a:pt x="35419" y="751071"/>
                </a:lnTo>
                <a:lnTo>
                  <a:pt x="7098" y="751071"/>
                </a:lnTo>
                <a:lnTo>
                  <a:pt x="2537" y="750708"/>
                </a:lnTo>
                <a:lnTo>
                  <a:pt x="1601" y="750481"/>
                </a:lnTo>
                <a:lnTo>
                  <a:pt x="571" y="750341"/>
                </a:lnTo>
                <a:lnTo>
                  <a:pt x="200" y="750200"/>
                </a:lnTo>
                <a:close/>
              </a:path>
              <a:path w="789305" h="781050">
                <a:moveTo>
                  <a:pt x="436146" y="378846"/>
                </a:moveTo>
                <a:lnTo>
                  <a:pt x="392939" y="378846"/>
                </a:lnTo>
                <a:lnTo>
                  <a:pt x="389375" y="383223"/>
                </a:lnTo>
                <a:lnTo>
                  <a:pt x="373380" y="400461"/>
                </a:lnTo>
                <a:lnTo>
                  <a:pt x="354099" y="418482"/>
                </a:lnTo>
                <a:lnTo>
                  <a:pt x="334197" y="436361"/>
                </a:lnTo>
                <a:lnTo>
                  <a:pt x="316335" y="453171"/>
                </a:lnTo>
                <a:lnTo>
                  <a:pt x="286046" y="482456"/>
                </a:lnTo>
                <a:lnTo>
                  <a:pt x="224288" y="539856"/>
                </a:lnTo>
                <a:lnTo>
                  <a:pt x="194114" y="569260"/>
                </a:lnTo>
                <a:lnTo>
                  <a:pt x="96475" y="662270"/>
                </a:lnTo>
                <a:lnTo>
                  <a:pt x="48818" y="709935"/>
                </a:lnTo>
                <a:lnTo>
                  <a:pt x="12693" y="744545"/>
                </a:lnTo>
                <a:lnTo>
                  <a:pt x="9467" y="747871"/>
                </a:lnTo>
                <a:lnTo>
                  <a:pt x="7098" y="751071"/>
                </a:lnTo>
                <a:lnTo>
                  <a:pt x="35419" y="751071"/>
                </a:lnTo>
                <a:lnTo>
                  <a:pt x="37999" y="748743"/>
                </a:lnTo>
                <a:lnTo>
                  <a:pt x="58298" y="729332"/>
                </a:lnTo>
                <a:lnTo>
                  <a:pt x="74152" y="713747"/>
                </a:lnTo>
                <a:lnTo>
                  <a:pt x="123648" y="667915"/>
                </a:lnTo>
                <a:lnTo>
                  <a:pt x="129073" y="663724"/>
                </a:lnTo>
                <a:lnTo>
                  <a:pt x="131032" y="661562"/>
                </a:lnTo>
                <a:lnTo>
                  <a:pt x="135682" y="656888"/>
                </a:lnTo>
                <a:lnTo>
                  <a:pt x="358639" y="452427"/>
                </a:lnTo>
                <a:lnTo>
                  <a:pt x="375104" y="435917"/>
                </a:lnTo>
                <a:lnTo>
                  <a:pt x="378153" y="432644"/>
                </a:lnTo>
                <a:lnTo>
                  <a:pt x="382416" y="428541"/>
                </a:lnTo>
                <a:lnTo>
                  <a:pt x="436146" y="378846"/>
                </a:lnTo>
                <a:close/>
              </a:path>
              <a:path w="789305" h="781050">
                <a:moveTo>
                  <a:pt x="788779" y="3074"/>
                </a:moveTo>
                <a:lnTo>
                  <a:pt x="771814" y="3074"/>
                </a:lnTo>
                <a:lnTo>
                  <a:pt x="774583" y="6459"/>
                </a:lnTo>
                <a:lnTo>
                  <a:pt x="771027" y="12781"/>
                </a:lnTo>
                <a:lnTo>
                  <a:pt x="764660" y="19093"/>
                </a:lnTo>
                <a:lnTo>
                  <a:pt x="757464" y="25059"/>
                </a:lnTo>
                <a:lnTo>
                  <a:pt x="751419" y="30345"/>
                </a:lnTo>
                <a:lnTo>
                  <a:pt x="654583" y="124153"/>
                </a:lnTo>
                <a:lnTo>
                  <a:pt x="636888" y="142032"/>
                </a:lnTo>
                <a:lnTo>
                  <a:pt x="630784" y="148014"/>
                </a:lnTo>
                <a:lnTo>
                  <a:pt x="400124" y="369374"/>
                </a:lnTo>
                <a:lnTo>
                  <a:pt x="398137" y="371332"/>
                </a:lnTo>
                <a:lnTo>
                  <a:pt x="395625" y="373479"/>
                </a:lnTo>
                <a:lnTo>
                  <a:pt x="390959" y="379832"/>
                </a:lnTo>
                <a:lnTo>
                  <a:pt x="392939" y="378846"/>
                </a:lnTo>
                <a:lnTo>
                  <a:pt x="436146" y="378846"/>
                </a:lnTo>
                <a:lnTo>
                  <a:pt x="443919" y="371656"/>
                </a:lnTo>
                <a:lnTo>
                  <a:pt x="448487" y="367243"/>
                </a:lnTo>
                <a:lnTo>
                  <a:pt x="451543" y="365734"/>
                </a:lnTo>
                <a:lnTo>
                  <a:pt x="458530" y="358625"/>
                </a:lnTo>
                <a:lnTo>
                  <a:pt x="460018" y="356890"/>
                </a:lnTo>
                <a:lnTo>
                  <a:pt x="462431" y="354765"/>
                </a:lnTo>
                <a:lnTo>
                  <a:pt x="605119" y="223823"/>
                </a:lnTo>
                <a:lnTo>
                  <a:pt x="610185" y="219913"/>
                </a:lnTo>
                <a:lnTo>
                  <a:pt x="612114" y="216734"/>
                </a:lnTo>
                <a:lnTo>
                  <a:pt x="617179" y="212821"/>
                </a:lnTo>
                <a:lnTo>
                  <a:pt x="633057" y="199128"/>
                </a:lnTo>
                <a:lnTo>
                  <a:pt x="647891" y="184353"/>
                </a:lnTo>
                <a:lnTo>
                  <a:pt x="662488" y="169336"/>
                </a:lnTo>
                <a:lnTo>
                  <a:pt x="677656" y="154912"/>
                </a:lnTo>
                <a:lnTo>
                  <a:pt x="727682" y="109616"/>
                </a:lnTo>
                <a:lnTo>
                  <a:pt x="740302" y="98462"/>
                </a:lnTo>
                <a:lnTo>
                  <a:pt x="752508" y="86826"/>
                </a:lnTo>
                <a:lnTo>
                  <a:pt x="764578" y="75031"/>
                </a:lnTo>
                <a:lnTo>
                  <a:pt x="776792" y="63403"/>
                </a:lnTo>
                <a:lnTo>
                  <a:pt x="785914" y="55137"/>
                </a:lnTo>
                <a:lnTo>
                  <a:pt x="789210" y="47993"/>
                </a:lnTo>
                <a:lnTo>
                  <a:pt x="789151" y="25059"/>
                </a:lnTo>
                <a:lnTo>
                  <a:pt x="788779" y="3074"/>
                </a:lnTo>
                <a:close/>
              </a:path>
              <a:path w="789305" h="781050">
                <a:moveTo>
                  <a:pt x="788727" y="0"/>
                </a:moveTo>
                <a:lnTo>
                  <a:pt x="458870" y="0"/>
                </a:lnTo>
                <a:lnTo>
                  <a:pt x="455453" y="9940"/>
                </a:lnTo>
                <a:lnTo>
                  <a:pt x="421199" y="66042"/>
                </a:lnTo>
                <a:lnTo>
                  <a:pt x="418150" y="71107"/>
                </a:lnTo>
                <a:lnTo>
                  <a:pt x="414690" y="76652"/>
                </a:lnTo>
                <a:lnTo>
                  <a:pt x="411068" y="82048"/>
                </a:lnTo>
                <a:lnTo>
                  <a:pt x="406364" y="97372"/>
                </a:lnTo>
                <a:lnTo>
                  <a:pt x="404851" y="118884"/>
                </a:lnTo>
                <a:lnTo>
                  <a:pt x="404659" y="136146"/>
                </a:lnTo>
                <a:lnTo>
                  <a:pt x="404545" y="142032"/>
                </a:lnTo>
                <a:lnTo>
                  <a:pt x="394016" y="338667"/>
                </a:lnTo>
                <a:lnTo>
                  <a:pt x="393441" y="345376"/>
                </a:lnTo>
                <a:lnTo>
                  <a:pt x="393403" y="354765"/>
                </a:lnTo>
                <a:lnTo>
                  <a:pt x="393594" y="365922"/>
                </a:lnTo>
                <a:lnTo>
                  <a:pt x="398227" y="362818"/>
                </a:lnTo>
                <a:lnTo>
                  <a:pt x="401384" y="358938"/>
                </a:lnTo>
                <a:lnTo>
                  <a:pt x="405503" y="354765"/>
                </a:lnTo>
                <a:lnTo>
                  <a:pt x="441665" y="321739"/>
                </a:lnTo>
                <a:lnTo>
                  <a:pt x="487767" y="275595"/>
                </a:lnTo>
                <a:lnTo>
                  <a:pt x="511599" y="253304"/>
                </a:lnTo>
                <a:lnTo>
                  <a:pt x="535130" y="230133"/>
                </a:lnTo>
                <a:lnTo>
                  <a:pt x="582565" y="184887"/>
                </a:lnTo>
                <a:lnTo>
                  <a:pt x="606153" y="161820"/>
                </a:lnTo>
                <a:lnTo>
                  <a:pt x="771814" y="3074"/>
                </a:lnTo>
                <a:lnTo>
                  <a:pt x="788779" y="3074"/>
                </a:lnTo>
                <a:lnTo>
                  <a:pt x="78872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2107699" y="5462715"/>
            <a:ext cx="320040" cy="461645"/>
          </a:xfrm>
          <a:custGeom>
            <a:avLst/>
            <a:gdLst/>
            <a:ahLst/>
            <a:cxnLst/>
            <a:rect l="l" t="t" r="r" b="b"/>
            <a:pathLst>
              <a:path w="320039" h="461645">
                <a:moveTo>
                  <a:pt x="319794" y="0"/>
                </a:moveTo>
                <a:lnTo>
                  <a:pt x="312749" y="4686"/>
                </a:lnTo>
                <a:lnTo>
                  <a:pt x="306553" y="10356"/>
                </a:lnTo>
                <a:lnTo>
                  <a:pt x="300740" y="16525"/>
                </a:lnTo>
                <a:lnTo>
                  <a:pt x="294843" y="22708"/>
                </a:lnTo>
                <a:lnTo>
                  <a:pt x="217674" y="93139"/>
                </a:lnTo>
                <a:lnTo>
                  <a:pt x="206525" y="102993"/>
                </a:lnTo>
                <a:lnTo>
                  <a:pt x="195047" y="114653"/>
                </a:lnTo>
                <a:lnTo>
                  <a:pt x="184168" y="125982"/>
                </a:lnTo>
                <a:lnTo>
                  <a:pt x="174819" y="134844"/>
                </a:lnTo>
                <a:lnTo>
                  <a:pt x="167487" y="141115"/>
                </a:lnTo>
                <a:lnTo>
                  <a:pt x="157785" y="149785"/>
                </a:lnTo>
                <a:lnTo>
                  <a:pt x="135090" y="181283"/>
                </a:lnTo>
                <a:lnTo>
                  <a:pt x="79969" y="296758"/>
                </a:lnTo>
                <a:lnTo>
                  <a:pt x="75872" y="304797"/>
                </a:lnTo>
                <a:lnTo>
                  <a:pt x="71623" y="312940"/>
                </a:lnTo>
                <a:lnTo>
                  <a:pt x="67476" y="321220"/>
                </a:lnTo>
                <a:lnTo>
                  <a:pt x="63686" y="329670"/>
                </a:lnTo>
                <a:lnTo>
                  <a:pt x="0" y="461246"/>
                </a:lnTo>
                <a:lnTo>
                  <a:pt x="40276" y="438484"/>
                </a:lnTo>
                <a:lnTo>
                  <a:pt x="46903" y="434202"/>
                </a:lnTo>
                <a:lnTo>
                  <a:pt x="52372" y="431020"/>
                </a:lnTo>
                <a:lnTo>
                  <a:pt x="66686" y="422254"/>
                </a:lnTo>
                <a:lnTo>
                  <a:pt x="71603" y="418848"/>
                </a:lnTo>
                <a:lnTo>
                  <a:pt x="79423" y="414594"/>
                </a:lnTo>
                <a:lnTo>
                  <a:pt x="98548" y="403608"/>
                </a:lnTo>
                <a:lnTo>
                  <a:pt x="118984" y="391136"/>
                </a:lnTo>
                <a:lnTo>
                  <a:pt x="139534" y="378385"/>
                </a:lnTo>
                <a:lnTo>
                  <a:pt x="159004" y="366566"/>
                </a:lnTo>
                <a:lnTo>
                  <a:pt x="165948" y="362459"/>
                </a:lnTo>
                <a:lnTo>
                  <a:pt x="171805" y="359539"/>
                </a:lnTo>
                <a:lnTo>
                  <a:pt x="178822" y="355633"/>
                </a:lnTo>
                <a:lnTo>
                  <a:pt x="203233" y="341366"/>
                </a:lnTo>
                <a:lnTo>
                  <a:pt x="252454" y="310981"/>
                </a:lnTo>
                <a:lnTo>
                  <a:pt x="278768" y="295682"/>
                </a:lnTo>
                <a:lnTo>
                  <a:pt x="282693" y="293504"/>
                </a:lnTo>
                <a:lnTo>
                  <a:pt x="284366" y="291956"/>
                </a:lnTo>
                <a:lnTo>
                  <a:pt x="288136" y="289674"/>
                </a:lnTo>
                <a:lnTo>
                  <a:pt x="319794" y="272134"/>
                </a:lnTo>
                <a:lnTo>
                  <a:pt x="31979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751003" y="5399678"/>
            <a:ext cx="287655" cy="283210"/>
          </a:xfrm>
          <a:custGeom>
            <a:avLst/>
            <a:gdLst/>
            <a:ahLst/>
            <a:cxnLst/>
            <a:rect l="l" t="t" r="r" b="b"/>
            <a:pathLst>
              <a:path w="287655" h="283210">
                <a:moveTo>
                  <a:pt x="287510" y="0"/>
                </a:moveTo>
                <a:lnTo>
                  <a:pt x="0" y="0"/>
                </a:lnTo>
                <a:lnTo>
                  <a:pt x="14349" y="34848"/>
                </a:lnTo>
                <a:lnTo>
                  <a:pt x="25620" y="59881"/>
                </a:lnTo>
                <a:lnTo>
                  <a:pt x="49202" y="115896"/>
                </a:lnTo>
                <a:lnTo>
                  <a:pt x="60477" y="140933"/>
                </a:lnTo>
                <a:lnTo>
                  <a:pt x="121460" y="282895"/>
                </a:lnTo>
                <a:lnTo>
                  <a:pt x="216294" y="124045"/>
                </a:lnTo>
                <a:lnTo>
                  <a:pt x="220320" y="117234"/>
                </a:lnTo>
                <a:lnTo>
                  <a:pt x="222815" y="114164"/>
                </a:lnTo>
                <a:lnTo>
                  <a:pt x="226527" y="106603"/>
                </a:lnTo>
                <a:lnTo>
                  <a:pt x="231047" y="98197"/>
                </a:lnTo>
                <a:lnTo>
                  <a:pt x="235920" y="90058"/>
                </a:lnTo>
                <a:lnTo>
                  <a:pt x="241093" y="81350"/>
                </a:lnTo>
                <a:lnTo>
                  <a:pt x="246510" y="71236"/>
                </a:lnTo>
                <a:lnTo>
                  <a:pt x="254738" y="56343"/>
                </a:lnTo>
                <a:lnTo>
                  <a:pt x="271826" y="28523"/>
                </a:lnTo>
                <a:lnTo>
                  <a:pt x="276966" y="18670"/>
                </a:lnTo>
                <a:lnTo>
                  <a:pt x="280069" y="10876"/>
                </a:lnTo>
                <a:lnTo>
                  <a:pt x="283086" y="6602"/>
                </a:lnTo>
                <a:lnTo>
                  <a:pt x="28751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638767" y="5399678"/>
            <a:ext cx="97155" cy="673735"/>
          </a:xfrm>
          <a:custGeom>
            <a:avLst/>
            <a:gdLst/>
            <a:ahLst/>
            <a:cxnLst/>
            <a:rect l="l" t="t" r="r" b="b"/>
            <a:pathLst>
              <a:path w="97155" h="673735">
                <a:moveTo>
                  <a:pt x="96861" y="0"/>
                </a:moveTo>
                <a:lnTo>
                  <a:pt x="0" y="0"/>
                </a:lnTo>
                <a:lnTo>
                  <a:pt x="0" y="673416"/>
                </a:lnTo>
                <a:lnTo>
                  <a:pt x="1536" y="673416"/>
                </a:lnTo>
                <a:lnTo>
                  <a:pt x="2083" y="663032"/>
                </a:lnTo>
                <a:lnTo>
                  <a:pt x="3434" y="652238"/>
                </a:lnTo>
                <a:lnTo>
                  <a:pt x="6814" y="631033"/>
                </a:lnTo>
                <a:lnTo>
                  <a:pt x="9686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638333" y="5399678"/>
            <a:ext cx="454025" cy="736600"/>
          </a:xfrm>
          <a:custGeom>
            <a:avLst/>
            <a:gdLst/>
            <a:ahLst/>
            <a:cxnLst/>
            <a:rect l="l" t="t" r="r" b="b"/>
            <a:pathLst>
              <a:path w="454025" h="736600">
                <a:moveTo>
                  <a:pt x="453989" y="0"/>
                </a:moveTo>
                <a:lnTo>
                  <a:pt x="407865" y="0"/>
                </a:lnTo>
                <a:lnTo>
                  <a:pt x="404517" y="5553"/>
                </a:lnTo>
                <a:lnTo>
                  <a:pt x="401186" y="10330"/>
                </a:lnTo>
                <a:lnTo>
                  <a:pt x="397896" y="15485"/>
                </a:lnTo>
                <a:lnTo>
                  <a:pt x="394675" y="22172"/>
                </a:lnTo>
                <a:lnTo>
                  <a:pt x="391530" y="29057"/>
                </a:lnTo>
                <a:lnTo>
                  <a:pt x="388509" y="34272"/>
                </a:lnTo>
                <a:lnTo>
                  <a:pt x="385353" y="39059"/>
                </a:lnTo>
                <a:lnTo>
                  <a:pt x="381803" y="44658"/>
                </a:lnTo>
                <a:lnTo>
                  <a:pt x="378422" y="50127"/>
                </a:lnTo>
                <a:lnTo>
                  <a:pt x="375034" y="55443"/>
                </a:lnTo>
                <a:lnTo>
                  <a:pt x="371678" y="60857"/>
                </a:lnTo>
                <a:lnTo>
                  <a:pt x="290013" y="203479"/>
                </a:lnTo>
                <a:lnTo>
                  <a:pt x="287551" y="208368"/>
                </a:lnTo>
                <a:lnTo>
                  <a:pt x="286293" y="209621"/>
                </a:lnTo>
                <a:lnTo>
                  <a:pt x="283842" y="214222"/>
                </a:lnTo>
                <a:lnTo>
                  <a:pt x="250740" y="271833"/>
                </a:lnTo>
                <a:lnTo>
                  <a:pt x="243748" y="283131"/>
                </a:lnTo>
                <a:lnTo>
                  <a:pt x="237232" y="294359"/>
                </a:lnTo>
                <a:lnTo>
                  <a:pt x="230790" y="305708"/>
                </a:lnTo>
                <a:lnTo>
                  <a:pt x="224018" y="317369"/>
                </a:lnTo>
                <a:lnTo>
                  <a:pt x="221504" y="321588"/>
                </a:lnTo>
                <a:lnTo>
                  <a:pt x="220612" y="324150"/>
                </a:lnTo>
                <a:lnTo>
                  <a:pt x="218113" y="328377"/>
                </a:lnTo>
                <a:lnTo>
                  <a:pt x="158501" y="430199"/>
                </a:lnTo>
                <a:lnTo>
                  <a:pt x="155071" y="436151"/>
                </a:lnTo>
                <a:lnTo>
                  <a:pt x="148674" y="447929"/>
                </a:lnTo>
                <a:lnTo>
                  <a:pt x="145254" y="453856"/>
                </a:lnTo>
                <a:lnTo>
                  <a:pt x="53755" y="611427"/>
                </a:lnTo>
                <a:lnTo>
                  <a:pt x="47103" y="623540"/>
                </a:lnTo>
                <a:lnTo>
                  <a:pt x="43878" y="629298"/>
                </a:lnTo>
                <a:lnTo>
                  <a:pt x="40496" y="635068"/>
                </a:lnTo>
                <a:lnTo>
                  <a:pt x="37205" y="640631"/>
                </a:lnTo>
                <a:lnTo>
                  <a:pt x="30859" y="651607"/>
                </a:lnTo>
                <a:lnTo>
                  <a:pt x="27436" y="657371"/>
                </a:lnTo>
                <a:lnTo>
                  <a:pt x="24772" y="661774"/>
                </a:lnTo>
                <a:lnTo>
                  <a:pt x="23260" y="664884"/>
                </a:lnTo>
                <a:lnTo>
                  <a:pt x="18260" y="673225"/>
                </a:lnTo>
                <a:lnTo>
                  <a:pt x="16175" y="676343"/>
                </a:lnTo>
                <a:lnTo>
                  <a:pt x="13796" y="680631"/>
                </a:lnTo>
                <a:lnTo>
                  <a:pt x="6276" y="692161"/>
                </a:lnTo>
                <a:lnTo>
                  <a:pt x="2737" y="694775"/>
                </a:lnTo>
                <a:lnTo>
                  <a:pt x="1407" y="695036"/>
                </a:lnTo>
                <a:lnTo>
                  <a:pt x="515" y="699512"/>
                </a:lnTo>
                <a:lnTo>
                  <a:pt x="0" y="707445"/>
                </a:lnTo>
                <a:lnTo>
                  <a:pt x="27" y="717549"/>
                </a:lnTo>
                <a:lnTo>
                  <a:pt x="278" y="727870"/>
                </a:lnTo>
                <a:lnTo>
                  <a:pt x="433" y="736456"/>
                </a:lnTo>
                <a:lnTo>
                  <a:pt x="28109" y="690328"/>
                </a:lnTo>
                <a:lnTo>
                  <a:pt x="45785" y="660151"/>
                </a:lnTo>
                <a:lnTo>
                  <a:pt x="69870" y="621625"/>
                </a:lnTo>
                <a:lnTo>
                  <a:pt x="94523" y="583167"/>
                </a:lnTo>
                <a:lnTo>
                  <a:pt x="113905" y="553194"/>
                </a:lnTo>
                <a:lnTo>
                  <a:pt x="121112" y="541762"/>
                </a:lnTo>
                <a:lnTo>
                  <a:pt x="134977" y="519100"/>
                </a:lnTo>
                <a:lnTo>
                  <a:pt x="142183" y="507668"/>
                </a:lnTo>
                <a:lnTo>
                  <a:pt x="161351" y="476798"/>
                </a:lnTo>
                <a:lnTo>
                  <a:pt x="200108" y="411782"/>
                </a:lnTo>
                <a:lnTo>
                  <a:pt x="219658" y="380660"/>
                </a:lnTo>
                <a:lnTo>
                  <a:pt x="222790" y="375883"/>
                </a:lnTo>
                <a:lnTo>
                  <a:pt x="224547" y="373485"/>
                </a:lnTo>
                <a:lnTo>
                  <a:pt x="227491" y="368507"/>
                </a:lnTo>
                <a:lnTo>
                  <a:pt x="255349" y="322567"/>
                </a:lnTo>
                <a:lnTo>
                  <a:pt x="258936" y="316687"/>
                </a:lnTo>
                <a:lnTo>
                  <a:pt x="266001" y="305343"/>
                </a:lnTo>
                <a:lnTo>
                  <a:pt x="269420" y="299736"/>
                </a:lnTo>
                <a:lnTo>
                  <a:pt x="290166" y="266359"/>
                </a:lnTo>
                <a:lnTo>
                  <a:pt x="317091" y="223827"/>
                </a:lnTo>
                <a:lnTo>
                  <a:pt x="343132" y="181854"/>
                </a:lnTo>
                <a:lnTo>
                  <a:pt x="361225" y="150155"/>
                </a:lnTo>
                <a:lnTo>
                  <a:pt x="45398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726783" y="5740999"/>
            <a:ext cx="701040" cy="421005"/>
          </a:xfrm>
          <a:custGeom>
            <a:avLst/>
            <a:gdLst/>
            <a:ahLst/>
            <a:cxnLst/>
            <a:rect l="l" t="t" r="r" b="b"/>
            <a:pathLst>
              <a:path w="701039" h="421004">
                <a:moveTo>
                  <a:pt x="3473" y="417722"/>
                </a:moveTo>
                <a:lnTo>
                  <a:pt x="0" y="420390"/>
                </a:lnTo>
                <a:lnTo>
                  <a:pt x="3077" y="418066"/>
                </a:lnTo>
                <a:lnTo>
                  <a:pt x="3473" y="417722"/>
                </a:lnTo>
                <a:close/>
              </a:path>
              <a:path w="701039" h="421004">
                <a:moveTo>
                  <a:pt x="38630" y="419715"/>
                </a:moveTo>
                <a:lnTo>
                  <a:pt x="17324" y="419715"/>
                </a:lnTo>
                <a:lnTo>
                  <a:pt x="33491" y="419781"/>
                </a:lnTo>
                <a:lnTo>
                  <a:pt x="38630" y="419715"/>
                </a:lnTo>
                <a:close/>
              </a:path>
              <a:path w="701039" h="421004">
                <a:moveTo>
                  <a:pt x="700711" y="0"/>
                </a:moveTo>
                <a:lnTo>
                  <a:pt x="689820" y="5763"/>
                </a:lnTo>
                <a:lnTo>
                  <a:pt x="689096" y="8103"/>
                </a:lnTo>
                <a:lnTo>
                  <a:pt x="679705" y="12819"/>
                </a:lnTo>
                <a:lnTo>
                  <a:pt x="3661" y="417625"/>
                </a:lnTo>
                <a:lnTo>
                  <a:pt x="3077" y="418066"/>
                </a:lnTo>
                <a:lnTo>
                  <a:pt x="1159" y="419734"/>
                </a:lnTo>
                <a:lnTo>
                  <a:pt x="38630" y="419715"/>
                </a:lnTo>
                <a:lnTo>
                  <a:pt x="41072" y="419683"/>
                </a:lnTo>
                <a:lnTo>
                  <a:pt x="45760" y="418695"/>
                </a:lnTo>
                <a:lnTo>
                  <a:pt x="50615" y="416096"/>
                </a:lnTo>
                <a:lnTo>
                  <a:pt x="58698" y="411162"/>
                </a:lnTo>
                <a:lnTo>
                  <a:pt x="69602" y="404846"/>
                </a:lnTo>
                <a:lnTo>
                  <a:pt x="90855" y="392872"/>
                </a:lnTo>
                <a:lnTo>
                  <a:pt x="101749" y="386563"/>
                </a:lnTo>
                <a:lnTo>
                  <a:pt x="300489" y="273542"/>
                </a:lnTo>
                <a:lnTo>
                  <a:pt x="440569" y="192604"/>
                </a:lnTo>
                <a:lnTo>
                  <a:pt x="497415" y="160913"/>
                </a:lnTo>
                <a:lnTo>
                  <a:pt x="518547" y="148626"/>
                </a:lnTo>
                <a:lnTo>
                  <a:pt x="686451" y="52833"/>
                </a:lnTo>
                <a:lnTo>
                  <a:pt x="694035" y="49057"/>
                </a:lnTo>
                <a:lnTo>
                  <a:pt x="700711" y="44589"/>
                </a:lnTo>
                <a:lnTo>
                  <a:pt x="70071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638767" y="6166882"/>
            <a:ext cx="789305" cy="60325"/>
          </a:xfrm>
          <a:custGeom>
            <a:avLst/>
            <a:gdLst/>
            <a:ahLst/>
            <a:cxnLst/>
            <a:rect l="l" t="t" r="r" b="b"/>
            <a:pathLst>
              <a:path w="789305" h="60325">
                <a:moveTo>
                  <a:pt x="375144" y="0"/>
                </a:moveTo>
                <a:lnTo>
                  <a:pt x="78411" y="0"/>
                </a:lnTo>
                <a:lnTo>
                  <a:pt x="71840" y="3141"/>
                </a:lnTo>
                <a:lnTo>
                  <a:pt x="59724" y="10273"/>
                </a:lnTo>
                <a:lnTo>
                  <a:pt x="47267" y="17959"/>
                </a:lnTo>
                <a:lnTo>
                  <a:pt x="39674" y="22763"/>
                </a:lnTo>
                <a:lnTo>
                  <a:pt x="0" y="46127"/>
                </a:lnTo>
                <a:lnTo>
                  <a:pt x="0" y="59961"/>
                </a:lnTo>
                <a:lnTo>
                  <a:pt x="48999" y="30549"/>
                </a:lnTo>
                <a:lnTo>
                  <a:pt x="54632" y="26305"/>
                </a:lnTo>
                <a:lnTo>
                  <a:pt x="58193" y="22979"/>
                </a:lnTo>
                <a:lnTo>
                  <a:pt x="64763" y="20175"/>
                </a:lnTo>
                <a:lnTo>
                  <a:pt x="86428" y="14900"/>
                </a:lnTo>
                <a:lnTo>
                  <a:pt x="112866" y="13198"/>
                </a:lnTo>
                <a:lnTo>
                  <a:pt x="788727" y="13198"/>
                </a:lnTo>
                <a:lnTo>
                  <a:pt x="788727" y="1537"/>
                </a:lnTo>
                <a:lnTo>
                  <a:pt x="456631" y="1537"/>
                </a:lnTo>
                <a:lnTo>
                  <a:pt x="435902" y="1297"/>
                </a:lnTo>
                <a:lnTo>
                  <a:pt x="396126" y="240"/>
                </a:lnTo>
                <a:lnTo>
                  <a:pt x="375144" y="0"/>
                </a:lnTo>
                <a:close/>
              </a:path>
              <a:path w="789305" h="60325">
                <a:moveTo>
                  <a:pt x="788727" y="13198"/>
                </a:moveTo>
                <a:lnTo>
                  <a:pt x="112866" y="13198"/>
                </a:lnTo>
                <a:lnTo>
                  <a:pt x="139805" y="13400"/>
                </a:lnTo>
                <a:lnTo>
                  <a:pt x="162975" y="13839"/>
                </a:lnTo>
                <a:lnTo>
                  <a:pt x="319794" y="13839"/>
                </a:lnTo>
                <a:lnTo>
                  <a:pt x="333482" y="14079"/>
                </a:lnTo>
                <a:lnTo>
                  <a:pt x="358559" y="15135"/>
                </a:lnTo>
                <a:lnTo>
                  <a:pt x="372070" y="15375"/>
                </a:lnTo>
                <a:lnTo>
                  <a:pt x="607465" y="15615"/>
                </a:lnTo>
                <a:lnTo>
                  <a:pt x="657998" y="16672"/>
                </a:lnTo>
                <a:lnTo>
                  <a:pt x="684179" y="16912"/>
                </a:lnTo>
                <a:lnTo>
                  <a:pt x="710987" y="16672"/>
                </a:lnTo>
                <a:lnTo>
                  <a:pt x="762578" y="15615"/>
                </a:lnTo>
                <a:lnTo>
                  <a:pt x="788727" y="15375"/>
                </a:lnTo>
                <a:lnTo>
                  <a:pt x="788727" y="13198"/>
                </a:lnTo>
                <a:close/>
              </a:path>
              <a:path w="789305" h="60325">
                <a:moveTo>
                  <a:pt x="788727" y="0"/>
                </a:moveTo>
                <a:lnTo>
                  <a:pt x="624217" y="1537"/>
                </a:lnTo>
                <a:lnTo>
                  <a:pt x="788727" y="1537"/>
                </a:lnTo>
                <a:lnTo>
                  <a:pt x="78872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2355235" y="5862463"/>
            <a:ext cx="72390" cy="298450"/>
          </a:xfrm>
          <a:custGeom>
            <a:avLst/>
            <a:gdLst/>
            <a:ahLst/>
            <a:cxnLst/>
            <a:rect l="l" t="t" r="r" b="b"/>
            <a:pathLst>
              <a:path w="72389" h="298450">
                <a:moveTo>
                  <a:pt x="72259" y="0"/>
                </a:moveTo>
                <a:lnTo>
                  <a:pt x="69665" y="6958"/>
                </a:lnTo>
                <a:lnTo>
                  <a:pt x="66878" y="17933"/>
                </a:lnTo>
                <a:lnTo>
                  <a:pt x="62726" y="36589"/>
                </a:lnTo>
                <a:lnTo>
                  <a:pt x="60524" y="45611"/>
                </a:lnTo>
                <a:lnTo>
                  <a:pt x="56065" y="64525"/>
                </a:lnTo>
                <a:lnTo>
                  <a:pt x="53808" y="73795"/>
                </a:lnTo>
                <a:lnTo>
                  <a:pt x="0" y="298270"/>
                </a:lnTo>
                <a:lnTo>
                  <a:pt x="72259" y="298270"/>
                </a:lnTo>
                <a:lnTo>
                  <a:pt x="7225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2365996" y="6191480"/>
            <a:ext cx="61594" cy="55880"/>
          </a:xfrm>
          <a:custGeom>
            <a:avLst/>
            <a:gdLst/>
            <a:ahLst/>
            <a:cxnLst/>
            <a:rect l="l" t="t" r="r" b="b"/>
            <a:pathLst>
              <a:path w="61594" h="55879">
                <a:moveTo>
                  <a:pt x="61498" y="0"/>
                </a:moveTo>
                <a:lnTo>
                  <a:pt x="50003" y="9586"/>
                </a:lnTo>
                <a:lnTo>
                  <a:pt x="31969" y="25990"/>
                </a:lnTo>
                <a:lnTo>
                  <a:pt x="13325" y="43237"/>
                </a:lnTo>
                <a:lnTo>
                  <a:pt x="0" y="55350"/>
                </a:lnTo>
                <a:lnTo>
                  <a:pt x="61498" y="55350"/>
                </a:lnTo>
                <a:lnTo>
                  <a:pt x="6149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2624082" y="6153991"/>
            <a:ext cx="897811" cy="89477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339962" y="3388967"/>
            <a:ext cx="1219165" cy="145675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725117" y="3475239"/>
            <a:ext cx="1638669" cy="139099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4050391" y="3351942"/>
            <a:ext cx="679536" cy="1526072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 txBox="1"/>
          <p:nvPr/>
        </p:nvSpPr>
        <p:spPr>
          <a:xfrm>
            <a:off x="5439115" y="2141356"/>
            <a:ext cx="1289050" cy="745490"/>
          </a:xfrm>
          <a:prstGeom prst="rect">
            <a:avLst/>
          </a:prstGeom>
        </p:spPr>
        <p:txBody>
          <a:bodyPr vert="horz" wrap="square" lIns="0" tIns="26034" rIns="0" bIns="0" rtlCol="0">
            <a:spAutoFit/>
          </a:bodyPr>
          <a:lstStyle/>
          <a:p>
            <a:pPr marL="12700" marR="5080">
              <a:lnSpc>
                <a:spcPts val="1120"/>
              </a:lnSpc>
              <a:spcBef>
                <a:spcPts val="204"/>
              </a:spcBef>
            </a:pPr>
            <a:r>
              <a:rPr sz="1000" i="1" dirty="0">
                <a:solidFill>
                  <a:srgbClr val="151616"/>
                </a:solidFill>
                <a:latin typeface="Arial"/>
                <a:cs typeface="Arial"/>
              </a:rPr>
              <a:t>I </a:t>
            </a:r>
            <a:r>
              <a:rPr sz="1000" i="1" spc="-5" dirty="0">
                <a:solidFill>
                  <a:srgbClr val="151616"/>
                </a:solidFill>
                <a:latin typeface="Arial"/>
                <a:cs typeface="Arial"/>
              </a:rPr>
              <a:t>like </a:t>
            </a:r>
            <a:r>
              <a:rPr sz="1000" i="1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1000" i="1" spc="-5" dirty="0">
                <a:solidFill>
                  <a:srgbClr val="151616"/>
                </a:solidFill>
                <a:latin typeface="Arial"/>
                <a:cs typeface="Arial"/>
              </a:rPr>
              <a:t>way</a:t>
            </a:r>
            <a:r>
              <a:rPr sz="1000" i="1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000" i="1" spc="-5" dirty="0">
                <a:solidFill>
                  <a:srgbClr val="151616"/>
                </a:solidFill>
                <a:latin typeface="Arial"/>
                <a:cs typeface="Arial"/>
              </a:rPr>
              <a:t>chromed  steel tube has been  used and </a:t>
            </a:r>
            <a:r>
              <a:rPr sz="1000" i="1" dirty="0">
                <a:solidFill>
                  <a:srgbClr val="151616"/>
                </a:solidFill>
                <a:latin typeface="Arial"/>
                <a:cs typeface="Arial"/>
              </a:rPr>
              <a:t>I </a:t>
            </a:r>
            <a:r>
              <a:rPr sz="1000" i="1" spc="-5" dirty="0">
                <a:solidFill>
                  <a:srgbClr val="151616"/>
                </a:solidFill>
                <a:latin typeface="Arial"/>
                <a:cs typeface="Arial"/>
              </a:rPr>
              <a:t>will apply a  similar geometrical  shape </a:t>
            </a:r>
            <a:r>
              <a:rPr sz="1000" i="1" dirty="0">
                <a:solidFill>
                  <a:srgbClr val="151616"/>
                </a:solidFill>
                <a:latin typeface="Arial"/>
                <a:cs typeface="Arial"/>
              </a:rPr>
              <a:t>to may</a:t>
            </a:r>
            <a:r>
              <a:rPr sz="1000" i="1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000" i="1" spc="-5" dirty="0">
                <a:solidFill>
                  <a:srgbClr val="151616"/>
                </a:solidFill>
                <a:latin typeface="Arial"/>
                <a:cs typeface="Arial"/>
              </a:rPr>
              <a:t>design</a:t>
            </a:r>
            <a:endParaRPr sz="1000">
              <a:latin typeface="Arial"/>
              <a:cs typeface="Arial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6239315" y="2766744"/>
            <a:ext cx="4022271" cy="2585746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 txBox="1"/>
          <p:nvPr/>
        </p:nvSpPr>
        <p:spPr>
          <a:xfrm>
            <a:off x="9020524" y="1588897"/>
            <a:ext cx="1359535" cy="745490"/>
          </a:xfrm>
          <a:prstGeom prst="rect">
            <a:avLst/>
          </a:prstGeom>
        </p:spPr>
        <p:txBody>
          <a:bodyPr vert="horz" wrap="square" lIns="0" tIns="26034" rIns="0" bIns="0" rtlCol="0">
            <a:spAutoFit/>
          </a:bodyPr>
          <a:lstStyle/>
          <a:p>
            <a:pPr marL="12700" marR="5080">
              <a:lnSpc>
                <a:spcPts val="1120"/>
              </a:lnSpc>
              <a:spcBef>
                <a:spcPts val="204"/>
              </a:spcBef>
            </a:pPr>
            <a:r>
              <a:rPr sz="1000" i="1" dirty="0">
                <a:solidFill>
                  <a:srgbClr val="151616"/>
                </a:solidFill>
                <a:latin typeface="Arial"/>
                <a:cs typeface="Arial"/>
              </a:rPr>
              <a:t>I </a:t>
            </a:r>
            <a:r>
              <a:rPr sz="1000" i="1" spc="-5" dirty="0">
                <a:solidFill>
                  <a:srgbClr val="151616"/>
                </a:solidFill>
                <a:latin typeface="Arial"/>
                <a:cs typeface="Arial"/>
              </a:rPr>
              <a:t>have taken a  geometrical</a:t>
            </a:r>
            <a:r>
              <a:rPr sz="1000" i="1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000" i="1" dirty="0">
                <a:solidFill>
                  <a:srgbClr val="151616"/>
                </a:solidFill>
                <a:latin typeface="Arial"/>
                <a:cs typeface="Arial"/>
              </a:rPr>
              <a:t>pattern</a:t>
            </a:r>
            <a:r>
              <a:rPr sz="1000" i="1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000" i="1" spc="-5" dirty="0">
                <a:solidFill>
                  <a:srgbClr val="151616"/>
                </a:solidFill>
                <a:latin typeface="Arial"/>
                <a:cs typeface="Arial"/>
              </a:rPr>
              <a:t>and  colour </a:t>
            </a:r>
            <a:r>
              <a:rPr sz="1000" i="1" dirty="0">
                <a:solidFill>
                  <a:srgbClr val="151616"/>
                </a:solidFill>
                <a:latin typeface="Arial"/>
                <a:cs typeface="Arial"/>
              </a:rPr>
              <a:t>scheme, </a:t>
            </a:r>
            <a:r>
              <a:rPr sz="1000" i="1" spc="-5" dirty="0">
                <a:solidFill>
                  <a:srgbClr val="151616"/>
                </a:solidFill>
                <a:latin typeface="Arial"/>
                <a:cs typeface="Arial"/>
              </a:rPr>
              <a:t>typical  </a:t>
            </a:r>
            <a:r>
              <a:rPr sz="1000" i="1" dirty="0">
                <a:solidFill>
                  <a:srgbClr val="151616"/>
                </a:solidFill>
                <a:latin typeface="Arial"/>
                <a:cs typeface="Arial"/>
              </a:rPr>
              <a:t>of Art </a:t>
            </a:r>
            <a:r>
              <a:rPr sz="1000" i="1" spc="-5" dirty="0">
                <a:solidFill>
                  <a:srgbClr val="151616"/>
                </a:solidFill>
                <a:latin typeface="Arial"/>
                <a:cs typeface="Arial"/>
              </a:rPr>
              <a:t>Deco and applied  </a:t>
            </a:r>
            <a:r>
              <a:rPr sz="1000" i="1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1000" i="1" spc="-5" dirty="0">
                <a:solidFill>
                  <a:srgbClr val="151616"/>
                </a:solidFill>
                <a:latin typeface="Arial"/>
                <a:cs typeface="Arial"/>
              </a:rPr>
              <a:t>the table</a:t>
            </a:r>
            <a:r>
              <a:rPr sz="1000" i="1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000" i="1" dirty="0">
                <a:solidFill>
                  <a:srgbClr val="151616"/>
                </a:solidFill>
                <a:latin typeface="Arial"/>
                <a:cs typeface="Arial"/>
              </a:rPr>
              <a:t>top.</a:t>
            </a:r>
            <a:endParaRPr sz="1000">
              <a:latin typeface="Arial"/>
              <a:cs typeface="Arial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2924398" y="4875774"/>
            <a:ext cx="5731510" cy="1104900"/>
          </a:xfrm>
          <a:custGeom>
            <a:avLst/>
            <a:gdLst/>
            <a:ahLst/>
            <a:cxnLst/>
            <a:rect l="l" t="t" r="r" b="b"/>
            <a:pathLst>
              <a:path w="5731509" h="1104900">
                <a:moveTo>
                  <a:pt x="1737000" y="339332"/>
                </a:moveTo>
                <a:lnTo>
                  <a:pt x="1490966" y="339454"/>
                </a:lnTo>
                <a:lnTo>
                  <a:pt x="1255486" y="351820"/>
                </a:lnTo>
                <a:lnTo>
                  <a:pt x="1032595" y="378104"/>
                </a:lnTo>
                <a:lnTo>
                  <a:pt x="824327" y="420001"/>
                </a:lnTo>
                <a:lnTo>
                  <a:pt x="632717" y="479243"/>
                </a:lnTo>
                <a:lnTo>
                  <a:pt x="459842" y="557589"/>
                </a:lnTo>
                <a:lnTo>
                  <a:pt x="307846" y="656805"/>
                </a:lnTo>
                <a:lnTo>
                  <a:pt x="178996" y="778615"/>
                </a:lnTo>
                <a:lnTo>
                  <a:pt x="75618" y="924577"/>
                </a:lnTo>
                <a:lnTo>
                  <a:pt x="0" y="1096070"/>
                </a:lnTo>
                <a:lnTo>
                  <a:pt x="25640" y="1104544"/>
                </a:lnTo>
                <a:lnTo>
                  <a:pt x="99141" y="937840"/>
                </a:lnTo>
                <a:lnTo>
                  <a:pt x="199393" y="796305"/>
                </a:lnTo>
                <a:lnTo>
                  <a:pt x="324543" y="678023"/>
                </a:lnTo>
                <a:lnTo>
                  <a:pt x="472787" y="581285"/>
                </a:lnTo>
                <a:lnTo>
                  <a:pt x="642251" y="504507"/>
                </a:lnTo>
                <a:lnTo>
                  <a:pt x="830944" y="446180"/>
                </a:lnTo>
                <a:lnTo>
                  <a:pt x="1036815" y="404773"/>
                </a:lnTo>
                <a:lnTo>
                  <a:pt x="1257753" y="378727"/>
                </a:lnTo>
                <a:lnTo>
                  <a:pt x="1491663" y="366448"/>
                </a:lnTo>
                <a:lnTo>
                  <a:pt x="2214358" y="366325"/>
                </a:lnTo>
                <a:lnTo>
                  <a:pt x="1991556" y="349787"/>
                </a:lnTo>
                <a:lnTo>
                  <a:pt x="1737000" y="339332"/>
                </a:lnTo>
                <a:close/>
              </a:path>
              <a:path w="5731509" h="1104900">
                <a:moveTo>
                  <a:pt x="2214358" y="366325"/>
                </a:moveTo>
                <a:lnTo>
                  <a:pt x="1736445" y="366325"/>
                </a:lnTo>
                <a:lnTo>
                  <a:pt x="1989993" y="376744"/>
                </a:lnTo>
                <a:lnTo>
                  <a:pt x="2250226" y="396060"/>
                </a:lnTo>
                <a:lnTo>
                  <a:pt x="2515061" y="422643"/>
                </a:lnTo>
                <a:lnTo>
                  <a:pt x="2782411" y="454860"/>
                </a:lnTo>
                <a:lnTo>
                  <a:pt x="3050212" y="491058"/>
                </a:lnTo>
                <a:lnTo>
                  <a:pt x="4084459" y="642884"/>
                </a:lnTo>
                <a:lnTo>
                  <a:pt x="4323477" y="674377"/>
                </a:lnTo>
                <a:lnTo>
                  <a:pt x="4550566" y="700002"/>
                </a:lnTo>
                <a:lnTo>
                  <a:pt x="4763700" y="718099"/>
                </a:lnTo>
                <a:lnTo>
                  <a:pt x="4960853" y="727020"/>
                </a:lnTo>
                <a:lnTo>
                  <a:pt x="5140048" y="725087"/>
                </a:lnTo>
                <a:lnTo>
                  <a:pt x="5299330" y="710582"/>
                </a:lnTo>
                <a:lnTo>
                  <a:pt x="5349565" y="700027"/>
                </a:lnTo>
                <a:lnTo>
                  <a:pt x="4961357" y="700027"/>
                </a:lnTo>
                <a:lnTo>
                  <a:pt x="4765478" y="691156"/>
                </a:lnTo>
                <a:lnTo>
                  <a:pt x="4553237" y="673131"/>
                </a:lnTo>
                <a:lnTo>
                  <a:pt x="4326760" y="647579"/>
                </a:lnTo>
                <a:lnTo>
                  <a:pt x="4088146" y="616136"/>
                </a:lnTo>
                <a:lnTo>
                  <a:pt x="3053956" y="464317"/>
                </a:lnTo>
                <a:lnTo>
                  <a:pt x="2785838" y="428076"/>
                </a:lnTo>
                <a:lnTo>
                  <a:pt x="2518027" y="395809"/>
                </a:lnTo>
                <a:lnTo>
                  <a:pt x="2252581" y="369162"/>
                </a:lnTo>
                <a:lnTo>
                  <a:pt x="2214358" y="366325"/>
                </a:lnTo>
                <a:close/>
              </a:path>
              <a:path w="5731509" h="1104900">
                <a:moveTo>
                  <a:pt x="5676842" y="115700"/>
                </a:moveTo>
                <a:lnTo>
                  <a:pt x="5651565" y="125186"/>
                </a:lnTo>
                <a:lnTo>
                  <a:pt x="5689883" y="259722"/>
                </a:lnTo>
                <a:lnTo>
                  <a:pt x="5696953" y="379858"/>
                </a:lnTo>
                <a:lnTo>
                  <a:pt x="5672627" y="476747"/>
                </a:lnTo>
                <a:lnTo>
                  <a:pt x="5619250" y="553413"/>
                </a:lnTo>
                <a:lnTo>
                  <a:pt x="5537751" y="612648"/>
                </a:lnTo>
                <a:lnTo>
                  <a:pt x="5429178" y="655797"/>
                </a:lnTo>
                <a:lnTo>
                  <a:pt x="5295427" y="683863"/>
                </a:lnTo>
                <a:lnTo>
                  <a:pt x="5138737" y="698115"/>
                </a:lnTo>
                <a:lnTo>
                  <a:pt x="4961357" y="700027"/>
                </a:lnTo>
                <a:lnTo>
                  <a:pt x="5349565" y="700027"/>
                </a:lnTo>
                <a:lnTo>
                  <a:pt x="5436810" y="681696"/>
                </a:lnTo>
                <a:lnTo>
                  <a:pt x="5550588" y="636400"/>
                </a:lnTo>
                <a:lnTo>
                  <a:pt x="5638439" y="572406"/>
                </a:lnTo>
                <a:lnTo>
                  <a:pt x="5697266" y="487793"/>
                </a:lnTo>
                <a:lnTo>
                  <a:pt x="5723867" y="382038"/>
                </a:lnTo>
                <a:lnTo>
                  <a:pt x="5716451" y="254897"/>
                </a:lnTo>
                <a:lnTo>
                  <a:pt x="5676842" y="115700"/>
                </a:lnTo>
                <a:close/>
              </a:path>
              <a:path w="5731509" h="1104900">
                <a:moveTo>
                  <a:pt x="5619978" y="0"/>
                </a:moveTo>
                <a:lnTo>
                  <a:pt x="5598979" y="144922"/>
                </a:lnTo>
                <a:lnTo>
                  <a:pt x="5651565" y="125186"/>
                </a:lnTo>
                <a:lnTo>
                  <a:pt x="5648507" y="114451"/>
                </a:lnTo>
                <a:lnTo>
                  <a:pt x="5673787" y="104961"/>
                </a:lnTo>
                <a:lnTo>
                  <a:pt x="5705457" y="104961"/>
                </a:lnTo>
                <a:lnTo>
                  <a:pt x="5731135" y="95324"/>
                </a:lnTo>
                <a:lnTo>
                  <a:pt x="5619978" y="0"/>
                </a:lnTo>
                <a:close/>
              </a:path>
              <a:path w="5731509" h="1104900">
                <a:moveTo>
                  <a:pt x="5673787" y="104961"/>
                </a:moveTo>
                <a:lnTo>
                  <a:pt x="5648507" y="114451"/>
                </a:lnTo>
                <a:lnTo>
                  <a:pt x="5651565" y="125186"/>
                </a:lnTo>
                <a:lnTo>
                  <a:pt x="5676842" y="115700"/>
                </a:lnTo>
                <a:lnTo>
                  <a:pt x="5673787" y="104961"/>
                </a:lnTo>
                <a:close/>
              </a:path>
              <a:path w="5731509" h="1104900">
                <a:moveTo>
                  <a:pt x="5705457" y="104961"/>
                </a:moveTo>
                <a:lnTo>
                  <a:pt x="5673787" y="104961"/>
                </a:lnTo>
                <a:lnTo>
                  <a:pt x="5676842" y="115700"/>
                </a:lnTo>
                <a:lnTo>
                  <a:pt x="5705457" y="104961"/>
                </a:lnTo>
                <a:close/>
              </a:path>
            </a:pathLst>
          </a:custGeom>
          <a:solidFill>
            <a:srgbClr val="1516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 txBox="1"/>
          <p:nvPr/>
        </p:nvSpPr>
        <p:spPr>
          <a:xfrm>
            <a:off x="5381971" y="4017791"/>
            <a:ext cx="1232535" cy="1029335"/>
          </a:xfrm>
          <a:prstGeom prst="rect">
            <a:avLst/>
          </a:prstGeom>
        </p:spPr>
        <p:txBody>
          <a:bodyPr vert="horz" wrap="square" lIns="0" tIns="26034" rIns="0" bIns="0" rtlCol="0">
            <a:spAutoFit/>
          </a:bodyPr>
          <a:lstStyle/>
          <a:p>
            <a:pPr marL="12700" marR="5080">
              <a:lnSpc>
                <a:spcPts val="1120"/>
              </a:lnSpc>
              <a:spcBef>
                <a:spcPts val="204"/>
              </a:spcBef>
            </a:pPr>
            <a:r>
              <a:rPr sz="1000" i="1" spc="-5" dirty="0">
                <a:solidFill>
                  <a:srgbClr val="151616"/>
                </a:solidFill>
                <a:latin typeface="Arial"/>
                <a:cs typeface="Arial"/>
              </a:rPr>
              <a:t>The overall colour  scheme is taken</a:t>
            </a:r>
            <a:r>
              <a:rPr sz="1000" i="1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000" i="1" dirty="0">
                <a:solidFill>
                  <a:srgbClr val="151616"/>
                </a:solidFill>
                <a:latin typeface="Arial"/>
                <a:cs typeface="Arial"/>
              </a:rPr>
              <a:t>from  </a:t>
            </a:r>
            <a:r>
              <a:rPr sz="1000" i="1" spc="-5" dirty="0">
                <a:solidFill>
                  <a:srgbClr val="151616"/>
                </a:solidFill>
                <a:latin typeface="Arial"/>
                <a:cs typeface="Arial"/>
              </a:rPr>
              <a:t>some </a:t>
            </a:r>
            <a:r>
              <a:rPr sz="1000" i="1" dirty="0">
                <a:solidFill>
                  <a:srgbClr val="151616"/>
                </a:solidFill>
                <a:latin typeface="Arial"/>
                <a:cs typeface="Arial"/>
              </a:rPr>
              <a:t>of the </a:t>
            </a:r>
            <a:r>
              <a:rPr sz="1000" i="1" spc="-5" dirty="0">
                <a:solidFill>
                  <a:srgbClr val="151616"/>
                </a:solidFill>
                <a:latin typeface="Arial"/>
                <a:cs typeface="Arial"/>
              </a:rPr>
              <a:t>sample  </a:t>
            </a:r>
            <a:r>
              <a:rPr sz="1000" i="1" dirty="0">
                <a:solidFill>
                  <a:srgbClr val="151616"/>
                </a:solidFill>
                <a:latin typeface="Arial"/>
                <a:cs typeface="Arial"/>
              </a:rPr>
              <a:t>Art </a:t>
            </a:r>
            <a:r>
              <a:rPr sz="1000" i="1" spc="-5" dirty="0">
                <a:solidFill>
                  <a:srgbClr val="151616"/>
                </a:solidFill>
                <a:latin typeface="Arial"/>
                <a:cs typeface="Arial"/>
              </a:rPr>
              <a:t>Deco designs  drawn opposite.</a:t>
            </a:r>
            <a:endParaRPr sz="1000">
              <a:latin typeface="Arial"/>
              <a:cs typeface="Arial"/>
            </a:endParaRPr>
          </a:p>
          <a:p>
            <a:pPr marL="12700">
              <a:lnSpc>
                <a:spcPts val="1040"/>
              </a:lnSpc>
            </a:pPr>
            <a:r>
              <a:rPr sz="1000" i="1" dirty="0">
                <a:solidFill>
                  <a:srgbClr val="151616"/>
                </a:solidFill>
                <a:latin typeface="Arial"/>
                <a:cs typeface="Arial"/>
              </a:rPr>
              <a:t>Greys </a:t>
            </a:r>
            <a:r>
              <a:rPr sz="1000" i="1" spc="-5" dirty="0">
                <a:solidFill>
                  <a:srgbClr val="151616"/>
                </a:solidFill>
                <a:latin typeface="Arial"/>
                <a:cs typeface="Arial"/>
              </a:rPr>
              <a:t>and</a:t>
            </a:r>
            <a:r>
              <a:rPr sz="1000" i="1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000" i="1" spc="-5" dirty="0">
                <a:solidFill>
                  <a:srgbClr val="151616"/>
                </a:solidFill>
                <a:latin typeface="Arial"/>
                <a:cs typeface="Arial"/>
              </a:rPr>
              <a:t>blues</a:t>
            </a:r>
            <a:endParaRPr sz="1000">
              <a:latin typeface="Arial"/>
              <a:cs typeface="Arial"/>
            </a:endParaRPr>
          </a:p>
          <a:p>
            <a:pPr marL="12700">
              <a:lnSpc>
                <a:spcPts val="1160"/>
              </a:lnSpc>
            </a:pPr>
            <a:r>
              <a:rPr sz="1000" i="1" spc="-5" dirty="0">
                <a:solidFill>
                  <a:srgbClr val="151616"/>
                </a:solidFill>
                <a:latin typeface="Arial"/>
                <a:cs typeface="Arial"/>
              </a:rPr>
              <a:t>dominate</a:t>
            </a:r>
            <a:endParaRPr sz="1000">
              <a:latin typeface="Arial"/>
              <a:cs typeface="Arial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1193803" y="1775415"/>
            <a:ext cx="7280275" cy="1164590"/>
          </a:xfrm>
          <a:custGeom>
            <a:avLst/>
            <a:gdLst/>
            <a:ahLst/>
            <a:cxnLst/>
            <a:rect l="l" t="t" r="r" b="b"/>
            <a:pathLst>
              <a:path w="7280275" h="1164589">
                <a:moveTo>
                  <a:pt x="7195603" y="1038114"/>
                </a:moveTo>
                <a:lnTo>
                  <a:pt x="7139480" y="1043255"/>
                </a:lnTo>
                <a:lnTo>
                  <a:pt x="7221454" y="1164570"/>
                </a:lnTo>
                <a:lnTo>
                  <a:pt x="7271843" y="1049130"/>
                </a:lnTo>
                <a:lnTo>
                  <a:pt x="7197328" y="1049130"/>
                </a:lnTo>
                <a:lnTo>
                  <a:pt x="7195603" y="1038114"/>
                </a:lnTo>
                <a:close/>
              </a:path>
              <a:path w="7280275" h="1164589">
                <a:moveTo>
                  <a:pt x="7222487" y="1035652"/>
                </a:moveTo>
                <a:lnTo>
                  <a:pt x="7195603" y="1038114"/>
                </a:lnTo>
                <a:lnTo>
                  <a:pt x="7197328" y="1049130"/>
                </a:lnTo>
                <a:lnTo>
                  <a:pt x="7224213" y="1046667"/>
                </a:lnTo>
                <a:lnTo>
                  <a:pt x="7222487" y="1035652"/>
                </a:lnTo>
                <a:close/>
              </a:path>
              <a:path w="7280275" h="1164589">
                <a:moveTo>
                  <a:pt x="7280027" y="1030381"/>
                </a:moveTo>
                <a:lnTo>
                  <a:pt x="7222487" y="1035652"/>
                </a:lnTo>
                <a:lnTo>
                  <a:pt x="7224213" y="1046667"/>
                </a:lnTo>
                <a:lnTo>
                  <a:pt x="7197328" y="1049130"/>
                </a:lnTo>
                <a:lnTo>
                  <a:pt x="7271843" y="1049130"/>
                </a:lnTo>
                <a:lnTo>
                  <a:pt x="7280027" y="1030381"/>
                </a:lnTo>
                <a:close/>
              </a:path>
              <a:path w="7280275" h="1164589">
                <a:moveTo>
                  <a:pt x="5437044" y="27000"/>
                </a:moveTo>
                <a:lnTo>
                  <a:pt x="4727897" y="27000"/>
                </a:lnTo>
                <a:lnTo>
                  <a:pt x="4889609" y="28512"/>
                </a:lnTo>
                <a:lnTo>
                  <a:pt x="5051018" y="32429"/>
                </a:lnTo>
                <a:lnTo>
                  <a:pt x="5211464" y="39030"/>
                </a:lnTo>
                <a:lnTo>
                  <a:pt x="5370281" y="48614"/>
                </a:lnTo>
                <a:lnTo>
                  <a:pt x="5526812" y="61452"/>
                </a:lnTo>
                <a:lnTo>
                  <a:pt x="5680392" y="77843"/>
                </a:lnTo>
                <a:lnTo>
                  <a:pt x="5830350" y="98068"/>
                </a:lnTo>
                <a:lnTo>
                  <a:pt x="5976024" y="122414"/>
                </a:lnTo>
                <a:lnTo>
                  <a:pt x="6116751" y="151160"/>
                </a:lnTo>
                <a:lnTo>
                  <a:pt x="6251860" y="184586"/>
                </a:lnTo>
                <a:lnTo>
                  <a:pt x="6380683" y="222970"/>
                </a:lnTo>
                <a:lnTo>
                  <a:pt x="6502553" y="266580"/>
                </a:lnTo>
                <a:lnTo>
                  <a:pt x="6616802" y="315687"/>
                </a:lnTo>
                <a:lnTo>
                  <a:pt x="6722776" y="370551"/>
                </a:lnTo>
                <a:lnTo>
                  <a:pt x="6819811" y="431424"/>
                </a:lnTo>
                <a:lnTo>
                  <a:pt x="6907276" y="498563"/>
                </a:lnTo>
                <a:lnTo>
                  <a:pt x="6984554" y="572220"/>
                </a:lnTo>
                <a:lnTo>
                  <a:pt x="7051042" y="652677"/>
                </a:lnTo>
                <a:lnTo>
                  <a:pt x="7106161" y="740232"/>
                </a:lnTo>
                <a:lnTo>
                  <a:pt x="7149329" y="835235"/>
                </a:lnTo>
                <a:lnTo>
                  <a:pt x="7179933" y="938070"/>
                </a:lnTo>
                <a:lnTo>
                  <a:pt x="7195603" y="1038114"/>
                </a:lnTo>
                <a:lnTo>
                  <a:pt x="7222487" y="1035652"/>
                </a:lnTo>
                <a:lnTo>
                  <a:pt x="7206277" y="932158"/>
                </a:lnTo>
                <a:lnTo>
                  <a:pt x="7174630" y="825804"/>
                </a:lnTo>
                <a:lnTo>
                  <a:pt x="7129936" y="727430"/>
                </a:lnTo>
                <a:lnTo>
                  <a:pt x="7072915" y="636844"/>
                </a:lnTo>
                <a:lnTo>
                  <a:pt x="7004296" y="553802"/>
                </a:lnTo>
                <a:lnTo>
                  <a:pt x="6924822" y="478036"/>
                </a:lnTo>
                <a:lnTo>
                  <a:pt x="6835204" y="409240"/>
                </a:lnTo>
                <a:lnTo>
                  <a:pt x="6736146" y="347093"/>
                </a:lnTo>
                <a:lnTo>
                  <a:pt x="6628330" y="291271"/>
                </a:lnTo>
                <a:lnTo>
                  <a:pt x="6512424" y="241452"/>
                </a:lnTo>
                <a:lnTo>
                  <a:pt x="6389077" y="197308"/>
                </a:lnTo>
                <a:lnTo>
                  <a:pt x="6258952" y="158536"/>
                </a:lnTo>
                <a:lnTo>
                  <a:pt x="6122691" y="124823"/>
                </a:lnTo>
                <a:lnTo>
                  <a:pt x="5980949" y="95868"/>
                </a:lnTo>
                <a:lnTo>
                  <a:pt x="5834374" y="71370"/>
                </a:lnTo>
                <a:lnTo>
                  <a:pt x="5683625" y="51037"/>
                </a:lnTo>
                <a:lnTo>
                  <a:pt x="5529347" y="34574"/>
                </a:lnTo>
                <a:lnTo>
                  <a:pt x="5437044" y="27000"/>
                </a:lnTo>
                <a:close/>
              </a:path>
              <a:path w="7280275" h="1164589">
                <a:moveTo>
                  <a:pt x="3238167" y="53341"/>
                </a:moveTo>
                <a:lnTo>
                  <a:pt x="2716249" y="77389"/>
                </a:lnTo>
                <a:lnTo>
                  <a:pt x="0" y="167627"/>
                </a:lnTo>
                <a:lnTo>
                  <a:pt x="675" y="194619"/>
                </a:lnTo>
                <a:lnTo>
                  <a:pt x="2717401" y="104367"/>
                </a:lnTo>
                <a:lnTo>
                  <a:pt x="3239513" y="80305"/>
                </a:lnTo>
                <a:lnTo>
                  <a:pt x="3238167" y="53341"/>
                </a:lnTo>
                <a:close/>
              </a:path>
              <a:path w="7280275" h="1164589">
                <a:moveTo>
                  <a:pt x="4727976" y="0"/>
                </a:moveTo>
                <a:lnTo>
                  <a:pt x="4566296" y="598"/>
                </a:lnTo>
                <a:lnTo>
                  <a:pt x="4405683" y="3023"/>
                </a:lnTo>
                <a:lnTo>
                  <a:pt x="4090283" y="12185"/>
                </a:lnTo>
                <a:lnTo>
                  <a:pt x="3238167" y="53341"/>
                </a:lnTo>
                <a:lnTo>
                  <a:pt x="3239513" y="80305"/>
                </a:lnTo>
                <a:lnTo>
                  <a:pt x="4091269" y="39164"/>
                </a:lnTo>
                <a:lnTo>
                  <a:pt x="4406223" y="30016"/>
                </a:lnTo>
                <a:lnTo>
                  <a:pt x="4566549" y="27598"/>
                </a:lnTo>
                <a:lnTo>
                  <a:pt x="5437044" y="27000"/>
                </a:lnTo>
                <a:lnTo>
                  <a:pt x="5372196" y="21678"/>
                </a:lnTo>
                <a:lnTo>
                  <a:pt x="5212831" y="12067"/>
                </a:lnTo>
                <a:lnTo>
                  <a:pt x="5051897" y="5443"/>
                </a:lnTo>
                <a:lnTo>
                  <a:pt x="4890062" y="1518"/>
                </a:lnTo>
                <a:lnTo>
                  <a:pt x="4727976" y="0"/>
                </a:lnTo>
                <a:close/>
              </a:path>
            </a:pathLst>
          </a:custGeom>
          <a:solidFill>
            <a:srgbClr val="1516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 txBox="1"/>
          <p:nvPr/>
        </p:nvSpPr>
        <p:spPr>
          <a:xfrm>
            <a:off x="7544142" y="1331738"/>
            <a:ext cx="1196975" cy="603885"/>
          </a:xfrm>
          <a:prstGeom prst="rect">
            <a:avLst/>
          </a:prstGeom>
        </p:spPr>
        <p:txBody>
          <a:bodyPr vert="horz" wrap="square" lIns="0" tIns="26034" rIns="0" bIns="0" rtlCol="0">
            <a:spAutoFit/>
          </a:bodyPr>
          <a:lstStyle/>
          <a:p>
            <a:pPr marL="12700" marR="5080">
              <a:lnSpc>
                <a:spcPts val="1120"/>
              </a:lnSpc>
              <a:spcBef>
                <a:spcPts val="204"/>
              </a:spcBef>
            </a:pPr>
            <a:r>
              <a:rPr sz="1000" i="1" spc="-5" dirty="0">
                <a:solidFill>
                  <a:srgbClr val="151616"/>
                </a:solidFill>
                <a:latin typeface="Arial"/>
                <a:cs typeface="Arial"/>
              </a:rPr>
              <a:t>Circle taken</a:t>
            </a:r>
            <a:r>
              <a:rPr sz="1000" i="1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000" i="1" dirty="0">
                <a:solidFill>
                  <a:srgbClr val="151616"/>
                </a:solidFill>
                <a:latin typeface="Arial"/>
                <a:cs typeface="Arial"/>
              </a:rPr>
              <a:t>from</a:t>
            </a:r>
            <a:r>
              <a:rPr sz="1000" i="1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000" i="1" dirty="0">
                <a:solidFill>
                  <a:srgbClr val="151616"/>
                </a:solidFill>
                <a:latin typeface="Arial"/>
                <a:cs typeface="Arial"/>
              </a:rPr>
              <a:t>the  </a:t>
            </a:r>
            <a:r>
              <a:rPr sz="1000" i="1" spc="-5" dirty="0">
                <a:solidFill>
                  <a:srgbClr val="151616"/>
                </a:solidFill>
                <a:latin typeface="Arial"/>
                <a:cs typeface="Arial"/>
              </a:rPr>
              <a:t>chair design and  incorporated in </a:t>
            </a:r>
            <a:r>
              <a:rPr sz="1000" i="1" dirty="0">
                <a:solidFill>
                  <a:srgbClr val="151616"/>
                </a:solidFill>
                <a:latin typeface="Arial"/>
                <a:cs typeface="Arial"/>
              </a:rPr>
              <a:t>the  </a:t>
            </a:r>
            <a:r>
              <a:rPr sz="1000" i="1" spc="-5" dirty="0">
                <a:solidFill>
                  <a:srgbClr val="151616"/>
                </a:solidFill>
                <a:latin typeface="Arial"/>
                <a:cs typeface="Arial"/>
              </a:rPr>
              <a:t>table </a:t>
            </a:r>
            <a:r>
              <a:rPr sz="1000" i="1" dirty="0">
                <a:solidFill>
                  <a:srgbClr val="151616"/>
                </a:solidFill>
                <a:latin typeface="Arial"/>
                <a:cs typeface="Arial"/>
              </a:rPr>
              <a:t>top.</a:t>
            </a:r>
            <a:endParaRPr sz="1000">
              <a:latin typeface="Arial"/>
              <a:cs typeface="Arial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9385652" y="2387815"/>
            <a:ext cx="259715" cy="426084"/>
          </a:xfrm>
          <a:custGeom>
            <a:avLst/>
            <a:gdLst/>
            <a:ahLst/>
            <a:cxnLst/>
            <a:rect l="l" t="t" r="r" b="b"/>
            <a:pathLst>
              <a:path w="259715" h="426085">
                <a:moveTo>
                  <a:pt x="4507" y="279618"/>
                </a:moveTo>
                <a:lnTo>
                  <a:pt x="0" y="425965"/>
                </a:lnTo>
                <a:lnTo>
                  <a:pt x="126018" y="351420"/>
                </a:lnTo>
                <a:lnTo>
                  <a:pt x="93096" y="331966"/>
                </a:lnTo>
                <a:lnTo>
                  <a:pt x="71222" y="331966"/>
                </a:lnTo>
                <a:lnTo>
                  <a:pt x="47981" y="318228"/>
                </a:lnTo>
                <a:lnTo>
                  <a:pt x="53640" y="308652"/>
                </a:lnTo>
                <a:lnTo>
                  <a:pt x="4507" y="279618"/>
                </a:lnTo>
                <a:close/>
              </a:path>
              <a:path w="259715" h="426085">
                <a:moveTo>
                  <a:pt x="53640" y="308652"/>
                </a:moveTo>
                <a:lnTo>
                  <a:pt x="47981" y="318228"/>
                </a:lnTo>
                <a:lnTo>
                  <a:pt x="71222" y="331966"/>
                </a:lnTo>
                <a:lnTo>
                  <a:pt x="76883" y="322386"/>
                </a:lnTo>
                <a:lnTo>
                  <a:pt x="53640" y="308652"/>
                </a:lnTo>
                <a:close/>
              </a:path>
              <a:path w="259715" h="426085">
                <a:moveTo>
                  <a:pt x="76883" y="322386"/>
                </a:moveTo>
                <a:lnTo>
                  <a:pt x="71222" y="331966"/>
                </a:lnTo>
                <a:lnTo>
                  <a:pt x="93096" y="331966"/>
                </a:lnTo>
                <a:lnTo>
                  <a:pt x="76883" y="322386"/>
                </a:lnTo>
                <a:close/>
              </a:path>
              <a:path w="259715" h="426085">
                <a:moveTo>
                  <a:pt x="236026" y="0"/>
                </a:moveTo>
                <a:lnTo>
                  <a:pt x="53640" y="308652"/>
                </a:lnTo>
                <a:lnTo>
                  <a:pt x="76883" y="322386"/>
                </a:lnTo>
                <a:lnTo>
                  <a:pt x="259269" y="13737"/>
                </a:lnTo>
                <a:lnTo>
                  <a:pt x="236026" y="0"/>
                </a:lnTo>
                <a:close/>
              </a:path>
            </a:pathLst>
          </a:custGeom>
          <a:solidFill>
            <a:srgbClr val="1516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 txBox="1"/>
          <p:nvPr/>
        </p:nvSpPr>
        <p:spPr>
          <a:xfrm>
            <a:off x="8875307" y="5267345"/>
            <a:ext cx="1360170" cy="461645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12700" marR="5080">
              <a:lnSpc>
                <a:spcPts val="1120"/>
              </a:lnSpc>
              <a:spcBef>
                <a:spcPts val="200"/>
              </a:spcBef>
            </a:pPr>
            <a:r>
              <a:rPr sz="1000" spc="-5" dirty="0">
                <a:solidFill>
                  <a:srgbClr val="151616"/>
                </a:solidFill>
                <a:latin typeface="Arial"/>
                <a:cs typeface="Arial"/>
              </a:rPr>
              <a:t>Painted shelve. </a:t>
            </a:r>
            <a:r>
              <a:rPr sz="1000" dirty="0">
                <a:solidFill>
                  <a:srgbClr val="151616"/>
                </a:solidFill>
                <a:latin typeface="Arial"/>
                <a:cs typeface="Arial"/>
              </a:rPr>
              <a:t>pattern  </a:t>
            </a:r>
            <a:r>
              <a:rPr sz="1000" spc="-5" dirty="0">
                <a:solidFill>
                  <a:srgbClr val="151616"/>
                </a:solidFill>
                <a:latin typeface="Arial"/>
                <a:cs typeface="Arial"/>
              </a:rPr>
              <a:t>taken </a:t>
            </a:r>
            <a:r>
              <a:rPr sz="1000" dirty="0">
                <a:solidFill>
                  <a:srgbClr val="151616"/>
                </a:solidFill>
                <a:latin typeface="Arial"/>
                <a:cs typeface="Arial"/>
              </a:rPr>
              <a:t>from </a:t>
            </a:r>
            <a:r>
              <a:rPr sz="1000" spc="-5" dirty="0">
                <a:solidFill>
                  <a:srgbClr val="151616"/>
                </a:solidFill>
                <a:latin typeface="Arial"/>
                <a:cs typeface="Arial"/>
              </a:rPr>
              <a:t>a popular  1930s </a:t>
            </a:r>
            <a:r>
              <a:rPr sz="1000" dirty="0">
                <a:solidFill>
                  <a:srgbClr val="151616"/>
                </a:solidFill>
                <a:latin typeface="Arial"/>
                <a:cs typeface="Arial"/>
              </a:rPr>
              <a:t>Art </a:t>
            </a:r>
            <a:r>
              <a:rPr sz="1000" spc="-5" dirty="0">
                <a:solidFill>
                  <a:srgbClr val="151616"/>
                </a:solidFill>
                <a:latin typeface="Arial"/>
                <a:cs typeface="Arial"/>
              </a:rPr>
              <a:t>Deco</a:t>
            </a:r>
            <a:r>
              <a:rPr sz="1000" spc="-1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151616"/>
                </a:solidFill>
                <a:latin typeface="Arial"/>
                <a:cs typeface="Arial"/>
              </a:rPr>
              <a:t>pattern.</a:t>
            </a:r>
            <a:endParaRPr sz="1000">
              <a:latin typeface="Arial"/>
              <a:cs typeface="Arial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5629266" y="2943625"/>
            <a:ext cx="920750" cy="996950"/>
          </a:xfrm>
          <a:custGeom>
            <a:avLst/>
            <a:gdLst/>
            <a:ahLst/>
            <a:cxnLst/>
            <a:rect l="l" t="t" r="r" b="b"/>
            <a:pathLst>
              <a:path w="920750" h="996950">
                <a:moveTo>
                  <a:pt x="791258" y="939518"/>
                </a:moveTo>
                <a:lnTo>
                  <a:pt x="785663" y="996584"/>
                </a:lnTo>
                <a:lnTo>
                  <a:pt x="915568" y="940864"/>
                </a:lnTo>
                <a:lnTo>
                  <a:pt x="802307" y="940864"/>
                </a:lnTo>
                <a:lnTo>
                  <a:pt x="791258" y="939518"/>
                </a:lnTo>
                <a:close/>
              </a:path>
              <a:path w="920750" h="996950">
                <a:moveTo>
                  <a:pt x="793893" y="912647"/>
                </a:moveTo>
                <a:lnTo>
                  <a:pt x="791258" y="939518"/>
                </a:lnTo>
                <a:lnTo>
                  <a:pt x="802307" y="940864"/>
                </a:lnTo>
                <a:lnTo>
                  <a:pt x="804942" y="913993"/>
                </a:lnTo>
                <a:lnTo>
                  <a:pt x="793893" y="912647"/>
                </a:lnTo>
                <a:close/>
              </a:path>
              <a:path w="920750" h="996950">
                <a:moveTo>
                  <a:pt x="799437" y="856101"/>
                </a:moveTo>
                <a:lnTo>
                  <a:pt x="793893" y="912647"/>
                </a:lnTo>
                <a:lnTo>
                  <a:pt x="804942" y="913993"/>
                </a:lnTo>
                <a:lnTo>
                  <a:pt x="802307" y="940864"/>
                </a:lnTo>
                <a:lnTo>
                  <a:pt x="915568" y="940864"/>
                </a:lnTo>
                <a:lnTo>
                  <a:pt x="920243" y="938858"/>
                </a:lnTo>
                <a:lnTo>
                  <a:pt x="799437" y="856101"/>
                </a:lnTo>
                <a:close/>
              </a:path>
              <a:path w="920750" h="996950">
                <a:moveTo>
                  <a:pt x="7040" y="0"/>
                </a:moveTo>
                <a:lnTo>
                  <a:pt x="0" y="26064"/>
                </a:lnTo>
                <a:lnTo>
                  <a:pt x="22489" y="34413"/>
                </a:lnTo>
                <a:lnTo>
                  <a:pt x="40435" y="45716"/>
                </a:lnTo>
                <a:lnTo>
                  <a:pt x="66045" y="77047"/>
                </a:lnTo>
                <a:lnTo>
                  <a:pt x="81316" y="120650"/>
                </a:lnTo>
                <a:lnTo>
                  <a:pt x="88628" y="175449"/>
                </a:lnTo>
                <a:lnTo>
                  <a:pt x="90824" y="239195"/>
                </a:lnTo>
                <a:lnTo>
                  <a:pt x="91285" y="309665"/>
                </a:lnTo>
                <a:lnTo>
                  <a:pt x="91987" y="346781"/>
                </a:lnTo>
                <a:lnTo>
                  <a:pt x="96602" y="423569"/>
                </a:lnTo>
                <a:lnTo>
                  <a:pt x="101451" y="462758"/>
                </a:lnTo>
                <a:lnTo>
                  <a:pt x="108623" y="502171"/>
                </a:lnTo>
                <a:lnTo>
                  <a:pt x="118591" y="541548"/>
                </a:lnTo>
                <a:lnTo>
                  <a:pt x="131838" y="580644"/>
                </a:lnTo>
                <a:lnTo>
                  <a:pt x="148831" y="619185"/>
                </a:lnTo>
                <a:lnTo>
                  <a:pt x="170035" y="656896"/>
                </a:lnTo>
                <a:lnTo>
                  <a:pt x="195901" y="693486"/>
                </a:lnTo>
                <a:lnTo>
                  <a:pt x="226849" y="728661"/>
                </a:lnTo>
                <a:lnTo>
                  <a:pt x="263292" y="762148"/>
                </a:lnTo>
                <a:lnTo>
                  <a:pt x="305635" y="793689"/>
                </a:lnTo>
                <a:lnTo>
                  <a:pt x="354283" y="823036"/>
                </a:lnTo>
                <a:lnTo>
                  <a:pt x="409637" y="849964"/>
                </a:lnTo>
                <a:lnTo>
                  <a:pt x="472132" y="874264"/>
                </a:lnTo>
                <a:lnTo>
                  <a:pt x="542196" y="895715"/>
                </a:lnTo>
                <a:lnTo>
                  <a:pt x="620283" y="914111"/>
                </a:lnTo>
                <a:lnTo>
                  <a:pt x="706838" y="929232"/>
                </a:lnTo>
                <a:lnTo>
                  <a:pt x="791258" y="939518"/>
                </a:lnTo>
                <a:lnTo>
                  <a:pt x="793893" y="912647"/>
                </a:lnTo>
                <a:lnTo>
                  <a:pt x="710761" y="902520"/>
                </a:lnTo>
                <a:lnTo>
                  <a:pt x="625669" y="887652"/>
                </a:lnTo>
                <a:lnTo>
                  <a:pt x="549208" y="869645"/>
                </a:lnTo>
                <a:lnTo>
                  <a:pt x="480938" y="848739"/>
                </a:lnTo>
                <a:lnTo>
                  <a:pt x="420400" y="825202"/>
                </a:lnTo>
                <a:lnTo>
                  <a:pt x="367127" y="799289"/>
                </a:lnTo>
                <a:lnTo>
                  <a:pt x="320648" y="771245"/>
                </a:lnTo>
                <a:lnTo>
                  <a:pt x="280479" y="741326"/>
                </a:lnTo>
                <a:lnTo>
                  <a:pt x="246117" y="709747"/>
                </a:lnTo>
                <a:lnTo>
                  <a:pt x="217069" y="676724"/>
                </a:lnTo>
                <a:lnTo>
                  <a:pt x="192844" y="642446"/>
                </a:lnTo>
                <a:lnTo>
                  <a:pt x="172972" y="607096"/>
                </a:lnTo>
                <a:lnTo>
                  <a:pt x="156996" y="570844"/>
                </a:lnTo>
                <a:lnTo>
                  <a:pt x="144482" y="533894"/>
                </a:lnTo>
                <a:lnTo>
                  <a:pt x="135003" y="496432"/>
                </a:lnTo>
                <a:lnTo>
                  <a:pt x="128141" y="458683"/>
                </a:lnTo>
                <a:lnTo>
                  <a:pt x="123465" y="420869"/>
                </a:lnTo>
                <a:lnTo>
                  <a:pt x="118972" y="345953"/>
                </a:lnTo>
                <a:lnTo>
                  <a:pt x="117824" y="238834"/>
                </a:lnTo>
                <a:lnTo>
                  <a:pt x="117147" y="205412"/>
                </a:lnTo>
                <a:lnTo>
                  <a:pt x="112567" y="143201"/>
                </a:lnTo>
                <a:lnTo>
                  <a:pt x="100291" y="88365"/>
                </a:lnTo>
                <a:lnTo>
                  <a:pt x="75603" y="42757"/>
                </a:lnTo>
                <a:lnTo>
                  <a:pt x="34325" y="10148"/>
                </a:lnTo>
                <a:lnTo>
                  <a:pt x="7040" y="0"/>
                </a:lnTo>
                <a:close/>
              </a:path>
            </a:pathLst>
          </a:custGeom>
          <a:solidFill>
            <a:srgbClr val="1516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 txBox="1"/>
          <p:nvPr/>
        </p:nvSpPr>
        <p:spPr>
          <a:xfrm>
            <a:off x="5680769" y="6147210"/>
            <a:ext cx="4578985" cy="461645"/>
          </a:xfrm>
          <a:prstGeom prst="rect">
            <a:avLst/>
          </a:prstGeom>
        </p:spPr>
        <p:txBody>
          <a:bodyPr vert="horz" wrap="square" lIns="0" tIns="26034" rIns="0" bIns="0" rtlCol="0">
            <a:spAutoFit/>
          </a:bodyPr>
          <a:lstStyle/>
          <a:p>
            <a:pPr marL="12700" marR="5080" algn="just">
              <a:lnSpc>
                <a:spcPts val="1120"/>
              </a:lnSpc>
              <a:spcBef>
                <a:spcPts val="204"/>
              </a:spcBef>
            </a:pPr>
            <a:r>
              <a:rPr sz="1000" i="1" dirty="0">
                <a:solidFill>
                  <a:srgbClr val="151616"/>
                </a:solidFill>
                <a:latin typeface="Arial"/>
                <a:cs typeface="Arial"/>
              </a:rPr>
              <a:t>I </a:t>
            </a:r>
            <a:r>
              <a:rPr sz="1000" i="1" spc="-5" dirty="0">
                <a:solidFill>
                  <a:srgbClr val="151616"/>
                </a:solidFill>
                <a:latin typeface="Arial"/>
                <a:cs typeface="Arial"/>
              </a:rPr>
              <a:t>have tried </a:t>
            </a:r>
            <a:r>
              <a:rPr sz="1000" i="1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1000" i="1" spc="-5" dirty="0">
                <a:solidFill>
                  <a:srgbClr val="151616"/>
                </a:solidFill>
                <a:latin typeface="Arial"/>
                <a:cs typeface="Arial"/>
              </a:rPr>
              <a:t>keep </a:t>
            </a:r>
            <a:r>
              <a:rPr sz="1000" i="1" dirty="0">
                <a:solidFill>
                  <a:srgbClr val="151616"/>
                </a:solidFill>
                <a:latin typeface="Arial"/>
                <a:cs typeface="Arial"/>
              </a:rPr>
              <a:t>this </a:t>
            </a:r>
            <a:r>
              <a:rPr sz="1000" i="1" spc="-5" dirty="0">
                <a:solidFill>
                  <a:srgbClr val="151616"/>
                </a:solidFill>
                <a:latin typeface="Arial"/>
                <a:cs typeface="Arial"/>
              </a:rPr>
              <a:t>design in keeping with </a:t>
            </a:r>
            <a:r>
              <a:rPr sz="1000" i="1" dirty="0">
                <a:solidFill>
                  <a:srgbClr val="151616"/>
                </a:solidFill>
                <a:latin typeface="Arial"/>
                <a:cs typeface="Arial"/>
              </a:rPr>
              <a:t>the Art </a:t>
            </a:r>
            <a:r>
              <a:rPr sz="1000" i="1" spc="-5" dirty="0">
                <a:solidFill>
                  <a:srgbClr val="151616"/>
                </a:solidFill>
                <a:latin typeface="Arial"/>
                <a:cs typeface="Arial"/>
              </a:rPr>
              <a:t>Deco </a:t>
            </a:r>
            <a:r>
              <a:rPr sz="1000" i="1" dirty="0">
                <a:solidFill>
                  <a:srgbClr val="151616"/>
                </a:solidFill>
                <a:latin typeface="Arial"/>
                <a:cs typeface="Arial"/>
              </a:rPr>
              <a:t>style. </a:t>
            </a:r>
            <a:r>
              <a:rPr sz="1000" i="1" spc="-5" dirty="0">
                <a:solidFill>
                  <a:srgbClr val="151616"/>
                </a:solidFill>
                <a:latin typeface="Arial"/>
                <a:cs typeface="Arial"/>
              </a:rPr>
              <a:t>Geometrical  shapes, </a:t>
            </a:r>
            <a:r>
              <a:rPr sz="1000" i="1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1000" i="1" spc="-5" dirty="0">
                <a:solidFill>
                  <a:srgbClr val="151616"/>
                </a:solidFill>
                <a:latin typeface="Arial"/>
                <a:cs typeface="Arial"/>
              </a:rPr>
              <a:t>use </a:t>
            </a:r>
            <a:r>
              <a:rPr sz="1000" i="1" dirty="0">
                <a:solidFill>
                  <a:srgbClr val="151616"/>
                </a:solidFill>
                <a:latin typeface="Arial"/>
                <a:cs typeface="Arial"/>
              </a:rPr>
              <a:t>of </a:t>
            </a:r>
            <a:r>
              <a:rPr sz="1000" i="1" spc="-5" dirty="0">
                <a:solidFill>
                  <a:srgbClr val="151616"/>
                </a:solidFill>
                <a:latin typeface="Arial"/>
                <a:cs typeface="Arial"/>
              </a:rPr>
              <a:t>chromed </a:t>
            </a:r>
            <a:r>
              <a:rPr sz="1000" i="1" dirty="0">
                <a:solidFill>
                  <a:srgbClr val="151616"/>
                </a:solidFill>
                <a:latin typeface="Arial"/>
                <a:cs typeface="Arial"/>
              </a:rPr>
              <a:t>steel, </a:t>
            </a:r>
            <a:r>
              <a:rPr sz="1000" i="1" spc="-5" dirty="0">
                <a:solidFill>
                  <a:srgbClr val="151616"/>
                </a:solidFill>
                <a:latin typeface="Arial"/>
                <a:cs typeface="Arial"/>
              </a:rPr>
              <a:t>a subtle colour scheme with a touch </a:t>
            </a:r>
            <a:r>
              <a:rPr sz="1000" i="1" dirty="0">
                <a:solidFill>
                  <a:srgbClr val="151616"/>
                </a:solidFill>
                <a:latin typeface="Arial"/>
                <a:cs typeface="Arial"/>
              </a:rPr>
              <a:t>of  </a:t>
            </a:r>
            <a:r>
              <a:rPr sz="1000" i="1" spc="-5" dirty="0">
                <a:solidFill>
                  <a:srgbClr val="151616"/>
                </a:solidFill>
                <a:latin typeface="Arial"/>
                <a:cs typeface="Arial"/>
              </a:rPr>
              <a:t>‘modernism’,</a:t>
            </a:r>
            <a:r>
              <a:rPr sz="1000" i="1" spc="-114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000" i="1" spc="-5" dirty="0">
                <a:solidFill>
                  <a:srgbClr val="151616"/>
                </a:solidFill>
                <a:latin typeface="Arial"/>
                <a:cs typeface="Arial"/>
              </a:rPr>
              <a:t>have</a:t>
            </a:r>
            <a:r>
              <a:rPr sz="1000" i="1" spc="-114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000" i="1" spc="-5" dirty="0">
                <a:solidFill>
                  <a:srgbClr val="151616"/>
                </a:solidFill>
                <a:latin typeface="Arial"/>
                <a:cs typeface="Arial"/>
              </a:rPr>
              <a:t>been</a:t>
            </a:r>
            <a:r>
              <a:rPr sz="1000" i="1" spc="-114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000" i="1" spc="-5" dirty="0">
                <a:solidFill>
                  <a:srgbClr val="151616"/>
                </a:solidFill>
                <a:latin typeface="Arial"/>
                <a:cs typeface="Arial"/>
              </a:rPr>
              <a:t>included</a:t>
            </a:r>
            <a:r>
              <a:rPr sz="1000" i="1" spc="-114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000" i="1" dirty="0">
                <a:solidFill>
                  <a:srgbClr val="151616"/>
                </a:solidFill>
                <a:latin typeface="Arial"/>
                <a:cs typeface="Arial"/>
              </a:rPr>
              <a:t>to</a:t>
            </a:r>
            <a:r>
              <a:rPr sz="1000" i="1" spc="-114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000" i="1" spc="-5" dirty="0">
                <a:solidFill>
                  <a:srgbClr val="151616"/>
                </a:solidFill>
                <a:latin typeface="Arial"/>
                <a:cs typeface="Arial"/>
              </a:rPr>
              <a:t>deliver</a:t>
            </a:r>
            <a:r>
              <a:rPr sz="1000" i="1" spc="-114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000" i="1" spc="-5" dirty="0">
                <a:solidFill>
                  <a:srgbClr val="151616"/>
                </a:solidFill>
                <a:latin typeface="Arial"/>
                <a:cs typeface="Arial"/>
              </a:rPr>
              <a:t>a</a:t>
            </a:r>
            <a:r>
              <a:rPr sz="1000" i="1" spc="-114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000" i="1" spc="-5" dirty="0">
                <a:solidFill>
                  <a:srgbClr val="151616"/>
                </a:solidFill>
                <a:latin typeface="Arial"/>
                <a:cs typeface="Arial"/>
              </a:rPr>
              <a:t>distinctive</a:t>
            </a:r>
            <a:r>
              <a:rPr sz="1000" i="1" spc="-114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000" i="1" spc="-5" dirty="0">
                <a:solidFill>
                  <a:srgbClr val="151616"/>
                </a:solidFill>
                <a:latin typeface="Arial"/>
                <a:cs typeface="Arial"/>
              </a:rPr>
              <a:t>design.</a:t>
            </a:r>
            <a:endParaRPr sz="1000">
              <a:latin typeface="Arial"/>
              <a:cs typeface="Arial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4994960" y="2433437"/>
            <a:ext cx="432434" cy="138430"/>
          </a:xfrm>
          <a:custGeom>
            <a:avLst/>
            <a:gdLst/>
            <a:ahLst/>
            <a:cxnLst/>
            <a:rect l="l" t="t" r="r" b="b"/>
            <a:pathLst>
              <a:path w="432435" h="138430">
                <a:moveTo>
                  <a:pt x="303927" y="82571"/>
                </a:moveTo>
                <a:lnTo>
                  <a:pt x="292586" y="138323"/>
                </a:lnTo>
                <a:lnTo>
                  <a:pt x="432384" y="94734"/>
                </a:lnTo>
                <a:lnTo>
                  <a:pt x="420452" y="84611"/>
                </a:lnTo>
                <a:lnTo>
                  <a:pt x="314869" y="84611"/>
                </a:lnTo>
                <a:lnTo>
                  <a:pt x="303927" y="82571"/>
                </a:lnTo>
                <a:close/>
              </a:path>
              <a:path w="432435" h="138430">
                <a:moveTo>
                  <a:pt x="209177" y="48056"/>
                </a:moveTo>
                <a:lnTo>
                  <a:pt x="168591" y="49110"/>
                </a:lnTo>
                <a:lnTo>
                  <a:pt x="130125" y="51883"/>
                </a:lnTo>
                <a:lnTo>
                  <a:pt x="83846" y="57257"/>
                </a:lnTo>
                <a:lnTo>
                  <a:pt x="45488" y="63305"/>
                </a:lnTo>
                <a:lnTo>
                  <a:pt x="4650" y="71470"/>
                </a:lnTo>
                <a:lnTo>
                  <a:pt x="0" y="72561"/>
                </a:lnTo>
                <a:lnTo>
                  <a:pt x="6465" y="98776"/>
                </a:lnTo>
                <a:lnTo>
                  <a:pt x="10641" y="97793"/>
                </a:lnTo>
                <a:lnTo>
                  <a:pt x="22946" y="95119"/>
                </a:lnTo>
                <a:lnTo>
                  <a:pt x="67755" y="86946"/>
                </a:lnTo>
                <a:lnTo>
                  <a:pt x="109280" y="81219"/>
                </a:lnTo>
                <a:lnTo>
                  <a:pt x="157243" y="76813"/>
                </a:lnTo>
                <a:lnTo>
                  <a:pt x="195954" y="75175"/>
                </a:lnTo>
                <a:lnTo>
                  <a:pt x="305455" y="75056"/>
                </a:lnTo>
                <a:lnTo>
                  <a:pt x="309309" y="56110"/>
                </a:lnTo>
                <a:lnTo>
                  <a:pt x="264876" y="50338"/>
                </a:lnTo>
                <a:lnTo>
                  <a:pt x="223005" y="48190"/>
                </a:lnTo>
                <a:lnTo>
                  <a:pt x="209177" y="48056"/>
                </a:lnTo>
                <a:close/>
              </a:path>
              <a:path w="432435" h="138430">
                <a:moveTo>
                  <a:pt x="309309" y="56110"/>
                </a:moveTo>
                <a:lnTo>
                  <a:pt x="303999" y="82217"/>
                </a:lnTo>
                <a:lnTo>
                  <a:pt x="303977" y="82580"/>
                </a:lnTo>
                <a:lnTo>
                  <a:pt x="314869" y="84611"/>
                </a:lnTo>
                <a:lnTo>
                  <a:pt x="320248" y="58150"/>
                </a:lnTo>
                <a:lnTo>
                  <a:pt x="309309" y="56110"/>
                </a:lnTo>
                <a:close/>
              </a:path>
              <a:path w="432435" h="138430">
                <a:moveTo>
                  <a:pt x="320723" y="0"/>
                </a:moveTo>
                <a:lnTo>
                  <a:pt x="309309" y="56110"/>
                </a:lnTo>
                <a:lnTo>
                  <a:pt x="320248" y="58150"/>
                </a:lnTo>
                <a:lnTo>
                  <a:pt x="314869" y="84611"/>
                </a:lnTo>
                <a:lnTo>
                  <a:pt x="420452" y="84611"/>
                </a:lnTo>
                <a:lnTo>
                  <a:pt x="320723" y="0"/>
                </a:lnTo>
                <a:close/>
              </a:path>
              <a:path w="432435" h="138430">
                <a:moveTo>
                  <a:pt x="305455" y="75056"/>
                </a:moveTo>
                <a:lnTo>
                  <a:pt x="209170" y="75056"/>
                </a:lnTo>
                <a:lnTo>
                  <a:pt x="222479" y="75182"/>
                </a:lnTo>
                <a:lnTo>
                  <a:pt x="235839" y="75578"/>
                </a:lnTo>
                <a:lnTo>
                  <a:pt x="275835" y="78552"/>
                </a:lnTo>
                <a:lnTo>
                  <a:pt x="303927" y="82571"/>
                </a:lnTo>
                <a:lnTo>
                  <a:pt x="305455" y="75056"/>
                </a:lnTo>
                <a:close/>
              </a:path>
            </a:pathLst>
          </a:custGeom>
          <a:solidFill>
            <a:srgbClr val="1516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 txBox="1"/>
          <p:nvPr/>
        </p:nvSpPr>
        <p:spPr>
          <a:xfrm>
            <a:off x="252742" y="232612"/>
            <a:ext cx="10151110" cy="2552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500" b="1" dirty="0">
                <a:solidFill>
                  <a:srgbClr val="151616"/>
                </a:solidFill>
                <a:latin typeface="Arial"/>
                <a:cs typeface="Arial"/>
              </a:rPr>
              <a:t>DEVELOPMENT SHEET - </a:t>
            </a:r>
            <a:r>
              <a:rPr sz="1500" b="1" spc="0" dirty="0">
                <a:solidFill>
                  <a:srgbClr val="151616"/>
                </a:solidFill>
                <a:latin typeface="Arial"/>
                <a:cs typeface="Arial"/>
              </a:rPr>
              <a:t>HOW </a:t>
            </a:r>
            <a:r>
              <a:rPr sz="1500" b="1" dirty="0">
                <a:solidFill>
                  <a:srgbClr val="151616"/>
                </a:solidFill>
                <a:latin typeface="Arial"/>
                <a:cs typeface="Arial"/>
              </a:rPr>
              <a:t>I INTEND </a:t>
            </a:r>
            <a:r>
              <a:rPr sz="1500" b="1" spc="-15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1500" b="1" spc="-10" dirty="0">
                <a:solidFill>
                  <a:srgbClr val="151616"/>
                </a:solidFill>
                <a:latin typeface="Arial"/>
                <a:cs typeface="Arial"/>
              </a:rPr>
              <a:t>INCORPORATE </a:t>
            </a:r>
            <a:r>
              <a:rPr sz="1500" b="1" spc="0" dirty="0">
                <a:solidFill>
                  <a:srgbClr val="151616"/>
                </a:solidFill>
                <a:latin typeface="Arial"/>
                <a:cs typeface="Arial"/>
              </a:rPr>
              <a:t>MY </a:t>
            </a:r>
            <a:r>
              <a:rPr sz="1500" b="1" dirty="0">
                <a:solidFill>
                  <a:srgbClr val="151616"/>
                </a:solidFill>
                <a:latin typeface="Arial"/>
                <a:cs typeface="Arial"/>
              </a:rPr>
              <a:t>CHOSEN DESIGN THEME IN </a:t>
            </a:r>
            <a:r>
              <a:rPr sz="1500" b="1" spc="0" dirty="0">
                <a:solidFill>
                  <a:srgbClr val="151616"/>
                </a:solidFill>
                <a:latin typeface="Arial"/>
                <a:cs typeface="Arial"/>
              </a:rPr>
              <a:t>MY </a:t>
            </a:r>
            <a:r>
              <a:rPr sz="1500" b="1" dirty="0">
                <a:solidFill>
                  <a:srgbClr val="151616"/>
                </a:solidFill>
                <a:latin typeface="Arial"/>
                <a:cs typeface="Arial"/>
              </a:rPr>
              <a:t>FINAL</a:t>
            </a:r>
            <a:r>
              <a:rPr sz="1500" b="1" spc="10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500" b="1" dirty="0">
                <a:solidFill>
                  <a:srgbClr val="151616"/>
                </a:solidFill>
                <a:latin typeface="Arial"/>
                <a:cs typeface="Arial"/>
              </a:rPr>
              <a:t>DESIGN</a:t>
            </a:r>
            <a:endParaRPr sz="1500">
              <a:latin typeface="Arial"/>
              <a:cs typeface="Arial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7237108" y="7291489"/>
            <a:ext cx="2862580" cy="187960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0"/>
              </a:spcBef>
              <a:tabLst>
                <a:tab pos="2057400" algn="l"/>
              </a:tabLst>
            </a:pPr>
            <a:r>
              <a:rPr sz="900" spc="5" dirty="0">
                <a:solidFill>
                  <a:srgbClr val="3C2B98"/>
                </a:solidFill>
                <a:latin typeface="Arial"/>
                <a:cs typeface="Arial"/>
                <a:hlinkClick r:id="rId12"/>
              </a:rPr>
              <a:t>www.technologystudent.com</a:t>
            </a:r>
            <a:r>
              <a:rPr sz="900" spc="25" dirty="0">
                <a:solidFill>
                  <a:srgbClr val="3C2B98"/>
                </a:solidFill>
                <a:latin typeface="Arial"/>
                <a:cs typeface="Arial"/>
                <a:hlinkClick r:id="rId12"/>
              </a:rPr>
              <a:t> </a:t>
            </a:r>
            <a:r>
              <a:rPr sz="900" spc="15" dirty="0">
                <a:solidFill>
                  <a:srgbClr val="3C2B98"/>
                </a:solidFill>
                <a:latin typeface="Arial"/>
                <a:cs typeface="Arial"/>
                <a:hlinkClick r:id="rId12"/>
              </a:rPr>
              <a:t>©</a:t>
            </a:r>
            <a:r>
              <a:rPr sz="900" spc="25" dirty="0">
                <a:solidFill>
                  <a:srgbClr val="3C2B98"/>
                </a:solidFill>
                <a:latin typeface="Arial"/>
                <a:cs typeface="Arial"/>
                <a:hlinkClick r:id="rId12"/>
              </a:rPr>
              <a:t> </a:t>
            </a:r>
            <a:r>
              <a:rPr sz="900" spc="10" dirty="0">
                <a:solidFill>
                  <a:srgbClr val="3C2B98"/>
                </a:solidFill>
                <a:latin typeface="Arial"/>
                <a:cs typeface="Arial"/>
              </a:rPr>
              <a:t>2018	</a:t>
            </a:r>
            <a:r>
              <a:rPr sz="900" dirty="0">
                <a:solidFill>
                  <a:srgbClr val="3C2B98"/>
                </a:solidFill>
                <a:latin typeface="Arial"/>
                <a:cs typeface="Arial"/>
              </a:rPr>
              <a:t>V.Ryan </a:t>
            </a:r>
            <a:r>
              <a:rPr sz="900" spc="15" dirty="0">
                <a:solidFill>
                  <a:srgbClr val="3C2B98"/>
                </a:solidFill>
                <a:latin typeface="Arial"/>
                <a:cs typeface="Arial"/>
              </a:rPr>
              <a:t>©</a:t>
            </a:r>
            <a:r>
              <a:rPr sz="900" spc="-60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900" spc="10" dirty="0">
                <a:solidFill>
                  <a:srgbClr val="3C2B98"/>
                </a:solidFill>
                <a:latin typeface="Arial"/>
                <a:cs typeface="Arial"/>
              </a:rPr>
              <a:t>2018</a:t>
            </a:r>
            <a:endParaRPr sz="900">
              <a:latin typeface="Arial"/>
              <a:cs typeface="Arial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726078" y="7312331"/>
            <a:ext cx="3169285" cy="187325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0"/>
              </a:spcBef>
            </a:pPr>
            <a:r>
              <a:rPr sz="900" spc="35" dirty="0">
                <a:solidFill>
                  <a:srgbClr val="3C2B98"/>
                </a:solidFill>
                <a:latin typeface="Arial"/>
                <a:cs typeface="Arial"/>
              </a:rPr>
              <a:t>WORLD </a:t>
            </a:r>
            <a:r>
              <a:rPr sz="900" spc="30" dirty="0">
                <a:solidFill>
                  <a:srgbClr val="3C2B98"/>
                </a:solidFill>
                <a:latin typeface="Arial"/>
                <a:cs typeface="Arial"/>
              </a:rPr>
              <a:t>ASSOCIATION OF </a:t>
            </a:r>
            <a:r>
              <a:rPr sz="900" spc="40" dirty="0">
                <a:solidFill>
                  <a:srgbClr val="3C2B98"/>
                </a:solidFill>
                <a:latin typeface="Arial"/>
                <a:cs typeface="Arial"/>
              </a:rPr>
              <a:t>TECHNOLOGY </a:t>
            </a:r>
            <a:r>
              <a:rPr sz="900" spc="35" dirty="0">
                <a:solidFill>
                  <a:srgbClr val="3C2B98"/>
                </a:solidFill>
                <a:latin typeface="Arial"/>
                <a:cs typeface="Arial"/>
              </a:rPr>
              <a:t>TEACHERS</a:t>
            </a:r>
            <a:endParaRPr sz="900">
              <a:latin typeface="Arial"/>
              <a:cs typeface="Arial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4093334" y="7309371"/>
            <a:ext cx="2849245" cy="187325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0"/>
              </a:spcBef>
            </a:pPr>
            <a:r>
              <a:rPr sz="900" spc="5" dirty="0">
                <a:solidFill>
                  <a:srgbClr val="3C2B98"/>
                </a:solidFill>
                <a:latin typeface="Arial"/>
                <a:cs typeface="Arial"/>
                <a:hlinkClick r:id="rId13"/>
              </a:rPr>
              <a:t>https://www.facebook.com/groups/254963448192823/</a:t>
            </a:r>
            <a:endParaRPr sz="900">
              <a:latin typeface="Arial"/>
              <a:cs typeface="Arial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726078" y="65364"/>
            <a:ext cx="6216650" cy="1676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  <a:tabLst>
                <a:tab pos="3379470" algn="l"/>
              </a:tabLst>
            </a:pPr>
            <a:r>
              <a:rPr sz="900" spc="35" dirty="0">
                <a:solidFill>
                  <a:srgbClr val="3C2B98"/>
                </a:solidFill>
                <a:latin typeface="Arial"/>
                <a:cs typeface="Arial"/>
              </a:rPr>
              <a:t>WORLD </a:t>
            </a:r>
            <a:r>
              <a:rPr sz="900" spc="30" dirty="0">
                <a:solidFill>
                  <a:srgbClr val="3C2B98"/>
                </a:solidFill>
                <a:latin typeface="Arial"/>
                <a:cs typeface="Arial"/>
              </a:rPr>
              <a:t>ASSOCIATION OF</a:t>
            </a:r>
            <a:r>
              <a:rPr sz="900" spc="80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900" spc="40" dirty="0">
                <a:solidFill>
                  <a:srgbClr val="3C2B98"/>
                </a:solidFill>
                <a:latin typeface="Arial"/>
                <a:cs typeface="Arial"/>
              </a:rPr>
              <a:t>TECHNOLOGY</a:t>
            </a:r>
            <a:r>
              <a:rPr sz="900" spc="35" dirty="0">
                <a:solidFill>
                  <a:srgbClr val="3C2B98"/>
                </a:solidFill>
                <a:latin typeface="Arial"/>
                <a:cs typeface="Arial"/>
              </a:rPr>
              <a:t> TEACHERS	</a:t>
            </a:r>
            <a:r>
              <a:rPr sz="900" spc="5" dirty="0">
                <a:solidFill>
                  <a:srgbClr val="3C2B98"/>
                </a:solidFill>
                <a:latin typeface="Arial"/>
                <a:cs typeface="Arial"/>
                <a:hlinkClick r:id="rId13"/>
              </a:rPr>
              <a:t>https://www.facebook.com/groups/254963448192823/</a:t>
            </a:r>
            <a:endParaRPr sz="900">
              <a:latin typeface="Arial"/>
              <a:cs typeface="Arial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7237108" y="44868"/>
            <a:ext cx="2862580" cy="1676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  <a:tabLst>
                <a:tab pos="2057400" algn="l"/>
              </a:tabLst>
            </a:pPr>
            <a:r>
              <a:rPr sz="900" spc="5" dirty="0">
                <a:solidFill>
                  <a:srgbClr val="3C2B98"/>
                </a:solidFill>
                <a:latin typeface="Arial"/>
                <a:cs typeface="Arial"/>
                <a:hlinkClick r:id="rId12"/>
              </a:rPr>
              <a:t>www.technologystudent.com</a:t>
            </a:r>
            <a:r>
              <a:rPr sz="900" spc="25" dirty="0">
                <a:solidFill>
                  <a:srgbClr val="3C2B98"/>
                </a:solidFill>
                <a:latin typeface="Arial"/>
                <a:cs typeface="Arial"/>
                <a:hlinkClick r:id="rId12"/>
              </a:rPr>
              <a:t> </a:t>
            </a:r>
            <a:r>
              <a:rPr sz="900" spc="15" dirty="0">
                <a:solidFill>
                  <a:srgbClr val="3C2B98"/>
                </a:solidFill>
                <a:latin typeface="Arial"/>
                <a:cs typeface="Arial"/>
                <a:hlinkClick r:id="rId12"/>
              </a:rPr>
              <a:t>©</a:t>
            </a:r>
            <a:r>
              <a:rPr sz="900" spc="25" dirty="0">
                <a:solidFill>
                  <a:srgbClr val="3C2B98"/>
                </a:solidFill>
                <a:latin typeface="Arial"/>
                <a:cs typeface="Arial"/>
                <a:hlinkClick r:id="rId12"/>
              </a:rPr>
              <a:t> </a:t>
            </a:r>
            <a:r>
              <a:rPr sz="900" spc="10" dirty="0">
                <a:solidFill>
                  <a:srgbClr val="3C2B98"/>
                </a:solidFill>
                <a:latin typeface="Arial"/>
                <a:cs typeface="Arial"/>
              </a:rPr>
              <a:t>2018	</a:t>
            </a:r>
            <a:r>
              <a:rPr sz="900" dirty="0">
                <a:solidFill>
                  <a:srgbClr val="3C2B98"/>
                </a:solidFill>
                <a:latin typeface="Arial"/>
                <a:cs typeface="Arial"/>
              </a:rPr>
              <a:t>V.Ryan </a:t>
            </a:r>
            <a:r>
              <a:rPr sz="900" spc="15" dirty="0">
                <a:solidFill>
                  <a:srgbClr val="3C2B98"/>
                </a:solidFill>
                <a:latin typeface="Arial"/>
                <a:cs typeface="Arial"/>
              </a:rPr>
              <a:t>©</a:t>
            </a:r>
            <a:r>
              <a:rPr sz="900" spc="-60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900" spc="10" dirty="0">
                <a:solidFill>
                  <a:srgbClr val="3C2B98"/>
                </a:solidFill>
                <a:latin typeface="Arial"/>
                <a:cs typeface="Arial"/>
              </a:rPr>
              <a:t>2018</a:t>
            </a:r>
            <a:endParaRPr sz="900">
              <a:latin typeface="Arial"/>
              <a:cs typeface="Arial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269543" y="3283742"/>
            <a:ext cx="3325495" cy="1016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500" spc="0" dirty="0">
                <a:solidFill>
                  <a:srgbClr val="3C2B98"/>
                </a:solidFill>
                <a:latin typeface="Arial"/>
                <a:cs typeface="Arial"/>
              </a:rPr>
              <a:t>WORLD </a:t>
            </a:r>
            <a:r>
              <a:rPr sz="500" dirty="0">
                <a:solidFill>
                  <a:srgbClr val="3C2B98"/>
                </a:solidFill>
                <a:latin typeface="Arial"/>
                <a:cs typeface="Arial"/>
              </a:rPr>
              <a:t>ASSOCIATION OF </a:t>
            </a:r>
            <a:r>
              <a:rPr sz="500" spc="0" dirty="0">
                <a:solidFill>
                  <a:srgbClr val="3C2B98"/>
                </a:solidFill>
                <a:latin typeface="Arial"/>
                <a:cs typeface="Arial"/>
              </a:rPr>
              <a:t>TECHNOLOGY TEACHERS</a:t>
            </a:r>
            <a:r>
              <a:rPr sz="500" spc="15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500" spc="-5" dirty="0">
                <a:solidFill>
                  <a:srgbClr val="3C2B98"/>
                </a:solidFill>
                <a:latin typeface="Arial"/>
                <a:cs typeface="Arial"/>
                <a:hlinkClick r:id="rId13"/>
              </a:rPr>
              <a:t>https://www.facebook.com/groups/254963448192823/</a:t>
            </a:r>
            <a:endParaRPr sz="500">
              <a:latin typeface="Arial"/>
              <a:cs typeface="Arial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3739986" y="3272816"/>
            <a:ext cx="1537970" cy="1016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500" spc="-5" dirty="0">
                <a:solidFill>
                  <a:srgbClr val="3C2B98"/>
                </a:solidFill>
                <a:latin typeface="Arial"/>
                <a:cs typeface="Arial"/>
                <a:hlinkClick r:id="rId12"/>
              </a:rPr>
              <a:t>www.technologystudent.com © </a:t>
            </a:r>
            <a:r>
              <a:rPr sz="500" spc="-5" dirty="0">
                <a:solidFill>
                  <a:srgbClr val="3C2B98"/>
                </a:solidFill>
                <a:latin typeface="Arial"/>
                <a:cs typeface="Arial"/>
              </a:rPr>
              <a:t>2018 </a:t>
            </a:r>
            <a:r>
              <a:rPr sz="500" spc="-15" dirty="0">
                <a:solidFill>
                  <a:srgbClr val="3C2B98"/>
                </a:solidFill>
                <a:latin typeface="Arial"/>
                <a:cs typeface="Arial"/>
              </a:rPr>
              <a:t>V.Ryan </a:t>
            </a:r>
            <a:r>
              <a:rPr sz="500" spc="-5" dirty="0">
                <a:solidFill>
                  <a:srgbClr val="3C2B98"/>
                </a:solidFill>
                <a:latin typeface="Arial"/>
                <a:cs typeface="Arial"/>
              </a:rPr>
              <a:t>©</a:t>
            </a:r>
            <a:r>
              <a:rPr sz="500" spc="5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500" spc="-5" dirty="0">
                <a:solidFill>
                  <a:srgbClr val="3C2B98"/>
                </a:solidFill>
                <a:latin typeface="Arial"/>
                <a:cs typeface="Arial"/>
              </a:rPr>
              <a:t>2018</a:t>
            </a:r>
            <a:endParaRPr sz="5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1014" y="58452"/>
            <a:ext cx="10567035" cy="7455534"/>
          </a:xfrm>
          <a:custGeom>
            <a:avLst/>
            <a:gdLst/>
            <a:ahLst/>
            <a:cxnLst/>
            <a:rect l="l" t="t" r="r" b="b"/>
            <a:pathLst>
              <a:path w="10567035" h="7455534">
                <a:moveTo>
                  <a:pt x="0" y="0"/>
                </a:moveTo>
                <a:lnTo>
                  <a:pt x="10566467" y="0"/>
                </a:lnTo>
                <a:lnTo>
                  <a:pt x="10566467" y="7454948"/>
                </a:lnTo>
                <a:lnTo>
                  <a:pt x="0" y="7454948"/>
                </a:lnTo>
                <a:lnTo>
                  <a:pt x="0" y="0"/>
                </a:lnTo>
                <a:close/>
              </a:path>
            </a:pathLst>
          </a:custGeom>
          <a:solidFill>
            <a:srgbClr val="F5FDF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35389" y="1233650"/>
            <a:ext cx="10224135" cy="5308600"/>
          </a:xfrm>
          <a:custGeom>
            <a:avLst/>
            <a:gdLst/>
            <a:ahLst/>
            <a:cxnLst/>
            <a:rect l="l" t="t" r="r" b="b"/>
            <a:pathLst>
              <a:path w="10224135" h="5308600">
                <a:moveTo>
                  <a:pt x="0" y="0"/>
                </a:moveTo>
                <a:lnTo>
                  <a:pt x="10223503" y="0"/>
                </a:lnTo>
                <a:lnTo>
                  <a:pt x="10223503" y="5308600"/>
                </a:lnTo>
                <a:lnTo>
                  <a:pt x="0" y="5308600"/>
                </a:lnTo>
                <a:lnTo>
                  <a:pt x="0" y="0"/>
                </a:lnTo>
                <a:close/>
              </a:path>
            </a:pathLst>
          </a:custGeom>
          <a:solidFill>
            <a:srgbClr val="FEF8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413256" y="1450390"/>
            <a:ext cx="9932035" cy="4660265"/>
          </a:xfrm>
          <a:prstGeom prst="rect">
            <a:avLst/>
          </a:prstGeom>
        </p:spPr>
        <p:txBody>
          <a:bodyPr vert="horz" wrap="square" lIns="0" tIns="60960" rIns="0" bIns="0" rtlCol="0">
            <a:spAutoFit/>
          </a:bodyPr>
          <a:lstStyle/>
          <a:p>
            <a:pPr marL="333375" marR="326390" algn="ctr">
              <a:lnSpc>
                <a:spcPts val="4020"/>
              </a:lnSpc>
              <a:spcBef>
                <a:spcPts val="480"/>
              </a:spcBef>
            </a:pPr>
            <a:r>
              <a:rPr sz="3600" b="1" dirty="0">
                <a:solidFill>
                  <a:srgbClr val="151616"/>
                </a:solidFill>
                <a:latin typeface="Arial"/>
                <a:cs typeface="Arial"/>
              </a:rPr>
              <a:t>NOW IT IS TIME FOR YOU </a:t>
            </a:r>
            <a:r>
              <a:rPr sz="3600" b="1" spc="-35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3600" b="1" dirty="0">
                <a:solidFill>
                  <a:srgbClr val="151616"/>
                </a:solidFill>
                <a:latin typeface="Arial"/>
                <a:cs typeface="Arial"/>
              </a:rPr>
              <a:t>PRODUCE </a:t>
            </a:r>
            <a:r>
              <a:rPr sz="3600" b="1" spc="-5" dirty="0">
                <a:solidFill>
                  <a:srgbClr val="151616"/>
                </a:solidFill>
                <a:latin typeface="Arial"/>
                <a:cs typeface="Arial"/>
              </a:rPr>
              <a:t>5  </a:t>
            </a:r>
            <a:r>
              <a:rPr sz="3600" b="1" spc="-35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3600" b="1" spc="-5" dirty="0">
                <a:solidFill>
                  <a:srgbClr val="151616"/>
                </a:solidFill>
                <a:latin typeface="Arial"/>
                <a:cs typeface="Arial"/>
              </a:rPr>
              <a:t>8 </a:t>
            </a:r>
            <a:r>
              <a:rPr sz="3600" b="1" dirty="0">
                <a:solidFill>
                  <a:srgbClr val="151616"/>
                </a:solidFill>
                <a:latin typeface="Arial"/>
                <a:cs typeface="Arial"/>
              </a:rPr>
              <a:t>DESIGN SHEETS OF </a:t>
            </a:r>
            <a:r>
              <a:rPr sz="3600" b="1" u="sng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INITIAL IDEAS</a:t>
            </a:r>
            <a:r>
              <a:rPr sz="3600" b="1" dirty="0">
                <a:solidFill>
                  <a:srgbClr val="151616"/>
                </a:solidFill>
                <a:latin typeface="Arial"/>
                <a:cs typeface="Arial"/>
              </a:rPr>
              <a:t>.  </a:t>
            </a:r>
            <a:r>
              <a:rPr sz="3600" b="1" spc="-5" dirty="0">
                <a:solidFill>
                  <a:srgbClr val="151616"/>
                </a:solidFill>
                <a:latin typeface="Arial"/>
                <a:cs typeface="Arial"/>
              </a:rPr>
              <a:t>EACH </a:t>
            </a:r>
            <a:r>
              <a:rPr sz="3600" b="1" dirty="0">
                <a:solidFill>
                  <a:srgbClr val="151616"/>
                </a:solidFill>
                <a:latin typeface="Arial"/>
                <a:cs typeface="Arial"/>
              </a:rPr>
              <a:t>SHEET SHOULD </a:t>
            </a:r>
            <a:r>
              <a:rPr sz="3600" b="1" spc="-50" dirty="0">
                <a:solidFill>
                  <a:srgbClr val="151616"/>
                </a:solidFill>
                <a:latin typeface="Arial"/>
                <a:cs typeface="Arial"/>
              </a:rPr>
              <a:t>DISPLAY </a:t>
            </a:r>
            <a:r>
              <a:rPr sz="3600" b="1" spc="-5" dirty="0">
                <a:solidFill>
                  <a:srgbClr val="151616"/>
                </a:solidFill>
                <a:latin typeface="Arial"/>
                <a:cs typeface="Arial"/>
              </a:rPr>
              <a:t>A</a:t>
            </a:r>
            <a:r>
              <a:rPr sz="3600" b="1" spc="-34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3600" b="1" dirty="0">
                <a:solidFill>
                  <a:srgbClr val="151616"/>
                </a:solidFill>
                <a:latin typeface="Arial"/>
                <a:cs typeface="Arial"/>
              </a:rPr>
              <a:t>RANGE  OF TECHNIQUES </a:t>
            </a:r>
            <a:r>
              <a:rPr sz="3600" b="1" spc="-5" dirty="0">
                <a:solidFill>
                  <a:srgbClr val="151616"/>
                </a:solidFill>
                <a:latin typeface="Arial"/>
                <a:cs typeface="Arial"/>
              </a:rPr>
              <a:t>AND </a:t>
            </a:r>
            <a:r>
              <a:rPr sz="3600" b="1" spc="-25" dirty="0">
                <a:solidFill>
                  <a:srgbClr val="151616"/>
                </a:solidFill>
                <a:latin typeface="Arial"/>
                <a:cs typeface="Arial"/>
              </a:rPr>
              <a:t>STRATEGIES. </a:t>
            </a:r>
            <a:r>
              <a:rPr sz="3600" b="1" spc="-5" dirty="0">
                <a:solidFill>
                  <a:srgbClr val="151616"/>
                </a:solidFill>
                <a:latin typeface="Arial"/>
                <a:cs typeface="Arial"/>
              </a:rPr>
              <a:t>A  </a:t>
            </a:r>
            <a:r>
              <a:rPr sz="3600" b="1" spc="-50" dirty="0">
                <a:solidFill>
                  <a:srgbClr val="151616"/>
                </a:solidFill>
                <a:latin typeface="Arial"/>
                <a:cs typeface="Arial"/>
              </a:rPr>
              <a:t>VARIED </a:t>
            </a:r>
            <a:r>
              <a:rPr sz="3600" b="1" dirty="0">
                <a:solidFill>
                  <a:srgbClr val="151616"/>
                </a:solidFill>
                <a:latin typeface="Arial"/>
                <a:cs typeface="Arial"/>
              </a:rPr>
              <a:t>RANGE OF DESIGNS SHOULD </a:t>
            </a:r>
            <a:r>
              <a:rPr sz="3600" b="1" spc="-5" dirty="0">
                <a:solidFill>
                  <a:srgbClr val="151616"/>
                </a:solidFill>
                <a:latin typeface="Arial"/>
                <a:cs typeface="Arial"/>
              </a:rPr>
              <a:t>BE  PRESENTED.</a:t>
            </a:r>
            <a:endParaRPr sz="3600" dirty="0">
              <a:latin typeface="Arial"/>
              <a:cs typeface="Arial"/>
            </a:endParaRPr>
          </a:p>
          <a:p>
            <a:pPr marL="12700" marR="5080" algn="ctr">
              <a:lnSpc>
                <a:spcPts val="4020"/>
              </a:lnSpc>
              <a:spcBef>
                <a:spcPts val="4035"/>
              </a:spcBef>
            </a:pPr>
            <a:r>
              <a:rPr sz="3600" b="1" spc="-5" dirty="0">
                <a:solidFill>
                  <a:srgbClr val="151616"/>
                </a:solidFill>
                <a:latin typeface="Arial"/>
                <a:cs typeface="Arial"/>
              </a:rPr>
              <a:t>REMEMBER - A </a:t>
            </a:r>
            <a:r>
              <a:rPr sz="3600" b="1" dirty="0">
                <a:solidFill>
                  <a:srgbClr val="151616"/>
                </a:solidFill>
                <a:latin typeface="Arial"/>
                <a:cs typeface="Arial"/>
              </a:rPr>
              <a:t>COMPLETE</a:t>
            </a:r>
            <a:r>
              <a:rPr sz="3600" b="1" spc="-28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3600" b="1" spc="-5" dirty="0">
                <a:solidFill>
                  <a:srgbClr val="151616"/>
                </a:solidFill>
                <a:latin typeface="Arial"/>
                <a:cs typeface="Arial"/>
              </a:rPr>
              <a:t>NEA</a:t>
            </a:r>
            <a:r>
              <a:rPr sz="3600" b="1" spc="-14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3600" b="1" dirty="0">
                <a:solidFill>
                  <a:srgbClr val="151616"/>
                </a:solidFill>
                <a:latin typeface="Arial"/>
                <a:cs typeface="Arial"/>
              </a:rPr>
              <a:t>PORTFOLIO  </a:t>
            </a:r>
            <a:r>
              <a:rPr sz="3600" b="1" spc="-5" dirty="0">
                <a:solidFill>
                  <a:srgbClr val="151616"/>
                </a:solidFill>
                <a:latin typeface="Arial"/>
                <a:cs typeface="Arial"/>
              </a:rPr>
              <a:t>SHOULD BE </a:t>
            </a:r>
            <a:r>
              <a:rPr sz="3600" b="1" spc="-50" dirty="0">
                <a:solidFill>
                  <a:srgbClr val="151616"/>
                </a:solidFill>
                <a:latin typeface="Arial"/>
                <a:cs typeface="Arial"/>
              </a:rPr>
              <a:t>APPROXIMATELY </a:t>
            </a:r>
            <a:r>
              <a:rPr sz="3600" b="1" spc="-5" dirty="0">
                <a:solidFill>
                  <a:srgbClr val="151616"/>
                </a:solidFill>
                <a:latin typeface="Arial"/>
                <a:cs typeface="Arial"/>
              </a:rPr>
              <a:t>20</a:t>
            </a:r>
            <a:r>
              <a:rPr sz="3600" b="1" spc="-14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3600" b="1" dirty="0">
                <a:solidFill>
                  <a:srgbClr val="151616"/>
                </a:solidFill>
                <a:latin typeface="Arial"/>
                <a:cs typeface="Arial"/>
              </a:rPr>
              <a:t>SHEETS</a:t>
            </a:r>
            <a:endParaRPr sz="3600" dirty="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237108" y="7291489"/>
            <a:ext cx="2862580" cy="187960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0"/>
              </a:spcBef>
              <a:tabLst>
                <a:tab pos="2057400" algn="l"/>
              </a:tabLst>
            </a:pPr>
            <a:r>
              <a:rPr sz="900" spc="5" dirty="0">
                <a:solidFill>
                  <a:srgbClr val="3C2B98"/>
                </a:solidFill>
                <a:latin typeface="Arial"/>
                <a:cs typeface="Arial"/>
                <a:hlinkClick r:id="rId2"/>
              </a:rPr>
              <a:t>www.technologystudent.com</a:t>
            </a:r>
            <a:r>
              <a:rPr sz="900" spc="25" dirty="0">
                <a:solidFill>
                  <a:srgbClr val="3C2B98"/>
                </a:solidFill>
                <a:latin typeface="Arial"/>
                <a:cs typeface="Arial"/>
                <a:hlinkClick r:id="rId2"/>
              </a:rPr>
              <a:t> </a:t>
            </a:r>
            <a:r>
              <a:rPr sz="900" spc="15" dirty="0">
                <a:solidFill>
                  <a:srgbClr val="3C2B98"/>
                </a:solidFill>
                <a:latin typeface="Arial"/>
                <a:cs typeface="Arial"/>
                <a:hlinkClick r:id="rId2"/>
              </a:rPr>
              <a:t>©</a:t>
            </a:r>
            <a:r>
              <a:rPr sz="900" spc="25" dirty="0">
                <a:solidFill>
                  <a:srgbClr val="3C2B98"/>
                </a:solidFill>
                <a:latin typeface="Arial"/>
                <a:cs typeface="Arial"/>
                <a:hlinkClick r:id="rId2"/>
              </a:rPr>
              <a:t> </a:t>
            </a:r>
            <a:r>
              <a:rPr sz="900" spc="10" dirty="0">
                <a:solidFill>
                  <a:srgbClr val="3C2B98"/>
                </a:solidFill>
                <a:latin typeface="Arial"/>
                <a:cs typeface="Arial"/>
              </a:rPr>
              <a:t>2018	</a:t>
            </a:r>
            <a:r>
              <a:rPr sz="900" dirty="0">
                <a:solidFill>
                  <a:srgbClr val="3C2B98"/>
                </a:solidFill>
                <a:latin typeface="Arial"/>
                <a:cs typeface="Arial"/>
              </a:rPr>
              <a:t>V.Ryan </a:t>
            </a:r>
            <a:r>
              <a:rPr sz="900" spc="15" dirty="0">
                <a:solidFill>
                  <a:srgbClr val="3C2B98"/>
                </a:solidFill>
                <a:latin typeface="Arial"/>
                <a:cs typeface="Arial"/>
              </a:rPr>
              <a:t>©</a:t>
            </a:r>
            <a:r>
              <a:rPr sz="900" spc="-60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900" spc="10" dirty="0">
                <a:solidFill>
                  <a:srgbClr val="3C2B98"/>
                </a:solidFill>
                <a:latin typeface="Arial"/>
                <a:cs typeface="Arial"/>
              </a:rPr>
              <a:t>2018</a:t>
            </a:r>
            <a:endParaRPr sz="9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26078" y="7312331"/>
            <a:ext cx="3169285" cy="187325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0"/>
              </a:spcBef>
            </a:pPr>
            <a:r>
              <a:rPr sz="900" spc="35" dirty="0">
                <a:solidFill>
                  <a:srgbClr val="3C2B98"/>
                </a:solidFill>
                <a:latin typeface="Arial"/>
                <a:cs typeface="Arial"/>
              </a:rPr>
              <a:t>WORLD </a:t>
            </a:r>
            <a:r>
              <a:rPr sz="900" spc="30" dirty="0">
                <a:solidFill>
                  <a:srgbClr val="3C2B98"/>
                </a:solidFill>
                <a:latin typeface="Arial"/>
                <a:cs typeface="Arial"/>
              </a:rPr>
              <a:t>ASSOCIATION OF </a:t>
            </a:r>
            <a:r>
              <a:rPr sz="900" spc="40" dirty="0">
                <a:solidFill>
                  <a:srgbClr val="3C2B98"/>
                </a:solidFill>
                <a:latin typeface="Arial"/>
                <a:cs typeface="Arial"/>
              </a:rPr>
              <a:t>TECHNOLOGY </a:t>
            </a:r>
            <a:r>
              <a:rPr sz="900" spc="35" dirty="0">
                <a:solidFill>
                  <a:srgbClr val="3C2B98"/>
                </a:solidFill>
                <a:latin typeface="Arial"/>
                <a:cs typeface="Arial"/>
              </a:rPr>
              <a:t>TEACHERS</a:t>
            </a:r>
            <a:endParaRPr sz="9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093334" y="7309371"/>
            <a:ext cx="2849245" cy="187325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0"/>
              </a:spcBef>
            </a:pPr>
            <a:r>
              <a:rPr sz="900" spc="5" dirty="0">
                <a:solidFill>
                  <a:srgbClr val="3C2B98"/>
                </a:solidFill>
                <a:latin typeface="Arial"/>
                <a:cs typeface="Arial"/>
                <a:hlinkClick r:id="rId3"/>
              </a:rPr>
              <a:t>https://www.facebook.com/groups/254963448192823/</a:t>
            </a:r>
            <a:endParaRPr sz="9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093334" y="164003"/>
            <a:ext cx="2849245" cy="1676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900" spc="5" dirty="0">
                <a:solidFill>
                  <a:srgbClr val="3C2B98"/>
                </a:solidFill>
                <a:latin typeface="Arial"/>
                <a:cs typeface="Arial"/>
                <a:hlinkClick r:id="rId3"/>
              </a:rPr>
              <a:t>https://www.facebook.com/groups/254963448192823/</a:t>
            </a:r>
            <a:endParaRPr sz="9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26078" y="166962"/>
            <a:ext cx="3169285" cy="1676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900" spc="35" dirty="0">
                <a:solidFill>
                  <a:srgbClr val="3C2B98"/>
                </a:solidFill>
                <a:latin typeface="Arial"/>
                <a:cs typeface="Arial"/>
              </a:rPr>
              <a:t>WORLD </a:t>
            </a:r>
            <a:r>
              <a:rPr sz="900" spc="30" dirty="0">
                <a:solidFill>
                  <a:srgbClr val="3C2B98"/>
                </a:solidFill>
                <a:latin typeface="Arial"/>
                <a:cs typeface="Arial"/>
              </a:rPr>
              <a:t>ASSOCIATION OF </a:t>
            </a:r>
            <a:r>
              <a:rPr sz="900" spc="40" dirty="0">
                <a:solidFill>
                  <a:srgbClr val="3C2B98"/>
                </a:solidFill>
                <a:latin typeface="Arial"/>
                <a:cs typeface="Arial"/>
              </a:rPr>
              <a:t>TECHNOLOGY </a:t>
            </a:r>
            <a:r>
              <a:rPr sz="900" spc="35" dirty="0">
                <a:solidFill>
                  <a:srgbClr val="3C2B98"/>
                </a:solidFill>
                <a:latin typeface="Arial"/>
                <a:cs typeface="Arial"/>
              </a:rPr>
              <a:t>TEACHERS</a:t>
            </a:r>
            <a:endParaRPr sz="9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237108" y="146468"/>
            <a:ext cx="2862580" cy="1676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  <a:tabLst>
                <a:tab pos="2057400" algn="l"/>
              </a:tabLst>
            </a:pPr>
            <a:r>
              <a:rPr sz="900" spc="5" dirty="0">
                <a:solidFill>
                  <a:srgbClr val="3C2B98"/>
                </a:solidFill>
                <a:latin typeface="Arial"/>
                <a:cs typeface="Arial"/>
                <a:hlinkClick r:id="rId2"/>
              </a:rPr>
              <a:t>www.technologystudent.com</a:t>
            </a:r>
            <a:r>
              <a:rPr sz="900" spc="25" dirty="0">
                <a:solidFill>
                  <a:srgbClr val="3C2B98"/>
                </a:solidFill>
                <a:latin typeface="Arial"/>
                <a:cs typeface="Arial"/>
                <a:hlinkClick r:id="rId2"/>
              </a:rPr>
              <a:t> </a:t>
            </a:r>
            <a:r>
              <a:rPr sz="900" spc="15" dirty="0">
                <a:solidFill>
                  <a:srgbClr val="3C2B98"/>
                </a:solidFill>
                <a:latin typeface="Arial"/>
                <a:cs typeface="Arial"/>
                <a:hlinkClick r:id="rId2"/>
              </a:rPr>
              <a:t>©</a:t>
            </a:r>
            <a:r>
              <a:rPr sz="900" spc="25" dirty="0">
                <a:solidFill>
                  <a:srgbClr val="3C2B98"/>
                </a:solidFill>
                <a:latin typeface="Arial"/>
                <a:cs typeface="Arial"/>
                <a:hlinkClick r:id="rId2"/>
              </a:rPr>
              <a:t> </a:t>
            </a:r>
            <a:r>
              <a:rPr sz="900" spc="10" dirty="0">
                <a:solidFill>
                  <a:srgbClr val="3C2B98"/>
                </a:solidFill>
                <a:latin typeface="Arial"/>
                <a:cs typeface="Arial"/>
              </a:rPr>
              <a:t>2018	</a:t>
            </a:r>
            <a:r>
              <a:rPr sz="900" dirty="0">
                <a:solidFill>
                  <a:srgbClr val="3C2B98"/>
                </a:solidFill>
                <a:latin typeface="Arial"/>
                <a:cs typeface="Arial"/>
              </a:rPr>
              <a:t>V.Ryan </a:t>
            </a:r>
            <a:r>
              <a:rPr sz="900" spc="15" dirty="0">
                <a:solidFill>
                  <a:srgbClr val="3C2B98"/>
                </a:solidFill>
                <a:latin typeface="Arial"/>
                <a:cs typeface="Arial"/>
              </a:rPr>
              <a:t>©</a:t>
            </a:r>
            <a:r>
              <a:rPr sz="900" spc="-60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900" spc="10" dirty="0">
                <a:solidFill>
                  <a:srgbClr val="3C2B98"/>
                </a:solidFill>
                <a:latin typeface="Arial"/>
                <a:cs typeface="Arial"/>
              </a:rPr>
              <a:t>2018</a:t>
            </a:r>
            <a:endParaRPr sz="9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63562" y="160084"/>
            <a:ext cx="10338435" cy="7176134"/>
          </a:xfrm>
          <a:custGeom>
            <a:avLst/>
            <a:gdLst/>
            <a:ahLst/>
            <a:cxnLst/>
            <a:rect l="l" t="t" r="r" b="b"/>
            <a:pathLst>
              <a:path w="10338435" h="7176134">
                <a:moveTo>
                  <a:pt x="0" y="0"/>
                </a:moveTo>
                <a:lnTo>
                  <a:pt x="10337868" y="0"/>
                </a:lnTo>
                <a:lnTo>
                  <a:pt x="10337868" y="7175545"/>
                </a:lnTo>
                <a:lnTo>
                  <a:pt x="0" y="7175545"/>
                </a:lnTo>
                <a:lnTo>
                  <a:pt x="0" y="0"/>
                </a:lnTo>
                <a:close/>
              </a:path>
            </a:pathLst>
          </a:custGeom>
          <a:solidFill>
            <a:srgbClr val="FEF5B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449233" y="873531"/>
            <a:ext cx="9979025" cy="180403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25"/>
              </a:spcBef>
            </a:pPr>
            <a:r>
              <a:rPr sz="4050" b="1" spc="-60" dirty="0">
                <a:solidFill>
                  <a:srgbClr val="151616"/>
                </a:solidFill>
                <a:latin typeface="Arial"/>
                <a:cs typeface="Arial"/>
              </a:rPr>
              <a:t>WHAT </a:t>
            </a:r>
            <a:r>
              <a:rPr sz="4050" b="1" spc="5" dirty="0">
                <a:solidFill>
                  <a:srgbClr val="151616"/>
                </a:solidFill>
                <a:latin typeface="Arial"/>
                <a:cs typeface="Arial"/>
              </a:rPr>
              <a:t>IS </a:t>
            </a:r>
            <a:r>
              <a:rPr sz="4050" b="1" spc="-20" dirty="0">
                <a:solidFill>
                  <a:srgbClr val="151616"/>
                </a:solidFill>
                <a:latin typeface="Arial"/>
                <a:cs typeface="Arial"/>
              </a:rPr>
              <a:t>ITERATIVE</a:t>
            </a:r>
            <a:r>
              <a:rPr sz="4050" b="1" spc="5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4050" b="1" spc="10" dirty="0">
                <a:solidFill>
                  <a:srgbClr val="151616"/>
                </a:solidFill>
                <a:latin typeface="Arial"/>
                <a:cs typeface="Arial"/>
              </a:rPr>
              <a:t>DESIGN?</a:t>
            </a:r>
            <a:endParaRPr sz="405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4250"/>
              </a:spcBef>
            </a:pPr>
            <a:r>
              <a:rPr sz="4050" b="1" spc="15" dirty="0">
                <a:solidFill>
                  <a:srgbClr val="151616"/>
                </a:solidFill>
                <a:latin typeface="Arial"/>
                <a:cs typeface="Arial"/>
              </a:rPr>
              <a:t>HOW </a:t>
            </a:r>
            <a:r>
              <a:rPr sz="4050" b="1" spc="5" dirty="0">
                <a:solidFill>
                  <a:srgbClr val="151616"/>
                </a:solidFill>
                <a:latin typeface="Arial"/>
                <a:cs typeface="Arial"/>
              </a:rPr>
              <a:t>IT </a:t>
            </a:r>
            <a:r>
              <a:rPr sz="4050" b="1" spc="10" dirty="0">
                <a:solidFill>
                  <a:srgbClr val="151616"/>
                </a:solidFill>
                <a:latin typeface="Arial"/>
                <a:cs typeface="Arial"/>
              </a:rPr>
              <a:t>CAN BE APPLIED </a:t>
            </a:r>
            <a:r>
              <a:rPr sz="4050" b="1" spc="-20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4050" b="1" spc="1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4050" b="1" spc="-2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4050" b="1" spc="10" dirty="0">
                <a:solidFill>
                  <a:srgbClr val="151616"/>
                </a:solidFill>
                <a:latin typeface="Arial"/>
                <a:cs typeface="Arial"/>
              </a:rPr>
              <a:t>NEA?</a:t>
            </a:r>
            <a:endParaRPr sz="405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312227" y="7150296"/>
            <a:ext cx="3054350" cy="19875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  <a:tabLst>
                <a:tab pos="2195195" algn="l"/>
              </a:tabLst>
            </a:pPr>
            <a:r>
              <a:rPr sz="1000" spc="-5" dirty="0">
                <a:solidFill>
                  <a:srgbClr val="3C2B98"/>
                </a:solidFill>
                <a:latin typeface="Arial"/>
                <a:cs typeface="Arial"/>
                <a:hlinkClick r:id="rId2"/>
              </a:rPr>
              <a:t>www.technologystudent.com</a:t>
            </a:r>
            <a:r>
              <a:rPr sz="1000" dirty="0">
                <a:solidFill>
                  <a:srgbClr val="3C2B98"/>
                </a:solidFill>
                <a:latin typeface="Arial"/>
                <a:cs typeface="Arial"/>
                <a:hlinkClick r:id="rId2"/>
              </a:rPr>
              <a:t> </a:t>
            </a:r>
            <a:r>
              <a:rPr sz="1000" spc="-5" dirty="0">
                <a:solidFill>
                  <a:srgbClr val="3C2B98"/>
                </a:solidFill>
                <a:latin typeface="Arial"/>
                <a:cs typeface="Arial"/>
              </a:rPr>
              <a:t>©</a:t>
            </a:r>
            <a:r>
              <a:rPr sz="1000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1000" spc="-5" dirty="0">
                <a:solidFill>
                  <a:srgbClr val="3C2B98"/>
                </a:solidFill>
                <a:latin typeface="Arial"/>
                <a:cs typeface="Arial"/>
              </a:rPr>
              <a:t>2018	</a:t>
            </a:r>
            <a:r>
              <a:rPr sz="1000" spc="-20" dirty="0">
                <a:solidFill>
                  <a:srgbClr val="3C2B98"/>
                </a:solidFill>
                <a:latin typeface="Arial"/>
                <a:cs typeface="Arial"/>
              </a:rPr>
              <a:t>V.Ryan </a:t>
            </a:r>
            <a:r>
              <a:rPr sz="1000" spc="-5" dirty="0">
                <a:solidFill>
                  <a:srgbClr val="3C2B98"/>
                </a:solidFill>
                <a:latin typeface="Arial"/>
                <a:cs typeface="Arial"/>
              </a:rPr>
              <a:t>©</a:t>
            </a:r>
            <a:r>
              <a:rPr sz="1000" spc="-70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1000" spc="-5" dirty="0">
                <a:solidFill>
                  <a:srgbClr val="3C2B98"/>
                </a:solidFill>
                <a:latin typeface="Arial"/>
                <a:cs typeface="Arial"/>
              </a:rPr>
              <a:t>2018</a:t>
            </a:r>
            <a:endParaRPr sz="10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61303" y="7172545"/>
            <a:ext cx="3382010" cy="19812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000" spc="10" dirty="0">
                <a:solidFill>
                  <a:srgbClr val="3C2B98"/>
                </a:solidFill>
                <a:latin typeface="Arial"/>
                <a:cs typeface="Arial"/>
              </a:rPr>
              <a:t>WORLD </a:t>
            </a:r>
            <a:r>
              <a:rPr sz="1000" spc="5" dirty="0">
                <a:solidFill>
                  <a:srgbClr val="3C2B98"/>
                </a:solidFill>
                <a:latin typeface="Arial"/>
                <a:cs typeface="Arial"/>
              </a:rPr>
              <a:t>ASSOCIATION </a:t>
            </a:r>
            <a:r>
              <a:rPr sz="1000" spc="0" dirty="0">
                <a:solidFill>
                  <a:srgbClr val="3C2B98"/>
                </a:solidFill>
                <a:latin typeface="Arial"/>
                <a:cs typeface="Arial"/>
              </a:rPr>
              <a:t>OF </a:t>
            </a:r>
            <a:r>
              <a:rPr sz="1000" spc="15" dirty="0">
                <a:solidFill>
                  <a:srgbClr val="3C2B98"/>
                </a:solidFill>
                <a:latin typeface="Arial"/>
                <a:cs typeface="Arial"/>
              </a:rPr>
              <a:t>TECHNOLOGY</a:t>
            </a:r>
            <a:r>
              <a:rPr sz="1000" spc="114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1000" spc="15" dirty="0">
                <a:solidFill>
                  <a:srgbClr val="3C2B98"/>
                </a:solidFill>
                <a:latin typeface="Arial"/>
                <a:cs typeface="Arial"/>
              </a:rPr>
              <a:t>TEACHERS</a:t>
            </a:r>
            <a:endParaRPr sz="10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956051" y="7169388"/>
            <a:ext cx="3040380" cy="19812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000" spc="-5" dirty="0">
                <a:solidFill>
                  <a:srgbClr val="3C2B98"/>
                </a:solidFill>
                <a:latin typeface="Arial"/>
                <a:cs typeface="Arial"/>
                <a:hlinkClick r:id="rId3"/>
              </a:rPr>
              <a:t>https://www.facebook.com/groups/254963448192823/</a:t>
            </a:r>
            <a:endParaRPr sz="10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06384" y="3970983"/>
            <a:ext cx="9306560" cy="482600"/>
          </a:xfrm>
          <a:prstGeom prst="rect">
            <a:avLst/>
          </a:prstGeom>
          <a:solidFill>
            <a:srgbClr val="FEF5B1"/>
          </a:solidFill>
          <a:ln w="7199">
            <a:solidFill>
              <a:srgbClr val="DD2B1C"/>
            </a:solidFill>
          </a:ln>
        </p:spPr>
        <p:txBody>
          <a:bodyPr vert="horz" wrap="square" lIns="0" tIns="100965" rIns="0" bIns="0" rtlCol="0">
            <a:spAutoFit/>
          </a:bodyPr>
          <a:lstStyle/>
          <a:p>
            <a:pPr marL="436880">
              <a:lnSpc>
                <a:spcPct val="100000"/>
              </a:lnSpc>
              <a:spcBef>
                <a:spcPts val="795"/>
              </a:spcBef>
              <a:tabLst>
                <a:tab pos="2779395" algn="l"/>
              </a:tabLst>
            </a:pPr>
            <a:r>
              <a:rPr sz="2700" b="1" baseline="3086" dirty="0">
                <a:solidFill>
                  <a:srgbClr val="151616"/>
                </a:solidFill>
                <a:latin typeface="Arial"/>
                <a:cs typeface="Arial"/>
              </a:rPr>
              <a:t>HELPFUL</a:t>
            </a:r>
            <a:r>
              <a:rPr sz="2700" b="1" spc="-52" baseline="3086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700" b="1" baseline="3086" dirty="0">
                <a:solidFill>
                  <a:srgbClr val="151616"/>
                </a:solidFill>
                <a:latin typeface="Arial"/>
                <a:cs typeface="Arial"/>
              </a:rPr>
              <a:t>LINK	</a:t>
            </a:r>
            <a:r>
              <a:rPr sz="1800" spc="-5" dirty="0">
                <a:solidFill>
                  <a:srgbClr val="DD2B1C"/>
                </a:solidFill>
                <a:latin typeface="Arial"/>
                <a:cs typeface="Arial"/>
                <a:hlinkClick r:id="rId4"/>
              </a:rPr>
              <a:t>http://www.technologystudent.com/despro_ﬂsh/iterative1.html</a:t>
            </a:r>
            <a:endParaRPr sz="18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956051" y="240201"/>
            <a:ext cx="3040380" cy="1771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5" dirty="0">
                <a:solidFill>
                  <a:srgbClr val="3C2B98"/>
                </a:solidFill>
                <a:latin typeface="Arial"/>
                <a:cs typeface="Arial"/>
                <a:hlinkClick r:id="rId5"/>
              </a:rPr>
              <a:t>https://www.facebook.com/groups/254963448192823/</a:t>
            </a:r>
            <a:endParaRPr sz="10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61303" y="243358"/>
            <a:ext cx="3382010" cy="1771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10" dirty="0">
                <a:solidFill>
                  <a:srgbClr val="3C2B98"/>
                </a:solidFill>
                <a:latin typeface="Arial"/>
                <a:cs typeface="Arial"/>
              </a:rPr>
              <a:t>WORLD </a:t>
            </a:r>
            <a:r>
              <a:rPr sz="1000" spc="5" dirty="0">
                <a:solidFill>
                  <a:srgbClr val="3C2B98"/>
                </a:solidFill>
                <a:latin typeface="Arial"/>
                <a:cs typeface="Arial"/>
              </a:rPr>
              <a:t>ASSOCIATION </a:t>
            </a:r>
            <a:r>
              <a:rPr sz="1000" spc="0" dirty="0">
                <a:solidFill>
                  <a:srgbClr val="3C2B98"/>
                </a:solidFill>
                <a:latin typeface="Arial"/>
                <a:cs typeface="Arial"/>
              </a:rPr>
              <a:t>OF </a:t>
            </a:r>
            <a:r>
              <a:rPr sz="1000" spc="15" dirty="0">
                <a:solidFill>
                  <a:srgbClr val="3C2B98"/>
                </a:solidFill>
                <a:latin typeface="Arial"/>
                <a:cs typeface="Arial"/>
              </a:rPr>
              <a:t>TECHNOLOGY</a:t>
            </a:r>
            <a:r>
              <a:rPr sz="1000" spc="114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1000" spc="15" dirty="0">
                <a:solidFill>
                  <a:srgbClr val="3C2B98"/>
                </a:solidFill>
                <a:latin typeface="Arial"/>
                <a:cs typeface="Arial"/>
              </a:rPr>
              <a:t>TEACHERS</a:t>
            </a:r>
            <a:endParaRPr sz="10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312227" y="221481"/>
            <a:ext cx="3054350" cy="1771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2195195" algn="l"/>
              </a:tabLst>
            </a:pPr>
            <a:r>
              <a:rPr sz="1000" spc="-5" dirty="0">
                <a:solidFill>
                  <a:srgbClr val="3C2B98"/>
                </a:solidFill>
                <a:latin typeface="Arial"/>
                <a:cs typeface="Arial"/>
                <a:hlinkClick r:id="rId2"/>
              </a:rPr>
              <a:t>www.technologystudent.com</a:t>
            </a:r>
            <a:r>
              <a:rPr sz="1000" dirty="0">
                <a:solidFill>
                  <a:srgbClr val="3C2B98"/>
                </a:solidFill>
                <a:latin typeface="Arial"/>
                <a:cs typeface="Arial"/>
                <a:hlinkClick r:id="rId2"/>
              </a:rPr>
              <a:t> </a:t>
            </a:r>
            <a:r>
              <a:rPr sz="1000" spc="-5" dirty="0">
                <a:solidFill>
                  <a:srgbClr val="3C2B98"/>
                </a:solidFill>
                <a:latin typeface="Arial"/>
                <a:cs typeface="Arial"/>
                <a:hlinkClick r:id="rId2"/>
              </a:rPr>
              <a:t>©</a:t>
            </a:r>
            <a:r>
              <a:rPr sz="1000" dirty="0">
                <a:solidFill>
                  <a:srgbClr val="3C2B98"/>
                </a:solidFill>
                <a:latin typeface="Arial"/>
                <a:cs typeface="Arial"/>
                <a:hlinkClick r:id="rId2"/>
              </a:rPr>
              <a:t> </a:t>
            </a:r>
            <a:r>
              <a:rPr sz="1000" spc="-5" dirty="0">
                <a:solidFill>
                  <a:srgbClr val="3C2B98"/>
                </a:solidFill>
                <a:latin typeface="Arial"/>
                <a:cs typeface="Arial"/>
              </a:rPr>
              <a:t>2018	</a:t>
            </a:r>
            <a:r>
              <a:rPr sz="1000" spc="-20" dirty="0">
                <a:solidFill>
                  <a:srgbClr val="3C2B98"/>
                </a:solidFill>
                <a:latin typeface="Arial"/>
                <a:cs typeface="Arial"/>
              </a:rPr>
              <a:t>V.Ryan </a:t>
            </a:r>
            <a:r>
              <a:rPr sz="1000" spc="-5" dirty="0">
                <a:solidFill>
                  <a:srgbClr val="3C2B98"/>
                </a:solidFill>
                <a:latin typeface="Arial"/>
                <a:cs typeface="Arial"/>
              </a:rPr>
              <a:t>©</a:t>
            </a:r>
            <a:r>
              <a:rPr sz="1000" spc="-70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1000" spc="-5" dirty="0">
                <a:solidFill>
                  <a:srgbClr val="3C2B98"/>
                </a:solidFill>
                <a:latin typeface="Arial"/>
                <a:cs typeface="Arial"/>
              </a:rPr>
              <a:t>2018</a:t>
            </a:r>
            <a:endParaRPr sz="1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6986" y="86957"/>
            <a:ext cx="10465435" cy="2350135"/>
          </a:xfrm>
          <a:custGeom>
            <a:avLst/>
            <a:gdLst/>
            <a:ahLst/>
            <a:cxnLst/>
            <a:rect l="l" t="t" r="r" b="b"/>
            <a:pathLst>
              <a:path w="10465435" h="2350135">
                <a:moveTo>
                  <a:pt x="0" y="2349515"/>
                </a:moveTo>
                <a:lnTo>
                  <a:pt x="10464866" y="2349515"/>
                </a:lnTo>
                <a:lnTo>
                  <a:pt x="10464866" y="0"/>
                </a:lnTo>
                <a:lnTo>
                  <a:pt x="0" y="0"/>
                </a:lnTo>
                <a:lnTo>
                  <a:pt x="0" y="2349515"/>
                </a:lnTo>
                <a:close/>
              </a:path>
            </a:pathLst>
          </a:custGeom>
          <a:solidFill>
            <a:srgbClr val="F9F5A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26986" y="7033900"/>
            <a:ext cx="10465435" cy="419734"/>
          </a:xfrm>
          <a:custGeom>
            <a:avLst/>
            <a:gdLst/>
            <a:ahLst/>
            <a:cxnLst/>
            <a:rect l="l" t="t" r="r" b="b"/>
            <a:pathLst>
              <a:path w="10465435" h="419734">
                <a:moveTo>
                  <a:pt x="0" y="419103"/>
                </a:moveTo>
                <a:lnTo>
                  <a:pt x="10464866" y="419103"/>
                </a:lnTo>
                <a:lnTo>
                  <a:pt x="10464866" y="0"/>
                </a:lnTo>
                <a:lnTo>
                  <a:pt x="0" y="0"/>
                </a:lnTo>
                <a:lnTo>
                  <a:pt x="0" y="419103"/>
                </a:lnTo>
                <a:close/>
              </a:path>
            </a:pathLst>
          </a:custGeom>
          <a:solidFill>
            <a:srgbClr val="F9F5A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3208546" y="43505"/>
            <a:ext cx="4768215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800" b="1" u="sng" spc="-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CYCLES 3 </a:t>
            </a:r>
            <a:r>
              <a:rPr sz="4800" b="1" u="sng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and</a:t>
            </a:r>
            <a:r>
              <a:rPr sz="4800" b="1" u="sng" spc="-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4800" b="1" u="sng" spc="-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4</a:t>
            </a:r>
            <a:endParaRPr sz="4800" u="sng" dirty="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90358" y="1886320"/>
            <a:ext cx="9306560" cy="324485"/>
          </a:xfrm>
          <a:prstGeom prst="rect">
            <a:avLst/>
          </a:prstGeom>
          <a:solidFill>
            <a:srgbClr val="F9F5AD"/>
          </a:solidFill>
          <a:ln w="7199">
            <a:solidFill>
              <a:srgbClr val="DD2B1C"/>
            </a:solidFill>
          </a:ln>
        </p:spPr>
        <p:txBody>
          <a:bodyPr vert="horz" wrap="square" lIns="0" tIns="19050" rIns="0" bIns="0" rtlCol="0">
            <a:spAutoFit/>
          </a:bodyPr>
          <a:lstStyle/>
          <a:p>
            <a:pPr marL="449580">
              <a:lnSpc>
                <a:spcPct val="100000"/>
              </a:lnSpc>
              <a:spcBef>
                <a:spcPts val="150"/>
              </a:spcBef>
              <a:tabLst>
                <a:tab pos="2644140" algn="l"/>
              </a:tabLst>
            </a:pPr>
            <a:r>
              <a:rPr sz="2700" b="1" baseline="3086" dirty="0">
                <a:solidFill>
                  <a:srgbClr val="151616"/>
                </a:solidFill>
                <a:latin typeface="Arial"/>
                <a:cs typeface="Arial"/>
              </a:rPr>
              <a:t>HELPFUL</a:t>
            </a:r>
            <a:r>
              <a:rPr sz="2700" b="1" spc="-52" baseline="3086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700" b="1" baseline="3086" dirty="0">
                <a:solidFill>
                  <a:srgbClr val="151616"/>
                </a:solidFill>
                <a:latin typeface="Arial"/>
                <a:cs typeface="Arial"/>
              </a:rPr>
              <a:t>LINK	</a:t>
            </a:r>
            <a:r>
              <a:rPr sz="1800" spc="-5" dirty="0">
                <a:solidFill>
                  <a:srgbClr val="DD2B1C"/>
                </a:solidFill>
                <a:latin typeface="Arial"/>
                <a:cs typeface="Arial"/>
                <a:hlinkClick r:id="rId2"/>
              </a:rPr>
              <a:t>http://www.technologystudent.com/despro_ﬂsh/iterative4.html</a:t>
            </a:r>
            <a:endParaRPr sz="180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8036528" y="3547695"/>
            <a:ext cx="141605" cy="708660"/>
          </a:xfrm>
          <a:custGeom>
            <a:avLst/>
            <a:gdLst/>
            <a:ahLst/>
            <a:cxnLst/>
            <a:rect l="l" t="t" r="r" b="b"/>
            <a:pathLst>
              <a:path w="141604" h="708660">
                <a:moveTo>
                  <a:pt x="84077" y="117180"/>
                </a:moveTo>
                <a:lnTo>
                  <a:pt x="57077" y="117180"/>
                </a:lnTo>
                <a:lnTo>
                  <a:pt x="57077" y="708444"/>
                </a:lnTo>
                <a:lnTo>
                  <a:pt x="84077" y="708444"/>
                </a:lnTo>
                <a:lnTo>
                  <a:pt x="84077" y="117180"/>
                </a:lnTo>
                <a:close/>
              </a:path>
              <a:path w="141604" h="708660">
                <a:moveTo>
                  <a:pt x="70577" y="0"/>
                </a:moveTo>
                <a:lnTo>
                  <a:pt x="0" y="128304"/>
                </a:lnTo>
                <a:lnTo>
                  <a:pt x="57077" y="128304"/>
                </a:lnTo>
                <a:lnTo>
                  <a:pt x="57077" y="117180"/>
                </a:lnTo>
                <a:lnTo>
                  <a:pt x="135037" y="117180"/>
                </a:lnTo>
                <a:lnTo>
                  <a:pt x="70577" y="0"/>
                </a:lnTo>
                <a:close/>
              </a:path>
              <a:path w="141604" h="708660">
                <a:moveTo>
                  <a:pt x="135037" y="117180"/>
                </a:moveTo>
                <a:lnTo>
                  <a:pt x="84077" y="117180"/>
                </a:lnTo>
                <a:lnTo>
                  <a:pt x="84077" y="128304"/>
                </a:lnTo>
                <a:lnTo>
                  <a:pt x="141156" y="128304"/>
                </a:lnTo>
                <a:lnTo>
                  <a:pt x="135037" y="117180"/>
                </a:lnTo>
                <a:close/>
              </a:path>
            </a:pathLst>
          </a:custGeom>
          <a:solidFill>
            <a:srgbClr val="AFB0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8429897" y="3852424"/>
            <a:ext cx="535940" cy="484505"/>
          </a:xfrm>
          <a:custGeom>
            <a:avLst/>
            <a:gdLst/>
            <a:ahLst/>
            <a:cxnLst/>
            <a:rect l="l" t="t" r="r" b="b"/>
            <a:pathLst>
              <a:path w="535940" h="484504">
                <a:moveTo>
                  <a:pt x="431029" y="75848"/>
                </a:moveTo>
                <a:lnTo>
                  <a:pt x="0" y="464148"/>
                </a:lnTo>
                <a:lnTo>
                  <a:pt x="18072" y="484207"/>
                </a:lnTo>
                <a:lnTo>
                  <a:pt x="449099" y="95908"/>
                </a:lnTo>
                <a:lnTo>
                  <a:pt x="431029" y="75848"/>
                </a:lnTo>
                <a:close/>
              </a:path>
              <a:path w="535940" h="484504">
                <a:moveTo>
                  <a:pt x="511610" y="68400"/>
                </a:moveTo>
                <a:lnTo>
                  <a:pt x="439296" y="68400"/>
                </a:lnTo>
                <a:lnTo>
                  <a:pt x="457368" y="88459"/>
                </a:lnTo>
                <a:lnTo>
                  <a:pt x="449099" y="95908"/>
                </a:lnTo>
                <a:lnTo>
                  <a:pt x="487302" y="138315"/>
                </a:lnTo>
                <a:lnTo>
                  <a:pt x="511610" y="68400"/>
                </a:lnTo>
                <a:close/>
              </a:path>
              <a:path w="535940" h="484504">
                <a:moveTo>
                  <a:pt x="439296" y="68400"/>
                </a:moveTo>
                <a:lnTo>
                  <a:pt x="431029" y="75848"/>
                </a:lnTo>
                <a:lnTo>
                  <a:pt x="449099" y="95908"/>
                </a:lnTo>
                <a:lnTo>
                  <a:pt x="457368" y="88459"/>
                </a:lnTo>
                <a:lnTo>
                  <a:pt x="439296" y="68400"/>
                </a:lnTo>
                <a:close/>
              </a:path>
              <a:path w="535940" h="484504">
                <a:moveTo>
                  <a:pt x="535392" y="0"/>
                </a:moveTo>
                <a:lnTo>
                  <a:pt x="392824" y="33440"/>
                </a:lnTo>
                <a:lnTo>
                  <a:pt x="431029" y="75848"/>
                </a:lnTo>
                <a:lnTo>
                  <a:pt x="439296" y="68400"/>
                </a:lnTo>
                <a:lnTo>
                  <a:pt x="511610" y="68400"/>
                </a:lnTo>
                <a:lnTo>
                  <a:pt x="535392" y="0"/>
                </a:lnTo>
                <a:close/>
              </a:path>
            </a:pathLst>
          </a:custGeom>
          <a:solidFill>
            <a:srgbClr val="AFB0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8580621" y="4554118"/>
            <a:ext cx="708660" cy="141605"/>
          </a:xfrm>
          <a:custGeom>
            <a:avLst/>
            <a:gdLst/>
            <a:ahLst/>
            <a:cxnLst/>
            <a:rect l="l" t="t" r="r" b="b"/>
            <a:pathLst>
              <a:path w="708659" h="141604">
                <a:moveTo>
                  <a:pt x="580139" y="0"/>
                </a:moveTo>
                <a:lnTo>
                  <a:pt x="580139" y="141156"/>
                </a:lnTo>
                <a:lnTo>
                  <a:pt x="683902" y="84079"/>
                </a:lnTo>
                <a:lnTo>
                  <a:pt x="591263" y="84079"/>
                </a:lnTo>
                <a:lnTo>
                  <a:pt x="591263" y="57078"/>
                </a:lnTo>
                <a:lnTo>
                  <a:pt x="683902" y="57078"/>
                </a:lnTo>
                <a:lnTo>
                  <a:pt x="580139" y="0"/>
                </a:lnTo>
                <a:close/>
              </a:path>
              <a:path w="708659" h="141604">
                <a:moveTo>
                  <a:pt x="580139" y="57078"/>
                </a:moveTo>
                <a:lnTo>
                  <a:pt x="0" y="57078"/>
                </a:lnTo>
                <a:lnTo>
                  <a:pt x="0" y="84079"/>
                </a:lnTo>
                <a:lnTo>
                  <a:pt x="580139" y="84079"/>
                </a:lnTo>
                <a:lnTo>
                  <a:pt x="580139" y="57078"/>
                </a:lnTo>
                <a:close/>
              </a:path>
              <a:path w="708659" h="141604">
                <a:moveTo>
                  <a:pt x="683902" y="57078"/>
                </a:moveTo>
                <a:lnTo>
                  <a:pt x="591263" y="57078"/>
                </a:lnTo>
                <a:lnTo>
                  <a:pt x="591263" y="84079"/>
                </a:lnTo>
                <a:lnTo>
                  <a:pt x="683902" y="84079"/>
                </a:lnTo>
                <a:lnTo>
                  <a:pt x="708444" y="70578"/>
                </a:lnTo>
                <a:lnTo>
                  <a:pt x="683902" y="57078"/>
                </a:lnTo>
                <a:close/>
              </a:path>
            </a:pathLst>
          </a:custGeom>
          <a:solidFill>
            <a:srgbClr val="AFB0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7331021" y="3846845"/>
            <a:ext cx="511809" cy="509905"/>
          </a:xfrm>
          <a:custGeom>
            <a:avLst/>
            <a:gdLst/>
            <a:ahLst/>
            <a:cxnLst/>
            <a:rect l="l" t="t" r="r" b="b"/>
            <a:pathLst>
              <a:path w="511809" h="509904">
                <a:moveTo>
                  <a:pt x="100409" y="81007"/>
                </a:moveTo>
                <a:lnTo>
                  <a:pt x="81352" y="100130"/>
                </a:lnTo>
                <a:lnTo>
                  <a:pt x="492278" y="509644"/>
                </a:lnTo>
                <a:lnTo>
                  <a:pt x="511337" y="490520"/>
                </a:lnTo>
                <a:lnTo>
                  <a:pt x="100409" y="81007"/>
                </a:lnTo>
                <a:close/>
              </a:path>
              <a:path w="511809" h="509904">
                <a:moveTo>
                  <a:pt x="0" y="0"/>
                </a:moveTo>
                <a:lnTo>
                  <a:pt x="41061" y="140561"/>
                </a:lnTo>
                <a:lnTo>
                  <a:pt x="81352" y="100130"/>
                </a:lnTo>
                <a:lnTo>
                  <a:pt x="73469" y="92274"/>
                </a:lnTo>
                <a:lnTo>
                  <a:pt x="92527" y="73151"/>
                </a:lnTo>
                <a:lnTo>
                  <a:pt x="108238" y="73151"/>
                </a:lnTo>
                <a:lnTo>
                  <a:pt x="140703" y="40575"/>
                </a:lnTo>
                <a:lnTo>
                  <a:pt x="0" y="0"/>
                </a:lnTo>
                <a:close/>
              </a:path>
              <a:path w="511809" h="509904">
                <a:moveTo>
                  <a:pt x="92527" y="73151"/>
                </a:moveTo>
                <a:lnTo>
                  <a:pt x="73469" y="92274"/>
                </a:lnTo>
                <a:lnTo>
                  <a:pt x="81352" y="100130"/>
                </a:lnTo>
                <a:lnTo>
                  <a:pt x="100409" y="81007"/>
                </a:lnTo>
                <a:lnTo>
                  <a:pt x="92527" y="73151"/>
                </a:lnTo>
                <a:close/>
              </a:path>
              <a:path w="511809" h="509904">
                <a:moveTo>
                  <a:pt x="108238" y="73151"/>
                </a:moveTo>
                <a:lnTo>
                  <a:pt x="92527" y="73151"/>
                </a:lnTo>
                <a:lnTo>
                  <a:pt x="100409" y="81007"/>
                </a:lnTo>
                <a:lnTo>
                  <a:pt x="108238" y="73151"/>
                </a:lnTo>
                <a:close/>
              </a:path>
            </a:pathLst>
          </a:custGeom>
          <a:solidFill>
            <a:srgbClr val="AFB0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7038939" y="4548556"/>
            <a:ext cx="708660" cy="141605"/>
          </a:xfrm>
          <a:custGeom>
            <a:avLst/>
            <a:gdLst/>
            <a:ahLst/>
            <a:cxnLst/>
            <a:rect l="l" t="t" r="r" b="b"/>
            <a:pathLst>
              <a:path w="708659" h="141604">
                <a:moveTo>
                  <a:pt x="128304" y="0"/>
                </a:moveTo>
                <a:lnTo>
                  <a:pt x="0" y="70577"/>
                </a:lnTo>
                <a:lnTo>
                  <a:pt x="128304" y="141155"/>
                </a:lnTo>
                <a:lnTo>
                  <a:pt x="128304" y="84077"/>
                </a:lnTo>
                <a:lnTo>
                  <a:pt x="117180" y="84077"/>
                </a:lnTo>
                <a:lnTo>
                  <a:pt x="117180" y="57077"/>
                </a:lnTo>
                <a:lnTo>
                  <a:pt x="128304" y="57077"/>
                </a:lnTo>
                <a:lnTo>
                  <a:pt x="128304" y="0"/>
                </a:lnTo>
                <a:close/>
              </a:path>
              <a:path w="708659" h="141604">
                <a:moveTo>
                  <a:pt x="128304" y="57077"/>
                </a:moveTo>
                <a:lnTo>
                  <a:pt x="117180" y="57077"/>
                </a:lnTo>
                <a:lnTo>
                  <a:pt x="117180" y="84077"/>
                </a:lnTo>
                <a:lnTo>
                  <a:pt x="128304" y="84077"/>
                </a:lnTo>
                <a:lnTo>
                  <a:pt x="128304" y="57077"/>
                </a:lnTo>
                <a:close/>
              </a:path>
              <a:path w="708659" h="141604">
                <a:moveTo>
                  <a:pt x="708447" y="57077"/>
                </a:moveTo>
                <a:lnTo>
                  <a:pt x="128304" y="57077"/>
                </a:lnTo>
                <a:lnTo>
                  <a:pt x="128304" y="84077"/>
                </a:lnTo>
                <a:lnTo>
                  <a:pt x="708447" y="84077"/>
                </a:lnTo>
                <a:lnTo>
                  <a:pt x="708447" y="57077"/>
                </a:lnTo>
                <a:close/>
              </a:path>
            </a:pathLst>
          </a:custGeom>
          <a:solidFill>
            <a:srgbClr val="AFB0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8036528" y="4979512"/>
            <a:ext cx="141605" cy="708660"/>
          </a:xfrm>
          <a:custGeom>
            <a:avLst/>
            <a:gdLst/>
            <a:ahLst/>
            <a:cxnLst/>
            <a:rect l="l" t="t" r="r" b="b"/>
            <a:pathLst>
              <a:path w="141604" h="708660">
                <a:moveTo>
                  <a:pt x="57077" y="580139"/>
                </a:moveTo>
                <a:lnTo>
                  <a:pt x="0" y="580139"/>
                </a:lnTo>
                <a:lnTo>
                  <a:pt x="70577" y="708444"/>
                </a:lnTo>
                <a:lnTo>
                  <a:pt x="135036" y="591265"/>
                </a:lnTo>
                <a:lnTo>
                  <a:pt x="57077" y="591265"/>
                </a:lnTo>
                <a:lnTo>
                  <a:pt x="57077" y="580139"/>
                </a:lnTo>
                <a:close/>
              </a:path>
              <a:path w="141604" h="708660">
                <a:moveTo>
                  <a:pt x="84077" y="0"/>
                </a:moveTo>
                <a:lnTo>
                  <a:pt x="57077" y="0"/>
                </a:lnTo>
                <a:lnTo>
                  <a:pt x="57077" y="591265"/>
                </a:lnTo>
                <a:lnTo>
                  <a:pt x="84077" y="591265"/>
                </a:lnTo>
                <a:lnTo>
                  <a:pt x="84077" y="0"/>
                </a:lnTo>
                <a:close/>
              </a:path>
              <a:path w="141604" h="708660">
                <a:moveTo>
                  <a:pt x="141156" y="580139"/>
                </a:moveTo>
                <a:lnTo>
                  <a:pt x="84077" y="580139"/>
                </a:lnTo>
                <a:lnTo>
                  <a:pt x="84077" y="591265"/>
                </a:lnTo>
                <a:lnTo>
                  <a:pt x="135036" y="591265"/>
                </a:lnTo>
                <a:lnTo>
                  <a:pt x="141156" y="580139"/>
                </a:lnTo>
                <a:close/>
              </a:path>
            </a:pathLst>
          </a:custGeom>
          <a:solidFill>
            <a:srgbClr val="AFB0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8414424" y="4903440"/>
            <a:ext cx="535940" cy="484505"/>
          </a:xfrm>
          <a:custGeom>
            <a:avLst/>
            <a:gdLst/>
            <a:ahLst/>
            <a:cxnLst/>
            <a:rect l="l" t="t" r="r" b="b"/>
            <a:pathLst>
              <a:path w="535940" h="484504">
                <a:moveTo>
                  <a:pt x="431028" y="408359"/>
                </a:moveTo>
                <a:lnTo>
                  <a:pt x="392824" y="450767"/>
                </a:lnTo>
                <a:lnTo>
                  <a:pt x="535391" y="484207"/>
                </a:lnTo>
                <a:lnTo>
                  <a:pt x="511610" y="415808"/>
                </a:lnTo>
                <a:lnTo>
                  <a:pt x="439296" y="415808"/>
                </a:lnTo>
                <a:lnTo>
                  <a:pt x="431028" y="408359"/>
                </a:lnTo>
                <a:close/>
              </a:path>
              <a:path w="535940" h="484504">
                <a:moveTo>
                  <a:pt x="449099" y="388299"/>
                </a:moveTo>
                <a:lnTo>
                  <a:pt x="431028" y="408359"/>
                </a:lnTo>
                <a:lnTo>
                  <a:pt x="439296" y="415808"/>
                </a:lnTo>
                <a:lnTo>
                  <a:pt x="457368" y="395748"/>
                </a:lnTo>
                <a:lnTo>
                  <a:pt x="449099" y="388299"/>
                </a:lnTo>
                <a:close/>
              </a:path>
              <a:path w="535940" h="484504">
                <a:moveTo>
                  <a:pt x="487302" y="345892"/>
                </a:moveTo>
                <a:lnTo>
                  <a:pt x="449099" y="388299"/>
                </a:lnTo>
                <a:lnTo>
                  <a:pt x="457368" y="395748"/>
                </a:lnTo>
                <a:lnTo>
                  <a:pt x="439296" y="415808"/>
                </a:lnTo>
                <a:lnTo>
                  <a:pt x="511610" y="415808"/>
                </a:lnTo>
                <a:lnTo>
                  <a:pt x="487302" y="345892"/>
                </a:lnTo>
                <a:close/>
              </a:path>
              <a:path w="535940" h="484504">
                <a:moveTo>
                  <a:pt x="18072" y="0"/>
                </a:moveTo>
                <a:lnTo>
                  <a:pt x="0" y="20059"/>
                </a:lnTo>
                <a:lnTo>
                  <a:pt x="431028" y="408359"/>
                </a:lnTo>
                <a:lnTo>
                  <a:pt x="449099" y="388299"/>
                </a:lnTo>
                <a:lnTo>
                  <a:pt x="18072" y="0"/>
                </a:lnTo>
                <a:close/>
              </a:path>
            </a:pathLst>
          </a:custGeom>
          <a:solidFill>
            <a:srgbClr val="AFB0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317756" y="4905686"/>
            <a:ext cx="511809" cy="509905"/>
          </a:xfrm>
          <a:custGeom>
            <a:avLst/>
            <a:gdLst/>
            <a:ahLst/>
            <a:cxnLst/>
            <a:rect l="l" t="t" r="r" b="b"/>
            <a:pathLst>
              <a:path w="511809" h="509904">
                <a:moveTo>
                  <a:pt x="41061" y="369083"/>
                </a:moveTo>
                <a:lnTo>
                  <a:pt x="0" y="509644"/>
                </a:lnTo>
                <a:lnTo>
                  <a:pt x="140702" y="469069"/>
                </a:lnTo>
                <a:lnTo>
                  <a:pt x="108237" y="436492"/>
                </a:lnTo>
                <a:lnTo>
                  <a:pt x="92527" y="436492"/>
                </a:lnTo>
                <a:lnTo>
                  <a:pt x="73468" y="417370"/>
                </a:lnTo>
                <a:lnTo>
                  <a:pt x="81352" y="409513"/>
                </a:lnTo>
                <a:lnTo>
                  <a:pt x="41061" y="369083"/>
                </a:lnTo>
                <a:close/>
              </a:path>
              <a:path w="511809" h="509904">
                <a:moveTo>
                  <a:pt x="81352" y="409513"/>
                </a:moveTo>
                <a:lnTo>
                  <a:pt x="73468" y="417370"/>
                </a:lnTo>
                <a:lnTo>
                  <a:pt x="92527" y="436492"/>
                </a:lnTo>
                <a:lnTo>
                  <a:pt x="100409" y="428637"/>
                </a:lnTo>
                <a:lnTo>
                  <a:pt x="81352" y="409513"/>
                </a:lnTo>
                <a:close/>
              </a:path>
              <a:path w="511809" h="509904">
                <a:moveTo>
                  <a:pt x="100409" y="428637"/>
                </a:moveTo>
                <a:lnTo>
                  <a:pt x="92527" y="436492"/>
                </a:lnTo>
                <a:lnTo>
                  <a:pt x="108237" y="436492"/>
                </a:lnTo>
                <a:lnTo>
                  <a:pt x="100409" y="428637"/>
                </a:lnTo>
                <a:close/>
              </a:path>
              <a:path w="511809" h="509904">
                <a:moveTo>
                  <a:pt x="492281" y="0"/>
                </a:moveTo>
                <a:lnTo>
                  <a:pt x="81352" y="409513"/>
                </a:lnTo>
                <a:lnTo>
                  <a:pt x="100409" y="428637"/>
                </a:lnTo>
                <a:lnTo>
                  <a:pt x="511340" y="19123"/>
                </a:lnTo>
                <a:lnTo>
                  <a:pt x="492281" y="0"/>
                </a:lnTo>
                <a:close/>
              </a:path>
            </a:pathLst>
          </a:custGeom>
          <a:solidFill>
            <a:srgbClr val="AFB0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6834041" y="3324463"/>
            <a:ext cx="2563495" cy="2563495"/>
          </a:xfrm>
          <a:custGeom>
            <a:avLst/>
            <a:gdLst/>
            <a:ahLst/>
            <a:cxnLst/>
            <a:rect l="l" t="t" r="r" b="b"/>
            <a:pathLst>
              <a:path w="2563495" h="2563495">
                <a:moveTo>
                  <a:pt x="1281593" y="0"/>
                </a:moveTo>
                <a:lnTo>
                  <a:pt x="1329640" y="883"/>
                </a:lnTo>
                <a:lnTo>
                  <a:pt x="1377240" y="3515"/>
                </a:lnTo>
                <a:lnTo>
                  <a:pt x="1424364" y="7862"/>
                </a:lnTo>
                <a:lnTo>
                  <a:pt x="1470978" y="13895"/>
                </a:lnTo>
                <a:lnTo>
                  <a:pt x="1517054" y="21583"/>
                </a:lnTo>
                <a:lnTo>
                  <a:pt x="1562559" y="30893"/>
                </a:lnTo>
                <a:lnTo>
                  <a:pt x="1607463" y="41796"/>
                </a:lnTo>
                <a:lnTo>
                  <a:pt x="1651735" y="54261"/>
                </a:lnTo>
                <a:lnTo>
                  <a:pt x="1695344" y="68256"/>
                </a:lnTo>
                <a:lnTo>
                  <a:pt x="1738259" y="83750"/>
                </a:lnTo>
                <a:lnTo>
                  <a:pt x="1780449" y="100713"/>
                </a:lnTo>
                <a:lnTo>
                  <a:pt x="1821882" y="119114"/>
                </a:lnTo>
                <a:lnTo>
                  <a:pt x="1862529" y="138921"/>
                </a:lnTo>
                <a:lnTo>
                  <a:pt x="1902357" y="160104"/>
                </a:lnTo>
                <a:lnTo>
                  <a:pt x="1941337" y="182631"/>
                </a:lnTo>
                <a:lnTo>
                  <a:pt x="1979436" y="206472"/>
                </a:lnTo>
                <a:lnTo>
                  <a:pt x="2016625" y="231596"/>
                </a:lnTo>
                <a:lnTo>
                  <a:pt x="2052871" y="257971"/>
                </a:lnTo>
                <a:lnTo>
                  <a:pt x="2088145" y="285567"/>
                </a:lnTo>
                <a:lnTo>
                  <a:pt x="2122415" y="314353"/>
                </a:lnTo>
                <a:lnTo>
                  <a:pt x="2155650" y="344297"/>
                </a:lnTo>
                <a:lnTo>
                  <a:pt x="2187819" y="375369"/>
                </a:lnTo>
                <a:lnTo>
                  <a:pt x="2218891" y="407538"/>
                </a:lnTo>
                <a:lnTo>
                  <a:pt x="2248836" y="440773"/>
                </a:lnTo>
                <a:lnTo>
                  <a:pt x="2277622" y="475043"/>
                </a:lnTo>
                <a:lnTo>
                  <a:pt x="2305218" y="510317"/>
                </a:lnTo>
                <a:lnTo>
                  <a:pt x="2331593" y="546563"/>
                </a:lnTo>
                <a:lnTo>
                  <a:pt x="2356717" y="583751"/>
                </a:lnTo>
                <a:lnTo>
                  <a:pt x="2380558" y="621851"/>
                </a:lnTo>
                <a:lnTo>
                  <a:pt x="2403085" y="660830"/>
                </a:lnTo>
                <a:lnTo>
                  <a:pt x="2424268" y="700659"/>
                </a:lnTo>
                <a:lnTo>
                  <a:pt x="2444075" y="741305"/>
                </a:lnTo>
                <a:lnTo>
                  <a:pt x="2462476" y="782738"/>
                </a:lnTo>
                <a:lnTo>
                  <a:pt x="2479439" y="824928"/>
                </a:lnTo>
                <a:lnTo>
                  <a:pt x="2494933" y="867842"/>
                </a:lnTo>
                <a:lnTo>
                  <a:pt x="2508928" y="911451"/>
                </a:lnTo>
                <a:lnTo>
                  <a:pt x="2521393" y="955723"/>
                </a:lnTo>
                <a:lnTo>
                  <a:pt x="2532296" y="1000627"/>
                </a:lnTo>
                <a:lnTo>
                  <a:pt x="2541607" y="1046132"/>
                </a:lnTo>
                <a:lnTo>
                  <a:pt x="2549294" y="1092208"/>
                </a:lnTo>
                <a:lnTo>
                  <a:pt x="2555327" y="1138822"/>
                </a:lnTo>
                <a:lnTo>
                  <a:pt x="2559674" y="1185945"/>
                </a:lnTo>
                <a:lnTo>
                  <a:pt x="2562306" y="1233546"/>
                </a:lnTo>
                <a:lnTo>
                  <a:pt x="2563190" y="1281592"/>
                </a:lnTo>
                <a:lnTo>
                  <a:pt x="2562306" y="1329639"/>
                </a:lnTo>
                <a:lnTo>
                  <a:pt x="2559674" y="1377239"/>
                </a:lnTo>
                <a:lnTo>
                  <a:pt x="2555327" y="1424362"/>
                </a:lnTo>
                <a:lnTo>
                  <a:pt x="2549294" y="1470977"/>
                </a:lnTo>
                <a:lnTo>
                  <a:pt x="2541607" y="1517053"/>
                </a:lnTo>
                <a:lnTo>
                  <a:pt x="2532296" y="1562558"/>
                </a:lnTo>
                <a:lnTo>
                  <a:pt x="2521393" y="1607462"/>
                </a:lnTo>
                <a:lnTo>
                  <a:pt x="2508928" y="1651734"/>
                </a:lnTo>
                <a:lnTo>
                  <a:pt x="2494933" y="1695343"/>
                </a:lnTo>
                <a:lnTo>
                  <a:pt x="2479439" y="1738258"/>
                </a:lnTo>
                <a:lnTo>
                  <a:pt x="2462476" y="1780447"/>
                </a:lnTo>
                <a:lnTo>
                  <a:pt x="2444075" y="1821881"/>
                </a:lnTo>
                <a:lnTo>
                  <a:pt x="2424268" y="1862527"/>
                </a:lnTo>
                <a:lnTo>
                  <a:pt x="2403085" y="1902356"/>
                </a:lnTo>
                <a:lnTo>
                  <a:pt x="2380558" y="1941335"/>
                </a:lnTo>
                <a:lnTo>
                  <a:pt x="2356717" y="1979435"/>
                </a:lnTo>
                <a:lnTo>
                  <a:pt x="2331593" y="2016623"/>
                </a:lnTo>
                <a:lnTo>
                  <a:pt x="2305218" y="2052870"/>
                </a:lnTo>
                <a:lnTo>
                  <a:pt x="2277622" y="2088144"/>
                </a:lnTo>
                <a:lnTo>
                  <a:pt x="2248836" y="2122414"/>
                </a:lnTo>
                <a:lnTo>
                  <a:pt x="2218891" y="2155649"/>
                </a:lnTo>
                <a:lnTo>
                  <a:pt x="2187819" y="2187818"/>
                </a:lnTo>
                <a:lnTo>
                  <a:pt x="2155650" y="2218890"/>
                </a:lnTo>
                <a:lnTo>
                  <a:pt x="2122415" y="2248835"/>
                </a:lnTo>
                <a:lnTo>
                  <a:pt x="2088145" y="2277620"/>
                </a:lnTo>
                <a:lnTo>
                  <a:pt x="2052871" y="2305216"/>
                </a:lnTo>
                <a:lnTo>
                  <a:pt x="2016625" y="2331592"/>
                </a:lnTo>
                <a:lnTo>
                  <a:pt x="1979436" y="2356715"/>
                </a:lnTo>
                <a:lnTo>
                  <a:pt x="1941337" y="2380556"/>
                </a:lnTo>
                <a:lnTo>
                  <a:pt x="1902357" y="2403084"/>
                </a:lnTo>
                <a:lnTo>
                  <a:pt x="1862529" y="2424267"/>
                </a:lnTo>
                <a:lnTo>
                  <a:pt x="1821882" y="2444074"/>
                </a:lnTo>
                <a:lnTo>
                  <a:pt x="1780449" y="2462474"/>
                </a:lnTo>
                <a:lnTo>
                  <a:pt x="1738259" y="2479437"/>
                </a:lnTo>
                <a:lnTo>
                  <a:pt x="1695344" y="2494932"/>
                </a:lnTo>
                <a:lnTo>
                  <a:pt x="1651735" y="2508927"/>
                </a:lnTo>
                <a:lnTo>
                  <a:pt x="1607463" y="2521391"/>
                </a:lnTo>
                <a:lnTo>
                  <a:pt x="1562559" y="2532295"/>
                </a:lnTo>
                <a:lnTo>
                  <a:pt x="1517054" y="2541605"/>
                </a:lnTo>
                <a:lnTo>
                  <a:pt x="1470978" y="2549293"/>
                </a:lnTo>
                <a:lnTo>
                  <a:pt x="1424364" y="2555326"/>
                </a:lnTo>
                <a:lnTo>
                  <a:pt x="1377240" y="2559673"/>
                </a:lnTo>
                <a:lnTo>
                  <a:pt x="1329640" y="2562304"/>
                </a:lnTo>
                <a:lnTo>
                  <a:pt x="1281593" y="2563188"/>
                </a:lnTo>
                <a:lnTo>
                  <a:pt x="1233547" y="2562304"/>
                </a:lnTo>
                <a:lnTo>
                  <a:pt x="1185947" y="2559673"/>
                </a:lnTo>
                <a:lnTo>
                  <a:pt x="1138824" y="2555326"/>
                </a:lnTo>
                <a:lnTo>
                  <a:pt x="1092209" y="2549293"/>
                </a:lnTo>
                <a:lnTo>
                  <a:pt x="1046134" y="2541605"/>
                </a:lnTo>
                <a:lnTo>
                  <a:pt x="1000628" y="2532295"/>
                </a:lnTo>
                <a:lnTo>
                  <a:pt x="955724" y="2521391"/>
                </a:lnTo>
                <a:lnTo>
                  <a:pt x="911452" y="2508927"/>
                </a:lnTo>
                <a:lnTo>
                  <a:pt x="867844" y="2494932"/>
                </a:lnTo>
                <a:lnTo>
                  <a:pt x="824929" y="2479437"/>
                </a:lnTo>
                <a:lnTo>
                  <a:pt x="782739" y="2462474"/>
                </a:lnTo>
                <a:lnTo>
                  <a:pt x="741306" y="2444074"/>
                </a:lnTo>
                <a:lnTo>
                  <a:pt x="700660" y="2424267"/>
                </a:lnTo>
                <a:lnTo>
                  <a:pt x="660831" y="2403084"/>
                </a:lnTo>
                <a:lnTo>
                  <a:pt x="621852" y="2380556"/>
                </a:lnTo>
                <a:lnTo>
                  <a:pt x="583752" y="2356715"/>
                </a:lnTo>
                <a:lnTo>
                  <a:pt x="546564" y="2331592"/>
                </a:lnTo>
                <a:lnTo>
                  <a:pt x="510317" y="2305216"/>
                </a:lnTo>
                <a:lnTo>
                  <a:pt x="475044" y="2277620"/>
                </a:lnTo>
                <a:lnTo>
                  <a:pt x="440774" y="2248835"/>
                </a:lnTo>
                <a:lnTo>
                  <a:pt x="407539" y="2218890"/>
                </a:lnTo>
                <a:lnTo>
                  <a:pt x="375370" y="2187818"/>
                </a:lnTo>
                <a:lnTo>
                  <a:pt x="344298" y="2155649"/>
                </a:lnTo>
                <a:lnTo>
                  <a:pt x="314353" y="2122414"/>
                </a:lnTo>
                <a:lnTo>
                  <a:pt x="285567" y="2088144"/>
                </a:lnTo>
                <a:lnTo>
                  <a:pt x="257971" y="2052870"/>
                </a:lnTo>
                <a:lnTo>
                  <a:pt x="231596" y="2016623"/>
                </a:lnTo>
                <a:lnTo>
                  <a:pt x="206472" y="1979435"/>
                </a:lnTo>
                <a:lnTo>
                  <a:pt x="182631" y="1941335"/>
                </a:lnTo>
                <a:lnTo>
                  <a:pt x="160104" y="1902356"/>
                </a:lnTo>
                <a:lnTo>
                  <a:pt x="138921" y="1862527"/>
                </a:lnTo>
                <a:lnTo>
                  <a:pt x="119114" y="1821881"/>
                </a:lnTo>
                <a:lnTo>
                  <a:pt x="100714" y="1780447"/>
                </a:lnTo>
                <a:lnTo>
                  <a:pt x="83751" y="1738258"/>
                </a:lnTo>
                <a:lnTo>
                  <a:pt x="68256" y="1695343"/>
                </a:lnTo>
                <a:lnTo>
                  <a:pt x="54261" y="1651734"/>
                </a:lnTo>
                <a:lnTo>
                  <a:pt x="41796" y="1607462"/>
                </a:lnTo>
                <a:lnTo>
                  <a:pt x="30893" y="1562558"/>
                </a:lnTo>
                <a:lnTo>
                  <a:pt x="21583" y="1517053"/>
                </a:lnTo>
                <a:lnTo>
                  <a:pt x="13895" y="1470977"/>
                </a:lnTo>
                <a:lnTo>
                  <a:pt x="7862" y="1424362"/>
                </a:lnTo>
                <a:lnTo>
                  <a:pt x="3515" y="1377239"/>
                </a:lnTo>
                <a:lnTo>
                  <a:pt x="883" y="1329639"/>
                </a:lnTo>
                <a:lnTo>
                  <a:pt x="0" y="1281592"/>
                </a:lnTo>
                <a:lnTo>
                  <a:pt x="883" y="1233546"/>
                </a:lnTo>
                <a:lnTo>
                  <a:pt x="3515" y="1185945"/>
                </a:lnTo>
                <a:lnTo>
                  <a:pt x="7862" y="1138822"/>
                </a:lnTo>
                <a:lnTo>
                  <a:pt x="13895" y="1092208"/>
                </a:lnTo>
                <a:lnTo>
                  <a:pt x="21583" y="1046132"/>
                </a:lnTo>
                <a:lnTo>
                  <a:pt x="30893" y="1000627"/>
                </a:lnTo>
                <a:lnTo>
                  <a:pt x="41796" y="955723"/>
                </a:lnTo>
                <a:lnTo>
                  <a:pt x="54261" y="911451"/>
                </a:lnTo>
                <a:lnTo>
                  <a:pt x="68256" y="867842"/>
                </a:lnTo>
                <a:lnTo>
                  <a:pt x="83751" y="824928"/>
                </a:lnTo>
                <a:lnTo>
                  <a:pt x="100714" y="782738"/>
                </a:lnTo>
                <a:lnTo>
                  <a:pt x="119114" y="741305"/>
                </a:lnTo>
                <a:lnTo>
                  <a:pt x="138921" y="700659"/>
                </a:lnTo>
                <a:lnTo>
                  <a:pt x="160104" y="660830"/>
                </a:lnTo>
                <a:lnTo>
                  <a:pt x="182631" y="621851"/>
                </a:lnTo>
                <a:lnTo>
                  <a:pt x="206472" y="583751"/>
                </a:lnTo>
                <a:lnTo>
                  <a:pt x="231596" y="546563"/>
                </a:lnTo>
                <a:lnTo>
                  <a:pt x="257971" y="510317"/>
                </a:lnTo>
                <a:lnTo>
                  <a:pt x="285567" y="475043"/>
                </a:lnTo>
                <a:lnTo>
                  <a:pt x="314353" y="440773"/>
                </a:lnTo>
                <a:lnTo>
                  <a:pt x="344298" y="407538"/>
                </a:lnTo>
                <a:lnTo>
                  <a:pt x="375370" y="375369"/>
                </a:lnTo>
                <a:lnTo>
                  <a:pt x="407539" y="344297"/>
                </a:lnTo>
                <a:lnTo>
                  <a:pt x="440774" y="314353"/>
                </a:lnTo>
                <a:lnTo>
                  <a:pt x="475044" y="285567"/>
                </a:lnTo>
                <a:lnTo>
                  <a:pt x="510317" y="257971"/>
                </a:lnTo>
                <a:lnTo>
                  <a:pt x="546564" y="231596"/>
                </a:lnTo>
                <a:lnTo>
                  <a:pt x="583752" y="206472"/>
                </a:lnTo>
                <a:lnTo>
                  <a:pt x="621852" y="182631"/>
                </a:lnTo>
                <a:lnTo>
                  <a:pt x="660831" y="160104"/>
                </a:lnTo>
                <a:lnTo>
                  <a:pt x="700660" y="138921"/>
                </a:lnTo>
                <a:lnTo>
                  <a:pt x="741306" y="119114"/>
                </a:lnTo>
                <a:lnTo>
                  <a:pt x="782739" y="100713"/>
                </a:lnTo>
                <a:lnTo>
                  <a:pt x="824929" y="83750"/>
                </a:lnTo>
                <a:lnTo>
                  <a:pt x="867844" y="68256"/>
                </a:lnTo>
                <a:lnTo>
                  <a:pt x="911452" y="54261"/>
                </a:lnTo>
                <a:lnTo>
                  <a:pt x="955724" y="41796"/>
                </a:lnTo>
                <a:lnTo>
                  <a:pt x="1000628" y="30893"/>
                </a:lnTo>
                <a:lnTo>
                  <a:pt x="1046134" y="21583"/>
                </a:lnTo>
                <a:lnTo>
                  <a:pt x="1092209" y="13895"/>
                </a:lnTo>
                <a:lnTo>
                  <a:pt x="1138824" y="7862"/>
                </a:lnTo>
                <a:lnTo>
                  <a:pt x="1185947" y="3515"/>
                </a:lnTo>
                <a:lnTo>
                  <a:pt x="1233547" y="883"/>
                </a:lnTo>
                <a:lnTo>
                  <a:pt x="1281593" y="0"/>
                </a:lnTo>
                <a:close/>
              </a:path>
            </a:pathLst>
          </a:custGeom>
          <a:ln w="17999">
            <a:solidFill>
              <a:srgbClr val="DD2B1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8110317" y="3263007"/>
            <a:ext cx="135562" cy="12310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8884501" y="3562141"/>
            <a:ext cx="137850" cy="13264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9305963" y="4271975"/>
            <a:ext cx="123151" cy="13510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8681626" y="5654612"/>
            <a:ext cx="142243" cy="11771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7836689" y="5837097"/>
            <a:ext cx="139222" cy="12172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7148545" y="5460915"/>
            <a:ext cx="129236" cy="13944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6825315" y="4122665"/>
            <a:ext cx="116293" cy="14313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7319919" y="3499707"/>
            <a:ext cx="142321" cy="116445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/>
          <p:nvPr/>
        </p:nvSpPr>
        <p:spPr>
          <a:xfrm>
            <a:off x="6446380" y="2924173"/>
            <a:ext cx="3354704" cy="2235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300" b="1" u="sng" spc="-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1. </a:t>
            </a:r>
            <a:r>
              <a:rPr sz="1300" b="1" u="sng" spc="1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ONE </a:t>
            </a:r>
            <a:r>
              <a:rPr sz="1300" b="1" u="sng" spc="2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IDEA </a:t>
            </a:r>
            <a:r>
              <a:rPr sz="1300" b="1" u="sng" spc="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TO </a:t>
            </a:r>
            <a:r>
              <a:rPr sz="1300" b="1" u="sng" spc="1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BE </a:t>
            </a:r>
            <a:r>
              <a:rPr sz="1300" b="1" u="sng" spc="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FULLY</a:t>
            </a:r>
            <a:r>
              <a:rPr sz="1300" b="1" u="sng" spc="14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 </a:t>
            </a:r>
            <a:r>
              <a:rPr sz="1300" b="1" u="sng" spc="2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DEVELOPED.</a:t>
            </a:r>
            <a:endParaRPr sz="130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8691092" y="3729885"/>
            <a:ext cx="1714500" cy="2235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300" b="1" spc="-5" dirty="0">
                <a:solidFill>
                  <a:srgbClr val="151616"/>
                </a:solidFill>
                <a:latin typeface="Arial"/>
                <a:cs typeface="Arial"/>
              </a:rPr>
              <a:t>2. </a:t>
            </a:r>
            <a:r>
              <a:rPr sz="1300" b="1" spc="25" dirty="0">
                <a:solidFill>
                  <a:srgbClr val="151616"/>
                </a:solidFill>
                <a:latin typeface="Arial"/>
                <a:cs typeface="Arial"/>
              </a:rPr>
              <a:t>FINAL </a:t>
            </a:r>
            <a:r>
              <a:rPr sz="1300" b="1" spc="15" dirty="0">
                <a:solidFill>
                  <a:srgbClr val="151616"/>
                </a:solidFill>
                <a:latin typeface="Arial"/>
                <a:cs typeface="Arial"/>
              </a:rPr>
              <a:t>DRAWINGS</a:t>
            </a:r>
            <a:endParaRPr sz="130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8761835" y="4734567"/>
            <a:ext cx="1827530" cy="407034"/>
          </a:xfrm>
          <a:prstGeom prst="rect">
            <a:avLst/>
          </a:prstGeom>
        </p:spPr>
        <p:txBody>
          <a:bodyPr vert="horz" wrap="square" lIns="0" tIns="29845" rIns="0" bIns="0" rtlCol="0">
            <a:spAutoFit/>
          </a:bodyPr>
          <a:lstStyle/>
          <a:p>
            <a:pPr marL="187325" marR="5080" indent="-175260">
              <a:lnSpc>
                <a:spcPts val="1450"/>
              </a:lnSpc>
              <a:spcBef>
                <a:spcPts val="235"/>
              </a:spcBef>
            </a:pPr>
            <a:r>
              <a:rPr sz="1300" b="1" spc="-5" dirty="0">
                <a:solidFill>
                  <a:srgbClr val="151616"/>
                </a:solidFill>
                <a:latin typeface="Arial"/>
                <a:cs typeface="Arial"/>
              </a:rPr>
              <a:t>3. </a:t>
            </a:r>
            <a:r>
              <a:rPr sz="1300" b="1" spc="25" dirty="0">
                <a:solidFill>
                  <a:srgbClr val="151616"/>
                </a:solidFill>
                <a:latin typeface="Arial"/>
                <a:cs typeface="Arial"/>
              </a:rPr>
              <a:t>FINAL PROTOTYPE  MANUFACTURED</a:t>
            </a:r>
            <a:endParaRPr sz="130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6739389" y="5958311"/>
            <a:ext cx="2389505" cy="407034"/>
          </a:xfrm>
          <a:prstGeom prst="rect">
            <a:avLst/>
          </a:prstGeom>
        </p:spPr>
        <p:txBody>
          <a:bodyPr vert="horz" wrap="square" lIns="0" tIns="29845" rIns="0" bIns="0" rtlCol="0">
            <a:spAutoFit/>
          </a:bodyPr>
          <a:lstStyle/>
          <a:p>
            <a:pPr marL="12700" marR="5080" indent="327025">
              <a:lnSpc>
                <a:spcPts val="1450"/>
              </a:lnSpc>
              <a:spcBef>
                <a:spcPts val="235"/>
              </a:spcBef>
            </a:pPr>
            <a:r>
              <a:rPr sz="1300" b="1" spc="-5" dirty="0">
                <a:solidFill>
                  <a:srgbClr val="008333"/>
                </a:solidFill>
                <a:latin typeface="Arial"/>
                <a:cs typeface="Arial"/>
              </a:rPr>
              <a:t>4. </a:t>
            </a:r>
            <a:r>
              <a:rPr sz="1300" b="1" spc="25" dirty="0">
                <a:solidFill>
                  <a:srgbClr val="008333"/>
                </a:solidFill>
                <a:latin typeface="Arial"/>
                <a:cs typeface="Arial"/>
              </a:rPr>
              <a:t>FULL TESTING </a:t>
            </a:r>
            <a:r>
              <a:rPr sz="1300" b="1" spc="10" dirty="0">
                <a:solidFill>
                  <a:srgbClr val="008333"/>
                </a:solidFill>
                <a:latin typeface="Arial"/>
                <a:cs typeface="Arial"/>
              </a:rPr>
              <a:t>BY  </a:t>
            </a:r>
            <a:r>
              <a:rPr sz="1300" b="1" spc="25" dirty="0">
                <a:solidFill>
                  <a:srgbClr val="008333"/>
                </a:solidFill>
                <a:latin typeface="Arial"/>
                <a:cs typeface="Arial"/>
              </a:rPr>
              <a:t>FOCUS GROUP </a:t>
            </a:r>
            <a:r>
              <a:rPr sz="1300" b="1" spc="15" dirty="0">
                <a:solidFill>
                  <a:srgbClr val="008333"/>
                </a:solidFill>
                <a:latin typeface="Arial"/>
                <a:cs typeface="Arial"/>
              </a:rPr>
              <a:t>AND</a:t>
            </a:r>
            <a:r>
              <a:rPr sz="1300" b="1" spc="30" dirty="0">
                <a:solidFill>
                  <a:srgbClr val="008333"/>
                </a:solidFill>
                <a:latin typeface="Arial"/>
                <a:cs typeface="Arial"/>
              </a:rPr>
              <a:t> </a:t>
            </a:r>
            <a:r>
              <a:rPr sz="1300" b="1" spc="25" dirty="0">
                <a:solidFill>
                  <a:srgbClr val="008333"/>
                </a:solidFill>
                <a:latin typeface="Arial"/>
                <a:cs typeface="Arial"/>
              </a:rPr>
              <a:t>CLIENT</a:t>
            </a:r>
            <a:endParaRPr sz="1300"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5661454" y="4731449"/>
            <a:ext cx="2181860" cy="407034"/>
          </a:xfrm>
          <a:prstGeom prst="rect">
            <a:avLst/>
          </a:prstGeom>
        </p:spPr>
        <p:txBody>
          <a:bodyPr vert="horz" wrap="square" lIns="0" tIns="29845" rIns="0" bIns="0" rtlCol="0">
            <a:spAutoFit/>
          </a:bodyPr>
          <a:lstStyle/>
          <a:p>
            <a:pPr marL="12700" marR="5080" indent="156210">
              <a:lnSpc>
                <a:spcPts val="1450"/>
              </a:lnSpc>
              <a:spcBef>
                <a:spcPts val="235"/>
              </a:spcBef>
            </a:pPr>
            <a:r>
              <a:rPr sz="1300" b="1" spc="-5" dirty="0">
                <a:solidFill>
                  <a:srgbClr val="008333"/>
                </a:solidFill>
                <a:latin typeface="Arial"/>
                <a:cs typeface="Arial"/>
              </a:rPr>
              <a:t>5. </a:t>
            </a:r>
            <a:r>
              <a:rPr sz="1300" b="1" spc="25" dirty="0">
                <a:solidFill>
                  <a:srgbClr val="008333"/>
                </a:solidFill>
                <a:latin typeface="Arial"/>
                <a:cs typeface="Arial"/>
              </a:rPr>
              <a:t>FINAL </a:t>
            </a:r>
            <a:r>
              <a:rPr sz="1300" b="1" spc="5" dirty="0">
                <a:solidFill>
                  <a:srgbClr val="008333"/>
                </a:solidFill>
                <a:latin typeface="Arial"/>
                <a:cs typeface="Arial"/>
              </a:rPr>
              <a:t>EVALUATION  </a:t>
            </a:r>
            <a:r>
              <a:rPr sz="1300" b="1" spc="25" dirty="0">
                <a:solidFill>
                  <a:srgbClr val="008333"/>
                </a:solidFill>
                <a:latin typeface="Arial"/>
                <a:cs typeface="Arial"/>
              </a:rPr>
              <a:t>AGAINST</a:t>
            </a:r>
            <a:r>
              <a:rPr sz="1300" b="1" spc="65" dirty="0">
                <a:solidFill>
                  <a:srgbClr val="008333"/>
                </a:solidFill>
                <a:latin typeface="Arial"/>
                <a:cs typeface="Arial"/>
              </a:rPr>
              <a:t> </a:t>
            </a:r>
            <a:r>
              <a:rPr sz="1300" b="1" spc="25" dirty="0">
                <a:solidFill>
                  <a:srgbClr val="008333"/>
                </a:solidFill>
                <a:latin typeface="Arial"/>
                <a:cs typeface="Arial"/>
              </a:rPr>
              <a:t>SPECIFICATION</a:t>
            </a:r>
            <a:endParaRPr sz="1300">
              <a:latin typeface="Arial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5964635" y="3719200"/>
            <a:ext cx="2167890" cy="407034"/>
          </a:xfrm>
          <a:prstGeom prst="rect">
            <a:avLst/>
          </a:prstGeom>
        </p:spPr>
        <p:txBody>
          <a:bodyPr vert="horz" wrap="square" lIns="0" tIns="29845" rIns="0" bIns="0" rtlCol="0">
            <a:spAutoFit/>
          </a:bodyPr>
          <a:lstStyle/>
          <a:p>
            <a:pPr marL="187325" marR="5080" indent="-175260">
              <a:lnSpc>
                <a:spcPts val="1450"/>
              </a:lnSpc>
              <a:spcBef>
                <a:spcPts val="235"/>
              </a:spcBef>
            </a:pPr>
            <a:r>
              <a:rPr sz="1300" b="1" spc="-5" dirty="0">
                <a:solidFill>
                  <a:srgbClr val="008333"/>
                </a:solidFill>
                <a:latin typeface="Arial"/>
                <a:cs typeface="Arial"/>
              </a:rPr>
              <a:t>6. </a:t>
            </a:r>
            <a:r>
              <a:rPr sz="1300" b="1" spc="25" dirty="0">
                <a:solidFill>
                  <a:srgbClr val="008333"/>
                </a:solidFill>
                <a:latin typeface="Arial"/>
                <a:cs typeface="Arial"/>
              </a:rPr>
              <a:t>FINAL IMPROVEMENTS  </a:t>
            </a:r>
            <a:r>
              <a:rPr sz="1300" b="1" spc="15" dirty="0">
                <a:solidFill>
                  <a:srgbClr val="008333"/>
                </a:solidFill>
                <a:latin typeface="Arial"/>
                <a:cs typeface="Arial"/>
              </a:rPr>
              <a:t>AND</a:t>
            </a:r>
            <a:r>
              <a:rPr sz="1300" b="1" spc="35" dirty="0">
                <a:solidFill>
                  <a:srgbClr val="008333"/>
                </a:solidFill>
                <a:latin typeface="Arial"/>
                <a:cs typeface="Arial"/>
              </a:rPr>
              <a:t> </a:t>
            </a:r>
            <a:r>
              <a:rPr sz="1300" b="1" spc="25" dirty="0">
                <a:solidFill>
                  <a:srgbClr val="008333"/>
                </a:solidFill>
                <a:latin typeface="Arial"/>
                <a:cs typeface="Arial"/>
              </a:rPr>
              <a:t>MODIFICATIONS</a:t>
            </a:r>
            <a:endParaRPr sz="1300">
              <a:latin typeface="Arial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7864355" y="3935440"/>
            <a:ext cx="575310" cy="121158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7750" spc="10" dirty="0">
                <a:solidFill>
                  <a:srgbClr val="DD2B1C"/>
                </a:solidFill>
                <a:latin typeface="Arial"/>
                <a:cs typeface="Arial"/>
              </a:rPr>
              <a:t>4</a:t>
            </a:r>
            <a:endParaRPr sz="7750">
              <a:latin typeface="Arial"/>
              <a:cs typeface="Arial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2668330" y="3504995"/>
            <a:ext cx="141605" cy="720090"/>
          </a:xfrm>
          <a:custGeom>
            <a:avLst/>
            <a:gdLst/>
            <a:ahLst/>
            <a:cxnLst/>
            <a:rect l="l" t="t" r="r" b="b"/>
            <a:pathLst>
              <a:path w="141605" h="720089">
                <a:moveTo>
                  <a:pt x="84077" y="117180"/>
                </a:moveTo>
                <a:lnTo>
                  <a:pt x="57077" y="117180"/>
                </a:lnTo>
                <a:lnTo>
                  <a:pt x="57077" y="719568"/>
                </a:lnTo>
                <a:lnTo>
                  <a:pt x="84077" y="719568"/>
                </a:lnTo>
                <a:lnTo>
                  <a:pt x="84077" y="117180"/>
                </a:lnTo>
                <a:close/>
              </a:path>
              <a:path w="141605" h="720089">
                <a:moveTo>
                  <a:pt x="70577" y="0"/>
                </a:moveTo>
                <a:lnTo>
                  <a:pt x="0" y="128304"/>
                </a:lnTo>
                <a:lnTo>
                  <a:pt x="57077" y="128304"/>
                </a:lnTo>
                <a:lnTo>
                  <a:pt x="57077" y="117180"/>
                </a:lnTo>
                <a:lnTo>
                  <a:pt x="135036" y="117180"/>
                </a:lnTo>
                <a:lnTo>
                  <a:pt x="70577" y="0"/>
                </a:lnTo>
                <a:close/>
              </a:path>
              <a:path w="141605" h="720089">
                <a:moveTo>
                  <a:pt x="135036" y="117180"/>
                </a:moveTo>
                <a:lnTo>
                  <a:pt x="84077" y="117180"/>
                </a:lnTo>
                <a:lnTo>
                  <a:pt x="84077" y="128304"/>
                </a:lnTo>
                <a:lnTo>
                  <a:pt x="141155" y="128304"/>
                </a:lnTo>
                <a:lnTo>
                  <a:pt x="135036" y="117180"/>
                </a:lnTo>
                <a:close/>
              </a:path>
            </a:pathLst>
          </a:custGeom>
          <a:solidFill>
            <a:srgbClr val="AFB0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3066905" y="3814513"/>
            <a:ext cx="544195" cy="492125"/>
          </a:xfrm>
          <a:custGeom>
            <a:avLst/>
            <a:gdLst/>
            <a:ahLst/>
            <a:cxnLst/>
            <a:rect l="l" t="t" r="r" b="b"/>
            <a:pathLst>
              <a:path w="544195" h="492125">
                <a:moveTo>
                  <a:pt x="439294" y="75847"/>
                </a:moveTo>
                <a:lnTo>
                  <a:pt x="0" y="471589"/>
                </a:lnTo>
                <a:lnTo>
                  <a:pt x="18072" y="491648"/>
                </a:lnTo>
                <a:lnTo>
                  <a:pt x="457365" y="95907"/>
                </a:lnTo>
                <a:lnTo>
                  <a:pt x="439294" y="75847"/>
                </a:lnTo>
                <a:close/>
              </a:path>
              <a:path w="544195" h="492125">
                <a:moveTo>
                  <a:pt x="519876" y="68399"/>
                </a:moveTo>
                <a:lnTo>
                  <a:pt x="447561" y="68399"/>
                </a:lnTo>
                <a:lnTo>
                  <a:pt x="465634" y="88459"/>
                </a:lnTo>
                <a:lnTo>
                  <a:pt x="457365" y="95907"/>
                </a:lnTo>
                <a:lnTo>
                  <a:pt x="495567" y="138315"/>
                </a:lnTo>
                <a:lnTo>
                  <a:pt x="519876" y="68399"/>
                </a:lnTo>
                <a:close/>
              </a:path>
              <a:path w="544195" h="492125">
                <a:moveTo>
                  <a:pt x="447561" y="68399"/>
                </a:moveTo>
                <a:lnTo>
                  <a:pt x="439294" y="75847"/>
                </a:lnTo>
                <a:lnTo>
                  <a:pt x="457365" y="95907"/>
                </a:lnTo>
                <a:lnTo>
                  <a:pt x="465634" y="88459"/>
                </a:lnTo>
                <a:lnTo>
                  <a:pt x="447561" y="68399"/>
                </a:lnTo>
                <a:close/>
              </a:path>
              <a:path w="544195" h="492125">
                <a:moveTo>
                  <a:pt x="543657" y="0"/>
                </a:moveTo>
                <a:lnTo>
                  <a:pt x="401090" y="33436"/>
                </a:lnTo>
                <a:lnTo>
                  <a:pt x="439294" y="75847"/>
                </a:lnTo>
                <a:lnTo>
                  <a:pt x="447561" y="68399"/>
                </a:lnTo>
                <a:lnTo>
                  <a:pt x="519876" y="68399"/>
                </a:lnTo>
                <a:lnTo>
                  <a:pt x="543657" y="0"/>
                </a:lnTo>
                <a:close/>
              </a:path>
            </a:pathLst>
          </a:custGeom>
          <a:solidFill>
            <a:srgbClr val="AFB0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3219853" y="4528328"/>
            <a:ext cx="720090" cy="141605"/>
          </a:xfrm>
          <a:custGeom>
            <a:avLst/>
            <a:gdLst/>
            <a:ahLst/>
            <a:cxnLst/>
            <a:rect l="l" t="t" r="r" b="b"/>
            <a:pathLst>
              <a:path w="720089" h="141604">
                <a:moveTo>
                  <a:pt x="591265" y="0"/>
                </a:moveTo>
                <a:lnTo>
                  <a:pt x="591265" y="141155"/>
                </a:lnTo>
                <a:lnTo>
                  <a:pt x="695026" y="84077"/>
                </a:lnTo>
                <a:lnTo>
                  <a:pt x="602388" y="84077"/>
                </a:lnTo>
                <a:lnTo>
                  <a:pt x="602388" y="57077"/>
                </a:lnTo>
                <a:lnTo>
                  <a:pt x="695026" y="57077"/>
                </a:lnTo>
                <a:lnTo>
                  <a:pt x="591265" y="0"/>
                </a:lnTo>
                <a:close/>
              </a:path>
              <a:path w="720089" h="141604">
                <a:moveTo>
                  <a:pt x="591265" y="57077"/>
                </a:moveTo>
                <a:lnTo>
                  <a:pt x="0" y="57077"/>
                </a:lnTo>
                <a:lnTo>
                  <a:pt x="0" y="84077"/>
                </a:lnTo>
                <a:lnTo>
                  <a:pt x="591265" y="84077"/>
                </a:lnTo>
                <a:lnTo>
                  <a:pt x="591265" y="57077"/>
                </a:lnTo>
                <a:close/>
              </a:path>
              <a:path w="720089" h="141604">
                <a:moveTo>
                  <a:pt x="695026" y="57077"/>
                </a:moveTo>
                <a:lnTo>
                  <a:pt x="602388" y="57077"/>
                </a:lnTo>
                <a:lnTo>
                  <a:pt x="602388" y="84077"/>
                </a:lnTo>
                <a:lnTo>
                  <a:pt x="695026" y="84077"/>
                </a:lnTo>
                <a:lnTo>
                  <a:pt x="719568" y="70577"/>
                </a:lnTo>
                <a:lnTo>
                  <a:pt x="695026" y="57077"/>
                </a:lnTo>
                <a:close/>
              </a:path>
            </a:pathLst>
          </a:custGeom>
          <a:solidFill>
            <a:srgbClr val="AFB0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1950642" y="3808842"/>
            <a:ext cx="519430" cy="517525"/>
          </a:xfrm>
          <a:custGeom>
            <a:avLst/>
            <a:gdLst/>
            <a:ahLst/>
            <a:cxnLst/>
            <a:rect l="l" t="t" r="r" b="b"/>
            <a:pathLst>
              <a:path w="519430" h="517525">
                <a:moveTo>
                  <a:pt x="100410" y="81008"/>
                </a:moveTo>
                <a:lnTo>
                  <a:pt x="81351" y="100132"/>
                </a:lnTo>
                <a:lnTo>
                  <a:pt x="500155" y="517497"/>
                </a:lnTo>
                <a:lnTo>
                  <a:pt x="519212" y="498373"/>
                </a:lnTo>
                <a:lnTo>
                  <a:pt x="100410" y="81008"/>
                </a:lnTo>
                <a:close/>
              </a:path>
              <a:path w="519430" h="517525">
                <a:moveTo>
                  <a:pt x="0" y="0"/>
                </a:moveTo>
                <a:lnTo>
                  <a:pt x="41061" y="140562"/>
                </a:lnTo>
                <a:lnTo>
                  <a:pt x="81351" y="100132"/>
                </a:lnTo>
                <a:lnTo>
                  <a:pt x="73468" y="92275"/>
                </a:lnTo>
                <a:lnTo>
                  <a:pt x="92527" y="73151"/>
                </a:lnTo>
                <a:lnTo>
                  <a:pt x="108239" y="73151"/>
                </a:lnTo>
                <a:lnTo>
                  <a:pt x="140702" y="40576"/>
                </a:lnTo>
                <a:lnTo>
                  <a:pt x="0" y="0"/>
                </a:lnTo>
                <a:close/>
              </a:path>
              <a:path w="519430" h="517525">
                <a:moveTo>
                  <a:pt x="92527" y="73151"/>
                </a:moveTo>
                <a:lnTo>
                  <a:pt x="73468" y="92275"/>
                </a:lnTo>
                <a:lnTo>
                  <a:pt x="81351" y="100132"/>
                </a:lnTo>
                <a:lnTo>
                  <a:pt x="100410" y="81008"/>
                </a:lnTo>
                <a:lnTo>
                  <a:pt x="92527" y="73151"/>
                </a:lnTo>
                <a:close/>
              </a:path>
              <a:path w="519430" h="517525">
                <a:moveTo>
                  <a:pt x="108239" y="73151"/>
                </a:moveTo>
                <a:lnTo>
                  <a:pt x="92527" y="73151"/>
                </a:lnTo>
                <a:lnTo>
                  <a:pt x="100410" y="81008"/>
                </a:lnTo>
                <a:lnTo>
                  <a:pt x="108239" y="73151"/>
                </a:lnTo>
                <a:close/>
              </a:path>
            </a:pathLst>
          </a:custGeom>
          <a:solidFill>
            <a:srgbClr val="AFB0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1653976" y="4522679"/>
            <a:ext cx="720090" cy="141605"/>
          </a:xfrm>
          <a:custGeom>
            <a:avLst/>
            <a:gdLst/>
            <a:ahLst/>
            <a:cxnLst/>
            <a:rect l="l" t="t" r="r" b="b"/>
            <a:pathLst>
              <a:path w="720089" h="141604">
                <a:moveTo>
                  <a:pt x="128304" y="0"/>
                </a:moveTo>
                <a:lnTo>
                  <a:pt x="0" y="70578"/>
                </a:lnTo>
                <a:lnTo>
                  <a:pt x="128304" y="141156"/>
                </a:lnTo>
                <a:lnTo>
                  <a:pt x="128304" y="84079"/>
                </a:lnTo>
                <a:lnTo>
                  <a:pt x="117180" y="84079"/>
                </a:lnTo>
                <a:lnTo>
                  <a:pt x="117180" y="57078"/>
                </a:lnTo>
                <a:lnTo>
                  <a:pt x="128304" y="57078"/>
                </a:lnTo>
                <a:lnTo>
                  <a:pt x="128304" y="0"/>
                </a:lnTo>
                <a:close/>
              </a:path>
              <a:path w="720089" h="141604">
                <a:moveTo>
                  <a:pt x="128304" y="57078"/>
                </a:moveTo>
                <a:lnTo>
                  <a:pt x="117180" y="57078"/>
                </a:lnTo>
                <a:lnTo>
                  <a:pt x="117180" y="84079"/>
                </a:lnTo>
                <a:lnTo>
                  <a:pt x="128304" y="84079"/>
                </a:lnTo>
                <a:lnTo>
                  <a:pt x="128304" y="57078"/>
                </a:lnTo>
                <a:close/>
              </a:path>
              <a:path w="720089" h="141604">
                <a:moveTo>
                  <a:pt x="719568" y="57078"/>
                </a:moveTo>
                <a:lnTo>
                  <a:pt x="128304" y="57078"/>
                </a:lnTo>
                <a:lnTo>
                  <a:pt x="128304" y="84079"/>
                </a:lnTo>
                <a:lnTo>
                  <a:pt x="719568" y="84079"/>
                </a:lnTo>
                <a:lnTo>
                  <a:pt x="719568" y="57078"/>
                </a:lnTo>
                <a:close/>
              </a:path>
            </a:pathLst>
          </a:custGeom>
          <a:solidFill>
            <a:srgbClr val="AFB0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2668330" y="4959287"/>
            <a:ext cx="141605" cy="720090"/>
          </a:xfrm>
          <a:custGeom>
            <a:avLst/>
            <a:gdLst/>
            <a:ahLst/>
            <a:cxnLst/>
            <a:rect l="l" t="t" r="r" b="b"/>
            <a:pathLst>
              <a:path w="141605" h="720089">
                <a:moveTo>
                  <a:pt x="57077" y="591263"/>
                </a:moveTo>
                <a:lnTo>
                  <a:pt x="0" y="591263"/>
                </a:lnTo>
                <a:lnTo>
                  <a:pt x="70577" y="719568"/>
                </a:lnTo>
                <a:lnTo>
                  <a:pt x="135035" y="602388"/>
                </a:lnTo>
                <a:lnTo>
                  <a:pt x="57077" y="602388"/>
                </a:lnTo>
                <a:lnTo>
                  <a:pt x="57077" y="591263"/>
                </a:lnTo>
                <a:close/>
              </a:path>
              <a:path w="141605" h="720089">
                <a:moveTo>
                  <a:pt x="84077" y="0"/>
                </a:moveTo>
                <a:lnTo>
                  <a:pt x="57077" y="0"/>
                </a:lnTo>
                <a:lnTo>
                  <a:pt x="57077" y="602388"/>
                </a:lnTo>
                <a:lnTo>
                  <a:pt x="84077" y="602388"/>
                </a:lnTo>
                <a:lnTo>
                  <a:pt x="84077" y="0"/>
                </a:lnTo>
                <a:close/>
              </a:path>
              <a:path w="141605" h="720089">
                <a:moveTo>
                  <a:pt x="141155" y="591263"/>
                </a:moveTo>
                <a:lnTo>
                  <a:pt x="84077" y="591263"/>
                </a:lnTo>
                <a:lnTo>
                  <a:pt x="84077" y="602388"/>
                </a:lnTo>
                <a:lnTo>
                  <a:pt x="135035" y="602388"/>
                </a:lnTo>
                <a:lnTo>
                  <a:pt x="141155" y="591263"/>
                </a:lnTo>
                <a:close/>
              </a:path>
            </a:pathLst>
          </a:custGeom>
          <a:solidFill>
            <a:srgbClr val="AFB0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3051190" y="4882179"/>
            <a:ext cx="544195" cy="492125"/>
          </a:xfrm>
          <a:custGeom>
            <a:avLst/>
            <a:gdLst/>
            <a:ahLst/>
            <a:cxnLst/>
            <a:rect l="l" t="t" r="r" b="b"/>
            <a:pathLst>
              <a:path w="544195" h="492125">
                <a:moveTo>
                  <a:pt x="439295" y="415803"/>
                </a:moveTo>
                <a:lnTo>
                  <a:pt x="401091" y="458212"/>
                </a:lnTo>
                <a:lnTo>
                  <a:pt x="543657" y="491652"/>
                </a:lnTo>
                <a:lnTo>
                  <a:pt x="519876" y="423251"/>
                </a:lnTo>
                <a:lnTo>
                  <a:pt x="447563" y="423251"/>
                </a:lnTo>
                <a:lnTo>
                  <a:pt x="439295" y="415803"/>
                </a:lnTo>
                <a:close/>
              </a:path>
              <a:path w="544195" h="492125">
                <a:moveTo>
                  <a:pt x="457366" y="395744"/>
                </a:moveTo>
                <a:lnTo>
                  <a:pt x="439295" y="415803"/>
                </a:lnTo>
                <a:lnTo>
                  <a:pt x="447563" y="423251"/>
                </a:lnTo>
                <a:lnTo>
                  <a:pt x="465635" y="403193"/>
                </a:lnTo>
                <a:lnTo>
                  <a:pt x="457366" y="395744"/>
                </a:lnTo>
                <a:close/>
              </a:path>
              <a:path w="544195" h="492125">
                <a:moveTo>
                  <a:pt x="495569" y="353336"/>
                </a:moveTo>
                <a:lnTo>
                  <a:pt x="457366" y="395744"/>
                </a:lnTo>
                <a:lnTo>
                  <a:pt x="465635" y="403193"/>
                </a:lnTo>
                <a:lnTo>
                  <a:pt x="447563" y="423251"/>
                </a:lnTo>
                <a:lnTo>
                  <a:pt x="519876" y="423251"/>
                </a:lnTo>
                <a:lnTo>
                  <a:pt x="495569" y="353336"/>
                </a:lnTo>
                <a:close/>
              </a:path>
              <a:path w="544195" h="492125">
                <a:moveTo>
                  <a:pt x="18072" y="0"/>
                </a:moveTo>
                <a:lnTo>
                  <a:pt x="0" y="20059"/>
                </a:lnTo>
                <a:lnTo>
                  <a:pt x="439295" y="415803"/>
                </a:lnTo>
                <a:lnTo>
                  <a:pt x="457366" y="395744"/>
                </a:lnTo>
                <a:lnTo>
                  <a:pt x="18072" y="0"/>
                </a:lnTo>
                <a:close/>
              </a:path>
            </a:pathLst>
          </a:custGeom>
          <a:solidFill>
            <a:srgbClr val="AFB0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1937170" y="4884457"/>
            <a:ext cx="519430" cy="517525"/>
          </a:xfrm>
          <a:custGeom>
            <a:avLst/>
            <a:gdLst/>
            <a:ahLst/>
            <a:cxnLst/>
            <a:rect l="l" t="t" r="r" b="b"/>
            <a:pathLst>
              <a:path w="519430" h="517525">
                <a:moveTo>
                  <a:pt x="41061" y="376930"/>
                </a:moveTo>
                <a:lnTo>
                  <a:pt x="0" y="517493"/>
                </a:lnTo>
                <a:lnTo>
                  <a:pt x="140703" y="476918"/>
                </a:lnTo>
                <a:lnTo>
                  <a:pt x="108239" y="444341"/>
                </a:lnTo>
                <a:lnTo>
                  <a:pt x="92527" y="444341"/>
                </a:lnTo>
                <a:lnTo>
                  <a:pt x="73469" y="425217"/>
                </a:lnTo>
                <a:lnTo>
                  <a:pt x="81352" y="417361"/>
                </a:lnTo>
                <a:lnTo>
                  <a:pt x="41061" y="376930"/>
                </a:lnTo>
                <a:close/>
              </a:path>
              <a:path w="519430" h="517525">
                <a:moveTo>
                  <a:pt x="81352" y="417361"/>
                </a:moveTo>
                <a:lnTo>
                  <a:pt x="73469" y="425217"/>
                </a:lnTo>
                <a:lnTo>
                  <a:pt x="92527" y="444341"/>
                </a:lnTo>
                <a:lnTo>
                  <a:pt x="100410" y="436485"/>
                </a:lnTo>
                <a:lnTo>
                  <a:pt x="81352" y="417361"/>
                </a:lnTo>
                <a:close/>
              </a:path>
              <a:path w="519430" h="517525">
                <a:moveTo>
                  <a:pt x="100410" y="436485"/>
                </a:moveTo>
                <a:lnTo>
                  <a:pt x="92527" y="444341"/>
                </a:lnTo>
                <a:lnTo>
                  <a:pt x="108239" y="444341"/>
                </a:lnTo>
                <a:lnTo>
                  <a:pt x="100410" y="436485"/>
                </a:lnTo>
                <a:close/>
              </a:path>
              <a:path w="519430" h="517525">
                <a:moveTo>
                  <a:pt x="500155" y="0"/>
                </a:moveTo>
                <a:lnTo>
                  <a:pt x="81352" y="417361"/>
                </a:lnTo>
                <a:lnTo>
                  <a:pt x="100410" y="436485"/>
                </a:lnTo>
                <a:lnTo>
                  <a:pt x="519214" y="19123"/>
                </a:lnTo>
                <a:lnTo>
                  <a:pt x="500155" y="0"/>
                </a:lnTo>
                <a:close/>
              </a:path>
            </a:pathLst>
          </a:custGeom>
          <a:solidFill>
            <a:srgbClr val="AFB0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1455414" y="3300336"/>
            <a:ext cx="2603500" cy="2603500"/>
          </a:xfrm>
          <a:custGeom>
            <a:avLst/>
            <a:gdLst/>
            <a:ahLst/>
            <a:cxnLst/>
            <a:rect l="l" t="t" r="r" b="b"/>
            <a:pathLst>
              <a:path w="2603500" h="2603500">
                <a:moveTo>
                  <a:pt x="1301713" y="0"/>
                </a:moveTo>
                <a:lnTo>
                  <a:pt x="1349434" y="858"/>
                </a:lnTo>
                <a:lnTo>
                  <a:pt x="1396722" y="3414"/>
                </a:lnTo>
                <a:lnTo>
                  <a:pt x="1443549" y="7638"/>
                </a:lnTo>
                <a:lnTo>
                  <a:pt x="1489883" y="13500"/>
                </a:lnTo>
                <a:lnTo>
                  <a:pt x="1535697" y="20972"/>
                </a:lnTo>
                <a:lnTo>
                  <a:pt x="1580961" y="30023"/>
                </a:lnTo>
                <a:lnTo>
                  <a:pt x="1625644" y="40625"/>
                </a:lnTo>
                <a:lnTo>
                  <a:pt x="1669719" y="52748"/>
                </a:lnTo>
                <a:lnTo>
                  <a:pt x="1713154" y="66362"/>
                </a:lnTo>
                <a:lnTo>
                  <a:pt x="1755922" y="81438"/>
                </a:lnTo>
                <a:lnTo>
                  <a:pt x="1797992" y="97947"/>
                </a:lnTo>
                <a:lnTo>
                  <a:pt x="1839336" y="115859"/>
                </a:lnTo>
                <a:lnTo>
                  <a:pt x="1879923" y="135145"/>
                </a:lnTo>
                <a:lnTo>
                  <a:pt x="1919725" y="155776"/>
                </a:lnTo>
                <a:lnTo>
                  <a:pt x="1958711" y="177721"/>
                </a:lnTo>
                <a:lnTo>
                  <a:pt x="1996853" y="200953"/>
                </a:lnTo>
                <a:lnTo>
                  <a:pt x="2034121" y="225440"/>
                </a:lnTo>
                <a:lnTo>
                  <a:pt x="2070486" y="251155"/>
                </a:lnTo>
                <a:lnTo>
                  <a:pt x="2105918" y="278066"/>
                </a:lnTo>
                <a:lnTo>
                  <a:pt x="2140388" y="306146"/>
                </a:lnTo>
                <a:lnTo>
                  <a:pt x="2173867" y="335364"/>
                </a:lnTo>
                <a:lnTo>
                  <a:pt x="2206324" y="365692"/>
                </a:lnTo>
                <a:lnTo>
                  <a:pt x="2237731" y="397099"/>
                </a:lnTo>
                <a:lnTo>
                  <a:pt x="2268059" y="429557"/>
                </a:lnTo>
                <a:lnTo>
                  <a:pt x="2297277" y="463035"/>
                </a:lnTo>
                <a:lnTo>
                  <a:pt x="2325357" y="497505"/>
                </a:lnTo>
                <a:lnTo>
                  <a:pt x="2352268" y="532938"/>
                </a:lnTo>
                <a:lnTo>
                  <a:pt x="2377983" y="569303"/>
                </a:lnTo>
                <a:lnTo>
                  <a:pt x="2402470" y="606571"/>
                </a:lnTo>
                <a:lnTo>
                  <a:pt x="2425701" y="644713"/>
                </a:lnTo>
                <a:lnTo>
                  <a:pt x="2447647" y="683700"/>
                </a:lnTo>
                <a:lnTo>
                  <a:pt x="2468277" y="723501"/>
                </a:lnTo>
                <a:lnTo>
                  <a:pt x="2487563" y="764089"/>
                </a:lnTo>
                <a:lnTo>
                  <a:pt x="2505475" y="805432"/>
                </a:lnTo>
                <a:lnTo>
                  <a:pt x="2521984" y="847503"/>
                </a:lnTo>
                <a:lnTo>
                  <a:pt x="2537060" y="890271"/>
                </a:lnTo>
                <a:lnTo>
                  <a:pt x="2550674" y="933706"/>
                </a:lnTo>
                <a:lnTo>
                  <a:pt x="2562797" y="977781"/>
                </a:lnTo>
                <a:lnTo>
                  <a:pt x="2573399" y="1022465"/>
                </a:lnTo>
                <a:lnTo>
                  <a:pt x="2582450" y="1067728"/>
                </a:lnTo>
                <a:lnTo>
                  <a:pt x="2589921" y="1113542"/>
                </a:lnTo>
                <a:lnTo>
                  <a:pt x="2595784" y="1159877"/>
                </a:lnTo>
                <a:lnTo>
                  <a:pt x="2600008" y="1206703"/>
                </a:lnTo>
                <a:lnTo>
                  <a:pt x="2602564" y="1253991"/>
                </a:lnTo>
                <a:lnTo>
                  <a:pt x="2603422" y="1301713"/>
                </a:lnTo>
                <a:lnTo>
                  <a:pt x="2602564" y="1349434"/>
                </a:lnTo>
                <a:lnTo>
                  <a:pt x="2600008" y="1396722"/>
                </a:lnTo>
                <a:lnTo>
                  <a:pt x="2595784" y="1443548"/>
                </a:lnTo>
                <a:lnTo>
                  <a:pt x="2589921" y="1489883"/>
                </a:lnTo>
                <a:lnTo>
                  <a:pt x="2582450" y="1535696"/>
                </a:lnTo>
                <a:lnTo>
                  <a:pt x="2573399" y="1580959"/>
                </a:lnTo>
                <a:lnTo>
                  <a:pt x="2562797" y="1625643"/>
                </a:lnTo>
                <a:lnTo>
                  <a:pt x="2550674" y="1669717"/>
                </a:lnTo>
                <a:lnTo>
                  <a:pt x="2537060" y="1713153"/>
                </a:lnTo>
                <a:lnTo>
                  <a:pt x="2521984" y="1755921"/>
                </a:lnTo>
                <a:lnTo>
                  <a:pt x="2505475" y="1797991"/>
                </a:lnTo>
                <a:lnTo>
                  <a:pt x="2487563" y="1839334"/>
                </a:lnTo>
                <a:lnTo>
                  <a:pt x="2468277" y="1879922"/>
                </a:lnTo>
                <a:lnTo>
                  <a:pt x="2447647" y="1919723"/>
                </a:lnTo>
                <a:lnTo>
                  <a:pt x="2425701" y="1958710"/>
                </a:lnTo>
                <a:lnTo>
                  <a:pt x="2402470" y="1996852"/>
                </a:lnTo>
                <a:lnTo>
                  <a:pt x="2377983" y="2034120"/>
                </a:lnTo>
                <a:lnTo>
                  <a:pt x="2352268" y="2070485"/>
                </a:lnTo>
                <a:lnTo>
                  <a:pt x="2325357" y="2105917"/>
                </a:lnTo>
                <a:lnTo>
                  <a:pt x="2297277" y="2140387"/>
                </a:lnTo>
                <a:lnTo>
                  <a:pt x="2268059" y="2173865"/>
                </a:lnTo>
                <a:lnTo>
                  <a:pt x="2237731" y="2206323"/>
                </a:lnTo>
                <a:lnTo>
                  <a:pt x="2206324" y="2237730"/>
                </a:lnTo>
                <a:lnTo>
                  <a:pt x="2173867" y="2268058"/>
                </a:lnTo>
                <a:lnTo>
                  <a:pt x="2140388" y="2297276"/>
                </a:lnTo>
                <a:lnTo>
                  <a:pt x="2105918" y="2325355"/>
                </a:lnTo>
                <a:lnTo>
                  <a:pt x="2070486" y="2352267"/>
                </a:lnTo>
                <a:lnTo>
                  <a:pt x="2034121" y="2377981"/>
                </a:lnTo>
                <a:lnTo>
                  <a:pt x="1996853" y="2402469"/>
                </a:lnTo>
                <a:lnTo>
                  <a:pt x="1958711" y="2425700"/>
                </a:lnTo>
                <a:lnTo>
                  <a:pt x="1919725" y="2447646"/>
                </a:lnTo>
                <a:lnTo>
                  <a:pt x="1879923" y="2468276"/>
                </a:lnTo>
                <a:lnTo>
                  <a:pt x="1839336" y="2487562"/>
                </a:lnTo>
                <a:lnTo>
                  <a:pt x="1797992" y="2505475"/>
                </a:lnTo>
                <a:lnTo>
                  <a:pt x="1755922" y="2521984"/>
                </a:lnTo>
                <a:lnTo>
                  <a:pt x="1713154" y="2537060"/>
                </a:lnTo>
                <a:lnTo>
                  <a:pt x="1669719" y="2550674"/>
                </a:lnTo>
                <a:lnTo>
                  <a:pt x="1625644" y="2562797"/>
                </a:lnTo>
                <a:lnTo>
                  <a:pt x="1580961" y="2573398"/>
                </a:lnTo>
                <a:lnTo>
                  <a:pt x="1535697" y="2582450"/>
                </a:lnTo>
                <a:lnTo>
                  <a:pt x="1489883" y="2589921"/>
                </a:lnTo>
                <a:lnTo>
                  <a:pt x="1443549" y="2595784"/>
                </a:lnTo>
                <a:lnTo>
                  <a:pt x="1396722" y="2600008"/>
                </a:lnTo>
                <a:lnTo>
                  <a:pt x="1349434" y="2602564"/>
                </a:lnTo>
                <a:lnTo>
                  <a:pt x="1301713" y="2603422"/>
                </a:lnTo>
                <a:lnTo>
                  <a:pt x="1253991" y="2602564"/>
                </a:lnTo>
                <a:lnTo>
                  <a:pt x="1206703" y="2600008"/>
                </a:lnTo>
                <a:lnTo>
                  <a:pt x="1159877" y="2595784"/>
                </a:lnTo>
                <a:lnTo>
                  <a:pt x="1113542" y="2589921"/>
                </a:lnTo>
                <a:lnTo>
                  <a:pt x="1067728" y="2582450"/>
                </a:lnTo>
                <a:lnTo>
                  <a:pt x="1022465" y="2573398"/>
                </a:lnTo>
                <a:lnTo>
                  <a:pt x="977781" y="2562797"/>
                </a:lnTo>
                <a:lnTo>
                  <a:pt x="933706" y="2550674"/>
                </a:lnTo>
                <a:lnTo>
                  <a:pt x="890271" y="2537060"/>
                </a:lnTo>
                <a:lnTo>
                  <a:pt x="847503" y="2521984"/>
                </a:lnTo>
                <a:lnTo>
                  <a:pt x="805432" y="2505475"/>
                </a:lnTo>
                <a:lnTo>
                  <a:pt x="764089" y="2487562"/>
                </a:lnTo>
                <a:lnTo>
                  <a:pt x="723501" y="2468276"/>
                </a:lnTo>
                <a:lnTo>
                  <a:pt x="683700" y="2447646"/>
                </a:lnTo>
                <a:lnTo>
                  <a:pt x="644713" y="2425700"/>
                </a:lnTo>
                <a:lnTo>
                  <a:pt x="606571" y="2402469"/>
                </a:lnTo>
                <a:lnTo>
                  <a:pt x="569303" y="2377981"/>
                </a:lnTo>
                <a:lnTo>
                  <a:pt x="532938" y="2352267"/>
                </a:lnTo>
                <a:lnTo>
                  <a:pt x="497505" y="2325355"/>
                </a:lnTo>
                <a:lnTo>
                  <a:pt x="463035" y="2297276"/>
                </a:lnTo>
                <a:lnTo>
                  <a:pt x="429557" y="2268058"/>
                </a:lnTo>
                <a:lnTo>
                  <a:pt x="397099" y="2237730"/>
                </a:lnTo>
                <a:lnTo>
                  <a:pt x="365692" y="2206323"/>
                </a:lnTo>
                <a:lnTo>
                  <a:pt x="335364" y="2173865"/>
                </a:lnTo>
                <a:lnTo>
                  <a:pt x="306146" y="2140387"/>
                </a:lnTo>
                <a:lnTo>
                  <a:pt x="278066" y="2105917"/>
                </a:lnTo>
                <a:lnTo>
                  <a:pt x="251155" y="2070485"/>
                </a:lnTo>
                <a:lnTo>
                  <a:pt x="225440" y="2034120"/>
                </a:lnTo>
                <a:lnTo>
                  <a:pt x="200953" y="1996852"/>
                </a:lnTo>
                <a:lnTo>
                  <a:pt x="177721" y="1958710"/>
                </a:lnTo>
                <a:lnTo>
                  <a:pt x="155776" y="1919723"/>
                </a:lnTo>
                <a:lnTo>
                  <a:pt x="135145" y="1879922"/>
                </a:lnTo>
                <a:lnTo>
                  <a:pt x="115859" y="1839334"/>
                </a:lnTo>
                <a:lnTo>
                  <a:pt x="97947" y="1797991"/>
                </a:lnTo>
                <a:lnTo>
                  <a:pt x="81438" y="1755921"/>
                </a:lnTo>
                <a:lnTo>
                  <a:pt x="66362" y="1713153"/>
                </a:lnTo>
                <a:lnTo>
                  <a:pt x="52748" y="1669717"/>
                </a:lnTo>
                <a:lnTo>
                  <a:pt x="40625" y="1625643"/>
                </a:lnTo>
                <a:lnTo>
                  <a:pt x="30023" y="1580959"/>
                </a:lnTo>
                <a:lnTo>
                  <a:pt x="20972" y="1535696"/>
                </a:lnTo>
                <a:lnTo>
                  <a:pt x="13500" y="1489883"/>
                </a:lnTo>
                <a:lnTo>
                  <a:pt x="7638" y="1443548"/>
                </a:lnTo>
                <a:lnTo>
                  <a:pt x="3414" y="1396722"/>
                </a:lnTo>
                <a:lnTo>
                  <a:pt x="858" y="1349434"/>
                </a:lnTo>
                <a:lnTo>
                  <a:pt x="0" y="1301713"/>
                </a:lnTo>
                <a:lnTo>
                  <a:pt x="858" y="1253991"/>
                </a:lnTo>
                <a:lnTo>
                  <a:pt x="3414" y="1206703"/>
                </a:lnTo>
                <a:lnTo>
                  <a:pt x="7638" y="1159877"/>
                </a:lnTo>
                <a:lnTo>
                  <a:pt x="13500" y="1113542"/>
                </a:lnTo>
                <a:lnTo>
                  <a:pt x="20972" y="1067728"/>
                </a:lnTo>
                <a:lnTo>
                  <a:pt x="30023" y="1022465"/>
                </a:lnTo>
                <a:lnTo>
                  <a:pt x="40625" y="977781"/>
                </a:lnTo>
                <a:lnTo>
                  <a:pt x="52748" y="933706"/>
                </a:lnTo>
                <a:lnTo>
                  <a:pt x="66362" y="890271"/>
                </a:lnTo>
                <a:lnTo>
                  <a:pt x="81438" y="847503"/>
                </a:lnTo>
                <a:lnTo>
                  <a:pt x="97947" y="805432"/>
                </a:lnTo>
                <a:lnTo>
                  <a:pt x="115859" y="764089"/>
                </a:lnTo>
                <a:lnTo>
                  <a:pt x="135145" y="723501"/>
                </a:lnTo>
                <a:lnTo>
                  <a:pt x="155776" y="683700"/>
                </a:lnTo>
                <a:lnTo>
                  <a:pt x="177721" y="644713"/>
                </a:lnTo>
                <a:lnTo>
                  <a:pt x="200953" y="606571"/>
                </a:lnTo>
                <a:lnTo>
                  <a:pt x="225440" y="569303"/>
                </a:lnTo>
                <a:lnTo>
                  <a:pt x="251155" y="532938"/>
                </a:lnTo>
                <a:lnTo>
                  <a:pt x="278066" y="497505"/>
                </a:lnTo>
                <a:lnTo>
                  <a:pt x="306146" y="463035"/>
                </a:lnTo>
                <a:lnTo>
                  <a:pt x="335364" y="429557"/>
                </a:lnTo>
                <a:lnTo>
                  <a:pt x="365692" y="397099"/>
                </a:lnTo>
                <a:lnTo>
                  <a:pt x="397099" y="365692"/>
                </a:lnTo>
                <a:lnTo>
                  <a:pt x="429557" y="335364"/>
                </a:lnTo>
                <a:lnTo>
                  <a:pt x="463035" y="306146"/>
                </a:lnTo>
                <a:lnTo>
                  <a:pt x="497505" y="278066"/>
                </a:lnTo>
                <a:lnTo>
                  <a:pt x="532938" y="251155"/>
                </a:lnTo>
                <a:lnTo>
                  <a:pt x="569303" y="225440"/>
                </a:lnTo>
                <a:lnTo>
                  <a:pt x="606571" y="200953"/>
                </a:lnTo>
                <a:lnTo>
                  <a:pt x="644713" y="177721"/>
                </a:lnTo>
                <a:lnTo>
                  <a:pt x="683700" y="155776"/>
                </a:lnTo>
                <a:lnTo>
                  <a:pt x="723501" y="135145"/>
                </a:lnTo>
                <a:lnTo>
                  <a:pt x="764089" y="115859"/>
                </a:lnTo>
                <a:lnTo>
                  <a:pt x="805432" y="97947"/>
                </a:lnTo>
                <a:lnTo>
                  <a:pt x="847503" y="81438"/>
                </a:lnTo>
                <a:lnTo>
                  <a:pt x="890271" y="66362"/>
                </a:lnTo>
                <a:lnTo>
                  <a:pt x="933706" y="52748"/>
                </a:lnTo>
                <a:lnTo>
                  <a:pt x="977781" y="40625"/>
                </a:lnTo>
                <a:lnTo>
                  <a:pt x="1022465" y="30023"/>
                </a:lnTo>
                <a:lnTo>
                  <a:pt x="1067728" y="20972"/>
                </a:lnTo>
                <a:lnTo>
                  <a:pt x="1113542" y="13500"/>
                </a:lnTo>
                <a:lnTo>
                  <a:pt x="1159877" y="7638"/>
                </a:lnTo>
                <a:lnTo>
                  <a:pt x="1206703" y="3414"/>
                </a:lnTo>
                <a:lnTo>
                  <a:pt x="1253991" y="858"/>
                </a:lnTo>
                <a:lnTo>
                  <a:pt x="1301713" y="0"/>
                </a:lnTo>
                <a:close/>
              </a:path>
            </a:pathLst>
          </a:custGeom>
          <a:ln w="17999">
            <a:solidFill>
              <a:srgbClr val="DD2B1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2751865" y="3238059"/>
            <a:ext cx="137407" cy="12475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3538203" y="3541889"/>
            <a:ext cx="139729" cy="134444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3907746" y="5053924"/>
            <a:ext cx="117312" cy="145209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3332141" y="5667202"/>
            <a:ext cx="144198" cy="119282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2473945" y="5852552"/>
            <a:ext cx="141123" cy="123353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1500303" y="4981384"/>
            <a:ext cx="120830" cy="143082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1446691" y="4111211"/>
            <a:ext cx="117843" cy="145097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1949062" y="3478474"/>
            <a:ext cx="144277" cy="117990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 txBox="1"/>
          <p:nvPr/>
        </p:nvSpPr>
        <p:spPr>
          <a:xfrm>
            <a:off x="3420731" y="4797266"/>
            <a:ext cx="2037714" cy="22669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300" b="1" spc="0" dirty="0">
                <a:solidFill>
                  <a:srgbClr val="151616"/>
                </a:solidFill>
                <a:latin typeface="Arial"/>
                <a:cs typeface="Arial"/>
              </a:rPr>
              <a:t>3. </a:t>
            </a:r>
            <a:r>
              <a:rPr sz="1300" b="1" spc="30" dirty="0">
                <a:solidFill>
                  <a:srgbClr val="151616"/>
                </a:solidFill>
                <a:latin typeface="Arial"/>
                <a:cs typeface="Arial"/>
              </a:rPr>
              <a:t>MATERIALS</a:t>
            </a:r>
            <a:r>
              <a:rPr sz="1300" b="1" spc="7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300" b="1" spc="35" dirty="0">
                <a:solidFill>
                  <a:srgbClr val="151616"/>
                </a:solidFill>
                <a:latin typeface="Arial"/>
                <a:cs typeface="Arial"/>
              </a:rPr>
              <a:t>TESTING</a:t>
            </a:r>
            <a:endParaRPr sz="1300">
              <a:latin typeface="Arial"/>
              <a:cs typeface="Arial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951699" y="2946969"/>
            <a:ext cx="3750310" cy="22669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300" b="1" u="sng" spc="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1. </a:t>
            </a:r>
            <a:r>
              <a:rPr sz="1300" b="1" u="sng" spc="4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IMPROVEMENTS </a:t>
            </a:r>
            <a:r>
              <a:rPr sz="1300" b="1" u="sng" spc="1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TO </a:t>
            </a:r>
            <a:r>
              <a:rPr sz="1300" b="1" u="sng" spc="4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SELECTED</a:t>
            </a:r>
            <a:r>
              <a:rPr sz="1300" b="1" u="sng" spc="18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 </a:t>
            </a:r>
            <a:r>
              <a:rPr sz="1300" b="1" u="sng" spc="4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DESIGNS</a:t>
            </a:r>
            <a:endParaRPr sz="1300">
              <a:latin typeface="Arial"/>
              <a:cs typeface="Arial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858813" y="5194403"/>
            <a:ext cx="1528445" cy="413384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67005" marR="5080" indent="-154940">
              <a:lnSpc>
                <a:spcPts val="1470"/>
              </a:lnSpc>
              <a:spcBef>
                <a:spcPts val="240"/>
              </a:spcBef>
            </a:pPr>
            <a:r>
              <a:rPr sz="1300" b="1" spc="0" dirty="0">
                <a:solidFill>
                  <a:srgbClr val="008333"/>
                </a:solidFill>
                <a:latin typeface="Arial"/>
                <a:cs typeface="Arial"/>
              </a:rPr>
              <a:t>5. </a:t>
            </a:r>
            <a:r>
              <a:rPr sz="1300" b="1" spc="35" dirty="0">
                <a:solidFill>
                  <a:srgbClr val="008333"/>
                </a:solidFill>
                <a:latin typeface="Arial"/>
                <a:cs typeface="Arial"/>
              </a:rPr>
              <a:t>TESTING </a:t>
            </a:r>
            <a:r>
              <a:rPr sz="1300" b="1" spc="25" dirty="0">
                <a:solidFill>
                  <a:srgbClr val="008333"/>
                </a:solidFill>
                <a:latin typeface="Arial"/>
                <a:cs typeface="Arial"/>
              </a:rPr>
              <a:t>OF </a:t>
            </a:r>
            <a:r>
              <a:rPr sz="1300" b="1" spc="5" dirty="0">
                <a:solidFill>
                  <a:srgbClr val="008333"/>
                </a:solidFill>
                <a:latin typeface="Arial"/>
                <a:cs typeface="Arial"/>
              </a:rPr>
              <a:t>3D  </a:t>
            </a:r>
            <a:r>
              <a:rPr sz="1300" b="1" spc="40" dirty="0">
                <a:solidFill>
                  <a:srgbClr val="008333"/>
                </a:solidFill>
                <a:latin typeface="Arial"/>
                <a:cs typeface="Arial"/>
              </a:rPr>
              <a:t>PROTOTYPES</a:t>
            </a:r>
            <a:endParaRPr sz="1300">
              <a:latin typeface="Arial"/>
              <a:cs typeface="Arial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486277" y="3666883"/>
            <a:ext cx="2096135" cy="413384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400050" marR="5080" indent="-387985">
              <a:lnSpc>
                <a:spcPts val="1470"/>
              </a:lnSpc>
              <a:spcBef>
                <a:spcPts val="240"/>
              </a:spcBef>
            </a:pPr>
            <a:r>
              <a:rPr sz="1300" b="1" spc="0" dirty="0">
                <a:solidFill>
                  <a:srgbClr val="008333"/>
                </a:solidFill>
                <a:latin typeface="Arial"/>
                <a:cs typeface="Arial"/>
              </a:rPr>
              <a:t>7. </a:t>
            </a:r>
            <a:r>
              <a:rPr sz="1300" b="1" spc="35" dirty="0">
                <a:solidFill>
                  <a:srgbClr val="008333"/>
                </a:solidFill>
                <a:latin typeface="Arial"/>
                <a:cs typeface="Arial"/>
              </a:rPr>
              <a:t>INITIAL </a:t>
            </a:r>
            <a:r>
              <a:rPr sz="1300" b="1" spc="25" dirty="0">
                <a:solidFill>
                  <a:srgbClr val="008333"/>
                </a:solidFill>
                <a:latin typeface="Arial"/>
                <a:cs typeface="Arial"/>
              </a:rPr>
              <a:t>EVALUATION </a:t>
            </a:r>
            <a:r>
              <a:rPr sz="1300" b="1" dirty="0">
                <a:solidFill>
                  <a:srgbClr val="008333"/>
                </a:solidFill>
                <a:latin typeface="Arial"/>
                <a:cs typeface="Arial"/>
              </a:rPr>
              <a:t>/  </a:t>
            </a:r>
            <a:r>
              <a:rPr sz="1300" b="1" spc="40" dirty="0">
                <a:solidFill>
                  <a:srgbClr val="008333"/>
                </a:solidFill>
                <a:latin typeface="Arial"/>
                <a:cs typeface="Arial"/>
              </a:rPr>
              <a:t>CONCLUSIONS</a:t>
            </a:r>
            <a:endParaRPr sz="1300">
              <a:latin typeface="Arial"/>
              <a:cs typeface="Arial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134139" y="4444753"/>
            <a:ext cx="2494915" cy="22669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300" b="1" spc="0" dirty="0">
                <a:solidFill>
                  <a:srgbClr val="008333"/>
                </a:solidFill>
                <a:latin typeface="Arial"/>
                <a:cs typeface="Arial"/>
              </a:rPr>
              <a:t>6. </a:t>
            </a:r>
            <a:r>
              <a:rPr sz="1300" b="1" spc="35" dirty="0">
                <a:solidFill>
                  <a:srgbClr val="008333"/>
                </a:solidFill>
                <a:latin typeface="Arial"/>
                <a:cs typeface="Arial"/>
              </a:rPr>
              <a:t>CLIENT </a:t>
            </a:r>
            <a:r>
              <a:rPr sz="1300" b="1" dirty="0">
                <a:solidFill>
                  <a:srgbClr val="008333"/>
                </a:solidFill>
                <a:latin typeface="Arial"/>
                <a:cs typeface="Arial"/>
              </a:rPr>
              <a:t>/ </a:t>
            </a:r>
            <a:r>
              <a:rPr sz="1300" b="1" spc="25" dirty="0">
                <a:solidFill>
                  <a:srgbClr val="008333"/>
                </a:solidFill>
                <a:latin typeface="Arial"/>
                <a:cs typeface="Arial"/>
              </a:rPr>
              <a:t>TARGET</a:t>
            </a:r>
            <a:r>
              <a:rPr sz="1300" b="1" spc="100" dirty="0">
                <a:solidFill>
                  <a:srgbClr val="008333"/>
                </a:solidFill>
                <a:latin typeface="Arial"/>
                <a:cs typeface="Arial"/>
              </a:rPr>
              <a:t> </a:t>
            </a:r>
            <a:r>
              <a:rPr sz="1300" b="1" spc="40" dirty="0">
                <a:solidFill>
                  <a:srgbClr val="008333"/>
                </a:solidFill>
                <a:latin typeface="Arial"/>
                <a:cs typeface="Arial"/>
              </a:rPr>
              <a:t>MARKET</a:t>
            </a:r>
            <a:endParaRPr sz="1300">
              <a:latin typeface="Arial"/>
              <a:cs typeface="Arial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526512" y="4631626"/>
            <a:ext cx="1713230" cy="22669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300" b="1" spc="35" dirty="0">
                <a:solidFill>
                  <a:srgbClr val="008333"/>
                </a:solidFill>
                <a:latin typeface="Arial"/>
                <a:cs typeface="Arial"/>
              </a:rPr>
              <a:t>INPUT </a:t>
            </a:r>
            <a:r>
              <a:rPr sz="1300" b="1" dirty="0">
                <a:solidFill>
                  <a:srgbClr val="008333"/>
                </a:solidFill>
                <a:latin typeface="Arial"/>
                <a:cs typeface="Arial"/>
              </a:rPr>
              <a:t>/ </a:t>
            </a:r>
            <a:r>
              <a:rPr sz="1300" b="1" spc="35" dirty="0">
                <a:solidFill>
                  <a:srgbClr val="008333"/>
                </a:solidFill>
                <a:latin typeface="Arial"/>
                <a:cs typeface="Arial"/>
              </a:rPr>
              <a:t>FEED BACK</a:t>
            </a:r>
            <a:endParaRPr sz="1300">
              <a:latin typeface="Arial"/>
              <a:cs typeface="Arial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3254995" y="3685819"/>
            <a:ext cx="2179955" cy="786765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252095" marR="244475" indent="255904">
              <a:lnSpc>
                <a:spcPts val="1470"/>
              </a:lnSpc>
              <a:spcBef>
                <a:spcPts val="240"/>
              </a:spcBef>
            </a:pPr>
            <a:r>
              <a:rPr sz="1300" b="1" spc="0" dirty="0">
                <a:solidFill>
                  <a:srgbClr val="151616"/>
                </a:solidFill>
                <a:latin typeface="Arial"/>
                <a:cs typeface="Arial"/>
              </a:rPr>
              <a:t>2. </a:t>
            </a:r>
            <a:r>
              <a:rPr sz="1300" b="1" spc="40" dirty="0">
                <a:solidFill>
                  <a:srgbClr val="151616"/>
                </a:solidFill>
                <a:latin typeface="Arial"/>
                <a:cs typeface="Arial"/>
              </a:rPr>
              <a:t>FOCUSSED  ANTHROPOMETRIC</a:t>
            </a:r>
            <a:endParaRPr sz="1300">
              <a:latin typeface="Arial"/>
              <a:cs typeface="Arial"/>
            </a:endParaRPr>
          </a:p>
          <a:p>
            <a:pPr marL="120650" marR="5080" indent="-108585">
              <a:lnSpc>
                <a:spcPts val="1470"/>
              </a:lnSpc>
            </a:pPr>
            <a:r>
              <a:rPr sz="1300" b="1" spc="35" dirty="0">
                <a:solidFill>
                  <a:srgbClr val="151616"/>
                </a:solidFill>
                <a:latin typeface="Arial"/>
                <a:cs typeface="Arial"/>
              </a:rPr>
              <a:t>RESEARCH, </a:t>
            </a:r>
            <a:r>
              <a:rPr sz="1300" b="1" spc="40" dirty="0">
                <a:solidFill>
                  <a:srgbClr val="151616"/>
                </a:solidFill>
                <a:latin typeface="Arial"/>
                <a:cs typeface="Arial"/>
              </a:rPr>
              <a:t>LEADING </a:t>
            </a:r>
            <a:r>
              <a:rPr sz="1300" b="1" spc="10" dirty="0">
                <a:solidFill>
                  <a:srgbClr val="151616"/>
                </a:solidFill>
                <a:latin typeface="Arial"/>
                <a:cs typeface="Arial"/>
              </a:rPr>
              <a:t>TO  </a:t>
            </a:r>
            <a:r>
              <a:rPr sz="1300" b="1" spc="40" dirty="0">
                <a:solidFill>
                  <a:srgbClr val="151616"/>
                </a:solidFill>
                <a:latin typeface="Arial"/>
                <a:cs typeface="Arial"/>
              </a:rPr>
              <a:t>ERGONOMIC DESIGNS</a:t>
            </a:r>
            <a:endParaRPr sz="1300">
              <a:latin typeface="Arial"/>
              <a:cs typeface="Arial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2506450" y="3893982"/>
            <a:ext cx="583565" cy="12299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900" dirty="0">
                <a:solidFill>
                  <a:srgbClr val="DD2B1C"/>
                </a:solidFill>
                <a:latin typeface="Arial"/>
                <a:cs typeface="Arial"/>
              </a:rPr>
              <a:t>3</a:t>
            </a:r>
            <a:endParaRPr sz="7900">
              <a:latin typeface="Arial"/>
              <a:cs typeface="Arial"/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1910434" y="5944393"/>
            <a:ext cx="1605280" cy="413384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78105" marR="5080" indent="-66040">
              <a:lnSpc>
                <a:spcPts val="1470"/>
              </a:lnSpc>
              <a:spcBef>
                <a:spcPts val="240"/>
              </a:spcBef>
            </a:pPr>
            <a:r>
              <a:rPr sz="1300" b="1" spc="0" dirty="0">
                <a:solidFill>
                  <a:srgbClr val="008333"/>
                </a:solidFill>
                <a:latin typeface="Arial"/>
                <a:cs typeface="Arial"/>
              </a:rPr>
              <a:t>4. </a:t>
            </a:r>
            <a:r>
              <a:rPr sz="1300" b="1" spc="40" dirty="0">
                <a:solidFill>
                  <a:srgbClr val="008333"/>
                </a:solidFill>
                <a:latin typeface="Arial"/>
                <a:cs typeface="Arial"/>
              </a:rPr>
              <a:t>ENVIRONMENT </a:t>
            </a:r>
            <a:r>
              <a:rPr sz="1300" b="1" dirty="0">
                <a:solidFill>
                  <a:srgbClr val="008333"/>
                </a:solidFill>
                <a:latin typeface="Arial"/>
                <a:cs typeface="Arial"/>
              </a:rPr>
              <a:t>/  </a:t>
            </a:r>
            <a:r>
              <a:rPr sz="1300" b="1" spc="35" dirty="0">
                <a:solidFill>
                  <a:srgbClr val="008333"/>
                </a:solidFill>
                <a:latin typeface="Arial"/>
                <a:cs typeface="Arial"/>
              </a:rPr>
              <a:t>SUSTAINABILITY</a:t>
            </a:r>
            <a:endParaRPr sz="1300">
              <a:latin typeface="Arial"/>
              <a:cs typeface="Arial"/>
            </a:endParaRPr>
          </a:p>
        </p:txBody>
      </p:sp>
      <p:sp>
        <p:nvSpPr>
          <p:cNvPr id="56" name="object 56"/>
          <p:cNvSpPr/>
          <p:nvPr/>
        </p:nvSpPr>
        <p:spPr>
          <a:xfrm>
            <a:off x="5589450" y="2537971"/>
            <a:ext cx="0" cy="4344035"/>
          </a:xfrm>
          <a:custGeom>
            <a:avLst/>
            <a:gdLst/>
            <a:ahLst/>
            <a:cxnLst/>
            <a:rect l="l" t="t" r="r" b="b"/>
            <a:pathLst>
              <a:path h="4344034">
                <a:moveTo>
                  <a:pt x="0" y="0"/>
                </a:moveTo>
                <a:lnTo>
                  <a:pt x="0" y="4343402"/>
                </a:lnTo>
              </a:path>
            </a:pathLst>
          </a:custGeom>
          <a:ln w="35999">
            <a:solidFill>
              <a:srgbClr val="151616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 txBox="1"/>
          <p:nvPr/>
        </p:nvSpPr>
        <p:spPr>
          <a:xfrm>
            <a:off x="529186" y="1011115"/>
            <a:ext cx="959294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151616"/>
                </a:solidFill>
                <a:latin typeface="Arial"/>
                <a:cs typeface="Arial"/>
              </a:rPr>
              <a:t>DEVELOPING DESIGN IDEAS </a:t>
            </a:r>
            <a:r>
              <a:rPr sz="2400" b="1" spc="10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2400" b="1" spc="50" dirty="0">
                <a:solidFill>
                  <a:srgbClr val="151616"/>
                </a:solidFill>
                <a:latin typeface="Arial"/>
                <a:cs typeface="Arial"/>
              </a:rPr>
              <a:t>ONE </a:t>
            </a:r>
            <a:r>
              <a:rPr sz="2400" b="1" spc="10" dirty="0">
                <a:solidFill>
                  <a:srgbClr val="151616"/>
                </a:solidFill>
                <a:latin typeface="Arial"/>
                <a:cs typeface="Arial"/>
              </a:rPr>
              <a:t>FULLY </a:t>
            </a:r>
            <a:r>
              <a:rPr sz="2400" b="1" spc="60" dirty="0">
                <a:solidFill>
                  <a:srgbClr val="151616"/>
                </a:solidFill>
                <a:latin typeface="Arial"/>
                <a:cs typeface="Arial"/>
              </a:rPr>
              <a:t>DEVELOPED</a:t>
            </a:r>
            <a:r>
              <a:rPr sz="2400" b="1" spc="254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400" b="1" spc="50" dirty="0">
                <a:solidFill>
                  <a:srgbClr val="151616"/>
                </a:solidFill>
                <a:latin typeface="Arial"/>
                <a:cs typeface="Arial"/>
              </a:rPr>
              <a:t>IDEA</a:t>
            </a:r>
            <a:endParaRPr sz="2400">
              <a:latin typeface="Arial"/>
              <a:cs typeface="Arial"/>
            </a:endParaRPr>
          </a:p>
        </p:txBody>
      </p:sp>
      <p:sp>
        <p:nvSpPr>
          <p:cNvPr id="60" name="object 60"/>
          <p:cNvSpPr txBox="1"/>
          <p:nvPr/>
        </p:nvSpPr>
        <p:spPr>
          <a:xfrm>
            <a:off x="7237108" y="7291489"/>
            <a:ext cx="2862580" cy="187960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0"/>
              </a:spcBef>
              <a:tabLst>
                <a:tab pos="2057400" algn="l"/>
              </a:tabLst>
            </a:pPr>
            <a:r>
              <a:rPr sz="900" spc="5" dirty="0">
                <a:solidFill>
                  <a:srgbClr val="3C2B98"/>
                </a:solidFill>
                <a:latin typeface="Arial"/>
                <a:cs typeface="Arial"/>
                <a:hlinkClick r:id="rId19"/>
              </a:rPr>
              <a:t>www.technologystudent.com</a:t>
            </a:r>
            <a:r>
              <a:rPr sz="900" spc="25" dirty="0">
                <a:solidFill>
                  <a:srgbClr val="3C2B98"/>
                </a:solidFill>
                <a:latin typeface="Arial"/>
                <a:cs typeface="Arial"/>
                <a:hlinkClick r:id="rId19"/>
              </a:rPr>
              <a:t> </a:t>
            </a:r>
            <a:r>
              <a:rPr sz="900" spc="15" dirty="0">
                <a:solidFill>
                  <a:srgbClr val="3C2B98"/>
                </a:solidFill>
                <a:latin typeface="Arial"/>
                <a:cs typeface="Arial"/>
                <a:hlinkClick r:id="rId19"/>
              </a:rPr>
              <a:t>©</a:t>
            </a:r>
            <a:r>
              <a:rPr sz="900" spc="25" dirty="0">
                <a:solidFill>
                  <a:srgbClr val="3C2B98"/>
                </a:solidFill>
                <a:latin typeface="Arial"/>
                <a:cs typeface="Arial"/>
                <a:hlinkClick r:id="rId19"/>
              </a:rPr>
              <a:t> </a:t>
            </a:r>
            <a:r>
              <a:rPr sz="900" spc="10" dirty="0">
                <a:solidFill>
                  <a:srgbClr val="3C2B98"/>
                </a:solidFill>
                <a:latin typeface="Arial"/>
                <a:cs typeface="Arial"/>
              </a:rPr>
              <a:t>2018	</a:t>
            </a:r>
            <a:r>
              <a:rPr sz="900" dirty="0">
                <a:solidFill>
                  <a:srgbClr val="3C2B98"/>
                </a:solidFill>
                <a:latin typeface="Arial"/>
                <a:cs typeface="Arial"/>
              </a:rPr>
              <a:t>V.Ryan </a:t>
            </a:r>
            <a:r>
              <a:rPr sz="900" spc="15" dirty="0">
                <a:solidFill>
                  <a:srgbClr val="3C2B98"/>
                </a:solidFill>
                <a:latin typeface="Arial"/>
                <a:cs typeface="Arial"/>
              </a:rPr>
              <a:t>©</a:t>
            </a:r>
            <a:r>
              <a:rPr sz="900" spc="-60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900" spc="10" dirty="0">
                <a:solidFill>
                  <a:srgbClr val="3C2B98"/>
                </a:solidFill>
                <a:latin typeface="Arial"/>
                <a:cs typeface="Arial"/>
              </a:rPr>
              <a:t>2018</a:t>
            </a:r>
            <a:endParaRPr sz="900">
              <a:latin typeface="Arial"/>
              <a:cs typeface="Arial"/>
            </a:endParaRPr>
          </a:p>
        </p:txBody>
      </p:sp>
      <p:sp>
        <p:nvSpPr>
          <p:cNvPr id="61" name="object 61"/>
          <p:cNvSpPr txBox="1"/>
          <p:nvPr/>
        </p:nvSpPr>
        <p:spPr>
          <a:xfrm>
            <a:off x="726078" y="7312331"/>
            <a:ext cx="3169285" cy="187325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0"/>
              </a:spcBef>
            </a:pPr>
            <a:r>
              <a:rPr sz="900" spc="35" dirty="0">
                <a:solidFill>
                  <a:srgbClr val="3C2B98"/>
                </a:solidFill>
                <a:latin typeface="Arial"/>
                <a:cs typeface="Arial"/>
              </a:rPr>
              <a:t>WORLD </a:t>
            </a:r>
            <a:r>
              <a:rPr sz="900" spc="30" dirty="0">
                <a:solidFill>
                  <a:srgbClr val="3C2B98"/>
                </a:solidFill>
                <a:latin typeface="Arial"/>
                <a:cs typeface="Arial"/>
              </a:rPr>
              <a:t>ASSOCIATION OF </a:t>
            </a:r>
            <a:r>
              <a:rPr sz="900" spc="40" dirty="0">
                <a:solidFill>
                  <a:srgbClr val="3C2B98"/>
                </a:solidFill>
                <a:latin typeface="Arial"/>
                <a:cs typeface="Arial"/>
              </a:rPr>
              <a:t>TECHNOLOGY </a:t>
            </a:r>
            <a:r>
              <a:rPr sz="900" spc="35" dirty="0">
                <a:solidFill>
                  <a:srgbClr val="3C2B98"/>
                </a:solidFill>
                <a:latin typeface="Arial"/>
                <a:cs typeface="Arial"/>
              </a:rPr>
              <a:t>TEACHERS</a:t>
            </a:r>
            <a:endParaRPr sz="900">
              <a:latin typeface="Arial"/>
              <a:cs typeface="Arial"/>
            </a:endParaRPr>
          </a:p>
        </p:txBody>
      </p:sp>
      <p:sp>
        <p:nvSpPr>
          <p:cNvPr id="62" name="object 62"/>
          <p:cNvSpPr txBox="1"/>
          <p:nvPr/>
        </p:nvSpPr>
        <p:spPr>
          <a:xfrm>
            <a:off x="4093334" y="7309371"/>
            <a:ext cx="2849245" cy="187325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0"/>
              </a:spcBef>
            </a:pPr>
            <a:r>
              <a:rPr sz="900" spc="5" dirty="0">
                <a:solidFill>
                  <a:srgbClr val="3C2B98"/>
                </a:solidFill>
                <a:latin typeface="Arial"/>
                <a:cs typeface="Arial"/>
                <a:hlinkClick r:id="rId20"/>
              </a:rPr>
              <a:t>https://www.facebook.com/groups/254963448192823/</a:t>
            </a:r>
            <a:endParaRPr sz="900">
              <a:latin typeface="Arial"/>
              <a:cs typeface="Arial"/>
            </a:endParaRPr>
          </a:p>
        </p:txBody>
      </p:sp>
      <p:sp>
        <p:nvSpPr>
          <p:cNvPr id="58" name="object 58"/>
          <p:cNvSpPr txBox="1"/>
          <p:nvPr/>
        </p:nvSpPr>
        <p:spPr>
          <a:xfrm>
            <a:off x="726078" y="789262"/>
            <a:ext cx="6216650" cy="1676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  <a:tabLst>
                <a:tab pos="3379470" algn="l"/>
              </a:tabLst>
            </a:pPr>
            <a:r>
              <a:rPr sz="900" spc="35" dirty="0">
                <a:solidFill>
                  <a:srgbClr val="3C2B98"/>
                </a:solidFill>
                <a:latin typeface="Arial"/>
                <a:cs typeface="Arial"/>
              </a:rPr>
              <a:t>WORLD </a:t>
            </a:r>
            <a:r>
              <a:rPr sz="900" spc="30" dirty="0">
                <a:solidFill>
                  <a:srgbClr val="3C2B98"/>
                </a:solidFill>
                <a:latin typeface="Arial"/>
                <a:cs typeface="Arial"/>
              </a:rPr>
              <a:t>ASSOCIATION OF</a:t>
            </a:r>
            <a:r>
              <a:rPr sz="900" spc="80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900" spc="40" dirty="0">
                <a:solidFill>
                  <a:srgbClr val="3C2B98"/>
                </a:solidFill>
                <a:latin typeface="Arial"/>
                <a:cs typeface="Arial"/>
              </a:rPr>
              <a:t>TECHNOLOGY</a:t>
            </a:r>
            <a:r>
              <a:rPr sz="900" spc="35" dirty="0">
                <a:solidFill>
                  <a:srgbClr val="3C2B98"/>
                </a:solidFill>
                <a:latin typeface="Arial"/>
                <a:cs typeface="Arial"/>
              </a:rPr>
              <a:t> TEACHERS	</a:t>
            </a:r>
            <a:r>
              <a:rPr sz="900" spc="5" dirty="0">
                <a:solidFill>
                  <a:srgbClr val="3C2B98"/>
                </a:solidFill>
                <a:latin typeface="Arial"/>
                <a:cs typeface="Arial"/>
                <a:hlinkClick r:id="rId20"/>
              </a:rPr>
              <a:t>https://www.facebook.com/groups/254963448192823/</a:t>
            </a:r>
            <a:endParaRPr sz="900">
              <a:latin typeface="Arial"/>
              <a:cs typeface="Arial"/>
            </a:endParaRPr>
          </a:p>
        </p:txBody>
      </p:sp>
      <p:sp>
        <p:nvSpPr>
          <p:cNvPr id="59" name="object 59"/>
          <p:cNvSpPr txBox="1"/>
          <p:nvPr/>
        </p:nvSpPr>
        <p:spPr>
          <a:xfrm>
            <a:off x="7237108" y="768767"/>
            <a:ext cx="2862580" cy="1676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  <a:tabLst>
                <a:tab pos="2057400" algn="l"/>
              </a:tabLst>
            </a:pPr>
            <a:r>
              <a:rPr sz="900" spc="5" dirty="0">
                <a:solidFill>
                  <a:srgbClr val="3C2B98"/>
                </a:solidFill>
                <a:latin typeface="Arial"/>
                <a:cs typeface="Arial"/>
                <a:hlinkClick r:id="rId19"/>
              </a:rPr>
              <a:t>www.technologystudent.com</a:t>
            </a:r>
            <a:r>
              <a:rPr sz="900" spc="25" dirty="0">
                <a:solidFill>
                  <a:srgbClr val="3C2B98"/>
                </a:solidFill>
                <a:latin typeface="Arial"/>
                <a:cs typeface="Arial"/>
                <a:hlinkClick r:id="rId19"/>
              </a:rPr>
              <a:t> </a:t>
            </a:r>
            <a:r>
              <a:rPr sz="900" spc="15" dirty="0">
                <a:solidFill>
                  <a:srgbClr val="3C2B98"/>
                </a:solidFill>
                <a:latin typeface="Arial"/>
                <a:cs typeface="Arial"/>
                <a:hlinkClick r:id="rId19"/>
              </a:rPr>
              <a:t>©</a:t>
            </a:r>
            <a:r>
              <a:rPr sz="900" spc="25" dirty="0">
                <a:solidFill>
                  <a:srgbClr val="3C2B98"/>
                </a:solidFill>
                <a:latin typeface="Arial"/>
                <a:cs typeface="Arial"/>
                <a:hlinkClick r:id="rId19"/>
              </a:rPr>
              <a:t> </a:t>
            </a:r>
            <a:r>
              <a:rPr sz="900" spc="10" dirty="0">
                <a:solidFill>
                  <a:srgbClr val="3C2B98"/>
                </a:solidFill>
                <a:latin typeface="Arial"/>
                <a:cs typeface="Arial"/>
              </a:rPr>
              <a:t>2018	</a:t>
            </a:r>
            <a:r>
              <a:rPr sz="900" dirty="0">
                <a:solidFill>
                  <a:srgbClr val="3C2B98"/>
                </a:solidFill>
                <a:latin typeface="Arial"/>
                <a:cs typeface="Arial"/>
              </a:rPr>
              <a:t>V.Ryan </a:t>
            </a:r>
            <a:r>
              <a:rPr sz="900" spc="15" dirty="0">
                <a:solidFill>
                  <a:srgbClr val="3C2B98"/>
                </a:solidFill>
                <a:latin typeface="Arial"/>
                <a:cs typeface="Arial"/>
              </a:rPr>
              <a:t>©</a:t>
            </a:r>
            <a:r>
              <a:rPr sz="900" spc="-60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900" spc="10" dirty="0">
                <a:solidFill>
                  <a:srgbClr val="3C2B98"/>
                </a:solidFill>
                <a:latin typeface="Arial"/>
                <a:cs typeface="Arial"/>
              </a:rPr>
              <a:t>2018</a:t>
            </a:r>
            <a:endParaRPr sz="9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6986" y="86957"/>
            <a:ext cx="10465435" cy="7366634"/>
          </a:xfrm>
          <a:custGeom>
            <a:avLst/>
            <a:gdLst/>
            <a:ahLst/>
            <a:cxnLst/>
            <a:rect l="l" t="t" r="r" b="b"/>
            <a:pathLst>
              <a:path w="10465435" h="7366634">
                <a:moveTo>
                  <a:pt x="0" y="0"/>
                </a:moveTo>
                <a:lnTo>
                  <a:pt x="10464866" y="0"/>
                </a:lnTo>
                <a:lnTo>
                  <a:pt x="10464866" y="7366045"/>
                </a:lnTo>
                <a:lnTo>
                  <a:pt x="0" y="7366045"/>
                </a:lnTo>
                <a:lnTo>
                  <a:pt x="0" y="0"/>
                </a:lnTo>
                <a:close/>
              </a:path>
            </a:pathLst>
          </a:custGeom>
          <a:solidFill>
            <a:srgbClr val="F9F5A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89650" y="131930"/>
            <a:ext cx="9234805" cy="695960"/>
          </a:xfrm>
          <a:prstGeom prst="rect">
            <a:avLst/>
          </a:prstGeom>
        </p:spPr>
        <p:txBody>
          <a:bodyPr vert="horz" wrap="square" lIns="0" tIns="43815" rIns="0" bIns="0" rtlCol="0">
            <a:spAutoFit/>
          </a:bodyPr>
          <a:lstStyle/>
          <a:p>
            <a:pPr marL="2310765" marR="5080" indent="-2298700">
              <a:lnSpc>
                <a:spcPts val="2540"/>
              </a:lnSpc>
              <a:spcBef>
                <a:spcPts val="345"/>
              </a:spcBef>
            </a:pPr>
            <a:r>
              <a:rPr sz="2250" u="sng" spc="10" dirty="0"/>
              <a:t>CYCLES THREE AND FOUR COVERS THE </a:t>
            </a:r>
            <a:r>
              <a:rPr sz="2250" u="sng" dirty="0"/>
              <a:t>EXAMINATION</a:t>
            </a:r>
            <a:r>
              <a:rPr sz="2250" u="sng" spc="-80" dirty="0"/>
              <a:t> </a:t>
            </a:r>
            <a:r>
              <a:rPr sz="2250" u="sng" spc="10" dirty="0"/>
              <a:t>BOARDS  ‘OBJECTIVES’ OUTLINED</a:t>
            </a:r>
            <a:r>
              <a:rPr sz="2250" u="sng" spc="-135" dirty="0"/>
              <a:t> </a:t>
            </a:r>
            <a:r>
              <a:rPr sz="2250" u="sng" spc="15" dirty="0"/>
              <a:t>BELOW</a:t>
            </a:r>
            <a:endParaRPr sz="2250" u="sng" dirty="0"/>
          </a:p>
        </p:txBody>
      </p:sp>
      <p:sp>
        <p:nvSpPr>
          <p:cNvPr id="4" name="object 4"/>
          <p:cNvSpPr txBox="1"/>
          <p:nvPr/>
        </p:nvSpPr>
        <p:spPr>
          <a:xfrm>
            <a:off x="331683" y="848935"/>
            <a:ext cx="10045700" cy="6215380"/>
          </a:xfrm>
          <a:prstGeom prst="rect">
            <a:avLst/>
          </a:prstGeom>
        </p:spPr>
        <p:txBody>
          <a:bodyPr vert="horz" wrap="square" lIns="0" tIns="1892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90"/>
              </a:spcBef>
            </a:pPr>
            <a:r>
              <a:rPr sz="2200" u="heavy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DEVELOPING </a:t>
            </a:r>
            <a:r>
              <a:rPr sz="2200" u="heavy" spc="-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DESIGN </a:t>
            </a:r>
            <a:r>
              <a:rPr sz="2200" u="heavy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IDEAS - </a:t>
            </a:r>
            <a:r>
              <a:rPr sz="2200" u="heavy" spc="6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IMPROVEMENTS </a:t>
            </a:r>
            <a:r>
              <a:rPr sz="2200" u="heavy" spc="1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TO </a:t>
            </a:r>
            <a:r>
              <a:rPr sz="2200" u="heavy" spc="6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SELECTED</a:t>
            </a:r>
            <a:r>
              <a:rPr sz="2200" u="heavy" spc="15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 </a:t>
            </a:r>
            <a:r>
              <a:rPr sz="2200" u="heavy" spc="5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DESIGNS</a:t>
            </a:r>
            <a:endParaRPr sz="2200">
              <a:latin typeface="Arial"/>
              <a:cs typeface="Arial"/>
            </a:endParaRPr>
          </a:p>
          <a:p>
            <a:pPr marR="283210" algn="ctr">
              <a:lnSpc>
                <a:spcPct val="100000"/>
              </a:lnSpc>
              <a:spcBef>
                <a:spcPts val="1520"/>
              </a:spcBef>
            </a:pPr>
            <a:r>
              <a:rPr sz="2400" b="1" spc="-5" dirty="0">
                <a:solidFill>
                  <a:srgbClr val="151616"/>
                </a:solidFill>
                <a:latin typeface="Arial"/>
                <a:cs typeface="Arial"/>
              </a:rPr>
              <a:t>AQA</a:t>
            </a:r>
            <a:endParaRPr sz="2400">
              <a:latin typeface="Arial"/>
              <a:cs typeface="Arial"/>
            </a:endParaRPr>
          </a:p>
          <a:p>
            <a:pPr marL="2244090" marR="2254250" indent="-588645">
              <a:lnSpc>
                <a:spcPts val="2340"/>
              </a:lnSpc>
              <a:spcBef>
                <a:spcPts val="1080"/>
              </a:spcBef>
            </a:pPr>
            <a:r>
              <a:rPr sz="2000" spc="-5" dirty="0">
                <a:solidFill>
                  <a:srgbClr val="151616"/>
                </a:solidFill>
                <a:latin typeface="Arial"/>
                <a:cs typeface="Arial"/>
              </a:rPr>
              <a:t>A02: Design </a:t>
            </a:r>
            <a:r>
              <a:rPr sz="2000" dirty="0">
                <a:solidFill>
                  <a:srgbClr val="151616"/>
                </a:solidFill>
                <a:latin typeface="Arial"/>
                <a:cs typeface="Arial"/>
              </a:rPr>
              <a:t>&amp; </a:t>
            </a:r>
            <a:r>
              <a:rPr sz="2000" spc="-5" dirty="0">
                <a:solidFill>
                  <a:srgbClr val="151616"/>
                </a:solidFill>
                <a:latin typeface="Arial"/>
                <a:cs typeface="Arial"/>
              </a:rPr>
              <a:t>make </a:t>
            </a:r>
            <a:r>
              <a:rPr sz="2000" dirty="0">
                <a:solidFill>
                  <a:srgbClr val="151616"/>
                </a:solidFill>
                <a:latin typeface="Arial"/>
                <a:cs typeface="Arial"/>
              </a:rPr>
              <a:t>prototypes that </a:t>
            </a:r>
            <a:r>
              <a:rPr sz="2000" spc="-5" dirty="0">
                <a:solidFill>
                  <a:srgbClr val="151616"/>
                </a:solidFill>
                <a:latin typeface="Arial"/>
                <a:cs typeface="Arial"/>
              </a:rPr>
              <a:t>are </a:t>
            </a:r>
            <a:r>
              <a:rPr sz="2000" dirty="0">
                <a:solidFill>
                  <a:srgbClr val="151616"/>
                </a:solidFill>
                <a:latin typeface="Arial"/>
                <a:cs typeface="Arial"/>
              </a:rPr>
              <a:t>ﬁt for </a:t>
            </a:r>
            <a:r>
              <a:rPr sz="2000" spc="-5" dirty="0">
                <a:solidFill>
                  <a:srgbClr val="151616"/>
                </a:solidFill>
                <a:latin typeface="Arial"/>
                <a:cs typeface="Arial"/>
              </a:rPr>
              <a:t>purpose  Developing design</a:t>
            </a:r>
            <a:r>
              <a:rPr sz="2000" spc="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151616"/>
                </a:solidFill>
                <a:latin typeface="Arial"/>
                <a:cs typeface="Arial"/>
              </a:rPr>
              <a:t>ideas</a:t>
            </a:r>
            <a:endParaRPr sz="2000">
              <a:latin typeface="Arial"/>
              <a:cs typeface="Arial"/>
            </a:endParaRPr>
          </a:p>
          <a:p>
            <a:pPr marL="1657985">
              <a:lnSpc>
                <a:spcPts val="2390"/>
              </a:lnSpc>
            </a:pPr>
            <a:r>
              <a:rPr sz="2000" spc="-5" dirty="0">
                <a:solidFill>
                  <a:srgbClr val="151616"/>
                </a:solidFill>
                <a:latin typeface="Arial"/>
                <a:cs typeface="Arial"/>
              </a:rPr>
              <a:t>A03: Analyse </a:t>
            </a:r>
            <a:r>
              <a:rPr sz="2000" dirty="0">
                <a:solidFill>
                  <a:srgbClr val="151616"/>
                </a:solidFill>
                <a:latin typeface="Arial"/>
                <a:cs typeface="Arial"/>
              </a:rPr>
              <a:t>&amp;</a:t>
            </a:r>
            <a:r>
              <a:rPr sz="2000" spc="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151616"/>
                </a:solidFill>
                <a:latin typeface="Arial"/>
                <a:cs typeface="Arial"/>
              </a:rPr>
              <a:t>evaluate</a:t>
            </a:r>
            <a:endParaRPr sz="2000">
              <a:latin typeface="Arial"/>
              <a:cs typeface="Arial"/>
            </a:endParaRPr>
          </a:p>
          <a:p>
            <a:pPr marR="213995" algn="ctr">
              <a:lnSpc>
                <a:spcPct val="100000"/>
              </a:lnSpc>
              <a:spcBef>
                <a:spcPts val="690"/>
              </a:spcBef>
            </a:pPr>
            <a:r>
              <a:rPr sz="2400" b="1" spc="-5" dirty="0">
                <a:solidFill>
                  <a:srgbClr val="151616"/>
                </a:solidFill>
                <a:latin typeface="Arial"/>
                <a:cs typeface="Arial"/>
              </a:rPr>
              <a:t>OCR</a:t>
            </a:r>
            <a:endParaRPr sz="2400">
              <a:latin typeface="Arial"/>
              <a:cs typeface="Arial"/>
            </a:endParaRPr>
          </a:p>
          <a:p>
            <a:pPr marL="1647189">
              <a:lnSpc>
                <a:spcPct val="100000"/>
              </a:lnSpc>
              <a:spcBef>
                <a:spcPts val="145"/>
              </a:spcBef>
            </a:pPr>
            <a:r>
              <a:rPr sz="2000" spc="-5" dirty="0">
                <a:solidFill>
                  <a:srgbClr val="151616"/>
                </a:solidFill>
                <a:latin typeface="Arial"/>
                <a:cs typeface="Arial"/>
              </a:rPr>
              <a:t>Development </a:t>
            </a:r>
            <a:r>
              <a:rPr sz="2000" dirty="0">
                <a:solidFill>
                  <a:srgbClr val="151616"/>
                </a:solidFill>
                <a:latin typeface="Arial"/>
                <a:cs typeface="Arial"/>
              </a:rPr>
              <a:t>of </a:t>
            </a:r>
            <a:r>
              <a:rPr sz="2000" spc="-5" dirty="0">
                <a:solidFill>
                  <a:srgbClr val="151616"/>
                </a:solidFill>
                <a:latin typeface="Arial"/>
                <a:cs typeface="Arial"/>
              </a:rPr>
              <a:t>design ideas into a chosen</a:t>
            </a:r>
            <a:r>
              <a:rPr sz="2000" spc="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151616"/>
                </a:solidFill>
                <a:latin typeface="Arial"/>
                <a:cs typeface="Arial"/>
              </a:rPr>
              <a:t>design</a:t>
            </a:r>
            <a:endParaRPr sz="2000">
              <a:latin typeface="Arial"/>
              <a:cs typeface="Arial"/>
            </a:endParaRPr>
          </a:p>
          <a:p>
            <a:pPr marL="1652905">
              <a:lnSpc>
                <a:spcPct val="100000"/>
              </a:lnSpc>
              <a:spcBef>
                <a:spcPts val="620"/>
              </a:spcBef>
            </a:pPr>
            <a:r>
              <a:rPr sz="2000" spc="-5" dirty="0">
                <a:solidFill>
                  <a:srgbClr val="151616"/>
                </a:solidFill>
                <a:latin typeface="Arial"/>
                <a:cs typeface="Arial"/>
              </a:rPr>
              <a:t>Critical thinking</a:t>
            </a:r>
            <a:endParaRPr sz="2000">
              <a:latin typeface="Arial"/>
              <a:cs typeface="Arial"/>
            </a:endParaRPr>
          </a:p>
          <a:p>
            <a:pPr marL="1652905" marR="1804035">
              <a:lnSpc>
                <a:spcPts val="2230"/>
              </a:lnSpc>
              <a:spcBef>
                <a:spcPts val="820"/>
              </a:spcBef>
            </a:pPr>
            <a:r>
              <a:rPr sz="2000" spc="-5" dirty="0">
                <a:solidFill>
                  <a:srgbClr val="151616"/>
                </a:solidFill>
                <a:latin typeface="Arial"/>
                <a:cs typeface="Arial"/>
              </a:rPr>
              <a:t>Demonstrate and apply knowledge and understanding </a:t>
            </a:r>
            <a:r>
              <a:rPr sz="2000" dirty="0">
                <a:solidFill>
                  <a:srgbClr val="151616"/>
                </a:solidFill>
                <a:latin typeface="Arial"/>
                <a:cs typeface="Arial"/>
              </a:rPr>
              <a:t>of </a:t>
            </a:r>
            <a:r>
              <a:rPr sz="2000" spc="-5" dirty="0">
                <a:solidFill>
                  <a:srgbClr val="151616"/>
                </a:solidFill>
                <a:latin typeface="Arial"/>
                <a:cs typeface="Arial"/>
              </a:rPr>
              <a:t>–  technical principles, designing and making</a:t>
            </a:r>
            <a:r>
              <a:rPr sz="2000" spc="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151616"/>
                </a:solidFill>
                <a:latin typeface="Arial"/>
                <a:cs typeface="Arial"/>
              </a:rPr>
              <a:t>principles</a:t>
            </a:r>
            <a:endParaRPr sz="2000">
              <a:latin typeface="Arial"/>
              <a:cs typeface="Arial"/>
            </a:endParaRPr>
          </a:p>
          <a:p>
            <a:pPr marL="1645285">
              <a:lnSpc>
                <a:spcPct val="100000"/>
              </a:lnSpc>
              <a:spcBef>
                <a:spcPts val="285"/>
              </a:spcBef>
            </a:pPr>
            <a:r>
              <a:rPr sz="2000" spc="-5" dirty="0">
                <a:solidFill>
                  <a:srgbClr val="151616"/>
                </a:solidFill>
                <a:latin typeface="Arial"/>
                <a:cs typeface="Arial"/>
              </a:rPr>
              <a:t>A03: Analyse </a:t>
            </a:r>
            <a:r>
              <a:rPr sz="2000" dirty="0">
                <a:solidFill>
                  <a:srgbClr val="151616"/>
                </a:solidFill>
                <a:latin typeface="Arial"/>
                <a:cs typeface="Arial"/>
              </a:rPr>
              <a:t>&amp;</a:t>
            </a:r>
            <a:r>
              <a:rPr sz="2000" spc="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151616"/>
                </a:solidFill>
                <a:latin typeface="Arial"/>
                <a:cs typeface="Arial"/>
              </a:rPr>
              <a:t>evaluate</a:t>
            </a:r>
            <a:endParaRPr sz="2000">
              <a:latin typeface="Arial"/>
              <a:cs typeface="Arial"/>
            </a:endParaRPr>
          </a:p>
          <a:p>
            <a:pPr marR="306070" algn="ctr">
              <a:lnSpc>
                <a:spcPct val="100000"/>
              </a:lnSpc>
              <a:spcBef>
                <a:spcPts val="345"/>
              </a:spcBef>
            </a:pPr>
            <a:r>
              <a:rPr sz="2400" b="1" spc="-5" dirty="0">
                <a:solidFill>
                  <a:srgbClr val="151616"/>
                </a:solidFill>
                <a:latin typeface="Arial"/>
                <a:cs typeface="Arial"/>
              </a:rPr>
              <a:t>EDEXCEL</a:t>
            </a:r>
            <a:endParaRPr sz="2400">
              <a:latin typeface="Arial"/>
              <a:cs typeface="Arial"/>
            </a:endParaRPr>
          </a:p>
          <a:p>
            <a:pPr marL="2105025" lvl="1" indent="-424180">
              <a:lnSpc>
                <a:spcPct val="100000"/>
              </a:lnSpc>
              <a:spcBef>
                <a:spcPts val="1730"/>
              </a:spcBef>
              <a:buAutoNum type="arabicPeriod" startAt="3"/>
              <a:tabLst>
                <a:tab pos="2105660" algn="l"/>
              </a:tabLst>
            </a:pPr>
            <a:r>
              <a:rPr sz="2000" spc="-5" dirty="0">
                <a:solidFill>
                  <a:srgbClr val="151616"/>
                </a:solidFill>
                <a:latin typeface="Arial"/>
                <a:cs typeface="Arial"/>
              </a:rPr>
              <a:t>Development </a:t>
            </a:r>
            <a:r>
              <a:rPr sz="2000" dirty="0">
                <a:solidFill>
                  <a:srgbClr val="151616"/>
                </a:solidFill>
                <a:latin typeface="Arial"/>
                <a:cs typeface="Arial"/>
              </a:rPr>
              <a:t>of </a:t>
            </a:r>
            <a:r>
              <a:rPr sz="2000" spc="-5" dirty="0">
                <a:solidFill>
                  <a:srgbClr val="151616"/>
                </a:solidFill>
                <a:latin typeface="Arial"/>
                <a:cs typeface="Arial"/>
              </a:rPr>
              <a:t>design ideas into a chosen</a:t>
            </a:r>
            <a:r>
              <a:rPr sz="2000" spc="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151616"/>
                </a:solidFill>
                <a:latin typeface="Arial"/>
                <a:cs typeface="Arial"/>
              </a:rPr>
              <a:t>design</a:t>
            </a:r>
            <a:endParaRPr sz="2000">
              <a:latin typeface="Arial"/>
              <a:cs typeface="Arial"/>
            </a:endParaRPr>
          </a:p>
          <a:p>
            <a:pPr marL="2096135" lvl="1" indent="-424180">
              <a:lnSpc>
                <a:spcPct val="100000"/>
              </a:lnSpc>
              <a:spcBef>
                <a:spcPts val="250"/>
              </a:spcBef>
              <a:buAutoNum type="arabicPeriod" startAt="3"/>
              <a:tabLst>
                <a:tab pos="2096770" algn="l"/>
              </a:tabLst>
            </a:pPr>
            <a:r>
              <a:rPr sz="2000" spc="-5" dirty="0">
                <a:solidFill>
                  <a:srgbClr val="151616"/>
                </a:solidFill>
                <a:latin typeface="Arial"/>
                <a:cs typeface="Arial"/>
              </a:rPr>
              <a:t>Communication </a:t>
            </a:r>
            <a:r>
              <a:rPr sz="2000" dirty="0">
                <a:solidFill>
                  <a:srgbClr val="151616"/>
                </a:solidFill>
                <a:latin typeface="Arial"/>
                <a:cs typeface="Arial"/>
              </a:rPr>
              <a:t>of </a:t>
            </a:r>
            <a:r>
              <a:rPr sz="2000" spc="-5" dirty="0">
                <a:solidFill>
                  <a:srgbClr val="151616"/>
                </a:solidFill>
                <a:latin typeface="Arial"/>
                <a:cs typeface="Arial"/>
              </a:rPr>
              <a:t>design</a:t>
            </a:r>
            <a:r>
              <a:rPr sz="2000" spc="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151616"/>
                </a:solidFill>
                <a:latin typeface="Arial"/>
                <a:cs typeface="Arial"/>
              </a:rPr>
              <a:t>ideas</a:t>
            </a:r>
            <a:endParaRPr sz="2000">
              <a:latin typeface="Arial"/>
              <a:cs typeface="Arial"/>
            </a:endParaRPr>
          </a:p>
          <a:p>
            <a:pPr marL="2077085" lvl="1" indent="-424180">
              <a:lnSpc>
                <a:spcPct val="100000"/>
              </a:lnSpc>
              <a:spcBef>
                <a:spcPts val="250"/>
              </a:spcBef>
              <a:buAutoNum type="arabicPeriod" startAt="3"/>
              <a:tabLst>
                <a:tab pos="2077720" algn="l"/>
              </a:tabLst>
            </a:pPr>
            <a:r>
              <a:rPr sz="2000" spc="-5" dirty="0">
                <a:solidFill>
                  <a:srgbClr val="151616"/>
                </a:solidFill>
                <a:latin typeface="Arial"/>
                <a:cs typeface="Arial"/>
              </a:rPr>
              <a:t>Review </a:t>
            </a:r>
            <a:r>
              <a:rPr sz="2000" dirty="0">
                <a:solidFill>
                  <a:srgbClr val="151616"/>
                </a:solidFill>
                <a:latin typeface="Arial"/>
                <a:cs typeface="Arial"/>
              </a:rPr>
              <a:t>of </a:t>
            </a:r>
            <a:r>
              <a:rPr sz="2000" spc="-5" dirty="0">
                <a:solidFill>
                  <a:srgbClr val="151616"/>
                </a:solidFill>
                <a:latin typeface="Arial"/>
                <a:cs typeface="Arial"/>
              </a:rPr>
              <a:t>chosen</a:t>
            </a:r>
            <a:r>
              <a:rPr sz="200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151616"/>
                </a:solidFill>
                <a:latin typeface="Arial"/>
                <a:cs typeface="Arial"/>
              </a:rPr>
              <a:t>design</a:t>
            </a:r>
            <a:endParaRPr sz="2000">
              <a:latin typeface="Arial"/>
              <a:cs typeface="Arial"/>
            </a:endParaRPr>
          </a:p>
          <a:p>
            <a:pPr marL="1640205">
              <a:lnSpc>
                <a:spcPct val="100000"/>
              </a:lnSpc>
            </a:pPr>
            <a:r>
              <a:rPr sz="2000" spc="-5" dirty="0">
                <a:solidFill>
                  <a:srgbClr val="151616"/>
                </a:solidFill>
                <a:latin typeface="Arial"/>
                <a:cs typeface="Arial"/>
              </a:rPr>
              <a:t>4.1 </a:t>
            </a:r>
            <a:r>
              <a:rPr sz="2000" spc="-35" dirty="0">
                <a:solidFill>
                  <a:srgbClr val="151616"/>
                </a:solidFill>
                <a:latin typeface="Arial"/>
                <a:cs typeface="Arial"/>
              </a:rPr>
              <a:t>Testing </a:t>
            </a:r>
            <a:r>
              <a:rPr sz="2000" spc="-5" dirty="0">
                <a:solidFill>
                  <a:srgbClr val="151616"/>
                </a:solidFill>
                <a:latin typeface="Arial"/>
                <a:cs typeface="Arial"/>
              </a:rPr>
              <a:t>and</a:t>
            </a:r>
            <a:r>
              <a:rPr sz="2000" spc="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151616"/>
                </a:solidFill>
                <a:latin typeface="Arial"/>
                <a:cs typeface="Arial"/>
              </a:rPr>
              <a:t>evaluation</a:t>
            </a:r>
            <a:endParaRPr sz="2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6986" y="86957"/>
            <a:ext cx="10465435" cy="7366634"/>
          </a:xfrm>
          <a:custGeom>
            <a:avLst/>
            <a:gdLst/>
            <a:ahLst/>
            <a:cxnLst/>
            <a:rect l="l" t="t" r="r" b="b"/>
            <a:pathLst>
              <a:path w="10465435" h="7366634">
                <a:moveTo>
                  <a:pt x="0" y="0"/>
                </a:moveTo>
                <a:lnTo>
                  <a:pt x="10464866" y="0"/>
                </a:lnTo>
                <a:lnTo>
                  <a:pt x="10464866" y="7366045"/>
                </a:lnTo>
                <a:lnTo>
                  <a:pt x="0" y="7366045"/>
                </a:lnTo>
                <a:lnTo>
                  <a:pt x="0" y="0"/>
                </a:lnTo>
                <a:close/>
              </a:path>
            </a:pathLst>
          </a:custGeom>
          <a:solidFill>
            <a:srgbClr val="F9F5A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87788" y="4205451"/>
            <a:ext cx="9944735" cy="3226435"/>
          </a:xfrm>
          <a:custGeom>
            <a:avLst/>
            <a:gdLst/>
            <a:ahLst/>
            <a:cxnLst/>
            <a:rect l="l" t="t" r="r" b="b"/>
            <a:pathLst>
              <a:path w="9944735" h="3226434">
                <a:moveTo>
                  <a:pt x="0" y="0"/>
                </a:moveTo>
                <a:lnTo>
                  <a:pt x="9944103" y="0"/>
                </a:lnTo>
                <a:lnTo>
                  <a:pt x="9944103" y="3225802"/>
                </a:lnTo>
                <a:lnTo>
                  <a:pt x="0" y="3225802"/>
                </a:lnTo>
                <a:lnTo>
                  <a:pt x="0" y="0"/>
                </a:lnTo>
                <a:close/>
              </a:path>
            </a:pathLst>
          </a:custGeom>
          <a:solidFill>
            <a:srgbClr val="FEF8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077549" y="267582"/>
            <a:ext cx="8827135" cy="732155"/>
          </a:xfrm>
          <a:prstGeom prst="rect">
            <a:avLst/>
          </a:prstGeom>
        </p:spPr>
        <p:txBody>
          <a:bodyPr vert="horz" wrap="square" lIns="0" tIns="45085" rIns="0" bIns="0" rtlCol="0">
            <a:spAutoFit/>
          </a:bodyPr>
          <a:lstStyle/>
          <a:p>
            <a:pPr marL="1045210" marR="5080" indent="-1033144">
              <a:lnSpc>
                <a:spcPts val="2680"/>
              </a:lnSpc>
              <a:spcBef>
                <a:spcPts val="355"/>
              </a:spcBef>
            </a:pPr>
            <a:r>
              <a:rPr sz="2400" b="1" spc="-5" dirty="0">
                <a:solidFill>
                  <a:srgbClr val="151616"/>
                </a:solidFill>
                <a:latin typeface="Arial"/>
                <a:cs typeface="Arial"/>
              </a:rPr>
              <a:t>CYCLE 3 </a:t>
            </a:r>
            <a:r>
              <a:rPr sz="2400" b="1" dirty="0">
                <a:solidFill>
                  <a:srgbClr val="151616"/>
                </a:solidFill>
                <a:latin typeface="Arial"/>
                <a:cs typeface="Arial"/>
              </a:rPr>
              <a:t>and </a:t>
            </a:r>
            <a:r>
              <a:rPr sz="2400" b="1" spc="-5" dirty="0">
                <a:solidFill>
                  <a:srgbClr val="151616"/>
                </a:solidFill>
                <a:latin typeface="Arial"/>
                <a:cs typeface="Arial"/>
              </a:rPr>
              <a:t>4: </a:t>
            </a:r>
            <a:r>
              <a:rPr sz="2400" b="1" u="sng" spc="6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IMPROVEMENTS </a:t>
            </a:r>
            <a:r>
              <a:rPr sz="2400" b="1" u="sng" spc="1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TO </a:t>
            </a:r>
            <a:r>
              <a:rPr sz="2400" b="1" u="sng" spc="6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SELECTED </a:t>
            </a:r>
            <a:r>
              <a:rPr sz="2400" b="1" u="sng" spc="5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DESIGNS </a:t>
            </a:r>
            <a:r>
              <a:rPr sz="2400" b="1" u="sng" spc="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400" b="1" u="sng" spc="5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LEADING </a:t>
            </a:r>
            <a:r>
              <a:rPr sz="2400" b="1" u="sng" spc="1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TO </a:t>
            </a:r>
            <a:r>
              <a:rPr sz="2400" b="1" u="sng" spc="5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ONE </a:t>
            </a:r>
            <a:r>
              <a:rPr sz="2400" b="1" u="sng" spc="1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FULLY </a:t>
            </a:r>
            <a:r>
              <a:rPr sz="2400" b="1" u="sng" spc="6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DEVELOPED</a:t>
            </a:r>
            <a:r>
              <a:rPr sz="2400" b="1" u="sng" spc="23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 </a:t>
            </a:r>
            <a:r>
              <a:rPr sz="2400" b="1" u="sng" spc="5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IDEA</a:t>
            </a:r>
            <a:endParaRPr sz="2400" u="sng" dirty="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025389" y="2384499"/>
            <a:ext cx="1824989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151616"/>
                </a:solidFill>
                <a:latin typeface="Arial"/>
                <a:cs typeface="Arial"/>
              </a:rPr>
              <a:t>HELPFUL</a:t>
            </a:r>
            <a:r>
              <a:rPr sz="1800" b="1" spc="-1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151616"/>
                </a:solidFill>
                <a:latin typeface="Arial"/>
                <a:cs typeface="Arial"/>
              </a:rPr>
              <a:t>LINKS</a:t>
            </a:r>
            <a:endParaRPr sz="180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689622" y="1118973"/>
            <a:ext cx="9306560" cy="2989580"/>
          </a:xfrm>
          <a:custGeom>
            <a:avLst/>
            <a:gdLst/>
            <a:ahLst/>
            <a:cxnLst/>
            <a:rect l="l" t="t" r="r" b="b"/>
            <a:pathLst>
              <a:path w="9306560" h="2989579">
                <a:moveTo>
                  <a:pt x="0" y="0"/>
                </a:moveTo>
                <a:lnTo>
                  <a:pt x="9306413" y="0"/>
                </a:lnTo>
                <a:lnTo>
                  <a:pt x="9306413" y="2989497"/>
                </a:lnTo>
                <a:lnTo>
                  <a:pt x="0" y="2989497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DD2B1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600848" y="4196896"/>
            <a:ext cx="9596755" cy="2774950"/>
          </a:xfrm>
          <a:prstGeom prst="rect">
            <a:avLst/>
          </a:prstGeom>
        </p:spPr>
        <p:txBody>
          <a:bodyPr vert="horz" wrap="square" lIns="0" tIns="45085" rIns="0" bIns="0" rtlCol="0">
            <a:spAutoFit/>
          </a:bodyPr>
          <a:lstStyle/>
          <a:p>
            <a:pPr marL="12700" marR="5080" algn="ctr">
              <a:lnSpc>
                <a:spcPts val="2680"/>
              </a:lnSpc>
              <a:spcBef>
                <a:spcPts val="355"/>
              </a:spcBef>
            </a:pPr>
            <a:r>
              <a:rPr sz="2400" b="1" spc="-5" dirty="0">
                <a:solidFill>
                  <a:srgbClr val="151616"/>
                </a:solidFill>
                <a:latin typeface="Arial"/>
                <a:cs typeface="Arial"/>
              </a:rPr>
              <a:t>By </a:t>
            </a:r>
            <a:r>
              <a:rPr sz="2400" b="1" dirty="0">
                <a:solidFill>
                  <a:srgbClr val="151616"/>
                </a:solidFill>
                <a:latin typeface="Arial"/>
                <a:cs typeface="Arial"/>
              </a:rPr>
              <a:t>now you will </a:t>
            </a:r>
            <a:r>
              <a:rPr sz="2400" b="1" spc="-5" dirty="0">
                <a:solidFill>
                  <a:srgbClr val="151616"/>
                </a:solidFill>
                <a:latin typeface="Arial"/>
                <a:cs typeface="Arial"/>
              </a:rPr>
              <a:t>have </a:t>
            </a:r>
            <a:r>
              <a:rPr sz="2400" b="1" dirty="0">
                <a:solidFill>
                  <a:srgbClr val="151616"/>
                </a:solidFill>
                <a:latin typeface="Arial"/>
                <a:cs typeface="Arial"/>
              </a:rPr>
              <a:t>produced </a:t>
            </a:r>
            <a:r>
              <a:rPr sz="2400" b="1" spc="-5" dirty="0">
                <a:solidFill>
                  <a:srgbClr val="151616"/>
                </a:solidFill>
                <a:latin typeface="Arial"/>
                <a:cs typeface="Arial"/>
              </a:rPr>
              <a:t>several </a:t>
            </a:r>
            <a:r>
              <a:rPr sz="2400" b="1" dirty="0">
                <a:solidFill>
                  <a:srgbClr val="151616"/>
                </a:solidFill>
                <a:latin typeface="Arial"/>
                <a:cs typeface="Arial"/>
              </a:rPr>
              <a:t>design </a:t>
            </a:r>
            <a:r>
              <a:rPr sz="2400" b="1" spc="-5" dirty="0">
                <a:solidFill>
                  <a:srgbClr val="151616"/>
                </a:solidFill>
                <a:latin typeface="Arial"/>
                <a:cs typeface="Arial"/>
              </a:rPr>
              <a:t>sheets, </a:t>
            </a:r>
            <a:r>
              <a:rPr sz="2400" b="1" dirty="0">
                <a:solidFill>
                  <a:srgbClr val="151616"/>
                </a:solidFill>
                <a:latin typeface="Arial"/>
                <a:cs typeface="Arial"/>
              </a:rPr>
              <a:t>containing  </a:t>
            </a:r>
            <a:r>
              <a:rPr sz="2400" b="1" spc="-5" dirty="0">
                <a:solidFill>
                  <a:srgbClr val="151616"/>
                </a:solidFill>
                <a:latin typeface="Arial"/>
                <a:cs typeface="Arial"/>
              </a:rPr>
              <a:t>a </a:t>
            </a:r>
            <a:r>
              <a:rPr sz="2400" b="1" dirty="0">
                <a:solidFill>
                  <a:srgbClr val="151616"/>
                </a:solidFill>
                <a:latin typeface="Arial"/>
                <a:cs typeface="Arial"/>
              </a:rPr>
              <a:t>range of initial ideas. </a:t>
            </a:r>
            <a:r>
              <a:rPr sz="2400" b="1" spc="-60" dirty="0">
                <a:solidFill>
                  <a:srgbClr val="151616"/>
                </a:solidFill>
                <a:latin typeface="Arial"/>
                <a:cs typeface="Arial"/>
              </a:rPr>
              <a:t>You </a:t>
            </a:r>
            <a:r>
              <a:rPr sz="2400" b="1" dirty="0">
                <a:solidFill>
                  <a:srgbClr val="151616"/>
                </a:solidFill>
                <a:latin typeface="Arial"/>
                <a:cs typeface="Arial"/>
              </a:rPr>
              <a:t>should </a:t>
            </a:r>
            <a:r>
              <a:rPr sz="2400" b="1" spc="-5" dirty="0">
                <a:solidFill>
                  <a:srgbClr val="151616"/>
                </a:solidFill>
                <a:latin typeface="Arial"/>
                <a:cs typeface="Arial"/>
              </a:rPr>
              <a:t>have </a:t>
            </a:r>
            <a:r>
              <a:rPr sz="2400" b="1" dirty="0">
                <a:solidFill>
                  <a:srgbClr val="151616"/>
                </a:solidFill>
                <a:latin typeface="Arial"/>
                <a:cs typeface="Arial"/>
              </a:rPr>
              <a:t>used </a:t>
            </a:r>
            <a:r>
              <a:rPr sz="2400" b="1" spc="-5" dirty="0">
                <a:solidFill>
                  <a:srgbClr val="151616"/>
                </a:solidFill>
                <a:latin typeface="Arial"/>
                <a:cs typeface="Arial"/>
              </a:rPr>
              <a:t>a </a:t>
            </a:r>
            <a:r>
              <a:rPr sz="2400" b="1" dirty="0">
                <a:solidFill>
                  <a:srgbClr val="151616"/>
                </a:solidFill>
                <a:latin typeface="Arial"/>
                <a:cs typeface="Arial"/>
              </a:rPr>
              <a:t>range of ‘design  tools’ such as, client feedback, focus group</a:t>
            </a:r>
            <a:r>
              <a:rPr sz="2400" b="1" spc="-19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151616"/>
                </a:solidFill>
                <a:latin typeface="Arial"/>
                <a:cs typeface="Arial"/>
              </a:rPr>
              <a:t>discussions,</a:t>
            </a:r>
            <a:r>
              <a:rPr sz="2400" b="1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151616"/>
                </a:solidFill>
                <a:latin typeface="Arial"/>
                <a:cs typeface="Arial"/>
              </a:rPr>
              <a:t>surveys,  </a:t>
            </a:r>
            <a:r>
              <a:rPr sz="2400" b="1" dirty="0">
                <a:solidFill>
                  <a:srgbClr val="151616"/>
                </a:solidFill>
                <a:latin typeface="Arial"/>
                <a:cs typeface="Arial"/>
              </a:rPr>
              <a:t>model making, diﬀerent presentation techniques</a:t>
            </a:r>
            <a:r>
              <a:rPr sz="2400" b="1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151616"/>
                </a:solidFill>
                <a:latin typeface="Arial"/>
                <a:cs typeface="Arial"/>
              </a:rPr>
              <a:t>etc.....</a:t>
            </a:r>
            <a:endParaRPr sz="2400">
              <a:latin typeface="Arial"/>
              <a:cs typeface="Arial"/>
            </a:endParaRPr>
          </a:p>
          <a:p>
            <a:pPr marL="283845" marR="276225" algn="ctr">
              <a:lnSpc>
                <a:spcPts val="2680"/>
              </a:lnSpc>
              <a:spcBef>
                <a:spcPts val="2685"/>
              </a:spcBef>
            </a:pPr>
            <a:r>
              <a:rPr sz="2400" b="1" spc="-5" dirty="0">
                <a:solidFill>
                  <a:srgbClr val="151616"/>
                </a:solidFill>
                <a:latin typeface="Arial"/>
                <a:cs typeface="Arial"/>
              </a:rPr>
              <a:t>Select </a:t>
            </a:r>
            <a:r>
              <a:rPr sz="2400" b="1" dirty="0">
                <a:solidFill>
                  <a:srgbClr val="151616"/>
                </a:solidFill>
                <a:latin typeface="Arial"/>
                <a:cs typeface="Arial"/>
              </a:rPr>
              <a:t>two or </a:t>
            </a:r>
            <a:r>
              <a:rPr sz="2400" b="1" spc="-5" dirty="0">
                <a:solidFill>
                  <a:srgbClr val="151616"/>
                </a:solidFill>
                <a:latin typeface="Arial"/>
                <a:cs typeface="Arial"/>
              </a:rPr>
              <a:t>three </a:t>
            </a:r>
            <a:r>
              <a:rPr sz="2400" b="1" dirty="0">
                <a:solidFill>
                  <a:srgbClr val="151616"/>
                </a:solidFill>
                <a:latin typeface="Arial"/>
                <a:cs typeface="Arial"/>
              </a:rPr>
              <a:t>of your ideas for further development.</a:t>
            </a:r>
            <a:r>
              <a:rPr sz="2400" b="1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151616"/>
                </a:solidFill>
                <a:latin typeface="Arial"/>
                <a:cs typeface="Arial"/>
              </a:rPr>
              <a:t>This  will involve </a:t>
            </a:r>
            <a:r>
              <a:rPr sz="2400" b="1" spc="-5" dirty="0">
                <a:solidFill>
                  <a:srgbClr val="151616"/>
                </a:solidFill>
                <a:latin typeface="Arial"/>
                <a:cs typeface="Arial"/>
              </a:rPr>
              <a:t>more </a:t>
            </a:r>
            <a:r>
              <a:rPr sz="2400" b="1" dirty="0">
                <a:solidFill>
                  <a:srgbClr val="151616"/>
                </a:solidFill>
                <a:latin typeface="Arial"/>
                <a:cs typeface="Arial"/>
              </a:rPr>
              <a:t>detailed drawings, models, feedback,</a:t>
            </a:r>
            <a:r>
              <a:rPr sz="2400" b="1" spc="-7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151616"/>
                </a:solidFill>
                <a:latin typeface="Arial"/>
                <a:cs typeface="Arial"/>
              </a:rPr>
              <a:t>testing  etc...( </a:t>
            </a:r>
            <a:r>
              <a:rPr sz="2400" b="1" spc="-5" dirty="0">
                <a:solidFill>
                  <a:srgbClr val="151616"/>
                </a:solidFill>
                <a:latin typeface="Arial"/>
                <a:cs typeface="Arial"/>
              </a:rPr>
              <a:t>a </a:t>
            </a:r>
            <a:r>
              <a:rPr sz="2400" b="1" dirty="0">
                <a:solidFill>
                  <a:srgbClr val="151616"/>
                </a:solidFill>
                <a:latin typeface="Arial"/>
                <a:cs typeface="Arial"/>
              </a:rPr>
              <a:t>range of design</a:t>
            </a:r>
            <a:r>
              <a:rPr sz="2400" b="1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151616"/>
                </a:solidFill>
                <a:latin typeface="Arial"/>
                <a:cs typeface="Arial"/>
              </a:rPr>
              <a:t>tools).</a:t>
            </a:r>
            <a:endParaRPr sz="24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249810" y="7367690"/>
            <a:ext cx="2862580" cy="187960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0"/>
              </a:spcBef>
              <a:tabLst>
                <a:tab pos="2057400" algn="l"/>
              </a:tabLst>
            </a:pPr>
            <a:r>
              <a:rPr sz="900" spc="5" dirty="0">
                <a:solidFill>
                  <a:srgbClr val="3C2B98"/>
                </a:solidFill>
                <a:latin typeface="Arial"/>
                <a:cs typeface="Arial"/>
                <a:hlinkClick r:id="rId2"/>
              </a:rPr>
              <a:t>www.technologystudent.com</a:t>
            </a:r>
            <a:r>
              <a:rPr sz="900" spc="25" dirty="0">
                <a:solidFill>
                  <a:srgbClr val="3C2B98"/>
                </a:solidFill>
                <a:latin typeface="Arial"/>
                <a:cs typeface="Arial"/>
                <a:hlinkClick r:id="rId2"/>
              </a:rPr>
              <a:t> </a:t>
            </a:r>
            <a:r>
              <a:rPr sz="900" spc="15" dirty="0">
                <a:solidFill>
                  <a:srgbClr val="3C2B98"/>
                </a:solidFill>
                <a:latin typeface="Arial"/>
                <a:cs typeface="Arial"/>
              </a:rPr>
              <a:t>©</a:t>
            </a:r>
            <a:r>
              <a:rPr sz="900" spc="25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900" spc="10" dirty="0">
                <a:solidFill>
                  <a:srgbClr val="3C2B98"/>
                </a:solidFill>
                <a:latin typeface="Arial"/>
                <a:cs typeface="Arial"/>
              </a:rPr>
              <a:t>2018	</a:t>
            </a:r>
            <a:r>
              <a:rPr sz="900" dirty="0">
                <a:solidFill>
                  <a:srgbClr val="3C2B98"/>
                </a:solidFill>
                <a:latin typeface="Arial"/>
                <a:cs typeface="Arial"/>
              </a:rPr>
              <a:t>V.Ryan </a:t>
            </a:r>
            <a:r>
              <a:rPr sz="900" spc="15" dirty="0">
                <a:solidFill>
                  <a:srgbClr val="3C2B98"/>
                </a:solidFill>
                <a:latin typeface="Arial"/>
                <a:cs typeface="Arial"/>
              </a:rPr>
              <a:t>©</a:t>
            </a:r>
            <a:r>
              <a:rPr sz="900" spc="-60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900" spc="10" dirty="0">
                <a:solidFill>
                  <a:srgbClr val="3C2B98"/>
                </a:solidFill>
                <a:latin typeface="Arial"/>
                <a:cs typeface="Arial"/>
              </a:rPr>
              <a:t>2018</a:t>
            </a:r>
            <a:endParaRPr sz="900">
              <a:latin typeface="Arial"/>
              <a:cs typeface="Arial"/>
            </a:endParaRPr>
          </a:p>
        </p:txBody>
      </p:sp>
      <p:sp>
        <p:nvSpPr>
          <p:cNvPr id="12" name="object 12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0"/>
              </a:spcBef>
            </a:pPr>
            <a:r>
              <a:rPr spc="35" dirty="0"/>
              <a:t>WORLD </a:t>
            </a:r>
            <a:r>
              <a:rPr spc="30" dirty="0"/>
              <a:t>ASSOCIATION OF </a:t>
            </a:r>
            <a:r>
              <a:rPr spc="40" dirty="0"/>
              <a:t>TECHNOLOGY </a:t>
            </a:r>
            <a:r>
              <a:rPr spc="35" dirty="0"/>
              <a:t>TEACHERS</a:t>
            </a:r>
          </a:p>
        </p:txBody>
      </p:sp>
      <p:sp>
        <p:nvSpPr>
          <p:cNvPr id="13" name="object 13"/>
          <p:cNvSpPr txBox="1"/>
          <p:nvPr/>
        </p:nvSpPr>
        <p:spPr>
          <a:xfrm>
            <a:off x="4106034" y="7385572"/>
            <a:ext cx="2849245" cy="187325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0"/>
              </a:spcBef>
            </a:pPr>
            <a:r>
              <a:rPr sz="900" spc="5" dirty="0">
                <a:solidFill>
                  <a:srgbClr val="3C2B98"/>
                </a:solidFill>
                <a:latin typeface="Arial"/>
                <a:cs typeface="Arial"/>
                <a:hlinkClick r:id="rId3"/>
              </a:rPr>
              <a:t>https://www.facebook.com/groups/254963448192823/</a:t>
            </a:r>
            <a:endParaRPr sz="9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284187" y="1104608"/>
            <a:ext cx="6264275" cy="28873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3020" marR="5715" indent="16510">
              <a:lnSpc>
                <a:spcPct val="107600"/>
              </a:lnSpc>
              <a:spcBef>
                <a:spcPts val="100"/>
              </a:spcBef>
            </a:pPr>
            <a:r>
              <a:rPr sz="1800" spc="-5" dirty="0">
                <a:solidFill>
                  <a:srgbClr val="DD2B1C"/>
                </a:solidFill>
                <a:latin typeface="Arial"/>
                <a:cs typeface="Arial"/>
                <a:hlinkClick r:id="rId4"/>
              </a:rPr>
              <a:t>http://www.technologystudent.com/despro_ﬂsh/iterative4.html </a:t>
            </a:r>
            <a:r>
              <a:rPr sz="1800" spc="-5" dirty="0">
                <a:solidFill>
                  <a:srgbClr val="DD2B1C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DD2B1C"/>
                </a:solidFill>
                <a:latin typeface="Arial"/>
                <a:cs typeface="Arial"/>
                <a:hlinkClick r:id="rId5"/>
              </a:rPr>
              <a:t>http://www.technologystudent.com/despro_ﬂsh/iterative5.html</a:t>
            </a:r>
            <a:endParaRPr sz="1800">
              <a:latin typeface="Arial"/>
              <a:cs typeface="Arial"/>
            </a:endParaRPr>
          </a:p>
          <a:p>
            <a:pPr marL="12700" marR="15240" indent="6350">
              <a:lnSpc>
                <a:spcPct val="98700"/>
              </a:lnSpc>
              <a:spcBef>
                <a:spcPts val="1530"/>
              </a:spcBef>
            </a:pPr>
            <a:r>
              <a:rPr sz="1800" spc="-5" dirty="0">
                <a:solidFill>
                  <a:srgbClr val="DD2B1C"/>
                </a:solidFill>
                <a:latin typeface="Arial"/>
                <a:cs typeface="Arial"/>
                <a:hlinkClick r:id="rId6"/>
              </a:rPr>
              <a:t>http://www.technologystudent.com/despro_3/integrate1.html </a:t>
            </a:r>
            <a:r>
              <a:rPr sz="1800" spc="-5" dirty="0">
                <a:solidFill>
                  <a:srgbClr val="DD2B1C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DD2B1C"/>
                </a:solidFill>
                <a:latin typeface="Arial"/>
                <a:cs typeface="Arial"/>
                <a:hlinkClick r:id="rId7"/>
              </a:rPr>
              <a:t>http://www.technologystudent.com/despro_3/integrate2.html </a:t>
            </a:r>
            <a:r>
              <a:rPr sz="1800" spc="-5" dirty="0">
                <a:solidFill>
                  <a:srgbClr val="DD2B1C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DD2B1C"/>
                </a:solidFill>
                <a:latin typeface="Arial"/>
                <a:cs typeface="Arial"/>
                <a:hlinkClick r:id="rId8"/>
              </a:rPr>
              <a:t>http://www.technologystudent.com/despro_3/integrate3.html </a:t>
            </a:r>
            <a:r>
              <a:rPr sz="1800" spc="-5" dirty="0">
                <a:solidFill>
                  <a:srgbClr val="DD2B1C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DD2B1C"/>
                </a:solidFill>
                <a:latin typeface="Arial"/>
                <a:cs typeface="Arial"/>
                <a:hlinkClick r:id="rId9"/>
              </a:rPr>
              <a:t>http://www.technologystudent.com/despro_ﬂsh/prodevp4.html </a:t>
            </a:r>
            <a:r>
              <a:rPr sz="1800" spc="-5" dirty="0">
                <a:solidFill>
                  <a:srgbClr val="DD2B1C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DD2B1C"/>
                </a:solidFill>
                <a:latin typeface="Arial"/>
                <a:cs typeface="Arial"/>
                <a:hlinkClick r:id="rId10"/>
              </a:rPr>
              <a:t>http://www.technologystudent.com/despro_ﬂsh/prodevp5.html</a:t>
            </a:r>
            <a:endParaRPr sz="1800">
              <a:latin typeface="Arial"/>
              <a:cs typeface="Arial"/>
            </a:endParaRPr>
          </a:p>
          <a:p>
            <a:pPr marL="14604" marR="5080" algn="just">
              <a:lnSpc>
                <a:spcPct val="88000"/>
              </a:lnSpc>
            </a:pPr>
            <a:r>
              <a:rPr sz="1800" spc="-5" dirty="0">
                <a:solidFill>
                  <a:srgbClr val="DD2B1C"/>
                </a:solidFill>
                <a:latin typeface="Arial"/>
                <a:cs typeface="Arial"/>
                <a:hlinkClick r:id="rId11"/>
              </a:rPr>
              <a:t>http://www.technologystudent.com/despro_ﬂsh/prodevp6.html </a:t>
            </a:r>
            <a:r>
              <a:rPr sz="1800" spc="-5" dirty="0">
                <a:solidFill>
                  <a:srgbClr val="DD2B1C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DD2B1C"/>
                </a:solidFill>
                <a:latin typeface="Arial"/>
                <a:cs typeface="Arial"/>
                <a:hlinkClick r:id="rId12"/>
              </a:rPr>
              <a:t>http://www.technologystudent.com/despro_ﬂsh/prodevp7.html </a:t>
            </a:r>
            <a:r>
              <a:rPr sz="1800" spc="-5" dirty="0">
                <a:solidFill>
                  <a:srgbClr val="DD2B1C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DD2B1C"/>
                </a:solidFill>
                <a:latin typeface="Arial"/>
                <a:cs typeface="Arial"/>
                <a:hlinkClick r:id="rId13"/>
              </a:rPr>
              <a:t>http://www.technologystudent.com/despro_ﬂsh/prodevp8.html</a:t>
            </a:r>
            <a:endParaRPr sz="18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26078" y="78064"/>
            <a:ext cx="6216650" cy="1676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  <a:tabLst>
                <a:tab pos="3379470" algn="l"/>
              </a:tabLst>
            </a:pPr>
            <a:r>
              <a:rPr sz="900" spc="35" dirty="0">
                <a:solidFill>
                  <a:srgbClr val="3C2B98"/>
                </a:solidFill>
                <a:latin typeface="Arial"/>
                <a:cs typeface="Arial"/>
              </a:rPr>
              <a:t>WORLD </a:t>
            </a:r>
            <a:r>
              <a:rPr sz="900" spc="30" dirty="0">
                <a:solidFill>
                  <a:srgbClr val="3C2B98"/>
                </a:solidFill>
                <a:latin typeface="Arial"/>
                <a:cs typeface="Arial"/>
              </a:rPr>
              <a:t>ASSOCIATION OF</a:t>
            </a:r>
            <a:r>
              <a:rPr sz="900" spc="80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900" spc="40" dirty="0">
                <a:solidFill>
                  <a:srgbClr val="3C2B98"/>
                </a:solidFill>
                <a:latin typeface="Arial"/>
                <a:cs typeface="Arial"/>
              </a:rPr>
              <a:t>TECHNOLOGY</a:t>
            </a:r>
            <a:r>
              <a:rPr sz="900" spc="35" dirty="0">
                <a:solidFill>
                  <a:srgbClr val="3C2B98"/>
                </a:solidFill>
                <a:latin typeface="Arial"/>
                <a:cs typeface="Arial"/>
              </a:rPr>
              <a:t> TEACHERS	</a:t>
            </a:r>
            <a:r>
              <a:rPr sz="900" spc="5" dirty="0">
                <a:solidFill>
                  <a:srgbClr val="3C2B98"/>
                </a:solidFill>
                <a:latin typeface="Arial"/>
                <a:cs typeface="Arial"/>
                <a:hlinkClick r:id="rId14"/>
              </a:rPr>
              <a:t>https://www.facebook.com/groups/254963448192823/</a:t>
            </a:r>
            <a:endParaRPr sz="9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237108" y="57570"/>
            <a:ext cx="2862580" cy="1676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  <a:tabLst>
                <a:tab pos="2057400" algn="l"/>
              </a:tabLst>
            </a:pPr>
            <a:r>
              <a:rPr sz="900" spc="5" dirty="0">
                <a:solidFill>
                  <a:srgbClr val="3C2B98"/>
                </a:solidFill>
                <a:latin typeface="Arial"/>
                <a:cs typeface="Arial"/>
                <a:hlinkClick r:id="rId2"/>
              </a:rPr>
              <a:t>www.technologystudent.com</a:t>
            </a:r>
            <a:r>
              <a:rPr sz="900" spc="25" dirty="0">
                <a:solidFill>
                  <a:srgbClr val="3C2B98"/>
                </a:solidFill>
                <a:latin typeface="Arial"/>
                <a:cs typeface="Arial"/>
                <a:hlinkClick r:id="rId2"/>
              </a:rPr>
              <a:t> </a:t>
            </a:r>
            <a:r>
              <a:rPr sz="900" spc="15" dirty="0">
                <a:solidFill>
                  <a:srgbClr val="3C2B98"/>
                </a:solidFill>
                <a:latin typeface="Arial"/>
                <a:cs typeface="Arial"/>
                <a:hlinkClick r:id="rId2"/>
              </a:rPr>
              <a:t>©</a:t>
            </a:r>
            <a:r>
              <a:rPr sz="900" spc="25" dirty="0">
                <a:solidFill>
                  <a:srgbClr val="3C2B98"/>
                </a:solidFill>
                <a:latin typeface="Arial"/>
                <a:cs typeface="Arial"/>
                <a:hlinkClick r:id="rId2"/>
              </a:rPr>
              <a:t> </a:t>
            </a:r>
            <a:r>
              <a:rPr sz="900" spc="10" dirty="0">
                <a:solidFill>
                  <a:srgbClr val="3C2B98"/>
                </a:solidFill>
                <a:latin typeface="Arial"/>
                <a:cs typeface="Arial"/>
              </a:rPr>
              <a:t>2018	</a:t>
            </a:r>
            <a:r>
              <a:rPr sz="900" dirty="0">
                <a:solidFill>
                  <a:srgbClr val="3C2B98"/>
                </a:solidFill>
                <a:latin typeface="Arial"/>
                <a:cs typeface="Arial"/>
              </a:rPr>
              <a:t>V.Ryan </a:t>
            </a:r>
            <a:r>
              <a:rPr sz="900" spc="15" dirty="0">
                <a:solidFill>
                  <a:srgbClr val="3C2B98"/>
                </a:solidFill>
                <a:latin typeface="Arial"/>
                <a:cs typeface="Arial"/>
              </a:rPr>
              <a:t>©</a:t>
            </a:r>
            <a:r>
              <a:rPr sz="900" spc="-60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900" spc="10" dirty="0">
                <a:solidFill>
                  <a:srgbClr val="3C2B98"/>
                </a:solidFill>
                <a:latin typeface="Arial"/>
                <a:cs typeface="Arial"/>
              </a:rPr>
              <a:t>2018</a:t>
            </a:r>
            <a:endParaRPr sz="9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6986" y="86957"/>
            <a:ext cx="10465435" cy="7366634"/>
          </a:xfrm>
          <a:custGeom>
            <a:avLst/>
            <a:gdLst/>
            <a:ahLst/>
            <a:cxnLst/>
            <a:rect l="l" t="t" r="r" b="b"/>
            <a:pathLst>
              <a:path w="10465435" h="7366634">
                <a:moveTo>
                  <a:pt x="0" y="0"/>
                </a:moveTo>
                <a:lnTo>
                  <a:pt x="10464866" y="0"/>
                </a:lnTo>
                <a:lnTo>
                  <a:pt x="10464866" y="7366045"/>
                </a:lnTo>
                <a:lnTo>
                  <a:pt x="0" y="7366045"/>
                </a:lnTo>
                <a:lnTo>
                  <a:pt x="0" y="0"/>
                </a:lnTo>
                <a:close/>
              </a:path>
            </a:pathLst>
          </a:custGeom>
          <a:solidFill>
            <a:srgbClr val="F9F5A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00489" y="546235"/>
            <a:ext cx="9944735" cy="6515734"/>
          </a:xfrm>
          <a:custGeom>
            <a:avLst/>
            <a:gdLst/>
            <a:ahLst/>
            <a:cxnLst/>
            <a:rect l="l" t="t" r="r" b="b"/>
            <a:pathLst>
              <a:path w="9944735" h="6515734">
                <a:moveTo>
                  <a:pt x="0" y="0"/>
                </a:moveTo>
                <a:lnTo>
                  <a:pt x="9944103" y="0"/>
                </a:lnTo>
                <a:lnTo>
                  <a:pt x="9944103" y="6515102"/>
                </a:lnTo>
                <a:lnTo>
                  <a:pt x="0" y="6515102"/>
                </a:lnTo>
                <a:lnTo>
                  <a:pt x="0" y="0"/>
                </a:lnTo>
                <a:close/>
              </a:path>
            </a:pathLst>
          </a:custGeom>
          <a:solidFill>
            <a:srgbClr val="FEF8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842418" y="908025"/>
            <a:ext cx="8993505" cy="5171440"/>
          </a:xfrm>
          <a:prstGeom prst="rect">
            <a:avLst/>
          </a:prstGeom>
        </p:spPr>
        <p:txBody>
          <a:bodyPr vert="horz" wrap="square" lIns="0" tIns="61594" rIns="0" bIns="0" rtlCol="0">
            <a:spAutoFit/>
          </a:bodyPr>
          <a:lstStyle/>
          <a:p>
            <a:pPr marL="12700" marR="5080" indent="-635" algn="ctr">
              <a:lnSpc>
                <a:spcPts val="4020"/>
              </a:lnSpc>
              <a:spcBef>
                <a:spcPts val="484"/>
              </a:spcBef>
            </a:pPr>
            <a:r>
              <a:rPr sz="3600" b="1" dirty="0">
                <a:solidFill>
                  <a:srgbClr val="151616"/>
                </a:solidFill>
                <a:latin typeface="Arial"/>
                <a:cs typeface="Arial"/>
              </a:rPr>
              <a:t>NEXT </a:t>
            </a:r>
            <a:r>
              <a:rPr sz="3600" b="1" spc="-5" dirty="0">
                <a:solidFill>
                  <a:srgbClr val="151616"/>
                </a:solidFill>
                <a:latin typeface="Arial"/>
                <a:cs typeface="Arial"/>
              </a:rPr>
              <a:t>ARE </a:t>
            </a:r>
            <a:r>
              <a:rPr sz="3600" b="1" dirty="0">
                <a:solidFill>
                  <a:srgbClr val="151616"/>
                </a:solidFill>
                <a:latin typeface="Arial"/>
                <a:cs typeface="Arial"/>
              </a:rPr>
              <a:t>TWO SAMPLE DESIGN  SHEETS, SHOWING</a:t>
            </a:r>
            <a:r>
              <a:rPr sz="3600" b="1" spc="-7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3600" b="1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3600" b="1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3600" b="1" dirty="0">
                <a:solidFill>
                  <a:srgbClr val="151616"/>
                </a:solidFill>
                <a:latin typeface="Arial"/>
                <a:cs typeface="Arial"/>
              </a:rPr>
              <a:t>DEVELOPMENT  OF THE MP3 </a:t>
            </a:r>
            <a:r>
              <a:rPr sz="3600" b="1" spc="-60" dirty="0">
                <a:solidFill>
                  <a:srgbClr val="151616"/>
                </a:solidFill>
                <a:latin typeface="Arial"/>
                <a:cs typeface="Arial"/>
              </a:rPr>
              <a:t>PLAYER </a:t>
            </a:r>
            <a:r>
              <a:rPr sz="3600" b="1" spc="-5" dirty="0">
                <a:solidFill>
                  <a:srgbClr val="151616"/>
                </a:solidFill>
                <a:latin typeface="Arial"/>
                <a:cs typeface="Arial"/>
              </a:rPr>
              <a:t>SHOWN ON  EARLIER </a:t>
            </a:r>
            <a:r>
              <a:rPr sz="3600" b="1" dirty="0">
                <a:solidFill>
                  <a:srgbClr val="151616"/>
                </a:solidFill>
                <a:latin typeface="Arial"/>
                <a:cs typeface="Arial"/>
              </a:rPr>
              <a:t>SLIDES.</a:t>
            </a:r>
            <a:endParaRPr sz="3600" dirty="0">
              <a:latin typeface="Arial"/>
              <a:cs typeface="Arial"/>
            </a:endParaRPr>
          </a:p>
          <a:p>
            <a:pPr marL="143510" marR="136525" algn="ctr">
              <a:lnSpc>
                <a:spcPts val="4020"/>
              </a:lnSpc>
              <a:spcBef>
                <a:spcPts val="4025"/>
              </a:spcBef>
            </a:pPr>
            <a:r>
              <a:rPr sz="3600" b="1" spc="-70" dirty="0">
                <a:solidFill>
                  <a:srgbClr val="151616"/>
                </a:solidFill>
                <a:latin typeface="Arial"/>
                <a:cs typeface="Arial"/>
              </a:rPr>
              <a:t>TAKE </a:t>
            </a:r>
            <a:r>
              <a:rPr sz="3600" b="1" spc="-30" dirty="0">
                <a:solidFill>
                  <a:srgbClr val="151616"/>
                </a:solidFill>
                <a:latin typeface="Arial"/>
                <a:cs typeface="Arial"/>
              </a:rPr>
              <a:t>PARTICULAR </a:t>
            </a:r>
            <a:r>
              <a:rPr sz="3600" b="1" dirty="0">
                <a:solidFill>
                  <a:srgbClr val="151616"/>
                </a:solidFill>
                <a:latin typeface="Arial"/>
                <a:cs typeface="Arial"/>
              </a:rPr>
              <a:t>NOTE OF THE  </a:t>
            </a:r>
            <a:r>
              <a:rPr sz="3600" b="1" u="sng" spc="-2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MANUFACTURING SPECIFICATION</a:t>
            </a:r>
            <a:r>
              <a:rPr sz="3600" b="1" spc="-20" dirty="0">
                <a:solidFill>
                  <a:srgbClr val="151616"/>
                </a:solidFill>
                <a:latin typeface="Arial"/>
                <a:cs typeface="Arial"/>
              </a:rPr>
              <a:t>, </a:t>
            </a:r>
            <a:r>
              <a:rPr sz="3600" b="1" spc="-5" dirty="0">
                <a:solidFill>
                  <a:srgbClr val="151616"/>
                </a:solidFill>
                <a:latin typeface="Arial"/>
                <a:cs typeface="Arial"/>
              </a:rPr>
              <a:t>AS  </a:t>
            </a:r>
            <a:r>
              <a:rPr sz="3600" b="1" dirty="0">
                <a:solidFill>
                  <a:srgbClr val="151616"/>
                </a:solidFill>
                <a:latin typeface="Arial"/>
                <a:cs typeface="Arial"/>
              </a:rPr>
              <a:t>SOME </a:t>
            </a:r>
            <a:r>
              <a:rPr sz="3600" b="1" spc="-25" dirty="0">
                <a:solidFill>
                  <a:srgbClr val="151616"/>
                </a:solidFill>
                <a:latin typeface="Arial"/>
                <a:cs typeface="Arial"/>
              </a:rPr>
              <a:t>EXAMINATION </a:t>
            </a:r>
            <a:r>
              <a:rPr sz="3600" b="1" spc="-5" dirty="0">
                <a:solidFill>
                  <a:srgbClr val="151616"/>
                </a:solidFill>
                <a:latin typeface="Arial"/>
                <a:cs typeface="Arial"/>
              </a:rPr>
              <a:t>BOARDS</a:t>
            </a:r>
            <a:r>
              <a:rPr sz="3600" b="1" spc="-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3600" b="1" dirty="0">
                <a:solidFill>
                  <a:srgbClr val="151616"/>
                </a:solidFill>
                <a:latin typeface="Arial"/>
                <a:cs typeface="Arial"/>
              </a:rPr>
              <a:t>EXPECT  </a:t>
            </a:r>
            <a:r>
              <a:rPr sz="3600" b="1" spc="-35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3600" b="1" dirty="0">
                <a:solidFill>
                  <a:srgbClr val="151616"/>
                </a:solidFill>
                <a:latin typeface="Arial"/>
                <a:cs typeface="Arial"/>
              </a:rPr>
              <a:t>SEE THIS </a:t>
            </a:r>
            <a:r>
              <a:rPr sz="3600" b="1" spc="-70" dirty="0">
                <a:solidFill>
                  <a:srgbClr val="151616"/>
                </a:solidFill>
                <a:latin typeface="Arial"/>
                <a:cs typeface="Arial"/>
              </a:rPr>
              <a:t>SHEET, </a:t>
            </a:r>
            <a:r>
              <a:rPr sz="3600" b="1" dirty="0">
                <a:solidFill>
                  <a:srgbClr val="151616"/>
                </a:solidFill>
                <a:latin typeface="Arial"/>
                <a:cs typeface="Arial"/>
              </a:rPr>
              <a:t>REFLECTING THE  FINAL</a:t>
            </a:r>
            <a:r>
              <a:rPr sz="3600" b="1" spc="-7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3600" b="1" dirty="0">
                <a:solidFill>
                  <a:srgbClr val="151616"/>
                </a:solidFill>
                <a:latin typeface="Arial"/>
                <a:cs typeface="Arial"/>
              </a:rPr>
              <a:t>DESIGN.</a:t>
            </a:r>
            <a:endParaRPr sz="3600" dirty="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249810" y="7367690"/>
            <a:ext cx="2862580" cy="187960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0"/>
              </a:spcBef>
              <a:tabLst>
                <a:tab pos="2057400" algn="l"/>
              </a:tabLst>
            </a:pPr>
            <a:r>
              <a:rPr sz="900" spc="5" dirty="0">
                <a:solidFill>
                  <a:srgbClr val="3C2B98"/>
                </a:solidFill>
                <a:latin typeface="Arial"/>
                <a:cs typeface="Arial"/>
                <a:hlinkClick r:id="rId2"/>
              </a:rPr>
              <a:t>www.technologystudent.com</a:t>
            </a:r>
            <a:r>
              <a:rPr sz="900" spc="25" dirty="0">
                <a:solidFill>
                  <a:srgbClr val="3C2B98"/>
                </a:solidFill>
                <a:latin typeface="Arial"/>
                <a:cs typeface="Arial"/>
                <a:hlinkClick r:id="rId2"/>
              </a:rPr>
              <a:t> </a:t>
            </a:r>
            <a:r>
              <a:rPr sz="900" spc="15" dirty="0">
                <a:solidFill>
                  <a:srgbClr val="3C2B98"/>
                </a:solidFill>
                <a:latin typeface="Arial"/>
                <a:cs typeface="Arial"/>
              </a:rPr>
              <a:t>©</a:t>
            </a:r>
            <a:r>
              <a:rPr sz="900" spc="25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900" spc="10" dirty="0">
                <a:solidFill>
                  <a:srgbClr val="3C2B98"/>
                </a:solidFill>
                <a:latin typeface="Arial"/>
                <a:cs typeface="Arial"/>
              </a:rPr>
              <a:t>2018	</a:t>
            </a:r>
            <a:r>
              <a:rPr sz="900" dirty="0">
                <a:solidFill>
                  <a:srgbClr val="3C2B98"/>
                </a:solidFill>
                <a:latin typeface="Arial"/>
                <a:cs typeface="Arial"/>
              </a:rPr>
              <a:t>V.Ryan </a:t>
            </a:r>
            <a:r>
              <a:rPr sz="900" spc="15" dirty="0">
                <a:solidFill>
                  <a:srgbClr val="3C2B98"/>
                </a:solidFill>
                <a:latin typeface="Arial"/>
                <a:cs typeface="Arial"/>
              </a:rPr>
              <a:t>©</a:t>
            </a:r>
            <a:r>
              <a:rPr sz="900" spc="-60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900" spc="10" dirty="0">
                <a:solidFill>
                  <a:srgbClr val="3C2B98"/>
                </a:solidFill>
                <a:latin typeface="Arial"/>
                <a:cs typeface="Arial"/>
              </a:rPr>
              <a:t>2018</a:t>
            </a:r>
            <a:endParaRPr sz="900">
              <a:latin typeface="Arial"/>
              <a:cs typeface="Arial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0"/>
              </a:spcBef>
            </a:pPr>
            <a:r>
              <a:rPr spc="35" dirty="0"/>
              <a:t>WORLD </a:t>
            </a:r>
            <a:r>
              <a:rPr spc="30" dirty="0"/>
              <a:t>ASSOCIATION OF </a:t>
            </a:r>
            <a:r>
              <a:rPr spc="40" dirty="0"/>
              <a:t>TECHNOLOGY </a:t>
            </a:r>
            <a:r>
              <a:rPr spc="35" dirty="0"/>
              <a:t>TEACHERS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4106034" y="7385572"/>
            <a:ext cx="2849245" cy="187325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0"/>
              </a:spcBef>
            </a:pPr>
            <a:r>
              <a:rPr sz="900" spc="5" dirty="0">
                <a:solidFill>
                  <a:srgbClr val="3C2B98"/>
                </a:solidFill>
                <a:latin typeface="Arial"/>
                <a:cs typeface="Arial"/>
                <a:hlinkClick r:id="rId3"/>
              </a:rPr>
              <a:t>https://www.facebook.com/groups/254963448192823/</a:t>
            </a:r>
            <a:endParaRPr sz="9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093334" y="125904"/>
            <a:ext cx="2849245" cy="1676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900" spc="5" dirty="0">
                <a:solidFill>
                  <a:srgbClr val="3C2B98"/>
                </a:solidFill>
                <a:latin typeface="Arial"/>
                <a:cs typeface="Arial"/>
                <a:hlinkClick r:id="rId4"/>
              </a:rPr>
              <a:t>https://www.facebook.com/groups/254963448192823/</a:t>
            </a:r>
            <a:endParaRPr sz="9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26078" y="128864"/>
            <a:ext cx="3169285" cy="1676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900" spc="35" dirty="0">
                <a:solidFill>
                  <a:srgbClr val="3C2B98"/>
                </a:solidFill>
                <a:latin typeface="Arial"/>
                <a:cs typeface="Arial"/>
              </a:rPr>
              <a:t>WORLD </a:t>
            </a:r>
            <a:r>
              <a:rPr sz="900" spc="30" dirty="0">
                <a:solidFill>
                  <a:srgbClr val="3C2B98"/>
                </a:solidFill>
                <a:latin typeface="Arial"/>
                <a:cs typeface="Arial"/>
              </a:rPr>
              <a:t>ASSOCIATION OF </a:t>
            </a:r>
            <a:r>
              <a:rPr sz="900" spc="40" dirty="0">
                <a:solidFill>
                  <a:srgbClr val="3C2B98"/>
                </a:solidFill>
                <a:latin typeface="Arial"/>
                <a:cs typeface="Arial"/>
              </a:rPr>
              <a:t>TECHNOLOGY </a:t>
            </a:r>
            <a:r>
              <a:rPr sz="900" spc="35" dirty="0">
                <a:solidFill>
                  <a:srgbClr val="3C2B98"/>
                </a:solidFill>
                <a:latin typeface="Arial"/>
                <a:cs typeface="Arial"/>
              </a:rPr>
              <a:t>TEACHERS</a:t>
            </a:r>
            <a:endParaRPr sz="9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237108" y="108370"/>
            <a:ext cx="2862580" cy="1676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  <a:tabLst>
                <a:tab pos="2057400" algn="l"/>
              </a:tabLst>
            </a:pPr>
            <a:r>
              <a:rPr sz="900" spc="5" dirty="0">
                <a:solidFill>
                  <a:srgbClr val="3C2B98"/>
                </a:solidFill>
                <a:latin typeface="Arial"/>
                <a:cs typeface="Arial"/>
                <a:hlinkClick r:id="rId2"/>
              </a:rPr>
              <a:t>www.technologystudent.com</a:t>
            </a:r>
            <a:r>
              <a:rPr sz="900" spc="25" dirty="0">
                <a:solidFill>
                  <a:srgbClr val="3C2B98"/>
                </a:solidFill>
                <a:latin typeface="Arial"/>
                <a:cs typeface="Arial"/>
                <a:hlinkClick r:id="rId2"/>
              </a:rPr>
              <a:t> </a:t>
            </a:r>
            <a:r>
              <a:rPr sz="900" spc="15" dirty="0">
                <a:solidFill>
                  <a:srgbClr val="3C2B98"/>
                </a:solidFill>
                <a:latin typeface="Arial"/>
                <a:cs typeface="Arial"/>
                <a:hlinkClick r:id="rId2"/>
              </a:rPr>
              <a:t>©</a:t>
            </a:r>
            <a:r>
              <a:rPr sz="900" spc="25" dirty="0">
                <a:solidFill>
                  <a:srgbClr val="3C2B98"/>
                </a:solidFill>
                <a:latin typeface="Arial"/>
                <a:cs typeface="Arial"/>
                <a:hlinkClick r:id="rId2"/>
              </a:rPr>
              <a:t> </a:t>
            </a:r>
            <a:r>
              <a:rPr sz="900" spc="10" dirty="0">
                <a:solidFill>
                  <a:srgbClr val="3C2B98"/>
                </a:solidFill>
                <a:latin typeface="Arial"/>
                <a:cs typeface="Arial"/>
              </a:rPr>
              <a:t>2018	</a:t>
            </a:r>
            <a:r>
              <a:rPr sz="900" dirty="0">
                <a:solidFill>
                  <a:srgbClr val="3C2B98"/>
                </a:solidFill>
                <a:latin typeface="Arial"/>
                <a:cs typeface="Arial"/>
              </a:rPr>
              <a:t>V.Ryan </a:t>
            </a:r>
            <a:r>
              <a:rPr sz="900" spc="15" dirty="0">
                <a:solidFill>
                  <a:srgbClr val="3C2B98"/>
                </a:solidFill>
                <a:latin typeface="Arial"/>
                <a:cs typeface="Arial"/>
              </a:rPr>
              <a:t>©</a:t>
            </a:r>
            <a:r>
              <a:rPr sz="900" spc="-60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900" spc="10" dirty="0">
                <a:solidFill>
                  <a:srgbClr val="3C2B98"/>
                </a:solidFill>
                <a:latin typeface="Arial"/>
                <a:cs typeface="Arial"/>
              </a:rPr>
              <a:t>2018</a:t>
            </a:r>
            <a:endParaRPr sz="9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6986" y="86957"/>
            <a:ext cx="10465435" cy="7366634"/>
          </a:xfrm>
          <a:custGeom>
            <a:avLst/>
            <a:gdLst/>
            <a:ahLst/>
            <a:cxnLst/>
            <a:rect l="l" t="t" r="r" b="b"/>
            <a:pathLst>
              <a:path w="10465435" h="7366634">
                <a:moveTo>
                  <a:pt x="0" y="0"/>
                </a:moveTo>
                <a:lnTo>
                  <a:pt x="10464866" y="0"/>
                </a:lnTo>
                <a:lnTo>
                  <a:pt x="10464866" y="7366045"/>
                </a:lnTo>
                <a:lnTo>
                  <a:pt x="0" y="7366045"/>
                </a:lnTo>
                <a:lnTo>
                  <a:pt x="0" y="0"/>
                </a:lnTo>
                <a:close/>
              </a:path>
            </a:pathLst>
          </a:custGeom>
          <a:solidFill>
            <a:srgbClr val="F9F5A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65113" y="166341"/>
            <a:ext cx="10363835" cy="7188834"/>
          </a:xfrm>
          <a:custGeom>
            <a:avLst/>
            <a:gdLst/>
            <a:ahLst/>
            <a:cxnLst/>
            <a:rect l="l" t="t" r="r" b="b"/>
            <a:pathLst>
              <a:path w="10363835" h="7188834">
                <a:moveTo>
                  <a:pt x="0" y="0"/>
                </a:moveTo>
                <a:lnTo>
                  <a:pt x="10363252" y="0"/>
                </a:lnTo>
                <a:lnTo>
                  <a:pt x="10363252" y="7188234"/>
                </a:lnTo>
                <a:lnTo>
                  <a:pt x="0" y="7188234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660149" y="4684582"/>
            <a:ext cx="1162685" cy="162560"/>
          </a:xfrm>
          <a:custGeom>
            <a:avLst/>
            <a:gdLst/>
            <a:ahLst/>
            <a:cxnLst/>
            <a:rect l="l" t="t" r="r" b="b"/>
            <a:pathLst>
              <a:path w="1162684" h="162560">
                <a:moveTo>
                  <a:pt x="0" y="0"/>
                </a:moveTo>
                <a:lnTo>
                  <a:pt x="1162378" y="0"/>
                </a:lnTo>
                <a:lnTo>
                  <a:pt x="1162378" y="162233"/>
                </a:lnTo>
                <a:lnTo>
                  <a:pt x="0" y="162233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660149" y="4846816"/>
            <a:ext cx="1162685" cy="162560"/>
          </a:xfrm>
          <a:custGeom>
            <a:avLst/>
            <a:gdLst/>
            <a:ahLst/>
            <a:cxnLst/>
            <a:rect l="l" t="t" r="r" b="b"/>
            <a:pathLst>
              <a:path w="1162684" h="162560">
                <a:moveTo>
                  <a:pt x="0" y="0"/>
                </a:moveTo>
                <a:lnTo>
                  <a:pt x="1162378" y="0"/>
                </a:lnTo>
                <a:lnTo>
                  <a:pt x="1162378" y="162237"/>
                </a:lnTo>
                <a:lnTo>
                  <a:pt x="0" y="162237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660149" y="5009053"/>
            <a:ext cx="1162685" cy="162560"/>
          </a:xfrm>
          <a:custGeom>
            <a:avLst/>
            <a:gdLst/>
            <a:ahLst/>
            <a:cxnLst/>
            <a:rect l="l" t="t" r="r" b="b"/>
            <a:pathLst>
              <a:path w="1162684" h="162560">
                <a:moveTo>
                  <a:pt x="0" y="0"/>
                </a:moveTo>
                <a:lnTo>
                  <a:pt x="1162378" y="0"/>
                </a:lnTo>
                <a:lnTo>
                  <a:pt x="1162378" y="162234"/>
                </a:lnTo>
                <a:lnTo>
                  <a:pt x="0" y="162234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660149" y="5171288"/>
            <a:ext cx="1162685" cy="162560"/>
          </a:xfrm>
          <a:custGeom>
            <a:avLst/>
            <a:gdLst/>
            <a:ahLst/>
            <a:cxnLst/>
            <a:rect l="l" t="t" r="r" b="b"/>
            <a:pathLst>
              <a:path w="1162684" h="162560">
                <a:moveTo>
                  <a:pt x="0" y="0"/>
                </a:moveTo>
                <a:lnTo>
                  <a:pt x="1162378" y="0"/>
                </a:lnTo>
                <a:lnTo>
                  <a:pt x="1162378" y="162237"/>
                </a:lnTo>
                <a:lnTo>
                  <a:pt x="0" y="162237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660149" y="5333525"/>
            <a:ext cx="1162685" cy="162560"/>
          </a:xfrm>
          <a:custGeom>
            <a:avLst/>
            <a:gdLst/>
            <a:ahLst/>
            <a:cxnLst/>
            <a:rect l="l" t="t" r="r" b="b"/>
            <a:pathLst>
              <a:path w="1162684" h="162560">
                <a:moveTo>
                  <a:pt x="0" y="0"/>
                </a:moveTo>
                <a:lnTo>
                  <a:pt x="1162378" y="0"/>
                </a:lnTo>
                <a:lnTo>
                  <a:pt x="1162378" y="162233"/>
                </a:lnTo>
                <a:lnTo>
                  <a:pt x="0" y="162233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5660149" y="5495759"/>
            <a:ext cx="1162685" cy="162560"/>
          </a:xfrm>
          <a:custGeom>
            <a:avLst/>
            <a:gdLst/>
            <a:ahLst/>
            <a:cxnLst/>
            <a:rect l="l" t="t" r="r" b="b"/>
            <a:pathLst>
              <a:path w="1162684" h="162560">
                <a:moveTo>
                  <a:pt x="0" y="0"/>
                </a:moveTo>
                <a:lnTo>
                  <a:pt x="1162378" y="0"/>
                </a:lnTo>
                <a:lnTo>
                  <a:pt x="1162378" y="162233"/>
                </a:lnTo>
                <a:lnTo>
                  <a:pt x="0" y="162233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5660149" y="5657993"/>
            <a:ext cx="1162685" cy="162560"/>
          </a:xfrm>
          <a:custGeom>
            <a:avLst/>
            <a:gdLst/>
            <a:ahLst/>
            <a:cxnLst/>
            <a:rect l="l" t="t" r="r" b="b"/>
            <a:pathLst>
              <a:path w="1162684" h="162560">
                <a:moveTo>
                  <a:pt x="0" y="0"/>
                </a:moveTo>
                <a:lnTo>
                  <a:pt x="1162378" y="0"/>
                </a:lnTo>
                <a:lnTo>
                  <a:pt x="1162378" y="162238"/>
                </a:lnTo>
                <a:lnTo>
                  <a:pt x="0" y="162238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660149" y="5820231"/>
            <a:ext cx="1162685" cy="162560"/>
          </a:xfrm>
          <a:custGeom>
            <a:avLst/>
            <a:gdLst/>
            <a:ahLst/>
            <a:cxnLst/>
            <a:rect l="l" t="t" r="r" b="b"/>
            <a:pathLst>
              <a:path w="1162684" h="162560">
                <a:moveTo>
                  <a:pt x="0" y="0"/>
                </a:moveTo>
                <a:lnTo>
                  <a:pt x="1162378" y="0"/>
                </a:lnTo>
                <a:lnTo>
                  <a:pt x="1162378" y="162233"/>
                </a:lnTo>
                <a:lnTo>
                  <a:pt x="0" y="162233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660149" y="5982465"/>
            <a:ext cx="1162685" cy="162560"/>
          </a:xfrm>
          <a:custGeom>
            <a:avLst/>
            <a:gdLst/>
            <a:ahLst/>
            <a:cxnLst/>
            <a:rect l="l" t="t" r="r" b="b"/>
            <a:pathLst>
              <a:path w="1162684" h="162560">
                <a:moveTo>
                  <a:pt x="0" y="0"/>
                </a:moveTo>
                <a:lnTo>
                  <a:pt x="1162378" y="0"/>
                </a:lnTo>
                <a:lnTo>
                  <a:pt x="1162378" y="162237"/>
                </a:lnTo>
                <a:lnTo>
                  <a:pt x="0" y="162237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5660149" y="6144702"/>
            <a:ext cx="1162685" cy="162560"/>
          </a:xfrm>
          <a:custGeom>
            <a:avLst/>
            <a:gdLst/>
            <a:ahLst/>
            <a:cxnLst/>
            <a:rect l="l" t="t" r="r" b="b"/>
            <a:pathLst>
              <a:path w="1162684" h="162560">
                <a:moveTo>
                  <a:pt x="0" y="0"/>
                </a:moveTo>
                <a:lnTo>
                  <a:pt x="1162378" y="0"/>
                </a:lnTo>
                <a:lnTo>
                  <a:pt x="1162378" y="162233"/>
                </a:lnTo>
                <a:lnTo>
                  <a:pt x="0" y="162233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660149" y="6306936"/>
            <a:ext cx="1162685" cy="162560"/>
          </a:xfrm>
          <a:custGeom>
            <a:avLst/>
            <a:gdLst/>
            <a:ahLst/>
            <a:cxnLst/>
            <a:rect l="l" t="t" r="r" b="b"/>
            <a:pathLst>
              <a:path w="1162684" h="162560">
                <a:moveTo>
                  <a:pt x="0" y="0"/>
                </a:moveTo>
                <a:lnTo>
                  <a:pt x="1162378" y="0"/>
                </a:lnTo>
                <a:lnTo>
                  <a:pt x="1162378" y="162234"/>
                </a:lnTo>
                <a:lnTo>
                  <a:pt x="0" y="162234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5660149" y="6469171"/>
            <a:ext cx="1162685" cy="162560"/>
          </a:xfrm>
          <a:custGeom>
            <a:avLst/>
            <a:gdLst/>
            <a:ahLst/>
            <a:cxnLst/>
            <a:rect l="l" t="t" r="r" b="b"/>
            <a:pathLst>
              <a:path w="1162684" h="162559">
                <a:moveTo>
                  <a:pt x="0" y="0"/>
                </a:moveTo>
                <a:lnTo>
                  <a:pt x="1162378" y="0"/>
                </a:lnTo>
                <a:lnTo>
                  <a:pt x="1162378" y="162237"/>
                </a:lnTo>
                <a:lnTo>
                  <a:pt x="0" y="162237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5660149" y="6631409"/>
            <a:ext cx="1162685" cy="162560"/>
          </a:xfrm>
          <a:custGeom>
            <a:avLst/>
            <a:gdLst/>
            <a:ahLst/>
            <a:cxnLst/>
            <a:rect l="l" t="t" r="r" b="b"/>
            <a:pathLst>
              <a:path w="1162684" h="162559">
                <a:moveTo>
                  <a:pt x="0" y="0"/>
                </a:moveTo>
                <a:lnTo>
                  <a:pt x="1162378" y="0"/>
                </a:lnTo>
                <a:lnTo>
                  <a:pt x="1162378" y="162233"/>
                </a:lnTo>
                <a:lnTo>
                  <a:pt x="0" y="162233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5660149" y="6793858"/>
            <a:ext cx="1162685" cy="162560"/>
          </a:xfrm>
          <a:custGeom>
            <a:avLst/>
            <a:gdLst/>
            <a:ahLst/>
            <a:cxnLst/>
            <a:rect l="l" t="t" r="r" b="b"/>
            <a:pathLst>
              <a:path w="1162684" h="162559">
                <a:moveTo>
                  <a:pt x="0" y="0"/>
                </a:moveTo>
                <a:lnTo>
                  <a:pt x="1162378" y="0"/>
                </a:lnTo>
                <a:lnTo>
                  <a:pt x="1162378" y="162234"/>
                </a:lnTo>
                <a:lnTo>
                  <a:pt x="0" y="162234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5660149" y="6956093"/>
            <a:ext cx="1162685" cy="162560"/>
          </a:xfrm>
          <a:custGeom>
            <a:avLst/>
            <a:gdLst/>
            <a:ahLst/>
            <a:cxnLst/>
            <a:rect l="l" t="t" r="r" b="b"/>
            <a:pathLst>
              <a:path w="1162684" h="162559">
                <a:moveTo>
                  <a:pt x="0" y="0"/>
                </a:moveTo>
                <a:lnTo>
                  <a:pt x="1162378" y="0"/>
                </a:lnTo>
                <a:lnTo>
                  <a:pt x="1162378" y="162237"/>
                </a:lnTo>
                <a:lnTo>
                  <a:pt x="0" y="162237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5660149" y="7118330"/>
            <a:ext cx="1162685" cy="162560"/>
          </a:xfrm>
          <a:custGeom>
            <a:avLst/>
            <a:gdLst/>
            <a:ahLst/>
            <a:cxnLst/>
            <a:rect l="l" t="t" r="r" b="b"/>
            <a:pathLst>
              <a:path w="1162684" h="162559">
                <a:moveTo>
                  <a:pt x="0" y="0"/>
                </a:moveTo>
                <a:lnTo>
                  <a:pt x="1162378" y="0"/>
                </a:lnTo>
                <a:lnTo>
                  <a:pt x="1162378" y="162233"/>
                </a:lnTo>
                <a:lnTo>
                  <a:pt x="0" y="162233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6822528" y="4684582"/>
            <a:ext cx="516890" cy="162560"/>
          </a:xfrm>
          <a:custGeom>
            <a:avLst/>
            <a:gdLst/>
            <a:ahLst/>
            <a:cxnLst/>
            <a:rect l="l" t="t" r="r" b="b"/>
            <a:pathLst>
              <a:path w="516890" h="162560">
                <a:moveTo>
                  <a:pt x="0" y="0"/>
                </a:moveTo>
                <a:lnTo>
                  <a:pt x="516531" y="0"/>
                </a:lnTo>
                <a:lnTo>
                  <a:pt x="516531" y="162233"/>
                </a:lnTo>
                <a:lnTo>
                  <a:pt x="0" y="162233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6822528" y="4846816"/>
            <a:ext cx="516890" cy="162560"/>
          </a:xfrm>
          <a:custGeom>
            <a:avLst/>
            <a:gdLst/>
            <a:ahLst/>
            <a:cxnLst/>
            <a:rect l="l" t="t" r="r" b="b"/>
            <a:pathLst>
              <a:path w="516890" h="162560">
                <a:moveTo>
                  <a:pt x="0" y="0"/>
                </a:moveTo>
                <a:lnTo>
                  <a:pt x="516531" y="0"/>
                </a:lnTo>
                <a:lnTo>
                  <a:pt x="516531" y="162237"/>
                </a:lnTo>
                <a:lnTo>
                  <a:pt x="0" y="162237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6822528" y="5009053"/>
            <a:ext cx="516890" cy="162560"/>
          </a:xfrm>
          <a:custGeom>
            <a:avLst/>
            <a:gdLst/>
            <a:ahLst/>
            <a:cxnLst/>
            <a:rect l="l" t="t" r="r" b="b"/>
            <a:pathLst>
              <a:path w="516890" h="162560">
                <a:moveTo>
                  <a:pt x="0" y="0"/>
                </a:moveTo>
                <a:lnTo>
                  <a:pt x="516531" y="0"/>
                </a:lnTo>
                <a:lnTo>
                  <a:pt x="516531" y="162234"/>
                </a:lnTo>
                <a:lnTo>
                  <a:pt x="0" y="162234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6822528" y="5171288"/>
            <a:ext cx="516890" cy="162560"/>
          </a:xfrm>
          <a:custGeom>
            <a:avLst/>
            <a:gdLst/>
            <a:ahLst/>
            <a:cxnLst/>
            <a:rect l="l" t="t" r="r" b="b"/>
            <a:pathLst>
              <a:path w="516890" h="162560">
                <a:moveTo>
                  <a:pt x="0" y="0"/>
                </a:moveTo>
                <a:lnTo>
                  <a:pt x="516531" y="0"/>
                </a:lnTo>
                <a:lnTo>
                  <a:pt x="516531" y="162237"/>
                </a:lnTo>
                <a:lnTo>
                  <a:pt x="0" y="162237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6822528" y="5333525"/>
            <a:ext cx="516890" cy="162560"/>
          </a:xfrm>
          <a:custGeom>
            <a:avLst/>
            <a:gdLst/>
            <a:ahLst/>
            <a:cxnLst/>
            <a:rect l="l" t="t" r="r" b="b"/>
            <a:pathLst>
              <a:path w="516890" h="162560">
                <a:moveTo>
                  <a:pt x="0" y="0"/>
                </a:moveTo>
                <a:lnTo>
                  <a:pt x="516531" y="0"/>
                </a:lnTo>
                <a:lnTo>
                  <a:pt x="516531" y="162233"/>
                </a:lnTo>
                <a:lnTo>
                  <a:pt x="0" y="162233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6822528" y="5495759"/>
            <a:ext cx="516890" cy="162560"/>
          </a:xfrm>
          <a:custGeom>
            <a:avLst/>
            <a:gdLst/>
            <a:ahLst/>
            <a:cxnLst/>
            <a:rect l="l" t="t" r="r" b="b"/>
            <a:pathLst>
              <a:path w="516890" h="162560">
                <a:moveTo>
                  <a:pt x="0" y="0"/>
                </a:moveTo>
                <a:lnTo>
                  <a:pt x="516531" y="0"/>
                </a:lnTo>
                <a:lnTo>
                  <a:pt x="516531" y="162233"/>
                </a:lnTo>
                <a:lnTo>
                  <a:pt x="0" y="162233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6822528" y="5657993"/>
            <a:ext cx="516890" cy="162560"/>
          </a:xfrm>
          <a:custGeom>
            <a:avLst/>
            <a:gdLst/>
            <a:ahLst/>
            <a:cxnLst/>
            <a:rect l="l" t="t" r="r" b="b"/>
            <a:pathLst>
              <a:path w="516890" h="162560">
                <a:moveTo>
                  <a:pt x="0" y="0"/>
                </a:moveTo>
                <a:lnTo>
                  <a:pt x="516531" y="0"/>
                </a:lnTo>
                <a:lnTo>
                  <a:pt x="516531" y="162238"/>
                </a:lnTo>
                <a:lnTo>
                  <a:pt x="0" y="162238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6822528" y="5820231"/>
            <a:ext cx="516890" cy="162560"/>
          </a:xfrm>
          <a:custGeom>
            <a:avLst/>
            <a:gdLst/>
            <a:ahLst/>
            <a:cxnLst/>
            <a:rect l="l" t="t" r="r" b="b"/>
            <a:pathLst>
              <a:path w="516890" h="162560">
                <a:moveTo>
                  <a:pt x="0" y="0"/>
                </a:moveTo>
                <a:lnTo>
                  <a:pt x="516531" y="0"/>
                </a:lnTo>
                <a:lnTo>
                  <a:pt x="516531" y="162233"/>
                </a:lnTo>
                <a:lnTo>
                  <a:pt x="0" y="162233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6822528" y="5982465"/>
            <a:ext cx="516890" cy="162560"/>
          </a:xfrm>
          <a:custGeom>
            <a:avLst/>
            <a:gdLst/>
            <a:ahLst/>
            <a:cxnLst/>
            <a:rect l="l" t="t" r="r" b="b"/>
            <a:pathLst>
              <a:path w="516890" h="162560">
                <a:moveTo>
                  <a:pt x="0" y="0"/>
                </a:moveTo>
                <a:lnTo>
                  <a:pt x="516531" y="0"/>
                </a:lnTo>
                <a:lnTo>
                  <a:pt x="516531" y="162237"/>
                </a:lnTo>
                <a:lnTo>
                  <a:pt x="0" y="162237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6822528" y="6144702"/>
            <a:ext cx="516890" cy="162560"/>
          </a:xfrm>
          <a:custGeom>
            <a:avLst/>
            <a:gdLst/>
            <a:ahLst/>
            <a:cxnLst/>
            <a:rect l="l" t="t" r="r" b="b"/>
            <a:pathLst>
              <a:path w="516890" h="162560">
                <a:moveTo>
                  <a:pt x="0" y="0"/>
                </a:moveTo>
                <a:lnTo>
                  <a:pt x="516531" y="0"/>
                </a:lnTo>
                <a:lnTo>
                  <a:pt x="516531" y="162233"/>
                </a:lnTo>
                <a:lnTo>
                  <a:pt x="0" y="162233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6822528" y="6306936"/>
            <a:ext cx="516890" cy="162560"/>
          </a:xfrm>
          <a:custGeom>
            <a:avLst/>
            <a:gdLst/>
            <a:ahLst/>
            <a:cxnLst/>
            <a:rect l="l" t="t" r="r" b="b"/>
            <a:pathLst>
              <a:path w="516890" h="162560">
                <a:moveTo>
                  <a:pt x="0" y="0"/>
                </a:moveTo>
                <a:lnTo>
                  <a:pt x="516531" y="0"/>
                </a:lnTo>
                <a:lnTo>
                  <a:pt x="516531" y="162234"/>
                </a:lnTo>
                <a:lnTo>
                  <a:pt x="0" y="162234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6822528" y="6469171"/>
            <a:ext cx="516890" cy="162560"/>
          </a:xfrm>
          <a:custGeom>
            <a:avLst/>
            <a:gdLst/>
            <a:ahLst/>
            <a:cxnLst/>
            <a:rect l="l" t="t" r="r" b="b"/>
            <a:pathLst>
              <a:path w="516890" h="162559">
                <a:moveTo>
                  <a:pt x="0" y="0"/>
                </a:moveTo>
                <a:lnTo>
                  <a:pt x="516531" y="0"/>
                </a:lnTo>
                <a:lnTo>
                  <a:pt x="516531" y="162237"/>
                </a:lnTo>
                <a:lnTo>
                  <a:pt x="0" y="162237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6822528" y="6631409"/>
            <a:ext cx="516890" cy="162560"/>
          </a:xfrm>
          <a:custGeom>
            <a:avLst/>
            <a:gdLst/>
            <a:ahLst/>
            <a:cxnLst/>
            <a:rect l="l" t="t" r="r" b="b"/>
            <a:pathLst>
              <a:path w="516890" h="162559">
                <a:moveTo>
                  <a:pt x="0" y="0"/>
                </a:moveTo>
                <a:lnTo>
                  <a:pt x="516531" y="0"/>
                </a:lnTo>
                <a:lnTo>
                  <a:pt x="516531" y="162233"/>
                </a:lnTo>
                <a:lnTo>
                  <a:pt x="0" y="162233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6822528" y="6793858"/>
            <a:ext cx="516890" cy="162560"/>
          </a:xfrm>
          <a:custGeom>
            <a:avLst/>
            <a:gdLst/>
            <a:ahLst/>
            <a:cxnLst/>
            <a:rect l="l" t="t" r="r" b="b"/>
            <a:pathLst>
              <a:path w="516890" h="162559">
                <a:moveTo>
                  <a:pt x="0" y="0"/>
                </a:moveTo>
                <a:lnTo>
                  <a:pt x="516531" y="0"/>
                </a:lnTo>
                <a:lnTo>
                  <a:pt x="516531" y="162234"/>
                </a:lnTo>
                <a:lnTo>
                  <a:pt x="0" y="162234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6822528" y="6956093"/>
            <a:ext cx="516890" cy="162560"/>
          </a:xfrm>
          <a:custGeom>
            <a:avLst/>
            <a:gdLst/>
            <a:ahLst/>
            <a:cxnLst/>
            <a:rect l="l" t="t" r="r" b="b"/>
            <a:pathLst>
              <a:path w="516890" h="162559">
                <a:moveTo>
                  <a:pt x="0" y="0"/>
                </a:moveTo>
                <a:lnTo>
                  <a:pt x="516531" y="0"/>
                </a:lnTo>
                <a:lnTo>
                  <a:pt x="516531" y="162237"/>
                </a:lnTo>
                <a:lnTo>
                  <a:pt x="0" y="162237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6822528" y="7118330"/>
            <a:ext cx="516890" cy="162560"/>
          </a:xfrm>
          <a:custGeom>
            <a:avLst/>
            <a:gdLst/>
            <a:ahLst/>
            <a:cxnLst/>
            <a:rect l="l" t="t" r="r" b="b"/>
            <a:pathLst>
              <a:path w="516890" h="162559">
                <a:moveTo>
                  <a:pt x="0" y="0"/>
                </a:moveTo>
                <a:lnTo>
                  <a:pt x="516531" y="0"/>
                </a:lnTo>
                <a:lnTo>
                  <a:pt x="516531" y="162233"/>
                </a:lnTo>
                <a:lnTo>
                  <a:pt x="0" y="162233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36" name="object 36"/>
          <p:cNvGraphicFramePr>
            <a:graphicFrameLocks noGrp="1"/>
          </p:cNvGraphicFramePr>
          <p:nvPr/>
        </p:nvGraphicFramePr>
        <p:xfrm>
          <a:off x="5658778" y="4683211"/>
          <a:ext cx="1679575" cy="25908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1626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68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61925">
                <a:tc>
                  <a:txBody>
                    <a:bodyPr/>
                    <a:lstStyle/>
                    <a:p>
                      <a:pPr marR="260350" algn="r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700" b="1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PUPIL/PERSON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16510" marB="0">
                    <a:lnL w="3175">
                      <a:solidFill>
                        <a:srgbClr val="151616"/>
                      </a:solidFill>
                      <a:prstDash val="solid"/>
                    </a:lnL>
                    <a:lnR w="3175">
                      <a:solidFill>
                        <a:srgbClr val="151616"/>
                      </a:solidFill>
                      <a:prstDash val="solid"/>
                    </a:lnR>
                    <a:lnT w="3175">
                      <a:solidFill>
                        <a:srgbClr val="151616"/>
                      </a:solidFill>
                      <a:prstDash val="solid"/>
                    </a:lnT>
                    <a:lnB w="317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46990" algn="ctr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700" b="1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A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15240" marB="0">
                    <a:lnL w="3175">
                      <a:solidFill>
                        <a:srgbClr val="151616"/>
                      </a:solidFill>
                      <a:prstDash val="solid"/>
                    </a:lnL>
                    <a:lnR w="3175">
                      <a:solidFill>
                        <a:srgbClr val="151616"/>
                      </a:solidFill>
                      <a:prstDash val="solid"/>
                    </a:lnR>
                    <a:lnT w="3175">
                      <a:solidFill>
                        <a:srgbClr val="151616"/>
                      </a:solidFill>
                      <a:prstDash val="solid"/>
                    </a:lnT>
                    <a:lnB w="317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ctr">
                        <a:lnSpc>
                          <a:spcPts val="819"/>
                        </a:lnSpc>
                        <a:spcBef>
                          <a:spcPts val="359"/>
                        </a:spcBef>
                      </a:pPr>
                      <a:r>
                        <a:rPr sz="70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Person</a:t>
                      </a:r>
                      <a:r>
                        <a:rPr sz="700" spc="-45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70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A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45719" marB="0">
                    <a:lnL w="3175">
                      <a:solidFill>
                        <a:srgbClr val="151616"/>
                      </a:solidFill>
                      <a:prstDash val="solid"/>
                    </a:lnL>
                    <a:lnR w="3175">
                      <a:solidFill>
                        <a:srgbClr val="151616"/>
                      </a:solidFill>
                      <a:prstDash val="solid"/>
                    </a:lnR>
                    <a:lnT w="3175">
                      <a:solidFill>
                        <a:srgbClr val="151616"/>
                      </a:solidFill>
                      <a:prstDash val="solid"/>
                    </a:lnT>
                    <a:lnB w="317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63500">
                        <a:lnSpc>
                          <a:spcPts val="819"/>
                        </a:lnSpc>
                        <a:spcBef>
                          <a:spcPts val="359"/>
                        </a:spcBef>
                      </a:pPr>
                      <a:r>
                        <a:rPr sz="70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1350mm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45719" marB="0">
                    <a:lnL w="3175">
                      <a:solidFill>
                        <a:srgbClr val="151616"/>
                      </a:solidFill>
                      <a:prstDash val="solid"/>
                    </a:lnL>
                    <a:lnR w="3175">
                      <a:solidFill>
                        <a:srgbClr val="151616"/>
                      </a:solidFill>
                      <a:prstDash val="solid"/>
                    </a:lnR>
                    <a:lnT w="3175">
                      <a:solidFill>
                        <a:srgbClr val="151616"/>
                      </a:solidFill>
                      <a:prstDash val="solid"/>
                    </a:lnT>
                    <a:lnB w="317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ctr">
                        <a:lnSpc>
                          <a:spcPts val="760"/>
                        </a:lnSpc>
                        <a:spcBef>
                          <a:spcPts val="420"/>
                        </a:spcBef>
                      </a:pPr>
                      <a:r>
                        <a:rPr sz="70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Person</a:t>
                      </a:r>
                      <a:r>
                        <a:rPr sz="700" spc="-1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70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B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53340" marB="0">
                    <a:lnL w="3175">
                      <a:solidFill>
                        <a:srgbClr val="151616"/>
                      </a:solidFill>
                      <a:prstDash val="solid"/>
                    </a:lnL>
                    <a:lnR w="3175">
                      <a:solidFill>
                        <a:srgbClr val="151616"/>
                      </a:solidFill>
                      <a:prstDash val="solid"/>
                    </a:lnR>
                    <a:lnT w="3175">
                      <a:solidFill>
                        <a:srgbClr val="151616"/>
                      </a:solidFill>
                      <a:prstDash val="solid"/>
                    </a:lnT>
                    <a:lnB w="317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63500">
                        <a:lnSpc>
                          <a:spcPts val="760"/>
                        </a:lnSpc>
                        <a:spcBef>
                          <a:spcPts val="420"/>
                        </a:spcBef>
                      </a:pPr>
                      <a:r>
                        <a:rPr sz="70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1490mm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53340" marB="0">
                    <a:lnL w="3175">
                      <a:solidFill>
                        <a:srgbClr val="151616"/>
                      </a:solidFill>
                      <a:prstDash val="solid"/>
                    </a:lnL>
                    <a:lnR w="3175">
                      <a:solidFill>
                        <a:srgbClr val="151616"/>
                      </a:solidFill>
                      <a:prstDash val="solid"/>
                    </a:lnR>
                    <a:lnT w="3175">
                      <a:solidFill>
                        <a:srgbClr val="151616"/>
                      </a:solidFill>
                      <a:prstDash val="solid"/>
                    </a:lnT>
                    <a:lnB w="317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marL="3810" algn="ctr">
                        <a:lnSpc>
                          <a:spcPts val="740"/>
                        </a:lnSpc>
                        <a:spcBef>
                          <a:spcPts val="434"/>
                        </a:spcBef>
                      </a:pPr>
                      <a:r>
                        <a:rPr sz="70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Person</a:t>
                      </a:r>
                      <a:r>
                        <a:rPr sz="700" spc="-1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70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C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55244" marB="0">
                    <a:lnL w="3175">
                      <a:solidFill>
                        <a:srgbClr val="151616"/>
                      </a:solidFill>
                      <a:prstDash val="solid"/>
                    </a:lnL>
                    <a:lnR w="3175">
                      <a:solidFill>
                        <a:srgbClr val="151616"/>
                      </a:solidFill>
                      <a:prstDash val="solid"/>
                    </a:lnR>
                    <a:lnT w="3175">
                      <a:solidFill>
                        <a:srgbClr val="151616"/>
                      </a:solidFill>
                      <a:prstDash val="solid"/>
                    </a:lnT>
                    <a:lnB w="317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63500">
                        <a:lnSpc>
                          <a:spcPts val="740"/>
                        </a:lnSpc>
                        <a:spcBef>
                          <a:spcPts val="434"/>
                        </a:spcBef>
                      </a:pPr>
                      <a:r>
                        <a:rPr sz="70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1520mm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55244" marB="0">
                    <a:lnL w="3175">
                      <a:solidFill>
                        <a:srgbClr val="151616"/>
                      </a:solidFill>
                      <a:prstDash val="solid"/>
                    </a:lnL>
                    <a:lnR w="3175">
                      <a:solidFill>
                        <a:srgbClr val="151616"/>
                      </a:solidFill>
                      <a:prstDash val="solid"/>
                    </a:lnR>
                    <a:lnT w="3175">
                      <a:solidFill>
                        <a:srgbClr val="151616"/>
                      </a:solidFill>
                      <a:prstDash val="solid"/>
                    </a:lnT>
                    <a:lnB w="317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marL="3810" algn="ctr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70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Person</a:t>
                      </a:r>
                      <a:r>
                        <a:rPr sz="700" spc="-1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70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D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41275" marB="0">
                    <a:lnL w="3175">
                      <a:solidFill>
                        <a:srgbClr val="151616"/>
                      </a:solidFill>
                      <a:prstDash val="solid"/>
                    </a:lnL>
                    <a:lnR w="3175">
                      <a:solidFill>
                        <a:srgbClr val="151616"/>
                      </a:solidFill>
                      <a:prstDash val="solid"/>
                    </a:lnR>
                    <a:lnT w="3175">
                      <a:solidFill>
                        <a:srgbClr val="151616"/>
                      </a:solidFill>
                      <a:prstDash val="solid"/>
                    </a:lnT>
                    <a:lnB w="317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6350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70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1400mm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41275" marB="0">
                    <a:lnL w="3175">
                      <a:solidFill>
                        <a:srgbClr val="151616"/>
                      </a:solidFill>
                      <a:prstDash val="solid"/>
                    </a:lnL>
                    <a:lnR w="3175">
                      <a:solidFill>
                        <a:srgbClr val="151616"/>
                      </a:solidFill>
                      <a:prstDash val="solid"/>
                    </a:lnR>
                    <a:lnT w="3175">
                      <a:solidFill>
                        <a:srgbClr val="151616"/>
                      </a:solidFill>
                      <a:prstDash val="solid"/>
                    </a:lnT>
                    <a:lnB w="317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ctr">
                        <a:lnSpc>
                          <a:spcPts val="790"/>
                        </a:lnSpc>
                        <a:spcBef>
                          <a:spcPts val="385"/>
                        </a:spcBef>
                      </a:pPr>
                      <a:r>
                        <a:rPr sz="70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Person</a:t>
                      </a:r>
                      <a:r>
                        <a:rPr sz="700" spc="-1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70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E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48895" marB="0">
                    <a:lnL w="3175">
                      <a:solidFill>
                        <a:srgbClr val="151616"/>
                      </a:solidFill>
                      <a:prstDash val="solid"/>
                    </a:lnL>
                    <a:lnR w="3175">
                      <a:solidFill>
                        <a:srgbClr val="151616"/>
                      </a:solidFill>
                      <a:prstDash val="solid"/>
                    </a:lnR>
                    <a:lnT w="3175">
                      <a:solidFill>
                        <a:srgbClr val="151616"/>
                      </a:solidFill>
                      <a:prstDash val="solid"/>
                    </a:lnT>
                    <a:lnB w="317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63500">
                        <a:lnSpc>
                          <a:spcPts val="790"/>
                        </a:lnSpc>
                        <a:spcBef>
                          <a:spcPts val="385"/>
                        </a:spcBef>
                      </a:pPr>
                      <a:r>
                        <a:rPr sz="70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1390mm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48895" marB="0">
                    <a:lnL w="3175">
                      <a:solidFill>
                        <a:srgbClr val="151616"/>
                      </a:solidFill>
                      <a:prstDash val="solid"/>
                    </a:lnL>
                    <a:lnR w="3175">
                      <a:solidFill>
                        <a:srgbClr val="151616"/>
                      </a:solidFill>
                      <a:prstDash val="solid"/>
                    </a:lnR>
                    <a:lnT w="3175">
                      <a:solidFill>
                        <a:srgbClr val="151616"/>
                      </a:solidFill>
                      <a:prstDash val="solid"/>
                    </a:lnT>
                    <a:lnB w="317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ctr">
                        <a:lnSpc>
                          <a:spcPts val="775"/>
                        </a:lnSpc>
                        <a:spcBef>
                          <a:spcPts val="405"/>
                        </a:spcBef>
                      </a:pPr>
                      <a:r>
                        <a:rPr sz="70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Person</a:t>
                      </a:r>
                      <a:r>
                        <a:rPr sz="700" spc="-1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70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F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51435" marB="0">
                    <a:lnL w="3175">
                      <a:solidFill>
                        <a:srgbClr val="151616"/>
                      </a:solidFill>
                      <a:prstDash val="solid"/>
                    </a:lnL>
                    <a:lnR w="3175">
                      <a:solidFill>
                        <a:srgbClr val="151616"/>
                      </a:solidFill>
                      <a:prstDash val="solid"/>
                    </a:lnR>
                    <a:lnT w="3175">
                      <a:solidFill>
                        <a:srgbClr val="151616"/>
                      </a:solidFill>
                      <a:prstDash val="solid"/>
                    </a:lnT>
                    <a:lnB w="317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63500">
                        <a:lnSpc>
                          <a:spcPts val="775"/>
                        </a:lnSpc>
                        <a:spcBef>
                          <a:spcPts val="405"/>
                        </a:spcBef>
                      </a:pPr>
                      <a:r>
                        <a:rPr sz="70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1350mm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51435" marB="0">
                    <a:lnL w="3175">
                      <a:solidFill>
                        <a:srgbClr val="151616"/>
                      </a:solidFill>
                      <a:prstDash val="solid"/>
                    </a:lnL>
                    <a:lnR w="3175">
                      <a:solidFill>
                        <a:srgbClr val="151616"/>
                      </a:solidFill>
                      <a:prstDash val="solid"/>
                    </a:lnR>
                    <a:lnT w="3175">
                      <a:solidFill>
                        <a:srgbClr val="151616"/>
                      </a:solidFill>
                      <a:prstDash val="solid"/>
                    </a:lnT>
                    <a:lnB w="317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marL="8890" algn="ctr">
                        <a:lnSpc>
                          <a:spcPts val="830"/>
                        </a:lnSpc>
                        <a:spcBef>
                          <a:spcPts val="345"/>
                        </a:spcBef>
                      </a:pPr>
                      <a:r>
                        <a:rPr sz="70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Person</a:t>
                      </a:r>
                      <a:r>
                        <a:rPr sz="700" spc="-1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70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G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43815" marB="0">
                    <a:lnL w="3175">
                      <a:solidFill>
                        <a:srgbClr val="151616"/>
                      </a:solidFill>
                      <a:prstDash val="solid"/>
                    </a:lnL>
                    <a:lnR w="3175">
                      <a:solidFill>
                        <a:srgbClr val="151616"/>
                      </a:solidFill>
                      <a:prstDash val="solid"/>
                    </a:lnR>
                    <a:lnT w="3175">
                      <a:solidFill>
                        <a:srgbClr val="151616"/>
                      </a:solidFill>
                      <a:prstDash val="solid"/>
                    </a:lnT>
                    <a:lnB w="317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63500">
                        <a:lnSpc>
                          <a:spcPts val="830"/>
                        </a:lnSpc>
                        <a:spcBef>
                          <a:spcPts val="345"/>
                        </a:spcBef>
                      </a:pPr>
                      <a:r>
                        <a:rPr sz="70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1420mm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43815" marB="0">
                    <a:lnL w="3175">
                      <a:solidFill>
                        <a:srgbClr val="151616"/>
                      </a:solidFill>
                      <a:prstDash val="solid"/>
                    </a:lnL>
                    <a:lnR w="3175">
                      <a:solidFill>
                        <a:srgbClr val="151616"/>
                      </a:solidFill>
                      <a:prstDash val="solid"/>
                    </a:lnR>
                    <a:lnT w="3175">
                      <a:solidFill>
                        <a:srgbClr val="151616"/>
                      </a:solidFill>
                      <a:prstDash val="solid"/>
                    </a:lnT>
                    <a:lnB w="317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marL="3810" algn="ctr">
                        <a:lnSpc>
                          <a:spcPts val="770"/>
                        </a:lnSpc>
                        <a:spcBef>
                          <a:spcPts val="405"/>
                        </a:spcBef>
                      </a:pPr>
                      <a:r>
                        <a:rPr sz="70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Person</a:t>
                      </a:r>
                      <a:r>
                        <a:rPr sz="700" spc="-1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70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H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51435" marB="0">
                    <a:lnL w="3175">
                      <a:solidFill>
                        <a:srgbClr val="151616"/>
                      </a:solidFill>
                      <a:prstDash val="solid"/>
                    </a:lnL>
                    <a:lnR w="3175">
                      <a:solidFill>
                        <a:srgbClr val="151616"/>
                      </a:solidFill>
                      <a:prstDash val="solid"/>
                    </a:lnR>
                    <a:lnT w="3175">
                      <a:solidFill>
                        <a:srgbClr val="151616"/>
                      </a:solidFill>
                      <a:prstDash val="solid"/>
                    </a:lnT>
                    <a:lnB w="317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63500">
                        <a:lnSpc>
                          <a:spcPts val="770"/>
                        </a:lnSpc>
                        <a:spcBef>
                          <a:spcPts val="405"/>
                        </a:spcBef>
                      </a:pPr>
                      <a:r>
                        <a:rPr sz="70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1470mm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51435" marB="0">
                    <a:lnL w="3175">
                      <a:solidFill>
                        <a:srgbClr val="151616"/>
                      </a:solidFill>
                      <a:prstDash val="solid"/>
                    </a:lnL>
                    <a:lnR w="3175">
                      <a:solidFill>
                        <a:srgbClr val="151616"/>
                      </a:solidFill>
                      <a:prstDash val="solid"/>
                    </a:lnR>
                    <a:lnT w="3175">
                      <a:solidFill>
                        <a:srgbClr val="151616"/>
                      </a:solidFill>
                      <a:prstDash val="solid"/>
                    </a:lnT>
                    <a:lnB w="317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marR="27305" algn="ctr">
                        <a:lnSpc>
                          <a:spcPts val="755"/>
                        </a:lnSpc>
                        <a:spcBef>
                          <a:spcPts val="420"/>
                        </a:spcBef>
                      </a:pPr>
                      <a:r>
                        <a:rPr sz="70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Person</a:t>
                      </a:r>
                      <a:r>
                        <a:rPr sz="700" spc="-1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70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I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53340" marB="0">
                    <a:lnL w="3175">
                      <a:solidFill>
                        <a:srgbClr val="151616"/>
                      </a:solidFill>
                      <a:prstDash val="solid"/>
                    </a:lnL>
                    <a:lnR w="3175">
                      <a:solidFill>
                        <a:srgbClr val="151616"/>
                      </a:solidFill>
                      <a:prstDash val="solid"/>
                    </a:lnR>
                    <a:lnT w="3175">
                      <a:solidFill>
                        <a:srgbClr val="151616"/>
                      </a:solidFill>
                      <a:prstDash val="solid"/>
                    </a:lnT>
                    <a:lnB w="317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63500">
                        <a:lnSpc>
                          <a:spcPts val="755"/>
                        </a:lnSpc>
                        <a:spcBef>
                          <a:spcPts val="420"/>
                        </a:spcBef>
                      </a:pPr>
                      <a:r>
                        <a:rPr sz="70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1380mm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53340" marB="0">
                    <a:lnL w="3175">
                      <a:solidFill>
                        <a:srgbClr val="151616"/>
                      </a:solidFill>
                      <a:prstDash val="solid"/>
                    </a:lnL>
                    <a:lnR w="3175">
                      <a:solidFill>
                        <a:srgbClr val="151616"/>
                      </a:solidFill>
                      <a:prstDash val="solid"/>
                    </a:lnR>
                    <a:lnT w="3175">
                      <a:solidFill>
                        <a:srgbClr val="151616"/>
                      </a:solidFill>
                      <a:prstDash val="solid"/>
                    </a:lnT>
                    <a:lnB w="317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marR="7620" algn="ctr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70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Person</a:t>
                      </a:r>
                      <a:r>
                        <a:rPr sz="700" spc="-1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70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J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39370" marB="0">
                    <a:lnL w="3175">
                      <a:solidFill>
                        <a:srgbClr val="151616"/>
                      </a:solidFill>
                      <a:prstDash val="solid"/>
                    </a:lnL>
                    <a:lnR w="3175">
                      <a:solidFill>
                        <a:srgbClr val="151616"/>
                      </a:solidFill>
                      <a:prstDash val="solid"/>
                    </a:lnR>
                    <a:lnT w="3175">
                      <a:solidFill>
                        <a:srgbClr val="151616"/>
                      </a:solidFill>
                      <a:prstDash val="solid"/>
                    </a:lnT>
                    <a:lnB w="317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63500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70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1480mm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39370" marB="0">
                    <a:lnL w="3175">
                      <a:solidFill>
                        <a:srgbClr val="151616"/>
                      </a:solidFill>
                      <a:prstDash val="solid"/>
                    </a:lnL>
                    <a:lnR w="3175">
                      <a:solidFill>
                        <a:srgbClr val="151616"/>
                      </a:solidFill>
                      <a:prstDash val="solid"/>
                    </a:lnR>
                    <a:lnT w="3175">
                      <a:solidFill>
                        <a:srgbClr val="151616"/>
                      </a:solidFill>
                      <a:prstDash val="solid"/>
                    </a:lnT>
                    <a:lnB w="317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ctr">
                        <a:lnSpc>
                          <a:spcPts val="805"/>
                        </a:lnSpc>
                        <a:spcBef>
                          <a:spcPts val="370"/>
                        </a:spcBef>
                      </a:pPr>
                      <a:r>
                        <a:rPr sz="70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Person</a:t>
                      </a:r>
                      <a:r>
                        <a:rPr sz="700" spc="-1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70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K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46990" marB="0">
                    <a:lnL w="3175">
                      <a:solidFill>
                        <a:srgbClr val="151616"/>
                      </a:solidFill>
                      <a:prstDash val="solid"/>
                    </a:lnL>
                    <a:lnR w="3175">
                      <a:solidFill>
                        <a:srgbClr val="151616"/>
                      </a:solidFill>
                      <a:prstDash val="solid"/>
                    </a:lnR>
                    <a:lnT w="3175">
                      <a:solidFill>
                        <a:srgbClr val="151616"/>
                      </a:solidFill>
                      <a:prstDash val="solid"/>
                    </a:lnT>
                    <a:lnB w="317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63500">
                        <a:lnSpc>
                          <a:spcPts val="805"/>
                        </a:lnSpc>
                        <a:spcBef>
                          <a:spcPts val="370"/>
                        </a:spcBef>
                      </a:pPr>
                      <a:r>
                        <a:rPr sz="70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1400mm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46990" marB="0">
                    <a:lnL w="3175">
                      <a:solidFill>
                        <a:srgbClr val="151616"/>
                      </a:solidFill>
                      <a:prstDash val="solid"/>
                    </a:lnL>
                    <a:lnR w="3175">
                      <a:solidFill>
                        <a:srgbClr val="151616"/>
                      </a:solidFill>
                      <a:prstDash val="solid"/>
                    </a:lnR>
                    <a:lnT w="3175">
                      <a:solidFill>
                        <a:srgbClr val="151616"/>
                      </a:solidFill>
                      <a:prstDash val="solid"/>
                    </a:lnT>
                    <a:lnB w="317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marR="2540" algn="ctr">
                        <a:lnSpc>
                          <a:spcPts val="785"/>
                        </a:lnSpc>
                        <a:spcBef>
                          <a:spcPts val="390"/>
                        </a:spcBef>
                      </a:pPr>
                      <a:r>
                        <a:rPr sz="70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Person</a:t>
                      </a:r>
                      <a:r>
                        <a:rPr sz="700" spc="-1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70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L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49530" marB="0">
                    <a:lnL w="3175">
                      <a:solidFill>
                        <a:srgbClr val="151616"/>
                      </a:solidFill>
                      <a:prstDash val="solid"/>
                    </a:lnL>
                    <a:lnR w="3175">
                      <a:solidFill>
                        <a:srgbClr val="151616"/>
                      </a:solidFill>
                      <a:prstDash val="solid"/>
                    </a:lnR>
                    <a:lnT w="3175">
                      <a:solidFill>
                        <a:srgbClr val="151616"/>
                      </a:solidFill>
                      <a:prstDash val="solid"/>
                    </a:lnT>
                    <a:lnB w="317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63500">
                        <a:lnSpc>
                          <a:spcPts val="785"/>
                        </a:lnSpc>
                        <a:spcBef>
                          <a:spcPts val="390"/>
                        </a:spcBef>
                      </a:pPr>
                      <a:r>
                        <a:rPr sz="70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1350mm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49530" marB="0">
                    <a:lnL w="3175">
                      <a:solidFill>
                        <a:srgbClr val="151616"/>
                      </a:solidFill>
                      <a:prstDash val="solid"/>
                    </a:lnL>
                    <a:lnR w="3175">
                      <a:solidFill>
                        <a:srgbClr val="151616"/>
                      </a:solidFill>
                      <a:prstDash val="solid"/>
                    </a:lnR>
                    <a:lnT w="3175">
                      <a:solidFill>
                        <a:srgbClr val="151616"/>
                      </a:solidFill>
                      <a:prstDash val="solid"/>
                    </a:lnT>
                    <a:lnB w="317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175">
                      <a:solidFill>
                        <a:srgbClr val="151616"/>
                      </a:solidFill>
                      <a:prstDash val="solid"/>
                    </a:lnL>
                    <a:lnR w="3175">
                      <a:solidFill>
                        <a:srgbClr val="151616"/>
                      </a:solidFill>
                      <a:prstDash val="solid"/>
                    </a:lnR>
                    <a:lnT w="3175">
                      <a:solidFill>
                        <a:srgbClr val="151616"/>
                      </a:solidFill>
                      <a:prstDash val="solid"/>
                    </a:lnT>
                    <a:lnB w="317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175">
                      <a:solidFill>
                        <a:srgbClr val="151616"/>
                      </a:solidFill>
                      <a:prstDash val="solid"/>
                    </a:lnL>
                    <a:lnR w="3175">
                      <a:solidFill>
                        <a:srgbClr val="151616"/>
                      </a:solidFill>
                      <a:prstDash val="solid"/>
                    </a:lnR>
                    <a:lnT w="3175">
                      <a:solidFill>
                        <a:srgbClr val="151616"/>
                      </a:solidFill>
                      <a:prstDash val="solid"/>
                    </a:lnT>
                    <a:lnB w="317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marR="315595" algn="r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700" b="1" spc="-15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T</a:t>
                      </a:r>
                      <a:r>
                        <a:rPr sz="700" b="1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O</a:t>
                      </a:r>
                      <a:r>
                        <a:rPr sz="700" b="1" spc="-55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T</a:t>
                      </a:r>
                      <a:r>
                        <a:rPr sz="700" b="1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AL(S)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13335" marB="0">
                    <a:lnL w="3175">
                      <a:solidFill>
                        <a:srgbClr val="151616"/>
                      </a:solidFill>
                      <a:prstDash val="solid"/>
                    </a:lnL>
                    <a:lnR w="3175">
                      <a:solidFill>
                        <a:srgbClr val="151616"/>
                      </a:solidFill>
                      <a:prstDash val="solid"/>
                    </a:lnR>
                    <a:lnT w="3175">
                      <a:solidFill>
                        <a:srgbClr val="151616"/>
                      </a:solidFill>
                      <a:prstDash val="solid"/>
                    </a:lnT>
                    <a:lnB w="317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63500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70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17000mm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40005" marB="0">
                    <a:lnL w="3175">
                      <a:solidFill>
                        <a:srgbClr val="151616"/>
                      </a:solidFill>
                      <a:prstDash val="solid"/>
                    </a:lnL>
                    <a:lnR w="3175">
                      <a:solidFill>
                        <a:srgbClr val="151616"/>
                      </a:solidFill>
                      <a:prstDash val="solid"/>
                    </a:lnR>
                    <a:lnT w="3175">
                      <a:solidFill>
                        <a:srgbClr val="151616"/>
                      </a:solidFill>
                      <a:prstDash val="solid"/>
                    </a:lnT>
                    <a:lnB w="317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marR="299720" algn="r">
                        <a:lnSpc>
                          <a:spcPct val="100000"/>
                        </a:lnSpc>
                        <a:spcBef>
                          <a:spcPts val="244"/>
                        </a:spcBef>
                      </a:pPr>
                      <a:r>
                        <a:rPr sz="700" b="1" spc="-55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A</a:t>
                      </a:r>
                      <a:r>
                        <a:rPr sz="700" b="1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VERAGE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31114" marB="0">
                    <a:lnL w="3175">
                      <a:solidFill>
                        <a:srgbClr val="151616"/>
                      </a:solidFill>
                      <a:prstDash val="solid"/>
                    </a:lnL>
                    <a:lnR w="3175">
                      <a:solidFill>
                        <a:srgbClr val="151616"/>
                      </a:solidFill>
                      <a:prstDash val="solid"/>
                    </a:lnR>
                    <a:lnT w="3175">
                      <a:solidFill>
                        <a:srgbClr val="151616"/>
                      </a:solidFill>
                      <a:prstDash val="solid"/>
                    </a:lnT>
                    <a:lnB w="317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63500">
                        <a:lnSpc>
                          <a:spcPct val="100000"/>
                        </a:lnSpc>
                        <a:spcBef>
                          <a:spcPts val="225"/>
                        </a:spcBef>
                      </a:pPr>
                      <a:r>
                        <a:rPr sz="70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1416mm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28575" marB="0">
                    <a:lnL w="3175">
                      <a:solidFill>
                        <a:srgbClr val="151616"/>
                      </a:solidFill>
                      <a:prstDash val="solid"/>
                    </a:lnL>
                    <a:lnR w="3175">
                      <a:solidFill>
                        <a:srgbClr val="151616"/>
                      </a:solidFill>
                      <a:prstDash val="solid"/>
                    </a:lnR>
                    <a:lnT w="3175">
                      <a:solidFill>
                        <a:srgbClr val="151616"/>
                      </a:solidFill>
                      <a:prstDash val="solid"/>
                    </a:lnT>
                    <a:lnB w="317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</a:tbl>
          </a:graphicData>
        </a:graphic>
      </p:graphicFrame>
      <p:sp>
        <p:nvSpPr>
          <p:cNvPr id="37" name="object 37"/>
          <p:cNvSpPr/>
          <p:nvPr/>
        </p:nvSpPr>
        <p:spPr>
          <a:xfrm>
            <a:off x="372384" y="2688918"/>
            <a:ext cx="1006440" cy="100032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462693" y="967522"/>
            <a:ext cx="2973095" cy="144648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300207" y="3978862"/>
            <a:ext cx="1751107" cy="59672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6825164" y="525013"/>
            <a:ext cx="837953" cy="104178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6574006" y="1681095"/>
            <a:ext cx="2936534" cy="19190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9294393" y="2014634"/>
            <a:ext cx="1310641" cy="131064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9133113" y="2823803"/>
            <a:ext cx="346075" cy="314325"/>
          </a:xfrm>
          <a:custGeom>
            <a:avLst/>
            <a:gdLst/>
            <a:ahLst/>
            <a:cxnLst/>
            <a:rect l="l" t="t" r="r" b="b"/>
            <a:pathLst>
              <a:path w="346075" h="314325">
                <a:moveTo>
                  <a:pt x="173008" y="0"/>
                </a:moveTo>
                <a:lnTo>
                  <a:pt x="219001" y="5613"/>
                </a:lnTo>
                <a:lnTo>
                  <a:pt x="260330" y="21456"/>
                </a:lnTo>
                <a:lnTo>
                  <a:pt x="295345" y="46030"/>
                </a:lnTo>
                <a:lnTo>
                  <a:pt x="322397" y="77837"/>
                </a:lnTo>
                <a:lnTo>
                  <a:pt x="339837" y="115378"/>
                </a:lnTo>
                <a:lnTo>
                  <a:pt x="346017" y="157157"/>
                </a:lnTo>
                <a:lnTo>
                  <a:pt x="339837" y="198937"/>
                </a:lnTo>
                <a:lnTo>
                  <a:pt x="322397" y="236480"/>
                </a:lnTo>
                <a:lnTo>
                  <a:pt x="295345" y="268288"/>
                </a:lnTo>
                <a:lnTo>
                  <a:pt x="260330" y="292862"/>
                </a:lnTo>
                <a:lnTo>
                  <a:pt x="219001" y="308705"/>
                </a:lnTo>
                <a:lnTo>
                  <a:pt x="173008" y="314319"/>
                </a:lnTo>
                <a:lnTo>
                  <a:pt x="127015" y="308705"/>
                </a:lnTo>
                <a:lnTo>
                  <a:pt x="85687" y="292862"/>
                </a:lnTo>
                <a:lnTo>
                  <a:pt x="50672" y="268288"/>
                </a:lnTo>
                <a:lnTo>
                  <a:pt x="23620" y="236480"/>
                </a:lnTo>
                <a:lnTo>
                  <a:pt x="6179" y="198937"/>
                </a:lnTo>
                <a:lnTo>
                  <a:pt x="0" y="157157"/>
                </a:lnTo>
                <a:lnTo>
                  <a:pt x="6179" y="115378"/>
                </a:lnTo>
                <a:lnTo>
                  <a:pt x="23620" y="77837"/>
                </a:lnTo>
                <a:lnTo>
                  <a:pt x="50672" y="46030"/>
                </a:lnTo>
                <a:lnTo>
                  <a:pt x="85687" y="21456"/>
                </a:lnTo>
                <a:lnTo>
                  <a:pt x="127015" y="5613"/>
                </a:lnTo>
                <a:lnTo>
                  <a:pt x="173008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9050562" y="2090378"/>
            <a:ext cx="346075" cy="314325"/>
          </a:xfrm>
          <a:custGeom>
            <a:avLst/>
            <a:gdLst/>
            <a:ahLst/>
            <a:cxnLst/>
            <a:rect l="l" t="t" r="r" b="b"/>
            <a:pathLst>
              <a:path w="346075" h="314325">
                <a:moveTo>
                  <a:pt x="173008" y="0"/>
                </a:moveTo>
                <a:lnTo>
                  <a:pt x="219001" y="5613"/>
                </a:lnTo>
                <a:lnTo>
                  <a:pt x="260329" y="21456"/>
                </a:lnTo>
                <a:lnTo>
                  <a:pt x="295344" y="46030"/>
                </a:lnTo>
                <a:lnTo>
                  <a:pt x="322397" y="77837"/>
                </a:lnTo>
                <a:lnTo>
                  <a:pt x="339837" y="115379"/>
                </a:lnTo>
                <a:lnTo>
                  <a:pt x="346017" y="157158"/>
                </a:lnTo>
                <a:lnTo>
                  <a:pt x="339837" y="198938"/>
                </a:lnTo>
                <a:lnTo>
                  <a:pt x="322397" y="236481"/>
                </a:lnTo>
                <a:lnTo>
                  <a:pt x="295344" y="268289"/>
                </a:lnTo>
                <a:lnTo>
                  <a:pt x="260329" y="292863"/>
                </a:lnTo>
                <a:lnTo>
                  <a:pt x="219001" y="308706"/>
                </a:lnTo>
                <a:lnTo>
                  <a:pt x="173008" y="314319"/>
                </a:lnTo>
                <a:lnTo>
                  <a:pt x="127015" y="308706"/>
                </a:lnTo>
                <a:lnTo>
                  <a:pt x="85687" y="292863"/>
                </a:lnTo>
                <a:lnTo>
                  <a:pt x="50672" y="268289"/>
                </a:lnTo>
                <a:lnTo>
                  <a:pt x="23620" y="236481"/>
                </a:lnTo>
                <a:lnTo>
                  <a:pt x="6179" y="198938"/>
                </a:lnTo>
                <a:lnTo>
                  <a:pt x="0" y="157158"/>
                </a:lnTo>
                <a:lnTo>
                  <a:pt x="6179" y="115379"/>
                </a:lnTo>
                <a:lnTo>
                  <a:pt x="23620" y="77837"/>
                </a:lnTo>
                <a:lnTo>
                  <a:pt x="50672" y="46030"/>
                </a:lnTo>
                <a:lnTo>
                  <a:pt x="85687" y="21456"/>
                </a:lnTo>
                <a:lnTo>
                  <a:pt x="127015" y="5613"/>
                </a:lnTo>
                <a:lnTo>
                  <a:pt x="173008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9279162" y="1772877"/>
            <a:ext cx="346075" cy="314325"/>
          </a:xfrm>
          <a:custGeom>
            <a:avLst/>
            <a:gdLst/>
            <a:ahLst/>
            <a:cxnLst/>
            <a:rect l="l" t="t" r="r" b="b"/>
            <a:pathLst>
              <a:path w="346075" h="314325">
                <a:moveTo>
                  <a:pt x="173008" y="0"/>
                </a:moveTo>
                <a:lnTo>
                  <a:pt x="219001" y="5613"/>
                </a:lnTo>
                <a:lnTo>
                  <a:pt x="260329" y="21456"/>
                </a:lnTo>
                <a:lnTo>
                  <a:pt x="295344" y="46030"/>
                </a:lnTo>
                <a:lnTo>
                  <a:pt x="322397" y="77837"/>
                </a:lnTo>
                <a:lnTo>
                  <a:pt x="339837" y="115378"/>
                </a:lnTo>
                <a:lnTo>
                  <a:pt x="346017" y="157157"/>
                </a:lnTo>
                <a:lnTo>
                  <a:pt x="339837" y="198937"/>
                </a:lnTo>
                <a:lnTo>
                  <a:pt x="322397" y="236480"/>
                </a:lnTo>
                <a:lnTo>
                  <a:pt x="295344" y="268287"/>
                </a:lnTo>
                <a:lnTo>
                  <a:pt x="260329" y="292861"/>
                </a:lnTo>
                <a:lnTo>
                  <a:pt x="219001" y="308704"/>
                </a:lnTo>
                <a:lnTo>
                  <a:pt x="173008" y="314318"/>
                </a:lnTo>
                <a:lnTo>
                  <a:pt x="127015" y="308704"/>
                </a:lnTo>
                <a:lnTo>
                  <a:pt x="85687" y="292861"/>
                </a:lnTo>
                <a:lnTo>
                  <a:pt x="50672" y="268287"/>
                </a:lnTo>
                <a:lnTo>
                  <a:pt x="23620" y="236480"/>
                </a:lnTo>
                <a:lnTo>
                  <a:pt x="6179" y="198937"/>
                </a:lnTo>
                <a:lnTo>
                  <a:pt x="0" y="157157"/>
                </a:lnTo>
                <a:lnTo>
                  <a:pt x="6179" y="115378"/>
                </a:lnTo>
                <a:lnTo>
                  <a:pt x="23620" y="77837"/>
                </a:lnTo>
                <a:lnTo>
                  <a:pt x="50672" y="46030"/>
                </a:lnTo>
                <a:lnTo>
                  <a:pt x="85687" y="21456"/>
                </a:lnTo>
                <a:lnTo>
                  <a:pt x="127015" y="5613"/>
                </a:lnTo>
                <a:lnTo>
                  <a:pt x="173008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8894988" y="3392128"/>
            <a:ext cx="346075" cy="314325"/>
          </a:xfrm>
          <a:custGeom>
            <a:avLst/>
            <a:gdLst/>
            <a:ahLst/>
            <a:cxnLst/>
            <a:rect l="l" t="t" r="r" b="b"/>
            <a:pathLst>
              <a:path w="346075" h="314325">
                <a:moveTo>
                  <a:pt x="173008" y="0"/>
                </a:moveTo>
                <a:lnTo>
                  <a:pt x="219001" y="5613"/>
                </a:lnTo>
                <a:lnTo>
                  <a:pt x="260329" y="21456"/>
                </a:lnTo>
                <a:lnTo>
                  <a:pt x="295344" y="46030"/>
                </a:lnTo>
                <a:lnTo>
                  <a:pt x="322396" y="77837"/>
                </a:lnTo>
                <a:lnTo>
                  <a:pt x="339836" y="115378"/>
                </a:lnTo>
                <a:lnTo>
                  <a:pt x="346016" y="157157"/>
                </a:lnTo>
                <a:lnTo>
                  <a:pt x="339836" y="198937"/>
                </a:lnTo>
                <a:lnTo>
                  <a:pt x="322396" y="236480"/>
                </a:lnTo>
                <a:lnTo>
                  <a:pt x="295344" y="268287"/>
                </a:lnTo>
                <a:lnTo>
                  <a:pt x="260329" y="292861"/>
                </a:lnTo>
                <a:lnTo>
                  <a:pt x="219001" y="308704"/>
                </a:lnTo>
                <a:lnTo>
                  <a:pt x="173008" y="314318"/>
                </a:lnTo>
                <a:lnTo>
                  <a:pt x="127015" y="308704"/>
                </a:lnTo>
                <a:lnTo>
                  <a:pt x="85687" y="292861"/>
                </a:lnTo>
                <a:lnTo>
                  <a:pt x="50672" y="268287"/>
                </a:lnTo>
                <a:lnTo>
                  <a:pt x="23620" y="236480"/>
                </a:lnTo>
                <a:lnTo>
                  <a:pt x="6179" y="198937"/>
                </a:lnTo>
                <a:lnTo>
                  <a:pt x="0" y="157157"/>
                </a:lnTo>
                <a:lnTo>
                  <a:pt x="6179" y="115378"/>
                </a:lnTo>
                <a:lnTo>
                  <a:pt x="23620" y="77837"/>
                </a:lnTo>
                <a:lnTo>
                  <a:pt x="50672" y="46030"/>
                </a:lnTo>
                <a:lnTo>
                  <a:pt x="85687" y="21456"/>
                </a:lnTo>
                <a:lnTo>
                  <a:pt x="127015" y="5613"/>
                </a:lnTo>
                <a:lnTo>
                  <a:pt x="173008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9213433" y="3011132"/>
            <a:ext cx="602615" cy="457200"/>
          </a:xfrm>
          <a:custGeom>
            <a:avLst/>
            <a:gdLst/>
            <a:ahLst/>
            <a:cxnLst/>
            <a:rect l="l" t="t" r="r" b="b"/>
            <a:pathLst>
              <a:path w="602615" h="457200">
                <a:moveTo>
                  <a:pt x="551563" y="33835"/>
                </a:moveTo>
                <a:lnTo>
                  <a:pt x="0" y="451156"/>
                </a:lnTo>
                <a:lnTo>
                  <a:pt x="4340" y="456893"/>
                </a:lnTo>
                <a:lnTo>
                  <a:pt x="555904" y="39573"/>
                </a:lnTo>
                <a:lnTo>
                  <a:pt x="551563" y="33835"/>
                </a:lnTo>
                <a:close/>
              </a:path>
              <a:path w="602615" h="457200">
                <a:moveTo>
                  <a:pt x="588553" y="30651"/>
                </a:moveTo>
                <a:lnTo>
                  <a:pt x="555771" y="30651"/>
                </a:lnTo>
                <a:lnTo>
                  <a:pt x="560113" y="36389"/>
                </a:lnTo>
                <a:lnTo>
                  <a:pt x="555904" y="39573"/>
                </a:lnTo>
                <a:lnTo>
                  <a:pt x="573925" y="63393"/>
                </a:lnTo>
                <a:lnTo>
                  <a:pt x="588553" y="30651"/>
                </a:lnTo>
                <a:close/>
              </a:path>
              <a:path w="602615" h="457200">
                <a:moveTo>
                  <a:pt x="555771" y="30651"/>
                </a:moveTo>
                <a:lnTo>
                  <a:pt x="551563" y="33835"/>
                </a:lnTo>
                <a:lnTo>
                  <a:pt x="555904" y="39573"/>
                </a:lnTo>
                <a:lnTo>
                  <a:pt x="560113" y="36389"/>
                </a:lnTo>
                <a:lnTo>
                  <a:pt x="555771" y="30651"/>
                </a:lnTo>
                <a:close/>
              </a:path>
              <a:path w="602615" h="457200">
                <a:moveTo>
                  <a:pt x="602247" y="0"/>
                </a:moveTo>
                <a:lnTo>
                  <a:pt x="533544" y="10019"/>
                </a:lnTo>
                <a:lnTo>
                  <a:pt x="551563" y="33835"/>
                </a:lnTo>
                <a:lnTo>
                  <a:pt x="555771" y="30651"/>
                </a:lnTo>
                <a:lnTo>
                  <a:pt x="588553" y="30651"/>
                </a:lnTo>
                <a:lnTo>
                  <a:pt x="602247" y="0"/>
                </a:lnTo>
                <a:close/>
              </a:path>
            </a:pathLst>
          </a:custGeom>
          <a:solidFill>
            <a:srgbClr val="1516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9474455" y="2809259"/>
            <a:ext cx="313055" cy="151765"/>
          </a:xfrm>
          <a:custGeom>
            <a:avLst/>
            <a:gdLst/>
            <a:ahLst/>
            <a:cxnLst/>
            <a:rect l="l" t="t" r="r" b="b"/>
            <a:pathLst>
              <a:path w="313054" h="151764">
                <a:moveTo>
                  <a:pt x="255862" y="27137"/>
                </a:moveTo>
                <a:lnTo>
                  <a:pt x="0" y="144626"/>
                </a:lnTo>
                <a:lnTo>
                  <a:pt x="3002" y="151170"/>
                </a:lnTo>
                <a:lnTo>
                  <a:pt x="258867" y="33682"/>
                </a:lnTo>
                <a:lnTo>
                  <a:pt x="255862" y="27137"/>
                </a:lnTo>
                <a:close/>
              </a:path>
              <a:path w="313054" h="151764">
                <a:moveTo>
                  <a:pt x="297903" y="24936"/>
                </a:moveTo>
                <a:lnTo>
                  <a:pt x="260657" y="24936"/>
                </a:lnTo>
                <a:lnTo>
                  <a:pt x="263659" y="31482"/>
                </a:lnTo>
                <a:lnTo>
                  <a:pt x="258867" y="33682"/>
                </a:lnTo>
                <a:lnTo>
                  <a:pt x="271327" y="60821"/>
                </a:lnTo>
                <a:lnTo>
                  <a:pt x="297903" y="24936"/>
                </a:lnTo>
                <a:close/>
              </a:path>
              <a:path w="313054" h="151764">
                <a:moveTo>
                  <a:pt x="260657" y="24936"/>
                </a:moveTo>
                <a:lnTo>
                  <a:pt x="255862" y="27137"/>
                </a:lnTo>
                <a:lnTo>
                  <a:pt x="258867" y="33682"/>
                </a:lnTo>
                <a:lnTo>
                  <a:pt x="263659" y="31482"/>
                </a:lnTo>
                <a:lnTo>
                  <a:pt x="260657" y="24936"/>
                </a:lnTo>
                <a:close/>
              </a:path>
              <a:path w="313054" h="151764">
                <a:moveTo>
                  <a:pt x="243403" y="0"/>
                </a:moveTo>
                <a:lnTo>
                  <a:pt x="255862" y="27137"/>
                </a:lnTo>
                <a:lnTo>
                  <a:pt x="260657" y="24936"/>
                </a:lnTo>
                <a:lnTo>
                  <a:pt x="297903" y="24936"/>
                </a:lnTo>
                <a:lnTo>
                  <a:pt x="312648" y="5025"/>
                </a:lnTo>
                <a:lnTo>
                  <a:pt x="243403" y="0"/>
                </a:lnTo>
                <a:close/>
              </a:path>
            </a:pathLst>
          </a:custGeom>
          <a:solidFill>
            <a:srgbClr val="1516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9399060" y="2280527"/>
            <a:ext cx="404495" cy="104139"/>
          </a:xfrm>
          <a:custGeom>
            <a:avLst/>
            <a:gdLst/>
            <a:ahLst/>
            <a:cxnLst/>
            <a:rect l="l" t="t" r="r" b="b"/>
            <a:pathLst>
              <a:path w="404495" h="104139">
                <a:moveTo>
                  <a:pt x="343536" y="74689"/>
                </a:moveTo>
                <a:lnTo>
                  <a:pt x="337769" y="103990"/>
                </a:lnTo>
                <a:lnTo>
                  <a:pt x="403919" y="82904"/>
                </a:lnTo>
                <a:lnTo>
                  <a:pt x="395328" y="75708"/>
                </a:lnTo>
                <a:lnTo>
                  <a:pt x="348714" y="75708"/>
                </a:lnTo>
                <a:lnTo>
                  <a:pt x="343536" y="74689"/>
                </a:lnTo>
                <a:close/>
              </a:path>
              <a:path w="404495" h="104139">
                <a:moveTo>
                  <a:pt x="344926" y="67625"/>
                </a:moveTo>
                <a:lnTo>
                  <a:pt x="343536" y="74689"/>
                </a:lnTo>
                <a:lnTo>
                  <a:pt x="348714" y="75708"/>
                </a:lnTo>
                <a:lnTo>
                  <a:pt x="350103" y="68644"/>
                </a:lnTo>
                <a:lnTo>
                  <a:pt x="344926" y="67625"/>
                </a:lnTo>
                <a:close/>
              </a:path>
              <a:path w="404495" h="104139">
                <a:moveTo>
                  <a:pt x="350693" y="38322"/>
                </a:moveTo>
                <a:lnTo>
                  <a:pt x="344926" y="67625"/>
                </a:lnTo>
                <a:lnTo>
                  <a:pt x="350103" y="68644"/>
                </a:lnTo>
                <a:lnTo>
                  <a:pt x="348714" y="75708"/>
                </a:lnTo>
                <a:lnTo>
                  <a:pt x="395328" y="75708"/>
                </a:lnTo>
                <a:lnTo>
                  <a:pt x="350693" y="38322"/>
                </a:lnTo>
                <a:close/>
              </a:path>
              <a:path w="404495" h="104139">
                <a:moveTo>
                  <a:pt x="1389" y="0"/>
                </a:moveTo>
                <a:lnTo>
                  <a:pt x="0" y="7063"/>
                </a:lnTo>
                <a:lnTo>
                  <a:pt x="343536" y="74689"/>
                </a:lnTo>
                <a:lnTo>
                  <a:pt x="344926" y="67625"/>
                </a:lnTo>
                <a:lnTo>
                  <a:pt x="1389" y="0"/>
                </a:lnTo>
                <a:close/>
              </a:path>
            </a:pathLst>
          </a:custGeom>
          <a:solidFill>
            <a:srgbClr val="1516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9613695" y="1998460"/>
            <a:ext cx="182934" cy="12050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6961348" y="1785585"/>
            <a:ext cx="622300" cy="615950"/>
          </a:xfrm>
          <a:custGeom>
            <a:avLst/>
            <a:gdLst/>
            <a:ahLst/>
            <a:cxnLst/>
            <a:rect l="l" t="t" r="r" b="b"/>
            <a:pathLst>
              <a:path w="622300" h="615950">
                <a:moveTo>
                  <a:pt x="311147" y="0"/>
                </a:moveTo>
                <a:lnTo>
                  <a:pt x="357126" y="3339"/>
                </a:lnTo>
                <a:lnTo>
                  <a:pt x="401011" y="13039"/>
                </a:lnTo>
                <a:lnTo>
                  <a:pt x="442319" y="28623"/>
                </a:lnTo>
                <a:lnTo>
                  <a:pt x="480571" y="49616"/>
                </a:lnTo>
                <a:lnTo>
                  <a:pt x="515283" y="75540"/>
                </a:lnTo>
                <a:lnTo>
                  <a:pt x="545976" y="105919"/>
                </a:lnTo>
                <a:lnTo>
                  <a:pt x="572168" y="140278"/>
                </a:lnTo>
                <a:lnTo>
                  <a:pt x="593377" y="178139"/>
                </a:lnTo>
                <a:lnTo>
                  <a:pt x="609122" y="219025"/>
                </a:lnTo>
                <a:lnTo>
                  <a:pt x="618922" y="262462"/>
                </a:lnTo>
                <a:lnTo>
                  <a:pt x="622296" y="307972"/>
                </a:lnTo>
                <a:lnTo>
                  <a:pt x="618922" y="353482"/>
                </a:lnTo>
                <a:lnTo>
                  <a:pt x="609122" y="396919"/>
                </a:lnTo>
                <a:lnTo>
                  <a:pt x="593377" y="437806"/>
                </a:lnTo>
                <a:lnTo>
                  <a:pt x="572168" y="475667"/>
                </a:lnTo>
                <a:lnTo>
                  <a:pt x="545976" y="510026"/>
                </a:lnTo>
                <a:lnTo>
                  <a:pt x="515283" y="540405"/>
                </a:lnTo>
                <a:lnTo>
                  <a:pt x="480571" y="566329"/>
                </a:lnTo>
                <a:lnTo>
                  <a:pt x="442319" y="587322"/>
                </a:lnTo>
                <a:lnTo>
                  <a:pt x="401011" y="602906"/>
                </a:lnTo>
                <a:lnTo>
                  <a:pt x="357126" y="612606"/>
                </a:lnTo>
                <a:lnTo>
                  <a:pt x="311147" y="615946"/>
                </a:lnTo>
                <a:lnTo>
                  <a:pt x="265168" y="612606"/>
                </a:lnTo>
                <a:lnTo>
                  <a:pt x="221283" y="602906"/>
                </a:lnTo>
                <a:lnTo>
                  <a:pt x="179975" y="587322"/>
                </a:lnTo>
                <a:lnTo>
                  <a:pt x="141724" y="566329"/>
                </a:lnTo>
                <a:lnTo>
                  <a:pt x="107011" y="540405"/>
                </a:lnTo>
                <a:lnTo>
                  <a:pt x="76319" y="510026"/>
                </a:lnTo>
                <a:lnTo>
                  <a:pt x="50127" y="475667"/>
                </a:lnTo>
                <a:lnTo>
                  <a:pt x="28918" y="437806"/>
                </a:lnTo>
                <a:lnTo>
                  <a:pt x="13173" y="396919"/>
                </a:lnTo>
                <a:lnTo>
                  <a:pt x="3373" y="353482"/>
                </a:lnTo>
                <a:lnTo>
                  <a:pt x="0" y="307972"/>
                </a:lnTo>
                <a:lnTo>
                  <a:pt x="3373" y="262462"/>
                </a:lnTo>
                <a:lnTo>
                  <a:pt x="13173" y="219025"/>
                </a:lnTo>
                <a:lnTo>
                  <a:pt x="28918" y="178139"/>
                </a:lnTo>
                <a:lnTo>
                  <a:pt x="50127" y="140278"/>
                </a:lnTo>
                <a:lnTo>
                  <a:pt x="76319" y="105919"/>
                </a:lnTo>
                <a:lnTo>
                  <a:pt x="107011" y="75540"/>
                </a:lnTo>
                <a:lnTo>
                  <a:pt x="141724" y="49616"/>
                </a:lnTo>
                <a:lnTo>
                  <a:pt x="179975" y="28623"/>
                </a:lnTo>
                <a:lnTo>
                  <a:pt x="221283" y="13039"/>
                </a:lnTo>
                <a:lnTo>
                  <a:pt x="265168" y="3339"/>
                </a:lnTo>
                <a:lnTo>
                  <a:pt x="311147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5355158" y="1637028"/>
            <a:ext cx="1100181" cy="1047088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6089540" y="1912172"/>
            <a:ext cx="929640" cy="275590"/>
          </a:xfrm>
          <a:custGeom>
            <a:avLst/>
            <a:gdLst/>
            <a:ahLst/>
            <a:cxnLst/>
            <a:rect l="l" t="t" r="r" b="b"/>
            <a:pathLst>
              <a:path w="929640" h="275589">
                <a:moveTo>
                  <a:pt x="38952" y="215863"/>
                </a:moveTo>
                <a:lnTo>
                  <a:pt x="0" y="273337"/>
                </a:lnTo>
                <a:lnTo>
                  <a:pt x="69396" y="275460"/>
                </a:lnTo>
                <a:lnTo>
                  <a:pt x="57040" y="251272"/>
                </a:lnTo>
                <a:lnTo>
                  <a:pt x="51112" y="251272"/>
                </a:lnTo>
                <a:lnTo>
                  <a:pt x="47835" y="244857"/>
                </a:lnTo>
                <a:lnTo>
                  <a:pt x="52537" y="242457"/>
                </a:lnTo>
                <a:lnTo>
                  <a:pt x="38952" y="215863"/>
                </a:lnTo>
                <a:close/>
              </a:path>
              <a:path w="929640" h="275589">
                <a:moveTo>
                  <a:pt x="52537" y="242457"/>
                </a:moveTo>
                <a:lnTo>
                  <a:pt x="47835" y="244857"/>
                </a:lnTo>
                <a:lnTo>
                  <a:pt x="51112" y="251272"/>
                </a:lnTo>
                <a:lnTo>
                  <a:pt x="55814" y="248871"/>
                </a:lnTo>
                <a:lnTo>
                  <a:pt x="52537" y="242457"/>
                </a:lnTo>
                <a:close/>
              </a:path>
              <a:path w="929640" h="275589">
                <a:moveTo>
                  <a:pt x="55814" y="248871"/>
                </a:moveTo>
                <a:lnTo>
                  <a:pt x="51112" y="251272"/>
                </a:lnTo>
                <a:lnTo>
                  <a:pt x="57040" y="251272"/>
                </a:lnTo>
                <a:lnTo>
                  <a:pt x="55814" y="248871"/>
                </a:lnTo>
                <a:close/>
              </a:path>
              <a:path w="929640" h="275589">
                <a:moveTo>
                  <a:pt x="928691" y="0"/>
                </a:moveTo>
                <a:lnTo>
                  <a:pt x="887625" y="2835"/>
                </a:lnTo>
                <a:lnTo>
                  <a:pt x="649698" y="16045"/>
                </a:lnTo>
                <a:lnTo>
                  <a:pt x="628044" y="17632"/>
                </a:lnTo>
                <a:lnTo>
                  <a:pt x="587745" y="21588"/>
                </a:lnTo>
                <a:lnTo>
                  <a:pt x="550047" y="27104"/>
                </a:lnTo>
                <a:lnTo>
                  <a:pt x="494672" y="39596"/>
                </a:lnTo>
                <a:lnTo>
                  <a:pt x="456087" y="51608"/>
                </a:lnTo>
                <a:lnTo>
                  <a:pt x="414186" y="67257"/>
                </a:lnTo>
                <a:lnTo>
                  <a:pt x="367275" y="87127"/>
                </a:lnTo>
                <a:lnTo>
                  <a:pt x="313617" y="111815"/>
                </a:lnTo>
                <a:lnTo>
                  <a:pt x="216719" y="159198"/>
                </a:lnTo>
                <a:lnTo>
                  <a:pt x="52537" y="242457"/>
                </a:lnTo>
                <a:lnTo>
                  <a:pt x="55814" y="248871"/>
                </a:lnTo>
                <a:lnTo>
                  <a:pt x="219938" y="165642"/>
                </a:lnTo>
                <a:lnTo>
                  <a:pt x="286862" y="132634"/>
                </a:lnTo>
                <a:lnTo>
                  <a:pt x="344404" y="105371"/>
                </a:lnTo>
                <a:lnTo>
                  <a:pt x="394275" y="83257"/>
                </a:lnTo>
                <a:lnTo>
                  <a:pt x="438176" y="65688"/>
                </a:lnTo>
                <a:lnTo>
                  <a:pt x="477823" y="52062"/>
                </a:lnTo>
                <a:lnTo>
                  <a:pt x="514950" y="41766"/>
                </a:lnTo>
                <a:lnTo>
                  <a:pt x="569718" y="31236"/>
                </a:lnTo>
                <a:lnTo>
                  <a:pt x="608166" y="26617"/>
                </a:lnTo>
                <a:lnTo>
                  <a:pt x="650181" y="23230"/>
                </a:lnTo>
                <a:lnTo>
                  <a:pt x="888102" y="10021"/>
                </a:lnTo>
                <a:lnTo>
                  <a:pt x="929209" y="7178"/>
                </a:lnTo>
                <a:lnTo>
                  <a:pt x="928691" y="0"/>
                </a:lnTo>
                <a:close/>
              </a:path>
            </a:pathLst>
          </a:custGeom>
          <a:solidFill>
            <a:srgbClr val="1516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5383051" y="666406"/>
            <a:ext cx="1343339" cy="805068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6478739" y="1459263"/>
            <a:ext cx="738505" cy="339725"/>
          </a:xfrm>
          <a:custGeom>
            <a:avLst/>
            <a:gdLst/>
            <a:ahLst/>
            <a:cxnLst/>
            <a:rect l="l" t="t" r="r" b="b"/>
            <a:pathLst>
              <a:path w="738504" h="339725">
                <a:moveTo>
                  <a:pt x="56983" y="27249"/>
                </a:moveTo>
                <a:lnTo>
                  <a:pt x="54036" y="33822"/>
                </a:lnTo>
                <a:lnTo>
                  <a:pt x="735126" y="339140"/>
                </a:lnTo>
                <a:lnTo>
                  <a:pt x="738071" y="332567"/>
                </a:lnTo>
                <a:lnTo>
                  <a:pt x="56983" y="27249"/>
                </a:lnTo>
                <a:close/>
              </a:path>
              <a:path w="738504" h="339725">
                <a:moveTo>
                  <a:pt x="69199" y="0"/>
                </a:moveTo>
                <a:lnTo>
                  <a:pt x="0" y="5651"/>
                </a:lnTo>
                <a:lnTo>
                  <a:pt x="41821" y="61069"/>
                </a:lnTo>
                <a:lnTo>
                  <a:pt x="54036" y="33822"/>
                </a:lnTo>
                <a:lnTo>
                  <a:pt x="49222" y="31664"/>
                </a:lnTo>
                <a:lnTo>
                  <a:pt x="52167" y="25091"/>
                </a:lnTo>
                <a:lnTo>
                  <a:pt x="57950" y="25091"/>
                </a:lnTo>
                <a:lnTo>
                  <a:pt x="69199" y="0"/>
                </a:lnTo>
                <a:close/>
              </a:path>
              <a:path w="738504" h="339725">
                <a:moveTo>
                  <a:pt x="52167" y="25091"/>
                </a:moveTo>
                <a:lnTo>
                  <a:pt x="49222" y="31664"/>
                </a:lnTo>
                <a:lnTo>
                  <a:pt x="54036" y="33822"/>
                </a:lnTo>
                <a:lnTo>
                  <a:pt x="56983" y="27249"/>
                </a:lnTo>
                <a:lnTo>
                  <a:pt x="52167" y="25091"/>
                </a:lnTo>
                <a:close/>
              </a:path>
              <a:path w="738504" h="339725">
                <a:moveTo>
                  <a:pt x="57950" y="25091"/>
                </a:moveTo>
                <a:lnTo>
                  <a:pt x="52167" y="25091"/>
                </a:lnTo>
                <a:lnTo>
                  <a:pt x="56983" y="27249"/>
                </a:lnTo>
                <a:lnTo>
                  <a:pt x="57950" y="25091"/>
                </a:lnTo>
                <a:close/>
              </a:path>
            </a:pathLst>
          </a:custGeom>
          <a:solidFill>
            <a:srgbClr val="1516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 txBox="1"/>
          <p:nvPr/>
        </p:nvSpPr>
        <p:spPr>
          <a:xfrm>
            <a:off x="326016" y="590148"/>
            <a:ext cx="2103755" cy="7239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think will appeal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a wide range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of</a:t>
            </a:r>
            <a:r>
              <a:rPr sz="800" spc="5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customers.</a:t>
            </a:r>
            <a:endParaRPr sz="800">
              <a:latin typeface="Arial"/>
              <a:cs typeface="Arial"/>
            </a:endParaRPr>
          </a:p>
          <a:p>
            <a:pPr marL="24765" marR="434340">
              <a:lnSpc>
                <a:spcPts val="890"/>
              </a:lnSpc>
              <a:spcBef>
                <a:spcPts val="985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The speakers are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same size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but  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speaker casings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/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housings </a:t>
            </a:r>
            <a:r>
              <a:rPr sz="800" spc="-15" dirty="0">
                <a:solidFill>
                  <a:srgbClr val="151616"/>
                </a:solidFill>
                <a:latin typeface="Arial"/>
                <a:cs typeface="Arial"/>
              </a:rPr>
              <a:t>vary.  </a:t>
            </a:r>
            <a:r>
              <a:rPr sz="800" spc="-10" dirty="0">
                <a:solidFill>
                  <a:srgbClr val="151616"/>
                </a:solidFill>
                <a:latin typeface="Arial"/>
                <a:cs typeface="Arial"/>
              </a:rPr>
              <a:t>However,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they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appeal </a:t>
            </a:r>
            <a:r>
              <a:rPr sz="800" spc="-10" dirty="0">
                <a:solidFill>
                  <a:srgbClr val="151616"/>
                </a:solidFill>
                <a:latin typeface="Arial"/>
                <a:cs typeface="Arial"/>
              </a:rPr>
              <a:t>visually,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speakers are in a ratio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of</a:t>
            </a:r>
            <a:r>
              <a:rPr sz="800" spc="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3:4.</a:t>
            </a:r>
            <a:endParaRPr sz="800">
              <a:latin typeface="Arial"/>
              <a:cs typeface="Arial"/>
            </a:endParaRPr>
          </a:p>
        </p:txBody>
      </p:sp>
      <p:sp>
        <p:nvSpPr>
          <p:cNvPr id="57" name="object 57"/>
          <p:cNvSpPr txBox="1"/>
          <p:nvPr/>
        </p:nvSpPr>
        <p:spPr>
          <a:xfrm>
            <a:off x="3937770" y="546598"/>
            <a:ext cx="110490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10" dirty="0">
                <a:solidFill>
                  <a:srgbClr val="151616"/>
                </a:solidFill>
                <a:latin typeface="Arial"/>
                <a:cs typeface="Arial"/>
              </a:rPr>
              <a:t>KNOCK DOWN</a:t>
            </a:r>
            <a:r>
              <a:rPr sz="8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15" dirty="0">
                <a:solidFill>
                  <a:srgbClr val="151616"/>
                </a:solidFill>
                <a:latin typeface="Arial"/>
                <a:cs typeface="Arial"/>
              </a:rPr>
              <a:t>JOINT</a:t>
            </a:r>
            <a:endParaRPr sz="800">
              <a:latin typeface="Arial"/>
              <a:cs typeface="Arial"/>
            </a:endParaRPr>
          </a:p>
        </p:txBody>
      </p:sp>
      <p:sp>
        <p:nvSpPr>
          <p:cNvPr id="58" name="object 58"/>
          <p:cNvSpPr txBox="1"/>
          <p:nvPr/>
        </p:nvSpPr>
        <p:spPr>
          <a:xfrm>
            <a:off x="3793115" y="676677"/>
            <a:ext cx="118300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This knock down joint is</a:t>
            </a:r>
            <a:r>
              <a:rPr sz="800" spc="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a</a:t>
            </a:r>
            <a:endParaRPr sz="800">
              <a:latin typeface="Arial"/>
              <a:cs typeface="Arial"/>
            </a:endParaRPr>
          </a:p>
        </p:txBody>
      </p:sp>
      <p:sp>
        <p:nvSpPr>
          <p:cNvPr id="59" name="object 59"/>
          <p:cNvSpPr txBox="1"/>
          <p:nvPr/>
        </p:nvSpPr>
        <p:spPr>
          <a:xfrm>
            <a:off x="3793115" y="790178"/>
            <a:ext cx="1494155" cy="48831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5080">
              <a:lnSpc>
                <a:spcPts val="890"/>
              </a:lnSpc>
              <a:spcBef>
                <a:spcPts val="185"/>
              </a:spcBef>
            </a:pPr>
            <a:r>
              <a:rPr sz="800" spc="-10" dirty="0">
                <a:solidFill>
                  <a:srgbClr val="151616"/>
                </a:solidFill>
                <a:latin typeface="Arial"/>
                <a:cs typeface="Arial"/>
              </a:rPr>
              <a:t>possibility.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It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will provide a  reasonably strong joint, although 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it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will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take ﬁve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minutes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to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assemble each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10" dirty="0">
                <a:solidFill>
                  <a:srgbClr val="151616"/>
                </a:solidFill>
                <a:latin typeface="Arial"/>
                <a:cs typeface="Arial"/>
              </a:rPr>
              <a:t>corner.</a:t>
            </a:r>
            <a:endParaRPr sz="800">
              <a:latin typeface="Arial"/>
              <a:cs typeface="Arial"/>
            </a:endParaRPr>
          </a:p>
        </p:txBody>
      </p:sp>
      <p:sp>
        <p:nvSpPr>
          <p:cNvPr id="60" name="object 60"/>
          <p:cNvSpPr txBox="1"/>
          <p:nvPr/>
        </p:nvSpPr>
        <p:spPr>
          <a:xfrm>
            <a:off x="1220858" y="2470653"/>
            <a:ext cx="2254250" cy="10985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u="sng" spc="2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COLOUR</a:t>
            </a:r>
            <a:r>
              <a:rPr sz="1200" b="1" u="sng" spc="3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 </a:t>
            </a:r>
            <a:r>
              <a:rPr sz="1200" b="1" u="sng" spc="2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SCHEME</a:t>
            </a:r>
            <a:endParaRPr sz="1200">
              <a:latin typeface="Arial"/>
              <a:cs typeface="Arial"/>
            </a:endParaRPr>
          </a:p>
          <a:p>
            <a:pPr marL="219075" marR="5080">
              <a:lnSpc>
                <a:spcPts val="890"/>
              </a:lnSpc>
              <a:spcBef>
                <a:spcPts val="770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The colour wheel shows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range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of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colour  schemes available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potential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customers.  Customers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can select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from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a range in a shop  or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from 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online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website.</a:t>
            </a:r>
            <a:endParaRPr sz="800">
              <a:latin typeface="Arial"/>
              <a:cs typeface="Arial"/>
            </a:endParaRPr>
          </a:p>
          <a:p>
            <a:pPr marL="219075" marR="78105">
              <a:lnSpc>
                <a:spcPts val="890"/>
              </a:lnSpc>
              <a:spcBef>
                <a:spcPts val="910"/>
              </a:spcBef>
            </a:pP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I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have decided on bright, lively colours,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that  reﬂect 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Memphis Design</a:t>
            </a:r>
            <a:r>
              <a:rPr sz="800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Movement.</a:t>
            </a:r>
            <a:endParaRPr sz="800">
              <a:latin typeface="Arial"/>
              <a:cs typeface="Arial"/>
            </a:endParaRPr>
          </a:p>
        </p:txBody>
      </p:sp>
      <p:sp>
        <p:nvSpPr>
          <p:cNvPr id="61" name="object 61"/>
          <p:cNvSpPr txBox="1"/>
          <p:nvPr/>
        </p:nvSpPr>
        <p:spPr>
          <a:xfrm>
            <a:off x="217995" y="99426"/>
            <a:ext cx="4368165" cy="525145"/>
          </a:xfrm>
          <a:prstGeom prst="rect">
            <a:avLst/>
          </a:prstGeom>
        </p:spPr>
        <p:txBody>
          <a:bodyPr vert="horz" wrap="square" lIns="0" tIns="11683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19"/>
              </a:spcBef>
            </a:pPr>
            <a:r>
              <a:rPr sz="1400" b="1" u="sng" spc="3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SELECTED </a:t>
            </a:r>
            <a:r>
              <a:rPr sz="1400" b="1" u="sng" spc="2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IDEA FOR FURTHER</a:t>
            </a:r>
            <a:r>
              <a:rPr sz="1400" b="1" u="sng" spc="13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 </a:t>
            </a:r>
            <a:r>
              <a:rPr sz="1400" b="1" u="sng" spc="3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DEVELOPMENT</a:t>
            </a:r>
            <a:endParaRPr sz="1400">
              <a:latin typeface="Arial"/>
              <a:cs typeface="Arial"/>
            </a:endParaRPr>
          </a:p>
          <a:p>
            <a:pPr marL="120650">
              <a:lnSpc>
                <a:spcPct val="100000"/>
              </a:lnSpc>
              <a:spcBef>
                <a:spcPts val="470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This is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idea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that I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will develop </a:t>
            </a:r>
            <a:r>
              <a:rPr sz="800" spc="-10" dirty="0">
                <a:solidFill>
                  <a:srgbClr val="151616"/>
                </a:solidFill>
                <a:latin typeface="Arial"/>
                <a:cs typeface="Arial"/>
              </a:rPr>
              <a:t>further.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It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is a simple design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that</a:t>
            </a:r>
            <a:r>
              <a:rPr sz="800" spc="7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I</a:t>
            </a:r>
            <a:endParaRPr sz="800">
              <a:latin typeface="Arial"/>
              <a:cs typeface="Arial"/>
            </a:endParaRPr>
          </a:p>
        </p:txBody>
      </p:sp>
      <p:sp>
        <p:nvSpPr>
          <p:cNvPr id="62" name="object 62"/>
          <p:cNvSpPr txBox="1"/>
          <p:nvPr/>
        </p:nvSpPr>
        <p:spPr>
          <a:xfrm>
            <a:off x="9127112" y="392479"/>
            <a:ext cx="1328420" cy="108140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443230" marR="234315" indent="-178435">
              <a:lnSpc>
                <a:spcPts val="890"/>
              </a:lnSpc>
              <a:spcBef>
                <a:spcPts val="185"/>
              </a:spcBef>
            </a:pPr>
            <a:r>
              <a:rPr sz="800" spc="15" dirty="0">
                <a:solidFill>
                  <a:srgbClr val="151616"/>
                </a:solidFill>
                <a:latin typeface="Arial"/>
                <a:cs typeface="Arial"/>
              </a:rPr>
              <a:t>C</a:t>
            </a:r>
            <a:r>
              <a:rPr sz="800" spc="25" dirty="0">
                <a:solidFill>
                  <a:srgbClr val="151616"/>
                </a:solidFill>
                <a:latin typeface="Arial"/>
                <a:cs typeface="Arial"/>
              </a:rPr>
              <a:t>O</a:t>
            </a:r>
            <a:r>
              <a:rPr sz="800" spc="15" dirty="0">
                <a:solidFill>
                  <a:srgbClr val="151616"/>
                </a:solidFill>
                <a:latin typeface="Arial"/>
                <a:cs typeface="Arial"/>
              </a:rPr>
              <a:t>UN</a:t>
            </a:r>
            <a:r>
              <a:rPr sz="800" spc="25" dirty="0">
                <a:solidFill>
                  <a:srgbClr val="151616"/>
                </a:solidFill>
                <a:latin typeface="Arial"/>
                <a:cs typeface="Arial"/>
              </a:rPr>
              <a:t>TE</a:t>
            </a:r>
            <a:r>
              <a:rPr sz="800" spc="15" dirty="0">
                <a:solidFill>
                  <a:srgbClr val="151616"/>
                </a:solidFill>
                <a:latin typeface="Arial"/>
                <a:cs typeface="Arial"/>
              </a:rPr>
              <a:t>R</a:t>
            </a:r>
            <a:r>
              <a:rPr sz="800" spc="25" dirty="0">
                <a:solidFill>
                  <a:srgbClr val="151616"/>
                </a:solidFill>
                <a:latin typeface="Arial"/>
                <a:cs typeface="Arial"/>
              </a:rPr>
              <a:t>S</a:t>
            </a:r>
            <a:r>
              <a:rPr sz="800" spc="15" dirty="0">
                <a:solidFill>
                  <a:srgbClr val="151616"/>
                </a:solidFill>
                <a:latin typeface="Arial"/>
                <a:cs typeface="Arial"/>
              </a:rPr>
              <a:t>UN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K  </a:t>
            </a:r>
            <a:r>
              <a:rPr sz="800" spc="15" dirty="0">
                <a:solidFill>
                  <a:srgbClr val="151616"/>
                </a:solidFill>
                <a:latin typeface="Arial"/>
                <a:cs typeface="Arial"/>
              </a:rPr>
              <a:t>SCREWS</a:t>
            </a:r>
            <a:endParaRPr sz="800">
              <a:latin typeface="Arial"/>
              <a:cs typeface="Arial"/>
            </a:endParaRPr>
          </a:p>
          <a:p>
            <a:pPr marL="12700" marR="5080">
              <a:lnSpc>
                <a:spcPts val="890"/>
              </a:lnSpc>
              <a:spcBef>
                <a:spcPts val="210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Brass countersunk screws  will be used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to ﬁx 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back  board in position.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This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will be  the ﬁnal stage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of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speaker  </a:t>
            </a:r>
            <a:r>
              <a:rPr sz="800" spc="-10" dirty="0">
                <a:solidFill>
                  <a:srgbClr val="151616"/>
                </a:solidFill>
                <a:latin typeface="Arial"/>
                <a:cs typeface="Arial"/>
              </a:rPr>
              <a:t>assembly.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Screws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will be  used, so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that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repairs can be  carried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out, if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10" dirty="0">
                <a:solidFill>
                  <a:srgbClr val="151616"/>
                </a:solidFill>
                <a:latin typeface="Arial"/>
                <a:cs typeface="Arial"/>
              </a:rPr>
              <a:t>necessary.</a:t>
            </a:r>
            <a:endParaRPr sz="800">
              <a:latin typeface="Arial"/>
              <a:cs typeface="Arial"/>
            </a:endParaRPr>
          </a:p>
        </p:txBody>
      </p:sp>
      <p:sp>
        <p:nvSpPr>
          <p:cNvPr id="63" name="object 63"/>
          <p:cNvSpPr/>
          <p:nvPr/>
        </p:nvSpPr>
        <p:spPr>
          <a:xfrm>
            <a:off x="5331707" y="2714745"/>
            <a:ext cx="400589" cy="97052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 txBox="1"/>
          <p:nvPr/>
        </p:nvSpPr>
        <p:spPr>
          <a:xfrm rot="600000">
            <a:off x="5375306" y="3404602"/>
            <a:ext cx="129804" cy="1079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840"/>
              </a:lnSpc>
            </a:pPr>
            <a:r>
              <a:rPr sz="850" spc="-10" dirty="0">
                <a:solidFill>
                  <a:srgbClr val="151616"/>
                </a:solidFill>
                <a:latin typeface="Arial"/>
                <a:cs typeface="Arial"/>
              </a:rPr>
              <a:t>P</a:t>
            </a:r>
            <a:endParaRPr sz="850">
              <a:latin typeface="Arial"/>
              <a:cs typeface="Arial"/>
            </a:endParaRPr>
          </a:p>
        </p:txBody>
      </p:sp>
      <p:sp>
        <p:nvSpPr>
          <p:cNvPr id="65" name="object 65"/>
          <p:cNvSpPr txBox="1"/>
          <p:nvPr/>
        </p:nvSpPr>
        <p:spPr>
          <a:xfrm rot="20760000">
            <a:off x="5566383" y="3396592"/>
            <a:ext cx="129094" cy="1079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840"/>
              </a:lnSpc>
            </a:pPr>
            <a:r>
              <a:rPr sz="850" spc="-10" dirty="0">
                <a:solidFill>
                  <a:srgbClr val="151616"/>
                </a:solidFill>
                <a:latin typeface="Arial"/>
                <a:cs typeface="Arial"/>
              </a:rPr>
              <a:t>A</a:t>
            </a:r>
            <a:endParaRPr sz="850">
              <a:latin typeface="Arial"/>
              <a:cs typeface="Arial"/>
            </a:endParaRPr>
          </a:p>
        </p:txBody>
      </p:sp>
      <p:sp>
        <p:nvSpPr>
          <p:cNvPr id="66" name="object 66"/>
          <p:cNvSpPr txBox="1"/>
          <p:nvPr/>
        </p:nvSpPr>
        <p:spPr>
          <a:xfrm rot="21480000">
            <a:off x="5474693" y="3410561"/>
            <a:ext cx="129448" cy="1079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840"/>
              </a:lnSpc>
            </a:pPr>
            <a:r>
              <a:rPr sz="850" spc="-10" dirty="0">
                <a:solidFill>
                  <a:srgbClr val="151616"/>
                </a:solidFill>
                <a:latin typeface="Arial"/>
                <a:cs typeface="Arial"/>
              </a:rPr>
              <a:t>V</a:t>
            </a:r>
            <a:endParaRPr sz="850">
              <a:latin typeface="Arial"/>
              <a:cs typeface="Arial"/>
            </a:endParaRPr>
          </a:p>
        </p:txBody>
      </p:sp>
      <p:sp>
        <p:nvSpPr>
          <p:cNvPr id="67" name="object 67"/>
          <p:cNvSpPr txBox="1"/>
          <p:nvPr/>
        </p:nvSpPr>
        <p:spPr>
          <a:xfrm>
            <a:off x="3740673" y="2953929"/>
            <a:ext cx="1273810" cy="60134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5080" indent="1270">
              <a:lnSpc>
                <a:spcPts val="890"/>
              </a:lnSpc>
              <a:spcBef>
                <a:spcPts val="185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PVA will be used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to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permanently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ﬁx the</a:t>
            </a:r>
            <a:r>
              <a:rPr sz="800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speaker  frame to the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15" dirty="0">
                <a:solidFill>
                  <a:srgbClr val="151616"/>
                </a:solidFill>
                <a:latin typeface="Arial"/>
                <a:cs typeface="Arial"/>
              </a:rPr>
              <a:t>body.</a:t>
            </a:r>
            <a:endParaRPr sz="800">
              <a:latin typeface="Arial"/>
              <a:cs typeface="Arial"/>
            </a:endParaRPr>
          </a:p>
          <a:p>
            <a:pPr marL="12700" marR="156845">
              <a:lnSpc>
                <a:spcPts val="890"/>
              </a:lnSpc>
              <a:spcBef>
                <a:spcPts val="15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Alternatively,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contact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adhesive could be</a:t>
            </a:r>
            <a:r>
              <a:rPr sz="800" spc="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used.</a:t>
            </a:r>
            <a:endParaRPr sz="800">
              <a:latin typeface="Arial"/>
              <a:cs typeface="Arial"/>
            </a:endParaRPr>
          </a:p>
        </p:txBody>
      </p:sp>
      <p:sp>
        <p:nvSpPr>
          <p:cNvPr id="68" name="object 68"/>
          <p:cNvSpPr txBox="1"/>
          <p:nvPr/>
        </p:nvSpPr>
        <p:spPr>
          <a:xfrm>
            <a:off x="7403682" y="1480806"/>
            <a:ext cx="39878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30" dirty="0">
                <a:solidFill>
                  <a:srgbClr val="151616"/>
                </a:solidFill>
                <a:latin typeface="Arial"/>
                <a:cs typeface="Arial"/>
              </a:rPr>
              <a:t>B</a:t>
            </a:r>
            <a:r>
              <a:rPr sz="1000" spc="25" dirty="0">
                <a:solidFill>
                  <a:srgbClr val="151616"/>
                </a:solidFill>
                <a:latin typeface="Arial"/>
                <a:cs typeface="Arial"/>
              </a:rPr>
              <a:t>OD</a:t>
            </a:r>
            <a:r>
              <a:rPr sz="1000" dirty="0">
                <a:solidFill>
                  <a:srgbClr val="151616"/>
                </a:solidFill>
                <a:latin typeface="Arial"/>
                <a:cs typeface="Arial"/>
              </a:rPr>
              <a:t>Y</a:t>
            </a:r>
            <a:endParaRPr sz="1000">
              <a:latin typeface="Arial"/>
              <a:cs typeface="Arial"/>
            </a:endParaRPr>
          </a:p>
        </p:txBody>
      </p:sp>
      <p:sp>
        <p:nvSpPr>
          <p:cNvPr id="69" name="object 69"/>
          <p:cNvSpPr txBox="1"/>
          <p:nvPr/>
        </p:nvSpPr>
        <p:spPr>
          <a:xfrm>
            <a:off x="8099258" y="1487158"/>
            <a:ext cx="652145" cy="320040"/>
          </a:xfrm>
          <a:prstGeom prst="rect">
            <a:avLst/>
          </a:prstGeom>
        </p:spPr>
        <p:txBody>
          <a:bodyPr vert="horz" wrap="square" lIns="0" tIns="26034" rIns="0" bIns="0" rtlCol="0">
            <a:spAutoFit/>
          </a:bodyPr>
          <a:lstStyle/>
          <a:p>
            <a:pPr marL="112395" marR="5080" indent="-100330">
              <a:lnSpc>
                <a:spcPts val="1120"/>
              </a:lnSpc>
              <a:spcBef>
                <a:spcPts val="204"/>
              </a:spcBef>
            </a:pPr>
            <a:r>
              <a:rPr sz="1000" spc="30" dirty="0">
                <a:solidFill>
                  <a:srgbClr val="151616"/>
                </a:solidFill>
                <a:latin typeface="Arial"/>
                <a:cs typeface="Arial"/>
              </a:rPr>
              <a:t>SPEAKE</a:t>
            </a:r>
            <a:r>
              <a:rPr sz="1000" spc="-5" dirty="0">
                <a:solidFill>
                  <a:srgbClr val="151616"/>
                </a:solidFill>
                <a:latin typeface="Arial"/>
                <a:cs typeface="Arial"/>
              </a:rPr>
              <a:t>R  </a:t>
            </a:r>
            <a:r>
              <a:rPr sz="1000" spc="15" dirty="0">
                <a:solidFill>
                  <a:srgbClr val="151616"/>
                </a:solidFill>
                <a:latin typeface="Arial"/>
                <a:cs typeface="Arial"/>
              </a:rPr>
              <a:t>FRAME</a:t>
            </a:r>
            <a:endParaRPr sz="1000">
              <a:latin typeface="Arial"/>
              <a:cs typeface="Arial"/>
            </a:endParaRPr>
          </a:p>
        </p:txBody>
      </p:sp>
      <p:sp>
        <p:nvSpPr>
          <p:cNvPr id="70" name="object 70"/>
          <p:cNvSpPr txBox="1"/>
          <p:nvPr/>
        </p:nvSpPr>
        <p:spPr>
          <a:xfrm>
            <a:off x="8884767" y="1499854"/>
            <a:ext cx="495300" cy="320040"/>
          </a:xfrm>
          <a:prstGeom prst="rect">
            <a:avLst/>
          </a:prstGeom>
        </p:spPr>
        <p:txBody>
          <a:bodyPr vert="horz" wrap="square" lIns="0" tIns="26034" rIns="0" bIns="0" rtlCol="0">
            <a:spAutoFit/>
          </a:bodyPr>
          <a:lstStyle/>
          <a:p>
            <a:pPr marL="12700" marR="5080" indent="54610">
              <a:lnSpc>
                <a:spcPts val="1120"/>
              </a:lnSpc>
              <a:spcBef>
                <a:spcPts val="204"/>
              </a:spcBef>
            </a:pPr>
            <a:r>
              <a:rPr sz="1000" spc="15" dirty="0">
                <a:solidFill>
                  <a:srgbClr val="151616"/>
                </a:solidFill>
                <a:latin typeface="Arial"/>
                <a:cs typeface="Arial"/>
              </a:rPr>
              <a:t>BACK  </a:t>
            </a:r>
            <a:r>
              <a:rPr sz="1000" spc="30" dirty="0">
                <a:solidFill>
                  <a:srgbClr val="151616"/>
                </a:solidFill>
                <a:latin typeface="Arial"/>
                <a:cs typeface="Arial"/>
              </a:rPr>
              <a:t>B</a:t>
            </a:r>
            <a:r>
              <a:rPr sz="1000" spc="25" dirty="0">
                <a:solidFill>
                  <a:srgbClr val="151616"/>
                </a:solidFill>
                <a:latin typeface="Arial"/>
                <a:cs typeface="Arial"/>
              </a:rPr>
              <a:t>O</a:t>
            </a:r>
            <a:r>
              <a:rPr sz="1000" spc="30" dirty="0">
                <a:solidFill>
                  <a:srgbClr val="151616"/>
                </a:solidFill>
                <a:latin typeface="Arial"/>
                <a:cs typeface="Arial"/>
              </a:rPr>
              <a:t>A</a:t>
            </a:r>
            <a:r>
              <a:rPr sz="1000" spc="25" dirty="0">
                <a:solidFill>
                  <a:srgbClr val="151616"/>
                </a:solidFill>
                <a:latin typeface="Arial"/>
                <a:cs typeface="Arial"/>
              </a:rPr>
              <a:t>R</a:t>
            </a:r>
            <a:r>
              <a:rPr sz="1000" spc="-5" dirty="0">
                <a:solidFill>
                  <a:srgbClr val="151616"/>
                </a:solidFill>
                <a:latin typeface="Arial"/>
                <a:cs typeface="Arial"/>
              </a:rPr>
              <a:t>D</a:t>
            </a:r>
            <a:endParaRPr sz="1000">
              <a:latin typeface="Arial"/>
              <a:cs typeface="Arial"/>
            </a:endParaRPr>
          </a:p>
        </p:txBody>
      </p:sp>
      <p:sp>
        <p:nvSpPr>
          <p:cNvPr id="71" name="object 71"/>
          <p:cNvSpPr txBox="1"/>
          <p:nvPr/>
        </p:nvSpPr>
        <p:spPr>
          <a:xfrm>
            <a:off x="6406729" y="1684005"/>
            <a:ext cx="65214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25" dirty="0">
                <a:solidFill>
                  <a:srgbClr val="151616"/>
                </a:solidFill>
                <a:latin typeface="Arial"/>
                <a:cs typeface="Arial"/>
              </a:rPr>
              <a:t>SPEAKER</a:t>
            </a:r>
            <a:endParaRPr sz="1000">
              <a:latin typeface="Arial"/>
              <a:cs typeface="Arial"/>
            </a:endParaRPr>
          </a:p>
        </p:txBody>
      </p:sp>
      <p:sp>
        <p:nvSpPr>
          <p:cNvPr id="72" name="object 72"/>
          <p:cNvSpPr txBox="1"/>
          <p:nvPr/>
        </p:nvSpPr>
        <p:spPr>
          <a:xfrm>
            <a:off x="6550971" y="197616"/>
            <a:ext cx="2498090" cy="1289685"/>
          </a:xfrm>
          <a:prstGeom prst="rect">
            <a:avLst/>
          </a:prstGeom>
        </p:spPr>
        <p:txBody>
          <a:bodyPr vert="horz" wrap="square" lIns="0" tIns="279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20"/>
              </a:spcBef>
            </a:pPr>
            <a:r>
              <a:rPr sz="1200" b="1" u="sng" spc="2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JOINTS </a:t>
            </a:r>
            <a:r>
              <a:rPr sz="1200" b="1" u="sng" spc="1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AND</a:t>
            </a:r>
            <a:r>
              <a:rPr sz="1200" b="1" u="sng" spc="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 </a:t>
            </a:r>
            <a:r>
              <a:rPr sz="1200" b="1" u="sng" spc="2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FITTINGS</a:t>
            </a:r>
            <a:endParaRPr sz="1200">
              <a:latin typeface="Arial"/>
              <a:cs typeface="Arial"/>
            </a:endParaRPr>
          </a:p>
          <a:p>
            <a:pPr marL="1647825" marR="142875" indent="-387985">
              <a:lnSpc>
                <a:spcPts val="890"/>
              </a:lnSpc>
              <a:spcBef>
                <a:spcPts val="165"/>
              </a:spcBef>
            </a:pPr>
            <a:r>
              <a:rPr sz="800" spc="15" dirty="0">
                <a:solidFill>
                  <a:srgbClr val="151616"/>
                </a:solidFill>
                <a:latin typeface="Arial"/>
                <a:cs typeface="Arial"/>
              </a:rPr>
              <a:t>THROUGH </a:t>
            </a:r>
            <a:r>
              <a:rPr sz="800" spc="5" dirty="0">
                <a:solidFill>
                  <a:srgbClr val="151616"/>
                </a:solidFill>
                <a:latin typeface="Arial"/>
                <a:cs typeface="Arial"/>
              </a:rPr>
              <a:t>DOVETAIL  </a:t>
            </a:r>
            <a:r>
              <a:rPr sz="800" spc="15" dirty="0">
                <a:solidFill>
                  <a:srgbClr val="151616"/>
                </a:solidFill>
                <a:latin typeface="Arial"/>
                <a:cs typeface="Arial"/>
              </a:rPr>
              <a:t>JOINT</a:t>
            </a:r>
            <a:endParaRPr sz="800">
              <a:latin typeface="Arial"/>
              <a:cs typeface="Arial"/>
            </a:endParaRPr>
          </a:p>
          <a:p>
            <a:pPr marL="1118235" marR="5080">
              <a:lnSpc>
                <a:spcPts val="890"/>
              </a:lnSpc>
              <a:spcBef>
                <a:spcPts val="210"/>
              </a:spcBef>
            </a:pP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If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a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customer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requests a  </a:t>
            </a:r>
            <a:r>
              <a:rPr sz="800" spc="-10" dirty="0">
                <a:solidFill>
                  <a:srgbClr val="151616"/>
                </a:solidFill>
                <a:latin typeface="Arial"/>
                <a:cs typeface="Arial"/>
              </a:rPr>
              <a:t>superior,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hand made speaker 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system,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dovetail joints will be  used.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This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will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take far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longer  than all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other proposed  joints,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but it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looks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better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and is  much </a:t>
            </a:r>
            <a:r>
              <a:rPr sz="800" spc="-10" dirty="0">
                <a:solidFill>
                  <a:srgbClr val="151616"/>
                </a:solidFill>
                <a:latin typeface="Arial"/>
                <a:cs typeface="Arial"/>
              </a:rPr>
              <a:t>stronger.</a:t>
            </a:r>
            <a:endParaRPr sz="800">
              <a:latin typeface="Arial"/>
              <a:cs typeface="Arial"/>
            </a:endParaRPr>
          </a:p>
        </p:txBody>
      </p:sp>
      <p:sp>
        <p:nvSpPr>
          <p:cNvPr id="73" name="object 73"/>
          <p:cNvSpPr txBox="1"/>
          <p:nvPr/>
        </p:nvSpPr>
        <p:spPr>
          <a:xfrm>
            <a:off x="3769254" y="1545411"/>
            <a:ext cx="1454150" cy="1109345"/>
          </a:xfrm>
          <a:prstGeom prst="rect">
            <a:avLst/>
          </a:prstGeom>
        </p:spPr>
        <p:txBody>
          <a:bodyPr vert="horz" wrap="square" lIns="0" tIns="34925" rIns="0" bIns="0" rtlCol="0">
            <a:spAutoFit/>
          </a:bodyPr>
          <a:lstStyle/>
          <a:p>
            <a:pPr marL="675640">
              <a:lnSpc>
                <a:spcPct val="100000"/>
              </a:lnSpc>
              <a:spcBef>
                <a:spcPts val="275"/>
              </a:spcBef>
            </a:pPr>
            <a:r>
              <a:rPr sz="800" spc="-295" dirty="0">
                <a:solidFill>
                  <a:srgbClr val="151616"/>
                </a:solidFill>
                <a:latin typeface="Arial"/>
                <a:cs typeface="Arial"/>
              </a:rPr>
              <a:t>altbi=glfkq</a:t>
            </a:r>
            <a:endParaRPr sz="800">
              <a:latin typeface="Arial"/>
              <a:cs typeface="Arial"/>
            </a:endParaRPr>
          </a:p>
          <a:p>
            <a:pPr marL="12700" marR="5080">
              <a:lnSpc>
                <a:spcPts val="890"/>
              </a:lnSpc>
              <a:spcBef>
                <a:spcPts val="265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Dowel joints are quick and easy 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to construct,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especially using a  template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line up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dowels  with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holes.</a:t>
            </a:r>
            <a:endParaRPr sz="800">
              <a:latin typeface="Arial"/>
              <a:cs typeface="Arial"/>
            </a:endParaRPr>
          </a:p>
          <a:p>
            <a:pPr marL="12700" marR="5080">
              <a:lnSpc>
                <a:spcPts val="890"/>
              </a:lnSpc>
              <a:spcBef>
                <a:spcPts val="15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This is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most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likely joint, as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it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is strong and quick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to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construct.  This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joint is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most cost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eﬀective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method.</a:t>
            </a:r>
            <a:endParaRPr sz="800">
              <a:latin typeface="Arial"/>
              <a:cs typeface="Arial"/>
            </a:endParaRPr>
          </a:p>
        </p:txBody>
      </p:sp>
      <p:sp>
        <p:nvSpPr>
          <p:cNvPr id="74" name="object 74"/>
          <p:cNvSpPr/>
          <p:nvPr/>
        </p:nvSpPr>
        <p:spPr>
          <a:xfrm>
            <a:off x="2051589" y="4373045"/>
            <a:ext cx="206992" cy="66293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 txBox="1"/>
          <p:nvPr/>
        </p:nvSpPr>
        <p:spPr>
          <a:xfrm>
            <a:off x="3481452" y="4610602"/>
            <a:ext cx="113220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u="sng" spc="2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ERGONOMICS</a:t>
            </a:r>
            <a:endParaRPr sz="1200">
              <a:latin typeface="Arial"/>
              <a:cs typeface="Arial"/>
            </a:endParaRPr>
          </a:p>
        </p:txBody>
      </p:sp>
      <p:sp>
        <p:nvSpPr>
          <p:cNvPr id="76" name="object 76"/>
          <p:cNvSpPr/>
          <p:nvPr/>
        </p:nvSpPr>
        <p:spPr>
          <a:xfrm>
            <a:off x="290347" y="4789330"/>
            <a:ext cx="1735466" cy="1720406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1616807" y="4891480"/>
            <a:ext cx="1743370" cy="1589094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1228068" y="5055069"/>
            <a:ext cx="2370455" cy="0"/>
          </a:xfrm>
          <a:custGeom>
            <a:avLst/>
            <a:gdLst/>
            <a:ahLst/>
            <a:cxnLst/>
            <a:rect l="l" t="t" r="r" b="b"/>
            <a:pathLst>
              <a:path w="2370454">
                <a:moveTo>
                  <a:pt x="0" y="0"/>
                </a:moveTo>
                <a:lnTo>
                  <a:pt x="2370030" y="0"/>
                </a:lnTo>
              </a:path>
            </a:pathLst>
          </a:custGeom>
          <a:ln w="9000">
            <a:solidFill>
              <a:srgbClr val="3274A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3478557" y="5962658"/>
            <a:ext cx="72390" cy="530225"/>
          </a:xfrm>
          <a:custGeom>
            <a:avLst/>
            <a:gdLst/>
            <a:ahLst/>
            <a:cxnLst/>
            <a:rect l="l" t="t" r="r" b="b"/>
            <a:pathLst>
              <a:path w="72389" h="530225">
                <a:moveTo>
                  <a:pt x="31509" y="395798"/>
                </a:moveTo>
                <a:lnTo>
                  <a:pt x="0" y="395798"/>
                </a:lnTo>
                <a:lnTo>
                  <a:pt x="36010" y="530189"/>
                </a:lnTo>
                <a:lnTo>
                  <a:pt x="54015" y="462995"/>
                </a:lnTo>
                <a:lnTo>
                  <a:pt x="31509" y="462995"/>
                </a:lnTo>
                <a:lnTo>
                  <a:pt x="31509" y="395798"/>
                </a:lnTo>
                <a:close/>
              </a:path>
              <a:path w="72389" h="530225">
                <a:moveTo>
                  <a:pt x="40510" y="0"/>
                </a:moveTo>
                <a:lnTo>
                  <a:pt x="31509" y="0"/>
                </a:lnTo>
                <a:lnTo>
                  <a:pt x="31509" y="462995"/>
                </a:lnTo>
                <a:lnTo>
                  <a:pt x="40510" y="462995"/>
                </a:lnTo>
                <a:lnTo>
                  <a:pt x="40510" y="0"/>
                </a:lnTo>
                <a:close/>
              </a:path>
              <a:path w="72389" h="530225">
                <a:moveTo>
                  <a:pt x="72021" y="395798"/>
                </a:moveTo>
                <a:lnTo>
                  <a:pt x="40510" y="395798"/>
                </a:lnTo>
                <a:lnTo>
                  <a:pt x="40510" y="462995"/>
                </a:lnTo>
                <a:lnTo>
                  <a:pt x="54015" y="462995"/>
                </a:lnTo>
                <a:lnTo>
                  <a:pt x="72021" y="395798"/>
                </a:lnTo>
                <a:close/>
              </a:path>
            </a:pathLst>
          </a:custGeom>
          <a:solidFill>
            <a:srgbClr val="3274A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3478557" y="5055069"/>
            <a:ext cx="72390" cy="498475"/>
          </a:xfrm>
          <a:custGeom>
            <a:avLst/>
            <a:gdLst/>
            <a:ahLst/>
            <a:cxnLst/>
            <a:rect l="l" t="t" r="r" b="b"/>
            <a:pathLst>
              <a:path w="72389" h="498475">
                <a:moveTo>
                  <a:pt x="40510" y="67194"/>
                </a:moveTo>
                <a:lnTo>
                  <a:pt x="31509" y="67194"/>
                </a:lnTo>
                <a:lnTo>
                  <a:pt x="31509" y="498092"/>
                </a:lnTo>
                <a:lnTo>
                  <a:pt x="40510" y="498092"/>
                </a:lnTo>
                <a:lnTo>
                  <a:pt x="40510" y="67194"/>
                </a:lnTo>
                <a:close/>
              </a:path>
              <a:path w="72389" h="498475">
                <a:moveTo>
                  <a:pt x="36010" y="0"/>
                </a:moveTo>
                <a:lnTo>
                  <a:pt x="0" y="134391"/>
                </a:lnTo>
                <a:lnTo>
                  <a:pt x="31509" y="134391"/>
                </a:lnTo>
                <a:lnTo>
                  <a:pt x="31509" y="67194"/>
                </a:lnTo>
                <a:lnTo>
                  <a:pt x="54015" y="67194"/>
                </a:lnTo>
                <a:lnTo>
                  <a:pt x="36010" y="0"/>
                </a:lnTo>
                <a:close/>
              </a:path>
              <a:path w="72389" h="498475">
                <a:moveTo>
                  <a:pt x="54015" y="67194"/>
                </a:moveTo>
                <a:lnTo>
                  <a:pt x="40510" y="67194"/>
                </a:lnTo>
                <a:lnTo>
                  <a:pt x="40510" y="134391"/>
                </a:lnTo>
                <a:lnTo>
                  <a:pt x="72021" y="134391"/>
                </a:lnTo>
                <a:lnTo>
                  <a:pt x="54015" y="67194"/>
                </a:lnTo>
                <a:close/>
              </a:path>
            </a:pathLst>
          </a:custGeom>
          <a:solidFill>
            <a:srgbClr val="3274A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 txBox="1"/>
          <p:nvPr/>
        </p:nvSpPr>
        <p:spPr>
          <a:xfrm>
            <a:off x="3431075" y="5560202"/>
            <a:ext cx="154305" cy="410845"/>
          </a:xfrm>
          <a:prstGeom prst="rect">
            <a:avLst/>
          </a:prstGeom>
        </p:spPr>
        <p:txBody>
          <a:bodyPr vert="vert270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750" dirty="0">
                <a:solidFill>
                  <a:srgbClr val="3274AA"/>
                </a:solidFill>
                <a:latin typeface="Arial"/>
                <a:cs typeface="Arial"/>
              </a:rPr>
              <a:t>1416mm</a:t>
            </a:r>
            <a:endParaRPr sz="750">
              <a:latin typeface="Arial"/>
              <a:cs typeface="Arial"/>
            </a:endParaRPr>
          </a:p>
        </p:txBody>
      </p:sp>
      <p:sp>
        <p:nvSpPr>
          <p:cNvPr id="82" name="object 82"/>
          <p:cNvSpPr txBox="1"/>
          <p:nvPr/>
        </p:nvSpPr>
        <p:spPr>
          <a:xfrm>
            <a:off x="1596449" y="4982914"/>
            <a:ext cx="3926204" cy="1963420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2207260" marR="38735">
              <a:lnSpc>
                <a:spcPts val="890"/>
              </a:lnSpc>
              <a:spcBef>
                <a:spcPts val="185"/>
              </a:spcBef>
            </a:pP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My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speaker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system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is designed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be  positioned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at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hearing level.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This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allows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listener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hear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clear  digital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music.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See table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of</a:t>
            </a:r>
            <a:r>
              <a:rPr sz="800" spc="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results</a:t>
            </a:r>
            <a:endParaRPr sz="800">
              <a:latin typeface="Arial"/>
              <a:cs typeface="Arial"/>
            </a:endParaRPr>
          </a:p>
          <a:p>
            <a:pPr marL="2207260" marR="5080">
              <a:lnSpc>
                <a:spcPts val="890"/>
              </a:lnSpc>
              <a:spcBef>
                <a:spcPts val="910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When playing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at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a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party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or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more  than one person,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speakers can be  angled,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project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sound over a  wider area.</a:t>
            </a:r>
            <a:endParaRPr sz="800">
              <a:latin typeface="Arial"/>
              <a:cs typeface="Arial"/>
            </a:endParaRPr>
          </a:p>
          <a:p>
            <a:pPr marL="2207260" marR="151765" indent="-635">
              <a:lnSpc>
                <a:spcPts val="890"/>
              </a:lnSpc>
              <a:spcBef>
                <a:spcPts val="910"/>
              </a:spcBef>
            </a:pP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A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headphone jack plug is also  available,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for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personal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comfort</a:t>
            </a:r>
            <a:r>
              <a:rPr sz="800" spc="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and</a:t>
            </a:r>
            <a:endParaRPr sz="800">
              <a:latin typeface="Arial"/>
              <a:cs typeface="Arial"/>
            </a:endParaRPr>
          </a:p>
          <a:p>
            <a:pPr marL="12700">
              <a:lnSpc>
                <a:spcPts val="880"/>
              </a:lnSpc>
              <a:tabLst>
                <a:tab pos="2023745" algn="l"/>
                <a:tab pos="2207260" algn="l"/>
              </a:tabLst>
            </a:pPr>
            <a:r>
              <a:rPr sz="800" u="sng" dirty="0">
                <a:solidFill>
                  <a:srgbClr val="151616"/>
                </a:solidFill>
                <a:uFill>
                  <a:solidFill>
                    <a:srgbClr val="3274AA"/>
                  </a:solidFill>
                </a:uFill>
                <a:latin typeface="Times New Roman"/>
                <a:cs typeface="Times New Roman"/>
              </a:rPr>
              <a:t> 	</a:t>
            </a:r>
            <a:r>
              <a:rPr sz="800" dirty="0">
                <a:solidFill>
                  <a:srgbClr val="151616"/>
                </a:solidFill>
                <a:latin typeface="Times New Roman"/>
                <a:cs typeface="Times New Roman"/>
              </a:rPr>
              <a:t>	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quiet</a:t>
            </a:r>
            <a:r>
              <a:rPr sz="8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listening.</a:t>
            </a:r>
            <a:endParaRPr sz="800">
              <a:latin typeface="Arial"/>
              <a:cs typeface="Arial"/>
            </a:endParaRPr>
          </a:p>
          <a:p>
            <a:pPr marL="2207260" marR="84455">
              <a:lnSpc>
                <a:spcPts val="890"/>
              </a:lnSpc>
              <a:spcBef>
                <a:spcPts val="915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The system is designed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be  lightweight, allowing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safe movement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and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transport.</a:t>
            </a:r>
            <a:endParaRPr sz="800">
              <a:latin typeface="Arial"/>
              <a:cs typeface="Arial"/>
            </a:endParaRPr>
          </a:p>
        </p:txBody>
      </p:sp>
      <p:sp>
        <p:nvSpPr>
          <p:cNvPr id="83" name="object 83"/>
          <p:cNvSpPr/>
          <p:nvPr/>
        </p:nvSpPr>
        <p:spPr>
          <a:xfrm>
            <a:off x="900306" y="6526846"/>
            <a:ext cx="2066399" cy="772632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1409435" y="6564527"/>
            <a:ext cx="310515" cy="266700"/>
          </a:xfrm>
          <a:custGeom>
            <a:avLst/>
            <a:gdLst/>
            <a:ahLst/>
            <a:cxnLst/>
            <a:rect l="l" t="t" r="r" b="b"/>
            <a:pathLst>
              <a:path w="310514" h="266700">
                <a:moveTo>
                  <a:pt x="29102" y="205905"/>
                </a:moveTo>
                <a:lnTo>
                  <a:pt x="0" y="206399"/>
                </a:lnTo>
                <a:lnTo>
                  <a:pt x="34488" y="266655"/>
                </a:lnTo>
                <a:lnTo>
                  <a:pt x="63791" y="211183"/>
                </a:lnTo>
                <a:lnTo>
                  <a:pt x="29048" y="211183"/>
                </a:lnTo>
                <a:lnTo>
                  <a:pt x="29102" y="205905"/>
                </a:lnTo>
                <a:close/>
              </a:path>
              <a:path w="310514" h="266700">
                <a:moveTo>
                  <a:pt x="38101" y="205753"/>
                </a:moveTo>
                <a:lnTo>
                  <a:pt x="29102" y="205905"/>
                </a:lnTo>
                <a:lnTo>
                  <a:pt x="29048" y="211183"/>
                </a:lnTo>
                <a:lnTo>
                  <a:pt x="38047" y="211032"/>
                </a:lnTo>
                <a:lnTo>
                  <a:pt x="38101" y="205753"/>
                </a:lnTo>
                <a:close/>
              </a:path>
              <a:path w="310514" h="266700">
                <a:moveTo>
                  <a:pt x="66917" y="205265"/>
                </a:moveTo>
                <a:lnTo>
                  <a:pt x="38101" y="205753"/>
                </a:lnTo>
                <a:lnTo>
                  <a:pt x="38047" y="211032"/>
                </a:lnTo>
                <a:lnTo>
                  <a:pt x="29048" y="211183"/>
                </a:lnTo>
                <a:lnTo>
                  <a:pt x="63791" y="211183"/>
                </a:lnTo>
                <a:lnTo>
                  <a:pt x="66917" y="205265"/>
                </a:lnTo>
                <a:close/>
              </a:path>
              <a:path w="310514" h="266700">
                <a:moveTo>
                  <a:pt x="249015" y="29013"/>
                </a:moveTo>
                <a:lnTo>
                  <a:pt x="201517" y="34927"/>
                </a:lnTo>
                <a:lnTo>
                  <a:pt x="155663" y="47558"/>
                </a:lnTo>
                <a:lnTo>
                  <a:pt x="116762" y="65764"/>
                </a:lnTo>
                <a:lnTo>
                  <a:pt x="84880" y="88732"/>
                </a:lnTo>
                <a:lnTo>
                  <a:pt x="55018" y="122863"/>
                </a:lnTo>
                <a:lnTo>
                  <a:pt x="36395" y="161452"/>
                </a:lnTo>
                <a:lnTo>
                  <a:pt x="29135" y="202751"/>
                </a:lnTo>
                <a:lnTo>
                  <a:pt x="29102" y="205905"/>
                </a:lnTo>
                <a:lnTo>
                  <a:pt x="38101" y="205753"/>
                </a:lnTo>
                <a:lnTo>
                  <a:pt x="38149" y="202751"/>
                </a:lnTo>
                <a:lnTo>
                  <a:pt x="38638" y="195181"/>
                </a:lnTo>
                <a:lnTo>
                  <a:pt x="47617" y="156686"/>
                </a:lnTo>
                <a:lnTo>
                  <a:pt x="67323" y="120989"/>
                </a:lnTo>
                <a:lnTo>
                  <a:pt x="97805" y="89621"/>
                </a:lnTo>
                <a:lnTo>
                  <a:pt x="130013" y="68705"/>
                </a:lnTo>
                <a:lnTo>
                  <a:pt x="169221" y="52419"/>
                </a:lnTo>
                <a:lnTo>
                  <a:pt x="215449" y="41622"/>
                </a:lnTo>
                <a:lnTo>
                  <a:pt x="249464" y="38001"/>
                </a:lnTo>
                <a:lnTo>
                  <a:pt x="249015" y="29013"/>
                </a:lnTo>
                <a:close/>
              </a:path>
              <a:path w="310514" h="266700">
                <a:moveTo>
                  <a:pt x="306457" y="28662"/>
                </a:moveTo>
                <a:lnTo>
                  <a:pt x="254281" y="28662"/>
                </a:lnTo>
                <a:lnTo>
                  <a:pt x="254728" y="37649"/>
                </a:lnTo>
                <a:lnTo>
                  <a:pt x="249464" y="38001"/>
                </a:lnTo>
                <a:lnTo>
                  <a:pt x="250906" y="66843"/>
                </a:lnTo>
                <a:lnTo>
                  <a:pt x="309993" y="30383"/>
                </a:lnTo>
                <a:lnTo>
                  <a:pt x="306457" y="28662"/>
                </a:lnTo>
                <a:close/>
              </a:path>
              <a:path w="310514" h="266700">
                <a:moveTo>
                  <a:pt x="254281" y="28662"/>
                </a:moveTo>
                <a:lnTo>
                  <a:pt x="249015" y="29013"/>
                </a:lnTo>
                <a:lnTo>
                  <a:pt x="249464" y="38001"/>
                </a:lnTo>
                <a:lnTo>
                  <a:pt x="254728" y="37649"/>
                </a:lnTo>
                <a:lnTo>
                  <a:pt x="254281" y="28662"/>
                </a:lnTo>
                <a:close/>
              </a:path>
              <a:path w="310514" h="266700">
                <a:moveTo>
                  <a:pt x="247564" y="0"/>
                </a:moveTo>
                <a:lnTo>
                  <a:pt x="249015" y="29013"/>
                </a:lnTo>
                <a:lnTo>
                  <a:pt x="254281" y="28662"/>
                </a:lnTo>
                <a:lnTo>
                  <a:pt x="306457" y="28662"/>
                </a:lnTo>
                <a:lnTo>
                  <a:pt x="247564" y="0"/>
                </a:lnTo>
                <a:close/>
              </a:path>
            </a:pathLst>
          </a:custGeom>
          <a:solidFill>
            <a:srgbClr val="1516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2072585" y="6564527"/>
            <a:ext cx="310515" cy="266700"/>
          </a:xfrm>
          <a:custGeom>
            <a:avLst/>
            <a:gdLst/>
            <a:ahLst/>
            <a:cxnLst/>
            <a:rect l="l" t="t" r="r" b="b"/>
            <a:pathLst>
              <a:path w="310514" h="266700">
                <a:moveTo>
                  <a:pt x="243075" y="205265"/>
                </a:moveTo>
                <a:lnTo>
                  <a:pt x="275503" y="266655"/>
                </a:lnTo>
                <a:lnTo>
                  <a:pt x="307253" y="211183"/>
                </a:lnTo>
                <a:lnTo>
                  <a:pt x="280943" y="211183"/>
                </a:lnTo>
                <a:lnTo>
                  <a:pt x="271943" y="211032"/>
                </a:lnTo>
                <a:lnTo>
                  <a:pt x="271890" y="205753"/>
                </a:lnTo>
                <a:lnTo>
                  <a:pt x="243075" y="205265"/>
                </a:lnTo>
                <a:close/>
              </a:path>
              <a:path w="310514" h="266700">
                <a:moveTo>
                  <a:pt x="271890" y="205753"/>
                </a:moveTo>
                <a:lnTo>
                  <a:pt x="271943" y="211032"/>
                </a:lnTo>
                <a:lnTo>
                  <a:pt x="280943" y="211183"/>
                </a:lnTo>
                <a:lnTo>
                  <a:pt x="280888" y="205905"/>
                </a:lnTo>
                <a:lnTo>
                  <a:pt x="271890" y="205753"/>
                </a:lnTo>
                <a:close/>
              </a:path>
              <a:path w="310514" h="266700">
                <a:moveTo>
                  <a:pt x="280888" y="205905"/>
                </a:moveTo>
                <a:lnTo>
                  <a:pt x="280943" y="211183"/>
                </a:lnTo>
                <a:lnTo>
                  <a:pt x="307253" y="211183"/>
                </a:lnTo>
                <a:lnTo>
                  <a:pt x="309991" y="206399"/>
                </a:lnTo>
                <a:lnTo>
                  <a:pt x="280888" y="205905"/>
                </a:lnTo>
                <a:close/>
              </a:path>
              <a:path w="310514" h="266700">
                <a:moveTo>
                  <a:pt x="60977" y="29013"/>
                </a:moveTo>
                <a:lnTo>
                  <a:pt x="60527" y="38002"/>
                </a:lnTo>
                <a:lnTo>
                  <a:pt x="68792" y="38555"/>
                </a:lnTo>
                <a:lnTo>
                  <a:pt x="81888" y="39884"/>
                </a:lnTo>
                <a:lnTo>
                  <a:pt x="129872" y="49171"/>
                </a:lnTo>
                <a:lnTo>
                  <a:pt x="170834" y="64166"/>
                </a:lnTo>
                <a:lnTo>
                  <a:pt x="204788" y="84005"/>
                </a:lnTo>
                <a:lnTo>
                  <a:pt x="237437" y="114317"/>
                </a:lnTo>
                <a:lnTo>
                  <a:pt x="259293" y="149277"/>
                </a:lnTo>
                <a:lnTo>
                  <a:pt x="270413" y="187328"/>
                </a:lnTo>
                <a:lnTo>
                  <a:pt x="271890" y="205753"/>
                </a:lnTo>
                <a:lnTo>
                  <a:pt x="280888" y="205905"/>
                </a:lnTo>
                <a:lnTo>
                  <a:pt x="273596" y="161452"/>
                </a:lnTo>
                <a:lnTo>
                  <a:pt x="254972" y="122863"/>
                </a:lnTo>
                <a:lnTo>
                  <a:pt x="225111" y="88732"/>
                </a:lnTo>
                <a:lnTo>
                  <a:pt x="193229" y="65764"/>
                </a:lnTo>
                <a:lnTo>
                  <a:pt x="154327" y="47558"/>
                </a:lnTo>
                <a:lnTo>
                  <a:pt x="108474" y="34927"/>
                </a:lnTo>
                <a:lnTo>
                  <a:pt x="69547" y="29584"/>
                </a:lnTo>
                <a:lnTo>
                  <a:pt x="60977" y="29013"/>
                </a:lnTo>
                <a:close/>
              </a:path>
              <a:path w="310514" h="266700">
                <a:moveTo>
                  <a:pt x="62426" y="0"/>
                </a:moveTo>
                <a:lnTo>
                  <a:pt x="0" y="30383"/>
                </a:lnTo>
                <a:lnTo>
                  <a:pt x="59086" y="66843"/>
                </a:lnTo>
                <a:lnTo>
                  <a:pt x="60527" y="38002"/>
                </a:lnTo>
                <a:lnTo>
                  <a:pt x="55262" y="37649"/>
                </a:lnTo>
                <a:lnTo>
                  <a:pt x="55709" y="28662"/>
                </a:lnTo>
                <a:lnTo>
                  <a:pt x="60994" y="28662"/>
                </a:lnTo>
                <a:lnTo>
                  <a:pt x="62426" y="0"/>
                </a:lnTo>
                <a:close/>
              </a:path>
              <a:path w="310514" h="266700">
                <a:moveTo>
                  <a:pt x="55709" y="28662"/>
                </a:moveTo>
                <a:lnTo>
                  <a:pt x="55262" y="37649"/>
                </a:lnTo>
                <a:lnTo>
                  <a:pt x="60527" y="38002"/>
                </a:lnTo>
                <a:lnTo>
                  <a:pt x="60977" y="29013"/>
                </a:lnTo>
                <a:lnTo>
                  <a:pt x="55709" y="28662"/>
                </a:lnTo>
                <a:close/>
              </a:path>
              <a:path w="310514" h="266700">
                <a:moveTo>
                  <a:pt x="60994" y="28662"/>
                </a:moveTo>
                <a:lnTo>
                  <a:pt x="55709" y="28662"/>
                </a:lnTo>
                <a:lnTo>
                  <a:pt x="60977" y="29013"/>
                </a:lnTo>
                <a:lnTo>
                  <a:pt x="60994" y="28662"/>
                </a:lnTo>
                <a:close/>
              </a:path>
            </a:pathLst>
          </a:custGeom>
          <a:solidFill>
            <a:srgbClr val="1516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7681752" y="4127151"/>
            <a:ext cx="1466226" cy="1484193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9327066" y="5653461"/>
            <a:ext cx="790575" cy="438784"/>
          </a:xfrm>
          <a:custGeom>
            <a:avLst/>
            <a:gdLst/>
            <a:ahLst/>
            <a:cxnLst/>
            <a:rect l="l" t="t" r="r" b="b"/>
            <a:pathLst>
              <a:path w="790575" h="438785">
                <a:moveTo>
                  <a:pt x="46134" y="438270"/>
                </a:moveTo>
                <a:lnTo>
                  <a:pt x="33618" y="438269"/>
                </a:lnTo>
                <a:lnTo>
                  <a:pt x="16777" y="436697"/>
                </a:lnTo>
                <a:lnTo>
                  <a:pt x="3081" y="426475"/>
                </a:lnTo>
                <a:lnTo>
                  <a:pt x="0" y="400524"/>
                </a:lnTo>
                <a:lnTo>
                  <a:pt x="9797" y="364582"/>
                </a:lnTo>
                <a:lnTo>
                  <a:pt x="26475" y="331587"/>
                </a:lnTo>
                <a:lnTo>
                  <a:pt x="45119" y="305277"/>
                </a:lnTo>
                <a:lnTo>
                  <a:pt x="60815" y="289386"/>
                </a:lnTo>
                <a:lnTo>
                  <a:pt x="76936" y="271559"/>
                </a:lnTo>
                <a:lnTo>
                  <a:pt x="130409" y="211532"/>
                </a:lnTo>
                <a:lnTo>
                  <a:pt x="167760" y="186630"/>
                </a:lnTo>
                <a:lnTo>
                  <a:pt x="209818" y="171297"/>
                </a:lnTo>
                <a:lnTo>
                  <a:pt x="264659" y="155561"/>
                </a:lnTo>
                <a:lnTo>
                  <a:pt x="323426" y="139524"/>
                </a:lnTo>
                <a:lnTo>
                  <a:pt x="377261" y="123284"/>
                </a:lnTo>
                <a:lnTo>
                  <a:pt x="417305" y="106944"/>
                </a:lnTo>
                <a:lnTo>
                  <a:pt x="464420" y="78734"/>
                </a:lnTo>
                <a:lnTo>
                  <a:pt x="519007" y="43250"/>
                </a:lnTo>
                <a:lnTo>
                  <a:pt x="564159" y="12876"/>
                </a:lnTo>
                <a:lnTo>
                  <a:pt x="582966" y="0"/>
                </a:lnTo>
                <a:lnTo>
                  <a:pt x="790567" y="54521"/>
                </a:lnTo>
                <a:lnTo>
                  <a:pt x="664747" y="308256"/>
                </a:lnTo>
                <a:lnTo>
                  <a:pt x="635389" y="429882"/>
                </a:lnTo>
                <a:lnTo>
                  <a:pt x="542728" y="431782"/>
                </a:lnTo>
                <a:lnTo>
                  <a:pt x="339189" y="435649"/>
                </a:lnTo>
                <a:lnTo>
                  <a:pt x="136436" y="438729"/>
                </a:lnTo>
                <a:lnTo>
                  <a:pt x="46134" y="438270"/>
                </a:lnTo>
                <a:close/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9321102" y="5961412"/>
            <a:ext cx="83321" cy="126432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9669153" y="5350952"/>
            <a:ext cx="727710" cy="590550"/>
          </a:xfrm>
          <a:custGeom>
            <a:avLst/>
            <a:gdLst/>
            <a:ahLst/>
            <a:cxnLst/>
            <a:rect l="l" t="t" r="r" b="b"/>
            <a:pathLst>
              <a:path w="727709" h="590550">
                <a:moveTo>
                  <a:pt x="260348" y="0"/>
                </a:moveTo>
                <a:lnTo>
                  <a:pt x="228006" y="44450"/>
                </a:lnTo>
                <a:lnTo>
                  <a:pt x="198225" y="88900"/>
                </a:lnTo>
                <a:lnTo>
                  <a:pt x="170272" y="133350"/>
                </a:lnTo>
                <a:lnTo>
                  <a:pt x="143418" y="177800"/>
                </a:lnTo>
                <a:lnTo>
                  <a:pt x="116929" y="222249"/>
                </a:lnTo>
                <a:lnTo>
                  <a:pt x="90075" y="266699"/>
                </a:lnTo>
                <a:lnTo>
                  <a:pt x="62123" y="311149"/>
                </a:lnTo>
                <a:lnTo>
                  <a:pt x="32341" y="355599"/>
                </a:lnTo>
                <a:lnTo>
                  <a:pt x="0" y="400050"/>
                </a:lnTo>
                <a:lnTo>
                  <a:pt x="20864" y="433141"/>
                </a:lnTo>
                <a:lnTo>
                  <a:pt x="49079" y="464188"/>
                </a:lnTo>
                <a:lnTo>
                  <a:pt x="83530" y="492789"/>
                </a:lnTo>
                <a:lnTo>
                  <a:pt x="123102" y="518542"/>
                </a:lnTo>
                <a:lnTo>
                  <a:pt x="166681" y="541046"/>
                </a:lnTo>
                <a:lnTo>
                  <a:pt x="213152" y="559900"/>
                </a:lnTo>
                <a:lnTo>
                  <a:pt x="261401" y="574703"/>
                </a:lnTo>
                <a:lnTo>
                  <a:pt x="310314" y="585054"/>
                </a:lnTo>
                <a:lnTo>
                  <a:pt x="358776" y="590551"/>
                </a:lnTo>
                <a:lnTo>
                  <a:pt x="395606" y="550361"/>
                </a:lnTo>
                <a:lnTo>
                  <a:pt x="432436" y="512306"/>
                </a:lnTo>
                <a:lnTo>
                  <a:pt x="469266" y="475850"/>
                </a:lnTo>
                <a:lnTo>
                  <a:pt x="506096" y="440462"/>
                </a:lnTo>
                <a:lnTo>
                  <a:pt x="579757" y="370751"/>
                </a:lnTo>
                <a:lnTo>
                  <a:pt x="616587" y="335363"/>
                </a:lnTo>
                <a:lnTo>
                  <a:pt x="653417" y="298907"/>
                </a:lnTo>
                <a:lnTo>
                  <a:pt x="690247" y="260851"/>
                </a:lnTo>
                <a:lnTo>
                  <a:pt x="727077" y="220662"/>
                </a:lnTo>
                <a:lnTo>
                  <a:pt x="260348" y="0"/>
                </a:lnTo>
                <a:close/>
              </a:path>
            </a:pathLst>
          </a:custGeom>
          <a:solidFill>
            <a:srgbClr val="D9D9D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9669153" y="5350952"/>
            <a:ext cx="727710" cy="590550"/>
          </a:xfrm>
          <a:custGeom>
            <a:avLst/>
            <a:gdLst/>
            <a:ahLst/>
            <a:cxnLst/>
            <a:rect l="l" t="t" r="r" b="b"/>
            <a:pathLst>
              <a:path w="727709" h="590550">
                <a:moveTo>
                  <a:pt x="0" y="400050"/>
                </a:moveTo>
                <a:lnTo>
                  <a:pt x="20864" y="433141"/>
                </a:lnTo>
                <a:lnTo>
                  <a:pt x="49079" y="464188"/>
                </a:lnTo>
                <a:lnTo>
                  <a:pt x="83530" y="492789"/>
                </a:lnTo>
                <a:lnTo>
                  <a:pt x="123102" y="518542"/>
                </a:lnTo>
                <a:lnTo>
                  <a:pt x="166681" y="541046"/>
                </a:lnTo>
                <a:lnTo>
                  <a:pt x="213152" y="559900"/>
                </a:lnTo>
                <a:lnTo>
                  <a:pt x="261401" y="574703"/>
                </a:lnTo>
                <a:lnTo>
                  <a:pt x="310314" y="585054"/>
                </a:lnTo>
                <a:lnTo>
                  <a:pt x="358776" y="590551"/>
                </a:lnTo>
                <a:lnTo>
                  <a:pt x="395606" y="550361"/>
                </a:lnTo>
                <a:lnTo>
                  <a:pt x="432436" y="512306"/>
                </a:lnTo>
                <a:lnTo>
                  <a:pt x="469266" y="475850"/>
                </a:lnTo>
                <a:lnTo>
                  <a:pt x="506096" y="440462"/>
                </a:lnTo>
                <a:lnTo>
                  <a:pt x="542926" y="405606"/>
                </a:lnTo>
                <a:lnTo>
                  <a:pt x="579757" y="370751"/>
                </a:lnTo>
                <a:lnTo>
                  <a:pt x="616587" y="335363"/>
                </a:lnTo>
                <a:lnTo>
                  <a:pt x="653417" y="298907"/>
                </a:lnTo>
                <a:lnTo>
                  <a:pt x="690247" y="260851"/>
                </a:lnTo>
                <a:lnTo>
                  <a:pt x="727077" y="220662"/>
                </a:lnTo>
                <a:lnTo>
                  <a:pt x="689091" y="202939"/>
                </a:lnTo>
                <a:lnTo>
                  <a:pt x="645314" y="182321"/>
                </a:lnTo>
                <a:lnTo>
                  <a:pt x="597193" y="159531"/>
                </a:lnTo>
                <a:lnTo>
                  <a:pt x="546176" y="135293"/>
                </a:lnTo>
                <a:lnTo>
                  <a:pt x="493712" y="110331"/>
                </a:lnTo>
                <a:lnTo>
                  <a:pt x="441248" y="85369"/>
                </a:lnTo>
                <a:lnTo>
                  <a:pt x="390232" y="61131"/>
                </a:lnTo>
                <a:lnTo>
                  <a:pt x="342111" y="38341"/>
                </a:lnTo>
                <a:lnTo>
                  <a:pt x="298334" y="17723"/>
                </a:lnTo>
                <a:lnTo>
                  <a:pt x="260348" y="0"/>
                </a:lnTo>
                <a:lnTo>
                  <a:pt x="228006" y="44450"/>
                </a:lnTo>
                <a:lnTo>
                  <a:pt x="198225" y="88900"/>
                </a:lnTo>
                <a:lnTo>
                  <a:pt x="170272" y="133350"/>
                </a:lnTo>
                <a:lnTo>
                  <a:pt x="143418" y="177800"/>
                </a:lnTo>
                <a:lnTo>
                  <a:pt x="116929" y="222249"/>
                </a:lnTo>
                <a:lnTo>
                  <a:pt x="90075" y="266699"/>
                </a:lnTo>
                <a:lnTo>
                  <a:pt x="62123" y="311149"/>
                </a:lnTo>
                <a:lnTo>
                  <a:pt x="32341" y="355599"/>
                </a:lnTo>
                <a:lnTo>
                  <a:pt x="0" y="40005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9518339" y="5968498"/>
            <a:ext cx="87630" cy="63500"/>
          </a:xfrm>
          <a:custGeom>
            <a:avLst/>
            <a:gdLst/>
            <a:ahLst/>
            <a:cxnLst/>
            <a:rect l="l" t="t" r="r" b="b"/>
            <a:pathLst>
              <a:path w="87629" h="63500">
                <a:moveTo>
                  <a:pt x="0" y="63500"/>
                </a:moveTo>
                <a:lnTo>
                  <a:pt x="5606" y="54917"/>
                </a:lnTo>
                <a:lnTo>
                  <a:pt x="22225" y="35321"/>
                </a:lnTo>
                <a:lnTo>
                  <a:pt x="49560" y="13940"/>
                </a:lnTo>
                <a:lnTo>
                  <a:pt x="87313" y="0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9016048" y="6024088"/>
            <a:ext cx="1287396" cy="1270001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9425523" y="6129096"/>
            <a:ext cx="462838" cy="215384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 txBox="1"/>
          <p:nvPr/>
        </p:nvSpPr>
        <p:spPr>
          <a:xfrm>
            <a:off x="7586547" y="5669336"/>
            <a:ext cx="1375410" cy="150939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65405">
              <a:lnSpc>
                <a:spcPts val="890"/>
              </a:lnSpc>
              <a:spcBef>
                <a:spcPts val="185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0" dirty="0">
                <a:solidFill>
                  <a:srgbClr val="151616"/>
                </a:solidFill>
                <a:latin typeface="Arial"/>
                <a:cs typeface="Arial"/>
              </a:rPr>
              <a:t>MP3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station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is designed 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be strong enough,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be  carried in one</a:t>
            </a:r>
            <a:r>
              <a:rPr sz="800" spc="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hand.</a:t>
            </a:r>
            <a:endParaRPr sz="800">
              <a:latin typeface="Arial"/>
              <a:cs typeface="Arial"/>
            </a:endParaRPr>
          </a:p>
          <a:p>
            <a:pPr marL="12700" marR="21590">
              <a:lnSpc>
                <a:spcPts val="890"/>
              </a:lnSpc>
              <a:spcBef>
                <a:spcPts val="905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When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speakers are folder  back, the entire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system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becomes entirely  transportable.</a:t>
            </a:r>
            <a:endParaRPr sz="800">
              <a:latin typeface="Arial"/>
              <a:cs typeface="Arial"/>
            </a:endParaRPr>
          </a:p>
          <a:p>
            <a:pPr marL="12700" marR="5080" indent="-635">
              <a:lnSpc>
                <a:spcPts val="890"/>
              </a:lnSpc>
              <a:spcBef>
                <a:spcPts val="910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Tracks can be loaded directly  onto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station,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so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that</a:t>
            </a:r>
            <a:r>
              <a:rPr sz="800" spc="-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music  can be played, whilst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 system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is carried.</a:t>
            </a:r>
            <a:endParaRPr sz="800">
              <a:latin typeface="Arial"/>
              <a:cs typeface="Arial"/>
            </a:endParaRPr>
          </a:p>
        </p:txBody>
      </p:sp>
      <p:sp>
        <p:nvSpPr>
          <p:cNvPr id="100" name="object 100"/>
          <p:cNvSpPr txBox="1"/>
          <p:nvPr/>
        </p:nvSpPr>
        <p:spPr>
          <a:xfrm>
            <a:off x="7249810" y="7367690"/>
            <a:ext cx="2862580" cy="187960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0"/>
              </a:spcBef>
              <a:tabLst>
                <a:tab pos="2057400" algn="l"/>
              </a:tabLst>
            </a:pPr>
            <a:r>
              <a:rPr sz="900" spc="5" dirty="0">
                <a:solidFill>
                  <a:srgbClr val="3C2B98"/>
                </a:solidFill>
                <a:latin typeface="Arial"/>
                <a:cs typeface="Arial"/>
                <a:hlinkClick r:id="rId20"/>
              </a:rPr>
              <a:t>www.technologystudent.com</a:t>
            </a:r>
            <a:r>
              <a:rPr sz="900" spc="25" dirty="0">
                <a:solidFill>
                  <a:srgbClr val="3C2B98"/>
                </a:solidFill>
                <a:latin typeface="Arial"/>
                <a:cs typeface="Arial"/>
                <a:hlinkClick r:id="rId20"/>
              </a:rPr>
              <a:t> </a:t>
            </a:r>
            <a:r>
              <a:rPr sz="900" spc="15" dirty="0">
                <a:solidFill>
                  <a:srgbClr val="3C2B98"/>
                </a:solidFill>
                <a:latin typeface="Arial"/>
                <a:cs typeface="Arial"/>
              </a:rPr>
              <a:t>©</a:t>
            </a:r>
            <a:r>
              <a:rPr sz="900" spc="25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900" spc="10" dirty="0">
                <a:solidFill>
                  <a:srgbClr val="3C2B98"/>
                </a:solidFill>
                <a:latin typeface="Arial"/>
                <a:cs typeface="Arial"/>
              </a:rPr>
              <a:t>2018	</a:t>
            </a:r>
            <a:r>
              <a:rPr sz="900" dirty="0">
                <a:solidFill>
                  <a:srgbClr val="3C2B98"/>
                </a:solidFill>
                <a:latin typeface="Arial"/>
                <a:cs typeface="Arial"/>
              </a:rPr>
              <a:t>V.Ryan </a:t>
            </a:r>
            <a:r>
              <a:rPr sz="900" spc="15" dirty="0">
                <a:solidFill>
                  <a:srgbClr val="3C2B98"/>
                </a:solidFill>
                <a:latin typeface="Arial"/>
                <a:cs typeface="Arial"/>
              </a:rPr>
              <a:t>©</a:t>
            </a:r>
            <a:r>
              <a:rPr sz="900" spc="-60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900" spc="10" dirty="0">
                <a:solidFill>
                  <a:srgbClr val="3C2B98"/>
                </a:solidFill>
                <a:latin typeface="Arial"/>
                <a:cs typeface="Arial"/>
              </a:rPr>
              <a:t>2018</a:t>
            </a:r>
            <a:endParaRPr sz="900">
              <a:latin typeface="Arial"/>
              <a:cs typeface="Arial"/>
            </a:endParaRPr>
          </a:p>
        </p:txBody>
      </p:sp>
      <p:sp>
        <p:nvSpPr>
          <p:cNvPr id="101" name="object 101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0"/>
              </a:spcBef>
            </a:pPr>
            <a:r>
              <a:rPr spc="35" dirty="0"/>
              <a:t>WORLD </a:t>
            </a:r>
            <a:r>
              <a:rPr spc="30" dirty="0"/>
              <a:t>ASSOCIATION OF </a:t>
            </a:r>
            <a:r>
              <a:rPr spc="40" dirty="0"/>
              <a:t>TECHNOLOGY </a:t>
            </a:r>
            <a:r>
              <a:rPr spc="35" dirty="0"/>
              <a:t>TEACHERS</a:t>
            </a:r>
          </a:p>
        </p:txBody>
      </p:sp>
      <p:sp>
        <p:nvSpPr>
          <p:cNvPr id="102" name="object 102"/>
          <p:cNvSpPr txBox="1"/>
          <p:nvPr/>
        </p:nvSpPr>
        <p:spPr>
          <a:xfrm>
            <a:off x="4106034" y="7385572"/>
            <a:ext cx="2849245" cy="187325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0"/>
              </a:spcBef>
            </a:pPr>
            <a:r>
              <a:rPr sz="900" spc="5" dirty="0">
                <a:solidFill>
                  <a:srgbClr val="3C2B98"/>
                </a:solidFill>
                <a:latin typeface="Arial"/>
                <a:cs typeface="Arial"/>
                <a:hlinkClick r:id="rId21"/>
              </a:rPr>
              <a:t>https://www.facebook.com/groups/254963448192823/</a:t>
            </a:r>
            <a:endParaRPr sz="900">
              <a:latin typeface="Arial"/>
              <a:cs typeface="Arial"/>
            </a:endParaRPr>
          </a:p>
        </p:txBody>
      </p:sp>
      <p:sp>
        <p:nvSpPr>
          <p:cNvPr id="95" name="object 95"/>
          <p:cNvSpPr txBox="1"/>
          <p:nvPr/>
        </p:nvSpPr>
        <p:spPr>
          <a:xfrm>
            <a:off x="8552632" y="3939652"/>
            <a:ext cx="1916430" cy="12166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u="sng" spc="2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TRANSPORT</a:t>
            </a:r>
            <a:endParaRPr sz="1200">
              <a:latin typeface="Arial"/>
              <a:cs typeface="Arial"/>
            </a:endParaRPr>
          </a:p>
          <a:p>
            <a:pPr marL="637540" marR="5080">
              <a:lnSpc>
                <a:spcPts val="890"/>
              </a:lnSpc>
              <a:spcBef>
                <a:spcPts val="810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An unexpected bonus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of the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folding speaker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system,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is  the convenience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of storage.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When folded right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back, the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entire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system forms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a cube.  This is ideal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if the system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is  stored each night, or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put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away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for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10" dirty="0">
                <a:solidFill>
                  <a:srgbClr val="151616"/>
                </a:solidFill>
                <a:latin typeface="Arial"/>
                <a:cs typeface="Arial"/>
              </a:rPr>
              <a:t>security.</a:t>
            </a:r>
            <a:endParaRPr sz="800">
              <a:latin typeface="Arial"/>
              <a:cs typeface="Arial"/>
            </a:endParaRPr>
          </a:p>
        </p:txBody>
      </p:sp>
      <p:sp>
        <p:nvSpPr>
          <p:cNvPr id="96" name="object 96"/>
          <p:cNvSpPr txBox="1"/>
          <p:nvPr/>
        </p:nvSpPr>
        <p:spPr>
          <a:xfrm>
            <a:off x="1927599" y="3641670"/>
            <a:ext cx="3592829" cy="832485"/>
          </a:xfrm>
          <a:prstGeom prst="rect">
            <a:avLst/>
          </a:prstGeom>
        </p:spPr>
        <p:txBody>
          <a:bodyPr vert="horz" wrap="square" lIns="0" tIns="1092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60"/>
              </a:spcBef>
            </a:pPr>
            <a:r>
              <a:rPr sz="1200" b="1" u="sng" spc="2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RUBBER FEET </a:t>
            </a:r>
            <a:r>
              <a:rPr sz="1200" b="1" u="sng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/</a:t>
            </a:r>
            <a:r>
              <a:rPr sz="1200" b="1" u="sng" spc="2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 STOPPERS</a:t>
            </a:r>
            <a:endParaRPr sz="1200">
              <a:latin typeface="Arial"/>
              <a:cs typeface="Arial"/>
            </a:endParaRPr>
          </a:p>
          <a:p>
            <a:pPr marL="400050" marR="200660">
              <a:lnSpc>
                <a:spcPts val="890"/>
              </a:lnSpc>
              <a:spcBef>
                <a:spcPts val="595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Cheap rubber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feet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will be ﬁxed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to the </a:t>
            </a:r>
            <a:r>
              <a:rPr sz="800" spc="0" dirty="0">
                <a:solidFill>
                  <a:srgbClr val="151616"/>
                </a:solidFill>
                <a:latin typeface="Arial"/>
                <a:cs typeface="Arial"/>
              </a:rPr>
              <a:t>MP3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station, to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ensure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that it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does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not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damage any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surface it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is placed</a:t>
            </a:r>
            <a:r>
              <a:rPr sz="800" spc="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on.</a:t>
            </a:r>
            <a:endParaRPr sz="800">
              <a:latin typeface="Arial"/>
              <a:cs typeface="Arial"/>
            </a:endParaRPr>
          </a:p>
          <a:p>
            <a:pPr marL="400050" marR="5080">
              <a:lnSpc>
                <a:spcPts val="890"/>
              </a:lnSpc>
              <a:spcBef>
                <a:spcPts val="10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feet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absorb vibration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from 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speakers, giving a deeper and purer  sound.</a:t>
            </a:r>
            <a:endParaRPr sz="800">
              <a:latin typeface="Arial"/>
              <a:cs typeface="Arial"/>
            </a:endParaRPr>
          </a:p>
        </p:txBody>
      </p:sp>
      <p:sp>
        <p:nvSpPr>
          <p:cNvPr id="97" name="object 97"/>
          <p:cNvSpPr txBox="1"/>
          <p:nvPr/>
        </p:nvSpPr>
        <p:spPr>
          <a:xfrm>
            <a:off x="7383979" y="3748311"/>
            <a:ext cx="1459230" cy="9779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450" spc="5" dirty="0">
                <a:solidFill>
                  <a:srgbClr val="3C2B98"/>
                </a:solidFill>
                <a:latin typeface="Arial"/>
                <a:cs typeface="Arial"/>
                <a:hlinkClick r:id="rId22"/>
              </a:rPr>
              <a:t>https://www.facebook.com/groups/254963448192823/</a:t>
            </a:r>
            <a:endParaRPr sz="450">
              <a:latin typeface="Arial"/>
              <a:cs typeface="Arial"/>
            </a:endParaRPr>
          </a:p>
        </p:txBody>
      </p:sp>
      <p:sp>
        <p:nvSpPr>
          <p:cNvPr id="98" name="object 98"/>
          <p:cNvSpPr txBox="1"/>
          <p:nvPr/>
        </p:nvSpPr>
        <p:spPr>
          <a:xfrm>
            <a:off x="5674155" y="3749812"/>
            <a:ext cx="1621790" cy="9779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450" spc="25" dirty="0">
                <a:solidFill>
                  <a:srgbClr val="3C2B98"/>
                </a:solidFill>
                <a:latin typeface="Arial"/>
                <a:cs typeface="Arial"/>
              </a:rPr>
              <a:t>WORLD </a:t>
            </a:r>
            <a:r>
              <a:rPr sz="450" spc="15" dirty="0">
                <a:solidFill>
                  <a:srgbClr val="3C2B98"/>
                </a:solidFill>
                <a:latin typeface="Arial"/>
                <a:cs typeface="Arial"/>
              </a:rPr>
              <a:t>ASSOCIATION OF </a:t>
            </a:r>
            <a:r>
              <a:rPr sz="450" spc="25" dirty="0">
                <a:solidFill>
                  <a:srgbClr val="3C2B98"/>
                </a:solidFill>
                <a:latin typeface="Arial"/>
                <a:cs typeface="Arial"/>
              </a:rPr>
              <a:t>TECHNOLOGY</a:t>
            </a:r>
            <a:r>
              <a:rPr sz="450" spc="35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450" spc="15" dirty="0">
                <a:solidFill>
                  <a:srgbClr val="3C2B98"/>
                </a:solidFill>
                <a:latin typeface="Arial"/>
                <a:cs typeface="Arial"/>
              </a:rPr>
              <a:t>TEACHERS</a:t>
            </a:r>
            <a:endParaRPr sz="450">
              <a:latin typeface="Arial"/>
              <a:cs typeface="Arial"/>
            </a:endParaRPr>
          </a:p>
        </p:txBody>
      </p:sp>
      <p:sp>
        <p:nvSpPr>
          <p:cNvPr id="99" name="object 99"/>
          <p:cNvSpPr txBox="1"/>
          <p:nvPr/>
        </p:nvSpPr>
        <p:spPr>
          <a:xfrm>
            <a:off x="8980323" y="3739405"/>
            <a:ext cx="1466215" cy="9779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450" spc="5" dirty="0">
                <a:solidFill>
                  <a:srgbClr val="3C2B98"/>
                </a:solidFill>
                <a:latin typeface="Arial"/>
                <a:cs typeface="Arial"/>
                <a:hlinkClick r:id="rId20"/>
              </a:rPr>
              <a:t>www.technologystudent.com </a:t>
            </a:r>
            <a:r>
              <a:rPr sz="450" spc="10" dirty="0">
                <a:solidFill>
                  <a:srgbClr val="3C2B98"/>
                </a:solidFill>
                <a:latin typeface="Arial"/>
                <a:cs typeface="Arial"/>
                <a:hlinkClick r:id="rId20"/>
              </a:rPr>
              <a:t>© </a:t>
            </a:r>
            <a:r>
              <a:rPr sz="450" spc="5" dirty="0">
                <a:solidFill>
                  <a:srgbClr val="3C2B98"/>
                </a:solidFill>
                <a:latin typeface="Arial"/>
                <a:cs typeface="Arial"/>
              </a:rPr>
              <a:t>2018 </a:t>
            </a:r>
            <a:r>
              <a:rPr sz="450" dirty="0">
                <a:solidFill>
                  <a:srgbClr val="3C2B98"/>
                </a:solidFill>
                <a:latin typeface="Arial"/>
                <a:cs typeface="Arial"/>
              </a:rPr>
              <a:t>V.Ryan </a:t>
            </a:r>
            <a:r>
              <a:rPr sz="450" spc="10" dirty="0">
                <a:solidFill>
                  <a:srgbClr val="3C2B98"/>
                </a:solidFill>
                <a:latin typeface="Arial"/>
                <a:cs typeface="Arial"/>
              </a:rPr>
              <a:t>©</a:t>
            </a:r>
            <a:r>
              <a:rPr sz="450" spc="-65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450" spc="5" dirty="0">
                <a:solidFill>
                  <a:srgbClr val="3C2B98"/>
                </a:solidFill>
                <a:latin typeface="Arial"/>
                <a:cs typeface="Arial"/>
              </a:rPr>
              <a:t>2018</a:t>
            </a:r>
            <a:endParaRPr sz="4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6986" y="86957"/>
            <a:ext cx="10465435" cy="7366634"/>
          </a:xfrm>
          <a:custGeom>
            <a:avLst/>
            <a:gdLst/>
            <a:ahLst/>
            <a:cxnLst/>
            <a:rect l="l" t="t" r="r" b="b"/>
            <a:pathLst>
              <a:path w="10465435" h="7366634">
                <a:moveTo>
                  <a:pt x="0" y="0"/>
                </a:moveTo>
                <a:lnTo>
                  <a:pt x="10464866" y="0"/>
                </a:lnTo>
                <a:lnTo>
                  <a:pt x="10464866" y="7366045"/>
                </a:lnTo>
                <a:lnTo>
                  <a:pt x="0" y="7366045"/>
                </a:lnTo>
                <a:lnTo>
                  <a:pt x="0" y="0"/>
                </a:lnTo>
                <a:close/>
              </a:path>
            </a:pathLst>
          </a:custGeom>
          <a:solidFill>
            <a:srgbClr val="F9F5A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69106" y="458434"/>
            <a:ext cx="10363835" cy="6934834"/>
          </a:xfrm>
          <a:custGeom>
            <a:avLst/>
            <a:gdLst/>
            <a:ahLst/>
            <a:cxnLst/>
            <a:rect l="l" t="t" r="r" b="b"/>
            <a:pathLst>
              <a:path w="10363835" h="6934834">
                <a:moveTo>
                  <a:pt x="0" y="0"/>
                </a:moveTo>
                <a:lnTo>
                  <a:pt x="10363266" y="0"/>
                </a:lnTo>
                <a:lnTo>
                  <a:pt x="10363266" y="6934244"/>
                </a:lnTo>
                <a:lnTo>
                  <a:pt x="0" y="6934244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141854" y="96726"/>
            <a:ext cx="497078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u="sng" spc="25" dirty="0">
                <a:uFill>
                  <a:solidFill>
                    <a:srgbClr val="151616"/>
                  </a:solidFill>
                </a:uFill>
              </a:rPr>
              <a:t>MY </a:t>
            </a:r>
            <a:r>
              <a:rPr sz="2000" u="sng" spc="50" dirty="0">
                <a:uFill>
                  <a:solidFill>
                    <a:srgbClr val="151616"/>
                  </a:solidFill>
                </a:uFill>
              </a:rPr>
              <a:t>MANUFACTURING</a:t>
            </a:r>
            <a:r>
              <a:rPr sz="2000" u="sng" spc="125" dirty="0">
                <a:uFill>
                  <a:solidFill>
                    <a:srgbClr val="151616"/>
                  </a:solidFill>
                </a:uFill>
              </a:rPr>
              <a:t> </a:t>
            </a:r>
            <a:r>
              <a:rPr sz="2000" u="sng" spc="40" dirty="0">
                <a:uFill>
                  <a:solidFill>
                    <a:srgbClr val="151616"/>
                  </a:solidFill>
                </a:uFill>
              </a:rPr>
              <a:t>SPECIFICATION</a:t>
            </a:r>
            <a:endParaRPr sz="2000"/>
          </a:p>
        </p:txBody>
      </p:sp>
      <p:sp>
        <p:nvSpPr>
          <p:cNvPr id="5" name="object 5"/>
          <p:cNvSpPr txBox="1"/>
          <p:nvPr/>
        </p:nvSpPr>
        <p:spPr>
          <a:xfrm>
            <a:off x="710262" y="559325"/>
            <a:ext cx="271589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25" dirty="0">
                <a:solidFill>
                  <a:srgbClr val="151616"/>
                </a:solidFill>
                <a:latin typeface="Arial"/>
                <a:cs typeface="Arial"/>
              </a:rPr>
              <a:t>SCALE </a:t>
            </a:r>
            <a:r>
              <a:rPr sz="1400" b="1" spc="15" dirty="0">
                <a:solidFill>
                  <a:srgbClr val="151616"/>
                </a:solidFill>
                <a:latin typeface="Arial"/>
                <a:cs typeface="Arial"/>
              </a:rPr>
              <a:t>OF </a:t>
            </a:r>
            <a:r>
              <a:rPr sz="1400" b="1" spc="30" dirty="0">
                <a:solidFill>
                  <a:srgbClr val="151616"/>
                </a:solidFill>
                <a:latin typeface="Arial"/>
                <a:cs typeface="Arial"/>
              </a:rPr>
              <a:t>PRODUCTION </a:t>
            </a:r>
            <a:r>
              <a:rPr sz="1400" b="1" spc="25" dirty="0">
                <a:solidFill>
                  <a:srgbClr val="151616"/>
                </a:solidFill>
                <a:latin typeface="Arial"/>
                <a:cs typeface="Arial"/>
              </a:rPr>
              <a:t>AND</a:t>
            </a:r>
            <a:endParaRPr sz="14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359464" y="749827"/>
            <a:ext cx="227520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25" dirty="0">
                <a:solidFill>
                  <a:srgbClr val="151616"/>
                </a:solidFill>
                <a:latin typeface="Arial"/>
                <a:cs typeface="Arial"/>
              </a:rPr>
              <a:t>PRODUCT</a:t>
            </a:r>
            <a:r>
              <a:rPr sz="1400" b="1" spc="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b="1" spc="30" dirty="0">
                <a:solidFill>
                  <a:srgbClr val="151616"/>
                </a:solidFill>
                <a:latin typeface="Arial"/>
                <a:cs typeface="Arial"/>
              </a:rPr>
              <a:t>DESCRIPTION</a:t>
            </a:r>
            <a:endParaRPr sz="14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562125" y="3854977"/>
            <a:ext cx="106997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25" dirty="0">
                <a:solidFill>
                  <a:srgbClr val="151616"/>
                </a:solidFill>
                <a:latin typeface="Arial"/>
                <a:cs typeface="Arial"/>
              </a:rPr>
              <a:t>FINAL</a:t>
            </a:r>
            <a:r>
              <a:rPr sz="1400" b="1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b="1" spc="25" dirty="0">
                <a:solidFill>
                  <a:srgbClr val="151616"/>
                </a:solidFill>
                <a:latin typeface="Arial"/>
                <a:cs typeface="Arial"/>
              </a:rPr>
              <a:t>IDEA</a:t>
            </a:r>
            <a:endParaRPr sz="14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982805" y="3866869"/>
            <a:ext cx="304101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10" dirty="0">
                <a:solidFill>
                  <a:srgbClr val="151616"/>
                </a:solidFill>
                <a:latin typeface="Arial"/>
                <a:cs typeface="Arial"/>
              </a:rPr>
              <a:t>ASSEMBLY </a:t>
            </a:r>
            <a:r>
              <a:rPr sz="1400" b="1" spc="25" dirty="0">
                <a:solidFill>
                  <a:srgbClr val="151616"/>
                </a:solidFill>
                <a:latin typeface="Arial"/>
                <a:cs typeface="Arial"/>
              </a:rPr>
              <a:t>AND</a:t>
            </a:r>
            <a:r>
              <a:rPr sz="1400" b="1" spc="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b="1" spc="30" dirty="0">
                <a:solidFill>
                  <a:srgbClr val="151616"/>
                </a:solidFill>
                <a:latin typeface="Arial"/>
                <a:cs typeface="Arial"/>
              </a:rPr>
              <a:t>CONSTRUCTION</a:t>
            </a:r>
            <a:endParaRPr sz="140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7639877" y="4182037"/>
            <a:ext cx="621692" cy="77291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7453541" y="5039758"/>
            <a:ext cx="2178669" cy="142374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9471848" y="5287219"/>
            <a:ext cx="972388" cy="97238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9352191" y="5887554"/>
            <a:ext cx="257175" cy="233679"/>
          </a:xfrm>
          <a:custGeom>
            <a:avLst/>
            <a:gdLst/>
            <a:ahLst/>
            <a:cxnLst/>
            <a:rect l="l" t="t" r="r" b="b"/>
            <a:pathLst>
              <a:path w="257175" h="233679">
                <a:moveTo>
                  <a:pt x="128358" y="0"/>
                </a:moveTo>
                <a:lnTo>
                  <a:pt x="178322" y="9163"/>
                </a:lnTo>
                <a:lnTo>
                  <a:pt x="219121" y="34151"/>
                </a:lnTo>
                <a:lnTo>
                  <a:pt x="246629" y="71214"/>
                </a:lnTo>
                <a:lnTo>
                  <a:pt x="256716" y="116601"/>
                </a:lnTo>
                <a:lnTo>
                  <a:pt x="246629" y="161987"/>
                </a:lnTo>
                <a:lnTo>
                  <a:pt x="219121" y="199049"/>
                </a:lnTo>
                <a:lnTo>
                  <a:pt x="178322" y="224038"/>
                </a:lnTo>
                <a:lnTo>
                  <a:pt x="128358" y="233201"/>
                </a:lnTo>
                <a:lnTo>
                  <a:pt x="78395" y="224038"/>
                </a:lnTo>
                <a:lnTo>
                  <a:pt x="37595" y="199049"/>
                </a:lnTo>
                <a:lnTo>
                  <a:pt x="10086" y="161987"/>
                </a:lnTo>
                <a:lnTo>
                  <a:pt x="0" y="116601"/>
                </a:lnTo>
                <a:lnTo>
                  <a:pt x="10086" y="71214"/>
                </a:lnTo>
                <a:lnTo>
                  <a:pt x="37595" y="34151"/>
                </a:lnTo>
                <a:lnTo>
                  <a:pt x="78395" y="9163"/>
                </a:lnTo>
                <a:lnTo>
                  <a:pt x="128358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9290945" y="5343415"/>
            <a:ext cx="257175" cy="233679"/>
          </a:xfrm>
          <a:custGeom>
            <a:avLst/>
            <a:gdLst/>
            <a:ahLst/>
            <a:cxnLst/>
            <a:rect l="l" t="t" r="r" b="b"/>
            <a:pathLst>
              <a:path w="257175" h="233679">
                <a:moveTo>
                  <a:pt x="128357" y="0"/>
                </a:moveTo>
                <a:lnTo>
                  <a:pt x="178320" y="9162"/>
                </a:lnTo>
                <a:lnTo>
                  <a:pt x="219120" y="34150"/>
                </a:lnTo>
                <a:lnTo>
                  <a:pt x="246628" y="71212"/>
                </a:lnTo>
                <a:lnTo>
                  <a:pt x="256715" y="116596"/>
                </a:lnTo>
                <a:lnTo>
                  <a:pt x="246628" y="161982"/>
                </a:lnTo>
                <a:lnTo>
                  <a:pt x="219120" y="199044"/>
                </a:lnTo>
                <a:lnTo>
                  <a:pt x="178320" y="224033"/>
                </a:lnTo>
                <a:lnTo>
                  <a:pt x="128357" y="233196"/>
                </a:lnTo>
                <a:lnTo>
                  <a:pt x="78394" y="224033"/>
                </a:lnTo>
                <a:lnTo>
                  <a:pt x="37594" y="199044"/>
                </a:lnTo>
                <a:lnTo>
                  <a:pt x="10086" y="161982"/>
                </a:lnTo>
                <a:lnTo>
                  <a:pt x="0" y="116596"/>
                </a:lnTo>
                <a:lnTo>
                  <a:pt x="10086" y="71212"/>
                </a:lnTo>
                <a:lnTo>
                  <a:pt x="37594" y="34150"/>
                </a:lnTo>
                <a:lnTo>
                  <a:pt x="78394" y="9162"/>
                </a:lnTo>
                <a:lnTo>
                  <a:pt x="128357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9460547" y="5107852"/>
            <a:ext cx="257175" cy="233679"/>
          </a:xfrm>
          <a:custGeom>
            <a:avLst/>
            <a:gdLst/>
            <a:ahLst/>
            <a:cxnLst/>
            <a:rect l="l" t="t" r="r" b="b"/>
            <a:pathLst>
              <a:path w="257175" h="233679">
                <a:moveTo>
                  <a:pt x="128358" y="0"/>
                </a:moveTo>
                <a:lnTo>
                  <a:pt x="178322" y="9163"/>
                </a:lnTo>
                <a:lnTo>
                  <a:pt x="219121" y="34151"/>
                </a:lnTo>
                <a:lnTo>
                  <a:pt x="246629" y="71214"/>
                </a:lnTo>
                <a:lnTo>
                  <a:pt x="256716" y="116601"/>
                </a:lnTo>
                <a:lnTo>
                  <a:pt x="246629" y="161987"/>
                </a:lnTo>
                <a:lnTo>
                  <a:pt x="219121" y="199049"/>
                </a:lnTo>
                <a:lnTo>
                  <a:pt x="178322" y="224038"/>
                </a:lnTo>
                <a:lnTo>
                  <a:pt x="128358" y="233201"/>
                </a:lnTo>
                <a:lnTo>
                  <a:pt x="78395" y="224038"/>
                </a:lnTo>
                <a:lnTo>
                  <a:pt x="37595" y="199049"/>
                </a:lnTo>
                <a:lnTo>
                  <a:pt x="10086" y="161987"/>
                </a:lnTo>
                <a:lnTo>
                  <a:pt x="0" y="116601"/>
                </a:lnTo>
                <a:lnTo>
                  <a:pt x="10086" y="71214"/>
                </a:lnTo>
                <a:lnTo>
                  <a:pt x="37595" y="34151"/>
                </a:lnTo>
                <a:lnTo>
                  <a:pt x="78395" y="9163"/>
                </a:lnTo>
                <a:lnTo>
                  <a:pt x="128358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9175521" y="6309204"/>
            <a:ext cx="257175" cy="233679"/>
          </a:xfrm>
          <a:custGeom>
            <a:avLst/>
            <a:gdLst/>
            <a:ahLst/>
            <a:cxnLst/>
            <a:rect l="l" t="t" r="r" b="b"/>
            <a:pathLst>
              <a:path w="257175" h="233679">
                <a:moveTo>
                  <a:pt x="128357" y="0"/>
                </a:moveTo>
                <a:lnTo>
                  <a:pt x="178321" y="9162"/>
                </a:lnTo>
                <a:lnTo>
                  <a:pt x="219121" y="34151"/>
                </a:lnTo>
                <a:lnTo>
                  <a:pt x="246629" y="71214"/>
                </a:lnTo>
                <a:lnTo>
                  <a:pt x="256716" y="116601"/>
                </a:lnTo>
                <a:lnTo>
                  <a:pt x="246629" y="161987"/>
                </a:lnTo>
                <a:lnTo>
                  <a:pt x="219121" y="199049"/>
                </a:lnTo>
                <a:lnTo>
                  <a:pt x="178321" y="224038"/>
                </a:lnTo>
                <a:lnTo>
                  <a:pt x="128357" y="233201"/>
                </a:lnTo>
                <a:lnTo>
                  <a:pt x="78394" y="224038"/>
                </a:lnTo>
                <a:lnTo>
                  <a:pt x="37595" y="199049"/>
                </a:lnTo>
                <a:lnTo>
                  <a:pt x="10086" y="161987"/>
                </a:lnTo>
                <a:lnTo>
                  <a:pt x="0" y="116601"/>
                </a:lnTo>
                <a:lnTo>
                  <a:pt x="10086" y="71214"/>
                </a:lnTo>
                <a:lnTo>
                  <a:pt x="37595" y="34151"/>
                </a:lnTo>
                <a:lnTo>
                  <a:pt x="78394" y="9162"/>
                </a:lnTo>
                <a:lnTo>
                  <a:pt x="128357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9411220" y="6026539"/>
            <a:ext cx="447675" cy="339725"/>
          </a:xfrm>
          <a:custGeom>
            <a:avLst/>
            <a:gdLst/>
            <a:ahLst/>
            <a:cxnLst/>
            <a:rect l="l" t="t" r="r" b="b"/>
            <a:pathLst>
              <a:path w="447675" h="339725">
                <a:moveTo>
                  <a:pt x="396696" y="33834"/>
                </a:moveTo>
                <a:lnTo>
                  <a:pt x="0" y="333979"/>
                </a:lnTo>
                <a:lnTo>
                  <a:pt x="4342" y="339718"/>
                </a:lnTo>
                <a:lnTo>
                  <a:pt x="401037" y="39572"/>
                </a:lnTo>
                <a:lnTo>
                  <a:pt x="396696" y="33834"/>
                </a:lnTo>
                <a:close/>
              </a:path>
              <a:path w="447675" h="339725">
                <a:moveTo>
                  <a:pt x="433684" y="30651"/>
                </a:moveTo>
                <a:lnTo>
                  <a:pt x="400903" y="30651"/>
                </a:lnTo>
                <a:lnTo>
                  <a:pt x="405244" y="36389"/>
                </a:lnTo>
                <a:lnTo>
                  <a:pt x="401037" y="39572"/>
                </a:lnTo>
                <a:lnTo>
                  <a:pt x="419058" y="63389"/>
                </a:lnTo>
                <a:lnTo>
                  <a:pt x="433684" y="30651"/>
                </a:lnTo>
                <a:close/>
              </a:path>
              <a:path w="447675" h="339725">
                <a:moveTo>
                  <a:pt x="400903" y="30651"/>
                </a:moveTo>
                <a:lnTo>
                  <a:pt x="396696" y="33834"/>
                </a:lnTo>
                <a:lnTo>
                  <a:pt x="401037" y="39572"/>
                </a:lnTo>
                <a:lnTo>
                  <a:pt x="405244" y="36389"/>
                </a:lnTo>
                <a:lnTo>
                  <a:pt x="400903" y="30651"/>
                </a:lnTo>
                <a:close/>
              </a:path>
              <a:path w="447675" h="339725">
                <a:moveTo>
                  <a:pt x="447379" y="0"/>
                </a:moveTo>
                <a:lnTo>
                  <a:pt x="378677" y="10019"/>
                </a:lnTo>
                <a:lnTo>
                  <a:pt x="396696" y="33834"/>
                </a:lnTo>
                <a:lnTo>
                  <a:pt x="400903" y="30651"/>
                </a:lnTo>
                <a:lnTo>
                  <a:pt x="433684" y="30651"/>
                </a:lnTo>
                <a:lnTo>
                  <a:pt x="447379" y="0"/>
                </a:lnTo>
                <a:close/>
              </a:path>
            </a:pathLst>
          </a:custGeom>
          <a:solidFill>
            <a:srgbClr val="1516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9605051" y="5875466"/>
            <a:ext cx="232347" cy="1143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9549320" y="5483577"/>
            <a:ext cx="300355" cy="83820"/>
          </a:xfrm>
          <a:custGeom>
            <a:avLst/>
            <a:gdLst/>
            <a:ahLst/>
            <a:cxnLst/>
            <a:rect l="l" t="t" r="r" b="b"/>
            <a:pathLst>
              <a:path w="300354" h="83820">
                <a:moveTo>
                  <a:pt x="239474" y="54204"/>
                </a:moveTo>
                <a:lnTo>
                  <a:pt x="233707" y="83505"/>
                </a:lnTo>
                <a:lnTo>
                  <a:pt x="299858" y="62420"/>
                </a:lnTo>
                <a:lnTo>
                  <a:pt x="291266" y="55223"/>
                </a:lnTo>
                <a:lnTo>
                  <a:pt x="244652" y="55223"/>
                </a:lnTo>
                <a:lnTo>
                  <a:pt x="239474" y="54204"/>
                </a:lnTo>
                <a:close/>
              </a:path>
              <a:path w="300354" h="83820">
                <a:moveTo>
                  <a:pt x="240864" y="47141"/>
                </a:moveTo>
                <a:lnTo>
                  <a:pt x="239474" y="54204"/>
                </a:lnTo>
                <a:lnTo>
                  <a:pt x="244652" y="55223"/>
                </a:lnTo>
                <a:lnTo>
                  <a:pt x="246042" y="48160"/>
                </a:lnTo>
                <a:lnTo>
                  <a:pt x="240864" y="47141"/>
                </a:lnTo>
                <a:close/>
              </a:path>
              <a:path w="300354" h="83820">
                <a:moveTo>
                  <a:pt x="246632" y="17837"/>
                </a:moveTo>
                <a:lnTo>
                  <a:pt x="240864" y="47141"/>
                </a:lnTo>
                <a:lnTo>
                  <a:pt x="246042" y="48160"/>
                </a:lnTo>
                <a:lnTo>
                  <a:pt x="244652" y="55223"/>
                </a:lnTo>
                <a:lnTo>
                  <a:pt x="291266" y="55223"/>
                </a:lnTo>
                <a:lnTo>
                  <a:pt x="246632" y="17837"/>
                </a:lnTo>
                <a:close/>
              </a:path>
              <a:path w="300354" h="83820">
                <a:moveTo>
                  <a:pt x="1389" y="0"/>
                </a:moveTo>
                <a:lnTo>
                  <a:pt x="0" y="7062"/>
                </a:lnTo>
                <a:lnTo>
                  <a:pt x="239474" y="54204"/>
                </a:lnTo>
                <a:lnTo>
                  <a:pt x="240864" y="47141"/>
                </a:lnTo>
                <a:lnTo>
                  <a:pt x="1389" y="0"/>
                </a:lnTo>
                <a:close/>
              </a:path>
            </a:pathLst>
          </a:custGeom>
          <a:solidFill>
            <a:srgbClr val="1516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9708239" y="5274439"/>
            <a:ext cx="136226" cy="9018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7740918" y="5117280"/>
            <a:ext cx="462280" cy="457200"/>
          </a:xfrm>
          <a:custGeom>
            <a:avLst/>
            <a:gdLst/>
            <a:ahLst/>
            <a:cxnLst/>
            <a:rect l="l" t="t" r="r" b="b"/>
            <a:pathLst>
              <a:path w="462279" h="457200">
                <a:moveTo>
                  <a:pt x="230846" y="0"/>
                </a:moveTo>
                <a:lnTo>
                  <a:pt x="277369" y="4642"/>
                </a:lnTo>
                <a:lnTo>
                  <a:pt x="320701" y="17955"/>
                </a:lnTo>
                <a:lnTo>
                  <a:pt x="359913" y="39022"/>
                </a:lnTo>
                <a:lnTo>
                  <a:pt x="394078" y="66923"/>
                </a:lnTo>
                <a:lnTo>
                  <a:pt x="422267" y="100739"/>
                </a:lnTo>
                <a:lnTo>
                  <a:pt x="443551" y="139552"/>
                </a:lnTo>
                <a:lnTo>
                  <a:pt x="457003" y="182442"/>
                </a:lnTo>
                <a:lnTo>
                  <a:pt x="461693" y="228492"/>
                </a:lnTo>
                <a:lnTo>
                  <a:pt x="457003" y="274540"/>
                </a:lnTo>
                <a:lnTo>
                  <a:pt x="443551" y="317430"/>
                </a:lnTo>
                <a:lnTo>
                  <a:pt x="422267" y="356242"/>
                </a:lnTo>
                <a:lnTo>
                  <a:pt x="394078" y="390057"/>
                </a:lnTo>
                <a:lnTo>
                  <a:pt x="359913" y="417958"/>
                </a:lnTo>
                <a:lnTo>
                  <a:pt x="320701" y="439024"/>
                </a:lnTo>
                <a:lnTo>
                  <a:pt x="277369" y="452338"/>
                </a:lnTo>
                <a:lnTo>
                  <a:pt x="230846" y="456980"/>
                </a:lnTo>
                <a:lnTo>
                  <a:pt x="184322" y="452338"/>
                </a:lnTo>
                <a:lnTo>
                  <a:pt x="140990" y="439024"/>
                </a:lnTo>
                <a:lnTo>
                  <a:pt x="101777" y="417958"/>
                </a:lnTo>
                <a:lnTo>
                  <a:pt x="67613" y="390057"/>
                </a:lnTo>
                <a:lnTo>
                  <a:pt x="39424" y="356242"/>
                </a:lnTo>
                <a:lnTo>
                  <a:pt x="18140" y="317430"/>
                </a:lnTo>
                <a:lnTo>
                  <a:pt x="4689" y="274540"/>
                </a:lnTo>
                <a:lnTo>
                  <a:pt x="0" y="228492"/>
                </a:lnTo>
                <a:lnTo>
                  <a:pt x="4689" y="182442"/>
                </a:lnTo>
                <a:lnTo>
                  <a:pt x="18140" y="139552"/>
                </a:lnTo>
                <a:lnTo>
                  <a:pt x="39424" y="100739"/>
                </a:lnTo>
                <a:lnTo>
                  <a:pt x="67613" y="66923"/>
                </a:lnTo>
                <a:lnTo>
                  <a:pt x="101777" y="39022"/>
                </a:lnTo>
                <a:lnTo>
                  <a:pt x="140990" y="17955"/>
                </a:lnTo>
                <a:lnTo>
                  <a:pt x="184322" y="4642"/>
                </a:lnTo>
                <a:lnTo>
                  <a:pt x="230846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7617614" y="5520895"/>
            <a:ext cx="213995" cy="895985"/>
          </a:xfrm>
          <a:custGeom>
            <a:avLst/>
            <a:gdLst/>
            <a:ahLst/>
            <a:cxnLst/>
            <a:rect l="l" t="t" r="r" b="b"/>
            <a:pathLst>
              <a:path w="213995" h="895985">
                <a:moveTo>
                  <a:pt x="29859" y="835169"/>
                </a:moveTo>
                <a:lnTo>
                  <a:pt x="0" y="837643"/>
                </a:lnTo>
                <a:lnTo>
                  <a:pt x="38371" y="895506"/>
                </a:lnTo>
                <a:lnTo>
                  <a:pt x="62982" y="840437"/>
                </a:lnTo>
                <a:lnTo>
                  <a:pt x="30196" y="840437"/>
                </a:lnTo>
                <a:lnTo>
                  <a:pt x="29859" y="835169"/>
                </a:lnTo>
                <a:close/>
              </a:path>
              <a:path w="213995" h="895985">
                <a:moveTo>
                  <a:pt x="37037" y="834575"/>
                </a:moveTo>
                <a:lnTo>
                  <a:pt x="29859" y="835169"/>
                </a:lnTo>
                <a:lnTo>
                  <a:pt x="30196" y="840437"/>
                </a:lnTo>
                <a:lnTo>
                  <a:pt x="37374" y="839839"/>
                </a:lnTo>
                <a:lnTo>
                  <a:pt x="37037" y="834575"/>
                </a:lnTo>
                <a:close/>
              </a:path>
              <a:path w="213995" h="895985">
                <a:moveTo>
                  <a:pt x="66700" y="832117"/>
                </a:moveTo>
                <a:lnTo>
                  <a:pt x="37037" y="834575"/>
                </a:lnTo>
                <a:lnTo>
                  <a:pt x="37374" y="839839"/>
                </a:lnTo>
                <a:lnTo>
                  <a:pt x="30196" y="840437"/>
                </a:lnTo>
                <a:lnTo>
                  <a:pt x="62982" y="840437"/>
                </a:lnTo>
                <a:lnTo>
                  <a:pt x="66700" y="832117"/>
                </a:lnTo>
                <a:close/>
              </a:path>
              <a:path w="213995" h="895985">
                <a:moveTo>
                  <a:pt x="207204" y="0"/>
                </a:moveTo>
                <a:lnTo>
                  <a:pt x="188009" y="43422"/>
                </a:lnTo>
                <a:lnTo>
                  <a:pt x="167413" y="94024"/>
                </a:lnTo>
                <a:lnTo>
                  <a:pt x="151131" y="136838"/>
                </a:lnTo>
                <a:lnTo>
                  <a:pt x="133573" y="186098"/>
                </a:lnTo>
                <a:lnTo>
                  <a:pt x="115411" y="241091"/>
                </a:lnTo>
                <a:lnTo>
                  <a:pt x="97303" y="301114"/>
                </a:lnTo>
                <a:lnTo>
                  <a:pt x="79912" y="365460"/>
                </a:lnTo>
                <a:lnTo>
                  <a:pt x="63900" y="433425"/>
                </a:lnTo>
                <a:lnTo>
                  <a:pt x="49927" y="504305"/>
                </a:lnTo>
                <a:lnTo>
                  <a:pt x="38670" y="577388"/>
                </a:lnTo>
                <a:lnTo>
                  <a:pt x="30783" y="651984"/>
                </a:lnTo>
                <a:lnTo>
                  <a:pt x="26933" y="727530"/>
                </a:lnTo>
                <a:lnTo>
                  <a:pt x="26736" y="765158"/>
                </a:lnTo>
                <a:lnTo>
                  <a:pt x="27795" y="802874"/>
                </a:lnTo>
                <a:lnTo>
                  <a:pt x="29859" y="835169"/>
                </a:lnTo>
                <a:lnTo>
                  <a:pt x="37037" y="834575"/>
                </a:lnTo>
                <a:lnTo>
                  <a:pt x="34987" y="802543"/>
                </a:lnTo>
                <a:lnTo>
                  <a:pt x="33936" y="765078"/>
                </a:lnTo>
                <a:lnTo>
                  <a:pt x="35530" y="689626"/>
                </a:lnTo>
                <a:lnTo>
                  <a:pt x="41421" y="615301"/>
                </a:lnTo>
                <a:lnTo>
                  <a:pt x="51036" y="541709"/>
                </a:lnTo>
                <a:lnTo>
                  <a:pt x="63680" y="469936"/>
                </a:lnTo>
                <a:lnTo>
                  <a:pt x="78695" y="400686"/>
                </a:lnTo>
                <a:lnTo>
                  <a:pt x="95425" y="334670"/>
                </a:lnTo>
                <a:lnTo>
                  <a:pt x="113201" y="272599"/>
                </a:lnTo>
                <a:lnTo>
                  <a:pt x="131367" y="215182"/>
                </a:lnTo>
                <a:lnTo>
                  <a:pt x="149251" y="163126"/>
                </a:lnTo>
                <a:lnTo>
                  <a:pt x="166203" y="117139"/>
                </a:lnTo>
                <a:lnTo>
                  <a:pt x="181554" y="77939"/>
                </a:lnTo>
                <a:lnTo>
                  <a:pt x="200130" y="33397"/>
                </a:lnTo>
                <a:lnTo>
                  <a:pt x="213706" y="3094"/>
                </a:lnTo>
                <a:lnTo>
                  <a:pt x="207204" y="0"/>
                </a:lnTo>
                <a:close/>
              </a:path>
            </a:pathLst>
          </a:custGeom>
          <a:solidFill>
            <a:srgbClr val="1516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6549252" y="5007063"/>
            <a:ext cx="816245" cy="77685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7081336" y="5210272"/>
            <a:ext cx="702310" cy="212725"/>
          </a:xfrm>
          <a:custGeom>
            <a:avLst/>
            <a:gdLst/>
            <a:ahLst/>
            <a:cxnLst/>
            <a:rect l="l" t="t" r="r" b="b"/>
            <a:pathLst>
              <a:path w="702309" h="212725">
                <a:moveTo>
                  <a:pt x="38948" y="152769"/>
                </a:moveTo>
                <a:lnTo>
                  <a:pt x="0" y="210243"/>
                </a:lnTo>
                <a:lnTo>
                  <a:pt x="69396" y="212368"/>
                </a:lnTo>
                <a:lnTo>
                  <a:pt x="57039" y="188179"/>
                </a:lnTo>
                <a:lnTo>
                  <a:pt x="51112" y="188179"/>
                </a:lnTo>
                <a:lnTo>
                  <a:pt x="47837" y="181763"/>
                </a:lnTo>
                <a:lnTo>
                  <a:pt x="52536" y="179365"/>
                </a:lnTo>
                <a:lnTo>
                  <a:pt x="38948" y="152769"/>
                </a:lnTo>
                <a:close/>
              </a:path>
              <a:path w="702309" h="212725">
                <a:moveTo>
                  <a:pt x="52536" y="179365"/>
                </a:moveTo>
                <a:lnTo>
                  <a:pt x="47837" y="181763"/>
                </a:lnTo>
                <a:lnTo>
                  <a:pt x="51112" y="188179"/>
                </a:lnTo>
                <a:lnTo>
                  <a:pt x="55813" y="185780"/>
                </a:lnTo>
                <a:lnTo>
                  <a:pt x="52536" y="179365"/>
                </a:lnTo>
                <a:close/>
              </a:path>
              <a:path w="702309" h="212725">
                <a:moveTo>
                  <a:pt x="55813" y="185780"/>
                </a:moveTo>
                <a:lnTo>
                  <a:pt x="51112" y="188179"/>
                </a:lnTo>
                <a:lnTo>
                  <a:pt x="57039" y="188179"/>
                </a:lnTo>
                <a:lnTo>
                  <a:pt x="55813" y="185780"/>
                </a:lnTo>
                <a:close/>
              </a:path>
              <a:path w="702309" h="212725">
                <a:moveTo>
                  <a:pt x="701715" y="0"/>
                </a:moveTo>
                <a:lnTo>
                  <a:pt x="671252" y="2105"/>
                </a:lnTo>
                <a:lnTo>
                  <a:pt x="494729" y="11901"/>
                </a:lnTo>
                <a:lnTo>
                  <a:pt x="478651" y="13082"/>
                </a:lnTo>
                <a:lnTo>
                  <a:pt x="434544" y="17899"/>
                </a:lnTo>
                <a:lnTo>
                  <a:pt x="393339" y="25819"/>
                </a:lnTo>
                <a:lnTo>
                  <a:pt x="350845" y="38340"/>
                </a:lnTo>
                <a:lnTo>
                  <a:pt x="302842" y="56923"/>
                </a:lnTo>
                <a:lnTo>
                  <a:pt x="265668" y="73411"/>
                </a:lnTo>
                <a:lnTo>
                  <a:pt x="222860" y="93686"/>
                </a:lnTo>
                <a:lnTo>
                  <a:pt x="173141" y="118210"/>
                </a:lnTo>
                <a:lnTo>
                  <a:pt x="52536" y="179365"/>
                </a:lnTo>
                <a:lnTo>
                  <a:pt x="55813" y="185780"/>
                </a:lnTo>
                <a:lnTo>
                  <a:pt x="176359" y="124654"/>
                </a:lnTo>
                <a:lnTo>
                  <a:pt x="226000" y="100166"/>
                </a:lnTo>
                <a:lnTo>
                  <a:pt x="268678" y="79949"/>
                </a:lnTo>
                <a:lnTo>
                  <a:pt x="305650" y="63554"/>
                </a:lnTo>
                <a:lnTo>
                  <a:pt x="353184" y="45151"/>
                </a:lnTo>
                <a:lnTo>
                  <a:pt x="395038" y="32818"/>
                </a:lnTo>
                <a:lnTo>
                  <a:pt x="435588" y="25020"/>
                </a:lnTo>
                <a:lnTo>
                  <a:pt x="479228" y="20260"/>
                </a:lnTo>
                <a:lnTo>
                  <a:pt x="671727" y="9291"/>
                </a:lnTo>
                <a:lnTo>
                  <a:pt x="702233" y="7178"/>
                </a:lnTo>
                <a:lnTo>
                  <a:pt x="701715" y="0"/>
                </a:lnTo>
                <a:close/>
              </a:path>
            </a:pathLst>
          </a:custGeom>
          <a:solidFill>
            <a:srgbClr val="1516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6569947" y="4286941"/>
            <a:ext cx="996647" cy="59729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7382857" y="4873716"/>
            <a:ext cx="548005" cy="254000"/>
          </a:xfrm>
          <a:custGeom>
            <a:avLst/>
            <a:gdLst/>
            <a:ahLst/>
            <a:cxnLst/>
            <a:rect l="l" t="t" r="r" b="b"/>
            <a:pathLst>
              <a:path w="548004" h="254000">
                <a:moveTo>
                  <a:pt x="56983" y="27250"/>
                </a:moveTo>
                <a:lnTo>
                  <a:pt x="54036" y="33822"/>
                </a:lnTo>
                <a:lnTo>
                  <a:pt x="545025" y="253925"/>
                </a:lnTo>
                <a:lnTo>
                  <a:pt x="547970" y="247351"/>
                </a:lnTo>
                <a:lnTo>
                  <a:pt x="56983" y="27250"/>
                </a:lnTo>
                <a:close/>
              </a:path>
              <a:path w="548004" h="254000">
                <a:moveTo>
                  <a:pt x="69199" y="0"/>
                </a:moveTo>
                <a:lnTo>
                  <a:pt x="0" y="5651"/>
                </a:lnTo>
                <a:lnTo>
                  <a:pt x="41821" y="61070"/>
                </a:lnTo>
                <a:lnTo>
                  <a:pt x="54036" y="33822"/>
                </a:lnTo>
                <a:lnTo>
                  <a:pt x="49222" y="31664"/>
                </a:lnTo>
                <a:lnTo>
                  <a:pt x="52167" y="25091"/>
                </a:lnTo>
                <a:lnTo>
                  <a:pt x="57950" y="25091"/>
                </a:lnTo>
                <a:lnTo>
                  <a:pt x="69199" y="0"/>
                </a:lnTo>
                <a:close/>
              </a:path>
              <a:path w="548004" h="254000">
                <a:moveTo>
                  <a:pt x="52167" y="25091"/>
                </a:moveTo>
                <a:lnTo>
                  <a:pt x="49222" y="31664"/>
                </a:lnTo>
                <a:lnTo>
                  <a:pt x="54036" y="33822"/>
                </a:lnTo>
                <a:lnTo>
                  <a:pt x="56983" y="27250"/>
                </a:lnTo>
                <a:lnTo>
                  <a:pt x="52167" y="25091"/>
                </a:lnTo>
                <a:close/>
              </a:path>
              <a:path w="548004" h="254000">
                <a:moveTo>
                  <a:pt x="57950" y="25091"/>
                </a:moveTo>
                <a:lnTo>
                  <a:pt x="52167" y="25091"/>
                </a:lnTo>
                <a:lnTo>
                  <a:pt x="56983" y="27250"/>
                </a:lnTo>
                <a:lnTo>
                  <a:pt x="57950" y="25091"/>
                </a:lnTo>
                <a:close/>
              </a:path>
            </a:pathLst>
          </a:custGeom>
          <a:solidFill>
            <a:srgbClr val="1516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 txBox="1"/>
          <p:nvPr/>
        </p:nvSpPr>
        <p:spPr>
          <a:xfrm>
            <a:off x="9632618" y="4643703"/>
            <a:ext cx="634365" cy="200660"/>
          </a:xfrm>
          <a:prstGeom prst="rect">
            <a:avLst/>
          </a:prstGeom>
        </p:spPr>
        <p:txBody>
          <a:bodyPr vert="horz" wrap="square" lIns="0" tIns="20955" rIns="0" bIns="0" rtlCol="0">
            <a:spAutoFit/>
          </a:bodyPr>
          <a:lstStyle/>
          <a:p>
            <a:pPr marL="144780" marR="5080" indent="-132715">
              <a:lnSpc>
                <a:spcPts val="660"/>
              </a:lnSpc>
              <a:spcBef>
                <a:spcPts val="165"/>
              </a:spcBef>
            </a:pPr>
            <a:r>
              <a:rPr sz="600" spc="0" dirty="0">
                <a:solidFill>
                  <a:srgbClr val="151616"/>
                </a:solidFill>
                <a:latin typeface="Arial"/>
                <a:cs typeface="Arial"/>
              </a:rPr>
              <a:t>COUNTERSUNK  SCREWS</a:t>
            </a:r>
            <a:endParaRPr sz="600">
              <a:latin typeface="Arial"/>
              <a:cs typeface="Arial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6531854" y="5806641"/>
            <a:ext cx="297205" cy="72004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 txBox="1"/>
          <p:nvPr/>
        </p:nvSpPr>
        <p:spPr>
          <a:xfrm rot="600000">
            <a:off x="6564230" y="6318702"/>
            <a:ext cx="95987" cy="793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625"/>
              </a:lnSpc>
            </a:pPr>
            <a:r>
              <a:rPr sz="600" spc="10" dirty="0">
                <a:solidFill>
                  <a:srgbClr val="151616"/>
                </a:solidFill>
                <a:latin typeface="Arial"/>
                <a:cs typeface="Arial"/>
              </a:rPr>
              <a:t>P</a:t>
            </a:r>
            <a:endParaRPr sz="600">
              <a:latin typeface="Arial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 rot="20760000">
            <a:off x="6706040" y="6312755"/>
            <a:ext cx="95632" cy="793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625"/>
              </a:lnSpc>
            </a:pPr>
            <a:r>
              <a:rPr sz="600" spc="10" dirty="0">
                <a:solidFill>
                  <a:srgbClr val="151616"/>
                </a:solidFill>
                <a:latin typeface="Arial"/>
                <a:cs typeface="Arial"/>
              </a:rPr>
              <a:t>A</a:t>
            </a:r>
            <a:endParaRPr sz="600">
              <a:latin typeface="Arial"/>
              <a:cs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 rot="21480000">
            <a:off x="6638060" y="6323121"/>
            <a:ext cx="95987" cy="793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625"/>
              </a:lnSpc>
            </a:pPr>
            <a:r>
              <a:rPr sz="600" spc="10" dirty="0">
                <a:solidFill>
                  <a:srgbClr val="151616"/>
                </a:solidFill>
                <a:latin typeface="Arial"/>
                <a:cs typeface="Arial"/>
              </a:rPr>
              <a:t>V</a:t>
            </a:r>
            <a:endParaRPr sz="600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8065815" y="4887896"/>
            <a:ext cx="302895" cy="1390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750" spc="10" dirty="0">
                <a:solidFill>
                  <a:srgbClr val="151616"/>
                </a:solidFill>
                <a:latin typeface="Arial"/>
                <a:cs typeface="Arial"/>
              </a:rPr>
              <a:t>BOD</a:t>
            </a:r>
            <a:r>
              <a:rPr sz="750" spc="-10" dirty="0">
                <a:solidFill>
                  <a:srgbClr val="151616"/>
                </a:solidFill>
                <a:latin typeface="Arial"/>
                <a:cs typeface="Arial"/>
              </a:rPr>
              <a:t>Y</a:t>
            </a:r>
            <a:endParaRPr sz="75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8581893" y="4892608"/>
            <a:ext cx="490855" cy="243840"/>
          </a:xfrm>
          <a:prstGeom prst="rect">
            <a:avLst/>
          </a:prstGeom>
        </p:spPr>
        <p:txBody>
          <a:bodyPr vert="horz" wrap="square" lIns="0" tIns="22225" rIns="0" bIns="0" rtlCol="0">
            <a:spAutoFit/>
          </a:bodyPr>
          <a:lstStyle/>
          <a:p>
            <a:pPr marL="86360" marR="5080" indent="-74295">
              <a:lnSpc>
                <a:spcPts val="830"/>
              </a:lnSpc>
              <a:spcBef>
                <a:spcPts val="175"/>
              </a:spcBef>
            </a:pPr>
            <a:r>
              <a:rPr sz="750" spc="10" dirty="0">
                <a:solidFill>
                  <a:srgbClr val="151616"/>
                </a:solidFill>
                <a:latin typeface="Arial"/>
                <a:cs typeface="Arial"/>
              </a:rPr>
              <a:t>SPEAKE</a:t>
            </a:r>
            <a:r>
              <a:rPr sz="750" spc="-5" dirty="0">
                <a:solidFill>
                  <a:srgbClr val="151616"/>
                </a:solidFill>
                <a:latin typeface="Arial"/>
                <a:cs typeface="Arial"/>
              </a:rPr>
              <a:t>R  </a:t>
            </a:r>
            <a:r>
              <a:rPr sz="750" spc="5" dirty="0">
                <a:solidFill>
                  <a:srgbClr val="151616"/>
                </a:solidFill>
                <a:latin typeface="Arial"/>
                <a:cs typeface="Arial"/>
              </a:rPr>
              <a:t>FRAME</a:t>
            </a:r>
            <a:endParaRPr sz="75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9164681" y="4902030"/>
            <a:ext cx="374015" cy="243840"/>
          </a:xfrm>
          <a:prstGeom prst="rect">
            <a:avLst/>
          </a:prstGeom>
        </p:spPr>
        <p:txBody>
          <a:bodyPr vert="horz" wrap="square" lIns="0" tIns="22225" rIns="0" bIns="0" rtlCol="0">
            <a:spAutoFit/>
          </a:bodyPr>
          <a:lstStyle/>
          <a:p>
            <a:pPr marL="12700" marR="5080" indent="40640">
              <a:lnSpc>
                <a:spcPts val="830"/>
              </a:lnSpc>
              <a:spcBef>
                <a:spcPts val="175"/>
              </a:spcBef>
            </a:pPr>
            <a:r>
              <a:rPr sz="750" spc="5" dirty="0">
                <a:solidFill>
                  <a:srgbClr val="151616"/>
                </a:solidFill>
                <a:latin typeface="Arial"/>
                <a:cs typeface="Arial"/>
              </a:rPr>
              <a:t>BACK  </a:t>
            </a:r>
            <a:r>
              <a:rPr sz="750" spc="10" dirty="0">
                <a:solidFill>
                  <a:srgbClr val="151616"/>
                </a:solidFill>
                <a:latin typeface="Arial"/>
                <a:cs typeface="Arial"/>
              </a:rPr>
              <a:t>BOAR</a:t>
            </a:r>
            <a:r>
              <a:rPr sz="750" spc="-10" dirty="0">
                <a:solidFill>
                  <a:srgbClr val="151616"/>
                </a:solidFill>
                <a:latin typeface="Arial"/>
                <a:cs typeface="Arial"/>
              </a:rPr>
              <a:t>D</a:t>
            </a:r>
            <a:endParaRPr sz="75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7326155" y="5038653"/>
            <a:ext cx="490855" cy="1390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750" spc="10" dirty="0">
                <a:solidFill>
                  <a:srgbClr val="151616"/>
                </a:solidFill>
                <a:latin typeface="Arial"/>
                <a:cs typeface="Arial"/>
              </a:rPr>
              <a:t>SPEAKE</a:t>
            </a:r>
            <a:r>
              <a:rPr sz="750" spc="-10" dirty="0">
                <a:solidFill>
                  <a:srgbClr val="151616"/>
                </a:solidFill>
                <a:latin typeface="Arial"/>
                <a:cs typeface="Arial"/>
              </a:rPr>
              <a:t>R</a:t>
            </a:r>
            <a:endParaRPr sz="750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8188100" y="4462577"/>
            <a:ext cx="831850" cy="200660"/>
          </a:xfrm>
          <a:prstGeom prst="rect">
            <a:avLst/>
          </a:prstGeom>
        </p:spPr>
        <p:txBody>
          <a:bodyPr vert="horz" wrap="square" lIns="0" tIns="20955" rIns="0" bIns="0" rtlCol="0">
            <a:spAutoFit/>
          </a:bodyPr>
          <a:lstStyle/>
          <a:p>
            <a:pPr marL="299720" marR="5080" indent="-287655">
              <a:lnSpc>
                <a:spcPts val="660"/>
              </a:lnSpc>
              <a:spcBef>
                <a:spcPts val="165"/>
              </a:spcBef>
            </a:pPr>
            <a:r>
              <a:rPr sz="600" spc="0" dirty="0">
                <a:solidFill>
                  <a:srgbClr val="151616"/>
                </a:solidFill>
                <a:latin typeface="Arial"/>
                <a:cs typeface="Arial"/>
              </a:rPr>
              <a:t>THROUGH </a:t>
            </a:r>
            <a:r>
              <a:rPr sz="600" dirty="0">
                <a:solidFill>
                  <a:srgbClr val="151616"/>
                </a:solidFill>
                <a:latin typeface="Arial"/>
                <a:cs typeface="Arial"/>
              </a:rPr>
              <a:t>DOVETAIL  </a:t>
            </a:r>
            <a:r>
              <a:rPr sz="600" spc="0" dirty="0">
                <a:solidFill>
                  <a:srgbClr val="151616"/>
                </a:solidFill>
                <a:latin typeface="Arial"/>
                <a:cs typeface="Arial"/>
              </a:rPr>
              <a:t>JOINT</a:t>
            </a:r>
            <a:endParaRPr sz="600">
              <a:latin typeface="Arial"/>
              <a:cs typeface="Arial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704937" y="4445074"/>
            <a:ext cx="331109" cy="1076637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1449819" y="4609898"/>
            <a:ext cx="262351" cy="956618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2229989" y="4676036"/>
            <a:ext cx="98875" cy="860525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487108" y="6049993"/>
            <a:ext cx="957070" cy="944881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4119609" y="4564227"/>
            <a:ext cx="2166940" cy="2193494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2618042" y="4782790"/>
            <a:ext cx="908301" cy="822960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 txBox="1"/>
          <p:nvPr/>
        </p:nvSpPr>
        <p:spPr>
          <a:xfrm>
            <a:off x="2699622" y="5528890"/>
            <a:ext cx="73723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Pin</a:t>
            </a:r>
            <a:r>
              <a:rPr sz="1200" spc="-4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hinges</a:t>
            </a:r>
            <a:endParaRPr sz="1200">
              <a:latin typeface="Arial"/>
              <a:cs typeface="Arial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320735" y="6969545"/>
            <a:ext cx="130429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Two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Speaker Grills</a:t>
            </a:r>
            <a:endParaRPr sz="1200">
              <a:latin typeface="Arial"/>
              <a:cs typeface="Arial"/>
            </a:endParaRPr>
          </a:p>
        </p:txBody>
      </p:sp>
      <p:sp>
        <p:nvSpPr>
          <p:cNvPr id="44" name="object 44"/>
          <p:cNvSpPr/>
          <p:nvPr/>
        </p:nvSpPr>
        <p:spPr>
          <a:xfrm>
            <a:off x="1500188" y="6067900"/>
            <a:ext cx="2529834" cy="868680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 txBox="1"/>
          <p:nvPr/>
        </p:nvSpPr>
        <p:spPr>
          <a:xfrm>
            <a:off x="2349569" y="6955404"/>
            <a:ext cx="112649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Liteair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Speakers</a:t>
            </a:r>
            <a:endParaRPr sz="1200">
              <a:latin typeface="Arial"/>
              <a:cs typeface="Arial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2083245" y="5528890"/>
            <a:ext cx="415290" cy="379095"/>
          </a:xfrm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marL="67310" marR="5080" indent="-55244">
              <a:lnSpc>
                <a:spcPts val="1340"/>
              </a:lnSpc>
              <a:spcBef>
                <a:spcPts val="225"/>
              </a:spcBef>
            </a:pP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Panel  pins</a:t>
            </a:r>
            <a:endParaRPr sz="1200">
              <a:latin typeface="Arial"/>
              <a:cs typeface="Arial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570690" y="5536173"/>
            <a:ext cx="1275080" cy="378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390"/>
              </a:lnSpc>
              <a:spcBef>
                <a:spcPts val="100"/>
              </a:spcBef>
              <a:tabLst>
                <a:tab pos="862330" algn="l"/>
              </a:tabLst>
            </a:pP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PVA</a:t>
            </a:r>
            <a:r>
              <a:rPr sz="1200" spc="-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Glue	</a:t>
            </a:r>
            <a:r>
              <a:rPr sz="1200" spc="15" dirty="0">
                <a:solidFill>
                  <a:srgbClr val="151616"/>
                </a:solidFill>
                <a:latin typeface="Arial"/>
                <a:cs typeface="Arial"/>
              </a:rPr>
              <a:t>CSK</a:t>
            </a:r>
            <a:endParaRPr sz="1200">
              <a:latin typeface="Arial"/>
              <a:cs typeface="Arial"/>
            </a:endParaRPr>
          </a:p>
          <a:p>
            <a:pPr marL="787400">
              <a:lnSpc>
                <a:spcPts val="1390"/>
              </a:lnSpc>
            </a:pP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screws</a:t>
            </a:r>
            <a:endParaRPr sz="1200">
              <a:latin typeface="Arial"/>
              <a:cs typeface="Arial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382662" y="1774583"/>
            <a:ext cx="1609725" cy="5327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159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One oﬀ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/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Prototype:</a:t>
            </a:r>
            <a:endParaRPr sz="1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110"/>
              </a:spcBef>
            </a:pP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Continuous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Production:</a:t>
            </a:r>
            <a:endParaRPr sz="1200">
              <a:latin typeface="Arial"/>
              <a:cs typeface="Arial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2230509" y="1784105"/>
            <a:ext cx="1228725" cy="523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Batch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Production:</a:t>
            </a:r>
            <a:endParaRPr sz="1200">
              <a:latin typeface="Arial"/>
              <a:cs typeface="Arial"/>
            </a:endParaRPr>
          </a:p>
          <a:p>
            <a:pPr marL="17780">
              <a:lnSpc>
                <a:spcPct val="100000"/>
              </a:lnSpc>
              <a:spcBef>
                <a:spcPts val="1035"/>
              </a:spcBef>
            </a:pP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Just In</a:t>
            </a:r>
            <a:r>
              <a:rPr sz="1200" spc="-4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Time:</a:t>
            </a:r>
            <a:endParaRPr sz="1200">
              <a:latin typeface="Arial"/>
              <a:cs typeface="Arial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322554" y="757956"/>
            <a:ext cx="3600450" cy="8743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25" dirty="0">
                <a:solidFill>
                  <a:srgbClr val="151616"/>
                </a:solidFill>
                <a:latin typeface="Arial"/>
                <a:cs typeface="Arial"/>
              </a:rPr>
              <a:t>THE MANUFACTURE </a:t>
            </a:r>
            <a:r>
              <a:rPr sz="1400" b="1" spc="15" dirty="0">
                <a:solidFill>
                  <a:srgbClr val="151616"/>
                </a:solidFill>
                <a:latin typeface="Arial"/>
                <a:cs typeface="Arial"/>
              </a:rPr>
              <a:t>OF MY</a:t>
            </a:r>
            <a:r>
              <a:rPr sz="1400" b="1" spc="1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b="1" spc="25" dirty="0">
                <a:solidFill>
                  <a:srgbClr val="151616"/>
                </a:solidFill>
                <a:latin typeface="Arial"/>
                <a:cs typeface="Arial"/>
              </a:rPr>
              <a:t>PRODUCT</a:t>
            </a:r>
            <a:endParaRPr sz="1400">
              <a:latin typeface="Arial"/>
              <a:cs typeface="Arial"/>
            </a:endParaRPr>
          </a:p>
          <a:p>
            <a:pPr marL="48895" marR="5080" algn="just">
              <a:lnSpc>
                <a:spcPts val="1340"/>
              </a:lnSpc>
              <a:spcBef>
                <a:spcPts val="1005"/>
              </a:spcBef>
            </a:pP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Choose one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of the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industrial scales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of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manufacturing  listed 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below.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Explain how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it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has inﬂuenced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spc="-2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design  and</a:t>
            </a:r>
            <a:r>
              <a:rPr sz="1200" spc="-1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manufacture</a:t>
            </a:r>
            <a:r>
              <a:rPr sz="1200" spc="-1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of</a:t>
            </a:r>
            <a:r>
              <a:rPr sz="1200" spc="-1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your</a:t>
            </a:r>
            <a:r>
              <a:rPr sz="1200" spc="-1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product.</a:t>
            </a:r>
            <a:endParaRPr sz="1200">
              <a:latin typeface="Arial"/>
              <a:cs typeface="Arial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358790" y="2954443"/>
            <a:ext cx="36068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i="1" spc="-5" dirty="0">
                <a:solidFill>
                  <a:srgbClr val="151616"/>
                </a:solidFill>
                <a:latin typeface="Arial"/>
                <a:cs typeface="Arial"/>
              </a:rPr>
              <a:t>standard</a:t>
            </a:r>
            <a:r>
              <a:rPr sz="1200" i="1" spc="1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i="1" spc="-5" dirty="0">
                <a:solidFill>
                  <a:srgbClr val="151616"/>
                </a:solidFill>
                <a:latin typeface="Arial"/>
                <a:cs typeface="Arial"/>
              </a:rPr>
              <a:t>components.</a:t>
            </a:r>
            <a:r>
              <a:rPr sz="1200" i="1" spc="1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i="1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i="1" spc="1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i="1" spc="-5" dirty="0">
                <a:solidFill>
                  <a:srgbClr val="151616"/>
                </a:solidFill>
                <a:latin typeface="Arial"/>
                <a:cs typeface="Arial"/>
              </a:rPr>
              <a:t>way</a:t>
            </a:r>
            <a:r>
              <a:rPr sz="1200" i="1" spc="1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i="1" dirty="0">
                <a:solidFill>
                  <a:srgbClr val="151616"/>
                </a:solidFill>
                <a:latin typeface="Arial"/>
                <a:cs typeface="Arial"/>
              </a:rPr>
              <a:t>it</a:t>
            </a:r>
            <a:r>
              <a:rPr sz="1200" i="1" spc="1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i="1" spc="-5" dirty="0">
                <a:solidFill>
                  <a:srgbClr val="151616"/>
                </a:solidFill>
                <a:latin typeface="Arial"/>
                <a:cs typeface="Arial"/>
              </a:rPr>
              <a:t>is</a:t>
            </a:r>
            <a:r>
              <a:rPr sz="1200" i="1" spc="1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i="1" spc="-5" dirty="0">
                <a:solidFill>
                  <a:srgbClr val="151616"/>
                </a:solidFill>
                <a:latin typeface="Arial"/>
                <a:cs typeface="Arial"/>
              </a:rPr>
              <a:t>assembled</a:t>
            </a:r>
            <a:r>
              <a:rPr sz="1200" i="1" spc="1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i="1" spc="-5" dirty="0">
                <a:solidFill>
                  <a:srgbClr val="151616"/>
                </a:solidFill>
                <a:latin typeface="Arial"/>
                <a:cs typeface="Arial"/>
              </a:rPr>
              <a:t>has</a:t>
            </a:r>
            <a:endParaRPr sz="1200">
              <a:latin typeface="Arial"/>
              <a:cs typeface="Arial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237702" y="3595868"/>
            <a:ext cx="3622675" cy="706120"/>
          </a:xfrm>
          <a:prstGeom prst="rect">
            <a:avLst/>
          </a:prstGeom>
        </p:spPr>
        <p:txBody>
          <a:bodyPr vert="horz" wrap="square" lIns="0" tIns="52069" rIns="0" bIns="0" rtlCol="0">
            <a:spAutoFit/>
          </a:bodyPr>
          <a:lstStyle/>
          <a:p>
            <a:pPr marL="133350">
              <a:lnSpc>
                <a:spcPct val="100000"/>
              </a:lnSpc>
              <a:spcBef>
                <a:spcPts val="409"/>
              </a:spcBef>
            </a:pPr>
            <a:r>
              <a:rPr sz="1200" i="1" dirty="0">
                <a:solidFill>
                  <a:srgbClr val="151616"/>
                </a:solidFill>
                <a:latin typeface="Arial"/>
                <a:cs typeface="Arial"/>
              </a:rPr>
              <a:t>at</a:t>
            </a:r>
            <a:r>
              <a:rPr sz="1200" i="1" spc="-1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i="1" spc="-5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i="1" spc="-1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i="1" spc="-5" dirty="0">
                <a:solidFill>
                  <a:srgbClr val="151616"/>
                </a:solidFill>
                <a:latin typeface="Arial"/>
                <a:cs typeface="Arial"/>
              </a:rPr>
              <a:t>end</a:t>
            </a:r>
            <a:r>
              <a:rPr sz="1200" i="1" spc="-1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i="1" dirty="0">
                <a:solidFill>
                  <a:srgbClr val="151616"/>
                </a:solidFill>
                <a:latin typeface="Arial"/>
                <a:cs typeface="Arial"/>
              </a:rPr>
              <a:t>of</a:t>
            </a:r>
            <a:r>
              <a:rPr sz="1200" i="1" spc="-1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i="1" dirty="0">
                <a:solidFill>
                  <a:srgbClr val="151616"/>
                </a:solidFill>
                <a:latin typeface="Arial"/>
                <a:cs typeface="Arial"/>
              </a:rPr>
              <a:t>its</a:t>
            </a:r>
            <a:r>
              <a:rPr sz="1200" i="1" spc="-1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i="1" spc="-5" dirty="0">
                <a:solidFill>
                  <a:srgbClr val="151616"/>
                </a:solidFill>
                <a:latin typeface="Arial"/>
                <a:cs typeface="Arial"/>
              </a:rPr>
              <a:t>useful</a:t>
            </a:r>
            <a:r>
              <a:rPr sz="1200" i="1" spc="-1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i="1" dirty="0">
                <a:solidFill>
                  <a:srgbClr val="151616"/>
                </a:solidFill>
                <a:latin typeface="Arial"/>
                <a:cs typeface="Arial"/>
              </a:rPr>
              <a:t>life.</a:t>
            </a:r>
            <a:endParaRPr sz="1200">
              <a:latin typeface="Arial"/>
              <a:cs typeface="Arial"/>
            </a:endParaRPr>
          </a:p>
          <a:p>
            <a:pPr marL="619125" marR="5080" indent="-607060">
              <a:lnSpc>
                <a:spcPts val="1560"/>
              </a:lnSpc>
              <a:spcBef>
                <a:spcPts val="515"/>
              </a:spcBef>
            </a:pPr>
            <a:r>
              <a:rPr sz="1400" b="1" spc="15" dirty="0">
                <a:solidFill>
                  <a:srgbClr val="151616"/>
                </a:solidFill>
                <a:latin typeface="Arial"/>
                <a:cs typeface="Arial"/>
              </a:rPr>
              <a:t>STANDARD </a:t>
            </a:r>
            <a:r>
              <a:rPr sz="1400" b="1" spc="30" dirty="0">
                <a:solidFill>
                  <a:srgbClr val="151616"/>
                </a:solidFill>
                <a:latin typeface="Arial"/>
                <a:cs typeface="Arial"/>
              </a:rPr>
              <a:t>COMPONENTS </a:t>
            </a:r>
            <a:r>
              <a:rPr sz="1400" b="1" spc="0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1400" b="1" spc="10" dirty="0">
                <a:solidFill>
                  <a:srgbClr val="151616"/>
                </a:solidFill>
                <a:latin typeface="Arial"/>
                <a:cs typeface="Arial"/>
              </a:rPr>
              <a:t>BE </a:t>
            </a:r>
            <a:r>
              <a:rPr sz="1400" b="1" spc="25" dirty="0">
                <a:solidFill>
                  <a:srgbClr val="151616"/>
                </a:solidFill>
                <a:latin typeface="Arial"/>
                <a:cs typeface="Arial"/>
              </a:rPr>
              <a:t>USED  DURING</a:t>
            </a:r>
            <a:r>
              <a:rPr sz="1400" b="1" spc="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b="1" spc="25" dirty="0">
                <a:solidFill>
                  <a:srgbClr val="151616"/>
                </a:solidFill>
                <a:latin typeface="Arial"/>
                <a:cs typeface="Arial"/>
              </a:rPr>
              <a:t>MANUFACTURING</a:t>
            </a:r>
            <a:endParaRPr sz="1400">
              <a:latin typeface="Arial"/>
              <a:cs typeface="Arial"/>
            </a:endParaRPr>
          </a:p>
        </p:txBody>
      </p:sp>
      <p:sp>
        <p:nvSpPr>
          <p:cNvPr id="53" name="object 53"/>
          <p:cNvSpPr/>
          <p:nvPr/>
        </p:nvSpPr>
        <p:spPr>
          <a:xfrm>
            <a:off x="3495344" y="1696960"/>
            <a:ext cx="365125" cy="346710"/>
          </a:xfrm>
          <a:custGeom>
            <a:avLst/>
            <a:gdLst/>
            <a:ahLst/>
            <a:cxnLst/>
            <a:rect l="l" t="t" r="r" b="b"/>
            <a:pathLst>
              <a:path w="365125" h="346710">
                <a:moveTo>
                  <a:pt x="52083" y="181035"/>
                </a:moveTo>
                <a:lnTo>
                  <a:pt x="39942" y="182905"/>
                </a:lnTo>
                <a:lnTo>
                  <a:pt x="27220" y="188512"/>
                </a:lnTo>
                <a:lnTo>
                  <a:pt x="13908" y="197857"/>
                </a:lnTo>
                <a:lnTo>
                  <a:pt x="0" y="210941"/>
                </a:lnTo>
                <a:lnTo>
                  <a:pt x="8215" y="214579"/>
                </a:lnTo>
                <a:lnTo>
                  <a:pt x="16017" y="219697"/>
                </a:lnTo>
                <a:lnTo>
                  <a:pt x="44496" y="256806"/>
                </a:lnTo>
                <a:lnTo>
                  <a:pt x="67081" y="305949"/>
                </a:lnTo>
                <a:lnTo>
                  <a:pt x="82076" y="346449"/>
                </a:lnTo>
                <a:lnTo>
                  <a:pt x="87364" y="341815"/>
                </a:lnTo>
                <a:lnTo>
                  <a:pt x="94604" y="336122"/>
                </a:lnTo>
                <a:lnTo>
                  <a:pt x="103797" y="329352"/>
                </a:lnTo>
                <a:lnTo>
                  <a:pt x="114943" y="321486"/>
                </a:lnTo>
                <a:lnTo>
                  <a:pt x="134430" y="308286"/>
                </a:lnTo>
                <a:lnTo>
                  <a:pt x="154586" y="269304"/>
                </a:lnTo>
                <a:lnTo>
                  <a:pt x="163517" y="254403"/>
                </a:lnTo>
                <a:lnTo>
                  <a:pt x="105156" y="254403"/>
                </a:lnTo>
                <a:lnTo>
                  <a:pt x="97073" y="235993"/>
                </a:lnTo>
                <a:lnTo>
                  <a:pt x="84967" y="211950"/>
                </a:lnTo>
                <a:lnTo>
                  <a:pt x="73434" y="194776"/>
                </a:lnTo>
                <a:lnTo>
                  <a:pt x="62473" y="184471"/>
                </a:lnTo>
                <a:lnTo>
                  <a:pt x="52083" y="181035"/>
                </a:lnTo>
                <a:close/>
              </a:path>
              <a:path w="365125" h="346710">
                <a:moveTo>
                  <a:pt x="355607" y="0"/>
                </a:moveTo>
                <a:lnTo>
                  <a:pt x="322135" y="20992"/>
                </a:lnTo>
                <a:lnTo>
                  <a:pt x="288259" y="46111"/>
                </a:lnTo>
                <a:lnTo>
                  <a:pt x="253978" y="75339"/>
                </a:lnTo>
                <a:lnTo>
                  <a:pt x="219293" y="108658"/>
                </a:lnTo>
                <a:lnTo>
                  <a:pt x="186039" y="144286"/>
                </a:lnTo>
                <a:lnTo>
                  <a:pt x="155926" y="180453"/>
                </a:lnTo>
                <a:lnTo>
                  <a:pt x="128962" y="217159"/>
                </a:lnTo>
                <a:lnTo>
                  <a:pt x="105156" y="254403"/>
                </a:lnTo>
                <a:lnTo>
                  <a:pt x="163517" y="254403"/>
                </a:lnTo>
                <a:lnTo>
                  <a:pt x="178824" y="228866"/>
                </a:lnTo>
                <a:lnTo>
                  <a:pt x="207155" y="186964"/>
                </a:lnTo>
                <a:lnTo>
                  <a:pt x="239586" y="143588"/>
                </a:lnTo>
                <a:lnTo>
                  <a:pt x="273265" y="102404"/>
                </a:lnTo>
                <a:lnTo>
                  <a:pt x="305343" y="66934"/>
                </a:lnTo>
                <a:lnTo>
                  <a:pt x="335839" y="37172"/>
                </a:lnTo>
                <a:lnTo>
                  <a:pt x="364769" y="13110"/>
                </a:lnTo>
                <a:lnTo>
                  <a:pt x="355607" y="0"/>
                </a:lnTo>
                <a:close/>
              </a:path>
            </a:pathLst>
          </a:custGeom>
          <a:solidFill>
            <a:srgbClr val="1516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3495344" y="1696960"/>
            <a:ext cx="365125" cy="346710"/>
          </a:xfrm>
          <a:custGeom>
            <a:avLst/>
            <a:gdLst/>
            <a:ahLst/>
            <a:cxnLst/>
            <a:rect l="l" t="t" r="r" b="b"/>
            <a:pathLst>
              <a:path w="365125" h="346710">
                <a:moveTo>
                  <a:pt x="355607" y="0"/>
                </a:moveTo>
                <a:lnTo>
                  <a:pt x="364769" y="13110"/>
                </a:lnTo>
                <a:lnTo>
                  <a:pt x="335839" y="37172"/>
                </a:lnTo>
                <a:lnTo>
                  <a:pt x="305343" y="66934"/>
                </a:lnTo>
                <a:lnTo>
                  <a:pt x="273265" y="102404"/>
                </a:lnTo>
                <a:lnTo>
                  <a:pt x="239586" y="143588"/>
                </a:lnTo>
                <a:lnTo>
                  <a:pt x="207155" y="186964"/>
                </a:lnTo>
                <a:lnTo>
                  <a:pt x="178824" y="228866"/>
                </a:lnTo>
                <a:lnTo>
                  <a:pt x="154586" y="269304"/>
                </a:lnTo>
                <a:lnTo>
                  <a:pt x="134430" y="308286"/>
                </a:lnTo>
                <a:lnTo>
                  <a:pt x="114943" y="321486"/>
                </a:lnTo>
                <a:lnTo>
                  <a:pt x="103797" y="329352"/>
                </a:lnTo>
                <a:lnTo>
                  <a:pt x="94604" y="336122"/>
                </a:lnTo>
                <a:lnTo>
                  <a:pt x="87364" y="341815"/>
                </a:lnTo>
                <a:lnTo>
                  <a:pt x="82076" y="346449"/>
                </a:lnTo>
                <a:lnTo>
                  <a:pt x="79835" y="339275"/>
                </a:lnTo>
                <a:lnTo>
                  <a:pt x="59716" y="288799"/>
                </a:lnTo>
                <a:lnTo>
                  <a:pt x="37289" y="244396"/>
                </a:lnTo>
                <a:lnTo>
                  <a:pt x="8215" y="214579"/>
                </a:lnTo>
                <a:lnTo>
                  <a:pt x="0" y="210941"/>
                </a:lnTo>
                <a:lnTo>
                  <a:pt x="13908" y="197857"/>
                </a:lnTo>
                <a:lnTo>
                  <a:pt x="27220" y="188512"/>
                </a:lnTo>
                <a:lnTo>
                  <a:pt x="39942" y="182905"/>
                </a:lnTo>
                <a:lnTo>
                  <a:pt x="52083" y="181035"/>
                </a:lnTo>
                <a:lnTo>
                  <a:pt x="62473" y="184471"/>
                </a:lnTo>
                <a:lnTo>
                  <a:pt x="73434" y="194776"/>
                </a:lnTo>
                <a:lnTo>
                  <a:pt x="84967" y="211950"/>
                </a:lnTo>
                <a:lnTo>
                  <a:pt x="97073" y="235993"/>
                </a:lnTo>
                <a:lnTo>
                  <a:pt x="105156" y="254403"/>
                </a:lnTo>
                <a:lnTo>
                  <a:pt x="128962" y="217159"/>
                </a:lnTo>
                <a:lnTo>
                  <a:pt x="155926" y="180453"/>
                </a:lnTo>
                <a:lnTo>
                  <a:pt x="186039" y="144286"/>
                </a:lnTo>
                <a:lnTo>
                  <a:pt x="219293" y="108658"/>
                </a:lnTo>
                <a:lnTo>
                  <a:pt x="253978" y="75339"/>
                </a:lnTo>
                <a:lnTo>
                  <a:pt x="288259" y="46111"/>
                </a:lnTo>
                <a:lnTo>
                  <a:pt x="322135" y="20992"/>
                </a:lnTo>
                <a:lnTo>
                  <a:pt x="355607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 txBox="1"/>
          <p:nvPr/>
        </p:nvSpPr>
        <p:spPr>
          <a:xfrm>
            <a:off x="4016423" y="1085194"/>
            <a:ext cx="3154680" cy="379095"/>
          </a:xfrm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marL="12700" marR="5080">
              <a:lnSpc>
                <a:spcPts val="1340"/>
              </a:lnSpc>
              <a:spcBef>
                <a:spcPts val="225"/>
              </a:spcBef>
            </a:pPr>
            <a:r>
              <a:rPr sz="1200" i="1" dirty="0">
                <a:solidFill>
                  <a:srgbClr val="151616"/>
                </a:solidFill>
                <a:latin typeface="Arial"/>
                <a:cs typeface="Arial"/>
              </a:rPr>
              <a:t>My </a:t>
            </a:r>
            <a:r>
              <a:rPr sz="1200" i="1" spc="-5" dirty="0">
                <a:solidFill>
                  <a:srgbClr val="151616"/>
                </a:solidFill>
                <a:latin typeface="Arial"/>
                <a:cs typeface="Arial"/>
              </a:rPr>
              <a:t>speaker </a:t>
            </a:r>
            <a:r>
              <a:rPr sz="1200" i="1" dirty="0">
                <a:solidFill>
                  <a:srgbClr val="151616"/>
                </a:solidFill>
                <a:latin typeface="Arial"/>
                <a:cs typeface="Arial"/>
              </a:rPr>
              <a:t>system </a:t>
            </a:r>
            <a:r>
              <a:rPr sz="1200" i="1" spc="-5" dirty="0">
                <a:solidFill>
                  <a:srgbClr val="151616"/>
                </a:solidFill>
                <a:latin typeface="Arial"/>
                <a:cs typeface="Arial"/>
              </a:rPr>
              <a:t>is aimed </a:t>
            </a:r>
            <a:r>
              <a:rPr sz="1200" i="1" dirty="0">
                <a:solidFill>
                  <a:srgbClr val="151616"/>
                </a:solidFill>
                <a:latin typeface="Arial"/>
                <a:cs typeface="Arial"/>
              </a:rPr>
              <a:t>at </a:t>
            </a:r>
            <a:r>
              <a:rPr sz="1200" i="1" spc="-5" dirty="0">
                <a:solidFill>
                  <a:srgbClr val="151616"/>
                </a:solidFill>
                <a:latin typeface="Arial"/>
                <a:cs typeface="Arial"/>
              </a:rPr>
              <a:t>teenagers.</a:t>
            </a:r>
            <a:r>
              <a:rPr sz="1200" i="1" spc="-2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i="1" dirty="0">
                <a:solidFill>
                  <a:srgbClr val="151616"/>
                </a:solidFill>
                <a:latin typeface="Arial"/>
                <a:cs typeface="Arial"/>
              </a:rPr>
              <a:t>The  </a:t>
            </a:r>
            <a:r>
              <a:rPr sz="1200" i="1" spc="-5" dirty="0">
                <a:solidFill>
                  <a:srgbClr val="151616"/>
                </a:solidFill>
                <a:latin typeface="Arial"/>
                <a:cs typeface="Arial"/>
              </a:rPr>
              <a:t>design</a:t>
            </a:r>
            <a:r>
              <a:rPr sz="1200" i="1" spc="204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i="1" spc="-5" dirty="0">
                <a:solidFill>
                  <a:srgbClr val="151616"/>
                </a:solidFill>
                <a:latin typeface="Arial"/>
                <a:cs typeface="Arial"/>
              </a:rPr>
              <a:t>has</a:t>
            </a:r>
            <a:r>
              <a:rPr sz="1200" i="1" spc="204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i="1" spc="-5" dirty="0">
                <a:solidFill>
                  <a:srgbClr val="151616"/>
                </a:solidFill>
                <a:latin typeface="Arial"/>
                <a:cs typeface="Arial"/>
              </a:rPr>
              <a:t>been</a:t>
            </a:r>
            <a:r>
              <a:rPr sz="1200" i="1" spc="204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i="1" spc="-5" dirty="0">
                <a:solidFill>
                  <a:srgbClr val="151616"/>
                </a:solidFill>
                <a:latin typeface="Arial"/>
                <a:cs typeface="Arial"/>
              </a:rPr>
              <a:t>inﬂuenced</a:t>
            </a:r>
            <a:r>
              <a:rPr sz="1200" i="1" spc="204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i="1" spc="-5" dirty="0">
                <a:solidFill>
                  <a:srgbClr val="151616"/>
                </a:solidFill>
                <a:latin typeface="Arial"/>
                <a:cs typeface="Arial"/>
              </a:rPr>
              <a:t>by</a:t>
            </a:r>
            <a:r>
              <a:rPr sz="1200" i="1" spc="204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i="1" spc="-5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i="1" spc="204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i="1" spc="-5" dirty="0">
                <a:solidFill>
                  <a:srgbClr val="151616"/>
                </a:solidFill>
                <a:latin typeface="Arial"/>
                <a:cs typeface="Arial"/>
              </a:rPr>
              <a:t>Memphis</a:t>
            </a:r>
            <a:endParaRPr sz="1200">
              <a:latin typeface="Arial"/>
              <a:cs typeface="Arial"/>
            </a:endParaRPr>
          </a:p>
        </p:txBody>
      </p:sp>
      <p:sp>
        <p:nvSpPr>
          <p:cNvPr id="56" name="object 56"/>
          <p:cNvSpPr txBox="1"/>
          <p:nvPr/>
        </p:nvSpPr>
        <p:spPr>
          <a:xfrm>
            <a:off x="4016407" y="1425696"/>
            <a:ext cx="315468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i="1" spc="-5" dirty="0">
                <a:solidFill>
                  <a:srgbClr val="151616"/>
                </a:solidFill>
                <a:latin typeface="Arial"/>
                <a:cs typeface="Arial"/>
              </a:rPr>
              <a:t>Design </a:t>
            </a:r>
            <a:r>
              <a:rPr sz="1200" i="1" dirty="0">
                <a:solidFill>
                  <a:srgbClr val="151616"/>
                </a:solidFill>
                <a:latin typeface="Arial"/>
                <a:cs typeface="Arial"/>
              </a:rPr>
              <a:t>Movement. It </a:t>
            </a:r>
            <a:r>
              <a:rPr sz="1200" i="1" spc="-5" dirty="0">
                <a:solidFill>
                  <a:srgbClr val="151616"/>
                </a:solidFill>
                <a:latin typeface="Arial"/>
                <a:cs typeface="Arial"/>
              </a:rPr>
              <a:t>is brightly coloured</a:t>
            </a:r>
            <a:r>
              <a:rPr sz="1200" i="1" spc="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i="1" spc="-5" dirty="0">
                <a:solidFill>
                  <a:srgbClr val="151616"/>
                </a:solidFill>
                <a:latin typeface="Arial"/>
                <a:cs typeface="Arial"/>
              </a:rPr>
              <a:t>and</a:t>
            </a:r>
            <a:endParaRPr sz="1200">
              <a:latin typeface="Arial"/>
              <a:cs typeface="Arial"/>
            </a:endParaRPr>
          </a:p>
        </p:txBody>
      </p:sp>
      <p:sp>
        <p:nvSpPr>
          <p:cNvPr id="57" name="object 57"/>
          <p:cNvSpPr txBox="1"/>
          <p:nvPr/>
        </p:nvSpPr>
        <p:spPr>
          <a:xfrm>
            <a:off x="4016407" y="1595947"/>
            <a:ext cx="1796414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i="1" spc="-5" dirty="0">
                <a:solidFill>
                  <a:srgbClr val="151616"/>
                </a:solidFill>
                <a:latin typeface="Arial"/>
                <a:cs typeface="Arial"/>
              </a:rPr>
              <a:t>unusual</a:t>
            </a:r>
            <a:r>
              <a:rPr sz="1200" i="1" spc="-1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i="1" spc="-5" dirty="0">
                <a:solidFill>
                  <a:srgbClr val="151616"/>
                </a:solidFill>
                <a:latin typeface="Arial"/>
                <a:cs typeface="Arial"/>
              </a:rPr>
              <a:t>in</a:t>
            </a:r>
            <a:r>
              <a:rPr sz="1200" i="1" spc="-1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i="1" spc="-5" dirty="0">
                <a:solidFill>
                  <a:srgbClr val="151616"/>
                </a:solidFill>
                <a:latin typeface="Arial"/>
                <a:cs typeface="Arial"/>
              </a:rPr>
              <a:t>shape</a:t>
            </a:r>
            <a:r>
              <a:rPr sz="1200" i="1" spc="-1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i="1" spc="-5" dirty="0">
                <a:solidFill>
                  <a:srgbClr val="151616"/>
                </a:solidFill>
                <a:latin typeface="Arial"/>
                <a:cs typeface="Arial"/>
              </a:rPr>
              <a:t>and</a:t>
            </a:r>
            <a:r>
              <a:rPr sz="1200" i="1" spc="-1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i="1" dirty="0">
                <a:solidFill>
                  <a:srgbClr val="151616"/>
                </a:solidFill>
                <a:latin typeface="Arial"/>
                <a:cs typeface="Arial"/>
              </a:rPr>
              <a:t>form.</a:t>
            </a:r>
            <a:endParaRPr sz="1200">
              <a:latin typeface="Arial"/>
              <a:cs typeface="Arial"/>
            </a:endParaRPr>
          </a:p>
        </p:txBody>
      </p:sp>
      <p:sp>
        <p:nvSpPr>
          <p:cNvPr id="58" name="object 58"/>
          <p:cNvSpPr txBox="1"/>
          <p:nvPr/>
        </p:nvSpPr>
        <p:spPr>
          <a:xfrm>
            <a:off x="4016387" y="1936453"/>
            <a:ext cx="3154680" cy="379095"/>
          </a:xfrm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marL="12700" marR="5080">
              <a:lnSpc>
                <a:spcPts val="1340"/>
              </a:lnSpc>
              <a:spcBef>
                <a:spcPts val="225"/>
              </a:spcBef>
            </a:pPr>
            <a:r>
              <a:rPr sz="1200" i="1" dirty="0">
                <a:solidFill>
                  <a:srgbClr val="151616"/>
                </a:solidFill>
                <a:latin typeface="Arial"/>
                <a:cs typeface="Arial"/>
              </a:rPr>
              <a:t>It</a:t>
            </a:r>
            <a:r>
              <a:rPr sz="1200" i="1" spc="-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i="1" spc="-5" dirty="0">
                <a:solidFill>
                  <a:srgbClr val="151616"/>
                </a:solidFill>
                <a:latin typeface="Arial"/>
                <a:cs typeface="Arial"/>
              </a:rPr>
              <a:t>has</a:t>
            </a:r>
            <a:r>
              <a:rPr sz="1200" i="1" spc="-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i="1" spc="-5" dirty="0">
                <a:solidFill>
                  <a:srgbClr val="151616"/>
                </a:solidFill>
                <a:latin typeface="Arial"/>
                <a:cs typeface="Arial"/>
              </a:rPr>
              <a:t>been</a:t>
            </a:r>
            <a:r>
              <a:rPr sz="1200" i="1" spc="-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i="1" spc="-5" dirty="0">
                <a:solidFill>
                  <a:srgbClr val="151616"/>
                </a:solidFill>
                <a:latin typeface="Arial"/>
                <a:cs typeface="Arial"/>
              </a:rPr>
              <a:t>designed</a:t>
            </a:r>
            <a:r>
              <a:rPr sz="1200" i="1" spc="-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i="1" spc="-5" dirty="0">
                <a:solidFill>
                  <a:srgbClr val="151616"/>
                </a:solidFill>
                <a:latin typeface="Arial"/>
                <a:cs typeface="Arial"/>
              </a:rPr>
              <a:t>so</a:t>
            </a:r>
            <a:r>
              <a:rPr sz="1200" i="1" spc="-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i="1" dirty="0">
                <a:solidFill>
                  <a:srgbClr val="151616"/>
                </a:solidFill>
                <a:latin typeface="Arial"/>
                <a:cs typeface="Arial"/>
              </a:rPr>
              <a:t>that</a:t>
            </a:r>
            <a:r>
              <a:rPr sz="1200" i="1" spc="-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i="1" dirty="0">
                <a:solidFill>
                  <a:srgbClr val="151616"/>
                </a:solidFill>
                <a:latin typeface="Arial"/>
                <a:cs typeface="Arial"/>
              </a:rPr>
              <a:t>it</a:t>
            </a:r>
            <a:r>
              <a:rPr sz="1200" i="1" spc="-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i="1" spc="-5" dirty="0">
                <a:solidFill>
                  <a:srgbClr val="151616"/>
                </a:solidFill>
                <a:latin typeface="Arial"/>
                <a:cs typeface="Arial"/>
              </a:rPr>
              <a:t>folds</a:t>
            </a:r>
            <a:r>
              <a:rPr sz="1200" i="1" spc="-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i="1" spc="-5" dirty="0">
                <a:solidFill>
                  <a:srgbClr val="151616"/>
                </a:solidFill>
                <a:latin typeface="Arial"/>
                <a:cs typeface="Arial"/>
              </a:rPr>
              <a:t>up</a:t>
            </a:r>
            <a:r>
              <a:rPr sz="1200" i="1" spc="-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i="1" spc="-5" dirty="0">
                <a:solidFill>
                  <a:srgbClr val="151616"/>
                </a:solidFill>
                <a:latin typeface="Arial"/>
                <a:cs typeface="Arial"/>
              </a:rPr>
              <a:t>and</a:t>
            </a:r>
            <a:r>
              <a:rPr sz="1200" i="1" spc="-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i="1" spc="-5" dirty="0">
                <a:solidFill>
                  <a:srgbClr val="151616"/>
                </a:solidFill>
                <a:latin typeface="Arial"/>
                <a:cs typeface="Arial"/>
              </a:rPr>
              <a:t>can  be</a:t>
            </a:r>
            <a:r>
              <a:rPr sz="1200" i="1" spc="-1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i="1" spc="-5" dirty="0">
                <a:solidFill>
                  <a:srgbClr val="151616"/>
                </a:solidFill>
                <a:latin typeface="Arial"/>
                <a:cs typeface="Arial"/>
              </a:rPr>
              <a:t>carried</a:t>
            </a:r>
            <a:r>
              <a:rPr sz="1200" i="1" spc="-1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i="1" dirty="0">
                <a:solidFill>
                  <a:srgbClr val="151616"/>
                </a:solidFill>
                <a:latin typeface="Arial"/>
                <a:cs typeface="Arial"/>
              </a:rPr>
              <a:t>from</a:t>
            </a:r>
            <a:r>
              <a:rPr sz="1200" i="1" spc="-1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i="1" spc="-5" dirty="0">
                <a:solidFill>
                  <a:srgbClr val="151616"/>
                </a:solidFill>
                <a:latin typeface="Arial"/>
                <a:cs typeface="Arial"/>
              </a:rPr>
              <a:t>one</a:t>
            </a:r>
            <a:r>
              <a:rPr sz="1200" i="1" spc="-1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i="1" spc="-5" dirty="0">
                <a:solidFill>
                  <a:srgbClr val="151616"/>
                </a:solidFill>
                <a:latin typeface="Arial"/>
                <a:cs typeface="Arial"/>
              </a:rPr>
              <a:t>location</a:t>
            </a:r>
            <a:r>
              <a:rPr sz="1200" i="1" spc="-1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i="1" dirty="0">
                <a:solidFill>
                  <a:srgbClr val="151616"/>
                </a:solidFill>
                <a:latin typeface="Arial"/>
                <a:cs typeface="Arial"/>
              </a:rPr>
              <a:t>to</a:t>
            </a:r>
            <a:r>
              <a:rPr sz="1200" i="1" spc="-1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i="1" spc="-10" dirty="0">
                <a:solidFill>
                  <a:srgbClr val="151616"/>
                </a:solidFill>
                <a:latin typeface="Arial"/>
                <a:cs typeface="Arial"/>
              </a:rPr>
              <a:t>another.</a:t>
            </a:r>
            <a:endParaRPr sz="1200">
              <a:latin typeface="Arial"/>
              <a:cs typeface="Arial"/>
            </a:endParaRPr>
          </a:p>
        </p:txBody>
      </p:sp>
      <p:sp>
        <p:nvSpPr>
          <p:cNvPr id="59" name="object 59"/>
          <p:cNvSpPr txBox="1"/>
          <p:nvPr/>
        </p:nvSpPr>
        <p:spPr>
          <a:xfrm>
            <a:off x="358838" y="2447218"/>
            <a:ext cx="681228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i="1" baseline="2314" dirty="0">
                <a:solidFill>
                  <a:srgbClr val="151616"/>
                </a:solidFill>
                <a:latin typeface="Arial"/>
                <a:cs typeface="Arial"/>
              </a:rPr>
              <a:t>My </a:t>
            </a:r>
            <a:r>
              <a:rPr sz="1800" i="1" spc="-7" baseline="2314" dirty="0">
                <a:solidFill>
                  <a:srgbClr val="151616"/>
                </a:solidFill>
                <a:latin typeface="Arial"/>
                <a:cs typeface="Arial"/>
              </a:rPr>
              <a:t>speaker</a:t>
            </a:r>
            <a:r>
              <a:rPr sz="1800" i="1" baseline="2314" dirty="0">
                <a:solidFill>
                  <a:srgbClr val="151616"/>
                </a:solidFill>
                <a:latin typeface="Arial"/>
                <a:cs typeface="Arial"/>
              </a:rPr>
              <a:t> system </a:t>
            </a:r>
            <a:r>
              <a:rPr sz="1800" i="1" spc="-7" baseline="2314" dirty="0">
                <a:solidFill>
                  <a:srgbClr val="151616"/>
                </a:solidFill>
                <a:latin typeface="Arial"/>
                <a:cs typeface="Arial"/>
              </a:rPr>
              <a:t>will</a:t>
            </a:r>
            <a:r>
              <a:rPr sz="1800" i="1" baseline="2314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800" i="1" spc="-7" baseline="2314" dirty="0">
                <a:solidFill>
                  <a:srgbClr val="151616"/>
                </a:solidFill>
                <a:latin typeface="Arial"/>
                <a:cs typeface="Arial"/>
              </a:rPr>
              <a:t>be</a:t>
            </a:r>
            <a:r>
              <a:rPr sz="1800" i="1" baseline="2314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800" i="1" spc="-7" baseline="2314" dirty="0">
                <a:solidFill>
                  <a:srgbClr val="151616"/>
                </a:solidFill>
                <a:latin typeface="Arial"/>
                <a:cs typeface="Arial"/>
              </a:rPr>
              <a:t>batch</a:t>
            </a:r>
            <a:r>
              <a:rPr sz="1800" i="1" baseline="2314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800" i="1" spc="-7" baseline="2314" dirty="0">
                <a:solidFill>
                  <a:srgbClr val="151616"/>
                </a:solidFill>
                <a:latin typeface="Arial"/>
                <a:cs typeface="Arial"/>
              </a:rPr>
              <a:t>produced,</a:t>
            </a:r>
            <a:r>
              <a:rPr sz="1800" i="1" baseline="2314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800" i="1" spc="-7" baseline="2314" dirty="0">
                <a:solidFill>
                  <a:srgbClr val="151616"/>
                </a:solidFill>
                <a:latin typeface="Arial"/>
                <a:cs typeface="Arial"/>
              </a:rPr>
              <a:t>when</a:t>
            </a:r>
            <a:r>
              <a:rPr sz="1800" i="1" baseline="2314" dirty="0">
                <a:solidFill>
                  <a:srgbClr val="151616"/>
                </a:solidFill>
                <a:latin typeface="Arial"/>
                <a:cs typeface="Arial"/>
              </a:rPr>
              <a:t> it </a:t>
            </a:r>
            <a:r>
              <a:rPr sz="1800" i="1" spc="-7" baseline="2314" dirty="0">
                <a:solidFill>
                  <a:srgbClr val="151616"/>
                </a:solidFill>
                <a:latin typeface="Arial"/>
                <a:cs typeface="Arial"/>
              </a:rPr>
              <a:t>is</a:t>
            </a:r>
            <a:r>
              <a:rPr sz="1800" i="1" spc="419" baseline="2314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i="1" spc="-5" dirty="0">
                <a:solidFill>
                  <a:srgbClr val="151616"/>
                </a:solidFill>
                <a:latin typeface="Arial"/>
                <a:cs typeface="Arial"/>
              </a:rPr>
              <a:t>Recycleable</a:t>
            </a:r>
            <a:r>
              <a:rPr sz="1200" i="1" spc="10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i="1" spc="-5" dirty="0">
                <a:solidFill>
                  <a:srgbClr val="151616"/>
                </a:solidFill>
                <a:latin typeface="Arial"/>
                <a:cs typeface="Arial"/>
              </a:rPr>
              <a:t>and</a:t>
            </a:r>
            <a:r>
              <a:rPr sz="1200" i="1" spc="10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i="1" spc="-5" dirty="0">
                <a:solidFill>
                  <a:srgbClr val="151616"/>
                </a:solidFill>
                <a:latin typeface="Arial"/>
                <a:cs typeface="Arial"/>
              </a:rPr>
              <a:t>sustainable</a:t>
            </a:r>
            <a:r>
              <a:rPr sz="1200" i="1" spc="10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i="1" spc="-5" dirty="0">
                <a:solidFill>
                  <a:srgbClr val="151616"/>
                </a:solidFill>
                <a:latin typeface="Arial"/>
                <a:cs typeface="Arial"/>
              </a:rPr>
              <a:t>materials</a:t>
            </a:r>
            <a:r>
              <a:rPr sz="1200" i="1" spc="10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i="1" spc="-5" dirty="0">
                <a:solidFill>
                  <a:srgbClr val="151616"/>
                </a:solidFill>
                <a:latin typeface="Arial"/>
                <a:cs typeface="Arial"/>
              </a:rPr>
              <a:t>will</a:t>
            </a:r>
            <a:r>
              <a:rPr sz="1200" i="1" spc="10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i="1" spc="-5" dirty="0">
                <a:solidFill>
                  <a:srgbClr val="151616"/>
                </a:solidFill>
                <a:latin typeface="Arial"/>
                <a:cs typeface="Arial"/>
              </a:rPr>
              <a:t>be</a:t>
            </a:r>
            <a:endParaRPr sz="1200">
              <a:latin typeface="Arial"/>
              <a:cs typeface="Arial"/>
            </a:endParaRPr>
          </a:p>
        </p:txBody>
      </p:sp>
      <p:sp>
        <p:nvSpPr>
          <p:cNvPr id="60" name="object 60"/>
          <p:cNvSpPr txBox="1"/>
          <p:nvPr/>
        </p:nvSpPr>
        <p:spPr>
          <a:xfrm>
            <a:off x="358825" y="2617473"/>
            <a:ext cx="681228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i="1" spc="-7" baseline="2314" dirty="0">
                <a:solidFill>
                  <a:srgbClr val="151616"/>
                </a:solidFill>
                <a:latin typeface="Arial"/>
                <a:cs typeface="Arial"/>
              </a:rPr>
              <a:t>manufactured in a </a:t>
            </a:r>
            <a:r>
              <a:rPr sz="1800" i="1" spc="-22" baseline="2314" dirty="0">
                <a:solidFill>
                  <a:srgbClr val="151616"/>
                </a:solidFill>
                <a:latin typeface="Arial"/>
                <a:cs typeface="Arial"/>
              </a:rPr>
              <a:t>factory. </a:t>
            </a:r>
            <a:r>
              <a:rPr sz="1800" i="1" spc="-15" baseline="2314" dirty="0">
                <a:solidFill>
                  <a:srgbClr val="151616"/>
                </a:solidFill>
                <a:latin typeface="Arial"/>
                <a:cs typeface="Arial"/>
              </a:rPr>
              <a:t>Consequently, </a:t>
            </a:r>
            <a:r>
              <a:rPr sz="1800" i="1" baseline="2314" dirty="0">
                <a:solidFill>
                  <a:srgbClr val="151616"/>
                </a:solidFill>
                <a:latin typeface="Arial"/>
                <a:cs typeface="Arial"/>
              </a:rPr>
              <a:t>it </a:t>
            </a:r>
            <a:r>
              <a:rPr sz="1800" i="1" spc="-7" baseline="2314" dirty="0">
                <a:solidFill>
                  <a:srgbClr val="151616"/>
                </a:solidFill>
                <a:latin typeface="Arial"/>
                <a:cs typeface="Arial"/>
              </a:rPr>
              <a:t>can</a:t>
            </a:r>
            <a:r>
              <a:rPr sz="1800" i="1" spc="37" baseline="2314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800" i="1" spc="-7" baseline="2314" dirty="0">
                <a:solidFill>
                  <a:srgbClr val="151616"/>
                </a:solidFill>
                <a:latin typeface="Arial"/>
                <a:cs typeface="Arial"/>
              </a:rPr>
              <a:t>be </a:t>
            </a:r>
            <a:r>
              <a:rPr sz="1200" i="1" spc="-5" dirty="0">
                <a:solidFill>
                  <a:srgbClr val="151616"/>
                </a:solidFill>
                <a:latin typeface="Arial"/>
                <a:cs typeface="Arial"/>
              </a:rPr>
              <a:t>used, so </a:t>
            </a:r>
            <a:r>
              <a:rPr sz="1200" i="1" dirty="0">
                <a:solidFill>
                  <a:srgbClr val="151616"/>
                </a:solidFill>
                <a:latin typeface="Arial"/>
                <a:cs typeface="Arial"/>
              </a:rPr>
              <a:t>that it </a:t>
            </a:r>
            <a:r>
              <a:rPr sz="1200" i="1" spc="-5" dirty="0">
                <a:solidFill>
                  <a:srgbClr val="151616"/>
                </a:solidFill>
                <a:latin typeface="Arial"/>
                <a:cs typeface="Arial"/>
              </a:rPr>
              <a:t>is as environmentally friendly as</a:t>
            </a:r>
            <a:endParaRPr sz="1200">
              <a:latin typeface="Arial"/>
              <a:cs typeface="Arial"/>
            </a:endParaRPr>
          </a:p>
        </p:txBody>
      </p:sp>
      <p:sp>
        <p:nvSpPr>
          <p:cNvPr id="61" name="object 61"/>
          <p:cNvSpPr txBox="1"/>
          <p:nvPr/>
        </p:nvSpPr>
        <p:spPr>
          <a:xfrm>
            <a:off x="358806" y="2787724"/>
            <a:ext cx="428434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i="1" spc="-7" baseline="2314" dirty="0">
                <a:solidFill>
                  <a:srgbClr val="151616"/>
                </a:solidFill>
                <a:latin typeface="Arial"/>
                <a:cs typeface="Arial"/>
              </a:rPr>
              <a:t>assembled</a:t>
            </a:r>
            <a:r>
              <a:rPr sz="1800" i="1" spc="202" baseline="2314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800" i="1" spc="-7" baseline="2314" dirty="0">
                <a:solidFill>
                  <a:srgbClr val="151616"/>
                </a:solidFill>
                <a:latin typeface="Arial"/>
                <a:cs typeface="Arial"/>
              </a:rPr>
              <a:t>easily</a:t>
            </a:r>
            <a:r>
              <a:rPr sz="1800" i="1" spc="202" baseline="2314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800" i="1" spc="-7" baseline="2314" dirty="0">
                <a:solidFill>
                  <a:srgbClr val="151616"/>
                </a:solidFill>
                <a:latin typeface="Arial"/>
                <a:cs typeface="Arial"/>
              </a:rPr>
              <a:t>with</a:t>
            </a:r>
            <a:r>
              <a:rPr sz="1800" i="1" spc="202" baseline="2314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800" i="1" baseline="2314" dirty="0">
                <a:solidFill>
                  <a:srgbClr val="151616"/>
                </a:solidFill>
                <a:latin typeface="Arial"/>
                <a:cs typeface="Arial"/>
              </a:rPr>
              <a:t>screws,</a:t>
            </a:r>
            <a:r>
              <a:rPr sz="1800" i="1" spc="202" baseline="2314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800" i="1" spc="-7" baseline="2314" dirty="0">
                <a:solidFill>
                  <a:srgbClr val="151616"/>
                </a:solidFill>
                <a:latin typeface="Arial"/>
                <a:cs typeface="Arial"/>
              </a:rPr>
              <a:t>panel</a:t>
            </a:r>
            <a:r>
              <a:rPr sz="1800" i="1" spc="202" baseline="2314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800" i="1" spc="-7" baseline="2314" dirty="0">
                <a:solidFill>
                  <a:srgbClr val="151616"/>
                </a:solidFill>
                <a:latin typeface="Arial"/>
                <a:cs typeface="Arial"/>
              </a:rPr>
              <a:t>pins</a:t>
            </a:r>
            <a:r>
              <a:rPr sz="1800" i="1" spc="202" baseline="2314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800" i="1" spc="-7" baseline="2314" dirty="0">
                <a:solidFill>
                  <a:srgbClr val="151616"/>
                </a:solidFill>
                <a:latin typeface="Arial"/>
                <a:cs typeface="Arial"/>
              </a:rPr>
              <a:t>and</a:t>
            </a:r>
            <a:r>
              <a:rPr sz="1800" i="1" spc="202" baseline="2314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800" i="1" spc="-7" baseline="2314" dirty="0">
                <a:solidFill>
                  <a:srgbClr val="151616"/>
                </a:solidFill>
                <a:latin typeface="Arial"/>
                <a:cs typeface="Arial"/>
              </a:rPr>
              <a:t>other</a:t>
            </a:r>
            <a:r>
              <a:rPr sz="1800" i="1" spc="412" baseline="2314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i="1" spc="-5" dirty="0">
                <a:solidFill>
                  <a:srgbClr val="151616"/>
                </a:solidFill>
                <a:latin typeface="Arial"/>
                <a:cs typeface="Arial"/>
              </a:rPr>
              <a:t>possible.</a:t>
            </a:r>
            <a:endParaRPr sz="1200">
              <a:latin typeface="Arial"/>
              <a:cs typeface="Arial"/>
            </a:endParaRPr>
          </a:p>
        </p:txBody>
      </p:sp>
      <p:sp>
        <p:nvSpPr>
          <p:cNvPr id="62" name="object 62"/>
          <p:cNvSpPr txBox="1"/>
          <p:nvPr/>
        </p:nvSpPr>
        <p:spPr>
          <a:xfrm>
            <a:off x="358787" y="3128230"/>
            <a:ext cx="681228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i="1" spc="-7" baseline="2314" dirty="0">
                <a:solidFill>
                  <a:srgbClr val="151616"/>
                </a:solidFill>
                <a:latin typeface="Arial"/>
                <a:cs typeface="Arial"/>
              </a:rPr>
              <a:t>been</a:t>
            </a:r>
            <a:r>
              <a:rPr sz="1800" i="1" spc="15" baseline="2314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800" i="1" spc="-7" baseline="2314" dirty="0">
                <a:solidFill>
                  <a:srgbClr val="151616"/>
                </a:solidFill>
                <a:latin typeface="Arial"/>
                <a:cs typeface="Arial"/>
              </a:rPr>
              <a:t>simpliﬁed,</a:t>
            </a:r>
            <a:r>
              <a:rPr sz="1800" i="1" spc="15" baseline="2314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800" i="1" spc="-7" baseline="2314" dirty="0">
                <a:solidFill>
                  <a:srgbClr val="151616"/>
                </a:solidFill>
                <a:latin typeface="Arial"/>
                <a:cs typeface="Arial"/>
              </a:rPr>
              <a:t>so</a:t>
            </a:r>
            <a:r>
              <a:rPr sz="1800" i="1" spc="15" baseline="2314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800" i="1" baseline="2314" dirty="0">
                <a:solidFill>
                  <a:srgbClr val="151616"/>
                </a:solidFill>
                <a:latin typeface="Arial"/>
                <a:cs typeface="Arial"/>
              </a:rPr>
              <a:t>that</a:t>
            </a:r>
            <a:r>
              <a:rPr sz="1800" i="1" spc="15" baseline="2314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800" i="1" baseline="2314" dirty="0">
                <a:solidFill>
                  <a:srgbClr val="151616"/>
                </a:solidFill>
                <a:latin typeface="Arial"/>
                <a:cs typeface="Arial"/>
              </a:rPr>
              <a:t>it</a:t>
            </a:r>
            <a:r>
              <a:rPr sz="1800" i="1" spc="15" baseline="2314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800" i="1" spc="-7" baseline="2314" dirty="0">
                <a:solidFill>
                  <a:srgbClr val="151616"/>
                </a:solidFill>
                <a:latin typeface="Arial"/>
                <a:cs typeface="Arial"/>
              </a:rPr>
              <a:t>can</a:t>
            </a:r>
            <a:r>
              <a:rPr sz="1800" i="1" spc="15" baseline="2314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800" i="1" spc="-7" baseline="2314" dirty="0">
                <a:solidFill>
                  <a:srgbClr val="151616"/>
                </a:solidFill>
                <a:latin typeface="Arial"/>
                <a:cs typeface="Arial"/>
              </a:rPr>
              <a:t>be</a:t>
            </a:r>
            <a:r>
              <a:rPr sz="1800" i="1" spc="15" baseline="2314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800" i="1" baseline="2314" dirty="0">
                <a:solidFill>
                  <a:srgbClr val="151616"/>
                </a:solidFill>
                <a:latin typeface="Arial"/>
                <a:cs typeface="Arial"/>
              </a:rPr>
              <a:t>put</a:t>
            </a:r>
            <a:r>
              <a:rPr sz="1800" i="1" spc="15" baseline="2314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800" i="1" spc="-7" baseline="2314" dirty="0">
                <a:solidFill>
                  <a:srgbClr val="151616"/>
                </a:solidFill>
                <a:latin typeface="Arial"/>
                <a:cs typeface="Arial"/>
              </a:rPr>
              <a:t>together</a:t>
            </a:r>
            <a:r>
              <a:rPr sz="1800" i="1" spc="15" baseline="2314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800" i="1" spc="-22" baseline="2314" dirty="0">
                <a:solidFill>
                  <a:srgbClr val="151616"/>
                </a:solidFill>
                <a:latin typeface="Arial"/>
                <a:cs typeface="Arial"/>
              </a:rPr>
              <a:t>quickly.</a:t>
            </a:r>
            <a:r>
              <a:rPr sz="1800" i="1" spc="412" baseline="2314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i="1" spc="-5" dirty="0">
                <a:solidFill>
                  <a:srgbClr val="151616"/>
                </a:solidFill>
                <a:latin typeface="Arial"/>
                <a:cs typeface="Arial"/>
              </a:rPr>
              <a:t>Standard</a:t>
            </a:r>
            <a:r>
              <a:rPr sz="1200" i="1" spc="17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i="1" spc="-5" dirty="0">
                <a:solidFill>
                  <a:srgbClr val="151616"/>
                </a:solidFill>
                <a:latin typeface="Arial"/>
                <a:cs typeface="Arial"/>
              </a:rPr>
              <a:t>components</a:t>
            </a:r>
            <a:r>
              <a:rPr sz="1200" i="1" spc="17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i="1" spc="-5" dirty="0">
                <a:solidFill>
                  <a:srgbClr val="151616"/>
                </a:solidFill>
                <a:latin typeface="Arial"/>
                <a:cs typeface="Arial"/>
              </a:rPr>
              <a:t>will</a:t>
            </a:r>
            <a:r>
              <a:rPr sz="1200" i="1" spc="17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i="1" spc="-5" dirty="0">
                <a:solidFill>
                  <a:srgbClr val="151616"/>
                </a:solidFill>
                <a:latin typeface="Arial"/>
                <a:cs typeface="Arial"/>
              </a:rPr>
              <a:t>be</a:t>
            </a:r>
            <a:r>
              <a:rPr sz="1200" i="1" spc="1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i="1" spc="-5" dirty="0">
                <a:solidFill>
                  <a:srgbClr val="151616"/>
                </a:solidFill>
                <a:latin typeface="Arial"/>
                <a:cs typeface="Arial"/>
              </a:rPr>
              <a:t>used</a:t>
            </a:r>
            <a:r>
              <a:rPr sz="1200" i="1" spc="1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i="1" dirty="0">
                <a:solidFill>
                  <a:srgbClr val="151616"/>
                </a:solidFill>
                <a:latin typeface="Arial"/>
                <a:cs typeface="Arial"/>
              </a:rPr>
              <a:t>to</a:t>
            </a:r>
            <a:r>
              <a:rPr sz="1200" i="1" spc="1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i="1" spc="-5" dirty="0">
                <a:solidFill>
                  <a:srgbClr val="151616"/>
                </a:solidFill>
                <a:latin typeface="Arial"/>
                <a:cs typeface="Arial"/>
              </a:rPr>
              <a:t>reduce</a:t>
            </a:r>
            <a:endParaRPr sz="1200">
              <a:latin typeface="Arial"/>
              <a:cs typeface="Arial"/>
            </a:endParaRPr>
          </a:p>
        </p:txBody>
      </p:sp>
      <p:sp>
        <p:nvSpPr>
          <p:cNvPr id="63" name="object 63"/>
          <p:cNvSpPr txBox="1"/>
          <p:nvPr/>
        </p:nvSpPr>
        <p:spPr>
          <a:xfrm>
            <a:off x="358764" y="3298481"/>
            <a:ext cx="680910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i="1" spc="-7" baseline="2314" dirty="0">
                <a:solidFill>
                  <a:srgbClr val="151616"/>
                </a:solidFill>
                <a:latin typeface="Arial"/>
                <a:cs typeface="Arial"/>
              </a:rPr>
              <a:t>Readily available materials such as </a:t>
            </a:r>
            <a:r>
              <a:rPr sz="1800" i="1" spc="22" baseline="2314" dirty="0">
                <a:solidFill>
                  <a:srgbClr val="151616"/>
                </a:solidFill>
                <a:latin typeface="Arial"/>
                <a:cs typeface="Arial"/>
              </a:rPr>
              <a:t>MDF </a:t>
            </a:r>
            <a:r>
              <a:rPr sz="1800" i="1" spc="-7" baseline="2314" dirty="0">
                <a:solidFill>
                  <a:srgbClr val="151616"/>
                </a:solidFill>
                <a:latin typeface="Arial"/>
                <a:cs typeface="Arial"/>
              </a:rPr>
              <a:t>will be used. </a:t>
            </a:r>
            <a:r>
              <a:rPr sz="1200" i="1" spc="-5" dirty="0">
                <a:solidFill>
                  <a:srgbClr val="151616"/>
                </a:solidFill>
                <a:latin typeface="Arial"/>
                <a:cs typeface="Arial"/>
              </a:rPr>
              <a:t>development and manufacturing </a:t>
            </a:r>
            <a:r>
              <a:rPr sz="1200" i="1" dirty="0">
                <a:solidFill>
                  <a:srgbClr val="151616"/>
                </a:solidFill>
                <a:latin typeface="Arial"/>
                <a:cs typeface="Arial"/>
              </a:rPr>
              <a:t>costs </a:t>
            </a:r>
            <a:r>
              <a:rPr sz="1200" i="1" spc="-5" dirty="0">
                <a:solidFill>
                  <a:srgbClr val="151616"/>
                </a:solidFill>
                <a:latin typeface="Arial"/>
                <a:cs typeface="Arial"/>
              </a:rPr>
              <a:t>and</a:t>
            </a:r>
            <a:r>
              <a:rPr sz="1200" i="1" spc="5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i="1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endParaRPr sz="1200">
              <a:latin typeface="Arial"/>
              <a:cs typeface="Arial"/>
            </a:endParaRPr>
          </a:p>
        </p:txBody>
      </p:sp>
      <p:sp>
        <p:nvSpPr>
          <p:cNvPr id="64" name="object 64"/>
          <p:cNvSpPr txBox="1"/>
          <p:nvPr/>
        </p:nvSpPr>
        <p:spPr>
          <a:xfrm>
            <a:off x="358738" y="3468732"/>
            <a:ext cx="53975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i="1" baseline="2314" dirty="0">
                <a:solidFill>
                  <a:srgbClr val="151616"/>
                </a:solidFill>
                <a:latin typeface="Arial"/>
                <a:cs typeface="Arial"/>
              </a:rPr>
              <a:t>It </a:t>
            </a:r>
            <a:r>
              <a:rPr sz="1800" i="1" spc="-7" baseline="2314" dirty="0">
                <a:solidFill>
                  <a:srgbClr val="151616"/>
                </a:solidFill>
                <a:latin typeface="Arial"/>
                <a:cs typeface="Arial"/>
              </a:rPr>
              <a:t>is designed </a:t>
            </a:r>
            <a:r>
              <a:rPr sz="1800" i="1" baseline="2314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1800" i="1" spc="-7" baseline="2314" dirty="0">
                <a:solidFill>
                  <a:srgbClr val="151616"/>
                </a:solidFill>
                <a:latin typeface="Arial"/>
                <a:cs typeface="Arial"/>
              </a:rPr>
              <a:t>be disassembled easily </a:t>
            </a:r>
            <a:r>
              <a:rPr sz="1800" i="1" baseline="2314" dirty="0">
                <a:solidFill>
                  <a:srgbClr val="151616"/>
                </a:solidFill>
                <a:latin typeface="Arial"/>
                <a:cs typeface="Arial"/>
              </a:rPr>
              <a:t>for </a:t>
            </a:r>
            <a:r>
              <a:rPr sz="1800" i="1" spc="-7" baseline="2314" dirty="0">
                <a:solidFill>
                  <a:srgbClr val="151616"/>
                </a:solidFill>
                <a:latin typeface="Arial"/>
                <a:cs typeface="Arial"/>
              </a:rPr>
              <a:t>recycling, </a:t>
            </a:r>
            <a:r>
              <a:rPr sz="1200" i="1" spc="-5" dirty="0">
                <a:solidFill>
                  <a:srgbClr val="151616"/>
                </a:solidFill>
                <a:latin typeface="Arial"/>
                <a:cs typeface="Arial"/>
              </a:rPr>
              <a:t>ﬁnal price </a:t>
            </a:r>
            <a:r>
              <a:rPr sz="1200" i="1" dirty="0">
                <a:solidFill>
                  <a:srgbClr val="151616"/>
                </a:solidFill>
                <a:latin typeface="Arial"/>
                <a:cs typeface="Arial"/>
              </a:rPr>
              <a:t>to the</a:t>
            </a:r>
            <a:r>
              <a:rPr sz="1200" i="1" spc="-20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i="1" spc="-5" dirty="0">
                <a:solidFill>
                  <a:srgbClr val="151616"/>
                </a:solidFill>
                <a:latin typeface="Arial"/>
                <a:cs typeface="Arial"/>
              </a:rPr>
              <a:t>customer.</a:t>
            </a:r>
            <a:endParaRPr sz="1200">
              <a:latin typeface="Arial"/>
              <a:cs typeface="Arial"/>
            </a:endParaRPr>
          </a:p>
        </p:txBody>
      </p:sp>
      <p:sp>
        <p:nvSpPr>
          <p:cNvPr id="65" name="object 65"/>
          <p:cNvSpPr txBox="1"/>
          <p:nvPr/>
        </p:nvSpPr>
        <p:spPr>
          <a:xfrm>
            <a:off x="7268935" y="638255"/>
            <a:ext cx="3188335" cy="3032125"/>
          </a:xfrm>
          <a:prstGeom prst="rect">
            <a:avLst/>
          </a:prstGeom>
        </p:spPr>
        <p:txBody>
          <a:bodyPr vert="horz" wrap="square" lIns="0" tIns="134620" rIns="0" bIns="0" rtlCol="0">
            <a:spAutoFit/>
          </a:bodyPr>
          <a:lstStyle/>
          <a:p>
            <a:pPr marL="757555">
              <a:lnSpc>
                <a:spcPct val="100000"/>
              </a:lnSpc>
              <a:spcBef>
                <a:spcPts val="1060"/>
              </a:spcBef>
            </a:pPr>
            <a:r>
              <a:rPr sz="1400" b="1" spc="25" dirty="0">
                <a:solidFill>
                  <a:srgbClr val="151616"/>
                </a:solidFill>
                <a:latin typeface="Arial"/>
                <a:cs typeface="Arial"/>
              </a:rPr>
              <a:t>AND </a:t>
            </a:r>
            <a:r>
              <a:rPr sz="1400" b="1" spc="15" dirty="0">
                <a:solidFill>
                  <a:srgbClr val="151616"/>
                </a:solidFill>
                <a:latin typeface="Arial"/>
                <a:cs typeface="Arial"/>
              </a:rPr>
              <a:t>MY</a:t>
            </a:r>
            <a:r>
              <a:rPr sz="1400" b="1" spc="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b="1" spc="25" dirty="0">
                <a:solidFill>
                  <a:srgbClr val="151616"/>
                </a:solidFill>
                <a:latin typeface="Arial"/>
                <a:cs typeface="Arial"/>
              </a:rPr>
              <a:t>PRODUCT</a:t>
            </a:r>
            <a:endParaRPr sz="1400">
              <a:latin typeface="Arial"/>
              <a:cs typeface="Arial"/>
            </a:endParaRPr>
          </a:p>
          <a:p>
            <a:pPr marL="12700" marR="5080" algn="just">
              <a:lnSpc>
                <a:spcPts val="1340"/>
              </a:lnSpc>
              <a:spcBef>
                <a:spcPts val="950"/>
              </a:spcBef>
            </a:pPr>
            <a:r>
              <a:rPr sz="1200" i="1" dirty="0">
                <a:solidFill>
                  <a:srgbClr val="151616"/>
                </a:solidFill>
                <a:latin typeface="Arial"/>
                <a:cs typeface="Arial"/>
              </a:rPr>
              <a:t>I</a:t>
            </a:r>
            <a:r>
              <a:rPr sz="1200" i="1" spc="-8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i="1" spc="-5" dirty="0">
                <a:solidFill>
                  <a:srgbClr val="151616"/>
                </a:solidFill>
                <a:latin typeface="Arial"/>
                <a:cs typeface="Arial"/>
              </a:rPr>
              <a:t>will</a:t>
            </a:r>
            <a:r>
              <a:rPr sz="1200" i="1" spc="-8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i="1" dirty="0">
                <a:solidFill>
                  <a:srgbClr val="151616"/>
                </a:solidFill>
                <a:latin typeface="Arial"/>
                <a:cs typeface="Arial"/>
              </a:rPr>
              <a:t>set</a:t>
            </a:r>
            <a:r>
              <a:rPr sz="1200" i="1" spc="-8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i="1" spc="-5" dirty="0">
                <a:solidFill>
                  <a:srgbClr val="151616"/>
                </a:solidFill>
                <a:latin typeface="Arial"/>
                <a:cs typeface="Arial"/>
              </a:rPr>
              <a:t>up</a:t>
            </a:r>
            <a:r>
              <a:rPr sz="1200" i="1" spc="-8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i="1" spc="-5" dirty="0">
                <a:solidFill>
                  <a:srgbClr val="151616"/>
                </a:solidFill>
                <a:latin typeface="Arial"/>
                <a:cs typeface="Arial"/>
              </a:rPr>
              <a:t>a</a:t>
            </a:r>
            <a:r>
              <a:rPr sz="1200" i="1" spc="-8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i="1" spc="-5" dirty="0">
                <a:solidFill>
                  <a:srgbClr val="151616"/>
                </a:solidFill>
                <a:latin typeface="Arial"/>
                <a:cs typeface="Arial"/>
              </a:rPr>
              <a:t>quality</a:t>
            </a:r>
            <a:r>
              <a:rPr sz="1200" i="1" spc="-8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i="1" spc="-5" dirty="0">
                <a:solidFill>
                  <a:srgbClr val="151616"/>
                </a:solidFill>
                <a:latin typeface="Arial"/>
                <a:cs typeface="Arial"/>
              </a:rPr>
              <a:t>checking</a:t>
            </a:r>
            <a:r>
              <a:rPr sz="1200" i="1" spc="-8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i="1" dirty="0">
                <a:solidFill>
                  <a:srgbClr val="151616"/>
                </a:solidFill>
                <a:latin typeface="Arial"/>
                <a:cs typeface="Arial"/>
              </a:rPr>
              <a:t>system,</a:t>
            </a:r>
            <a:r>
              <a:rPr sz="1200" i="1" spc="-8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i="1" dirty="0">
                <a:solidFill>
                  <a:srgbClr val="151616"/>
                </a:solidFill>
                <a:latin typeface="Arial"/>
                <a:cs typeface="Arial"/>
              </a:rPr>
              <a:t>to</a:t>
            </a:r>
            <a:r>
              <a:rPr sz="1200" i="1" spc="-8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i="1" spc="-5" dirty="0">
                <a:solidFill>
                  <a:srgbClr val="151616"/>
                </a:solidFill>
                <a:latin typeface="Arial"/>
                <a:cs typeface="Arial"/>
              </a:rPr>
              <a:t>ensure  </a:t>
            </a:r>
            <a:r>
              <a:rPr sz="1200" i="1" dirty="0">
                <a:solidFill>
                  <a:srgbClr val="151616"/>
                </a:solidFill>
                <a:latin typeface="Arial"/>
                <a:cs typeface="Arial"/>
              </a:rPr>
              <a:t>that </a:t>
            </a:r>
            <a:r>
              <a:rPr sz="1200" i="1" spc="-5" dirty="0">
                <a:solidFill>
                  <a:srgbClr val="151616"/>
                </a:solidFill>
                <a:latin typeface="Arial"/>
                <a:cs typeface="Arial"/>
              </a:rPr>
              <a:t>the product is manufactured </a:t>
            </a:r>
            <a:r>
              <a:rPr sz="1200" i="1" dirty="0">
                <a:solidFill>
                  <a:srgbClr val="151616"/>
                </a:solidFill>
                <a:latin typeface="Arial"/>
                <a:cs typeface="Arial"/>
              </a:rPr>
              <a:t>to the </a:t>
            </a:r>
            <a:r>
              <a:rPr sz="1200" i="1" spc="-5" dirty="0">
                <a:solidFill>
                  <a:srgbClr val="151616"/>
                </a:solidFill>
                <a:latin typeface="Arial"/>
                <a:cs typeface="Arial"/>
              </a:rPr>
              <a:t>highest  possible</a:t>
            </a:r>
            <a:r>
              <a:rPr sz="1200" i="1" spc="-1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i="1" dirty="0">
                <a:solidFill>
                  <a:srgbClr val="151616"/>
                </a:solidFill>
                <a:latin typeface="Arial"/>
                <a:cs typeface="Arial"/>
              </a:rPr>
              <a:t>standards.</a:t>
            </a:r>
            <a:endParaRPr sz="1200">
              <a:latin typeface="Arial"/>
              <a:cs typeface="Arial"/>
            </a:endParaRPr>
          </a:p>
          <a:p>
            <a:pPr marL="12700" marR="5080" algn="just">
              <a:lnSpc>
                <a:spcPts val="1340"/>
              </a:lnSpc>
              <a:spcBef>
                <a:spcPts val="5"/>
              </a:spcBef>
            </a:pPr>
            <a:r>
              <a:rPr sz="1200" i="1" spc="-5" dirty="0">
                <a:solidFill>
                  <a:srgbClr val="151616"/>
                </a:solidFill>
                <a:latin typeface="Arial"/>
                <a:cs typeface="Arial"/>
              </a:rPr>
              <a:t>Materials will be visually checked, so </a:t>
            </a:r>
            <a:r>
              <a:rPr sz="1200" i="1" dirty="0">
                <a:solidFill>
                  <a:srgbClr val="151616"/>
                </a:solidFill>
                <a:latin typeface="Arial"/>
                <a:cs typeface="Arial"/>
              </a:rPr>
              <a:t>that </a:t>
            </a:r>
            <a:r>
              <a:rPr sz="1200" i="1" spc="-5" dirty="0">
                <a:solidFill>
                  <a:srgbClr val="151616"/>
                </a:solidFill>
                <a:latin typeface="Arial"/>
                <a:cs typeface="Arial"/>
              </a:rPr>
              <a:t>only  the best materials are used. Materials with  imperfections will be rejected </a:t>
            </a:r>
            <a:r>
              <a:rPr sz="1200" i="1" dirty="0">
                <a:solidFill>
                  <a:srgbClr val="151616"/>
                </a:solidFill>
                <a:latin typeface="Arial"/>
                <a:cs typeface="Arial"/>
              </a:rPr>
              <a:t>/ </a:t>
            </a:r>
            <a:r>
              <a:rPr sz="1200" i="1" spc="-5" dirty="0">
                <a:solidFill>
                  <a:srgbClr val="151616"/>
                </a:solidFill>
                <a:latin typeface="Arial"/>
                <a:cs typeface="Arial"/>
              </a:rPr>
              <a:t>recycled. </a:t>
            </a:r>
            <a:r>
              <a:rPr sz="1200" i="1" dirty="0">
                <a:solidFill>
                  <a:srgbClr val="151616"/>
                </a:solidFill>
                <a:latin typeface="Arial"/>
                <a:cs typeface="Arial"/>
              </a:rPr>
              <a:t>The  </a:t>
            </a:r>
            <a:r>
              <a:rPr sz="1200" i="1" spc="35" dirty="0">
                <a:solidFill>
                  <a:srgbClr val="151616"/>
                </a:solidFill>
                <a:latin typeface="Arial"/>
                <a:cs typeface="Arial"/>
              </a:rPr>
              <a:t>materials </a:t>
            </a:r>
            <a:r>
              <a:rPr sz="1200" i="1" spc="30" dirty="0">
                <a:solidFill>
                  <a:srgbClr val="151616"/>
                </a:solidFill>
                <a:latin typeface="Arial"/>
                <a:cs typeface="Arial"/>
              </a:rPr>
              <a:t>will </a:t>
            </a:r>
            <a:r>
              <a:rPr sz="1200" i="1" spc="15" dirty="0">
                <a:solidFill>
                  <a:srgbClr val="151616"/>
                </a:solidFill>
                <a:latin typeface="Arial"/>
                <a:cs typeface="Arial"/>
              </a:rPr>
              <a:t>be </a:t>
            </a:r>
            <a:r>
              <a:rPr sz="1200" i="1" spc="35" dirty="0">
                <a:solidFill>
                  <a:srgbClr val="151616"/>
                </a:solidFill>
                <a:latin typeface="Arial"/>
                <a:cs typeface="Arial"/>
              </a:rPr>
              <a:t>tested </a:t>
            </a:r>
            <a:r>
              <a:rPr sz="1200" i="1" spc="25" dirty="0">
                <a:solidFill>
                  <a:srgbClr val="151616"/>
                </a:solidFill>
                <a:latin typeface="Arial"/>
                <a:cs typeface="Arial"/>
              </a:rPr>
              <a:t>for </a:t>
            </a:r>
            <a:r>
              <a:rPr sz="1200" i="1" spc="35" dirty="0">
                <a:solidFill>
                  <a:srgbClr val="151616"/>
                </a:solidFill>
                <a:latin typeface="Arial"/>
                <a:cs typeface="Arial"/>
              </a:rPr>
              <a:t>strength </a:t>
            </a:r>
            <a:r>
              <a:rPr sz="1200" i="1" spc="25" dirty="0">
                <a:solidFill>
                  <a:srgbClr val="151616"/>
                </a:solidFill>
                <a:latin typeface="Arial"/>
                <a:cs typeface="Arial"/>
              </a:rPr>
              <a:t>and  </a:t>
            </a:r>
            <a:r>
              <a:rPr sz="1200" i="1" spc="-5" dirty="0">
                <a:solidFill>
                  <a:srgbClr val="151616"/>
                </a:solidFill>
                <a:latin typeface="Arial"/>
                <a:cs typeface="Arial"/>
              </a:rPr>
              <a:t>durability, before </a:t>
            </a:r>
            <a:r>
              <a:rPr sz="1200" i="1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1200" i="1" spc="-5" dirty="0">
                <a:solidFill>
                  <a:srgbClr val="151616"/>
                </a:solidFill>
                <a:latin typeface="Arial"/>
                <a:cs typeface="Arial"/>
              </a:rPr>
              <a:t>manufacturing process  begins.</a:t>
            </a:r>
            <a:endParaRPr sz="1200">
              <a:latin typeface="Arial"/>
              <a:cs typeface="Arial"/>
            </a:endParaRPr>
          </a:p>
          <a:p>
            <a:pPr marL="12700" marR="5080" algn="just">
              <a:lnSpc>
                <a:spcPts val="1340"/>
              </a:lnSpc>
            </a:pPr>
            <a:r>
              <a:rPr sz="1200" i="1" spc="-5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i="1" spc="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i="1" spc="-5" dirty="0">
                <a:solidFill>
                  <a:srgbClr val="151616"/>
                </a:solidFill>
                <a:latin typeface="Arial"/>
                <a:cs typeface="Arial"/>
              </a:rPr>
              <a:t>quality </a:t>
            </a:r>
            <a:r>
              <a:rPr sz="1200" i="1" dirty="0">
                <a:solidFill>
                  <a:srgbClr val="151616"/>
                </a:solidFill>
                <a:latin typeface="Arial"/>
                <a:cs typeface="Arial"/>
              </a:rPr>
              <a:t>of </a:t>
            </a:r>
            <a:r>
              <a:rPr sz="1200" i="1" spc="-5" dirty="0">
                <a:solidFill>
                  <a:srgbClr val="151616"/>
                </a:solidFill>
                <a:latin typeface="Arial"/>
                <a:cs typeface="Arial"/>
              </a:rPr>
              <a:t>manufacturing will be checked </a:t>
            </a:r>
            <a:r>
              <a:rPr sz="1200" i="1" dirty="0">
                <a:solidFill>
                  <a:srgbClr val="151616"/>
                </a:solidFill>
                <a:latin typeface="Arial"/>
                <a:cs typeface="Arial"/>
              </a:rPr>
              <a:t>at  </a:t>
            </a:r>
            <a:r>
              <a:rPr sz="1200" i="1" spc="-5" dirty="0">
                <a:solidFill>
                  <a:srgbClr val="151616"/>
                </a:solidFill>
                <a:latin typeface="Arial"/>
                <a:cs typeface="Arial"/>
              </a:rPr>
              <a:t>every </a:t>
            </a:r>
            <a:r>
              <a:rPr sz="1200" i="1" dirty="0">
                <a:solidFill>
                  <a:srgbClr val="151616"/>
                </a:solidFill>
                <a:latin typeface="Arial"/>
                <a:cs typeface="Arial"/>
              </a:rPr>
              <a:t>stage, </a:t>
            </a:r>
            <a:r>
              <a:rPr sz="1200" i="1" spc="-5" dirty="0">
                <a:solidFill>
                  <a:srgbClr val="151616"/>
                </a:solidFill>
                <a:latin typeface="Arial"/>
                <a:cs typeface="Arial"/>
              </a:rPr>
              <a:t>with </a:t>
            </a:r>
            <a:r>
              <a:rPr sz="1200" i="1" dirty="0">
                <a:solidFill>
                  <a:srgbClr val="151616"/>
                </a:solidFill>
                <a:latin typeface="Arial"/>
                <a:cs typeface="Arial"/>
              </a:rPr>
              <a:t>faults </a:t>
            </a:r>
            <a:r>
              <a:rPr sz="1200" i="1" spc="-5" dirty="0">
                <a:solidFill>
                  <a:srgbClr val="151616"/>
                </a:solidFill>
                <a:latin typeface="Arial"/>
                <a:cs typeface="Arial"/>
              </a:rPr>
              <a:t>being identiﬁed and  corrected.</a:t>
            </a:r>
            <a:endParaRPr sz="1200">
              <a:latin typeface="Arial"/>
              <a:cs typeface="Arial"/>
            </a:endParaRPr>
          </a:p>
          <a:p>
            <a:pPr marL="12700" marR="5080" algn="just">
              <a:lnSpc>
                <a:spcPts val="1340"/>
              </a:lnSpc>
              <a:spcBef>
                <a:spcPts val="5"/>
              </a:spcBef>
            </a:pPr>
            <a:r>
              <a:rPr sz="1200" i="1" spc="-5" dirty="0">
                <a:solidFill>
                  <a:srgbClr val="151616"/>
                </a:solidFill>
                <a:latin typeface="Arial"/>
                <a:cs typeface="Arial"/>
              </a:rPr>
              <a:t>The ﬁnished product will go through extensive  </a:t>
            </a:r>
            <a:r>
              <a:rPr sz="1200" i="1" dirty="0">
                <a:solidFill>
                  <a:srgbClr val="151616"/>
                </a:solidFill>
                <a:latin typeface="Arial"/>
                <a:cs typeface="Arial"/>
              </a:rPr>
              <a:t>tests</a:t>
            </a:r>
            <a:r>
              <a:rPr sz="1200" i="1" spc="-7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i="1" spc="-5" dirty="0">
                <a:solidFill>
                  <a:srgbClr val="151616"/>
                </a:solidFill>
                <a:latin typeface="Arial"/>
                <a:cs typeface="Arial"/>
              </a:rPr>
              <a:t>and</a:t>
            </a:r>
            <a:r>
              <a:rPr sz="1200" i="1" spc="-7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i="1" dirty="0">
                <a:solidFill>
                  <a:srgbClr val="151616"/>
                </a:solidFill>
                <a:latin typeface="Arial"/>
                <a:cs typeface="Arial"/>
              </a:rPr>
              <a:t>checks,</a:t>
            </a:r>
            <a:r>
              <a:rPr sz="1200" i="1" spc="-7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i="1" spc="-5" dirty="0">
                <a:solidFill>
                  <a:srgbClr val="151616"/>
                </a:solidFill>
                <a:latin typeface="Arial"/>
                <a:cs typeface="Arial"/>
              </a:rPr>
              <a:t>before</a:t>
            </a:r>
            <a:r>
              <a:rPr sz="1200" i="1" spc="-7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i="1" spc="-5" dirty="0">
                <a:solidFill>
                  <a:srgbClr val="151616"/>
                </a:solidFill>
                <a:latin typeface="Arial"/>
                <a:cs typeface="Arial"/>
              </a:rPr>
              <a:t>being</a:t>
            </a:r>
            <a:r>
              <a:rPr sz="1200" i="1" spc="-7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i="1" spc="-5" dirty="0">
                <a:solidFill>
                  <a:srgbClr val="151616"/>
                </a:solidFill>
                <a:latin typeface="Arial"/>
                <a:cs typeface="Arial"/>
              </a:rPr>
              <a:t>passed</a:t>
            </a:r>
            <a:r>
              <a:rPr sz="1200" i="1" spc="-7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i="1" spc="-5" dirty="0">
                <a:solidFill>
                  <a:srgbClr val="151616"/>
                </a:solidFill>
                <a:latin typeface="Arial"/>
                <a:cs typeface="Arial"/>
              </a:rPr>
              <a:t>on</a:t>
            </a:r>
            <a:r>
              <a:rPr sz="1200" i="1" spc="-7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i="1" dirty="0">
                <a:solidFill>
                  <a:srgbClr val="151616"/>
                </a:solidFill>
                <a:latin typeface="Arial"/>
                <a:cs typeface="Arial"/>
              </a:rPr>
              <a:t>to</a:t>
            </a:r>
            <a:r>
              <a:rPr sz="1200" i="1" spc="-7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i="1" dirty="0">
                <a:solidFill>
                  <a:srgbClr val="151616"/>
                </a:solidFill>
                <a:latin typeface="Arial"/>
                <a:cs typeface="Arial"/>
              </a:rPr>
              <a:t>the  </a:t>
            </a:r>
            <a:r>
              <a:rPr sz="1200" i="1" spc="-5" dirty="0">
                <a:solidFill>
                  <a:srgbClr val="151616"/>
                </a:solidFill>
                <a:latin typeface="Arial"/>
                <a:cs typeface="Arial"/>
              </a:rPr>
              <a:t>customer.</a:t>
            </a:r>
            <a:endParaRPr sz="1200">
              <a:latin typeface="Arial"/>
              <a:cs typeface="Arial"/>
            </a:endParaRPr>
          </a:p>
        </p:txBody>
      </p:sp>
      <p:sp>
        <p:nvSpPr>
          <p:cNvPr id="66" name="object 66"/>
          <p:cNvSpPr/>
          <p:nvPr/>
        </p:nvSpPr>
        <p:spPr>
          <a:xfrm>
            <a:off x="3959179" y="933986"/>
            <a:ext cx="0" cy="6324600"/>
          </a:xfrm>
          <a:custGeom>
            <a:avLst/>
            <a:gdLst/>
            <a:ahLst/>
            <a:cxnLst/>
            <a:rect l="l" t="t" r="r" b="b"/>
            <a:pathLst>
              <a:path h="6324600">
                <a:moveTo>
                  <a:pt x="0" y="0"/>
                </a:moveTo>
                <a:lnTo>
                  <a:pt x="0" y="632459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6445203" y="933986"/>
            <a:ext cx="762000" cy="6324600"/>
          </a:xfrm>
          <a:custGeom>
            <a:avLst/>
            <a:gdLst/>
            <a:ahLst/>
            <a:cxnLst/>
            <a:rect l="l" t="t" r="r" b="b"/>
            <a:pathLst>
              <a:path w="762000" h="6324600">
                <a:moveTo>
                  <a:pt x="762000" y="0"/>
                </a:moveTo>
                <a:lnTo>
                  <a:pt x="762000" y="2905135"/>
                </a:lnTo>
                <a:lnTo>
                  <a:pt x="0" y="2905135"/>
                </a:lnTo>
                <a:lnTo>
                  <a:pt x="0" y="632459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 txBox="1"/>
          <p:nvPr/>
        </p:nvSpPr>
        <p:spPr>
          <a:xfrm>
            <a:off x="6540422" y="6574225"/>
            <a:ext cx="3940810" cy="719455"/>
          </a:xfrm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marL="12700" marR="5080" algn="just">
              <a:lnSpc>
                <a:spcPts val="1340"/>
              </a:lnSpc>
              <a:spcBef>
                <a:spcPts val="225"/>
              </a:spcBef>
            </a:pPr>
            <a:r>
              <a:rPr sz="1200" i="1" spc="-5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i="1" spc="-1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i="1" spc="-5" dirty="0">
                <a:solidFill>
                  <a:srgbClr val="151616"/>
                </a:solidFill>
                <a:latin typeface="Arial"/>
                <a:cs typeface="Arial"/>
              </a:rPr>
              <a:t>exploded</a:t>
            </a:r>
            <a:r>
              <a:rPr sz="1200" i="1" spc="-10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i="1" spc="-5" dirty="0">
                <a:solidFill>
                  <a:srgbClr val="151616"/>
                </a:solidFill>
                <a:latin typeface="Arial"/>
                <a:cs typeface="Arial"/>
              </a:rPr>
              <a:t>drawing</a:t>
            </a:r>
            <a:r>
              <a:rPr sz="1200" i="1" spc="-10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i="1" spc="-5" dirty="0">
                <a:solidFill>
                  <a:srgbClr val="151616"/>
                </a:solidFill>
                <a:latin typeface="Arial"/>
                <a:cs typeface="Arial"/>
              </a:rPr>
              <a:t>shows</a:t>
            </a:r>
            <a:r>
              <a:rPr sz="1200" i="1" spc="-1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i="1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i="1" spc="-1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i="1" spc="-5" dirty="0">
                <a:solidFill>
                  <a:srgbClr val="151616"/>
                </a:solidFill>
                <a:latin typeface="Arial"/>
                <a:cs typeface="Arial"/>
              </a:rPr>
              <a:t>assembly</a:t>
            </a:r>
            <a:r>
              <a:rPr sz="1200" i="1" spc="-10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i="1" dirty="0">
                <a:solidFill>
                  <a:srgbClr val="151616"/>
                </a:solidFill>
                <a:latin typeface="Arial"/>
                <a:cs typeface="Arial"/>
              </a:rPr>
              <a:t>/</a:t>
            </a:r>
            <a:r>
              <a:rPr sz="1200" i="1" spc="-1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i="1" spc="-5" dirty="0">
                <a:solidFill>
                  <a:srgbClr val="151616"/>
                </a:solidFill>
                <a:latin typeface="Arial"/>
                <a:cs typeface="Arial"/>
              </a:rPr>
              <a:t>construction</a:t>
            </a:r>
            <a:r>
              <a:rPr sz="1200" i="1" spc="-10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i="1" dirty="0">
                <a:solidFill>
                  <a:srgbClr val="151616"/>
                </a:solidFill>
                <a:latin typeface="Arial"/>
                <a:cs typeface="Arial"/>
              </a:rPr>
              <a:t>of  </a:t>
            </a:r>
            <a:r>
              <a:rPr sz="1200" i="1" spc="40" dirty="0">
                <a:solidFill>
                  <a:srgbClr val="151616"/>
                </a:solidFill>
                <a:latin typeface="Arial"/>
                <a:cs typeface="Arial"/>
              </a:rPr>
              <a:t>each </a:t>
            </a:r>
            <a:r>
              <a:rPr sz="1200" i="1" spc="25" dirty="0">
                <a:solidFill>
                  <a:srgbClr val="151616"/>
                </a:solidFill>
                <a:latin typeface="Arial"/>
                <a:cs typeface="Arial"/>
              </a:rPr>
              <a:t>of </a:t>
            </a:r>
            <a:r>
              <a:rPr sz="1200" i="1" spc="35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1200" i="1" spc="50" dirty="0">
                <a:solidFill>
                  <a:srgbClr val="151616"/>
                </a:solidFill>
                <a:latin typeface="Arial"/>
                <a:cs typeface="Arial"/>
              </a:rPr>
              <a:t>speakers. Standard components </a:t>
            </a:r>
            <a:r>
              <a:rPr sz="1200" i="1" spc="35" dirty="0">
                <a:solidFill>
                  <a:srgbClr val="151616"/>
                </a:solidFill>
                <a:latin typeface="Arial"/>
                <a:cs typeface="Arial"/>
              </a:rPr>
              <a:t>and  </a:t>
            </a:r>
            <a:r>
              <a:rPr sz="1200" i="1" spc="-5" dirty="0">
                <a:solidFill>
                  <a:srgbClr val="151616"/>
                </a:solidFill>
                <a:latin typeface="Arial"/>
                <a:cs typeface="Arial"/>
              </a:rPr>
              <a:t>manufactured </a:t>
            </a:r>
            <a:r>
              <a:rPr sz="1200" i="1" dirty="0">
                <a:solidFill>
                  <a:srgbClr val="151616"/>
                </a:solidFill>
                <a:latin typeface="Arial"/>
                <a:cs typeface="Arial"/>
              </a:rPr>
              <a:t>parts </a:t>
            </a:r>
            <a:r>
              <a:rPr sz="1200" i="1" spc="-5" dirty="0">
                <a:solidFill>
                  <a:srgbClr val="151616"/>
                </a:solidFill>
                <a:latin typeface="Arial"/>
                <a:cs typeface="Arial"/>
              </a:rPr>
              <a:t>are combined </a:t>
            </a:r>
            <a:r>
              <a:rPr sz="1200" i="1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1200" i="1" spc="-5" dirty="0">
                <a:solidFill>
                  <a:srgbClr val="151616"/>
                </a:solidFill>
                <a:latin typeface="Arial"/>
                <a:cs typeface="Arial"/>
              </a:rPr>
              <a:t>produce </a:t>
            </a:r>
            <a:r>
              <a:rPr sz="1200" i="1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i="1" spc="28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i="1" spc="-5" dirty="0">
                <a:solidFill>
                  <a:srgbClr val="151616"/>
                </a:solidFill>
                <a:latin typeface="Arial"/>
                <a:cs typeface="Arial"/>
              </a:rPr>
              <a:t>mp3  </a:t>
            </a:r>
            <a:r>
              <a:rPr sz="1200" i="1" dirty="0">
                <a:solidFill>
                  <a:srgbClr val="151616"/>
                </a:solidFill>
                <a:latin typeface="Arial"/>
                <a:cs typeface="Arial"/>
              </a:rPr>
              <a:t>system.</a:t>
            </a:r>
            <a:endParaRPr sz="1200">
              <a:latin typeface="Arial"/>
              <a:cs typeface="Arial"/>
            </a:endParaRPr>
          </a:p>
        </p:txBody>
      </p:sp>
      <p:sp>
        <p:nvSpPr>
          <p:cNvPr id="71" name="object 71"/>
          <p:cNvSpPr txBox="1"/>
          <p:nvPr/>
        </p:nvSpPr>
        <p:spPr>
          <a:xfrm>
            <a:off x="7249810" y="7367690"/>
            <a:ext cx="2862580" cy="187960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0"/>
              </a:spcBef>
              <a:tabLst>
                <a:tab pos="2057400" algn="l"/>
              </a:tabLst>
            </a:pPr>
            <a:r>
              <a:rPr sz="900" spc="5" dirty="0">
                <a:solidFill>
                  <a:srgbClr val="3C2B98"/>
                </a:solidFill>
                <a:latin typeface="Arial"/>
                <a:cs typeface="Arial"/>
                <a:hlinkClick r:id="rId17"/>
              </a:rPr>
              <a:t>www.technologystudent.com</a:t>
            </a:r>
            <a:r>
              <a:rPr sz="900" spc="25" dirty="0">
                <a:solidFill>
                  <a:srgbClr val="3C2B98"/>
                </a:solidFill>
                <a:latin typeface="Arial"/>
                <a:cs typeface="Arial"/>
                <a:hlinkClick r:id="rId17"/>
              </a:rPr>
              <a:t> </a:t>
            </a:r>
            <a:r>
              <a:rPr sz="900" spc="15" dirty="0">
                <a:solidFill>
                  <a:srgbClr val="3C2B98"/>
                </a:solidFill>
                <a:latin typeface="Arial"/>
                <a:cs typeface="Arial"/>
              </a:rPr>
              <a:t>©</a:t>
            </a:r>
            <a:r>
              <a:rPr sz="900" spc="25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900" spc="10" dirty="0">
                <a:solidFill>
                  <a:srgbClr val="3C2B98"/>
                </a:solidFill>
                <a:latin typeface="Arial"/>
                <a:cs typeface="Arial"/>
              </a:rPr>
              <a:t>2018	</a:t>
            </a:r>
            <a:r>
              <a:rPr sz="900" dirty="0">
                <a:solidFill>
                  <a:srgbClr val="3C2B98"/>
                </a:solidFill>
                <a:latin typeface="Arial"/>
                <a:cs typeface="Arial"/>
              </a:rPr>
              <a:t>V.Ryan </a:t>
            </a:r>
            <a:r>
              <a:rPr sz="900" spc="15" dirty="0">
                <a:solidFill>
                  <a:srgbClr val="3C2B98"/>
                </a:solidFill>
                <a:latin typeface="Arial"/>
                <a:cs typeface="Arial"/>
              </a:rPr>
              <a:t>©</a:t>
            </a:r>
            <a:r>
              <a:rPr sz="900" spc="-60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900" spc="10" dirty="0">
                <a:solidFill>
                  <a:srgbClr val="3C2B98"/>
                </a:solidFill>
                <a:latin typeface="Arial"/>
                <a:cs typeface="Arial"/>
              </a:rPr>
              <a:t>2018</a:t>
            </a:r>
            <a:endParaRPr sz="900">
              <a:latin typeface="Arial"/>
              <a:cs typeface="Arial"/>
            </a:endParaRPr>
          </a:p>
        </p:txBody>
      </p:sp>
      <p:sp>
        <p:nvSpPr>
          <p:cNvPr id="72" name="object 72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0"/>
              </a:spcBef>
            </a:pPr>
            <a:r>
              <a:rPr spc="35" dirty="0"/>
              <a:t>WORLD </a:t>
            </a:r>
            <a:r>
              <a:rPr spc="30" dirty="0"/>
              <a:t>ASSOCIATION OF </a:t>
            </a:r>
            <a:r>
              <a:rPr spc="40" dirty="0"/>
              <a:t>TECHNOLOGY </a:t>
            </a:r>
            <a:r>
              <a:rPr spc="35" dirty="0"/>
              <a:t>TEACHERS</a:t>
            </a:r>
          </a:p>
        </p:txBody>
      </p:sp>
      <p:sp>
        <p:nvSpPr>
          <p:cNvPr id="73" name="object 73"/>
          <p:cNvSpPr txBox="1"/>
          <p:nvPr/>
        </p:nvSpPr>
        <p:spPr>
          <a:xfrm>
            <a:off x="4106034" y="7385572"/>
            <a:ext cx="2849245" cy="187325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0"/>
              </a:spcBef>
            </a:pPr>
            <a:r>
              <a:rPr sz="900" spc="5" dirty="0">
                <a:solidFill>
                  <a:srgbClr val="3C2B98"/>
                </a:solidFill>
                <a:latin typeface="Arial"/>
                <a:cs typeface="Arial"/>
                <a:hlinkClick r:id="rId18"/>
              </a:rPr>
              <a:t>https://www.facebook.com/groups/254963448192823/</a:t>
            </a:r>
            <a:endParaRPr sz="900">
              <a:latin typeface="Arial"/>
              <a:cs typeface="Arial"/>
            </a:endParaRPr>
          </a:p>
        </p:txBody>
      </p:sp>
      <p:sp>
        <p:nvSpPr>
          <p:cNvPr id="69" name="object 69"/>
          <p:cNvSpPr txBox="1"/>
          <p:nvPr/>
        </p:nvSpPr>
        <p:spPr>
          <a:xfrm>
            <a:off x="2383842" y="449792"/>
            <a:ext cx="4381500" cy="1257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381885" algn="l"/>
              </a:tabLst>
            </a:pPr>
            <a:r>
              <a:rPr sz="650" spc="10" dirty="0">
                <a:solidFill>
                  <a:srgbClr val="3C2B98"/>
                </a:solidFill>
                <a:latin typeface="Arial"/>
                <a:cs typeface="Arial"/>
              </a:rPr>
              <a:t>WORLD </a:t>
            </a:r>
            <a:r>
              <a:rPr sz="650" spc="5" dirty="0">
                <a:solidFill>
                  <a:srgbClr val="3C2B98"/>
                </a:solidFill>
                <a:latin typeface="Arial"/>
                <a:cs typeface="Arial"/>
              </a:rPr>
              <a:t>ASSOCIATION OF</a:t>
            </a:r>
            <a:r>
              <a:rPr sz="650" spc="100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650" spc="10" dirty="0">
                <a:solidFill>
                  <a:srgbClr val="3C2B98"/>
                </a:solidFill>
                <a:latin typeface="Arial"/>
                <a:cs typeface="Arial"/>
              </a:rPr>
              <a:t>TECHNOLOGY</a:t>
            </a:r>
            <a:r>
              <a:rPr sz="650" spc="30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650" spc="10" dirty="0">
                <a:solidFill>
                  <a:srgbClr val="3C2B98"/>
                </a:solidFill>
                <a:latin typeface="Arial"/>
                <a:cs typeface="Arial"/>
              </a:rPr>
              <a:t>TEACHERS	</a:t>
            </a:r>
            <a:r>
              <a:rPr sz="650" dirty="0">
                <a:solidFill>
                  <a:srgbClr val="3C2B98"/>
                </a:solidFill>
                <a:latin typeface="Arial"/>
                <a:cs typeface="Arial"/>
                <a:hlinkClick r:id="rId19"/>
              </a:rPr>
              <a:t>https://www.facebook.com/groups/254963448192823/</a:t>
            </a:r>
            <a:endParaRPr sz="650">
              <a:latin typeface="Arial"/>
              <a:cs typeface="Arial"/>
            </a:endParaRPr>
          </a:p>
        </p:txBody>
      </p:sp>
      <p:sp>
        <p:nvSpPr>
          <p:cNvPr id="70" name="object 70"/>
          <p:cNvSpPr txBox="1"/>
          <p:nvPr/>
        </p:nvSpPr>
        <p:spPr>
          <a:xfrm>
            <a:off x="6965186" y="423025"/>
            <a:ext cx="3453129" cy="377825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00"/>
              </a:spcBef>
            </a:pPr>
            <a:r>
              <a:rPr sz="650" dirty="0">
                <a:solidFill>
                  <a:srgbClr val="3C2B98"/>
                </a:solidFill>
                <a:latin typeface="Arial"/>
                <a:cs typeface="Arial"/>
                <a:hlinkClick r:id="rId17"/>
              </a:rPr>
              <a:t>www.technologystudent.com © </a:t>
            </a:r>
            <a:r>
              <a:rPr sz="650" dirty="0">
                <a:solidFill>
                  <a:srgbClr val="3C2B98"/>
                </a:solidFill>
                <a:latin typeface="Arial"/>
                <a:cs typeface="Arial"/>
              </a:rPr>
              <a:t>2018 </a:t>
            </a:r>
            <a:r>
              <a:rPr sz="650" spc="-10" dirty="0">
                <a:solidFill>
                  <a:srgbClr val="3C2B98"/>
                </a:solidFill>
                <a:latin typeface="Arial"/>
                <a:cs typeface="Arial"/>
              </a:rPr>
              <a:t>V.Ryan </a:t>
            </a:r>
            <a:r>
              <a:rPr sz="650" dirty="0">
                <a:solidFill>
                  <a:srgbClr val="3C2B98"/>
                </a:solidFill>
                <a:latin typeface="Arial"/>
                <a:cs typeface="Arial"/>
              </a:rPr>
              <a:t>©</a:t>
            </a:r>
            <a:r>
              <a:rPr sz="650" spc="-10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650" dirty="0">
                <a:solidFill>
                  <a:srgbClr val="3C2B98"/>
                </a:solidFill>
                <a:latin typeface="Arial"/>
                <a:cs typeface="Arial"/>
              </a:rPr>
              <a:t>2018</a:t>
            </a:r>
            <a:endParaRPr sz="650">
              <a:latin typeface="Arial"/>
              <a:cs typeface="Arial"/>
            </a:endParaRPr>
          </a:p>
          <a:p>
            <a:pPr marL="378460">
              <a:lnSpc>
                <a:spcPct val="100000"/>
              </a:lnSpc>
              <a:spcBef>
                <a:spcPts val="210"/>
              </a:spcBef>
            </a:pPr>
            <a:r>
              <a:rPr sz="1400" b="1" spc="25" dirty="0">
                <a:solidFill>
                  <a:srgbClr val="151616"/>
                </a:solidFill>
                <a:latin typeface="Arial"/>
                <a:cs typeface="Arial"/>
              </a:rPr>
              <a:t>QUALITY ASSURANCE/</a:t>
            </a:r>
            <a:r>
              <a:rPr sz="1400" b="1" spc="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b="1" spc="25" dirty="0">
                <a:solidFill>
                  <a:srgbClr val="151616"/>
                </a:solidFill>
                <a:latin typeface="Arial"/>
                <a:cs typeface="Arial"/>
              </a:rPr>
              <a:t>CONTROL</a:t>
            </a:r>
            <a:endParaRPr sz="1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6986" y="86957"/>
            <a:ext cx="10465435" cy="7366634"/>
          </a:xfrm>
          <a:custGeom>
            <a:avLst/>
            <a:gdLst/>
            <a:ahLst/>
            <a:cxnLst/>
            <a:rect l="l" t="t" r="r" b="b"/>
            <a:pathLst>
              <a:path w="10465435" h="7366634">
                <a:moveTo>
                  <a:pt x="0" y="0"/>
                </a:moveTo>
                <a:lnTo>
                  <a:pt x="10464866" y="0"/>
                </a:lnTo>
                <a:lnTo>
                  <a:pt x="10464866" y="7366045"/>
                </a:lnTo>
                <a:lnTo>
                  <a:pt x="0" y="7366045"/>
                </a:lnTo>
                <a:lnTo>
                  <a:pt x="0" y="0"/>
                </a:lnTo>
                <a:close/>
              </a:path>
            </a:pathLst>
          </a:custGeom>
          <a:solidFill>
            <a:srgbClr val="F9F5A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00489" y="546235"/>
            <a:ext cx="9944735" cy="2703830"/>
          </a:xfrm>
          <a:custGeom>
            <a:avLst/>
            <a:gdLst/>
            <a:ahLst/>
            <a:cxnLst/>
            <a:rect l="l" t="t" r="r" b="b"/>
            <a:pathLst>
              <a:path w="9944735" h="2703830">
                <a:moveTo>
                  <a:pt x="0" y="0"/>
                </a:moveTo>
                <a:lnTo>
                  <a:pt x="9944103" y="0"/>
                </a:lnTo>
                <a:lnTo>
                  <a:pt x="9944103" y="2703311"/>
                </a:lnTo>
                <a:lnTo>
                  <a:pt x="0" y="2703311"/>
                </a:lnTo>
                <a:lnTo>
                  <a:pt x="0" y="0"/>
                </a:lnTo>
                <a:close/>
              </a:path>
            </a:pathLst>
          </a:custGeom>
          <a:solidFill>
            <a:srgbClr val="FEF8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759287" y="686765"/>
            <a:ext cx="9159240" cy="2094230"/>
          </a:xfrm>
          <a:prstGeom prst="rect">
            <a:avLst/>
          </a:prstGeom>
        </p:spPr>
        <p:txBody>
          <a:bodyPr vert="horz" wrap="square" lIns="0" tIns="45085" rIns="0" bIns="0" rtlCol="0">
            <a:spAutoFit/>
          </a:bodyPr>
          <a:lstStyle/>
          <a:p>
            <a:pPr marL="12700" marR="5080" indent="-635" algn="ctr">
              <a:lnSpc>
                <a:spcPts val="2680"/>
              </a:lnSpc>
              <a:spcBef>
                <a:spcPts val="355"/>
              </a:spcBef>
              <a:tabLst>
                <a:tab pos="3275329" algn="l"/>
                <a:tab pos="6046470" algn="l"/>
              </a:tabLst>
            </a:pPr>
            <a:r>
              <a:rPr sz="2400" b="1" dirty="0">
                <a:solidFill>
                  <a:srgbClr val="151616"/>
                </a:solidFill>
                <a:latin typeface="Arial"/>
                <a:cs typeface="Arial"/>
              </a:rPr>
              <a:t>NEXT IS </a:t>
            </a:r>
            <a:r>
              <a:rPr sz="2400" b="1" spc="-5" dirty="0">
                <a:solidFill>
                  <a:srgbClr val="151616"/>
                </a:solidFill>
                <a:latin typeface="Arial"/>
                <a:cs typeface="Arial"/>
              </a:rPr>
              <a:t>A </a:t>
            </a:r>
            <a:r>
              <a:rPr sz="2400" b="1" spc="-20" dirty="0">
                <a:solidFill>
                  <a:srgbClr val="151616"/>
                </a:solidFill>
                <a:latin typeface="Arial"/>
                <a:cs typeface="Arial"/>
              </a:rPr>
              <a:t>MATERIALS</a:t>
            </a:r>
            <a:r>
              <a:rPr sz="2400" b="1" spc="-17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151616"/>
                </a:solidFill>
                <a:latin typeface="Arial"/>
                <a:cs typeface="Arial"/>
              </a:rPr>
              <a:t>TESTING </a:t>
            </a:r>
            <a:r>
              <a:rPr sz="2400" b="1" spc="-45" dirty="0">
                <a:solidFill>
                  <a:srgbClr val="151616"/>
                </a:solidFill>
                <a:latin typeface="Arial"/>
                <a:cs typeface="Arial"/>
              </a:rPr>
              <a:t>SHEET.	</a:t>
            </a:r>
            <a:r>
              <a:rPr sz="2400" b="1" dirty="0">
                <a:solidFill>
                  <a:srgbClr val="151616"/>
                </a:solidFill>
                <a:latin typeface="Arial"/>
                <a:cs typeface="Arial"/>
              </a:rPr>
              <a:t>IT </a:t>
            </a:r>
            <a:r>
              <a:rPr sz="2400" b="1" spc="-80" dirty="0">
                <a:solidFill>
                  <a:srgbClr val="151616"/>
                </a:solidFill>
                <a:latin typeface="Arial"/>
                <a:cs typeface="Arial"/>
              </a:rPr>
              <a:t>MAY </a:t>
            </a:r>
            <a:r>
              <a:rPr sz="2400" b="1" spc="-5" dirty="0">
                <a:solidFill>
                  <a:srgbClr val="151616"/>
                </a:solidFill>
                <a:latin typeface="Arial"/>
                <a:cs typeface="Arial"/>
              </a:rPr>
              <a:t>BE  </a:t>
            </a:r>
            <a:r>
              <a:rPr sz="2400" b="1" spc="-15" dirty="0">
                <a:solidFill>
                  <a:srgbClr val="151616"/>
                </a:solidFill>
                <a:latin typeface="Arial"/>
                <a:cs typeface="Arial"/>
              </a:rPr>
              <a:t>NECESSARY </a:t>
            </a:r>
            <a:r>
              <a:rPr sz="2400" b="1" dirty="0">
                <a:solidFill>
                  <a:srgbClr val="151616"/>
                </a:solidFill>
                <a:latin typeface="Arial"/>
                <a:cs typeface="Arial"/>
              </a:rPr>
              <a:t>FOR YOU </a:t>
            </a:r>
            <a:r>
              <a:rPr sz="2400" b="1" spc="-25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2400" b="1" dirty="0">
                <a:solidFill>
                  <a:srgbClr val="151616"/>
                </a:solidFill>
                <a:latin typeface="Arial"/>
                <a:cs typeface="Arial"/>
              </a:rPr>
              <a:t>TEST </a:t>
            </a:r>
            <a:r>
              <a:rPr sz="2400" b="1" spc="-20" dirty="0">
                <a:solidFill>
                  <a:srgbClr val="151616"/>
                </a:solidFill>
                <a:latin typeface="Arial"/>
                <a:cs typeface="Arial"/>
              </a:rPr>
              <a:t>MATERIALS. </a:t>
            </a:r>
            <a:r>
              <a:rPr sz="2400" b="1" dirty="0">
                <a:solidFill>
                  <a:srgbClr val="151616"/>
                </a:solidFill>
                <a:latin typeface="Arial"/>
                <a:cs typeface="Arial"/>
              </a:rPr>
              <a:t>HOWEVER, IT  </a:t>
            </a:r>
            <a:r>
              <a:rPr sz="2400" b="1" spc="-80" dirty="0">
                <a:solidFill>
                  <a:srgbClr val="151616"/>
                </a:solidFill>
                <a:latin typeface="Arial"/>
                <a:cs typeface="Arial"/>
              </a:rPr>
              <a:t>MAY </a:t>
            </a:r>
            <a:r>
              <a:rPr sz="2400" b="1" spc="-60" dirty="0">
                <a:solidFill>
                  <a:srgbClr val="151616"/>
                </a:solidFill>
                <a:latin typeface="Arial"/>
                <a:cs typeface="Arial"/>
              </a:rPr>
              <a:t>ONLY </a:t>
            </a:r>
            <a:r>
              <a:rPr sz="2400" b="1" spc="-5" dirty="0">
                <a:solidFill>
                  <a:srgbClr val="151616"/>
                </a:solidFill>
                <a:latin typeface="Arial"/>
                <a:cs typeface="Arial"/>
              </a:rPr>
              <a:t>BE </a:t>
            </a:r>
            <a:r>
              <a:rPr sz="2400" b="1" spc="-15" dirty="0">
                <a:solidFill>
                  <a:srgbClr val="151616"/>
                </a:solidFill>
                <a:latin typeface="Arial"/>
                <a:cs typeface="Arial"/>
              </a:rPr>
              <a:t>NECESSARY </a:t>
            </a:r>
            <a:r>
              <a:rPr sz="2400" b="1" spc="-25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2400" b="1" dirty="0">
                <a:solidFill>
                  <a:srgbClr val="151616"/>
                </a:solidFill>
                <a:latin typeface="Arial"/>
                <a:cs typeface="Arial"/>
              </a:rPr>
              <a:t>USE ONE OR TWO TESTS </a:t>
            </a:r>
            <a:r>
              <a:rPr sz="2400" b="1" spc="-5" dirty="0">
                <a:solidFill>
                  <a:srgbClr val="151616"/>
                </a:solidFill>
                <a:latin typeface="Arial"/>
                <a:cs typeface="Arial"/>
              </a:rPr>
              <a:t>AND  </a:t>
            </a:r>
            <a:r>
              <a:rPr sz="2400" b="1" dirty="0">
                <a:solidFill>
                  <a:srgbClr val="151616"/>
                </a:solidFill>
                <a:latin typeface="Arial"/>
                <a:cs typeface="Arial"/>
              </a:rPr>
              <a:t>THESE </a:t>
            </a:r>
            <a:r>
              <a:rPr sz="2400" b="1" spc="-5" dirty="0">
                <a:solidFill>
                  <a:srgbClr val="151616"/>
                </a:solidFill>
                <a:latin typeface="Arial"/>
                <a:cs typeface="Arial"/>
              </a:rPr>
              <a:t>CAN BE </a:t>
            </a:r>
            <a:r>
              <a:rPr sz="2400" b="1" spc="-20" dirty="0">
                <a:solidFill>
                  <a:srgbClr val="151616"/>
                </a:solidFill>
                <a:latin typeface="Arial"/>
                <a:cs typeface="Arial"/>
              </a:rPr>
              <a:t>INTEGRATED </a:t>
            </a:r>
            <a:r>
              <a:rPr sz="2400" b="1" dirty="0">
                <a:solidFill>
                  <a:srgbClr val="151616"/>
                </a:solidFill>
                <a:latin typeface="Arial"/>
                <a:cs typeface="Arial"/>
              </a:rPr>
              <a:t>WITH DESIGN SHEETS. THERE  </a:t>
            </a:r>
            <a:r>
              <a:rPr sz="2400" b="1" spc="-80" dirty="0">
                <a:solidFill>
                  <a:srgbClr val="151616"/>
                </a:solidFill>
                <a:latin typeface="Arial"/>
                <a:cs typeface="Arial"/>
              </a:rPr>
              <a:t>MAY </a:t>
            </a:r>
            <a:r>
              <a:rPr sz="2400" b="1" dirty="0">
                <a:solidFill>
                  <a:srgbClr val="151616"/>
                </a:solidFill>
                <a:latin typeface="Arial"/>
                <a:cs typeface="Arial"/>
              </a:rPr>
              <a:t>NOT </a:t>
            </a:r>
            <a:r>
              <a:rPr sz="2400" b="1" spc="-5" dirty="0">
                <a:solidFill>
                  <a:srgbClr val="151616"/>
                </a:solidFill>
                <a:latin typeface="Arial"/>
                <a:cs typeface="Arial"/>
              </a:rPr>
              <a:t>BE</a:t>
            </a:r>
            <a:r>
              <a:rPr sz="2400" b="1" spc="-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151616"/>
                </a:solidFill>
                <a:latin typeface="Arial"/>
                <a:cs typeface="Arial"/>
              </a:rPr>
              <a:t>A</a:t>
            </a:r>
            <a:r>
              <a:rPr sz="2400" b="1" spc="-8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151616"/>
                </a:solidFill>
                <a:latin typeface="Arial"/>
                <a:cs typeface="Arial"/>
              </a:rPr>
              <a:t>NEED	</a:t>
            </a:r>
            <a:r>
              <a:rPr sz="2400" b="1" dirty="0">
                <a:solidFill>
                  <a:srgbClr val="151616"/>
                </a:solidFill>
                <a:latin typeface="Arial"/>
                <a:cs typeface="Arial"/>
              </a:rPr>
              <a:t>FOR </a:t>
            </a:r>
            <a:r>
              <a:rPr sz="2400" b="1" spc="-5" dirty="0">
                <a:solidFill>
                  <a:srgbClr val="151616"/>
                </a:solidFill>
                <a:latin typeface="Arial"/>
                <a:cs typeface="Arial"/>
              </a:rPr>
              <a:t>A </a:t>
            </a:r>
            <a:r>
              <a:rPr sz="2400" b="1" spc="-50" dirty="0">
                <a:solidFill>
                  <a:srgbClr val="151616"/>
                </a:solidFill>
                <a:latin typeface="Arial"/>
                <a:cs typeface="Arial"/>
              </a:rPr>
              <a:t>SEPARATE </a:t>
            </a:r>
            <a:r>
              <a:rPr sz="2400" b="1" spc="-20" dirty="0">
                <a:solidFill>
                  <a:srgbClr val="151616"/>
                </a:solidFill>
                <a:latin typeface="Arial"/>
                <a:cs typeface="Arial"/>
              </a:rPr>
              <a:t>MATERIALS</a:t>
            </a:r>
            <a:r>
              <a:rPr sz="2400" b="1" spc="-19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151616"/>
                </a:solidFill>
                <a:latin typeface="Arial"/>
                <a:cs typeface="Arial"/>
              </a:rPr>
              <a:t>TESTING  </a:t>
            </a:r>
            <a:r>
              <a:rPr sz="2400" b="1" spc="-45" dirty="0">
                <a:solidFill>
                  <a:srgbClr val="151616"/>
                </a:solidFill>
                <a:latin typeface="Arial"/>
                <a:cs typeface="Arial"/>
              </a:rPr>
              <a:t>SHEET.</a:t>
            </a:r>
            <a:endParaRPr sz="24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253683" y="4909183"/>
            <a:ext cx="1824989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151616"/>
                </a:solidFill>
                <a:latin typeface="Arial"/>
                <a:cs typeface="Arial"/>
              </a:rPr>
              <a:t>HELPFUL</a:t>
            </a:r>
            <a:r>
              <a:rPr sz="1800" b="1" spc="-1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151616"/>
                </a:solidFill>
                <a:latin typeface="Arial"/>
                <a:cs typeface="Arial"/>
              </a:rPr>
              <a:t>LINKS</a:t>
            </a:r>
            <a:endParaRPr sz="180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917916" y="3643657"/>
            <a:ext cx="9306560" cy="2989580"/>
          </a:xfrm>
          <a:custGeom>
            <a:avLst/>
            <a:gdLst/>
            <a:ahLst/>
            <a:cxnLst/>
            <a:rect l="l" t="t" r="r" b="b"/>
            <a:pathLst>
              <a:path w="9306560" h="2989579">
                <a:moveTo>
                  <a:pt x="0" y="0"/>
                </a:moveTo>
                <a:lnTo>
                  <a:pt x="9306413" y="0"/>
                </a:lnTo>
                <a:lnTo>
                  <a:pt x="9306413" y="2989497"/>
                </a:lnTo>
                <a:lnTo>
                  <a:pt x="0" y="2989497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DD2B1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4122760" y="3677513"/>
            <a:ext cx="5870575" cy="2819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363855" algn="ctr">
              <a:lnSpc>
                <a:spcPts val="2875"/>
              </a:lnSpc>
              <a:spcBef>
                <a:spcPts val="100"/>
              </a:spcBef>
            </a:pP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PROPERTIES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OF</a:t>
            </a:r>
            <a:r>
              <a:rPr sz="2400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400" spc="-25" dirty="0">
                <a:solidFill>
                  <a:srgbClr val="151616"/>
                </a:solidFill>
                <a:latin typeface="Arial"/>
                <a:cs typeface="Arial"/>
              </a:rPr>
              <a:t>MATERIALS</a:t>
            </a:r>
            <a:endParaRPr sz="2400">
              <a:latin typeface="Arial"/>
              <a:cs typeface="Arial"/>
            </a:endParaRPr>
          </a:p>
          <a:p>
            <a:pPr marL="31115">
              <a:lnSpc>
                <a:spcPts val="2155"/>
              </a:lnSpc>
            </a:pPr>
            <a:r>
              <a:rPr sz="1800" spc="-5" dirty="0">
                <a:solidFill>
                  <a:srgbClr val="DD2B1C"/>
                </a:solidFill>
                <a:latin typeface="Arial"/>
                <a:cs typeface="Arial"/>
                <a:hlinkClick r:id="rId2"/>
              </a:rPr>
              <a:t>http://www.technologystudent.com/joints/matprop1.htm</a:t>
            </a:r>
            <a:endParaRPr sz="1800">
              <a:latin typeface="Arial"/>
              <a:cs typeface="Arial"/>
            </a:endParaRPr>
          </a:p>
          <a:p>
            <a:pPr marL="41275">
              <a:lnSpc>
                <a:spcPct val="100000"/>
              </a:lnSpc>
              <a:spcBef>
                <a:spcPts val="405"/>
              </a:spcBef>
            </a:pPr>
            <a:r>
              <a:rPr sz="1800" spc="-5" dirty="0">
                <a:solidFill>
                  <a:srgbClr val="DD2B1C"/>
                </a:solidFill>
                <a:latin typeface="Arial"/>
                <a:cs typeface="Arial"/>
                <a:hlinkClick r:id="rId3"/>
              </a:rPr>
              <a:t>http://www.technologystudent.com/joints/matprop2.htm</a:t>
            </a:r>
            <a:endParaRPr sz="1800">
              <a:latin typeface="Arial"/>
              <a:cs typeface="Arial"/>
            </a:endParaRPr>
          </a:p>
          <a:p>
            <a:pPr marL="1498600">
              <a:lnSpc>
                <a:spcPct val="100000"/>
              </a:lnSpc>
              <a:spcBef>
                <a:spcPts val="940"/>
              </a:spcBef>
            </a:pPr>
            <a:r>
              <a:rPr sz="2400" spc="-25" dirty="0">
                <a:solidFill>
                  <a:srgbClr val="151616"/>
                </a:solidFill>
                <a:latin typeface="Arial"/>
                <a:cs typeface="Arial"/>
              </a:rPr>
              <a:t>MATERIALS</a:t>
            </a:r>
            <a:r>
              <a:rPr sz="2400" spc="-5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TESTING</a:t>
            </a:r>
            <a:endParaRPr sz="2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0"/>
              </a:spcBef>
            </a:pPr>
            <a:r>
              <a:rPr sz="1800" spc="-5" dirty="0">
                <a:solidFill>
                  <a:srgbClr val="DD2B1C"/>
                </a:solidFill>
                <a:latin typeface="Arial"/>
                <a:cs typeface="Arial"/>
                <a:hlinkClick r:id="rId4"/>
              </a:rPr>
              <a:t>http://www.technologystudent.com/joints/htest1.html</a:t>
            </a:r>
            <a:endParaRPr sz="1800">
              <a:latin typeface="Arial"/>
              <a:cs typeface="Arial"/>
            </a:endParaRPr>
          </a:p>
          <a:p>
            <a:pPr marL="45085" marR="264795" indent="-8890">
              <a:lnSpc>
                <a:spcPts val="2800"/>
              </a:lnSpc>
              <a:spcBef>
                <a:spcPts val="20"/>
              </a:spcBef>
            </a:pPr>
            <a:r>
              <a:rPr sz="1800" spc="-5" dirty="0">
                <a:solidFill>
                  <a:srgbClr val="DD2B1C"/>
                </a:solidFill>
                <a:latin typeface="Arial"/>
                <a:cs typeface="Arial"/>
                <a:hlinkClick r:id="rId5"/>
              </a:rPr>
              <a:t>http://www.technologystudent.com/joints/tensile1.html </a:t>
            </a:r>
            <a:r>
              <a:rPr sz="1800" spc="-5" dirty="0">
                <a:solidFill>
                  <a:srgbClr val="DD2B1C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DD2B1C"/>
                </a:solidFill>
                <a:latin typeface="Arial"/>
                <a:cs typeface="Arial"/>
                <a:hlinkClick r:id="rId6"/>
              </a:rPr>
              <a:t>http://www.technologystudent.com/joints/conduct1.html</a:t>
            </a:r>
            <a:endParaRPr sz="1800">
              <a:latin typeface="Arial"/>
              <a:cs typeface="Arial"/>
            </a:endParaRPr>
          </a:p>
          <a:p>
            <a:pPr marL="50165">
              <a:lnSpc>
                <a:spcPct val="100000"/>
              </a:lnSpc>
              <a:spcBef>
                <a:spcPts val="620"/>
              </a:spcBef>
            </a:pPr>
            <a:r>
              <a:rPr sz="1800" spc="-5" dirty="0">
                <a:solidFill>
                  <a:srgbClr val="DD2B1C"/>
                </a:solidFill>
                <a:latin typeface="Arial"/>
                <a:cs typeface="Arial"/>
                <a:hlinkClick r:id="rId7"/>
              </a:rPr>
              <a:t>http://www.technologystudent.com/joints/toughness1.html</a:t>
            </a:r>
            <a:endParaRPr sz="18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249810" y="7367690"/>
            <a:ext cx="2862580" cy="187960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0"/>
              </a:spcBef>
              <a:tabLst>
                <a:tab pos="2057400" algn="l"/>
              </a:tabLst>
            </a:pPr>
            <a:r>
              <a:rPr sz="900" spc="5" dirty="0">
                <a:solidFill>
                  <a:srgbClr val="3C2B98"/>
                </a:solidFill>
                <a:latin typeface="Arial"/>
                <a:cs typeface="Arial"/>
                <a:hlinkClick r:id="rId8"/>
              </a:rPr>
              <a:t>www.technologystudent.com</a:t>
            </a:r>
            <a:r>
              <a:rPr sz="900" spc="25" dirty="0">
                <a:solidFill>
                  <a:srgbClr val="3C2B98"/>
                </a:solidFill>
                <a:latin typeface="Arial"/>
                <a:cs typeface="Arial"/>
                <a:hlinkClick r:id="rId8"/>
              </a:rPr>
              <a:t> </a:t>
            </a:r>
            <a:r>
              <a:rPr sz="900" spc="15" dirty="0">
                <a:solidFill>
                  <a:srgbClr val="3C2B98"/>
                </a:solidFill>
                <a:latin typeface="Arial"/>
                <a:cs typeface="Arial"/>
              </a:rPr>
              <a:t>©</a:t>
            </a:r>
            <a:r>
              <a:rPr sz="900" spc="25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900" spc="10" dirty="0">
                <a:solidFill>
                  <a:srgbClr val="3C2B98"/>
                </a:solidFill>
                <a:latin typeface="Arial"/>
                <a:cs typeface="Arial"/>
              </a:rPr>
              <a:t>2018	</a:t>
            </a:r>
            <a:r>
              <a:rPr sz="900" dirty="0">
                <a:solidFill>
                  <a:srgbClr val="3C2B98"/>
                </a:solidFill>
                <a:latin typeface="Arial"/>
                <a:cs typeface="Arial"/>
              </a:rPr>
              <a:t>V.Ryan </a:t>
            </a:r>
            <a:r>
              <a:rPr sz="900" spc="15" dirty="0">
                <a:solidFill>
                  <a:srgbClr val="3C2B98"/>
                </a:solidFill>
                <a:latin typeface="Arial"/>
                <a:cs typeface="Arial"/>
              </a:rPr>
              <a:t>©</a:t>
            </a:r>
            <a:r>
              <a:rPr sz="900" spc="-60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900" spc="10" dirty="0">
                <a:solidFill>
                  <a:srgbClr val="3C2B98"/>
                </a:solidFill>
                <a:latin typeface="Arial"/>
                <a:cs typeface="Arial"/>
              </a:rPr>
              <a:t>2018</a:t>
            </a:r>
            <a:endParaRPr sz="900">
              <a:latin typeface="Arial"/>
              <a:cs typeface="Arial"/>
            </a:endParaRPr>
          </a:p>
        </p:txBody>
      </p:sp>
      <p:sp>
        <p:nvSpPr>
          <p:cNvPr id="12" name="object 12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0"/>
              </a:spcBef>
            </a:pPr>
            <a:r>
              <a:rPr spc="35" dirty="0"/>
              <a:t>WORLD </a:t>
            </a:r>
            <a:r>
              <a:rPr spc="30" dirty="0"/>
              <a:t>ASSOCIATION OF </a:t>
            </a:r>
            <a:r>
              <a:rPr spc="40" dirty="0"/>
              <a:t>TECHNOLOGY </a:t>
            </a:r>
            <a:r>
              <a:rPr spc="35" dirty="0"/>
              <a:t>TEACHERS</a:t>
            </a:r>
          </a:p>
        </p:txBody>
      </p:sp>
      <p:sp>
        <p:nvSpPr>
          <p:cNvPr id="13" name="object 13"/>
          <p:cNvSpPr txBox="1"/>
          <p:nvPr/>
        </p:nvSpPr>
        <p:spPr>
          <a:xfrm>
            <a:off x="4106034" y="7385572"/>
            <a:ext cx="2849245" cy="187325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0"/>
              </a:spcBef>
            </a:pPr>
            <a:r>
              <a:rPr sz="900" spc="5" dirty="0">
                <a:solidFill>
                  <a:srgbClr val="3C2B98"/>
                </a:solidFill>
                <a:latin typeface="Arial"/>
                <a:cs typeface="Arial"/>
                <a:hlinkClick r:id="rId9"/>
              </a:rPr>
              <a:t>https://www.facebook.com/groups/254963448192823/</a:t>
            </a:r>
            <a:endParaRPr sz="9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093334" y="202102"/>
            <a:ext cx="2849245" cy="1676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900" spc="5" dirty="0">
                <a:solidFill>
                  <a:srgbClr val="3C2B98"/>
                </a:solidFill>
                <a:latin typeface="Arial"/>
                <a:cs typeface="Arial"/>
                <a:hlinkClick r:id="rId10"/>
              </a:rPr>
              <a:t>https://www.facebook.com/groups/254963448192823/</a:t>
            </a:r>
            <a:endParaRPr sz="9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26078" y="205061"/>
            <a:ext cx="3169285" cy="1676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900" spc="35" dirty="0">
                <a:solidFill>
                  <a:srgbClr val="3C2B98"/>
                </a:solidFill>
                <a:latin typeface="Arial"/>
                <a:cs typeface="Arial"/>
              </a:rPr>
              <a:t>WORLD </a:t>
            </a:r>
            <a:r>
              <a:rPr sz="900" spc="30" dirty="0">
                <a:solidFill>
                  <a:srgbClr val="3C2B98"/>
                </a:solidFill>
                <a:latin typeface="Arial"/>
                <a:cs typeface="Arial"/>
              </a:rPr>
              <a:t>ASSOCIATION OF </a:t>
            </a:r>
            <a:r>
              <a:rPr sz="900" spc="40" dirty="0">
                <a:solidFill>
                  <a:srgbClr val="3C2B98"/>
                </a:solidFill>
                <a:latin typeface="Arial"/>
                <a:cs typeface="Arial"/>
              </a:rPr>
              <a:t>TECHNOLOGY </a:t>
            </a:r>
            <a:r>
              <a:rPr sz="900" spc="35" dirty="0">
                <a:solidFill>
                  <a:srgbClr val="3C2B98"/>
                </a:solidFill>
                <a:latin typeface="Arial"/>
                <a:cs typeface="Arial"/>
              </a:rPr>
              <a:t>TEACHERS</a:t>
            </a:r>
            <a:endParaRPr sz="9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237108" y="184567"/>
            <a:ext cx="2862580" cy="1676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  <a:tabLst>
                <a:tab pos="2057400" algn="l"/>
              </a:tabLst>
            </a:pPr>
            <a:r>
              <a:rPr sz="900" spc="5" dirty="0">
                <a:solidFill>
                  <a:srgbClr val="3C2B98"/>
                </a:solidFill>
                <a:latin typeface="Arial"/>
                <a:cs typeface="Arial"/>
                <a:hlinkClick r:id="rId8"/>
              </a:rPr>
              <a:t>www.technologystudent.com</a:t>
            </a:r>
            <a:r>
              <a:rPr sz="900" spc="25" dirty="0">
                <a:solidFill>
                  <a:srgbClr val="3C2B98"/>
                </a:solidFill>
                <a:latin typeface="Arial"/>
                <a:cs typeface="Arial"/>
                <a:hlinkClick r:id="rId8"/>
              </a:rPr>
              <a:t> </a:t>
            </a:r>
            <a:r>
              <a:rPr sz="900" spc="15" dirty="0">
                <a:solidFill>
                  <a:srgbClr val="3C2B98"/>
                </a:solidFill>
                <a:latin typeface="Arial"/>
                <a:cs typeface="Arial"/>
                <a:hlinkClick r:id="rId8"/>
              </a:rPr>
              <a:t>©</a:t>
            </a:r>
            <a:r>
              <a:rPr sz="900" spc="25" dirty="0">
                <a:solidFill>
                  <a:srgbClr val="3C2B98"/>
                </a:solidFill>
                <a:latin typeface="Arial"/>
                <a:cs typeface="Arial"/>
                <a:hlinkClick r:id="rId8"/>
              </a:rPr>
              <a:t> </a:t>
            </a:r>
            <a:r>
              <a:rPr sz="900" spc="10" dirty="0">
                <a:solidFill>
                  <a:srgbClr val="3C2B98"/>
                </a:solidFill>
                <a:latin typeface="Arial"/>
                <a:cs typeface="Arial"/>
              </a:rPr>
              <a:t>2018	</a:t>
            </a:r>
            <a:r>
              <a:rPr sz="900" dirty="0">
                <a:solidFill>
                  <a:srgbClr val="3C2B98"/>
                </a:solidFill>
                <a:latin typeface="Arial"/>
                <a:cs typeface="Arial"/>
              </a:rPr>
              <a:t>V.Ryan </a:t>
            </a:r>
            <a:r>
              <a:rPr sz="900" spc="15" dirty="0">
                <a:solidFill>
                  <a:srgbClr val="3C2B98"/>
                </a:solidFill>
                <a:latin typeface="Arial"/>
                <a:cs typeface="Arial"/>
              </a:rPr>
              <a:t>©</a:t>
            </a:r>
            <a:r>
              <a:rPr sz="900" spc="-60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900" spc="10" dirty="0">
                <a:solidFill>
                  <a:srgbClr val="3C2B98"/>
                </a:solidFill>
                <a:latin typeface="Arial"/>
                <a:cs typeface="Arial"/>
              </a:rPr>
              <a:t>2018</a:t>
            </a:r>
            <a:endParaRPr sz="9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6986" y="86957"/>
            <a:ext cx="10465435" cy="7366634"/>
          </a:xfrm>
          <a:custGeom>
            <a:avLst/>
            <a:gdLst/>
            <a:ahLst/>
            <a:cxnLst/>
            <a:rect l="l" t="t" r="r" b="b"/>
            <a:pathLst>
              <a:path w="10465435" h="7366634">
                <a:moveTo>
                  <a:pt x="0" y="0"/>
                </a:moveTo>
                <a:lnTo>
                  <a:pt x="10464866" y="0"/>
                </a:lnTo>
                <a:lnTo>
                  <a:pt x="10464866" y="7366045"/>
                </a:lnTo>
                <a:lnTo>
                  <a:pt x="0" y="7366045"/>
                </a:lnTo>
                <a:lnTo>
                  <a:pt x="0" y="0"/>
                </a:lnTo>
                <a:close/>
              </a:path>
            </a:pathLst>
          </a:custGeom>
          <a:solidFill>
            <a:srgbClr val="F9F5A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90505" y="483829"/>
            <a:ext cx="10328910" cy="6893559"/>
          </a:xfrm>
          <a:custGeom>
            <a:avLst/>
            <a:gdLst/>
            <a:ahLst/>
            <a:cxnLst/>
            <a:rect l="l" t="t" r="r" b="b"/>
            <a:pathLst>
              <a:path w="10328910" h="6893559">
                <a:moveTo>
                  <a:pt x="0" y="0"/>
                </a:moveTo>
                <a:lnTo>
                  <a:pt x="10328302" y="0"/>
                </a:lnTo>
                <a:lnTo>
                  <a:pt x="10328302" y="6892931"/>
                </a:lnTo>
                <a:lnTo>
                  <a:pt x="0" y="6892931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43464" y="7172052"/>
            <a:ext cx="10231755" cy="203200"/>
          </a:xfrm>
          <a:custGeom>
            <a:avLst/>
            <a:gdLst/>
            <a:ahLst/>
            <a:cxnLst/>
            <a:rect l="l" t="t" r="r" b="b"/>
            <a:pathLst>
              <a:path w="10231755" h="203200">
                <a:moveTo>
                  <a:pt x="0" y="0"/>
                </a:moveTo>
                <a:lnTo>
                  <a:pt x="10231462" y="0"/>
                </a:lnTo>
                <a:lnTo>
                  <a:pt x="10231462" y="203198"/>
                </a:lnTo>
                <a:lnTo>
                  <a:pt x="0" y="203198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19659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5776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99035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46658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94283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541907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8001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621283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668908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16532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51460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789562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83083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87846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926085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964183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00228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04356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091185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138808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176911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21501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256287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303912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351537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399161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43726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1478537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1526162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157378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1608714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164681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168809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1735715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1783339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1821437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185954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190081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1948439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1996062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2027811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206591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2107187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2154812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220243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2250061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228816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2329437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237706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242468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2459614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249771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253899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258661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2634239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2672337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271044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275171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2799337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2846962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2885065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2923167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296444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301206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305969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3107315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314541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318669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3234315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328194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3316866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3354969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339624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3443867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3491492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3529591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356769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3608967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365659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370421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3742311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378041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3821687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3869312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391693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3964561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400266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4043937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409156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413918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4174114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421221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425349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430111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4348739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4386837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442494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446621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4513837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4561462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4599565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4637667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467894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472656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477419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4821815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485991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490119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4948815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499644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5031366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object 116"/>
          <p:cNvSpPr/>
          <p:nvPr/>
        </p:nvSpPr>
        <p:spPr>
          <a:xfrm>
            <a:off x="5069469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object 117"/>
          <p:cNvSpPr/>
          <p:nvPr/>
        </p:nvSpPr>
        <p:spPr>
          <a:xfrm>
            <a:off x="511074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" name="object 118"/>
          <p:cNvSpPr/>
          <p:nvPr/>
        </p:nvSpPr>
        <p:spPr>
          <a:xfrm>
            <a:off x="5158367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" name="object 119"/>
          <p:cNvSpPr/>
          <p:nvPr/>
        </p:nvSpPr>
        <p:spPr>
          <a:xfrm>
            <a:off x="5205992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" name="object 120"/>
          <p:cNvSpPr/>
          <p:nvPr/>
        </p:nvSpPr>
        <p:spPr>
          <a:xfrm>
            <a:off x="5244091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" name="object 121"/>
          <p:cNvSpPr/>
          <p:nvPr/>
        </p:nvSpPr>
        <p:spPr>
          <a:xfrm>
            <a:off x="528219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" name="object 122"/>
          <p:cNvSpPr/>
          <p:nvPr/>
        </p:nvSpPr>
        <p:spPr>
          <a:xfrm>
            <a:off x="5323467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" name="object 123"/>
          <p:cNvSpPr/>
          <p:nvPr/>
        </p:nvSpPr>
        <p:spPr>
          <a:xfrm>
            <a:off x="537109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" name="object 124"/>
          <p:cNvSpPr/>
          <p:nvPr/>
        </p:nvSpPr>
        <p:spPr>
          <a:xfrm>
            <a:off x="541871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" name="object 125"/>
          <p:cNvSpPr/>
          <p:nvPr/>
        </p:nvSpPr>
        <p:spPr>
          <a:xfrm>
            <a:off x="5450465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" name="object 126"/>
          <p:cNvSpPr/>
          <p:nvPr/>
        </p:nvSpPr>
        <p:spPr>
          <a:xfrm>
            <a:off x="548856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" name="object 127"/>
          <p:cNvSpPr/>
          <p:nvPr/>
        </p:nvSpPr>
        <p:spPr>
          <a:xfrm>
            <a:off x="552984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" name="object 128"/>
          <p:cNvSpPr/>
          <p:nvPr/>
        </p:nvSpPr>
        <p:spPr>
          <a:xfrm>
            <a:off x="5577465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" name="object 129"/>
          <p:cNvSpPr/>
          <p:nvPr/>
        </p:nvSpPr>
        <p:spPr>
          <a:xfrm>
            <a:off x="562509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" name="object 130"/>
          <p:cNvSpPr/>
          <p:nvPr/>
        </p:nvSpPr>
        <p:spPr>
          <a:xfrm>
            <a:off x="5672714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" name="object 131"/>
          <p:cNvSpPr/>
          <p:nvPr/>
        </p:nvSpPr>
        <p:spPr>
          <a:xfrm>
            <a:off x="571081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" name="object 132"/>
          <p:cNvSpPr/>
          <p:nvPr/>
        </p:nvSpPr>
        <p:spPr>
          <a:xfrm>
            <a:off x="575209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" name="object 133"/>
          <p:cNvSpPr/>
          <p:nvPr/>
        </p:nvSpPr>
        <p:spPr>
          <a:xfrm>
            <a:off x="5799715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" name="object 134"/>
          <p:cNvSpPr/>
          <p:nvPr/>
        </p:nvSpPr>
        <p:spPr>
          <a:xfrm>
            <a:off x="5847339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" name="object 135"/>
          <p:cNvSpPr/>
          <p:nvPr/>
        </p:nvSpPr>
        <p:spPr>
          <a:xfrm>
            <a:off x="5882266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" name="object 136"/>
          <p:cNvSpPr/>
          <p:nvPr/>
        </p:nvSpPr>
        <p:spPr>
          <a:xfrm>
            <a:off x="5920369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" name="object 137"/>
          <p:cNvSpPr/>
          <p:nvPr/>
        </p:nvSpPr>
        <p:spPr>
          <a:xfrm>
            <a:off x="5961642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" name="object 138"/>
          <p:cNvSpPr/>
          <p:nvPr/>
        </p:nvSpPr>
        <p:spPr>
          <a:xfrm>
            <a:off x="6009267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" name="object 139"/>
          <p:cNvSpPr/>
          <p:nvPr/>
        </p:nvSpPr>
        <p:spPr>
          <a:xfrm>
            <a:off x="605689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" name="object 140"/>
          <p:cNvSpPr/>
          <p:nvPr/>
        </p:nvSpPr>
        <p:spPr>
          <a:xfrm>
            <a:off x="6094990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" name="object 141"/>
          <p:cNvSpPr/>
          <p:nvPr/>
        </p:nvSpPr>
        <p:spPr>
          <a:xfrm>
            <a:off x="6133092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" name="object 142"/>
          <p:cNvSpPr/>
          <p:nvPr/>
        </p:nvSpPr>
        <p:spPr>
          <a:xfrm>
            <a:off x="617436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" name="object 143"/>
          <p:cNvSpPr/>
          <p:nvPr/>
        </p:nvSpPr>
        <p:spPr>
          <a:xfrm>
            <a:off x="622199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" name="object 144"/>
          <p:cNvSpPr/>
          <p:nvPr/>
        </p:nvSpPr>
        <p:spPr>
          <a:xfrm>
            <a:off x="626961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" name="object 145"/>
          <p:cNvSpPr/>
          <p:nvPr/>
        </p:nvSpPr>
        <p:spPr>
          <a:xfrm>
            <a:off x="6307717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" name="object 146"/>
          <p:cNvSpPr/>
          <p:nvPr/>
        </p:nvSpPr>
        <p:spPr>
          <a:xfrm>
            <a:off x="634582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" name="object 147"/>
          <p:cNvSpPr/>
          <p:nvPr/>
        </p:nvSpPr>
        <p:spPr>
          <a:xfrm>
            <a:off x="6387095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" name="object 148"/>
          <p:cNvSpPr/>
          <p:nvPr/>
        </p:nvSpPr>
        <p:spPr>
          <a:xfrm>
            <a:off x="6434719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" name="object 149"/>
          <p:cNvSpPr/>
          <p:nvPr/>
        </p:nvSpPr>
        <p:spPr>
          <a:xfrm>
            <a:off x="648234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" name="object 150"/>
          <p:cNvSpPr/>
          <p:nvPr/>
        </p:nvSpPr>
        <p:spPr>
          <a:xfrm>
            <a:off x="6529968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" name="object 151"/>
          <p:cNvSpPr/>
          <p:nvPr/>
        </p:nvSpPr>
        <p:spPr>
          <a:xfrm>
            <a:off x="656807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" name="object 152"/>
          <p:cNvSpPr/>
          <p:nvPr/>
        </p:nvSpPr>
        <p:spPr>
          <a:xfrm>
            <a:off x="6609343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" name="object 153"/>
          <p:cNvSpPr/>
          <p:nvPr/>
        </p:nvSpPr>
        <p:spPr>
          <a:xfrm>
            <a:off x="6656968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" name="object 154"/>
          <p:cNvSpPr/>
          <p:nvPr/>
        </p:nvSpPr>
        <p:spPr>
          <a:xfrm>
            <a:off x="6704593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" name="object 155"/>
          <p:cNvSpPr/>
          <p:nvPr/>
        </p:nvSpPr>
        <p:spPr>
          <a:xfrm>
            <a:off x="6739520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" name="object 156"/>
          <p:cNvSpPr/>
          <p:nvPr/>
        </p:nvSpPr>
        <p:spPr>
          <a:xfrm>
            <a:off x="6777622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" name="object 157"/>
          <p:cNvSpPr/>
          <p:nvPr/>
        </p:nvSpPr>
        <p:spPr>
          <a:xfrm>
            <a:off x="681889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" name="object 158"/>
          <p:cNvSpPr/>
          <p:nvPr/>
        </p:nvSpPr>
        <p:spPr>
          <a:xfrm>
            <a:off x="686652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" name="object 159"/>
          <p:cNvSpPr/>
          <p:nvPr/>
        </p:nvSpPr>
        <p:spPr>
          <a:xfrm>
            <a:off x="6914145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" name="object 160"/>
          <p:cNvSpPr/>
          <p:nvPr/>
        </p:nvSpPr>
        <p:spPr>
          <a:xfrm>
            <a:off x="6952243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" name="object 161"/>
          <p:cNvSpPr/>
          <p:nvPr/>
        </p:nvSpPr>
        <p:spPr>
          <a:xfrm>
            <a:off x="699034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" name="object 162"/>
          <p:cNvSpPr/>
          <p:nvPr/>
        </p:nvSpPr>
        <p:spPr>
          <a:xfrm>
            <a:off x="703162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" name="object 163"/>
          <p:cNvSpPr/>
          <p:nvPr/>
        </p:nvSpPr>
        <p:spPr>
          <a:xfrm>
            <a:off x="7079245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" name="object 164"/>
          <p:cNvSpPr/>
          <p:nvPr/>
        </p:nvSpPr>
        <p:spPr>
          <a:xfrm>
            <a:off x="7126868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" name="object 165"/>
          <p:cNvSpPr/>
          <p:nvPr/>
        </p:nvSpPr>
        <p:spPr>
          <a:xfrm>
            <a:off x="7203064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" name="object 166"/>
          <p:cNvSpPr/>
          <p:nvPr/>
        </p:nvSpPr>
        <p:spPr>
          <a:xfrm>
            <a:off x="724116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" name="object 167"/>
          <p:cNvSpPr/>
          <p:nvPr/>
        </p:nvSpPr>
        <p:spPr>
          <a:xfrm>
            <a:off x="7282439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" name="object 168"/>
          <p:cNvSpPr/>
          <p:nvPr/>
        </p:nvSpPr>
        <p:spPr>
          <a:xfrm>
            <a:off x="733006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" name="object 169"/>
          <p:cNvSpPr/>
          <p:nvPr/>
        </p:nvSpPr>
        <p:spPr>
          <a:xfrm>
            <a:off x="7377689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" name="object 170"/>
          <p:cNvSpPr/>
          <p:nvPr/>
        </p:nvSpPr>
        <p:spPr>
          <a:xfrm>
            <a:off x="7425312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" name="object 171"/>
          <p:cNvSpPr/>
          <p:nvPr/>
        </p:nvSpPr>
        <p:spPr>
          <a:xfrm>
            <a:off x="746341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" name="object 172"/>
          <p:cNvSpPr/>
          <p:nvPr/>
        </p:nvSpPr>
        <p:spPr>
          <a:xfrm>
            <a:off x="7504689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" name="object 173"/>
          <p:cNvSpPr/>
          <p:nvPr/>
        </p:nvSpPr>
        <p:spPr>
          <a:xfrm>
            <a:off x="755231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" name="object 174"/>
          <p:cNvSpPr/>
          <p:nvPr/>
        </p:nvSpPr>
        <p:spPr>
          <a:xfrm>
            <a:off x="7599937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" name="object 175"/>
          <p:cNvSpPr/>
          <p:nvPr/>
        </p:nvSpPr>
        <p:spPr>
          <a:xfrm>
            <a:off x="7634864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" name="object 176"/>
          <p:cNvSpPr/>
          <p:nvPr/>
        </p:nvSpPr>
        <p:spPr>
          <a:xfrm>
            <a:off x="7672968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" name="object 177"/>
          <p:cNvSpPr/>
          <p:nvPr/>
        </p:nvSpPr>
        <p:spPr>
          <a:xfrm>
            <a:off x="771424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" name="object 178"/>
          <p:cNvSpPr/>
          <p:nvPr/>
        </p:nvSpPr>
        <p:spPr>
          <a:xfrm>
            <a:off x="776186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" name="object 179"/>
          <p:cNvSpPr/>
          <p:nvPr/>
        </p:nvSpPr>
        <p:spPr>
          <a:xfrm>
            <a:off x="7809489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" name="object 180"/>
          <p:cNvSpPr/>
          <p:nvPr/>
        </p:nvSpPr>
        <p:spPr>
          <a:xfrm>
            <a:off x="7847589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" name="object 181"/>
          <p:cNvSpPr/>
          <p:nvPr/>
        </p:nvSpPr>
        <p:spPr>
          <a:xfrm>
            <a:off x="788569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" name="object 182"/>
          <p:cNvSpPr/>
          <p:nvPr/>
        </p:nvSpPr>
        <p:spPr>
          <a:xfrm>
            <a:off x="792696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" name="object 183"/>
          <p:cNvSpPr/>
          <p:nvPr/>
        </p:nvSpPr>
        <p:spPr>
          <a:xfrm>
            <a:off x="7974589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" name="object 184"/>
          <p:cNvSpPr/>
          <p:nvPr/>
        </p:nvSpPr>
        <p:spPr>
          <a:xfrm>
            <a:off x="802221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" name="object 185"/>
          <p:cNvSpPr/>
          <p:nvPr/>
        </p:nvSpPr>
        <p:spPr>
          <a:xfrm>
            <a:off x="8060316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" name="object 186"/>
          <p:cNvSpPr/>
          <p:nvPr/>
        </p:nvSpPr>
        <p:spPr>
          <a:xfrm>
            <a:off x="8098418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" name="object 187"/>
          <p:cNvSpPr/>
          <p:nvPr/>
        </p:nvSpPr>
        <p:spPr>
          <a:xfrm>
            <a:off x="8139693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" name="object 188"/>
          <p:cNvSpPr/>
          <p:nvPr/>
        </p:nvSpPr>
        <p:spPr>
          <a:xfrm>
            <a:off x="8187318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" name="object 189"/>
          <p:cNvSpPr/>
          <p:nvPr/>
        </p:nvSpPr>
        <p:spPr>
          <a:xfrm>
            <a:off x="8234943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" name="object 190"/>
          <p:cNvSpPr/>
          <p:nvPr/>
        </p:nvSpPr>
        <p:spPr>
          <a:xfrm>
            <a:off x="8282566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" name="object 191"/>
          <p:cNvSpPr/>
          <p:nvPr/>
        </p:nvSpPr>
        <p:spPr>
          <a:xfrm>
            <a:off x="8320668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" name="object 192"/>
          <p:cNvSpPr/>
          <p:nvPr/>
        </p:nvSpPr>
        <p:spPr>
          <a:xfrm>
            <a:off x="8361943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" name="object 193"/>
          <p:cNvSpPr/>
          <p:nvPr/>
        </p:nvSpPr>
        <p:spPr>
          <a:xfrm>
            <a:off x="8409568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" name="object 194"/>
          <p:cNvSpPr/>
          <p:nvPr/>
        </p:nvSpPr>
        <p:spPr>
          <a:xfrm>
            <a:off x="845719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" name="object 195"/>
          <p:cNvSpPr/>
          <p:nvPr/>
        </p:nvSpPr>
        <p:spPr>
          <a:xfrm>
            <a:off x="8492118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" name="object 196"/>
          <p:cNvSpPr/>
          <p:nvPr/>
        </p:nvSpPr>
        <p:spPr>
          <a:xfrm>
            <a:off x="853022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" name="object 197"/>
          <p:cNvSpPr/>
          <p:nvPr/>
        </p:nvSpPr>
        <p:spPr>
          <a:xfrm>
            <a:off x="8571495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8" name="object 198"/>
          <p:cNvSpPr/>
          <p:nvPr/>
        </p:nvSpPr>
        <p:spPr>
          <a:xfrm>
            <a:off x="861912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9" name="object 199"/>
          <p:cNvSpPr/>
          <p:nvPr/>
        </p:nvSpPr>
        <p:spPr>
          <a:xfrm>
            <a:off x="8666743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0" name="object 200"/>
          <p:cNvSpPr/>
          <p:nvPr/>
        </p:nvSpPr>
        <p:spPr>
          <a:xfrm>
            <a:off x="8704843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1" name="object 201"/>
          <p:cNvSpPr/>
          <p:nvPr/>
        </p:nvSpPr>
        <p:spPr>
          <a:xfrm>
            <a:off x="8742945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2" name="object 202"/>
          <p:cNvSpPr/>
          <p:nvPr/>
        </p:nvSpPr>
        <p:spPr>
          <a:xfrm>
            <a:off x="8784218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3" name="object 203"/>
          <p:cNvSpPr/>
          <p:nvPr/>
        </p:nvSpPr>
        <p:spPr>
          <a:xfrm>
            <a:off x="8831843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4" name="object 204"/>
          <p:cNvSpPr/>
          <p:nvPr/>
        </p:nvSpPr>
        <p:spPr>
          <a:xfrm>
            <a:off x="8879468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5" name="object 205"/>
          <p:cNvSpPr/>
          <p:nvPr/>
        </p:nvSpPr>
        <p:spPr>
          <a:xfrm>
            <a:off x="8911216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6" name="object 206"/>
          <p:cNvSpPr/>
          <p:nvPr/>
        </p:nvSpPr>
        <p:spPr>
          <a:xfrm>
            <a:off x="8949318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7" name="object 207"/>
          <p:cNvSpPr/>
          <p:nvPr/>
        </p:nvSpPr>
        <p:spPr>
          <a:xfrm>
            <a:off x="8990593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8" name="object 208"/>
          <p:cNvSpPr/>
          <p:nvPr/>
        </p:nvSpPr>
        <p:spPr>
          <a:xfrm>
            <a:off x="9038218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9" name="object 209"/>
          <p:cNvSpPr/>
          <p:nvPr/>
        </p:nvSpPr>
        <p:spPr>
          <a:xfrm>
            <a:off x="908584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0" name="object 210"/>
          <p:cNvSpPr/>
          <p:nvPr/>
        </p:nvSpPr>
        <p:spPr>
          <a:xfrm>
            <a:off x="9133466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1" name="object 211"/>
          <p:cNvSpPr/>
          <p:nvPr/>
        </p:nvSpPr>
        <p:spPr>
          <a:xfrm>
            <a:off x="9171568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2" name="object 212"/>
          <p:cNvSpPr/>
          <p:nvPr/>
        </p:nvSpPr>
        <p:spPr>
          <a:xfrm>
            <a:off x="9212843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3" name="object 213"/>
          <p:cNvSpPr/>
          <p:nvPr/>
        </p:nvSpPr>
        <p:spPr>
          <a:xfrm>
            <a:off x="926046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4" name="object 214"/>
          <p:cNvSpPr/>
          <p:nvPr/>
        </p:nvSpPr>
        <p:spPr>
          <a:xfrm>
            <a:off x="930809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5" name="object 215"/>
          <p:cNvSpPr/>
          <p:nvPr/>
        </p:nvSpPr>
        <p:spPr>
          <a:xfrm>
            <a:off x="9343018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6" name="object 216"/>
          <p:cNvSpPr/>
          <p:nvPr/>
        </p:nvSpPr>
        <p:spPr>
          <a:xfrm>
            <a:off x="938112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7" name="object 217"/>
          <p:cNvSpPr/>
          <p:nvPr/>
        </p:nvSpPr>
        <p:spPr>
          <a:xfrm>
            <a:off x="9422395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8" name="object 218"/>
          <p:cNvSpPr/>
          <p:nvPr/>
        </p:nvSpPr>
        <p:spPr>
          <a:xfrm>
            <a:off x="9470018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9" name="object 219"/>
          <p:cNvSpPr/>
          <p:nvPr/>
        </p:nvSpPr>
        <p:spPr>
          <a:xfrm>
            <a:off x="9517643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0" name="object 220"/>
          <p:cNvSpPr/>
          <p:nvPr/>
        </p:nvSpPr>
        <p:spPr>
          <a:xfrm>
            <a:off x="9555743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1" name="object 221"/>
          <p:cNvSpPr/>
          <p:nvPr/>
        </p:nvSpPr>
        <p:spPr>
          <a:xfrm>
            <a:off x="9593845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2" name="object 222"/>
          <p:cNvSpPr/>
          <p:nvPr/>
        </p:nvSpPr>
        <p:spPr>
          <a:xfrm>
            <a:off x="9635118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3" name="object 223"/>
          <p:cNvSpPr/>
          <p:nvPr/>
        </p:nvSpPr>
        <p:spPr>
          <a:xfrm>
            <a:off x="9682743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4" name="object 224"/>
          <p:cNvSpPr/>
          <p:nvPr/>
        </p:nvSpPr>
        <p:spPr>
          <a:xfrm>
            <a:off x="9730368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5" name="object 225"/>
          <p:cNvSpPr/>
          <p:nvPr/>
        </p:nvSpPr>
        <p:spPr>
          <a:xfrm>
            <a:off x="9768470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6" name="object 226"/>
          <p:cNvSpPr/>
          <p:nvPr/>
        </p:nvSpPr>
        <p:spPr>
          <a:xfrm>
            <a:off x="9806572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7" name="object 227"/>
          <p:cNvSpPr/>
          <p:nvPr/>
        </p:nvSpPr>
        <p:spPr>
          <a:xfrm>
            <a:off x="984784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8" name="object 228"/>
          <p:cNvSpPr/>
          <p:nvPr/>
        </p:nvSpPr>
        <p:spPr>
          <a:xfrm>
            <a:off x="989547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9" name="object 229"/>
          <p:cNvSpPr/>
          <p:nvPr/>
        </p:nvSpPr>
        <p:spPr>
          <a:xfrm>
            <a:off x="9943095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0" name="object 230"/>
          <p:cNvSpPr/>
          <p:nvPr/>
        </p:nvSpPr>
        <p:spPr>
          <a:xfrm>
            <a:off x="9990720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1" name="object 231"/>
          <p:cNvSpPr/>
          <p:nvPr/>
        </p:nvSpPr>
        <p:spPr>
          <a:xfrm>
            <a:off x="10028822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2" name="object 232"/>
          <p:cNvSpPr/>
          <p:nvPr/>
        </p:nvSpPr>
        <p:spPr>
          <a:xfrm>
            <a:off x="1007009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3" name="object 233"/>
          <p:cNvSpPr/>
          <p:nvPr/>
        </p:nvSpPr>
        <p:spPr>
          <a:xfrm>
            <a:off x="1011772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4" name="object 234"/>
          <p:cNvSpPr/>
          <p:nvPr/>
        </p:nvSpPr>
        <p:spPr>
          <a:xfrm>
            <a:off x="10165345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5" name="object 235"/>
          <p:cNvSpPr/>
          <p:nvPr/>
        </p:nvSpPr>
        <p:spPr>
          <a:xfrm>
            <a:off x="10200272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6" name="object 236"/>
          <p:cNvSpPr/>
          <p:nvPr/>
        </p:nvSpPr>
        <p:spPr>
          <a:xfrm>
            <a:off x="1023837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7" name="object 237"/>
          <p:cNvSpPr/>
          <p:nvPr/>
        </p:nvSpPr>
        <p:spPr>
          <a:xfrm>
            <a:off x="10279649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8" name="object 238"/>
          <p:cNvSpPr/>
          <p:nvPr/>
        </p:nvSpPr>
        <p:spPr>
          <a:xfrm>
            <a:off x="10327272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9" name="object 239"/>
          <p:cNvSpPr/>
          <p:nvPr/>
        </p:nvSpPr>
        <p:spPr>
          <a:xfrm>
            <a:off x="10374897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0" name="object 240"/>
          <p:cNvSpPr/>
          <p:nvPr/>
        </p:nvSpPr>
        <p:spPr>
          <a:xfrm>
            <a:off x="10412996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1" name="object 241"/>
          <p:cNvSpPr/>
          <p:nvPr/>
        </p:nvSpPr>
        <p:spPr>
          <a:xfrm>
            <a:off x="187913" y="480744"/>
            <a:ext cx="0" cy="6896734"/>
          </a:xfrm>
          <a:custGeom>
            <a:avLst/>
            <a:gdLst/>
            <a:ahLst/>
            <a:cxnLst/>
            <a:rect l="l" t="t" r="r" b="b"/>
            <a:pathLst>
              <a:path h="6896734">
                <a:moveTo>
                  <a:pt x="0" y="0"/>
                </a:moveTo>
                <a:lnTo>
                  <a:pt x="0" y="6896112"/>
                </a:lnTo>
              </a:path>
            </a:pathLst>
          </a:custGeom>
          <a:ln w="179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2" name="object 242"/>
          <p:cNvSpPr/>
          <p:nvPr/>
        </p:nvSpPr>
        <p:spPr>
          <a:xfrm>
            <a:off x="10525719" y="477569"/>
            <a:ext cx="0" cy="6899909"/>
          </a:xfrm>
          <a:custGeom>
            <a:avLst/>
            <a:gdLst/>
            <a:ahLst/>
            <a:cxnLst/>
            <a:rect l="l" t="t" r="r" b="b"/>
            <a:pathLst>
              <a:path h="6899909">
                <a:moveTo>
                  <a:pt x="0" y="0"/>
                </a:moveTo>
                <a:lnTo>
                  <a:pt x="0" y="6899287"/>
                </a:lnTo>
              </a:path>
            </a:pathLst>
          </a:custGeom>
          <a:ln w="179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3" name="object 243"/>
          <p:cNvSpPr txBox="1"/>
          <p:nvPr/>
        </p:nvSpPr>
        <p:spPr>
          <a:xfrm>
            <a:off x="4339916" y="253915"/>
            <a:ext cx="196342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25" dirty="0">
                <a:solidFill>
                  <a:srgbClr val="151616"/>
                </a:solidFill>
                <a:latin typeface="Arial"/>
                <a:cs typeface="Arial"/>
              </a:rPr>
              <a:t>MATERIALS</a:t>
            </a:r>
            <a:r>
              <a:rPr sz="1400" b="1" spc="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b="1" spc="25" dirty="0">
                <a:solidFill>
                  <a:srgbClr val="151616"/>
                </a:solidFill>
                <a:latin typeface="Arial"/>
                <a:cs typeface="Arial"/>
              </a:rPr>
              <a:t>TESTING</a:t>
            </a:r>
            <a:endParaRPr sz="1400">
              <a:latin typeface="Arial"/>
              <a:cs typeface="Arial"/>
            </a:endParaRPr>
          </a:p>
        </p:txBody>
      </p:sp>
      <p:sp>
        <p:nvSpPr>
          <p:cNvPr id="244" name="object 244"/>
          <p:cNvSpPr txBox="1"/>
          <p:nvPr/>
        </p:nvSpPr>
        <p:spPr>
          <a:xfrm>
            <a:off x="9589033" y="226750"/>
            <a:ext cx="64325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25" dirty="0">
                <a:solidFill>
                  <a:srgbClr val="151616"/>
                </a:solidFill>
                <a:latin typeface="Arial"/>
                <a:cs typeface="Arial"/>
              </a:rPr>
              <a:t>SHEET</a:t>
            </a:r>
            <a:endParaRPr sz="1400">
              <a:latin typeface="Arial"/>
              <a:cs typeface="Arial"/>
            </a:endParaRPr>
          </a:p>
        </p:txBody>
      </p:sp>
      <p:sp>
        <p:nvSpPr>
          <p:cNvPr id="245" name="object 245"/>
          <p:cNvSpPr/>
          <p:nvPr/>
        </p:nvSpPr>
        <p:spPr>
          <a:xfrm>
            <a:off x="179165" y="480765"/>
            <a:ext cx="10354310" cy="0"/>
          </a:xfrm>
          <a:custGeom>
            <a:avLst/>
            <a:gdLst/>
            <a:ahLst/>
            <a:cxnLst/>
            <a:rect l="l" t="t" r="r" b="b"/>
            <a:pathLst>
              <a:path w="10354310">
                <a:moveTo>
                  <a:pt x="0" y="0"/>
                </a:moveTo>
                <a:lnTo>
                  <a:pt x="10354124" y="0"/>
                </a:lnTo>
              </a:path>
            </a:pathLst>
          </a:custGeom>
          <a:ln w="179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6" name="object 246"/>
          <p:cNvSpPr txBox="1"/>
          <p:nvPr/>
        </p:nvSpPr>
        <p:spPr>
          <a:xfrm>
            <a:off x="318024" y="252152"/>
            <a:ext cx="63055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25" dirty="0">
                <a:solidFill>
                  <a:srgbClr val="151616"/>
                </a:solidFill>
                <a:latin typeface="Arial"/>
                <a:cs typeface="Arial"/>
              </a:rPr>
              <a:t>NAME:</a:t>
            </a:r>
            <a:endParaRPr sz="1400">
              <a:latin typeface="Arial"/>
              <a:cs typeface="Arial"/>
            </a:endParaRPr>
          </a:p>
        </p:txBody>
      </p:sp>
      <p:sp>
        <p:nvSpPr>
          <p:cNvPr id="247" name="object 247"/>
          <p:cNvSpPr/>
          <p:nvPr/>
        </p:nvSpPr>
        <p:spPr>
          <a:xfrm>
            <a:off x="2976972" y="871811"/>
            <a:ext cx="133985" cy="1672589"/>
          </a:xfrm>
          <a:custGeom>
            <a:avLst/>
            <a:gdLst/>
            <a:ahLst/>
            <a:cxnLst/>
            <a:rect l="l" t="t" r="r" b="b"/>
            <a:pathLst>
              <a:path w="133985" h="1672589">
                <a:moveTo>
                  <a:pt x="0" y="0"/>
                </a:moveTo>
                <a:lnTo>
                  <a:pt x="133722" y="0"/>
                </a:lnTo>
                <a:lnTo>
                  <a:pt x="133722" y="1671958"/>
                </a:lnTo>
                <a:lnTo>
                  <a:pt x="0" y="1671958"/>
                </a:lnTo>
                <a:lnTo>
                  <a:pt x="0" y="0"/>
                </a:lnTo>
                <a:close/>
              </a:path>
            </a:pathLst>
          </a:custGeom>
          <a:solidFill>
            <a:srgbClr val="D9D9D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8" name="object 248"/>
          <p:cNvSpPr/>
          <p:nvPr/>
        </p:nvSpPr>
        <p:spPr>
          <a:xfrm>
            <a:off x="2976972" y="871811"/>
            <a:ext cx="133985" cy="1672589"/>
          </a:xfrm>
          <a:custGeom>
            <a:avLst/>
            <a:gdLst/>
            <a:ahLst/>
            <a:cxnLst/>
            <a:rect l="l" t="t" r="r" b="b"/>
            <a:pathLst>
              <a:path w="133985" h="1672589">
                <a:moveTo>
                  <a:pt x="0" y="0"/>
                </a:moveTo>
                <a:lnTo>
                  <a:pt x="133722" y="0"/>
                </a:lnTo>
                <a:lnTo>
                  <a:pt x="133722" y="1671958"/>
                </a:lnTo>
                <a:lnTo>
                  <a:pt x="0" y="1671958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9" name="object 249"/>
          <p:cNvSpPr/>
          <p:nvPr/>
        </p:nvSpPr>
        <p:spPr>
          <a:xfrm>
            <a:off x="2980317" y="874097"/>
            <a:ext cx="43815" cy="1666875"/>
          </a:xfrm>
          <a:custGeom>
            <a:avLst/>
            <a:gdLst/>
            <a:ahLst/>
            <a:cxnLst/>
            <a:rect l="l" t="t" r="r" b="b"/>
            <a:pathLst>
              <a:path w="43814" h="1666875">
                <a:moveTo>
                  <a:pt x="0" y="1666623"/>
                </a:moveTo>
                <a:lnTo>
                  <a:pt x="43214" y="1666623"/>
                </a:lnTo>
                <a:lnTo>
                  <a:pt x="43214" y="0"/>
                </a:lnTo>
                <a:lnTo>
                  <a:pt x="0" y="0"/>
                </a:lnTo>
                <a:lnTo>
                  <a:pt x="0" y="1666623"/>
                </a:lnTo>
                <a:close/>
              </a:path>
            </a:pathLst>
          </a:custGeom>
          <a:solidFill>
            <a:srgbClr val="AFB0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0" name="object 250"/>
          <p:cNvSpPr/>
          <p:nvPr/>
        </p:nvSpPr>
        <p:spPr>
          <a:xfrm>
            <a:off x="3012325" y="874097"/>
            <a:ext cx="43815" cy="1666875"/>
          </a:xfrm>
          <a:custGeom>
            <a:avLst/>
            <a:gdLst/>
            <a:ahLst/>
            <a:cxnLst/>
            <a:rect l="l" t="t" r="r" b="b"/>
            <a:pathLst>
              <a:path w="43814" h="1666875">
                <a:moveTo>
                  <a:pt x="0" y="1666623"/>
                </a:moveTo>
                <a:lnTo>
                  <a:pt x="43214" y="1666623"/>
                </a:lnTo>
                <a:lnTo>
                  <a:pt x="43214" y="0"/>
                </a:lnTo>
                <a:lnTo>
                  <a:pt x="0" y="0"/>
                </a:lnTo>
                <a:lnTo>
                  <a:pt x="0" y="1666623"/>
                </a:lnTo>
                <a:close/>
              </a:path>
            </a:pathLst>
          </a:custGeom>
          <a:solidFill>
            <a:srgbClr val="C4C4C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1" name="object 251"/>
          <p:cNvSpPr/>
          <p:nvPr/>
        </p:nvSpPr>
        <p:spPr>
          <a:xfrm>
            <a:off x="1740574" y="2724746"/>
            <a:ext cx="247650" cy="274955"/>
          </a:xfrm>
          <a:custGeom>
            <a:avLst/>
            <a:gdLst/>
            <a:ahLst/>
            <a:cxnLst/>
            <a:rect l="l" t="t" r="r" b="b"/>
            <a:pathLst>
              <a:path w="247650" h="274955">
                <a:moveTo>
                  <a:pt x="0" y="0"/>
                </a:moveTo>
                <a:lnTo>
                  <a:pt x="247474" y="0"/>
                </a:lnTo>
                <a:lnTo>
                  <a:pt x="247474" y="274542"/>
                </a:lnTo>
                <a:lnTo>
                  <a:pt x="0" y="274542"/>
                </a:lnTo>
                <a:lnTo>
                  <a:pt x="0" y="0"/>
                </a:lnTo>
                <a:close/>
              </a:path>
            </a:pathLst>
          </a:custGeom>
          <a:solidFill>
            <a:srgbClr val="C4C4C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2" name="object 252"/>
          <p:cNvSpPr/>
          <p:nvPr/>
        </p:nvSpPr>
        <p:spPr>
          <a:xfrm>
            <a:off x="1740574" y="2724746"/>
            <a:ext cx="247650" cy="274955"/>
          </a:xfrm>
          <a:custGeom>
            <a:avLst/>
            <a:gdLst/>
            <a:ahLst/>
            <a:cxnLst/>
            <a:rect l="l" t="t" r="r" b="b"/>
            <a:pathLst>
              <a:path w="247650" h="274955">
                <a:moveTo>
                  <a:pt x="0" y="0"/>
                </a:moveTo>
                <a:lnTo>
                  <a:pt x="247474" y="0"/>
                </a:lnTo>
                <a:lnTo>
                  <a:pt x="247474" y="274542"/>
                </a:lnTo>
                <a:lnTo>
                  <a:pt x="0" y="274542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3" name="object 253"/>
          <p:cNvSpPr/>
          <p:nvPr/>
        </p:nvSpPr>
        <p:spPr>
          <a:xfrm>
            <a:off x="1766945" y="2994721"/>
            <a:ext cx="202471" cy="15607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4" name="object 254"/>
          <p:cNvSpPr/>
          <p:nvPr/>
        </p:nvSpPr>
        <p:spPr>
          <a:xfrm>
            <a:off x="1772478" y="2633392"/>
            <a:ext cx="189865" cy="91440"/>
          </a:xfrm>
          <a:custGeom>
            <a:avLst/>
            <a:gdLst/>
            <a:ahLst/>
            <a:cxnLst/>
            <a:rect l="l" t="t" r="r" b="b"/>
            <a:pathLst>
              <a:path w="189864" h="91439">
                <a:moveTo>
                  <a:pt x="0" y="0"/>
                </a:moveTo>
                <a:lnTo>
                  <a:pt x="189471" y="0"/>
                </a:lnTo>
                <a:lnTo>
                  <a:pt x="189471" y="90871"/>
                </a:lnTo>
                <a:lnTo>
                  <a:pt x="0" y="90871"/>
                </a:lnTo>
                <a:lnTo>
                  <a:pt x="0" y="0"/>
                </a:lnTo>
                <a:close/>
              </a:path>
            </a:pathLst>
          </a:custGeom>
          <a:solidFill>
            <a:srgbClr val="AFB0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5" name="object 255"/>
          <p:cNvSpPr/>
          <p:nvPr/>
        </p:nvSpPr>
        <p:spPr>
          <a:xfrm>
            <a:off x="1772478" y="2633392"/>
            <a:ext cx="189865" cy="91440"/>
          </a:xfrm>
          <a:custGeom>
            <a:avLst/>
            <a:gdLst/>
            <a:ahLst/>
            <a:cxnLst/>
            <a:rect l="l" t="t" r="r" b="b"/>
            <a:pathLst>
              <a:path w="189864" h="91439">
                <a:moveTo>
                  <a:pt x="0" y="0"/>
                </a:moveTo>
                <a:lnTo>
                  <a:pt x="189471" y="0"/>
                </a:lnTo>
                <a:lnTo>
                  <a:pt x="189471" y="90871"/>
                </a:lnTo>
                <a:lnTo>
                  <a:pt x="0" y="90871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6" name="object 256"/>
          <p:cNvSpPr/>
          <p:nvPr/>
        </p:nvSpPr>
        <p:spPr>
          <a:xfrm>
            <a:off x="1763780" y="2727644"/>
            <a:ext cx="0" cy="267335"/>
          </a:xfrm>
          <a:custGeom>
            <a:avLst/>
            <a:gdLst/>
            <a:ahLst/>
            <a:cxnLst/>
            <a:rect l="l" t="t" r="r" b="b"/>
            <a:pathLst>
              <a:path h="267335">
                <a:moveTo>
                  <a:pt x="0" y="0"/>
                </a:moveTo>
                <a:lnTo>
                  <a:pt x="0" y="266810"/>
                </a:lnTo>
              </a:path>
            </a:pathLst>
          </a:custGeom>
          <a:ln w="40600">
            <a:solidFill>
              <a:srgbClr val="AFB0B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7" name="object 257"/>
          <p:cNvSpPr/>
          <p:nvPr/>
        </p:nvSpPr>
        <p:spPr>
          <a:xfrm>
            <a:off x="1778280" y="2638710"/>
            <a:ext cx="40640" cy="83185"/>
          </a:xfrm>
          <a:custGeom>
            <a:avLst/>
            <a:gdLst/>
            <a:ahLst/>
            <a:cxnLst/>
            <a:rect l="l" t="t" r="r" b="b"/>
            <a:pathLst>
              <a:path w="40639" h="83185">
                <a:moveTo>
                  <a:pt x="0" y="0"/>
                </a:moveTo>
                <a:lnTo>
                  <a:pt x="40601" y="0"/>
                </a:lnTo>
                <a:lnTo>
                  <a:pt x="40601" y="82647"/>
                </a:lnTo>
                <a:lnTo>
                  <a:pt x="0" y="82647"/>
                </a:lnTo>
                <a:lnTo>
                  <a:pt x="0" y="0"/>
                </a:lnTo>
                <a:close/>
              </a:path>
            </a:pathLst>
          </a:custGeom>
          <a:solidFill>
            <a:srgbClr val="9898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8" name="object 258"/>
          <p:cNvSpPr/>
          <p:nvPr/>
        </p:nvSpPr>
        <p:spPr>
          <a:xfrm>
            <a:off x="1776589" y="3000974"/>
            <a:ext cx="88265" cy="139700"/>
          </a:xfrm>
          <a:custGeom>
            <a:avLst/>
            <a:gdLst/>
            <a:ahLst/>
            <a:cxnLst/>
            <a:rect l="l" t="t" r="r" b="b"/>
            <a:pathLst>
              <a:path w="88264" h="139700">
                <a:moveTo>
                  <a:pt x="61146" y="0"/>
                </a:moveTo>
                <a:lnTo>
                  <a:pt x="0" y="0"/>
                </a:lnTo>
                <a:lnTo>
                  <a:pt x="88210" y="139442"/>
                </a:lnTo>
                <a:lnTo>
                  <a:pt x="61146" y="0"/>
                </a:lnTo>
                <a:close/>
              </a:path>
            </a:pathLst>
          </a:custGeom>
          <a:solidFill>
            <a:srgbClr val="AFB0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9" name="object 259"/>
          <p:cNvSpPr/>
          <p:nvPr/>
        </p:nvSpPr>
        <p:spPr>
          <a:xfrm>
            <a:off x="2479737" y="2911884"/>
            <a:ext cx="1464310" cy="80645"/>
          </a:xfrm>
          <a:custGeom>
            <a:avLst/>
            <a:gdLst/>
            <a:ahLst/>
            <a:cxnLst/>
            <a:rect l="l" t="t" r="r" b="b"/>
            <a:pathLst>
              <a:path w="1464310" h="80644">
                <a:moveTo>
                  <a:pt x="0" y="0"/>
                </a:moveTo>
                <a:lnTo>
                  <a:pt x="1464260" y="0"/>
                </a:lnTo>
                <a:lnTo>
                  <a:pt x="1464260" y="80233"/>
                </a:lnTo>
                <a:lnTo>
                  <a:pt x="0" y="80233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0" name="object 260"/>
          <p:cNvSpPr/>
          <p:nvPr/>
        </p:nvSpPr>
        <p:spPr>
          <a:xfrm>
            <a:off x="3629750" y="712152"/>
            <a:ext cx="60325" cy="2200275"/>
          </a:xfrm>
          <a:custGeom>
            <a:avLst/>
            <a:gdLst/>
            <a:ahLst/>
            <a:cxnLst/>
            <a:rect l="l" t="t" r="r" b="b"/>
            <a:pathLst>
              <a:path w="60325" h="2200275">
                <a:moveTo>
                  <a:pt x="0" y="0"/>
                </a:moveTo>
                <a:lnTo>
                  <a:pt x="60173" y="0"/>
                </a:lnTo>
                <a:lnTo>
                  <a:pt x="60173" y="2199732"/>
                </a:lnTo>
                <a:lnTo>
                  <a:pt x="0" y="2199732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1" name="object 261"/>
          <p:cNvSpPr/>
          <p:nvPr/>
        </p:nvSpPr>
        <p:spPr>
          <a:xfrm>
            <a:off x="3180899" y="1278800"/>
            <a:ext cx="594360" cy="0"/>
          </a:xfrm>
          <a:custGeom>
            <a:avLst/>
            <a:gdLst/>
            <a:ahLst/>
            <a:cxnLst/>
            <a:rect l="l" t="t" r="r" b="b"/>
            <a:pathLst>
              <a:path w="594360">
                <a:moveTo>
                  <a:pt x="0" y="0"/>
                </a:moveTo>
                <a:lnTo>
                  <a:pt x="594273" y="0"/>
                </a:lnTo>
              </a:path>
            </a:pathLst>
          </a:custGeom>
          <a:ln w="60175">
            <a:solidFill>
              <a:srgbClr val="C4C4C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2" name="object 262"/>
          <p:cNvSpPr/>
          <p:nvPr/>
        </p:nvSpPr>
        <p:spPr>
          <a:xfrm>
            <a:off x="3180899" y="1248713"/>
            <a:ext cx="594360" cy="60325"/>
          </a:xfrm>
          <a:custGeom>
            <a:avLst/>
            <a:gdLst/>
            <a:ahLst/>
            <a:cxnLst/>
            <a:rect l="l" t="t" r="r" b="b"/>
            <a:pathLst>
              <a:path w="594360" h="60325">
                <a:moveTo>
                  <a:pt x="0" y="0"/>
                </a:moveTo>
                <a:lnTo>
                  <a:pt x="594273" y="0"/>
                </a:lnTo>
                <a:lnTo>
                  <a:pt x="594273" y="60175"/>
                </a:lnTo>
                <a:lnTo>
                  <a:pt x="0" y="60175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3" name="object 263"/>
          <p:cNvSpPr/>
          <p:nvPr/>
        </p:nvSpPr>
        <p:spPr>
          <a:xfrm>
            <a:off x="2959733" y="1185796"/>
            <a:ext cx="247376" cy="1826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4" name="object 264"/>
          <p:cNvSpPr/>
          <p:nvPr/>
        </p:nvSpPr>
        <p:spPr>
          <a:xfrm>
            <a:off x="3293518" y="1206421"/>
            <a:ext cx="126617" cy="13928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5" name="object 265"/>
          <p:cNvSpPr/>
          <p:nvPr/>
        </p:nvSpPr>
        <p:spPr>
          <a:xfrm>
            <a:off x="3597735" y="1206421"/>
            <a:ext cx="126622" cy="13928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6" name="object 266"/>
          <p:cNvSpPr/>
          <p:nvPr/>
        </p:nvSpPr>
        <p:spPr>
          <a:xfrm>
            <a:off x="3180899" y="2378667"/>
            <a:ext cx="594360" cy="0"/>
          </a:xfrm>
          <a:custGeom>
            <a:avLst/>
            <a:gdLst/>
            <a:ahLst/>
            <a:cxnLst/>
            <a:rect l="l" t="t" r="r" b="b"/>
            <a:pathLst>
              <a:path w="594360">
                <a:moveTo>
                  <a:pt x="0" y="0"/>
                </a:moveTo>
                <a:lnTo>
                  <a:pt x="594273" y="0"/>
                </a:lnTo>
              </a:path>
            </a:pathLst>
          </a:custGeom>
          <a:ln w="60177">
            <a:solidFill>
              <a:srgbClr val="C4C4C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7" name="object 267"/>
          <p:cNvSpPr/>
          <p:nvPr/>
        </p:nvSpPr>
        <p:spPr>
          <a:xfrm>
            <a:off x="3180899" y="2348578"/>
            <a:ext cx="594360" cy="60325"/>
          </a:xfrm>
          <a:custGeom>
            <a:avLst/>
            <a:gdLst/>
            <a:ahLst/>
            <a:cxnLst/>
            <a:rect l="l" t="t" r="r" b="b"/>
            <a:pathLst>
              <a:path w="594360" h="60325">
                <a:moveTo>
                  <a:pt x="0" y="0"/>
                </a:moveTo>
                <a:lnTo>
                  <a:pt x="594273" y="0"/>
                </a:lnTo>
                <a:lnTo>
                  <a:pt x="594273" y="60177"/>
                </a:lnTo>
                <a:lnTo>
                  <a:pt x="0" y="60177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8" name="object 268"/>
          <p:cNvSpPr/>
          <p:nvPr/>
        </p:nvSpPr>
        <p:spPr>
          <a:xfrm>
            <a:off x="2959733" y="2285664"/>
            <a:ext cx="247376" cy="18266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9" name="object 269"/>
          <p:cNvSpPr/>
          <p:nvPr/>
        </p:nvSpPr>
        <p:spPr>
          <a:xfrm>
            <a:off x="3293518" y="2306289"/>
            <a:ext cx="126617" cy="13928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0" name="object 270"/>
          <p:cNvSpPr/>
          <p:nvPr/>
        </p:nvSpPr>
        <p:spPr>
          <a:xfrm>
            <a:off x="3597735" y="2306289"/>
            <a:ext cx="126622" cy="139287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1" name="object 271"/>
          <p:cNvSpPr/>
          <p:nvPr/>
        </p:nvSpPr>
        <p:spPr>
          <a:xfrm>
            <a:off x="2660183" y="2880586"/>
            <a:ext cx="765810" cy="0"/>
          </a:xfrm>
          <a:custGeom>
            <a:avLst/>
            <a:gdLst/>
            <a:ahLst/>
            <a:cxnLst/>
            <a:rect l="l" t="t" r="r" b="b"/>
            <a:pathLst>
              <a:path w="765810">
                <a:moveTo>
                  <a:pt x="0" y="0"/>
                </a:moveTo>
                <a:lnTo>
                  <a:pt x="765205" y="0"/>
                </a:lnTo>
              </a:path>
            </a:pathLst>
          </a:custGeom>
          <a:ln w="50342">
            <a:solidFill>
              <a:srgbClr val="F9E53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2" name="object 272"/>
          <p:cNvSpPr/>
          <p:nvPr/>
        </p:nvSpPr>
        <p:spPr>
          <a:xfrm>
            <a:off x="2660183" y="2855415"/>
            <a:ext cx="765810" cy="50800"/>
          </a:xfrm>
          <a:custGeom>
            <a:avLst/>
            <a:gdLst/>
            <a:ahLst/>
            <a:cxnLst/>
            <a:rect l="l" t="t" r="r" b="b"/>
            <a:pathLst>
              <a:path w="765810" h="50800">
                <a:moveTo>
                  <a:pt x="0" y="0"/>
                </a:moveTo>
                <a:lnTo>
                  <a:pt x="765205" y="0"/>
                </a:lnTo>
                <a:lnTo>
                  <a:pt x="765205" y="50342"/>
                </a:lnTo>
                <a:lnTo>
                  <a:pt x="0" y="50342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3" name="object 273"/>
          <p:cNvSpPr/>
          <p:nvPr/>
        </p:nvSpPr>
        <p:spPr>
          <a:xfrm>
            <a:off x="2984241" y="617018"/>
            <a:ext cx="118814" cy="238927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4" name="object 274"/>
          <p:cNvSpPr/>
          <p:nvPr/>
        </p:nvSpPr>
        <p:spPr>
          <a:xfrm>
            <a:off x="2984241" y="2616167"/>
            <a:ext cx="118814" cy="238927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5" name="object 275"/>
          <p:cNvSpPr/>
          <p:nvPr/>
        </p:nvSpPr>
        <p:spPr>
          <a:xfrm>
            <a:off x="2805404" y="1061125"/>
            <a:ext cx="94615" cy="508634"/>
          </a:xfrm>
          <a:custGeom>
            <a:avLst/>
            <a:gdLst/>
            <a:ahLst/>
            <a:cxnLst/>
            <a:rect l="l" t="t" r="r" b="b"/>
            <a:pathLst>
              <a:path w="94614" h="508634">
                <a:moveTo>
                  <a:pt x="38051" y="422607"/>
                </a:moveTo>
                <a:lnTo>
                  <a:pt x="0" y="422607"/>
                </a:lnTo>
                <a:lnTo>
                  <a:pt x="47052" y="508143"/>
                </a:lnTo>
                <a:lnTo>
                  <a:pt x="90024" y="430023"/>
                </a:lnTo>
                <a:lnTo>
                  <a:pt x="38051" y="430023"/>
                </a:lnTo>
                <a:lnTo>
                  <a:pt x="38051" y="422607"/>
                </a:lnTo>
                <a:close/>
              </a:path>
              <a:path w="94614" h="508634">
                <a:moveTo>
                  <a:pt x="56051" y="0"/>
                </a:moveTo>
                <a:lnTo>
                  <a:pt x="38051" y="0"/>
                </a:lnTo>
                <a:lnTo>
                  <a:pt x="38051" y="430023"/>
                </a:lnTo>
                <a:lnTo>
                  <a:pt x="56051" y="430023"/>
                </a:lnTo>
                <a:lnTo>
                  <a:pt x="56051" y="0"/>
                </a:lnTo>
                <a:close/>
              </a:path>
              <a:path w="94614" h="508634">
                <a:moveTo>
                  <a:pt x="94103" y="422607"/>
                </a:moveTo>
                <a:lnTo>
                  <a:pt x="56051" y="422607"/>
                </a:lnTo>
                <a:lnTo>
                  <a:pt x="56051" y="430023"/>
                </a:lnTo>
                <a:lnTo>
                  <a:pt x="90024" y="430023"/>
                </a:lnTo>
                <a:lnTo>
                  <a:pt x="94103" y="422607"/>
                </a:lnTo>
                <a:close/>
              </a:path>
            </a:pathLst>
          </a:custGeom>
          <a:solidFill>
            <a:srgbClr val="DD2B1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6" name="object 276"/>
          <p:cNvSpPr/>
          <p:nvPr/>
        </p:nvSpPr>
        <p:spPr>
          <a:xfrm>
            <a:off x="2805404" y="1809968"/>
            <a:ext cx="94615" cy="508634"/>
          </a:xfrm>
          <a:custGeom>
            <a:avLst/>
            <a:gdLst/>
            <a:ahLst/>
            <a:cxnLst/>
            <a:rect l="l" t="t" r="r" b="b"/>
            <a:pathLst>
              <a:path w="94614" h="508635">
                <a:moveTo>
                  <a:pt x="38051" y="422607"/>
                </a:moveTo>
                <a:lnTo>
                  <a:pt x="0" y="422607"/>
                </a:lnTo>
                <a:lnTo>
                  <a:pt x="47052" y="508143"/>
                </a:lnTo>
                <a:lnTo>
                  <a:pt x="90024" y="430023"/>
                </a:lnTo>
                <a:lnTo>
                  <a:pt x="38051" y="430023"/>
                </a:lnTo>
                <a:lnTo>
                  <a:pt x="38051" y="422607"/>
                </a:lnTo>
                <a:close/>
              </a:path>
              <a:path w="94614" h="508635">
                <a:moveTo>
                  <a:pt x="56051" y="0"/>
                </a:moveTo>
                <a:lnTo>
                  <a:pt x="38051" y="0"/>
                </a:lnTo>
                <a:lnTo>
                  <a:pt x="38051" y="430023"/>
                </a:lnTo>
                <a:lnTo>
                  <a:pt x="56051" y="430023"/>
                </a:lnTo>
                <a:lnTo>
                  <a:pt x="56051" y="0"/>
                </a:lnTo>
                <a:close/>
              </a:path>
              <a:path w="94614" h="508635">
                <a:moveTo>
                  <a:pt x="94103" y="422607"/>
                </a:moveTo>
                <a:lnTo>
                  <a:pt x="56051" y="422607"/>
                </a:lnTo>
                <a:lnTo>
                  <a:pt x="56051" y="430023"/>
                </a:lnTo>
                <a:lnTo>
                  <a:pt x="90024" y="430023"/>
                </a:lnTo>
                <a:lnTo>
                  <a:pt x="94103" y="422607"/>
                </a:lnTo>
                <a:close/>
              </a:path>
            </a:pathLst>
          </a:custGeom>
          <a:solidFill>
            <a:srgbClr val="DD2B1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7" name="object 277"/>
          <p:cNvSpPr/>
          <p:nvPr/>
        </p:nvSpPr>
        <p:spPr>
          <a:xfrm>
            <a:off x="2874189" y="2583889"/>
            <a:ext cx="344805" cy="364490"/>
          </a:xfrm>
          <a:custGeom>
            <a:avLst/>
            <a:gdLst/>
            <a:ahLst/>
            <a:cxnLst/>
            <a:rect l="l" t="t" r="r" b="b"/>
            <a:pathLst>
              <a:path w="344805" h="364489">
                <a:moveTo>
                  <a:pt x="172170" y="0"/>
                </a:moveTo>
                <a:lnTo>
                  <a:pt x="217938" y="6508"/>
                </a:lnTo>
                <a:lnTo>
                  <a:pt x="259065" y="24875"/>
                </a:lnTo>
                <a:lnTo>
                  <a:pt x="293909" y="53363"/>
                </a:lnTo>
                <a:lnTo>
                  <a:pt x="320830" y="90238"/>
                </a:lnTo>
                <a:lnTo>
                  <a:pt x="338186" y="133760"/>
                </a:lnTo>
                <a:lnTo>
                  <a:pt x="344336" y="182195"/>
                </a:lnTo>
                <a:lnTo>
                  <a:pt x="338186" y="230631"/>
                </a:lnTo>
                <a:lnTo>
                  <a:pt x="320830" y="274155"/>
                </a:lnTo>
                <a:lnTo>
                  <a:pt x="293909" y="311030"/>
                </a:lnTo>
                <a:lnTo>
                  <a:pt x="259065" y="339519"/>
                </a:lnTo>
                <a:lnTo>
                  <a:pt x="217938" y="357886"/>
                </a:lnTo>
                <a:lnTo>
                  <a:pt x="172170" y="364394"/>
                </a:lnTo>
                <a:lnTo>
                  <a:pt x="126400" y="357886"/>
                </a:lnTo>
                <a:lnTo>
                  <a:pt x="85272" y="339519"/>
                </a:lnTo>
                <a:lnTo>
                  <a:pt x="50427" y="311030"/>
                </a:lnTo>
                <a:lnTo>
                  <a:pt x="23506" y="274155"/>
                </a:lnTo>
                <a:lnTo>
                  <a:pt x="6150" y="230631"/>
                </a:lnTo>
                <a:lnTo>
                  <a:pt x="0" y="182195"/>
                </a:lnTo>
                <a:lnTo>
                  <a:pt x="6150" y="133760"/>
                </a:lnTo>
                <a:lnTo>
                  <a:pt x="23506" y="90238"/>
                </a:lnTo>
                <a:lnTo>
                  <a:pt x="50427" y="53363"/>
                </a:lnTo>
                <a:lnTo>
                  <a:pt x="85272" y="24875"/>
                </a:lnTo>
                <a:lnTo>
                  <a:pt x="126400" y="6508"/>
                </a:lnTo>
                <a:lnTo>
                  <a:pt x="172170" y="0"/>
                </a:lnTo>
                <a:close/>
              </a:path>
            </a:pathLst>
          </a:custGeom>
          <a:ln w="179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8" name="object 278"/>
          <p:cNvSpPr/>
          <p:nvPr/>
        </p:nvSpPr>
        <p:spPr>
          <a:xfrm>
            <a:off x="2059333" y="2685351"/>
            <a:ext cx="829944" cy="184785"/>
          </a:xfrm>
          <a:custGeom>
            <a:avLst/>
            <a:gdLst/>
            <a:ahLst/>
            <a:cxnLst/>
            <a:rect l="l" t="t" r="r" b="b"/>
            <a:pathLst>
              <a:path w="829944" h="184785">
                <a:moveTo>
                  <a:pt x="76226" y="91688"/>
                </a:moveTo>
                <a:lnTo>
                  <a:pt x="0" y="152679"/>
                </a:lnTo>
                <a:lnTo>
                  <a:pt x="92326" y="184402"/>
                </a:lnTo>
                <a:lnTo>
                  <a:pt x="86036" y="148183"/>
                </a:lnTo>
                <a:lnTo>
                  <a:pt x="78508" y="148183"/>
                </a:lnTo>
                <a:lnTo>
                  <a:pt x="75427" y="130449"/>
                </a:lnTo>
                <a:lnTo>
                  <a:pt x="82737" y="129180"/>
                </a:lnTo>
                <a:lnTo>
                  <a:pt x="76226" y="91688"/>
                </a:lnTo>
                <a:close/>
              </a:path>
              <a:path w="829944" h="184785">
                <a:moveTo>
                  <a:pt x="82737" y="129180"/>
                </a:moveTo>
                <a:lnTo>
                  <a:pt x="75427" y="130449"/>
                </a:lnTo>
                <a:lnTo>
                  <a:pt x="78508" y="148183"/>
                </a:lnTo>
                <a:lnTo>
                  <a:pt x="85816" y="146914"/>
                </a:lnTo>
                <a:lnTo>
                  <a:pt x="82737" y="129180"/>
                </a:lnTo>
                <a:close/>
              </a:path>
              <a:path w="829944" h="184785">
                <a:moveTo>
                  <a:pt x="85816" y="146914"/>
                </a:moveTo>
                <a:lnTo>
                  <a:pt x="78508" y="148183"/>
                </a:lnTo>
                <a:lnTo>
                  <a:pt x="86036" y="148183"/>
                </a:lnTo>
                <a:lnTo>
                  <a:pt x="85816" y="146914"/>
                </a:lnTo>
                <a:close/>
              </a:path>
              <a:path w="829944" h="184785">
                <a:moveTo>
                  <a:pt x="826682" y="0"/>
                </a:moveTo>
                <a:lnTo>
                  <a:pt x="82737" y="129180"/>
                </a:lnTo>
                <a:lnTo>
                  <a:pt x="85816" y="146914"/>
                </a:lnTo>
                <a:lnTo>
                  <a:pt x="829764" y="17734"/>
                </a:lnTo>
                <a:lnTo>
                  <a:pt x="826682" y="0"/>
                </a:lnTo>
                <a:close/>
              </a:path>
            </a:pathLst>
          </a:custGeom>
          <a:solidFill>
            <a:srgbClr val="1516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9" name="object 279"/>
          <p:cNvSpPr txBox="1"/>
          <p:nvPr/>
        </p:nvSpPr>
        <p:spPr>
          <a:xfrm>
            <a:off x="300474" y="980797"/>
            <a:ext cx="2384425" cy="374650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5080" algn="just">
              <a:lnSpc>
                <a:spcPts val="890"/>
              </a:lnSpc>
              <a:spcBef>
                <a:spcPts val="185"/>
              </a:spcBef>
            </a:pP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I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carried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out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a hardness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test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on samples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of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perspex,  pine, aluminium and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steel.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These are materials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that I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may use, when manufacturing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my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speaker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system</a:t>
            </a:r>
            <a:r>
              <a:rPr sz="800" spc="6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/</a:t>
            </a:r>
            <a:endParaRPr sz="800">
              <a:latin typeface="Arial"/>
              <a:cs typeface="Arial"/>
            </a:endParaRPr>
          </a:p>
        </p:txBody>
      </p:sp>
      <p:sp>
        <p:nvSpPr>
          <p:cNvPr id="280" name="object 280"/>
          <p:cNvSpPr txBox="1"/>
          <p:nvPr/>
        </p:nvSpPr>
        <p:spPr>
          <a:xfrm>
            <a:off x="302252" y="1321297"/>
            <a:ext cx="59563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0" dirty="0">
                <a:solidFill>
                  <a:srgbClr val="151616"/>
                </a:solidFill>
                <a:latin typeface="Arial"/>
                <a:cs typeface="Arial"/>
              </a:rPr>
              <a:t>MP3</a:t>
            </a:r>
            <a:r>
              <a:rPr sz="800" spc="-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station.</a:t>
            </a:r>
            <a:endParaRPr sz="800">
              <a:latin typeface="Arial"/>
              <a:cs typeface="Arial"/>
            </a:endParaRPr>
          </a:p>
        </p:txBody>
      </p:sp>
      <p:sp>
        <p:nvSpPr>
          <p:cNvPr id="281" name="object 281"/>
          <p:cNvSpPr txBox="1"/>
          <p:nvPr/>
        </p:nvSpPr>
        <p:spPr>
          <a:xfrm>
            <a:off x="300474" y="1548298"/>
            <a:ext cx="227330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I tested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each piece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of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material,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determine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if</a:t>
            </a:r>
            <a:r>
              <a:rPr sz="800" spc="6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any</a:t>
            </a:r>
            <a:endParaRPr sz="800">
              <a:latin typeface="Arial"/>
              <a:cs typeface="Arial"/>
            </a:endParaRPr>
          </a:p>
        </p:txBody>
      </p:sp>
      <p:sp>
        <p:nvSpPr>
          <p:cNvPr id="282" name="object 282"/>
          <p:cNvSpPr txBox="1"/>
          <p:nvPr/>
        </p:nvSpPr>
        <p:spPr>
          <a:xfrm>
            <a:off x="300474" y="1661795"/>
            <a:ext cx="122301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are suitable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for my</a:t>
            </a:r>
            <a:r>
              <a:rPr sz="800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project.</a:t>
            </a:r>
            <a:endParaRPr sz="800">
              <a:latin typeface="Arial"/>
              <a:cs typeface="Arial"/>
            </a:endParaRPr>
          </a:p>
        </p:txBody>
      </p:sp>
      <p:sp>
        <p:nvSpPr>
          <p:cNvPr id="283" name="object 283"/>
          <p:cNvSpPr txBox="1"/>
          <p:nvPr/>
        </p:nvSpPr>
        <p:spPr>
          <a:xfrm>
            <a:off x="300474" y="1888794"/>
            <a:ext cx="215709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The ‘slug’ was loaded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at the top of 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tube</a:t>
            </a:r>
            <a:r>
              <a:rPr sz="800" spc="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and</a:t>
            </a:r>
            <a:endParaRPr sz="800">
              <a:latin typeface="Arial"/>
              <a:cs typeface="Arial"/>
            </a:endParaRPr>
          </a:p>
        </p:txBody>
      </p:sp>
      <p:sp>
        <p:nvSpPr>
          <p:cNvPr id="284" name="object 284"/>
          <p:cNvSpPr txBox="1"/>
          <p:nvPr/>
        </p:nvSpPr>
        <p:spPr>
          <a:xfrm>
            <a:off x="300478" y="2002291"/>
            <a:ext cx="221107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released, so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that it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impacted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sample</a:t>
            </a:r>
            <a:r>
              <a:rPr sz="800" spc="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material</a:t>
            </a:r>
            <a:endParaRPr sz="800">
              <a:latin typeface="Arial"/>
              <a:cs typeface="Arial"/>
            </a:endParaRPr>
          </a:p>
        </p:txBody>
      </p:sp>
      <p:sp>
        <p:nvSpPr>
          <p:cNvPr id="285" name="object 285"/>
          <p:cNvSpPr txBox="1"/>
          <p:nvPr/>
        </p:nvSpPr>
        <p:spPr>
          <a:xfrm>
            <a:off x="300478" y="2115789"/>
            <a:ext cx="1821814" cy="3746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10" dirty="0">
                <a:solidFill>
                  <a:srgbClr val="151616"/>
                </a:solidFill>
                <a:latin typeface="Arial"/>
                <a:cs typeface="Arial"/>
              </a:rPr>
              <a:t>below.</a:t>
            </a:r>
            <a:endParaRPr sz="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825"/>
              </a:spcBef>
            </a:pP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I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recorded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results in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table</a:t>
            </a:r>
            <a:r>
              <a:rPr sz="800" spc="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10" dirty="0">
                <a:solidFill>
                  <a:srgbClr val="151616"/>
                </a:solidFill>
                <a:latin typeface="Arial"/>
                <a:cs typeface="Arial"/>
              </a:rPr>
              <a:t>below.</a:t>
            </a:r>
            <a:endParaRPr sz="800">
              <a:latin typeface="Arial"/>
              <a:cs typeface="Arial"/>
            </a:endParaRPr>
          </a:p>
        </p:txBody>
      </p:sp>
      <p:sp>
        <p:nvSpPr>
          <p:cNvPr id="286" name="object 286"/>
          <p:cNvSpPr txBox="1"/>
          <p:nvPr/>
        </p:nvSpPr>
        <p:spPr>
          <a:xfrm>
            <a:off x="830859" y="609677"/>
            <a:ext cx="13716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u="sng" spc="2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HARDNESS</a:t>
            </a:r>
            <a:r>
              <a:rPr sz="1200" b="1" u="sng" spc="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 </a:t>
            </a:r>
            <a:r>
              <a:rPr sz="1200" b="1" u="sng" spc="2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TEST</a:t>
            </a:r>
            <a:endParaRPr sz="1200">
              <a:latin typeface="Arial"/>
              <a:cs typeface="Arial"/>
            </a:endParaRPr>
          </a:p>
        </p:txBody>
      </p:sp>
      <p:sp>
        <p:nvSpPr>
          <p:cNvPr id="287" name="object 287"/>
          <p:cNvSpPr/>
          <p:nvPr/>
        </p:nvSpPr>
        <p:spPr>
          <a:xfrm>
            <a:off x="8369766" y="5541198"/>
            <a:ext cx="1356951" cy="1505274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8" name="object 288"/>
          <p:cNvSpPr txBox="1"/>
          <p:nvPr/>
        </p:nvSpPr>
        <p:spPr>
          <a:xfrm rot="2700000">
            <a:off x="9056277" y="5655604"/>
            <a:ext cx="160368" cy="603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75"/>
              </a:lnSpc>
            </a:pPr>
            <a:r>
              <a:rPr sz="450" spc="5" dirty="0">
                <a:solidFill>
                  <a:srgbClr val="3C2B98"/>
                </a:solidFill>
                <a:latin typeface="Arial"/>
                <a:cs typeface="Arial"/>
              </a:rPr>
              <a:t>0.00v</a:t>
            </a:r>
            <a:endParaRPr sz="450">
              <a:latin typeface="Arial"/>
              <a:cs typeface="Arial"/>
            </a:endParaRPr>
          </a:p>
        </p:txBody>
      </p:sp>
      <p:sp>
        <p:nvSpPr>
          <p:cNvPr id="289" name="object 289"/>
          <p:cNvSpPr txBox="1"/>
          <p:nvPr/>
        </p:nvSpPr>
        <p:spPr>
          <a:xfrm>
            <a:off x="7581127" y="4419958"/>
            <a:ext cx="2853690" cy="1052195"/>
          </a:xfrm>
          <a:prstGeom prst="rect">
            <a:avLst/>
          </a:prstGeom>
        </p:spPr>
        <p:txBody>
          <a:bodyPr vert="horz" wrap="square" lIns="0" tIns="104775" rIns="0" bIns="0" rtlCol="0">
            <a:spAutoFit/>
          </a:bodyPr>
          <a:lstStyle/>
          <a:p>
            <a:pPr marL="895350">
              <a:lnSpc>
                <a:spcPct val="100000"/>
              </a:lnSpc>
              <a:spcBef>
                <a:spcPts val="825"/>
              </a:spcBef>
            </a:pPr>
            <a:r>
              <a:rPr sz="1200" b="1" u="sng" spc="2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CONDUCTIVITY</a:t>
            </a:r>
            <a:r>
              <a:rPr sz="1200" b="1" u="sng" spc="1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 </a:t>
            </a:r>
            <a:r>
              <a:rPr sz="1200" b="1" u="sng" spc="2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TEST</a:t>
            </a:r>
            <a:endParaRPr sz="1200">
              <a:latin typeface="Arial"/>
              <a:cs typeface="Arial"/>
            </a:endParaRPr>
          </a:p>
          <a:p>
            <a:pPr marL="18415" marR="184785" indent="635">
              <a:lnSpc>
                <a:spcPts val="890"/>
              </a:lnSpc>
              <a:spcBef>
                <a:spcPts val="575"/>
              </a:spcBef>
            </a:pP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I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carried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out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a simple conductivity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test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on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samples.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only insulator was</a:t>
            </a:r>
            <a:r>
              <a:rPr sz="800" spc="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perspex.</a:t>
            </a:r>
            <a:endParaRPr sz="800">
              <a:latin typeface="Arial"/>
              <a:cs typeface="Arial"/>
            </a:endParaRPr>
          </a:p>
          <a:p>
            <a:pPr marL="15240" marR="10795" indent="1270">
              <a:lnSpc>
                <a:spcPts val="890"/>
              </a:lnSpc>
              <a:spcBef>
                <a:spcPts val="5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The volt meter showed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that it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did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not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conduct electricity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current  at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 all.</a:t>
            </a:r>
            <a:endParaRPr sz="800">
              <a:latin typeface="Arial"/>
              <a:cs typeface="Arial"/>
            </a:endParaRPr>
          </a:p>
          <a:p>
            <a:pPr marL="12700" marR="5080" indent="1270">
              <a:lnSpc>
                <a:spcPts val="890"/>
              </a:lnSpc>
              <a:spcBef>
                <a:spcPts val="10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Perspex will also oﬀer protection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from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240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volts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main electricity  and batteries</a:t>
            </a:r>
            <a:endParaRPr sz="800">
              <a:latin typeface="Arial"/>
              <a:cs typeface="Arial"/>
            </a:endParaRPr>
          </a:p>
        </p:txBody>
      </p:sp>
      <p:sp>
        <p:nvSpPr>
          <p:cNvPr id="290" name="object 290"/>
          <p:cNvSpPr txBox="1"/>
          <p:nvPr/>
        </p:nvSpPr>
        <p:spPr>
          <a:xfrm>
            <a:off x="4182383" y="493054"/>
            <a:ext cx="2871470" cy="1347470"/>
          </a:xfrm>
          <a:prstGeom prst="rect">
            <a:avLst/>
          </a:prstGeom>
        </p:spPr>
        <p:txBody>
          <a:bodyPr vert="horz" wrap="square" lIns="0" tIns="78105" rIns="0" bIns="0" rtlCol="0">
            <a:spAutoFit/>
          </a:bodyPr>
          <a:lstStyle/>
          <a:p>
            <a:pPr marL="1647825">
              <a:lnSpc>
                <a:spcPct val="100000"/>
              </a:lnSpc>
              <a:spcBef>
                <a:spcPts val="615"/>
              </a:spcBef>
            </a:pPr>
            <a:r>
              <a:rPr sz="1200" b="1" u="sng" spc="2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DRILLING</a:t>
            </a:r>
            <a:r>
              <a:rPr sz="1200" b="1" u="sng" spc="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 </a:t>
            </a:r>
            <a:r>
              <a:rPr sz="1200" b="1" u="sng" spc="2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TEST</a:t>
            </a:r>
            <a:endParaRPr sz="1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45"/>
              </a:spcBef>
            </a:pP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I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drilled each sample with a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4mm bit,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using a bench</a:t>
            </a:r>
            <a:r>
              <a:rPr sz="800" spc="7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drill.</a:t>
            </a:r>
            <a:endParaRPr sz="800">
              <a:latin typeface="Arial"/>
              <a:cs typeface="Arial"/>
            </a:endParaRPr>
          </a:p>
          <a:p>
            <a:pPr marL="12700" marR="272415">
              <a:lnSpc>
                <a:spcPts val="890"/>
              </a:lnSpc>
              <a:spcBef>
                <a:spcPts val="915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The most diﬃcult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drill was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steel,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as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it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created sharp 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swarf.</a:t>
            </a:r>
            <a:endParaRPr sz="800">
              <a:latin typeface="Arial"/>
              <a:cs typeface="Arial"/>
            </a:endParaRPr>
          </a:p>
          <a:p>
            <a:pPr marL="12700" marR="322580">
              <a:lnSpc>
                <a:spcPts val="890"/>
              </a:lnSpc>
              <a:spcBef>
                <a:spcPts val="900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The perspex had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be protected with masking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tape,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in  case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it shattered. It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drilled relatively </a:t>
            </a:r>
            <a:r>
              <a:rPr sz="800" spc="-10" dirty="0">
                <a:solidFill>
                  <a:srgbClr val="151616"/>
                </a:solidFill>
                <a:latin typeface="Arial"/>
                <a:cs typeface="Arial"/>
              </a:rPr>
              <a:t>easily,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but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with</a:t>
            </a:r>
            <a:r>
              <a:rPr sz="800" spc="5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care.</a:t>
            </a:r>
            <a:endParaRPr sz="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815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The pine drilled easily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but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created</a:t>
            </a:r>
            <a:r>
              <a:rPr sz="800" spc="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dust.</a:t>
            </a:r>
            <a:endParaRPr sz="800">
              <a:latin typeface="Arial"/>
              <a:cs typeface="Arial"/>
            </a:endParaRPr>
          </a:p>
        </p:txBody>
      </p:sp>
      <p:graphicFrame>
        <p:nvGraphicFramePr>
          <p:cNvPr id="291" name="object 291"/>
          <p:cNvGraphicFramePr>
            <a:graphicFrameLocks noGrp="1"/>
          </p:cNvGraphicFramePr>
          <p:nvPr/>
        </p:nvGraphicFramePr>
        <p:xfrm>
          <a:off x="276732" y="3542684"/>
          <a:ext cx="3670935" cy="122364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537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537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6344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45110">
                <a:tc>
                  <a:txBody>
                    <a:bodyPr/>
                    <a:lstStyle/>
                    <a:p>
                      <a:pPr marR="64769" algn="r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sz="800" b="1" spc="25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M</a:t>
                      </a:r>
                      <a:r>
                        <a:rPr sz="800" b="1" spc="-35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A</a:t>
                      </a:r>
                      <a:r>
                        <a:rPr sz="800" b="1" spc="25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TERIA</a:t>
                      </a:r>
                      <a:r>
                        <a:rPr sz="800" b="1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L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4445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84785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sz="800" b="1" spc="5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RESULT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4445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48260" algn="ctr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sz="800" b="1" spc="15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DESCRIPTION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4445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4475">
                <a:tc>
                  <a:txBody>
                    <a:bodyPr/>
                    <a:lstStyle/>
                    <a:p>
                      <a:pPr marL="138430">
                        <a:lnSpc>
                          <a:spcPct val="100000"/>
                        </a:lnSpc>
                        <a:spcBef>
                          <a:spcPts val="570"/>
                        </a:spcBef>
                      </a:pPr>
                      <a:r>
                        <a:rPr sz="800" spc="15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PERSPEX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7239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222885">
                        <a:lnSpc>
                          <a:spcPct val="100000"/>
                        </a:lnSpc>
                        <a:spcBef>
                          <a:spcPts val="570"/>
                        </a:spcBef>
                      </a:pPr>
                      <a:r>
                        <a:rPr sz="800" spc="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FAIR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7239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8890" algn="ctr">
                        <a:lnSpc>
                          <a:spcPct val="100000"/>
                        </a:lnSpc>
                        <a:spcBef>
                          <a:spcPts val="570"/>
                        </a:spcBef>
                      </a:pPr>
                      <a:r>
                        <a:rPr sz="800" spc="15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MEDIUM </a:t>
                      </a:r>
                      <a:r>
                        <a:rPr sz="800" spc="5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SURFACE</a:t>
                      </a:r>
                      <a:r>
                        <a:rPr sz="800" spc="15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 DAMAGE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7239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5110">
                <a:tc>
                  <a:txBody>
                    <a:bodyPr/>
                    <a:lstStyle/>
                    <a:p>
                      <a:pPr marL="227329">
                        <a:lnSpc>
                          <a:spcPct val="100000"/>
                        </a:lnSpc>
                        <a:spcBef>
                          <a:spcPts val="565"/>
                        </a:spcBef>
                      </a:pPr>
                      <a:r>
                        <a:rPr sz="800" spc="1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PINE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71755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222885">
                        <a:lnSpc>
                          <a:spcPct val="100000"/>
                        </a:lnSpc>
                        <a:spcBef>
                          <a:spcPts val="590"/>
                        </a:spcBef>
                      </a:pPr>
                      <a:r>
                        <a:rPr sz="800" spc="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FAIR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7493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26034" algn="ctr">
                        <a:lnSpc>
                          <a:spcPct val="100000"/>
                        </a:lnSpc>
                        <a:spcBef>
                          <a:spcPts val="605"/>
                        </a:spcBef>
                      </a:pPr>
                      <a:r>
                        <a:rPr sz="700" spc="1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DEEP </a:t>
                      </a:r>
                      <a:r>
                        <a:rPr sz="700" spc="15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INDENT </a:t>
                      </a:r>
                      <a:r>
                        <a:rPr sz="700" spc="1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MINIMUM SURFACE</a:t>
                      </a:r>
                      <a:r>
                        <a:rPr sz="700" spc="55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700" spc="1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DAMAGE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76835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4475">
                <a:tc>
                  <a:txBody>
                    <a:bodyPr/>
                    <a:lstStyle/>
                    <a:p>
                      <a:pPr marR="55880" algn="r">
                        <a:lnSpc>
                          <a:spcPct val="100000"/>
                        </a:lnSpc>
                        <a:spcBef>
                          <a:spcPts val="610"/>
                        </a:spcBef>
                      </a:pPr>
                      <a:r>
                        <a:rPr sz="800" spc="25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ALUMINIU</a:t>
                      </a:r>
                      <a:r>
                        <a:rPr sz="80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M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7747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91135">
                        <a:lnSpc>
                          <a:spcPct val="100000"/>
                        </a:lnSpc>
                        <a:spcBef>
                          <a:spcPts val="560"/>
                        </a:spcBef>
                      </a:pPr>
                      <a:r>
                        <a:rPr sz="800" spc="1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GOOD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7112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1750" algn="ctr">
                        <a:lnSpc>
                          <a:spcPct val="100000"/>
                        </a:lnSpc>
                        <a:spcBef>
                          <a:spcPts val="484"/>
                        </a:spcBef>
                      </a:pPr>
                      <a:r>
                        <a:rPr sz="800" spc="15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MINIMUM </a:t>
                      </a:r>
                      <a:r>
                        <a:rPr sz="800" spc="5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SURFACE</a:t>
                      </a:r>
                      <a:r>
                        <a:rPr sz="800" spc="15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 DAMAGE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61594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4475">
                <a:tc>
                  <a:txBody>
                    <a:bodyPr/>
                    <a:lstStyle/>
                    <a:p>
                      <a:pPr marL="189230">
                        <a:lnSpc>
                          <a:spcPct val="100000"/>
                        </a:lnSpc>
                        <a:spcBef>
                          <a:spcPts val="505"/>
                        </a:spcBef>
                      </a:pPr>
                      <a:r>
                        <a:rPr sz="800" spc="15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STEEL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64135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84785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sz="800" spc="1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GOOD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6096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1750" algn="ctr">
                        <a:lnSpc>
                          <a:spcPct val="100000"/>
                        </a:lnSpc>
                        <a:spcBef>
                          <a:spcPts val="555"/>
                        </a:spcBef>
                      </a:pPr>
                      <a:r>
                        <a:rPr sz="800" spc="15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MINIMUM </a:t>
                      </a:r>
                      <a:r>
                        <a:rPr sz="800" spc="5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SURFACE</a:t>
                      </a:r>
                      <a:r>
                        <a:rPr sz="800" spc="15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 DAMAGE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70485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92" name="object 292"/>
          <p:cNvSpPr txBox="1"/>
          <p:nvPr/>
        </p:nvSpPr>
        <p:spPr>
          <a:xfrm>
            <a:off x="1684318" y="3239843"/>
            <a:ext cx="62865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u="sng" spc="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RESULTS</a:t>
            </a:r>
            <a:endParaRPr sz="1000">
              <a:latin typeface="Arial"/>
              <a:cs typeface="Arial"/>
            </a:endParaRPr>
          </a:p>
        </p:txBody>
      </p:sp>
      <p:sp>
        <p:nvSpPr>
          <p:cNvPr id="293" name="object 293"/>
          <p:cNvSpPr txBox="1"/>
          <p:nvPr/>
        </p:nvSpPr>
        <p:spPr>
          <a:xfrm>
            <a:off x="417554" y="4849550"/>
            <a:ext cx="3453129" cy="49910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7620">
              <a:lnSpc>
                <a:spcPct val="100000"/>
              </a:lnSpc>
              <a:spcBef>
                <a:spcPts val="100"/>
              </a:spcBef>
            </a:pPr>
            <a:r>
              <a:rPr sz="1000" u="sng" spc="1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SUMMARY</a:t>
            </a:r>
            <a:endParaRPr sz="1000">
              <a:latin typeface="Arial"/>
              <a:cs typeface="Arial"/>
            </a:endParaRPr>
          </a:p>
          <a:p>
            <a:pPr marL="1584960" marR="5080" indent="-1572895">
              <a:lnSpc>
                <a:spcPts val="890"/>
              </a:lnSpc>
              <a:spcBef>
                <a:spcPts val="760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All these materials are suitable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for my product,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as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they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will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resist knocks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and  drops.</a:t>
            </a:r>
            <a:endParaRPr sz="800">
              <a:latin typeface="Arial"/>
              <a:cs typeface="Arial"/>
            </a:endParaRPr>
          </a:p>
        </p:txBody>
      </p:sp>
      <p:sp>
        <p:nvSpPr>
          <p:cNvPr id="294" name="object 294"/>
          <p:cNvSpPr/>
          <p:nvPr/>
        </p:nvSpPr>
        <p:spPr>
          <a:xfrm>
            <a:off x="4852227" y="5944837"/>
            <a:ext cx="1895849" cy="1182621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5" name="object 295"/>
          <p:cNvSpPr/>
          <p:nvPr/>
        </p:nvSpPr>
        <p:spPr>
          <a:xfrm>
            <a:off x="5493682" y="6021107"/>
            <a:ext cx="724535" cy="193675"/>
          </a:xfrm>
          <a:custGeom>
            <a:avLst/>
            <a:gdLst/>
            <a:ahLst/>
            <a:cxnLst/>
            <a:rect l="l" t="t" r="r" b="b"/>
            <a:pathLst>
              <a:path w="724535" h="193675">
                <a:moveTo>
                  <a:pt x="234955" y="0"/>
                </a:moveTo>
                <a:lnTo>
                  <a:pt x="0" y="107949"/>
                </a:lnTo>
                <a:lnTo>
                  <a:pt x="568332" y="193672"/>
                </a:lnTo>
                <a:lnTo>
                  <a:pt x="723906" y="69851"/>
                </a:lnTo>
                <a:lnTo>
                  <a:pt x="234955" y="0"/>
                </a:lnTo>
                <a:close/>
              </a:path>
            </a:pathLst>
          </a:custGeom>
          <a:solidFill>
            <a:srgbClr val="FDDB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6" name="object 296"/>
          <p:cNvSpPr/>
          <p:nvPr/>
        </p:nvSpPr>
        <p:spPr>
          <a:xfrm>
            <a:off x="5493682" y="6021107"/>
            <a:ext cx="724535" cy="193675"/>
          </a:xfrm>
          <a:custGeom>
            <a:avLst/>
            <a:gdLst/>
            <a:ahLst/>
            <a:cxnLst/>
            <a:rect l="l" t="t" r="r" b="b"/>
            <a:pathLst>
              <a:path w="724535" h="193675">
                <a:moveTo>
                  <a:pt x="234955" y="0"/>
                </a:moveTo>
                <a:lnTo>
                  <a:pt x="723906" y="69851"/>
                </a:lnTo>
                <a:lnTo>
                  <a:pt x="568332" y="193672"/>
                </a:lnTo>
                <a:lnTo>
                  <a:pt x="0" y="107949"/>
                </a:lnTo>
                <a:lnTo>
                  <a:pt x="234955" y="0"/>
                </a:lnTo>
                <a:close/>
              </a:path>
            </a:pathLst>
          </a:custGeom>
          <a:ln w="7199">
            <a:solidFill>
              <a:srgbClr val="AFB0B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7" name="object 297"/>
          <p:cNvSpPr txBox="1"/>
          <p:nvPr/>
        </p:nvSpPr>
        <p:spPr>
          <a:xfrm>
            <a:off x="1696353" y="5498693"/>
            <a:ext cx="2239645" cy="139636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5080">
              <a:lnSpc>
                <a:spcPts val="890"/>
              </a:lnSpc>
              <a:spcBef>
                <a:spcPts val="185"/>
              </a:spcBef>
            </a:pP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I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carried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out further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hardness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tests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on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range 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of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materials, using a centre punch and a ball pein  </a:t>
            </a:r>
            <a:r>
              <a:rPr sz="800" spc="-10" dirty="0">
                <a:solidFill>
                  <a:srgbClr val="151616"/>
                </a:solidFill>
                <a:latin typeface="Arial"/>
                <a:cs typeface="Arial"/>
              </a:rPr>
              <a:t>hammer.</a:t>
            </a:r>
            <a:endParaRPr sz="800">
              <a:latin typeface="Arial"/>
              <a:cs typeface="Arial"/>
            </a:endParaRPr>
          </a:p>
          <a:p>
            <a:pPr marL="12700" marR="55880">
              <a:lnSpc>
                <a:spcPts val="890"/>
              </a:lnSpc>
              <a:spcBef>
                <a:spcPts val="905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Although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not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a scientiﬁcally accurate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test,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all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materials performed</a:t>
            </a:r>
            <a:r>
              <a:rPr sz="800" spc="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well.</a:t>
            </a:r>
            <a:endParaRPr sz="800">
              <a:latin typeface="Arial"/>
              <a:cs typeface="Arial"/>
            </a:endParaRPr>
          </a:p>
          <a:p>
            <a:pPr marL="12700" marR="67310">
              <a:lnSpc>
                <a:spcPts val="890"/>
              </a:lnSpc>
              <a:spcBef>
                <a:spcPts val="900"/>
              </a:spcBef>
            </a:pP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In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order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of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hardness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- steel,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aluminium, perspex  and pine.</a:t>
            </a:r>
            <a:endParaRPr sz="800">
              <a:latin typeface="Arial"/>
              <a:cs typeface="Arial"/>
            </a:endParaRPr>
          </a:p>
          <a:p>
            <a:pPr marL="12700" marR="417195">
              <a:lnSpc>
                <a:spcPts val="890"/>
              </a:lnSpc>
              <a:spcBef>
                <a:spcPts val="905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These results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conﬁrm 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ﬁndings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of the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hardness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test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above.</a:t>
            </a:r>
            <a:endParaRPr sz="800">
              <a:latin typeface="Arial"/>
              <a:cs typeface="Arial"/>
            </a:endParaRPr>
          </a:p>
        </p:txBody>
      </p:sp>
      <p:sp>
        <p:nvSpPr>
          <p:cNvPr id="298" name="object 298"/>
          <p:cNvSpPr/>
          <p:nvPr/>
        </p:nvSpPr>
        <p:spPr>
          <a:xfrm>
            <a:off x="383857" y="5483829"/>
            <a:ext cx="1246633" cy="1502665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9" name="object 299"/>
          <p:cNvSpPr txBox="1"/>
          <p:nvPr/>
        </p:nvSpPr>
        <p:spPr>
          <a:xfrm>
            <a:off x="5236185" y="4533022"/>
            <a:ext cx="111506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u="sng" spc="2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WEIGHT</a:t>
            </a:r>
            <a:r>
              <a:rPr sz="1200" b="1" u="sng" spc="1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 </a:t>
            </a:r>
            <a:r>
              <a:rPr sz="1200" b="1" u="sng" spc="2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TEST</a:t>
            </a:r>
            <a:endParaRPr sz="1200">
              <a:latin typeface="Arial"/>
              <a:cs typeface="Arial"/>
            </a:endParaRPr>
          </a:p>
        </p:txBody>
      </p:sp>
      <p:sp>
        <p:nvSpPr>
          <p:cNvPr id="300" name="object 300"/>
          <p:cNvSpPr txBox="1"/>
          <p:nvPr/>
        </p:nvSpPr>
        <p:spPr>
          <a:xfrm>
            <a:off x="4188726" y="4884025"/>
            <a:ext cx="1420495" cy="1055370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5080">
              <a:lnSpc>
                <a:spcPts val="890"/>
              </a:lnSpc>
              <a:spcBef>
                <a:spcPts val="185"/>
              </a:spcBef>
            </a:pP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I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weighed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samples.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results clearly showed pine  weighing less than all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other  materials.</a:t>
            </a:r>
            <a:endParaRPr sz="800">
              <a:latin typeface="Arial"/>
              <a:cs typeface="Arial"/>
            </a:endParaRPr>
          </a:p>
          <a:p>
            <a:pPr marL="487680" marR="325755" algn="ctr">
              <a:lnSpc>
                <a:spcPts val="890"/>
              </a:lnSpc>
              <a:spcBef>
                <a:spcPts val="910"/>
              </a:spcBef>
            </a:pPr>
            <a:r>
              <a:rPr sz="800" spc="15" dirty="0">
                <a:solidFill>
                  <a:srgbClr val="151616"/>
                </a:solidFill>
                <a:latin typeface="Arial"/>
                <a:cs typeface="Arial"/>
              </a:rPr>
              <a:t>STEEL  PERSPEX  </a:t>
            </a:r>
            <a:r>
              <a:rPr sz="800" spc="25" dirty="0">
                <a:solidFill>
                  <a:srgbClr val="151616"/>
                </a:solidFill>
                <a:latin typeface="Arial"/>
                <a:cs typeface="Arial"/>
              </a:rPr>
              <a:t>A</a:t>
            </a:r>
            <a:r>
              <a:rPr sz="800" spc="15" dirty="0">
                <a:solidFill>
                  <a:srgbClr val="151616"/>
                </a:solidFill>
                <a:latin typeface="Arial"/>
                <a:cs typeface="Arial"/>
              </a:rPr>
              <a:t>LU</a:t>
            </a:r>
            <a:r>
              <a:rPr sz="800" spc="25" dirty="0">
                <a:solidFill>
                  <a:srgbClr val="151616"/>
                </a:solidFill>
                <a:latin typeface="Arial"/>
                <a:cs typeface="Arial"/>
              </a:rPr>
              <a:t>MI</a:t>
            </a:r>
            <a:r>
              <a:rPr sz="800" spc="15" dirty="0">
                <a:solidFill>
                  <a:srgbClr val="151616"/>
                </a:solidFill>
                <a:latin typeface="Arial"/>
                <a:cs typeface="Arial"/>
              </a:rPr>
              <a:t>N</a:t>
            </a:r>
            <a:r>
              <a:rPr sz="800" spc="25" dirty="0">
                <a:solidFill>
                  <a:srgbClr val="151616"/>
                </a:solidFill>
                <a:latin typeface="Arial"/>
                <a:cs typeface="Arial"/>
              </a:rPr>
              <a:t>I</a:t>
            </a:r>
            <a:r>
              <a:rPr sz="800" spc="15" dirty="0">
                <a:solidFill>
                  <a:srgbClr val="151616"/>
                </a:solidFill>
                <a:latin typeface="Arial"/>
                <a:cs typeface="Arial"/>
              </a:rPr>
              <a:t>U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M  </a:t>
            </a:r>
            <a:r>
              <a:rPr sz="800" spc="10" dirty="0">
                <a:solidFill>
                  <a:srgbClr val="151616"/>
                </a:solidFill>
                <a:latin typeface="Arial"/>
                <a:cs typeface="Arial"/>
              </a:rPr>
              <a:t>PINE</a:t>
            </a:r>
            <a:endParaRPr sz="800">
              <a:latin typeface="Arial"/>
              <a:cs typeface="Arial"/>
            </a:endParaRPr>
          </a:p>
        </p:txBody>
      </p:sp>
      <p:sp>
        <p:nvSpPr>
          <p:cNvPr id="301" name="object 301"/>
          <p:cNvSpPr txBox="1"/>
          <p:nvPr/>
        </p:nvSpPr>
        <p:spPr>
          <a:xfrm>
            <a:off x="5865111" y="4884011"/>
            <a:ext cx="1443355" cy="715010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5080">
              <a:lnSpc>
                <a:spcPts val="890"/>
              </a:lnSpc>
              <a:spcBef>
                <a:spcPts val="185"/>
              </a:spcBef>
            </a:pP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I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will consider using pine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for the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casing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of my </a:t>
            </a:r>
            <a:r>
              <a:rPr sz="800" spc="0" dirty="0">
                <a:solidFill>
                  <a:srgbClr val="151616"/>
                </a:solidFill>
                <a:latin typeface="Arial"/>
                <a:cs typeface="Arial"/>
              </a:rPr>
              <a:t>MP3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station,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although both perspex and  aluminium are</a:t>
            </a:r>
            <a:r>
              <a:rPr sz="800" spc="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possibilities.</a:t>
            </a:r>
            <a:endParaRPr sz="800">
              <a:latin typeface="Arial"/>
              <a:cs typeface="Arial"/>
            </a:endParaRPr>
          </a:p>
          <a:p>
            <a:pPr marL="12700" marR="168275">
              <a:lnSpc>
                <a:spcPts val="890"/>
              </a:lnSpc>
              <a:spcBef>
                <a:spcPts val="15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Steel is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least likely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be  used.</a:t>
            </a:r>
            <a:endParaRPr sz="800">
              <a:latin typeface="Arial"/>
              <a:cs typeface="Arial"/>
            </a:endParaRPr>
          </a:p>
        </p:txBody>
      </p:sp>
      <p:sp>
        <p:nvSpPr>
          <p:cNvPr id="302" name="object 302"/>
          <p:cNvSpPr/>
          <p:nvPr/>
        </p:nvSpPr>
        <p:spPr>
          <a:xfrm>
            <a:off x="6857305" y="827247"/>
            <a:ext cx="1336946" cy="1164437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303" name="object 303"/>
          <p:cNvGraphicFramePr>
            <a:graphicFrameLocks noGrp="1"/>
          </p:cNvGraphicFramePr>
          <p:nvPr/>
        </p:nvGraphicFramePr>
        <p:xfrm>
          <a:off x="4208418" y="2202717"/>
          <a:ext cx="4018915" cy="12242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537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267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384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45110">
                <a:tc>
                  <a:txBody>
                    <a:bodyPr/>
                    <a:lstStyle/>
                    <a:p>
                      <a:pPr marL="138430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sz="800" b="1" spc="5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MATERIAL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4445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52069" algn="ctr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sz="800" b="1" spc="5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RESULT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4445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040765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sz="800" b="1" spc="15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DESCRIPTION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4445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4475">
                <a:tc>
                  <a:txBody>
                    <a:bodyPr/>
                    <a:lstStyle/>
                    <a:p>
                      <a:pPr marL="138430">
                        <a:lnSpc>
                          <a:spcPct val="100000"/>
                        </a:lnSpc>
                        <a:spcBef>
                          <a:spcPts val="570"/>
                        </a:spcBef>
                      </a:pPr>
                      <a:r>
                        <a:rPr sz="800" spc="15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PERSPEX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7239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5560" algn="ctr">
                        <a:lnSpc>
                          <a:spcPct val="100000"/>
                        </a:lnSpc>
                        <a:spcBef>
                          <a:spcPts val="625"/>
                        </a:spcBef>
                      </a:pPr>
                      <a:r>
                        <a:rPr sz="700" spc="35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MODERATE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79375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19685" algn="r">
                        <a:lnSpc>
                          <a:spcPct val="100000"/>
                        </a:lnSpc>
                        <a:spcBef>
                          <a:spcPts val="595"/>
                        </a:spcBef>
                      </a:pPr>
                      <a:r>
                        <a:rPr sz="750" spc="25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TENDENCY </a:t>
                      </a:r>
                      <a:r>
                        <a:rPr sz="750" spc="5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TO SPLIT, </a:t>
                      </a:r>
                      <a:r>
                        <a:rPr sz="750" spc="1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IF </a:t>
                      </a:r>
                      <a:r>
                        <a:rPr sz="750" spc="25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MASKING </a:t>
                      </a:r>
                      <a:r>
                        <a:rPr sz="750" spc="5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TAPE </a:t>
                      </a:r>
                      <a:r>
                        <a:rPr sz="750" spc="25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NOT</a:t>
                      </a:r>
                      <a:r>
                        <a:rPr sz="750" spc="35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750" spc="25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USED</a:t>
                      </a:r>
                      <a:endParaRPr sz="750">
                        <a:latin typeface="Arial"/>
                        <a:cs typeface="Arial"/>
                      </a:endParaRPr>
                    </a:p>
                  </a:txBody>
                  <a:tcPr marL="0" marR="0" marT="75565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5110">
                <a:tc>
                  <a:txBody>
                    <a:bodyPr/>
                    <a:lstStyle/>
                    <a:p>
                      <a:pPr marL="250190">
                        <a:lnSpc>
                          <a:spcPct val="100000"/>
                        </a:lnSpc>
                        <a:spcBef>
                          <a:spcPts val="590"/>
                        </a:spcBef>
                      </a:pPr>
                      <a:r>
                        <a:rPr sz="800" spc="1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PINE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7493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9685" algn="ctr">
                        <a:lnSpc>
                          <a:spcPct val="100000"/>
                        </a:lnSpc>
                        <a:spcBef>
                          <a:spcPts val="590"/>
                        </a:spcBef>
                      </a:pPr>
                      <a:r>
                        <a:rPr sz="800" spc="1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EASY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7493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26670" algn="r">
                        <a:lnSpc>
                          <a:spcPct val="100000"/>
                        </a:lnSpc>
                        <a:spcBef>
                          <a:spcPts val="590"/>
                        </a:spcBef>
                      </a:pPr>
                      <a:r>
                        <a:rPr sz="800" spc="1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EASY </a:t>
                      </a:r>
                      <a:r>
                        <a:rPr sz="80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TO </a:t>
                      </a:r>
                      <a:r>
                        <a:rPr sz="800" spc="1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DRILL, </a:t>
                      </a:r>
                      <a:r>
                        <a:rPr sz="800" spc="15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DUST/CHIPPINGS</a:t>
                      </a:r>
                      <a:r>
                        <a:rPr sz="80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800" spc="5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CREATED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7493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5110">
                <a:tc>
                  <a:txBody>
                    <a:bodyPr/>
                    <a:lstStyle/>
                    <a:p>
                      <a:pPr marL="138430">
                        <a:lnSpc>
                          <a:spcPct val="100000"/>
                        </a:lnSpc>
                        <a:spcBef>
                          <a:spcPts val="560"/>
                        </a:spcBef>
                      </a:pPr>
                      <a:r>
                        <a:rPr sz="800" spc="15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ALUMINIUM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7112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29845" algn="ctr">
                        <a:lnSpc>
                          <a:spcPct val="100000"/>
                        </a:lnSpc>
                        <a:spcBef>
                          <a:spcPts val="600"/>
                        </a:spcBef>
                      </a:pPr>
                      <a:r>
                        <a:rPr sz="700" spc="25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MODERATE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7620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93980" algn="r">
                        <a:lnSpc>
                          <a:spcPct val="100000"/>
                        </a:lnSpc>
                        <a:spcBef>
                          <a:spcPts val="505"/>
                        </a:spcBef>
                      </a:pPr>
                      <a:r>
                        <a:rPr sz="800" spc="1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SOFT </a:t>
                      </a:r>
                      <a:r>
                        <a:rPr sz="800" spc="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METAL, </a:t>
                      </a:r>
                      <a:r>
                        <a:rPr sz="800" spc="1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EASY </a:t>
                      </a:r>
                      <a:r>
                        <a:rPr sz="80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TO </a:t>
                      </a:r>
                      <a:r>
                        <a:rPr sz="800" spc="1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DRILL WITH</a:t>
                      </a:r>
                      <a:r>
                        <a:rPr sz="800" spc="25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800" spc="1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CARE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64135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4475">
                <a:tc>
                  <a:txBody>
                    <a:bodyPr/>
                    <a:lstStyle/>
                    <a:p>
                      <a:pPr marL="217804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sz="800" spc="15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STEEL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6096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6510" algn="ctr">
                        <a:lnSpc>
                          <a:spcPct val="100000"/>
                        </a:lnSpc>
                        <a:spcBef>
                          <a:spcPts val="530"/>
                        </a:spcBef>
                      </a:pPr>
                      <a:r>
                        <a:rPr sz="800" spc="1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DIFFICULT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6731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5715" algn="r">
                        <a:lnSpc>
                          <a:spcPct val="100000"/>
                        </a:lnSpc>
                        <a:spcBef>
                          <a:spcPts val="440"/>
                        </a:spcBef>
                      </a:pPr>
                      <a:r>
                        <a:rPr sz="800" spc="1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DIFFICULT </a:t>
                      </a:r>
                      <a:r>
                        <a:rPr sz="80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TO </a:t>
                      </a:r>
                      <a:r>
                        <a:rPr sz="800" spc="1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DRILL, </a:t>
                      </a:r>
                      <a:r>
                        <a:rPr sz="800" spc="5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CREATES </a:t>
                      </a:r>
                      <a:r>
                        <a:rPr sz="800" spc="1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SHARP</a:t>
                      </a:r>
                      <a:r>
                        <a:rPr sz="80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800" spc="1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SWARF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5588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04" name="object 304"/>
          <p:cNvSpPr txBox="1"/>
          <p:nvPr/>
        </p:nvSpPr>
        <p:spPr>
          <a:xfrm>
            <a:off x="8942097" y="558568"/>
            <a:ext cx="100520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u="sng" spc="2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FILING</a:t>
            </a:r>
            <a:r>
              <a:rPr sz="1200" b="1" u="sng" spc="1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 </a:t>
            </a:r>
            <a:r>
              <a:rPr sz="1200" b="1" u="sng" spc="2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TEST</a:t>
            </a:r>
            <a:endParaRPr sz="1200">
              <a:latin typeface="Arial"/>
              <a:cs typeface="Arial"/>
            </a:endParaRPr>
          </a:p>
        </p:txBody>
      </p:sp>
      <p:sp>
        <p:nvSpPr>
          <p:cNvPr id="305" name="object 305"/>
          <p:cNvSpPr/>
          <p:nvPr/>
        </p:nvSpPr>
        <p:spPr>
          <a:xfrm>
            <a:off x="8630953" y="705837"/>
            <a:ext cx="1539490" cy="1184014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6" name="object 306"/>
          <p:cNvSpPr/>
          <p:nvPr/>
        </p:nvSpPr>
        <p:spPr>
          <a:xfrm>
            <a:off x="8576585" y="785213"/>
            <a:ext cx="1721485" cy="1149350"/>
          </a:xfrm>
          <a:custGeom>
            <a:avLst/>
            <a:gdLst/>
            <a:ahLst/>
            <a:cxnLst/>
            <a:rect l="l" t="t" r="r" b="b"/>
            <a:pathLst>
              <a:path w="1721484" h="1149350">
                <a:moveTo>
                  <a:pt x="0" y="0"/>
                </a:moveTo>
                <a:lnTo>
                  <a:pt x="1720853" y="0"/>
                </a:lnTo>
                <a:lnTo>
                  <a:pt x="1720853" y="1149350"/>
                </a:lnTo>
                <a:lnTo>
                  <a:pt x="0" y="1149350"/>
                </a:lnTo>
                <a:lnTo>
                  <a:pt x="0" y="0"/>
                </a:lnTo>
                <a:close/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7" name="object 307"/>
          <p:cNvSpPr txBox="1"/>
          <p:nvPr/>
        </p:nvSpPr>
        <p:spPr>
          <a:xfrm>
            <a:off x="8355910" y="1994796"/>
            <a:ext cx="2082800" cy="139636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5080" algn="just">
              <a:lnSpc>
                <a:spcPts val="890"/>
              </a:lnSpc>
              <a:spcBef>
                <a:spcPts val="185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The steel was the hardest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ﬁle and required  a lot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of eﬀort. 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ﬁnish was relatively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smooth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although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teeth marks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could be</a:t>
            </a:r>
            <a:r>
              <a:rPr sz="800" spc="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seen.</a:t>
            </a:r>
            <a:endParaRPr sz="800">
              <a:latin typeface="Arial"/>
              <a:cs typeface="Arial"/>
            </a:endParaRPr>
          </a:p>
          <a:p>
            <a:pPr marL="12700" marR="313055" indent="-635">
              <a:lnSpc>
                <a:spcPts val="890"/>
              </a:lnSpc>
              <a:spcBef>
                <a:spcPts val="905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The pine ﬁled </a:t>
            </a:r>
            <a:r>
              <a:rPr sz="800" spc="-10" dirty="0">
                <a:solidFill>
                  <a:srgbClr val="151616"/>
                </a:solidFill>
                <a:latin typeface="Arial"/>
                <a:cs typeface="Arial"/>
              </a:rPr>
              <a:t>easily,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although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it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did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not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produce a good</a:t>
            </a:r>
            <a:r>
              <a:rPr sz="800" spc="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ﬁnish.</a:t>
            </a:r>
            <a:endParaRPr sz="800">
              <a:latin typeface="Arial"/>
              <a:cs typeface="Arial"/>
            </a:endParaRPr>
          </a:p>
          <a:p>
            <a:pPr marL="12700" marR="59055">
              <a:lnSpc>
                <a:spcPts val="890"/>
              </a:lnSpc>
              <a:spcBef>
                <a:spcPts val="900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The aluminium ﬁled easily as well.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ﬁnish  was quite good. </a:t>
            </a:r>
            <a:r>
              <a:rPr sz="800" spc="-20" dirty="0">
                <a:solidFill>
                  <a:srgbClr val="151616"/>
                </a:solidFill>
                <a:latin typeface="Arial"/>
                <a:cs typeface="Arial"/>
              </a:rPr>
              <a:t>Teeth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marks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could be</a:t>
            </a:r>
            <a:r>
              <a:rPr sz="800" spc="5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seen.</a:t>
            </a:r>
            <a:endParaRPr sz="800">
              <a:latin typeface="Arial"/>
              <a:cs typeface="Arial"/>
            </a:endParaRPr>
          </a:p>
          <a:p>
            <a:pPr marL="12700" marR="153035">
              <a:lnSpc>
                <a:spcPts val="890"/>
              </a:lnSpc>
              <a:spcBef>
                <a:spcPts val="905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The perspex ﬁled easily and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ﬁnish was  reasonably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smooth.</a:t>
            </a:r>
            <a:endParaRPr sz="800">
              <a:latin typeface="Arial"/>
              <a:cs typeface="Arial"/>
            </a:endParaRPr>
          </a:p>
        </p:txBody>
      </p:sp>
      <p:sp>
        <p:nvSpPr>
          <p:cNvPr id="308" name="object 308"/>
          <p:cNvSpPr/>
          <p:nvPr/>
        </p:nvSpPr>
        <p:spPr>
          <a:xfrm>
            <a:off x="4068086" y="607424"/>
            <a:ext cx="0" cy="6452235"/>
          </a:xfrm>
          <a:custGeom>
            <a:avLst/>
            <a:gdLst/>
            <a:ahLst/>
            <a:cxnLst/>
            <a:rect l="l" t="t" r="r" b="b"/>
            <a:pathLst>
              <a:path h="6452234">
                <a:moveTo>
                  <a:pt x="0" y="0"/>
                </a:moveTo>
                <a:lnTo>
                  <a:pt x="0" y="6451603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9" name="object 309"/>
          <p:cNvSpPr/>
          <p:nvPr/>
        </p:nvSpPr>
        <p:spPr>
          <a:xfrm>
            <a:off x="4069656" y="4526952"/>
            <a:ext cx="3404235" cy="2590800"/>
          </a:xfrm>
          <a:custGeom>
            <a:avLst/>
            <a:gdLst/>
            <a:ahLst/>
            <a:cxnLst/>
            <a:rect l="l" t="t" r="r" b="b"/>
            <a:pathLst>
              <a:path w="3404234" h="2590800">
                <a:moveTo>
                  <a:pt x="0" y="0"/>
                </a:moveTo>
                <a:lnTo>
                  <a:pt x="3403601" y="0"/>
                </a:lnTo>
                <a:lnTo>
                  <a:pt x="3403601" y="2590801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0" name="object 310"/>
          <p:cNvSpPr/>
          <p:nvPr/>
        </p:nvSpPr>
        <p:spPr>
          <a:xfrm>
            <a:off x="8286059" y="545496"/>
            <a:ext cx="0" cy="2971800"/>
          </a:xfrm>
          <a:custGeom>
            <a:avLst/>
            <a:gdLst/>
            <a:ahLst/>
            <a:cxnLst/>
            <a:rect l="l" t="t" r="r" b="b"/>
            <a:pathLst>
              <a:path h="2971800">
                <a:moveTo>
                  <a:pt x="0" y="0"/>
                </a:moveTo>
                <a:lnTo>
                  <a:pt x="0" y="2971799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1" name="object 311"/>
          <p:cNvSpPr/>
          <p:nvPr/>
        </p:nvSpPr>
        <p:spPr>
          <a:xfrm>
            <a:off x="4228988" y="3625134"/>
            <a:ext cx="1410562" cy="681159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2" name="object 312"/>
          <p:cNvSpPr/>
          <p:nvPr/>
        </p:nvSpPr>
        <p:spPr>
          <a:xfrm>
            <a:off x="4072831" y="3514737"/>
            <a:ext cx="6452235" cy="0"/>
          </a:xfrm>
          <a:custGeom>
            <a:avLst/>
            <a:gdLst/>
            <a:ahLst/>
            <a:cxnLst/>
            <a:rect l="l" t="t" r="r" b="b"/>
            <a:pathLst>
              <a:path w="6452234">
                <a:moveTo>
                  <a:pt x="0" y="0"/>
                </a:moveTo>
                <a:lnTo>
                  <a:pt x="6451602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3" name="object 313"/>
          <p:cNvSpPr/>
          <p:nvPr/>
        </p:nvSpPr>
        <p:spPr>
          <a:xfrm>
            <a:off x="4072831" y="4526287"/>
            <a:ext cx="6452235" cy="0"/>
          </a:xfrm>
          <a:custGeom>
            <a:avLst/>
            <a:gdLst/>
            <a:ahLst/>
            <a:cxnLst/>
            <a:rect l="l" t="t" r="r" b="b"/>
            <a:pathLst>
              <a:path w="6452234">
                <a:moveTo>
                  <a:pt x="0" y="0"/>
                </a:moveTo>
                <a:lnTo>
                  <a:pt x="6451602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4" name="object 314"/>
          <p:cNvSpPr txBox="1"/>
          <p:nvPr/>
        </p:nvSpPr>
        <p:spPr>
          <a:xfrm>
            <a:off x="5690481" y="3451185"/>
            <a:ext cx="4536440" cy="954405"/>
          </a:xfrm>
          <a:prstGeom prst="rect">
            <a:avLst/>
          </a:prstGeom>
        </p:spPr>
        <p:txBody>
          <a:bodyPr vert="horz" wrap="square" lIns="0" tIns="114300" rIns="0" bIns="0" rtlCol="0">
            <a:spAutoFit/>
          </a:bodyPr>
          <a:lstStyle/>
          <a:p>
            <a:pPr marL="1285240">
              <a:lnSpc>
                <a:spcPct val="100000"/>
              </a:lnSpc>
              <a:spcBef>
                <a:spcPts val="900"/>
              </a:spcBef>
            </a:pPr>
            <a:r>
              <a:rPr sz="1200" b="1" u="sng" spc="2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SMOOTHING </a:t>
            </a:r>
            <a:r>
              <a:rPr sz="1200" b="1" u="sng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/ </a:t>
            </a:r>
            <a:r>
              <a:rPr sz="1200" b="1" u="sng" spc="2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FINISH</a:t>
            </a:r>
            <a:r>
              <a:rPr sz="1200" b="1" u="sng" spc="6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 </a:t>
            </a:r>
            <a:r>
              <a:rPr sz="1200" b="1" u="sng" spc="2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TEST</a:t>
            </a:r>
            <a:endParaRPr sz="1200">
              <a:latin typeface="Arial"/>
              <a:cs typeface="Arial"/>
            </a:endParaRPr>
          </a:p>
          <a:p>
            <a:pPr marL="12700" marR="5080">
              <a:lnSpc>
                <a:spcPts val="890"/>
              </a:lnSpc>
              <a:spcBef>
                <a:spcPts val="620"/>
              </a:spcBef>
            </a:pP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I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used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wet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and dry paper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/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glass paper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ﬁnish a side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of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each sample. All produced a good ﬁnish,  smooth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to the touch. 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hardest material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to smooth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was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steel,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because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it took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longer than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other  materials. Steel will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rust if the surface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is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not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protected with paint or</a:t>
            </a:r>
            <a:r>
              <a:rPr sz="800" spc="6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10" dirty="0">
                <a:solidFill>
                  <a:srgbClr val="151616"/>
                </a:solidFill>
                <a:latin typeface="Arial"/>
                <a:cs typeface="Arial"/>
              </a:rPr>
              <a:t>lacquer.</a:t>
            </a:r>
            <a:endParaRPr sz="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819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Any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of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these materials will give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ﬁnish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I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need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for my</a:t>
            </a:r>
            <a:r>
              <a:rPr sz="800" spc="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project.</a:t>
            </a:r>
            <a:endParaRPr sz="800">
              <a:latin typeface="Arial"/>
              <a:cs typeface="Arial"/>
            </a:endParaRPr>
          </a:p>
        </p:txBody>
      </p:sp>
      <p:sp>
        <p:nvSpPr>
          <p:cNvPr id="318" name="object 318"/>
          <p:cNvSpPr txBox="1"/>
          <p:nvPr/>
        </p:nvSpPr>
        <p:spPr>
          <a:xfrm>
            <a:off x="7249810" y="7367690"/>
            <a:ext cx="2862580" cy="187960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0"/>
              </a:spcBef>
              <a:tabLst>
                <a:tab pos="2057400" algn="l"/>
              </a:tabLst>
            </a:pPr>
            <a:r>
              <a:rPr sz="900" spc="5" dirty="0">
                <a:solidFill>
                  <a:srgbClr val="3C2B98"/>
                </a:solidFill>
                <a:latin typeface="Arial"/>
                <a:cs typeface="Arial"/>
                <a:hlinkClick r:id="rId17"/>
              </a:rPr>
              <a:t>www.technologystudent.com</a:t>
            </a:r>
            <a:r>
              <a:rPr sz="900" spc="25" dirty="0">
                <a:solidFill>
                  <a:srgbClr val="3C2B98"/>
                </a:solidFill>
                <a:latin typeface="Arial"/>
                <a:cs typeface="Arial"/>
                <a:hlinkClick r:id="rId17"/>
              </a:rPr>
              <a:t> </a:t>
            </a:r>
            <a:r>
              <a:rPr sz="900" spc="15" dirty="0">
                <a:solidFill>
                  <a:srgbClr val="3C2B98"/>
                </a:solidFill>
                <a:latin typeface="Arial"/>
                <a:cs typeface="Arial"/>
              </a:rPr>
              <a:t>©</a:t>
            </a:r>
            <a:r>
              <a:rPr sz="900" spc="25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900" spc="10" dirty="0">
                <a:solidFill>
                  <a:srgbClr val="3C2B98"/>
                </a:solidFill>
                <a:latin typeface="Arial"/>
                <a:cs typeface="Arial"/>
              </a:rPr>
              <a:t>2018	</a:t>
            </a:r>
            <a:r>
              <a:rPr sz="900" dirty="0">
                <a:solidFill>
                  <a:srgbClr val="3C2B98"/>
                </a:solidFill>
                <a:latin typeface="Arial"/>
                <a:cs typeface="Arial"/>
              </a:rPr>
              <a:t>V.Ryan </a:t>
            </a:r>
            <a:r>
              <a:rPr sz="900" spc="15" dirty="0">
                <a:solidFill>
                  <a:srgbClr val="3C2B98"/>
                </a:solidFill>
                <a:latin typeface="Arial"/>
                <a:cs typeface="Arial"/>
              </a:rPr>
              <a:t>©</a:t>
            </a:r>
            <a:r>
              <a:rPr sz="900" spc="-60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900" spc="10" dirty="0">
                <a:solidFill>
                  <a:srgbClr val="3C2B98"/>
                </a:solidFill>
                <a:latin typeface="Arial"/>
                <a:cs typeface="Arial"/>
              </a:rPr>
              <a:t>2018</a:t>
            </a:r>
            <a:endParaRPr sz="900">
              <a:latin typeface="Arial"/>
              <a:cs typeface="Arial"/>
            </a:endParaRPr>
          </a:p>
        </p:txBody>
      </p:sp>
      <p:sp>
        <p:nvSpPr>
          <p:cNvPr id="319" name="object 319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0"/>
              </a:spcBef>
            </a:pPr>
            <a:r>
              <a:rPr spc="35" dirty="0"/>
              <a:t>WORLD </a:t>
            </a:r>
            <a:r>
              <a:rPr spc="30" dirty="0"/>
              <a:t>ASSOCIATION OF </a:t>
            </a:r>
            <a:r>
              <a:rPr spc="40" dirty="0"/>
              <a:t>TECHNOLOGY </a:t>
            </a:r>
            <a:r>
              <a:rPr spc="35" dirty="0"/>
              <a:t>TEACHERS</a:t>
            </a:r>
          </a:p>
        </p:txBody>
      </p:sp>
      <p:sp>
        <p:nvSpPr>
          <p:cNvPr id="320" name="object 320"/>
          <p:cNvSpPr txBox="1"/>
          <p:nvPr/>
        </p:nvSpPr>
        <p:spPr>
          <a:xfrm>
            <a:off x="4106034" y="7385572"/>
            <a:ext cx="2849245" cy="187325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0"/>
              </a:spcBef>
            </a:pPr>
            <a:r>
              <a:rPr sz="900" spc="5" dirty="0">
                <a:solidFill>
                  <a:srgbClr val="3C2B98"/>
                </a:solidFill>
                <a:latin typeface="Arial"/>
                <a:cs typeface="Arial"/>
                <a:hlinkClick r:id="rId18"/>
              </a:rPr>
              <a:t>https://www.facebook.com/groups/254963448192823/</a:t>
            </a:r>
            <a:endParaRPr sz="900">
              <a:latin typeface="Arial"/>
              <a:cs typeface="Arial"/>
            </a:endParaRPr>
          </a:p>
        </p:txBody>
      </p:sp>
      <p:sp>
        <p:nvSpPr>
          <p:cNvPr id="315" name="object 315"/>
          <p:cNvSpPr txBox="1"/>
          <p:nvPr/>
        </p:nvSpPr>
        <p:spPr>
          <a:xfrm>
            <a:off x="3936267" y="2731359"/>
            <a:ext cx="138430" cy="1990725"/>
          </a:xfrm>
          <a:prstGeom prst="rect">
            <a:avLst/>
          </a:prstGeom>
        </p:spPr>
        <p:txBody>
          <a:bodyPr vert="vert270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650" spc="-5" dirty="0">
                <a:solidFill>
                  <a:srgbClr val="3C2B98"/>
                </a:solidFill>
                <a:latin typeface="Arial"/>
                <a:cs typeface="Arial"/>
                <a:hlinkClick r:id="rId18"/>
              </a:rPr>
              <a:t>https://www.facebook.com/groups/254963448192823/</a:t>
            </a:r>
            <a:endParaRPr sz="650">
              <a:latin typeface="Arial"/>
              <a:cs typeface="Arial"/>
            </a:endParaRPr>
          </a:p>
        </p:txBody>
      </p:sp>
      <p:sp>
        <p:nvSpPr>
          <p:cNvPr id="316" name="object 316"/>
          <p:cNvSpPr txBox="1"/>
          <p:nvPr/>
        </p:nvSpPr>
        <p:spPr>
          <a:xfrm>
            <a:off x="3938327" y="4852460"/>
            <a:ext cx="138430" cy="2213610"/>
          </a:xfrm>
          <a:prstGeom prst="rect">
            <a:avLst/>
          </a:prstGeom>
        </p:spPr>
        <p:txBody>
          <a:bodyPr vert="vert270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650" spc="5" dirty="0">
                <a:solidFill>
                  <a:srgbClr val="3C2B98"/>
                </a:solidFill>
                <a:latin typeface="Arial"/>
                <a:cs typeface="Arial"/>
              </a:rPr>
              <a:t>WORLD </a:t>
            </a:r>
            <a:r>
              <a:rPr sz="650" spc="0" dirty="0">
                <a:solidFill>
                  <a:srgbClr val="3C2B98"/>
                </a:solidFill>
                <a:latin typeface="Arial"/>
                <a:cs typeface="Arial"/>
              </a:rPr>
              <a:t>ASSOCIATION OF </a:t>
            </a:r>
            <a:r>
              <a:rPr sz="650" spc="5" dirty="0">
                <a:solidFill>
                  <a:srgbClr val="3C2B98"/>
                </a:solidFill>
                <a:latin typeface="Arial"/>
                <a:cs typeface="Arial"/>
              </a:rPr>
              <a:t>TECHNOLOGY</a:t>
            </a:r>
            <a:r>
              <a:rPr sz="650" spc="100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650" spc="5" dirty="0">
                <a:solidFill>
                  <a:srgbClr val="3C2B98"/>
                </a:solidFill>
                <a:latin typeface="Arial"/>
                <a:cs typeface="Arial"/>
              </a:rPr>
              <a:t>TEACHERS</a:t>
            </a:r>
            <a:endParaRPr sz="650">
              <a:latin typeface="Arial"/>
              <a:cs typeface="Arial"/>
            </a:endParaRPr>
          </a:p>
        </p:txBody>
      </p:sp>
      <p:sp>
        <p:nvSpPr>
          <p:cNvPr id="317" name="object 317"/>
          <p:cNvSpPr txBox="1"/>
          <p:nvPr/>
        </p:nvSpPr>
        <p:spPr>
          <a:xfrm>
            <a:off x="3923818" y="533461"/>
            <a:ext cx="138430" cy="2000250"/>
          </a:xfrm>
          <a:prstGeom prst="rect">
            <a:avLst/>
          </a:prstGeom>
        </p:spPr>
        <p:txBody>
          <a:bodyPr vert="vert270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650" spc="-5" dirty="0">
                <a:solidFill>
                  <a:srgbClr val="3C2B98"/>
                </a:solidFill>
                <a:latin typeface="Arial"/>
                <a:cs typeface="Arial"/>
                <a:hlinkClick r:id="rId17"/>
              </a:rPr>
              <a:t>www.technologystudent.com </a:t>
            </a:r>
            <a:r>
              <a:rPr sz="650" spc="-5" dirty="0">
                <a:solidFill>
                  <a:srgbClr val="3C2B98"/>
                </a:solidFill>
                <a:latin typeface="Arial"/>
                <a:cs typeface="Arial"/>
              </a:rPr>
              <a:t>© 2018 </a:t>
            </a:r>
            <a:r>
              <a:rPr sz="650" spc="-15" dirty="0">
                <a:solidFill>
                  <a:srgbClr val="3C2B98"/>
                </a:solidFill>
                <a:latin typeface="Arial"/>
                <a:cs typeface="Arial"/>
              </a:rPr>
              <a:t>V.Ryan </a:t>
            </a:r>
            <a:r>
              <a:rPr sz="650" spc="-5" dirty="0">
                <a:solidFill>
                  <a:srgbClr val="3C2B98"/>
                </a:solidFill>
                <a:latin typeface="Arial"/>
                <a:cs typeface="Arial"/>
              </a:rPr>
              <a:t>©</a:t>
            </a:r>
            <a:r>
              <a:rPr sz="650" spc="25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3C2B98"/>
                </a:solidFill>
                <a:latin typeface="Arial"/>
                <a:cs typeface="Arial"/>
              </a:rPr>
              <a:t>2018</a:t>
            </a:r>
            <a:endParaRPr sz="6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6986" y="86957"/>
            <a:ext cx="10465435" cy="7366634"/>
          </a:xfrm>
          <a:custGeom>
            <a:avLst/>
            <a:gdLst/>
            <a:ahLst/>
            <a:cxnLst/>
            <a:rect l="l" t="t" r="r" b="b"/>
            <a:pathLst>
              <a:path w="10465435" h="7366634">
                <a:moveTo>
                  <a:pt x="0" y="0"/>
                </a:moveTo>
                <a:lnTo>
                  <a:pt x="10464866" y="0"/>
                </a:lnTo>
                <a:lnTo>
                  <a:pt x="10464866" y="7366045"/>
                </a:lnTo>
                <a:lnTo>
                  <a:pt x="0" y="7366045"/>
                </a:lnTo>
                <a:lnTo>
                  <a:pt x="0" y="0"/>
                </a:lnTo>
                <a:close/>
              </a:path>
            </a:pathLst>
          </a:custGeom>
          <a:solidFill>
            <a:srgbClr val="F9F5A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38181" y="777527"/>
            <a:ext cx="9665335" cy="5995035"/>
          </a:xfrm>
          <a:custGeom>
            <a:avLst/>
            <a:gdLst/>
            <a:ahLst/>
            <a:cxnLst/>
            <a:rect l="l" t="t" r="r" b="b"/>
            <a:pathLst>
              <a:path w="9665335" h="5995034">
                <a:moveTo>
                  <a:pt x="0" y="0"/>
                </a:moveTo>
                <a:lnTo>
                  <a:pt x="9664705" y="0"/>
                </a:lnTo>
                <a:lnTo>
                  <a:pt x="9664705" y="5994402"/>
                </a:lnTo>
                <a:lnTo>
                  <a:pt x="0" y="5994402"/>
                </a:lnTo>
                <a:lnTo>
                  <a:pt x="0" y="0"/>
                </a:lnTo>
                <a:close/>
              </a:path>
            </a:pathLst>
          </a:custGeom>
          <a:solidFill>
            <a:srgbClr val="FEF5B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689353" y="972465"/>
            <a:ext cx="9410065" cy="5616575"/>
          </a:xfrm>
          <a:prstGeom prst="rect">
            <a:avLst/>
          </a:prstGeom>
        </p:spPr>
        <p:txBody>
          <a:bodyPr vert="horz" wrap="square" lIns="0" tIns="50165" rIns="0" bIns="0" rtlCol="0">
            <a:spAutoFit/>
          </a:bodyPr>
          <a:lstStyle/>
          <a:p>
            <a:pPr marL="94615" marR="86995" indent="635" algn="ctr">
              <a:lnSpc>
                <a:spcPts val="3130"/>
              </a:lnSpc>
              <a:spcBef>
                <a:spcPts val="395"/>
              </a:spcBef>
            </a:pPr>
            <a:r>
              <a:rPr sz="2800" b="1" dirty="0">
                <a:solidFill>
                  <a:srgbClr val="151616"/>
                </a:solidFill>
                <a:latin typeface="Arial"/>
                <a:cs typeface="Arial"/>
              </a:rPr>
              <a:t>THE FOLLOWING TEN DESIGN SHEETS SHOW THE  DESIGN </a:t>
            </a:r>
            <a:r>
              <a:rPr sz="2800" b="1" spc="-5" dirty="0">
                <a:solidFill>
                  <a:srgbClr val="151616"/>
                </a:solidFill>
                <a:latin typeface="Arial"/>
                <a:cs typeface="Arial"/>
              </a:rPr>
              <a:t>AND </a:t>
            </a:r>
            <a:r>
              <a:rPr sz="2800" b="1" dirty="0">
                <a:solidFill>
                  <a:srgbClr val="151616"/>
                </a:solidFill>
                <a:latin typeface="Arial"/>
                <a:cs typeface="Arial"/>
              </a:rPr>
              <a:t>DEVELOPMENT OF </a:t>
            </a:r>
            <a:r>
              <a:rPr sz="2800" b="1" spc="-5" dirty="0">
                <a:solidFill>
                  <a:srgbClr val="151616"/>
                </a:solidFill>
                <a:latin typeface="Arial"/>
                <a:cs typeface="Arial"/>
              </a:rPr>
              <a:t>AN </a:t>
            </a:r>
            <a:r>
              <a:rPr sz="2800" b="1" spc="-45" dirty="0">
                <a:solidFill>
                  <a:srgbClr val="151616"/>
                </a:solidFill>
                <a:latin typeface="Arial"/>
                <a:cs typeface="Arial"/>
              </a:rPr>
              <a:t>INNOVATIVE  </a:t>
            </a:r>
            <a:r>
              <a:rPr sz="2800" b="1" spc="-35" dirty="0">
                <a:solidFill>
                  <a:srgbClr val="151616"/>
                </a:solidFill>
                <a:latin typeface="Arial"/>
                <a:cs typeface="Arial"/>
              </a:rPr>
              <a:t>‘TAPE’ </a:t>
            </a:r>
            <a:r>
              <a:rPr sz="2800" b="1" dirty="0">
                <a:solidFill>
                  <a:srgbClr val="151616"/>
                </a:solidFill>
                <a:latin typeface="Arial"/>
                <a:cs typeface="Arial"/>
              </a:rPr>
              <a:t>MEASURE. </a:t>
            </a:r>
            <a:r>
              <a:rPr sz="2800" b="1" spc="-5" dirty="0">
                <a:solidFill>
                  <a:srgbClr val="151616"/>
                </a:solidFill>
                <a:latin typeface="Arial"/>
                <a:cs typeface="Arial"/>
              </a:rPr>
              <a:t>A </a:t>
            </a:r>
            <a:r>
              <a:rPr sz="2800" b="1" dirty="0">
                <a:solidFill>
                  <a:srgbClr val="151616"/>
                </a:solidFill>
                <a:latin typeface="Arial"/>
                <a:cs typeface="Arial"/>
              </a:rPr>
              <a:t>RANGE OF DESIGN </a:t>
            </a:r>
            <a:r>
              <a:rPr sz="2800" b="1" spc="-15" dirty="0">
                <a:solidFill>
                  <a:srgbClr val="151616"/>
                </a:solidFill>
                <a:latin typeface="Arial"/>
                <a:cs typeface="Arial"/>
              </a:rPr>
              <a:t>TOOLS</a:t>
            </a:r>
            <a:r>
              <a:rPr sz="2800" b="1" spc="-39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800" b="1" spc="-55" dirty="0">
                <a:solidFill>
                  <a:srgbClr val="151616"/>
                </a:solidFill>
                <a:latin typeface="Arial"/>
                <a:cs typeface="Arial"/>
              </a:rPr>
              <a:t>HAVE  </a:t>
            </a:r>
            <a:r>
              <a:rPr sz="2800" b="1" spc="-5" dirty="0">
                <a:solidFill>
                  <a:srgbClr val="151616"/>
                </a:solidFill>
                <a:latin typeface="Arial"/>
                <a:cs typeface="Arial"/>
              </a:rPr>
              <a:t>BEEN USED </a:t>
            </a:r>
            <a:r>
              <a:rPr sz="2800" b="1" dirty="0">
                <a:solidFill>
                  <a:srgbClr val="151616"/>
                </a:solidFill>
                <a:latin typeface="Arial"/>
                <a:cs typeface="Arial"/>
              </a:rPr>
              <a:t>ON THE DESIGN</a:t>
            </a:r>
            <a:r>
              <a:rPr sz="2800" b="1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151616"/>
                </a:solidFill>
                <a:latin typeface="Arial"/>
                <a:cs typeface="Arial"/>
              </a:rPr>
              <a:t>SHEETS.</a:t>
            </a:r>
            <a:endParaRPr sz="2800">
              <a:latin typeface="Arial"/>
              <a:cs typeface="Arial"/>
            </a:endParaRPr>
          </a:p>
          <a:p>
            <a:pPr marL="12700" marR="5080" algn="ctr">
              <a:lnSpc>
                <a:spcPts val="3130"/>
              </a:lnSpc>
              <a:spcBef>
                <a:spcPts val="3120"/>
              </a:spcBef>
              <a:tabLst>
                <a:tab pos="2956560" algn="l"/>
              </a:tabLst>
            </a:pPr>
            <a:r>
              <a:rPr sz="2800" b="1" spc="-5" dirty="0">
                <a:solidFill>
                  <a:srgbClr val="151616"/>
                </a:solidFill>
                <a:latin typeface="Arial"/>
                <a:cs typeface="Arial"/>
              </a:rPr>
              <a:t>AS A BASIC </a:t>
            </a:r>
            <a:r>
              <a:rPr sz="2800" b="1" dirty="0">
                <a:solidFill>
                  <a:srgbClr val="151616"/>
                </a:solidFill>
                <a:latin typeface="Arial"/>
                <a:cs typeface="Arial"/>
              </a:rPr>
              <a:t>GUIDE - THE FIRST 4/5 DESIGN SHEETS  SHOW </a:t>
            </a:r>
            <a:r>
              <a:rPr sz="2800" b="1" spc="-5" dirty="0">
                <a:solidFill>
                  <a:srgbClr val="151616"/>
                </a:solidFill>
                <a:latin typeface="Arial"/>
                <a:cs typeface="Arial"/>
              </a:rPr>
              <a:t>A </a:t>
            </a:r>
            <a:r>
              <a:rPr sz="2800" b="1" dirty="0">
                <a:solidFill>
                  <a:srgbClr val="151616"/>
                </a:solidFill>
                <a:latin typeface="Arial"/>
                <a:cs typeface="Arial"/>
              </a:rPr>
              <a:t>RANGE OF IDEAS, THEN ONE OR TWO </a:t>
            </a:r>
            <a:r>
              <a:rPr sz="2800" b="1" spc="-5" dirty="0">
                <a:solidFill>
                  <a:srgbClr val="151616"/>
                </a:solidFill>
                <a:latin typeface="Arial"/>
                <a:cs typeface="Arial"/>
              </a:rPr>
              <a:t>ARE  </a:t>
            </a:r>
            <a:r>
              <a:rPr sz="2800" b="1" dirty="0">
                <a:solidFill>
                  <a:srgbClr val="151616"/>
                </a:solidFill>
                <a:latin typeface="Arial"/>
                <a:cs typeface="Arial"/>
              </a:rPr>
              <a:t>SELECTED FOR	FURTHER </a:t>
            </a:r>
            <a:r>
              <a:rPr sz="2800" b="1" spc="-30" dirty="0">
                <a:solidFill>
                  <a:srgbClr val="151616"/>
                </a:solidFill>
                <a:latin typeface="Arial"/>
                <a:cs typeface="Arial"/>
              </a:rPr>
              <a:t>DEVELOPMENT,</a:t>
            </a:r>
            <a:r>
              <a:rPr sz="2800" b="1" spc="-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151616"/>
                </a:solidFill>
                <a:latin typeface="Arial"/>
                <a:cs typeface="Arial"/>
              </a:rPr>
              <a:t>WITH</a:t>
            </a:r>
            <a:r>
              <a:rPr sz="2800" b="1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151616"/>
                </a:solidFill>
                <a:latin typeface="Arial"/>
                <a:cs typeface="Arial"/>
              </a:rPr>
              <a:t>ONE  FINAL DEVELOPED IDEA BEING SELECTED,  </a:t>
            </a:r>
            <a:r>
              <a:rPr sz="2800" b="1" spc="-25" dirty="0">
                <a:solidFill>
                  <a:srgbClr val="151616"/>
                </a:solidFill>
                <a:latin typeface="Arial"/>
                <a:cs typeface="Arial"/>
              </a:rPr>
              <a:t>RESULTING </a:t>
            </a:r>
            <a:r>
              <a:rPr sz="2800" b="1" dirty="0">
                <a:solidFill>
                  <a:srgbClr val="151616"/>
                </a:solidFill>
                <a:latin typeface="Arial"/>
                <a:cs typeface="Arial"/>
              </a:rPr>
              <a:t>IN </a:t>
            </a:r>
            <a:r>
              <a:rPr sz="2800" b="1" spc="-5" dirty="0">
                <a:solidFill>
                  <a:srgbClr val="151616"/>
                </a:solidFill>
                <a:latin typeface="Arial"/>
                <a:cs typeface="Arial"/>
              </a:rPr>
              <a:t>A </a:t>
            </a:r>
            <a:r>
              <a:rPr sz="2800" b="1" dirty="0">
                <a:solidFill>
                  <a:srgbClr val="151616"/>
                </a:solidFill>
                <a:latin typeface="Arial"/>
                <a:cs typeface="Arial"/>
              </a:rPr>
              <a:t>WORKING</a:t>
            </a:r>
            <a:r>
              <a:rPr sz="2800" b="1" spc="-204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800" b="1" spc="-20" dirty="0">
                <a:solidFill>
                  <a:srgbClr val="151616"/>
                </a:solidFill>
                <a:latin typeface="Arial"/>
                <a:cs typeface="Arial"/>
              </a:rPr>
              <a:t>DRAWING.</a:t>
            </a:r>
            <a:endParaRPr sz="2800">
              <a:latin typeface="Arial"/>
              <a:cs typeface="Arial"/>
            </a:endParaRPr>
          </a:p>
          <a:p>
            <a:pPr marL="272415" marR="264795" algn="ctr">
              <a:lnSpc>
                <a:spcPts val="3130"/>
              </a:lnSpc>
              <a:spcBef>
                <a:spcPts val="3120"/>
              </a:spcBef>
            </a:pPr>
            <a:r>
              <a:rPr sz="2800" b="1" dirty="0">
                <a:solidFill>
                  <a:srgbClr val="151616"/>
                </a:solidFill>
                <a:latin typeface="Arial"/>
                <a:cs typeface="Arial"/>
              </a:rPr>
              <a:t>THIS SELECTION OF DESIGN SHEETS IS</a:t>
            </a:r>
            <a:r>
              <a:rPr sz="2800" b="1" spc="-19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800" b="1" spc="-5" dirty="0">
                <a:solidFill>
                  <a:srgbClr val="151616"/>
                </a:solidFill>
                <a:latin typeface="Arial"/>
                <a:cs typeface="Arial"/>
              </a:rPr>
              <a:t>A</a:t>
            </a:r>
            <a:r>
              <a:rPr sz="2800" b="1" spc="-1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151616"/>
                </a:solidFill>
                <a:latin typeface="Arial"/>
                <a:cs typeface="Arial"/>
              </a:rPr>
              <a:t>SAMPLE  OF </a:t>
            </a:r>
            <a:r>
              <a:rPr sz="2800" b="1" spc="-25" dirty="0">
                <a:solidFill>
                  <a:srgbClr val="151616"/>
                </a:solidFill>
                <a:latin typeface="Arial"/>
                <a:cs typeface="Arial"/>
              </a:rPr>
              <a:t>ITERATIVE </a:t>
            </a:r>
            <a:r>
              <a:rPr sz="2800" b="1" dirty="0">
                <a:solidFill>
                  <a:srgbClr val="151616"/>
                </a:solidFill>
                <a:latin typeface="Arial"/>
                <a:cs typeface="Arial"/>
              </a:rPr>
              <a:t>CYCLES 2, </a:t>
            </a:r>
            <a:r>
              <a:rPr sz="2800" b="1" spc="-5" dirty="0">
                <a:solidFill>
                  <a:srgbClr val="151616"/>
                </a:solidFill>
                <a:latin typeface="Arial"/>
                <a:cs typeface="Arial"/>
              </a:rPr>
              <a:t>3 AND 4 </a:t>
            </a:r>
            <a:r>
              <a:rPr sz="2800" b="1" dirty="0">
                <a:solidFill>
                  <a:srgbClr val="151616"/>
                </a:solidFill>
                <a:latin typeface="Arial"/>
                <a:cs typeface="Arial"/>
              </a:rPr>
              <a:t>(WITHOUT THE  FINAL TESTING </a:t>
            </a:r>
            <a:r>
              <a:rPr sz="2800" b="1" spc="-5" dirty="0">
                <a:solidFill>
                  <a:srgbClr val="151616"/>
                </a:solidFill>
                <a:latin typeface="Arial"/>
                <a:cs typeface="Arial"/>
              </a:rPr>
              <a:t>AND</a:t>
            </a:r>
            <a:r>
              <a:rPr sz="2800" b="1" spc="-18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800" b="1" spc="-40" dirty="0">
                <a:solidFill>
                  <a:srgbClr val="151616"/>
                </a:solidFill>
                <a:latin typeface="Arial"/>
                <a:cs typeface="Arial"/>
              </a:rPr>
              <a:t>EVALUATION)</a:t>
            </a:r>
            <a:endParaRPr sz="28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249810" y="7367690"/>
            <a:ext cx="2862580" cy="187960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0"/>
              </a:spcBef>
              <a:tabLst>
                <a:tab pos="2057400" algn="l"/>
              </a:tabLst>
            </a:pPr>
            <a:r>
              <a:rPr sz="900" spc="5" dirty="0">
                <a:solidFill>
                  <a:srgbClr val="3C2B98"/>
                </a:solidFill>
                <a:latin typeface="Arial"/>
                <a:cs typeface="Arial"/>
                <a:hlinkClick r:id="rId2"/>
              </a:rPr>
              <a:t>www.technologystudent.com</a:t>
            </a:r>
            <a:r>
              <a:rPr sz="900" spc="25" dirty="0">
                <a:solidFill>
                  <a:srgbClr val="3C2B98"/>
                </a:solidFill>
                <a:latin typeface="Arial"/>
                <a:cs typeface="Arial"/>
                <a:hlinkClick r:id="rId2"/>
              </a:rPr>
              <a:t> </a:t>
            </a:r>
            <a:r>
              <a:rPr sz="900" spc="15" dirty="0">
                <a:solidFill>
                  <a:srgbClr val="3C2B98"/>
                </a:solidFill>
                <a:latin typeface="Arial"/>
                <a:cs typeface="Arial"/>
              </a:rPr>
              <a:t>©</a:t>
            </a:r>
            <a:r>
              <a:rPr sz="900" spc="25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900" spc="10" dirty="0">
                <a:solidFill>
                  <a:srgbClr val="3C2B98"/>
                </a:solidFill>
                <a:latin typeface="Arial"/>
                <a:cs typeface="Arial"/>
              </a:rPr>
              <a:t>2018	</a:t>
            </a:r>
            <a:r>
              <a:rPr sz="900" dirty="0">
                <a:solidFill>
                  <a:srgbClr val="3C2B98"/>
                </a:solidFill>
                <a:latin typeface="Arial"/>
                <a:cs typeface="Arial"/>
              </a:rPr>
              <a:t>V.Ryan </a:t>
            </a:r>
            <a:r>
              <a:rPr sz="900" spc="15" dirty="0">
                <a:solidFill>
                  <a:srgbClr val="3C2B98"/>
                </a:solidFill>
                <a:latin typeface="Arial"/>
                <a:cs typeface="Arial"/>
              </a:rPr>
              <a:t>©</a:t>
            </a:r>
            <a:r>
              <a:rPr sz="900" spc="-60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900" spc="10" dirty="0">
                <a:solidFill>
                  <a:srgbClr val="3C2B98"/>
                </a:solidFill>
                <a:latin typeface="Arial"/>
                <a:cs typeface="Arial"/>
              </a:rPr>
              <a:t>2018</a:t>
            </a:r>
            <a:endParaRPr sz="900">
              <a:latin typeface="Arial"/>
              <a:cs typeface="Arial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0"/>
              </a:spcBef>
            </a:pPr>
            <a:r>
              <a:rPr spc="35" dirty="0"/>
              <a:t>WORLD </a:t>
            </a:r>
            <a:r>
              <a:rPr spc="30" dirty="0"/>
              <a:t>ASSOCIATION OF </a:t>
            </a:r>
            <a:r>
              <a:rPr spc="40" dirty="0"/>
              <a:t>TECHNOLOGY </a:t>
            </a:r>
            <a:r>
              <a:rPr spc="35" dirty="0"/>
              <a:t>TEACHERS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4106034" y="7385572"/>
            <a:ext cx="2849245" cy="187325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0"/>
              </a:spcBef>
            </a:pPr>
            <a:r>
              <a:rPr sz="900" spc="5" dirty="0">
                <a:solidFill>
                  <a:srgbClr val="3C2B98"/>
                </a:solidFill>
                <a:latin typeface="Arial"/>
                <a:cs typeface="Arial"/>
                <a:hlinkClick r:id="rId3"/>
              </a:rPr>
              <a:t>https://www.facebook.com/groups/254963448192823/</a:t>
            </a:r>
            <a:endParaRPr sz="9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093334" y="138602"/>
            <a:ext cx="2849245" cy="1676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900" spc="5" dirty="0">
                <a:solidFill>
                  <a:srgbClr val="3C2B98"/>
                </a:solidFill>
                <a:latin typeface="Arial"/>
                <a:cs typeface="Arial"/>
                <a:hlinkClick r:id="rId4"/>
              </a:rPr>
              <a:t>https://www.facebook.com/groups/254963448192823/</a:t>
            </a:r>
            <a:endParaRPr sz="9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26078" y="141561"/>
            <a:ext cx="3169285" cy="1676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900" spc="35" dirty="0">
                <a:solidFill>
                  <a:srgbClr val="3C2B98"/>
                </a:solidFill>
                <a:latin typeface="Arial"/>
                <a:cs typeface="Arial"/>
              </a:rPr>
              <a:t>WORLD </a:t>
            </a:r>
            <a:r>
              <a:rPr sz="900" spc="30" dirty="0">
                <a:solidFill>
                  <a:srgbClr val="3C2B98"/>
                </a:solidFill>
                <a:latin typeface="Arial"/>
                <a:cs typeface="Arial"/>
              </a:rPr>
              <a:t>ASSOCIATION OF </a:t>
            </a:r>
            <a:r>
              <a:rPr sz="900" spc="40" dirty="0">
                <a:solidFill>
                  <a:srgbClr val="3C2B98"/>
                </a:solidFill>
                <a:latin typeface="Arial"/>
                <a:cs typeface="Arial"/>
              </a:rPr>
              <a:t>TECHNOLOGY </a:t>
            </a:r>
            <a:r>
              <a:rPr sz="900" spc="35" dirty="0">
                <a:solidFill>
                  <a:srgbClr val="3C2B98"/>
                </a:solidFill>
                <a:latin typeface="Arial"/>
                <a:cs typeface="Arial"/>
              </a:rPr>
              <a:t>TEACHERS</a:t>
            </a:r>
            <a:endParaRPr sz="9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237108" y="121067"/>
            <a:ext cx="2862580" cy="1676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  <a:tabLst>
                <a:tab pos="2057400" algn="l"/>
              </a:tabLst>
            </a:pPr>
            <a:r>
              <a:rPr sz="900" spc="5" dirty="0">
                <a:solidFill>
                  <a:srgbClr val="3C2B98"/>
                </a:solidFill>
                <a:latin typeface="Arial"/>
                <a:cs typeface="Arial"/>
                <a:hlinkClick r:id="rId2"/>
              </a:rPr>
              <a:t>www.technologystudent.com</a:t>
            </a:r>
            <a:r>
              <a:rPr sz="900" spc="25" dirty="0">
                <a:solidFill>
                  <a:srgbClr val="3C2B98"/>
                </a:solidFill>
                <a:latin typeface="Arial"/>
                <a:cs typeface="Arial"/>
                <a:hlinkClick r:id="rId2"/>
              </a:rPr>
              <a:t> </a:t>
            </a:r>
            <a:r>
              <a:rPr sz="900" spc="15" dirty="0">
                <a:solidFill>
                  <a:srgbClr val="3C2B98"/>
                </a:solidFill>
                <a:latin typeface="Arial"/>
                <a:cs typeface="Arial"/>
                <a:hlinkClick r:id="rId2"/>
              </a:rPr>
              <a:t>©</a:t>
            </a:r>
            <a:r>
              <a:rPr sz="900" spc="25" dirty="0">
                <a:solidFill>
                  <a:srgbClr val="3C2B98"/>
                </a:solidFill>
                <a:latin typeface="Arial"/>
                <a:cs typeface="Arial"/>
                <a:hlinkClick r:id="rId2"/>
              </a:rPr>
              <a:t> </a:t>
            </a:r>
            <a:r>
              <a:rPr sz="900" spc="10" dirty="0">
                <a:solidFill>
                  <a:srgbClr val="3C2B98"/>
                </a:solidFill>
                <a:latin typeface="Arial"/>
                <a:cs typeface="Arial"/>
              </a:rPr>
              <a:t>2018	</a:t>
            </a:r>
            <a:r>
              <a:rPr sz="900" dirty="0">
                <a:solidFill>
                  <a:srgbClr val="3C2B98"/>
                </a:solidFill>
                <a:latin typeface="Arial"/>
                <a:cs typeface="Arial"/>
              </a:rPr>
              <a:t>V.Ryan </a:t>
            </a:r>
            <a:r>
              <a:rPr sz="900" spc="15" dirty="0">
                <a:solidFill>
                  <a:srgbClr val="3C2B98"/>
                </a:solidFill>
                <a:latin typeface="Arial"/>
                <a:cs typeface="Arial"/>
              </a:rPr>
              <a:t>©</a:t>
            </a:r>
            <a:r>
              <a:rPr sz="900" spc="-60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900" spc="10" dirty="0">
                <a:solidFill>
                  <a:srgbClr val="3C2B98"/>
                </a:solidFill>
                <a:latin typeface="Arial"/>
                <a:cs typeface="Arial"/>
              </a:rPr>
              <a:t>2018</a:t>
            </a:r>
            <a:endParaRPr sz="9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6986" y="86957"/>
            <a:ext cx="10465435" cy="7366634"/>
          </a:xfrm>
          <a:custGeom>
            <a:avLst/>
            <a:gdLst/>
            <a:ahLst/>
            <a:cxnLst/>
            <a:rect l="l" t="t" r="r" b="b"/>
            <a:pathLst>
              <a:path w="10465435" h="7366634">
                <a:moveTo>
                  <a:pt x="0" y="0"/>
                </a:moveTo>
                <a:lnTo>
                  <a:pt x="10464866" y="0"/>
                </a:lnTo>
                <a:lnTo>
                  <a:pt x="10464866" y="7366045"/>
                </a:lnTo>
                <a:lnTo>
                  <a:pt x="0" y="7366045"/>
                </a:lnTo>
                <a:lnTo>
                  <a:pt x="0" y="0"/>
                </a:lnTo>
                <a:close/>
              </a:path>
            </a:pathLst>
          </a:custGeom>
          <a:solidFill>
            <a:srgbClr val="F9F5A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96876" y="483815"/>
            <a:ext cx="10351135" cy="6896734"/>
          </a:xfrm>
          <a:custGeom>
            <a:avLst/>
            <a:gdLst/>
            <a:ahLst/>
            <a:cxnLst/>
            <a:rect l="l" t="t" r="r" b="b"/>
            <a:pathLst>
              <a:path w="10351135" h="6896734">
                <a:moveTo>
                  <a:pt x="0" y="0"/>
                </a:moveTo>
                <a:lnTo>
                  <a:pt x="10350507" y="0"/>
                </a:lnTo>
                <a:lnTo>
                  <a:pt x="10350507" y="6896105"/>
                </a:lnTo>
                <a:lnTo>
                  <a:pt x="0" y="689610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191005" y="2923438"/>
            <a:ext cx="3396273" cy="146176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89733" y="4644759"/>
            <a:ext cx="1884545" cy="237924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031127" y="830702"/>
            <a:ext cx="2762035" cy="223200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7887521" y="5008503"/>
            <a:ext cx="2047960" cy="207487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8870825" y="888494"/>
            <a:ext cx="1068892" cy="37101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183506" y="627018"/>
            <a:ext cx="2270290" cy="370136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985562" y="683701"/>
            <a:ext cx="2703959" cy="154201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326396" y="2740511"/>
            <a:ext cx="1919883" cy="1166058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889491" y="4461786"/>
            <a:ext cx="4289799" cy="1219647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202789" y="5728715"/>
            <a:ext cx="2918105" cy="1204343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348711" y="664152"/>
            <a:ext cx="1358265" cy="60134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7145" marR="5080">
              <a:lnSpc>
                <a:spcPts val="890"/>
              </a:lnSpc>
              <a:spcBef>
                <a:spcPts val="185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This is a standard design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of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a  basic tape measure.</a:t>
            </a:r>
            <a:r>
              <a:rPr sz="800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endParaRPr sz="800">
              <a:latin typeface="Arial"/>
              <a:cs typeface="Arial"/>
            </a:endParaRPr>
          </a:p>
          <a:p>
            <a:pPr marL="12700" marR="181610" indent="3175">
              <a:lnSpc>
                <a:spcPts val="890"/>
              </a:lnSpc>
              <a:spcBef>
                <a:spcPts val="10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clip has been designed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to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grip a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belt. 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tape  rewinds</a:t>
            </a:r>
            <a:r>
              <a:rPr sz="800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automatically,</a:t>
            </a:r>
            <a:endParaRPr sz="8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343037" y="1231654"/>
            <a:ext cx="1049020" cy="82867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5875" marR="175895" indent="635" algn="just">
              <a:lnSpc>
                <a:spcPts val="890"/>
              </a:lnSpc>
              <a:spcBef>
                <a:spcPts val="185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but in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this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case</a:t>
            </a:r>
            <a:r>
              <a:rPr sz="800" spc="-4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too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quickly (health and 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safety</a:t>
            </a:r>
            <a:r>
              <a:rPr sz="800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issue).</a:t>
            </a:r>
            <a:endParaRPr sz="800">
              <a:latin typeface="Arial"/>
              <a:cs typeface="Arial"/>
            </a:endParaRPr>
          </a:p>
          <a:p>
            <a:pPr marL="12700" marR="5080" indent="2540">
              <a:lnSpc>
                <a:spcPts val="890"/>
              </a:lnSpc>
              <a:spcBef>
                <a:spcPts val="15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The tape tends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to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develop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faults, after it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has been used several 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times.</a:t>
            </a:r>
            <a:endParaRPr sz="8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330674" y="2833238"/>
            <a:ext cx="822325" cy="12827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450" dirty="0">
                <a:solidFill>
                  <a:srgbClr val="151616"/>
                </a:solidFill>
                <a:latin typeface="Arial"/>
                <a:cs typeface="Arial"/>
              </a:rPr>
              <a:t>qÜÉëÉ=~êÉ=~äíÉêå~íáîÉ=í~éÉ=ãÉ~ëìêÉ=ØÉåÇë∞K</a:t>
            </a:r>
            <a:endParaRPr sz="800">
              <a:latin typeface="Arial"/>
              <a:cs typeface="Arial"/>
            </a:endParaRPr>
          </a:p>
          <a:p>
            <a:pPr marL="12700" marR="5080">
              <a:lnSpc>
                <a:spcPts val="890"/>
              </a:lnSpc>
              <a:spcBef>
                <a:spcPts val="915"/>
              </a:spcBef>
            </a:pPr>
            <a:r>
              <a:rPr sz="800" b="1" spc="-5" dirty="0">
                <a:solidFill>
                  <a:srgbClr val="151616"/>
                </a:solidFill>
                <a:latin typeface="Arial"/>
                <a:cs typeface="Arial"/>
              </a:rPr>
              <a:t>A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has a small ‘lip’ 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that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grips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underneath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of</a:t>
            </a:r>
            <a:r>
              <a:rPr sz="800" spc="-4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materials being  measured.</a:t>
            </a:r>
            <a:endParaRPr sz="800">
              <a:latin typeface="Arial"/>
              <a:cs typeface="Arial"/>
            </a:endParaRPr>
          </a:p>
          <a:p>
            <a:pPr marL="12700" marR="10795" algn="just">
              <a:lnSpc>
                <a:spcPts val="890"/>
              </a:lnSpc>
              <a:spcBef>
                <a:spcPts val="910"/>
              </a:spcBef>
            </a:pPr>
            <a:r>
              <a:rPr sz="800" b="1" spc="-5" dirty="0">
                <a:solidFill>
                  <a:srgbClr val="151616"/>
                </a:solidFill>
                <a:latin typeface="Arial"/>
                <a:cs typeface="Arial"/>
              </a:rPr>
              <a:t>B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has a</a:t>
            </a:r>
            <a:r>
              <a:rPr sz="8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magnetic  end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that attaches  ﬁrmly to</a:t>
            </a:r>
            <a:r>
              <a:rPr sz="8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steel.</a:t>
            </a:r>
            <a:endParaRPr sz="8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3027960" y="1252274"/>
            <a:ext cx="761365" cy="48831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5080" indent="38100">
              <a:lnSpc>
                <a:spcPts val="890"/>
              </a:lnSpc>
              <a:spcBef>
                <a:spcPts val="185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underneath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casing and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thumb holds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 top</a:t>
            </a:r>
            <a:r>
              <a:rPr sz="800" spc="-10" dirty="0">
                <a:solidFill>
                  <a:srgbClr val="151616"/>
                </a:solidFill>
                <a:latin typeface="Arial"/>
                <a:cs typeface="Arial"/>
              </a:rPr>
              <a:t> ﬁrmly.</a:t>
            </a:r>
            <a:endParaRPr sz="8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3401001" y="2160136"/>
            <a:ext cx="1718310" cy="374650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5080" algn="just">
              <a:lnSpc>
                <a:spcPts val="890"/>
              </a:lnSpc>
              <a:spcBef>
                <a:spcPts val="185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Below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ergonomic shape is clearly  seen.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top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and underneath have a  rubber </a:t>
            </a:r>
            <a:r>
              <a:rPr sz="800" spc="-10" dirty="0">
                <a:solidFill>
                  <a:srgbClr val="151616"/>
                </a:solidFill>
                <a:latin typeface="Arial"/>
                <a:cs typeface="Arial"/>
              </a:rPr>
              <a:t>layer,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make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tape</a:t>
            </a:r>
            <a:r>
              <a:rPr sz="800" spc="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more</a:t>
            </a:r>
            <a:endParaRPr sz="8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401001" y="2500632"/>
            <a:ext cx="193421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comfortable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hold.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In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addition,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it</a:t>
            </a:r>
            <a:r>
              <a:rPr sz="800" spc="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provides</a:t>
            </a:r>
            <a:endParaRPr sz="8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3401001" y="2727626"/>
            <a:ext cx="28003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drops</a:t>
            </a:r>
            <a:endParaRPr sz="80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2418351" y="2482422"/>
            <a:ext cx="795655" cy="48831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5080">
              <a:lnSpc>
                <a:spcPts val="890"/>
              </a:lnSpc>
              <a:spcBef>
                <a:spcPts val="185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This ‘grip’ has  small ‘suckers’</a:t>
            </a:r>
            <a:r>
              <a:rPr sz="800" spc="-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to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hold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tape in  place</a:t>
            </a:r>
            <a:endParaRPr sz="80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384884" y="2760328"/>
            <a:ext cx="16954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A.</a:t>
            </a:r>
            <a:endParaRPr sz="120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378534" y="3414379"/>
            <a:ext cx="16954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B.</a:t>
            </a:r>
            <a:endParaRPr sz="120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792962" y="2344399"/>
            <a:ext cx="28511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25" dirty="0">
                <a:solidFill>
                  <a:srgbClr val="151616"/>
                </a:solidFill>
                <a:latin typeface="Arial"/>
                <a:cs typeface="Arial"/>
              </a:rPr>
              <a:t>G</a:t>
            </a:r>
            <a:r>
              <a:rPr sz="800" spc="15" dirty="0">
                <a:solidFill>
                  <a:srgbClr val="151616"/>
                </a:solidFill>
                <a:latin typeface="Arial"/>
                <a:cs typeface="Arial"/>
              </a:rPr>
              <a:t>R</a:t>
            </a:r>
            <a:r>
              <a:rPr sz="800" spc="25" dirty="0">
                <a:solidFill>
                  <a:srgbClr val="151616"/>
                </a:solidFill>
                <a:latin typeface="Arial"/>
                <a:cs typeface="Arial"/>
              </a:rPr>
              <a:t>I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P</a:t>
            </a:r>
            <a:endParaRPr sz="800">
              <a:latin typeface="Arial"/>
              <a:cs typeface="Arial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1063368" y="2429798"/>
            <a:ext cx="207237" cy="72252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 txBox="1"/>
          <p:nvPr/>
        </p:nvSpPr>
        <p:spPr>
          <a:xfrm>
            <a:off x="2532867" y="3931905"/>
            <a:ext cx="47815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25" dirty="0">
                <a:solidFill>
                  <a:srgbClr val="151616"/>
                </a:solidFill>
                <a:latin typeface="Arial"/>
                <a:cs typeface="Arial"/>
              </a:rPr>
              <a:t>MAG</a:t>
            </a:r>
            <a:r>
              <a:rPr sz="800" spc="15" dirty="0">
                <a:solidFill>
                  <a:srgbClr val="151616"/>
                </a:solidFill>
                <a:latin typeface="Arial"/>
                <a:cs typeface="Arial"/>
              </a:rPr>
              <a:t>N</a:t>
            </a:r>
            <a:r>
              <a:rPr sz="800" spc="25" dirty="0">
                <a:solidFill>
                  <a:srgbClr val="151616"/>
                </a:solidFill>
                <a:latin typeface="Arial"/>
                <a:cs typeface="Arial"/>
              </a:rPr>
              <a:t>E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</a:t>
            </a:r>
            <a:endParaRPr sz="800">
              <a:latin typeface="Arial"/>
              <a:cs typeface="Arial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2365988" y="3953682"/>
            <a:ext cx="153666" cy="70491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 txBox="1"/>
          <p:nvPr/>
        </p:nvSpPr>
        <p:spPr>
          <a:xfrm>
            <a:off x="1415268" y="1309347"/>
            <a:ext cx="43307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15" dirty="0">
                <a:solidFill>
                  <a:srgbClr val="151616"/>
                </a:solidFill>
                <a:latin typeface="Arial"/>
                <a:cs typeface="Arial"/>
              </a:rPr>
              <a:t>C</a:t>
            </a:r>
            <a:r>
              <a:rPr sz="800" spc="25" dirty="0">
                <a:solidFill>
                  <a:srgbClr val="151616"/>
                </a:solidFill>
                <a:latin typeface="Arial"/>
                <a:cs typeface="Arial"/>
              </a:rPr>
              <a:t>ASI</a:t>
            </a:r>
            <a:r>
              <a:rPr sz="800" spc="15" dirty="0">
                <a:solidFill>
                  <a:srgbClr val="151616"/>
                </a:solidFill>
                <a:latin typeface="Arial"/>
                <a:cs typeface="Arial"/>
              </a:rPr>
              <a:t>N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G</a:t>
            </a:r>
            <a:endParaRPr sz="800">
              <a:latin typeface="Arial"/>
              <a:cs typeface="Arial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1704343" y="1464721"/>
            <a:ext cx="312420" cy="128270"/>
          </a:xfrm>
          <a:custGeom>
            <a:avLst/>
            <a:gdLst/>
            <a:ahLst/>
            <a:cxnLst/>
            <a:rect l="l" t="t" r="r" b="b"/>
            <a:pathLst>
              <a:path w="312419" h="128269">
                <a:moveTo>
                  <a:pt x="254049" y="100085"/>
                </a:moveTo>
                <a:lnTo>
                  <a:pt x="243752" y="128116"/>
                </a:lnTo>
                <a:lnTo>
                  <a:pt x="312394" y="117680"/>
                </a:lnTo>
                <a:lnTo>
                  <a:pt x="298673" y="101904"/>
                </a:lnTo>
                <a:lnTo>
                  <a:pt x="259002" y="101904"/>
                </a:lnTo>
                <a:lnTo>
                  <a:pt x="254049" y="100085"/>
                </a:lnTo>
                <a:close/>
              </a:path>
              <a:path w="312419" h="128269">
                <a:moveTo>
                  <a:pt x="256532" y="93324"/>
                </a:moveTo>
                <a:lnTo>
                  <a:pt x="254049" y="100085"/>
                </a:lnTo>
                <a:lnTo>
                  <a:pt x="259002" y="101904"/>
                </a:lnTo>
                <a:lnTo>
                  <a:pt x="261486" y="95144"/>
                </a:lnTo>
                <a:lnTo>
                  <a:pt x="256532" y="93324"/>
                </a:lnTo>
                <a:close/>
              </a:path>
              <a:path w="312419" h="128269">
                <a:moveTo>
                  <a:pt x="266829" y="65293"/>
                </a:moveTo>
                <a:lnTo>
                  <a:pt x="256532" y="93324"/>
                </a:lnTo>
                <a:lnTo>
                  <a:pt x="261486" y="95144"/>
                </a:lnTo>
                <a:lnTo>
                  <a:pt x="259002" y="101904"/>
                </a:lnTo>
                <a:lnTo>
                  <a:pt x="298673" y="101904"/>
                </a:lnTo>
                <a:lnTo>
                  <a:pt x="266829" y="65293"/>
                </a:lnTo>
                <a:close/>
              </a:path>
              <a:path w="312419" h="128269">
                <a:moveTo>
                  <a:pt x="2484" y="0"/>
                </a:moveTo>
                <a:lnTo>
                  <a:pt x="0" y="6760"/>
                </a:lnTo>
                <a:lnTo>
                  <a:pt x="254049" y="100085"/>
                </a:lnTo>
                <a:lnTo>
                  <a:pt x="256532" y="93324"/>
                </a:lnTo>
                <a:lnTo>
                  <a:pt x="2484" y="0"/>
                </a:lnTo>
                <a:close/>
              </a:path>
            </a:pathLst>
          </a:custGeom>
          <a:solidFill>
            <a:srgbClr val="1516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 txBox="1"/>
          <p:nvPr/>
        </p:nvSpPr>
        <p:spPr>
          <a:xfrm>
            <a:off x="2615419" y="2115803"/>
            <a:ext cx="54927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BELT</a:t>
            </a:r>
            <a:r>
              <a:rPr sz="800" spc="-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10" dirty="0">
                <a:solidFill>
                  <a:srgbClr val="151616"/>
                </a:solidFill>
                <a:latin typeface="Arial"/>
                <a:cs typeface="Arial"/>
              </a:rPr>
              <a:t>CLIP</a:t>
            </a:r>
            <a:endParaRPr sz="800">
              <a:latin typeface="Arial"/>
              <a:cs typeface="Arial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2613639" y="1779249"/>
            <a:ext cx="168275" cy="274955"/>
          </a:xfrm>
          <a:custGeom>
            <a:avLst/>
            <a:gdLst/>
            <a:ahLst/>
            <a:cxnLst/>
            <a:rect l="l" t="t" r="r" b="b"/>
            <a:pathLst>
              <a:path w="168275" h="274955">
                <a:moveTo>
                  <a:pt x="34557" y="50195"/>
                </a:moveTo>
                <a:lnTo>
                  <a:pt x="28395" y="53920"/>
                </a:lnTo>
                <a:lnTo>
                  <a:pt x="162017" y="274914"/>
                </a:lnTo>
                <a:lnTo>
                  <a:pt x="168181" y="271191"/>
                </a:lnTo>
                <a:lnTo>
                  <a:pt x="34557" y="50195"/>
                </a:lnTo>
                <a:close/>
              </a:path>
              <a:path w="168275" h="274955">
                <a:moveTo>
                  <a:pt x="0" y="0"/>
                </a:moveTo>
                <a:lnTo>
                  <a:pt x="2839" y="69372"/>
                </a:lnTo>
                <a:lnTo>
                  <a:pt x="28395" y="53920"/>
                </a:lnTo>
                <a:lnTo>
                  <a:pt x="25664" y="49403"/>
                </a:lnTo>
                <a:lnTo>
                  <a:pt x="31827" y="45680"/>
                </a:lnTo>
                <a:lnTo>
                  <a:pt x="42023" y="45680"/>
                </a:lnTo>
                <a:lnTo>
                  <a:pt x="60112" y="34743"/>
                </a:lnTo>
                <a:lnTo>
                  <a:pt x="0" y="0"/>
                </a:lnTo>
                <a:close/>
              </a:path>
              <a:path w="168275" h="274955">
                <a:moveTo>
                  <a:pt x="31827" y="45680"/>
                </a:moveTo>
                <a:lnTo>
                  <a:pt x="25664" y="49403"/>
                </a:lnTo>
                <a:lnTo>
                  <a:pt x="28395" y="53920"/>
                </a:lnTo>
                <a:lnTo>
                  <a:pt x="34557" y="50195"/>
                </a:lnTo>
                <a:lnTo>
                  <a:pt x="31827" y="45680"/>
                </a:lnTo>
                <a:close/>
              </a:path>
              <a:path w="168275" h="274955">
                <a:moveTo>
                  <a:pt x="42023" y="45680"/>
                </a:moveTo>
                <a:lnTo>
                  <a:pt x="31827" y="45680"/>
                </a:lnTo>
                <a:lnTo>
                  <a:pt x="34557" y="50195"/>
                </a:lnTo>
                <a:lnTo>
                  <a:pt x="42023" y="45680"/>
                </a:lnTo>
                <a:close/>
              </a:path>
            </a:pathLst>
          </a:custGeom>
          <a:solidFill>
            <a:srgbClr val="1516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 txBox="1"/>
          <p:nvPr/>
        </p:nvSpPr>
        <p:spPr>
          <a:xfrm>
            <a:off x="4368021" y="4509755"/>
            <a:ext cx="75819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15" dirty="0">
                <a:solidFill>
                  <a:srgbClr val="151616"/>
                </a:solidFill>
                <a:latin typeface="Arial"/>
                <a:cs typeface="Arial"/>
              </a:rPr>
              <a:t>RUBBER</a:t>
            </a:r>
            <a:r>
              <a:rPr sz="8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10" dirty="0">
                <a:solidFill>
                  <a:srgbClr val="151616"/>
                </a:solidFill>
                <a:latin typeface="Arial"/>
                <a:cs typeface="Arial"/>
              </a:rPr>
              <a:t>GRIP</a:t>
            </a:r>
            <a:endParaRPr sz="800">
              <a:latin typeface="Arial"/>
              <a:cs typeface="Arial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4578948" y="4692246"/>
            <a:ext cx="176530" cy="332105"/>
          </a:xfrm>
          <a:custGeom>
            <a:avLst/>
            <a:gdLst/>
            <a:ahLst/>
            <a:cxnLst/>
            <a:rect l="l" t="t" r="r" b="b"/>
            <a:pathLst>
              <a:path w="176529" h="332104">
                <a:moveTo>
                  <a:pt x="143417" y="279527"/>
                </a:moveTo>
                <a:lnTo>
                  <a:pt x="116909" y="293288"/>
                </a:lnTo>
                <a:lnTo>
                  <a:pt x="174642" y="331858"/>
                </a:lnTo>
                <a:lnTo>
                  <a:pt x="175787" y="284213"/>
                </a:lnTo>
                <a:lnTo>
                  <a:pt x="145850" y="284213"/>
                </a:lnTo>
                <a:lnTo>
                  <a:pt x="143417" y="279527"/>
                </a:lnTo>
                <a:close/>
              </a:path>
              <a:path w="176529" h="332104">
                <a:moveTo>
                  <a:pt x="149804" y="276211"/>
                </a:moveTo>
                <a:lnTo>
                  <a:pt x="143417" y="279527"/>
                </a:lnTo>
                <a:lnTo>
                  <a:pt x="145850" y="284213"/>
                </a:lnTo>
                <a:lnTo>
                  <a:pt x="152236" y="280893"/>
                </a:lnTo>
                <a:lnTo>
                  <a:pt x="149804" y="276211"/>
                </a:lnTo>
                <a:close/>
              </a:path>
              <a:path w="176529" h="332104">
                <a:moveTo>
                  <a:pt x="176310" y="262450"/>
                </a:moveTo>
                <a:lnTo>
                  <a:pt x="149804" y="276211"/>
                </a:lnTo>
                <a:lnTo>
                  <a:pt x="152236" y="280893"/>
                </a:lnTo>
                <a:lnTo>
                  <a:pt x="145850" y="284213"/>
                </a:lnTo>
                <a:lnTo>
                  <a:pt x="175787" y="284213"/>
                </a:lnTo>
                <a:lnTo>
                  <a:pt x="176310" y="262450"/>
                </a:lnTo>
                <a:close/>
              </a:path>
              <a:path w="176529" h="332104">
                <a:moveTo>
                  <a:pt x="6386" y="0"/>
                </a:moveTo>
                <a:lnTo>
                  <a:pt x="0" y="3318"/>
                </a:lnTo>
                <a:lnTo>
                  <a:pt x="143417" y="279527"/>
                </a:lnTo>
                <a:lnTo>
                  <a:pt x="149804" y="276211"/>
                </a:lnTo>
                <a:lnTo>
                  <a:pt x="6386" y="0"/>
                </a:lnTo>
                <a:close/>
              </a:path>
            </a:pathLst>
          </a:custGeom>
          <a:solidFill>
            <a:srgbClr val="1516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 txBox="1"/>
          <p:nvPr/>
        </p:nvSpPr>
        <p:spPr>
          <a:xfrm>
            <a:off x="356205" y="5665374"/>
            <a:ext cx="2019300" cy="48831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5080">
              <a:lnSpc>
                <a:spcPts val="890"/>
              </a:lnSpc>
              <a:spcBef>
                <a:spcPts val="185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This design has a magnetic base, allowing a  secure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ﬁx to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steel products and materials.  This means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that it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is unlikely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slip, when in  use on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 steel.</a:t>
            </a:r>
            <a:endParaRPr sz="800">
              <a:latin typeface="Arial"/>
              <a:cs typeface="Arial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4499597" y="3881113"/>
            <a:ext cx="66649" cy="116052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3842632" y="3868415"/>
            <a:ext cx="104512" cy="141818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 txBox="1"/>
          <p:nvPr/>
        </p:nvSpPr>
        <p:spPr>
          <a:xfrm rot="20220000">
            <a:off x="3159484" y="6234426"/>
            <a:ext cx="422757" cy="101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800"/>
              </a:lnSpc>
            </a:pP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CAS</a:t>
            </a:r>
            <a:r>
              <a:rPr sz="1200" baseline="3472" dirty="0">
                <a:solidFill>
                  <a:srgbClr val="151616"/>
                </a:solidFill>
                <a:latin typeface="Arial"/>
                <a:cs typeface="Arial"/>
              </a:rPr>
              <a:t>ING</a:t>
            </a:r>
            <a:endParaRPr sz="1200" baseline="3472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4521809" y="5433595"/>
            <a:ext cx="1268095" cy="942340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5080">
              <a:lnSpc>
                <a:spcPts val="890"/>
              </a:lnSpc>
              <a:spcBef>
                <a:spcPts val="185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The transparent casing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of  this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design, means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that the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internal workings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/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mechanism can be seen.  This is an aesthetic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feature.  Also, 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tape measure can  be read </a:t>
            </a:r>
            <a:r>
              <a:rPr sz="800" spc="-10" dirty="0">
                <a:solidFill>
                  <a:srgbClr val="151616"/>
                </a:solidFill>
                <a:latin typeface="Arial"/>
                <a:cs typeface="Arial"/>
              </a:rPr>
              <a:t>easily,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through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casing.</a:t>
            </a:r>
            <a:endParaRPr sz="800"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8717800" y="6865613"/>
            <a:ext cx="301625" cy="26098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5080">
              <a:lnSpc>
                <a:spcPts val="890"/>
              </a:lnSpc>
              <a:spcBef>
                <a:spcPts val="185"/>
              </a:spcBef>
            </a:pPr>
            <a:r>
              <a:rPr sz="800" spc="15" dirty="0">
                <a:solidFill>
                  <a:srgbClr val="151616"/>
                </a:solidFill>
                <a:latin typeface="Arial"/>
                <a:cs typeface="Arial"/>
              </a:rPr>
              <a:t>L</a:t>
            </a:r>
            <a:r>
              <a:rPr sz="800" spc="25" dirty="0">
                <a:solidFill>
                  <a:srgbClr val="151616"/>
                </a:solidFill>
                <a:latin typeface="Arial"/>
                <a:cs typeface="Arial"/>
              </a:rPr>
              <a:t>E</a:t>
            </a:r>
            <a:r>
              <a:rPr sz="800" spc="15" dirty="0">
                <a:solidFill>
                  <a:srgbClr val="151616"/>
                </a:solidFill>
                <a:latin typeface="Arial"/>
                <a:cs typeface="Arial"/>
              </a:rPr>
              <a:t>N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S  </a:t>
            </a:r>
            <a:r>
              <a:rPr sz="800" spc="25" dirty="0">
                <a:solidFill>
                  <a:srgbClr val="151616"/>
                </a:solidFill>
                <a:latin typeface="Arial"/>
                <a:cs typeface="Arial"/>
              </a:rPr>
              <a:t>VIE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W</a:t>
            </a:r>
            <a:endParaRPr sz="800">
              <a:latin typeface="Arial"/>
              <a:cs typeface="Arial"/>
            </a:endParaRPr>
          </a:p>
        </p:txBody>
      </p:sp>
      <p:sp>
        <p:nvSpPr>
          <p:cNvPr id="40" name="object 40"/>
          <p:cNvSpPr/>
          <p:nvPr/>
        </p:nvSpPr>
        <p:spPr>
          <a:xfrm>
            <a:off x="9019245" y="6903640"/>
            <a:ext cx="169858" cy="89030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 txBox="1"/>
          <p:nvPr/>
        </p:nvSpPr>
        <p:spPr>
          <a:xfrm>
            <a:off x="7879605" y="5878188"/>
            <a:ext cx="30162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15" dirty="0">
                <a:solidFill>
                  <a:srgbClr val="151616"/>
                </a:solidFill>
                <a:latin typeface="Arial"/>
                <a:cs typeface="Arial"/>
              </a:rPr>
              <a:t>L</a:t>
            </a:r>
            <a:r>
              <a:rPr sz="800" spc="25" dirty="0">
                <a:solidFill>
                  <a:srgbClr val="151616"/>
                </a:solidFill>
                <a:latin typeface="Arial"/>
                <a:cs typeface="Arial"/>
              </a:rPr>
              <a:t>E</a:t>
            </a:r>
            <a:r>
              <a:rPr sz="800" spc="15" dirty="0">
                <a:solidFill>
                  <a:srgbClr val="151616"/>
                </a:solidFill>
                <a:latin typeface="Arial"/>
                <a:cs typeface="Arial"/>
              </a:rPr>
              <a:t>N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S</a:t>
            </a:r>
            <a:endParaRPr sz="800">
              <a:latin typeface="Arial"/>
              <a:cs typeface="Arial"/>
            </a:endParaRPr>
          </a:p>
        </p:txBody>
      </p:sp>
      <p:sp>
        <p:nvSpPr>
          <p:cNvPr id="42" name="object 42"/>
          <p:cNvSpPr/>
          <p:nvPr/>
        </p:nvSpPr>
        <p:spPr>
          <a:xfrm>
            <a:off x="8156008" y="6027202"/>
            <a:ext cx="248867" cy="103230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 txBox="1"/>
          <p:nvPr/>
        </p:nvSpPr>
        <p:spPr>
          <a:xfrm>
            <a:off x="6755630" y="6525892"/>
            <a:ext cx="810260" cy="26098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5080">
              <a:lnSpc>
                <a:spcPts val="890"/>
              </a:lnSpc>
              <a:spcBef>
                <a:spcPts val="185"/>
              </a:spcBef>
            </a:pPr>
            <a:r>
              <a:rPr sz="800" spc="25" dirty="0">
                <a:solidFill>
                  <a:srgbClr val="151616"/>
                </a:solidFill>
                <a:latin typeface="Arial"/>
                <a:cs typeface="Arial"/>
              </a:rPr>
              <a:t>T</a:t>
            </a:r>
            <a:r>
              <a:rPr sz="800" spc="15" dirty="0">
                <a:solidFill>
                  <a:srgbClr val="151616"/>
                </a:solidFill>
                <a:latin typeface="Arial"/>
                <a:cs typeface="Arial"/>
              </a:rPr>
              <a:t>R</a:t>
            </a:r>
            <a:r>
              <a:rPr sz="800" spc="25" dirty="0">
                <a:solidFill>
                  <a:srgbClr val="151616"/>
                </a:solidFill>
                <a:latin typeface="Arial"/>
                <a:cs typeface="Arial"/>
              </a:rPr>
              <a:t>A</a:t>
            </a:r>
            <a:r>
              <a:rPr sz="800" spc="15" dirty="0">
                <a:solidFill>
                  <a:srgbClr val="151616"/>
                </a:solidFill>
                <a:latin typeface="Arial"/>
                <a:cs typeface="Arial"/>
              </a:rPr>
              <a:t>N</a:t>
            </a:r>
            <a:r>
              <a:rPr sz="800" spc="25" dirty="0">
                <a:solidFill>
                  <a:srgbClr val="151616"/>
                </a:solidFill>
                <a:latin typeface="Arial"/>
                <a:cs typeface="Arial"/>
              </a:rPr>
              <a:t>S</a:t>
            </a:r>
            <a:r>
              <a:rPr sz="800" spc="-35" dirty="0">
                <a:solidFill>
                  <a:srgbClr val="151616"/>
                </a:solidFill>
                <a:latin typeface="Arial"/>
                <a:cs typeface="Arial"/>
              </a:rPr>
              <a:t>P</a:t>
            </a:r>
            <a:r>
              <a:rPr sz="800" spc="25" dirty="0">
                <a:solidFill>
                  <a:srgbClr val="151616"/>
                </a:solidFill>
                <a:latin typeface="Arial"/>
                <a:cs typeface="Arial"/>
              </a:rPr>
              <a:t>A</a:t>
            </a:r>
            <a:r>
              <a:rPr sz="800" spc="15" dirty="0">
                <a:solidFill>
                  <a:srgbClr val="151616"/>
                </a:solidFill>
                <a:latin typeface="Arial"/>
                <a:cs typeface="Arial"/>
              </a:rPr>
              <a:t>R</a:t>
            </a:r>
            <a:r>
              <a:rPr sz="800" spc="25" dirty="0">
                <a:solidFill>
                  <a:srgbClr val="151616"/>
                </a:solidFill>
                <a:latin typeface="Arial"/>
                <a:cs typeface="Arial"/>
              </a:rPr>
              <a:t>E</a:t>
            </a:r>
            <a:r>
              <a:rPr sz="800" spc="15" dirty="0">
                <a:solidFill>
                  <a:srgbClr val="151616"/>
                </a:solidFill>
                <a:latin typeface="Arial"/>
                <a:cs typeface="Arial"/>
              </a:rPr>
              <a:t>N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  </a:t>
            </a:r>
            <a:r>
              <a:rPr sz="800" spc="15" dirty="0">
                <a:solidFill>
                  <a:srgbClr val="151616"/>
                </a:solidFill>
                <a:latin typeface="Arial"/>
                <a:cs typeface="Arial"/>
              </a:rPr>
              <a:t>CASING</a:t>
            </a:r>
            <a:endParaRPr sz="800">
              <a:latin typeface="Arial"/>
              <a:cs typeface="Arial"/>
            </a:endParaRPr>
          </a:p>
        </p:txBody>
      </p:sp>
      <p:sp>
        <p:nvSpPr>
          <p:cNvPr id="44" name="object 44"/>
          <p:cNvSpPr/>
          <p:nvPr/>
        </p:nvSpPr>
        <p:spPr>
          <a:xfrm>
            <a:off x="6887225" y="6189343"/>
            <a:ext cx="219075" cy="320040"/>
          </a:xfrm>
          <a:custGeom>
            <a:avLst/>
            <a:gdLst/>
            <a:ahLst/>
            <a:cxnLst/>
            <a:rect l="l" t="t" r="r" b="b"/>
            <a:pathLst>
              <a:path w="219075" h="320040">
                <a:moveTo>
                  <a:pt x="37183" y="48280"/>
                </a:moveTo>
                <a:lnTo>
                  <a:pt x="31229" y="52328"/>
                </a:lnTo>
                <a:lnTo>
                  <a:pt x="212921" y="319524"/>
                </a:lnTo>
                <a:lnTo>
                  <a:pt x="218875" y="315478"/>
                </a:lnTo>
                <a:lnTo>
                  <a:pt x="37183" y="48280"/>
                </a:lnTo>
                <a:close/>
              </a:path>
              <a:path w="219075" h="320040">
                <a:moveTo>
                  <a:pt x="0" y="0"/>
                </a:moveTo>
                <a:lnTo>
                  <a:pt x="6534" y="69119"/>
                </a:lnTo>
                <a:lnTo>
                  <a:pt x="31229" y="52328"/>
                </a:lnTo>
                <a:lnTo>
                  <a:pt x="28262" y="47965"/>
                </a:lnTo>
                <a:lnTo>
                  <a:pt x="34217" y="43919"/>
                </a:lnTo>
                <a:lnTo>
                  <a:pt x="43597" y="43919"/>
                </a:lnTo>
                <a:lnTo>
                  <a:pt x="61879" y="31488"/>
                </a:lnTo>
                <a:lnTo>
                  <a:pt x="0" y="0"/>
                </a:lnTo>
                <a:close/>
              </a:path>
              <a:path w="219075" h="320040">
                <a:moveTo>
                  <a:pt x="34217" y="43919"/>
                </a:moveTo>
                <a:lnTo>
                  <a:pt x="28262" y="47965"/>
                </a:lnTo>
                <a:lnTo>
                  <a:pt x="31229" y="52328"/>
                </a:lnTo>
                <a:lnTo>
                  <a:pt x="37183" y="48280"/>
                </a:lnTo>
                <a:lnTo>
                  <a:pt x="34217" y="43919"/>
                </a:lnTo>
                <a:close/>
              </a:path>
              <a:path w="219075" h="320040">
                <a:moveTo>
                  <a:pt x="43597" y="43919"/>
                </a:moveTo>
                <a:lnTo>
                  <a:pt x="34217" y="43919"/>
                </a:lnTo>
                <a:lnTo>
                  <a:pt x="37183" y="48280"/>
                </a:lnTo>
                <a:lnTo>
                  <a:pt x="43597" y="43919"/>
                </a:lnTo>
                <a:close/>
              </a:path>
            </a:pathLst>
          </a:custGeom>
          <a:solidFill>
            <a:srgbClr val="1516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 txBox="1"/>
          <p:nvPr/>
        </p:nvSpPr>
        <p:spPr>
          <a:xfrm>
            <a:off x="5620367" y="550429"/>
            <a:ext cx="2472690" cy="942340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5080">
              <a:lnSpc>
                <a:spcPts val="890"/>
              </a:lnSpc>
              <a:spcBef>
                <a:spcPts val="185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This is a ‘radical’ developed design, with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steel tape  being replaced by a distance </a:t>
            </a:r>
            <a:r>
              <a:rPr sz="800" spc="-10" dirty="0">
                <a:solidFill>
                  <a:srgbClr val="151616"/>
                </a:solidFill>
                <a:latin typeface="Arial"/>
                <a:cs typeface="Arial"/>
              </a:rPr>
              <a:t>sensor.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A</a:t>
            </a:r>
            <a:r>
              <a:rPr sz="800" spc="-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small</a:t>
            </a:r>
            <a:endParaRPr sz="800">
              <a:latin typeface="Arial"/>
              <a:cs typeface="Arial"/>
            </a:endParaRPr>
          </a:p>
          <a:p>
            <a:pPr marL="12700" marR="475615">
              <a:lnSpc>
                <a:spcPts val="890"/>
              </a:lnSpc>
              <a:spcBef>
                <a:spcPts val="10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reﬂector is placed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at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one end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of 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material  and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main body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of 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tape measure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at  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other end.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‘device’ calculates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precise distance between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body</a:t>
            </a:r>
            <a:r>
              <a:rPr sz="800" spc="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and</a:t>
            </a:r>
            <a:endParaRPr sz="800">
              <a:latin typeface="Arial"/>
              <a:cs typeface="Arial"/>
            </a:endParaRPr>
          </a:p>
          <a:p>
            <a:pPr marL="12700" marR="723900">
              <a:lnSpc>
                <a:spcPts val="890"/>
              </a:lnSpc>
              <a:spcBef>
                <a:spcPts val="15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the reﬂector.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A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low power laser is</a:t>
            </a:r>
            <a:r>
              <a:rPr sz="800" spc="-6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used 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for safety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 reasons.</a:t>
            </a:r>
            <a:endParaRPr sz="800">
              <a:latin typeface="Arial"/>
              <a:cs typeface="Arial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8804895" y="528198"/>
            <a:ext cx="1152525" cy="374650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5080">
              <a:lnSpc>
                <a:spcPts val="890"/>
              </a:lnSpc>
              <a:spcBef>
                <a:spcPts val="185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The distance is digitally  displayed in a small </a:t>
            </a:r>
            <a:r>
              <a:rPr sz="800" spc="10" dirty="0">
                <a:solidFill>
                  <a:srgbClr val="151616"/>
                </a:solidFill>
                <a:latin typeface="Arial"/>
                <a:cs typeface="Arial"/>
              </a:rPr>
              <a:t>LCD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screen.</a:t>
            </a:r>
            <a:endParaRPr sz="800">
              <a:latin typeface="Arial"/>
              <a:cs typeface="Arial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7693639" y="2017274"/>
            <a:ext cx="1042035" cy="48831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5080">
              <a:lnSpc>
                <a:spcPts val="890"/>
              </a:lnSpc>
              <a:spcBef>
                <a:spcPts val="185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Reﬂector showing  laser bouncing back</a:t>
            </a:r>
            <a:r>
              <a:rPr sz="800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to  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tape measure  </a:t>
            </a:r>
            <a:r>
              <a:rPr sz="800" spc="-15" dirty="0">
                <a:solidFill>
                  <a:srgbClr val="151616"/>
                </a:solidFill>
                <a:latin typeface="Arial"/>
                <a:cs typeface="Arial"/>
              </a:rPr>
              <a:t>body.</a:t>
            </a:r>
            <a:endParaRPr sz="800">
              <a:latin typeface="Arial"/>
              <a:cs typeface="Arial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8798545" y="1277495"/>
            <a:ext cx="1155065" cy="374650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5080" algn="just">
              <a:lnSpc>
                <a:spcPts val="890"/>
              </a:lnSpc>
              <a:spcBef>
                <a:spcPts val="185"/>
              </a:spcBef>
            </a:pP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A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back light allows use</a:t>
            </a:r>
            <a:r>
              <a:rPr sz="800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in  dark spaces or poor light  conditions.</a:t>
            </a:r>
            <a:endParaRPr sz="800">
              <a:latin typeface="Arial"/>
              <a:cs typeface="Arial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7601554" y="4506490"/>
            <a:ext cx="2372995" cy="48831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5080">
              <a:lnSpc>
                <a:spcPts val="890"/>
              </a:lnSpc>
              <a:spcBef>
                <a:spcPts val="185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The transparent body has been developed a little  </a:t>
            </a:r>
            <a:r>
              <a:rPr sz="800" spc="-10" dirty="0">
                <a:solidFill>
                  <a:srgbClr val="151616"/>
                </a:solidFill>
                <a:latin typeface="Arial"/>
                <a:cs typeface="Arial"/>
              </a:rPr>
              <a:t>further.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It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is a more ergonomic design.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body has  a built in lens, which magniﬁes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scale, allowing  easy reading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of the measurement.</a:t>
            </a:r>
            <a:endParaRPr sz="800">
              <a:latin typeface="Arial"/>
              <a:cs typeface="Arial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9049353" y="2635869"/>
            <a:ext cx="1369695" cy="715010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5080">
              <a:lnSpc>
                <a:spcPts val="890"/>
              </a:lnSpc>
              <a:spcBef>
                <a:spcPts val="185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The grip on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casing slides  up and down.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Once 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tape  is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retracted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into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casing,  the grip can also be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retracted,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allowing easier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storage.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No  sharp edges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visible.</a:t>
            </a:r>
            <a:endParaRPr sz="800">
              <a:latin typeface="Arial"/>
              <a:cs typeface="Arial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4912315" y="3680961"/>
            <a:ext cx="61912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605790" algn="l"/>
              </a:tabLst>
            </a:pPr>
            <a:r>
              <a:rPr sz="800" u="sng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Times New Roman"/>
                <a:cs typeface="Times New Roman"/>
              </a:rPr>
              <a:t> 	</a:t>
            </a:r>
            <a:endParaRPr sz="800">
              <a:latin typeface="Times New Roman"/>
              <a:cs typeface="Times New Roman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5902924" y="3226972"/>
            <a:ext cx="1318895" cy="715010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5080">
              <a:lnSpc>
                <a:spcPts val="890"/>
              </a:lnSpc>
              <a:spcBef>
                <a:spcPts val="185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This undated design has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two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grips, one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at 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end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of the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tape and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other on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casing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of 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tape measure.  this is unlikely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slip, when  in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use.</a:t>
            </a:r>
            <a:endParaRPr sz="800">
              <a:latin typeface="Arial"/>
              <a:cs typeface="Arial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1805749" y="571275"/>
            <a:ext cx="2644140" cy="7150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925"/>
              </a:lnSpc>
              <a:spcBef>
                <a:spcPts val="100"/>
              </a:spcBef>
            </a:pPr>
            <a:r>
              <a:rPr sz="1200" spc="22" baseline="27777" dirty="0">
                <a:solidFill>
                  <a:srgbClr val="151616"/>
                </a:solidFill>
                <a:latin typeface="Arial"/>
                <a:cs typeface="Arial"/>
              </a:rPr>
              <a:t>PRESSED STEEL </a:t>
            </a:r>
            <a:r>
              <a:rPr sz="1200" baseline="27777" dirty="0">
                <a:solidFill>
                  <a:srgbClr val="151616"/>
                </a:solidFill>
                <a:latin typeface="Arial"/>
                <a:cs typeface="Arial"/>
              </a:rPr>
              <a:t>CASING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casing shape has</a:t>
            </a:r>
            <a:r>
              <a:rPr sz="800" spc="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been</a:t>
            </a:r>
            <a:endParaRPr sz="800">
              <a:latin typeface="Arial"/>
              <a:cs typeface="Arial"/>
            </a:endParaRPr>
          </a:p>
          <a:p>
            <a:pPr marL="1301750" marR="5080" indent="6985">
              <a:lnSpc>
                <a:spcPts val="890"/>
              </a:lnSpc>
              <a:spcBef>
                <a:spcPts val="55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ergonomically redesigned, so 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that it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can be held in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endParaRPr sz="800">
              <a:latin typeface="Arial"/>
              <a:cs typeface="Arial"/>
            </a:endParaRPr>
          </a:p>
          <a:p>
            <a:pPr marL="1293495">
              <a:lnSpc>
                <a:spcPts val="880"/>
              </a:lnSpc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hand comfortably.</a:t>
            </a:r>
            <a:endParaRPr sz="800">
              <a:latin typeface="Arial"/>
              <a:cs typeface="Arial"/>
            </a:endParaRPr>
          </a:p>
          <a:p>
            <a:pPr marL="1283970">
              <a:lnSpc>
                <a:spcPct val="100000"/>
              </a:lnSpc>
              <a:spcBef>
                <a:spcPts val="825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The ﬁngers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grip</a:t>
            </a:r>
            <a:endParaRPr sz="800">
              <a:latin typeface="Arial"/>
              <a:cs typeface="Arial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5742703" y="4605037"/>
            <a:ext cx="956944" cy="374650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5080">
              <a:lnSpc>
                <a:spcPts val="890"/>
              </a:lnSpc>
              <a:spcBef>
                <a:spcPts val="185"/>
              </a:spcBef>
            </a:pPr>
            <a:r>
              <a:rPr sz="800" spc="10" dirty="0">
                <a:solidFill>
                  <a:srgbClr val="151616"/>
                </a:solidFill>
                <a:latin typeface="Arial"/>
                <a:cs typeface="Arial"/>
              </a:rPr>
              <a:t>TRANSPARENT  </a:t>
            </a:r>
            <a:r>
              <a:rPr sz="800" spc="25" dirty="0">
                <a:solidFill>
                  <a:srgbClr val="151616"/>
                </a:solidFill>
                <a:latin typeface="Arial"/>
                <a:cs typeface="Arial"/>
              </a:rPr>
              <a:t>PO</a:t>
            </a:r>
            <a:r>
              <a:rPr sz="800" spc="-40" dirty="0">
                <a:solidFill>
                  <a:srgbClr val="151616"/>
                </a:solidFill>
                <a:latin typeface="Arial"/>
                <a:cs typeface="Arial"/>
              </a:rPr>
              <a:t>L</a:t>
            </a:r>
            <a:r>
              <a:rPr sz="800" spc="25" dirty="0">
                <a:solidFill>
                  <a:srgbClr val="151616"/>
                </a:solidFill>
                <a:latin typeface="Arial"/>
                <a:cs typeface="Arial"/>
              </a:rPr>
              <a:t>Y</a:t>
            </a:r>
            <a:r>
              <a:rPr sz="800" spc="15" dirty="0">
                <a:solidFill>
                  <a:srgbClr val="151616"/>
                </a:solidFill>
                <a:latin typeface="Arial"/>
                <a:cs typeface="Arial"/>
              </a:rPr>
              <a:t>C</a:t>
            </a:r>
            <a:r>
              <a:rPr sz="800" spc="25" dirty="0">
                <a:solidFill>
                  <a:srgbClr val="151616"/>
                </a:solidFill>
                <a:latin typeface="Arial"/>
                <a:cs typeface="Arial"/>
              </a:rPr>
              <a:t>A</a:t>
            </a:r>
            <a:r>
              <a:rPr sz="800" spc="15" dirty="0">
                <a:solidFill>
                  <a:srgbClr val="151616"/>
                </a:solidFill>
                <a:latin typeface="Arial"/>
                <a:cs typeface="Arial"/>
              </a:rPr>
              <a:t>R</a:t>
            </a:r>
            <a:r>
              <a:rPr sz="800" spc="25" dirty="0">
                <a:solidFill>
                  <a:srgbClr val="151616"/>
                </a:solidFill>
                <a:latin typeface="Arial"/>
                <a:cs typeface="Arial"/>
              </a:rPr>
              <a:t>BO</a:t>
            </a:r>
            <a:r>
              <a:rPr sz="800" spc="15" dirty="0">
                <a:solidFill>
                  <a:srgbClr val="151616"/>
                </a:solidFill>
                <a:latin typeface="Arial"/>
                <a:cs typeface="Arial"/>
              </a:rPr>
              <a:t>N</a:t>
            </a:r>
            <a:r>
              <a:rPr sz="800" spc="-35" dirty="0">
                <a:solidFill>
                  <a:srgbClr val="151616"/>
                </a:solidFill>
                <a:latin typeface="Arial"/>
                <a:cs typeface="Arial"/>
              </a:rPr>
              <a:t>A</a:t>
            </a:r>
            <a:r>
              <a:rPr sz="800" spc="25" dirty="0">
                <a:solidFill>
                  <a:srgbClr val="151616"/>
                </a:solidFill>
                <a:latin typeface="Arial"/>
                <a:cs typeface="Arial"/>
              </a:rPr>
              <a:t>T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E  </a:t>
            </a:r>
            <a:r>
              <a:rPr sz="800" spc="15" dirty="0">
                <a:solidFill>
                  <a:srgbClr val="151616"/>
                </a:solidFill>
                <a:latin typeface="Arial"/>
                <a:cs typeface="Arial"/>
              </a:rPr>
              <a:t>CASING</a:t>
            </a:r>
            <a:endParaRPr sz="800">
              <a:latin typeface="Arial"/>
              <a:cs typeface="Arial"/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2408990" y="3125497"/>
            <a:ext cx="101155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15" dirty="0">
                <a:solidFill>
                  <a:srgbClr val="151616"/>
                </a:solidFill>
                <a:latin typeface="Arial"/>
                <a:cs typeface="Arial"/>
              </a:rPr>
              <a:t>RUBBER</a:t>
            </a:r>
            <a:r>
              <a:rPr sz="8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15" dirty="0">
                <a:solidFill>
                  <a:srgbClr val="151616"/>
                </a:solidFill>
                <a:latin typeface="Arial"/>
                <a:cs typeface="Arial"/>
              </a:rPr>
              <a:t>SUCKERS</a:t>
            </a:r>
            <a:endParaRPr sz="800">
              <a:latin typeface="Arial"/>
              <a:cs typeface="Arial"/>
            </a:endParaRPr>
          </a:p>
        </p:txBody>
      </p:sp>
      <p:sp>
        <p:nvSpPr>
          <p:cNvPr id="56" name="object 56"/>
          <p:cNvSpPr txBox="1"/>
          <p:nvPr/>
        </p:nvSpPr>
        <p:spPr>
          <a:xfrm>
            <a:off x="4095475" y="3192162"/>
            <a:ext cx="879475" cy="26098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72720" marR="5080" indent="-160655">
              <a:lnSpc>
                <a:spcPts val="890"/>
              </a:lnSpc>
              <a:spcBef>
                <a:spcPts val="185"/>
              </a:spcBef>
            </a:pPr>
            <a:r>
              <a:rPr sz="800" spc="25" dirty="0">
                <a:solidFill>
                  <a:srgbClr val="151616"/>
                </a:solidFill>
                <a:latin typeface="Arial"/>
                <a:cs typeface="Arial"/>
              </a:rPr>
              <a:t>AEST</a:t>
            </a:r>
            <a:r>
              <a:rPr sz="800" spc="15" dirty="0">
                <a:solidFill>
                  <a:srgbClr val="151616"/>
                </a:solidFill>
                <a:latin typeface="Arial"/>
                <a:cs typeface="Arial"/>
              </a:rPr>
              <a:t>H</a:t>
            </a:r>
            <a:r>
              <a:rPr sz="800" spc="25" dirty="0">
                <a:solidFill>
                  <a:srgbClr val="151616"/>
                </a:solidFill>
                <a:latin typeface="Arial"/>
                <a:cs typeface="Arial"/>
              </a:rPr>
              <a:t>ETI</a:t>
            </a:r>
            <a:r>
              <a:rPr sz="800" spc="15" dirty="0">
                <a:solidFill>
                  <a:srgbClr val="151616"/>
                </a:solidFill>
                <a:latin typeface="Arial"/>
                <a:cs typeface="Arial"/>
              </a:rPr>
              <a:t>C</a:t>
            </a:r>
            <a:r>
              <a:rPr sz="800" spc="25" dirty="0">
                <a:solidFill>
                  <a:srgbClr val="151616"/>
                </a:solidFill>
                <a:latin typeface="Arial"/>
                <a:cs typeface="Arial"/>
              </a:rPr>
              <a:t>A</a:t>
            </a:r>
            <a:r>
              <a:rPr sz="800" spc="15" dirty="0">
                <a:solidFill>
                  <a:srgbClr val="151616"/>
                </a:solidFill>
                <a:latin typeface="Arial"/>
                <a:cs typeface="Arial"/>
              </a:rPr>
              <a:t>L</a:t>
            </a:r>
            <a:r>
              <a:rPr sz="800" spc="-40" dirty="0">
                <a:solidFill>
                  <a:srgbClr val="151616"/>
                </a:solidFill>
                <a:latin typeface="Arial"/>
                <a:cs typeface="Arial"/>
              </a:rPr>
              <a:t>L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Y  </a:t>
            </a:r>
            <a:r>
              <a:rPr sz="800" spc="15" dirty="0">
                <a:solidFill>
                  <a:srgbClr val="151616"/>
                </a:solidFill>
                <a:latin typeface="Arial"/>
                <a:cs typeface="Arial"/>
              </a:rPr>
              <a:t>PLEASING</a:t>
            </a:r>
            <a:endParaRPr sz="800">
              <a:latin typeface="Arial"/>
              <a:cs typeface="Arial"/>
            </a:endParaRPr>
          </a:p>
        </p:txBody>
      </p:sp>
      <p:sp>
        <p:nvSpPr>
          <p:cNvPr id="57" name="object 57"/>
          <p:cNvSpPr/>
          <p:nvPr/>
        </p:nvSpPr>
        <p:spPr>
          <a:xfrm>
            <a:off x="5786935" y="2074557"/>
            <a:ext cx="544666" cy="514350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 txBox="1"/>
          <p:nvPr/>
        </p:nvSpPr>
        <p:spPr>
          <a:xfrm>
            <a:off x="5470391" y="2579288"/>
            <a:ext cx="123952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Symbol applied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all</a:t>
            </a:r>
            <a:r>
              <a:rPr sz="800" spc="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these</a:t>
            </a:r>
            <a:endParaRPr sz="800">
              <a:latin typeface="Arial"/>
              <a:cs typeface="Arial"/>
            </a:endParaRPr>
          </a:p>
        </p:txBody>
      </p:sp>
      <p:sp>
        <p:nvSpPr>
          <p:cNvPr id="59" name="object 59"/>
          <p:cNvSpPr txBox="1"/>
          <p:nvPr/>
        </p:nvSpPr>
        <p:spPr>
          <a:xfrm>
            <a:off x="3401001" y="2614129"/>
            <a:ext cx="329501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094864" algn="l"/>
              </a:tabLst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improved protection again</a:t>
            </a:r>
            <a:r>
              <a:rPr sz="800" u="sng" spc="-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st</a:t>
            </a:r>
            <a:r>
              <a:rPr sz="800" u="sng" spc="7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 </a:t>
            </a:r>
            <a:r>
              <a:rPr sz="800" u="sng" spc="-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knocks</a:t>
            </a:r>
            <a:r>
              <a:rPr sz="800" u="sng" spc="1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 </a:t>
            </a:r>
            <a:r>
              <a:rPr sz="800" u="sng" spc="-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and	</a:t>
            </a:r>
            <a:r>
              <a:rPr sz="1200" spc="-7" baseline="-41666" dirty="0">
                <a:solidFill>
                  <a:srgbClr val="151616"/>
                </a:solidFill>
                <a:latin typeface="Arial"/>
                <a:cs typeface="Arial"/>
              </a:rPr>
              <a:t>designs. All materials</a:t>
            </a:r>
            <a:r>
              <a:rPr sz="1200" spc="-60" baseline="-41666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aseline="-41666" dirty="0">
                <a:solidFill>
                  <a:srgbClr val="151616"/>
                </a:solidFill>
                <a:latin typeface="Arial"/>
                <a:cs typeface="Arial"/>
              </a:rPr>
              <a:t>from</a:t>
            </a:r>
            <a:endParaRPr sz="1200" baseline="-41666">
              <a:latin typeface="Arial"/>
              <a:cs typeface="Arial"/>
            </a:endParaRPr>
          </a:p>
        </p:txBody>
      </p:sp>
      <p:sp>
        <p:nvSpPr>
          <p:cNvPr id="60" name="object 60"/>
          <p:cNvSpPr txBox="1"/>
          <p:nvPr/>
        </p:nvSpPr>
        <p:spPr>
          <a:xfrm>
            <a:off x="5484525" y="2806282"/>
            <a:ext cx="1211580" cy="26098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93040" marR="5080" indent="-180975">
              <a:lnSpc>
                <a:spcPts val="890"/>
              </a:lnSpc>
              <a:spcBef>
                <a:spcPts val="185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a recycled source and can  be recycled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again.</a:t>
            </a:r>
            <a:endParaRPr sz="800">
              <a:latin typeface="Arial"/>
              <a:cs typeface="Arial"/>
            </a:endParaRPr>
          </a:p>
        </p:txBody>
      </p:sp>
      <p:sp>
        <p:nvSpPr>
          <p:cNvPr id="61" name="object 61"/>
          <p:cNvSpPr txBox="1"/>
          <p:nvPr/>
        </p:nvSpPr>
        <p:spPr>
          <a:xfrm>
            <a:off x="7576146" y="5084381"/>
            <a:ext cx="878205" cy="374650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5080">
              <a:lnSpc>
                <a:spcPts val="890"/>
              </a:lnSpc>
              <a:spcBef>
                <a:spcPts val="185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Manufactured</a:t>
            </a:r>
            <a:r>
              <a:rPr sz="800" spc="-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from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recyclable  polycarbonate.</a:t>
            </a:r>
            <a:endParaRPr sz="800">
              <a:latin typeface="Arial"/>
              <a:cs typeface="Arial"/>
            </a:endParaRPr>
          </a:p>
        </p:txBody>
      </p:sp>
      <p:sp>
        <p:nvSpPr>
          <p:cNvPr id="62" name="object 62"/>
          <p:cNvSpPr/>
          <p:nvPr/>
        </p:nvSpPr>
        <p:spPr>
          <a:xfrm>
            <a:off x="4080466" y="5833775"/>
            <a:ext cx="298450" cy="0"/>
          </a:xfrm>
          <a:custGeom>
            <a:avLst/>
            <a:gdLst/>
            <a:ahLst/>
            <a:cxnLst/>
            <a:rect l="l" t="t" r="r" b="b"/>
            <a:pathLst>
              <a:path w="298450">
                <a:moveTo>
                  <a:pt x="298451" y="0"/>
                </a:moveTo>
                <a:lnTo>
                  <a:pt x="0" y="0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3807417" y="6818024"/>
            <a:ext cx="571500" cy="0"/>
          </a:xfrm>
          <a:custGeom>
            <a:avLst/>
            <a:gdLst/>
            <a:ahLst/>
            <a:cxnLst/>
            <a:rect l="l" t="t" r="r" b="b"/>
            <a:pathLst>
              <a:path w="571500">
                <a:moveTo>
                  <a:pt x="571500" y="0"/>
                </a:moveTo>
                <a:lnTo>
                  <a:pt x="0" y="0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4193053" y="5833775"/>
            <a:ext cx="67310" cy="984250"/>
          </a:xfrm>
          <a:custGeom>
            <a:avLst/>
            <a:gdLst/>
            <a:ahLst/>
            <a:cxnLst/>
            <a:rect l="l" t="t" r="r" b="b"/>
            <a:pathLst>
              <a:path w="67310" h="984250">
                <a:moveTo>
                  <a:pt x="29861" y="923417"/>
                </a:moveTo>
                <a:lnTo>
                  <a:pt x="0" y="923417"/>
                </a:lnTo>
                <a:lnTo>
                  <a:pt x="33461" y="984250"/>
                </a:lnTo>
                <a:lnTo>
                  <a:pt x="64022" y="928691"/>
                </a:lnTo>
                <a:lnTo>
                  <a:pt x="29861" y="928691"/>
                </a:lnTo>
                <a:lnTo>
                  <a:pt x="29861" y="923417"/>
                </a:lnTo>
                <a:close/>
              </a:path>
              <a:path w="67310" h="984250">
                <a:moveTo>
                  <a:pt x="37061" y="55558"/>
                </a:moveTo>
                <a:lnTo>
                  <a:pt x="29861" y="55558"/>
                </a:lnTo>
                <a:lnTo>
                  <a:pt x="29861" y="928691"/>
                </a:lnTo>
                <a:lnTo>
                  <a:pt x="37061" y="928691"/>
                </a:lnTo>
                <a:lnTo>
                  <a:pt x="37061" y="55558"/>
                </a:lnTo>
                <a:close/>
              </a:path>
              <a:path w="67310" h="984250">
                <a:moveTo>
                  <a:pt x="66923" y="923417"/>
                </a:moveTo>
                <a:lnTo>
                  <a:pt x="37061" y="923417"/>
                </a:lnTo>
                <a:lnTo>
                  <a:pt x="37061" y="928691"/>
                </a:lnTo>
                <a:lnTo>
                  <a:pt x="64022" y="928691"/>
                </a:lnTo>
                <a:lnTo>
                  <a:pt x="66923" y="923417"/>
                </a:lnTo>
                <a:close/>
              </a:path>
              <a:path w="67310" h="984250">
                <a:moveTo>
                  <a:pt x="33461" y="0"/>
                </a:moveTo>
                <a:lnTo>
                  <a:pt x="0" y="60831"/>
                </a:lnTo>
                <a:lnTo>
                  <a:pt x="29861" y="60831"/>
                </a:lnTo>
                <a:lnTo>
                  <a:pt x="29861" y="55558"/>
                </a:lnTo>
                <a:lnTo>
                  <a:pt x="64023" y="55558"/>
                </a:lnTo>
                <a:lnTo>
                  <a:pt x="33461" y="0"/>
                </a:lnTo>
                <a:close/>
              </a:path>
              <a:path w="67310" h="984250">
                <a:moveTo>
                  <a:pt x="64023" y="55558"/>
                </a:moveTo>
                <a:lnTo>
                  <a:pt x="37061" y="55558"/>
                </a:lnTo>
                <a:lnTo>
                  <a:pt x="37061" y="60831"/>
                </a:lnTo>
                <a:lnTo>
                  <a:pt x="66923" y="60831"/>
                </a:lnTo>
                <a:lnTo>
                  <a:pt x="64023" y="55558"/>
                </a:lnTo>
                <a:close/>
              </a:path>
            </a:pathLst>
          </a:custGeom>
          <a:solidFill>
            <a:srgbClr val="1516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 txBox="1"/>
          <p:nvPr/>
        </p:nvSpPr>
        <p:spPr>
          <a:xfrm>
            <a:off x="4080327" y="6170643"/>
            <a:ext cx="164465" cy="307975"/>
          </a:xfrm>
          <a:prstGeom prst="rect">
            <a:avLst/>
          </a:prstGeom>
        </p:spPr>
        <p:txBody>
          <a:bodyPr vert="vert270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55mm</a:t>
            </a:r>
            <a:endParaRPr sz="800">
              <a:latin typeface="Arial"/>
              <a:cs typeface="Arial"/>
            </a:endParaRPr>
          </a:p>
        </p:txBody>
      </p:sp>
      <p:sp>
        <p:nvSpPr>
          <p:cNvPr id="66" name="object 66"/>
          <p:cNvSpPr/>
          <p:nvPr/>
        </p:nvSpPr>
        <p:spPr>
          <a:xfrm>
            <a:off x="3829640" y="6833897"/>
            <a:ext cx="0" cy="299085"/>
          </a:xfrm>
          <a:custGeom>
            <a:avLst/>
            <a:gdLst/>
            <a:ahLst/>
            <a:cxnLst/>
            <a:rect l="l" t="t" r="r" b="b"/>
            <a:pathLst>
              <a:path h="299084">
                <a:moveTo>
                  <a:pt x="0" y="298451"/>
                </a:moveTo>
                <a:lnTo>
                  <a:pt x="0" y="0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2743786" y="6560849"/>
            <a:ext cx="0" cy="571500"/>
          </a:xfrm>
          <a:custGeom>
            <a:avLst/>
            <a:gdLst/>
            <a:ahLst/>
            <a:cxnLst/>
            <a:rect l="l" t="t" r="r" b="b"/>
            <a:pathLst>
              <a:path h="571500">
                <a:moveTo>
                  <a:pt x="0" y="571500"/>
                </a:moveTo>
                <a:lnTo>
                  <a:pt x="0" y="0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2743786" y="6946484"/>
            <a:ext cx="1083310" cy="67310"/>
          </a:xfrm>
          <a:custGeom>
            <a:avLst/>
            <a:gdLst/>
            <a:ahLst/>
            <a:cxnLst/>
            <a:rect l="l" t="t" r="r" b="b"/>
            <a:pathLst>
              <a:path w="1083310" h="67309">
                <a:moveTo>
                  <a:pt x="60832" y="0"/>
                </a:moveTo>
                <a:lnTo>
                  <a:pt x="0" y="33461"/>
                </a:lnTo>
                <a:lnTo>
                  <a:pt x="60832" y="66923"/>
                </a:lnTo>
                <a:lnTo>
                  <a:pt x="60832" y="37062"/>
                </a:lnTo>
                <a:lnTo>
                  <a:pt x="55558" y="37062"/>
                </a:lnTo>
                <a:lnTo>
                  <a:pt x="55558" y="29861"/>
                </a:lnTo>
                <a:lnTo>
                  <a:pt x="60832" y="29861"/>
                </a:lnTo>
                <a:lnTo>
                  <a:pt x="60832" y="0"/>
                </a:lnTo>
                <a:close/>
              </a:path>
              <a:path w="1083310" h="67309">
                <a:moveTo>
                  <a:pt x="1021849" y="0"/>
                </a:moveTo>
                <a:lnTo>
                  <a:pt x="1021849" y="66923"/>
                </a:lnTo>
                <a:lnTo>
                  <a:pt x="1076137" y="37062"/>
                </a:lnTo>
                <a:lnTo>
                  <a:pt x="1027122" y="37062"/>
                </a:lnTo>
                <a:lnTo>
                  <a:pt x="1027122" y="29861"/>
                </a:lnTo>
                <a:lnTo>
                  <a:pt x="1076137" y="29861"/>
                </a:lnTo>
                <a:lnTo>
                  <a:pt x="1021849" y="0"/>
                </a:lnTo>
                <a:close/>
              </a:path>
              <a:path w="1083310" h="67309">
                <a:moveTo>
                  <a:pt x="60832" y="29861"/>
                </a:moveTo>
                <a:lnTo>
                  <a:pt x="55558" y="29861"/>
                </a:lnTo>
                <a:lnTo>
                  <a:pt x="55558" y="37062"/>
                </a:lnTo>
                <a:lnTo>
                  <a:pt x="60832" y="37062"/>
                </a:lnTo>
                <a:lnTo>
                  <a:pt x="60832" y="29861"/>
                </a:lnTo>
                <a:close/>
              </a:path>
              <a:path w="1083310" h="67309">
                <a:moveTo>
                  <a:pt x="1021849" y="29861"/>
                </a:moveTo>
                <a:lnTo>
                  <a:pt x="60832" y="29861"/>
                </a:lnTo>
                <a:lnTo>
                  <a:pt x="60832" y="37062"/>
                </a:lnTo>
                <a:lnTo>
                  <a:pt x="1021849" y="37062"/>
                </a:lnTo>
                <a:lnTo>
                  <a:pt x="1021849" y="29861"/>
                </a:lnTo>
                <a:close/>
              </a:path>
              <a:path w="1083310" h="67309">
                <a:moveTo>
                  <a:pt x="1076137" y="29861"/>
                </a:moveTo>
                <a:lnTo>
                  <a:pt x="1027122" y="29861"/>
                </a:lnTo>
                <a:lnTo>
                  <a:pt x="1027122" y="37062"/>
                </a:lnTo>
                <a:lnTo>
                  <a:pt x="1076137" y="37062"/>
                </a:lnTo>
                <a:lnTo>
                  <a:pt x="1082682" y="33461"/>
                </a:lnTo>
                <a:lnTo>
                  <a:pt x="1076137" y="29861"/>
                </a:lnTo>
                <a:close/>
              </a:path>
            </a:pathLst>
          </a:custGeom>
          <a:solidFill>
            <a:srgbClr val="1516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 txBox="1"/>
          <p:nvPr/>
        </p:nvSpPr>
        <p:spPr>
          <a:xfrm>
            <a:off x="3083523" y="6837822"/>
            <a:ext cx="30797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55mm</a:t>
            </a:r>
            <a:endParaRPr sz="800">
              <a:latin typeface="Arial"/>
              <a:cs typeface="Arial"/>
            </a:endParaRPr>
          </a:p>
        </p:txBody>
      </p:sp>
      <p:sp>
        <p:nvSpPr>
          <p:cNvPr id="70" name="object 70"/>
          <p:cNvSpPr/>
          <p:nvPr/>
        </p:nvSpPr>
        <p:spPr>
          <a:xfrm>
            <a:off x="5310651" y="2788952"/>
            <a:ext cx="67310" cy="1044575"/>
          </a:xfrm>
          <a:custGeom>
            <a:avLst/>
            <a:gdLst/>
            <a:ahLst/>
            <a:cxnLst/>
            <a:rect l="l" t="t" r="r" b="b"/>
            <a:pathLst>
              <a:path w="67310" h="1044575">
                <a:moveTo>
                  <a:pt x="29862" y="983739"/>
                </a:moveTo>
                <a:lnTo>
                  <a:pt x="0" y="983739"/>
                </a:lnTo>
                <a:lnTo>
                  <a:pt x="33461" y="1044572"/>
                </a:lnTo>
                <a:lnTo>
                  <a:pt x="64023" y="989012"/>
                </a:lnTo>
                <a:lnTo>
                  <a:pt x="29862" y="989012"/>
                </a:lnTo>
                <a:lnTo>
                  <a:pt x="29862" y="983739"/>
                </a:lnTo>
                <a:close/>
              </a:path>
              <a:path w="67310" h="1044575">
                <a:moveTo>
                  <a:pt x="37062" y="55558"/>
                </a:moveTo>
                <a:lnTo>
                  <a:pt x="29862" y="55558"/>
                </a:lnTo>
                <a:lnTo>
                  <a:pt x="29862" y="989012"/>
                </a:lnTo>
                <a:lnTo>
                  <a:pt x="37062" y="989012"/>
                </a:lnTo>
                <a:lnTo>
                  <a:pt x="37062" y="55558"/>
                </a:lnTo>
                <a:close/>
              </a:path>
              <a:path w="67310" h="1044575">
                <a:moveTo>
                  <a:pt x="66923" y="983739"/>
                </a:moveTo>
                <a:lnTo>
                  <a:pt x="37062" y="983739"/>
                </a:lnTo>
                <a:lnTo>
                  <a:pt x="37062" y="989012"/>
                </a:lnTo>
                <a:lnTo>
                  <a:pt x="64023" y="989012"/>
                </a:lnTo>
                <a:lnTo>
                  <a:pt x="66923" y="983739"/>
                </a:lnTo>
                <a:close/>
              </a:path>
              <a:path w="67310" h="1044575">
                <a:moveTo>
                  <a:pt x="33461" y="0"/>
                </a:moveTo>
                <a:lnTo>
                  <a:pt x="0" y="60831"/>
                </a:lnTo>
                <a:lnTo>
                  <a:pt x="29862" y="60831"/>
                </a:lnTo>
                <a:lnTo>
                  <a:pt x="29862" y="55558"/>
                </a:lnTo>
                <a:lnTo>
                  <a:pt x="64023" y="55558"/>
                </a:lnTo>
                <a:lnTo>
                  <a:pt x="33461" y="0"/>
                </a:lnTo>
                <a:close/>
              </a:path>
              <a:path w="67310" h="1044575">
                <a:moveTo>
                  <a:pt x="64023" y="55558"/>
                </a:moveTo>
                <a:lnTo>
                  <a:pt x="37062" y="55558"/>
                </a:lnTo>
                <a:lnTo>
                  <a:pt x="37062" y="60831"/>
                </a:lnTo>
                <a:lnTo>
                  <a:pt x="66923" y="60831"/>
                </a:lnTo>
                <a:lnTo>
                  <a:pt x="64023" y="55558"/>
                </a:lnTo>
                <a:close/>
              </a:path>
            </a:pathLst>
          </a:custGeom>
          <a:solidFill>
            <a:srgbClr val="1516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 txBox="1"/>
          <p:nvPr/>
        </p:nvSpPr>
        <p:spPr>
          <a:xfrm>
            <a:off x="5197924" y="3186143"/>
            <a:ext cx="164465" cy="307975"/>
          </a:xfrm>
          <a:prstGeom prst="rect">
            <a:avLst/>
          </a:prstGeom>
        </p:spPr>
        <p:txBody>
          <a:bodyPr vert="vert270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55mm</a:t>
            </a:r>
            <a:endParaRPr sz="800">
              <a:latin typeface="Arial"/>
              <a:cs typeface="Arial"/>
            </a:endParaRPr>
          </a:p>
        </p:txBody>
      </p:sp>
      <p:sp>
        <p:nvSpPr>
          <p:cNvPr id="72" name="object 72"/>
          <p:cNvSpPr txBox="1"/>
          <p:nvPr/>
        </p:nvSpPr>
        <p:spPr>
          <a:xfrm>
            <a:off x="9897043" y="5071780"/>
            <a:ext cx="607695" cy="374650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5080" indent="1270">
              <a:lnSpc>
                <a:spcPts val="890"/>
              </a:lnSpc>
              <a:spcBef>
                <a:spcPts val="185"/>
              </a:spcBef>
            </a:pPr>
            <a:r>
              <a:rPr sz="800" spc="15" dirty="0">
                <a:solidFill>
                  <a:srgbClr val="151616"/>
                </a:solidFill>
                <a:latin typeface="Arial"/>
                <a:cs typeface="Arial"/>
              </a:rPr>
              <a:t>RUBBER  </a:t>
            </a:r>
            <a:r>
              <a:rPr sz="800" spc="0" dirty="0">
                <a:solidFill>
                  <a:srgbClr val="151616"/>
                </a:solidFill>
                <a:latin typeface="Arial"/>
                <a:cs typeface="Arial"/>
              </a:rPr>
              <a:t>‘</a:t>
            </a:r>
            <a:r>
              <a:rPr sz="800" spc="15" dirty="0">
                <a:solidFill>
                  <a:srgbClr val="151616"/>
                </a:solidFill>
                <a:latin typeface="Arial"/>
                <a:cs typeface="Arial"/>
              </a:rPr>
              <a:t>C</a:t>
            </a:r>
            <a:r>
              <a:rPr sz="800" spc="25" dirty="0">
                <a:solidFill>
                  <a:srgbClr val="151616"/>
                </a:solidFill>
                <a:latin typeface="Arial"/>
                <a:cs typeface="Arial"/>
              </a:rPr>
              <a:t>OMFO</a:t>
            </a:r>
            <a:r>
              <a:rPr sz="800" spc="0" dirty="0">
                <a:solidFill>
                  <a:srgbClr val="151616"/>
                </a:solidFill>
                <a:latin typeface="Arial"/>
                <a:cs typeface="Arial"/>
              </a:rPr>
              <a:t>R</a:t>
            </a:r>
            <a:r>
              <a:rPr sz="800" spc="5" dirty="0">
                <a:solidFill>
                  <a:srgbClr val="151616"/>
                </a:solidFill>
                <a:latin typeface="Arial"/>
                <a:cs typeface="Arial"/>
              </a:rPr>
              <a:t>T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’  </a:t>
            </a:r>
            <a:r>
              <a:rPr sz="800" spc="10" dirty="0">
                <a:solidFill>
                  <a:srgbClr val="151616"/>
                </a:solidFill>
                <a:latin typeface="Arial"/>
                <a:cs typeface="Arial"/>
              </a:rPr>
              <a:t>CURVE</a:t>
            </a:r>
            <a:endParaRPr sz="800">
              <a:latin typeface="Arial"/>
              <a:cs typeface="Arial"/>
            </a:endParaRPr>
          </a:p>
        </p:txBody>
      </p:sp>
      <p:sp>
        <p:nvSpPr>
          <p:cNvPr id="73" name="object 73"/>
          <p:cNvSpPr/>
          <p:nvPr/>
        </p:nvSpPr>
        <p:spPr>
          <a:xfrm>
            <a:off x="9922460" y="5424522"/>
            <a:ext cx="192689" cy="148910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 txBox="1"/>
          <p:nvPr/>
        </p:nvSpPr>
        <p:spPr>
          <a:xfrm>
            <a:off x="9905178" y="6129067"/>
            <a:ext cx="590550" cy="26098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5080">
              <a:lnSpc>
                <a:spcPts val="890"/>
              </a:lnSpc>
              <a:spcBef>
                <a:spcPts val="185"/>
              </a:spcBef>
            </a:pPr>
            <a:r>
              <a:rPr sz="800" spc="25" dirty="0">
                <a:solidFill>
                  <a:srgbClr val="151616"/>
                </a:solidFill>
                <a:latin typeface="Arial"/>
                <a:cs typeface="Arial"/>
              </a:rPr>
              <a:t>I</a:t>
            </a:r>
            <a:r>
              <a:rPr sz="800" spc="15" dirty="0">
                <a:solidFill>
                  <a:srgbClr val="151616"/>
                </a:solidFill>
                <a:latin typeface="Arial"/>
                <a:cs typeface="Arial"/>
              </a:rPr>
              <a:t>N</a:t>
            </a:r>
            <a:r>
              <a:rPr sz="800" spc="25" dirty="0">
                <a:solidFill>
                  <a:srgbClr val="151616"/>
                </a:solidFill>
                <a:latin typeface="Arial"/>
                <a:cs typeface="Arial"/>
              </a:rPr>
              <a:t>JE</a:t>
            </a:r>
            <a:r>
              <a:rPr sz="800" spc="15" dirty="0">
                <a:solidFill>
                  <a:srgbClr val="151616"/>
                </a:solidFill>
                <a:latin typeface="Arial"/>
                <a:cs typeface="Arial"/>
              </a:rPr>
              <a:t>C</a:t>
            </a:r>
            <a:r>
              <a:rPr sz="800" spc="25" dirty="0">
                <a:solidFill>
                  <a:srgbClr val="151616"/>
                </a:solidFill>
                <a:latin typeface="Arial"/>
                <a:cs typeface="Arial"/>
              </a:rPr>
              <a:t>TIO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N  </a:t>
            </a:r>
            <a:r>
              <a:rPr sz="800" spc="15" dirty="0">
                <a:solidFill>
                  <a:srgbClr val="151616"/>
                </a:solidFill>
                <a:latin typeface="Arial"/>
                <a:cs typeface="Arial"/>
              </a:rPr>
              <a:t>MOULDED</a:t>
            </a:r>
            <a:endParaRPr sz="800">
              <a:latin typeface="Arial"/>
              <a:cs typeface="Arial"/>
            </a:endParaRPr>
          </a:p>
        </p:txBody>
      </p:sp>
      <p:sp>
        <p:nvSpPr>
          <p:cNvPr id="75" name="object 75"/>
          <p:cNvSpPr/>
          <p:nvPr/>
        </p:nvSpPr>
        <p:spPr>
          <a:xfrm>
            <a:off x="9930401" y="5930629"/>
            <a:ext cx="272415" cy="187325"/>
          </a:xfrm>
          <a:custGeom>
            <a:avLst/>
            <a:gdLst/>
            <a:ahLst/>
            <a:cxnLst/>
            <a:rect l="l" t="t" r="r" b="b"/>
            <a:pathLst>
              <a:path w="272415" h="187325">
                <a:moveTo>
                  <a:pt x="52279" y="31311"/>
                </a:moveTo>
                <a:lnTo>
                  <a:pt x="48220" y="37260"/>
                </a:lnTo>
                <a:lnTo>
                  <a:pt x="267846" y="187124"/>
                </a:lnTo>
                <a:lnTo>
                  <a:pt x="271908" y="181176"/>
                </a:lnTo>
                <a:lnTo>
                  <a:pt x="52279" y="31311"/>
                </a:lnTo>
                <a:close/>
              </a:path>
              <a:path w="272415" h="187325">
                <a:moveTo>
                  <a:pt x="0" y="0"/>
                </a:moveTo>
                <a:lnTo>
                  <a:pt x="31388" y="61930"/>
                </a:lnTo>
                <a:lnTo>
                  <a:pt x="48220" y="37260"/>
                </a:lnTo>
                <a:lnTo>
                  <a:pt x="43861" y="34286"/>
                </a:lnTo>
                <a:lnTo>
                  <a:pt x="47923" y="28338"/>
                </a:lnTo>
                <a:lnTo>
                  <a:pt x="54308" y="28338"/>
                </a:lnTo>
                <a:lnTo>
                  <a:pt x="69109" y="6645"/>
                </a:lnTo>
                <a:lnTo>
                  <a:pt x="0" y="0"/>
                </a:lnTo>
                <a:close/>
              </a:path>
              <a:path w="272415" h="187325">
                <a:moveTo>
                  <a:pt x="47923" y="28338"/>
                </a:moveTo>
                <a:lnTo>
                  <a:pt x="43861" y="34286"/>
                </a:lnTo>
                <a:lnTo>
                  <a:pt x="48220" y="37260"/>
                </a:lnTo>
                <a:lnTo>
                  <a:pt x="52279" y="31311"/>
                </a:lnTo>
                <a:lnTo>
                  <a:pt x="47923" y="28338"/>
                </a:lnTo>
                <a:close/>
              </a:path>
              <a:path w="272415" h="187325">
                <a:moveTo>
                  <a:pt x="54308" y="28338"/>
                </a:moveTo>
                <a:lnTo>
                  <a:pt x="47923" y="28338"/>
                </a:lnTo>
                <a:lnTo>
                  <a:pt x="52279" y="31311"/>
                </a:lnTo>
                <a:lnTo>
                  <a:pt x="54308" y="28338"/>
                </a:lnTo>
                <a:close/>
              </a:path>
            </a:pathLst>
          </a:custGeom>
          <a:solidFill>
            <a:srgbClr val="1516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 txBox="1"/>
          <p:nvPr/>
        </p:nvSpPr>
        <p:spPr>
          <a:xfrm>
            <a:off x="8981068" y="1898264"/>
            <a:ext cx="1092835" cy="488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3970">
              <a:lnSpc>
                <a:spcPts val="925"/>
              </a:lnSpc>
              <a:spcBef>
                <a:spcPts val="100"/>
              </a:spcBef>
            </a:pPr>
            <a:r>
              <a:rPr sz="800" spc="10" dirty="0">
                <a:solidFill>
                  <a:srgbClr val="151616"/>
                </a:solidFill>
                <a:latin typeface="Arial"/>
                <a:cs typeface="Arial"/>
              </a:rPr>
              <a:t>LIFE</a:t>
            </a:r>
            <a:r>
              <a:rPr sz="800" spc="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10" dirty="0">
                <a:solidFill>
                  <a:srgbClr val="151616"/>
                </a:solidFill>
                <a:latin typeface="Arial"/>
                <a:cs typeface="Arial"/>
              </a:rPr>
              <a:t>CYCLE</a:t>
            </a:r>
            <a:endParaRPr sz="800">
              <a:latin typeface="Arial"/>
              <a:cs typeface="Arial"/>
            </a:endParaRPr>
          </a:p>
          <a:p>
            <a:pPr marL="12700" marR="5080">
              <a:lnSpc>
                <a:spcPts val="890"/>
              </a:lnSpc>
              <a:spcBef>
                <a:spcPts val="55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All designs have a life  cycle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-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a guaranteed</a:t>
            </a:r>
            <a:r>
              <a:rPr sz="8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for  ﬁve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years.</a:t>
            </a:r>
            <a:endParaRPr sz="800">
              <a:latin typeface="Arial"/>
              <a:cs typeface="Arial"/>
            </a:endParaRPr>
          </a:p>
        </p:txBody>
      </p:sp>
      <p:sp>
        <p:nvSpPr>
          <p:cNvPr id="77" name="object 77"/>
          <p:cNvSpPr/>
          <p:nvPr/>
        </p:nvSpPr>
        <p:spPr>
          <a:xfrm>
            <a:off x="243464" y="7172052"/>
            <a:ext cx="10231755" cy="203200"/>
          </a:xfrm>
          <a:custGeom>
            <a:avLst/>
            <a:gdLst/>
            <a:ahLst/>
            <a:cxnLst/>
            <a:rect l="l" t="t" r="r" b="b"/>
            <a:pathLst>
              <a:path w="10231755" h="203200">
                <a:moveTo>
                  <a:pt x="0" y="0"/>
                </a:moveTo>
                <a:lnTo>
                  <a:pt x="10231462" y="0"/>
                </a:lnTo>
                <a:lnTo>
                  <a:pt x="10231462" y="203198"/>
                </a:lnTo>
                <a:lnTo>
                  <a:pt x="0" y="203198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319659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35776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399035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446658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494283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541907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58001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621283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668908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716532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751460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789562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83083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87846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926085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964183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100228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104356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1091185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1138808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1176911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121501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1256287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1303912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1351537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1399161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143726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1478537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1526162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157378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1608714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164681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168809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1735715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1783339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1821437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185954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190081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object 116"/>
          <p:cNvSpPr/>
          <p:nvPr/>
        </p:nvSpPr>
        <p:spPr>
          <a:xfrm>
            <a:off x="1948439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object 117"/>
          <p:cNvSpPr/>
          <p:nvPr/>
        </p:nvSpPr>
        <p:spPr>
          <a:xfrm>
            <a:off x="1996062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" name="object 118"/>
          <p:cNvSpPr/>
          <p:nvPr/>
        </p:nvSpPr>
        <p:spPr>
          <a:xfrm>
            <a:off x="2027811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" name="object 119"/>
          <p:cNvSpPr/>
          <p:nvPr/>
        </p:nvSpPr>
        <p:spPr>
          <a:xfrm>
            <a:off x="206591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" name="object 120"/>
          <p:cNvSpPr/>
          <p:nvPr/>
        </p:nvSpPr>
        <p:spPr>
          <a:xfrm>
            <a:off x="2107187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" name="object 121"/>
          <p:cNvSpPr/>
          <p:nvPr/>
        </p:nvSpPr>
        <p:spPr>
          <a:xfrm>
            <a:off x="2154812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" name="object 122"/>
          <p:cNvSpPr/>
          <p:nvPr/>
        </p:nvSpPr>
        <p:spPr>
          <a:xfrm>
            <a:off x="220243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" name="object 123"/>
          <p:cNvSpPr/>
          <p:nvPr/>
        </p:nvSpPr>
        <p:spPr>
          <a:xfrm>
            <a:off x="2250061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" name="object 124"/>
          <p:cNvSpPr/>
          <p:nvPr/>
        </p:nvSpPr>
        <p:spPr>
          <a:xfrm>
            <a:off x="228816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" name="object 125"/>
          <p:cNvSpPr/>
          <p:nvPr/>
        </p:nvSpPr>
        <p:spPr>
          <a:xfrm>
            <a:off x="2329437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" name="object 126"/>
          <p:cNvSpPr/>
          <p:nvPr/>
        </p:nvSpPr>
        <p:spPr>
          <a:xfrm>
            <a:off x="237706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" name="object 127"/>
          <p:cNvSpPr/>
          <p:nvPr/>
        </p:nvSpPr>
        <p:spPr>
          <a:xfrm>
            <a:off x="242468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" name="object 128"/>
          <p:cNvSpPr/>
          <p:nvPr/>
        </p:nvSpPr>
        <p:spPr>
          <a:xfrm>
            <a:off x="2459614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" name="object 129"/>
          <p:cNvSpPr/>
          <p:nvPr/>
        </p:nvSpPr>
        <p:spPr>
          <a:xfrm>
            <a:off x="249771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" name="object 130"/>
          <p:cNvSpPr/>
          <p:nvPr/>
        </p:nvSpPr>
        <p:spPr>
          <a:xfrm>
            <a:off x="253899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" name="object 131"/>
          <p:cNvSpPr/>
          <p:nvPr/>
        </p:nvSpPr>
        <p:spPr>
          <a:xfrm>
            <a:off x="258661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" name="object 132"/>
          <p:cNvSpPr/>
          <p:nvPr/>
        </p:nvSpPr>
        <p:spPr>
          <a:xfrm>
            <a:off x="2634239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" name="object 133"/>
          <p:cNvSpPr/>
          <p:nvPr/>
        </p:nvSpPr>
        <p:spPr>
          <a:xfrm>
            <a:off x="2672337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" name="object 134"/>
          <p:cNvSpPr/>
          <p:nvPr/>
        </p:nvSpPr>
        <p:spPr>
          <a:xfrm>
            <a:off x="271044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" name="object 135"/>
          <p:cNvSpPr/>
          <p:nvPr/>
        </p:nvSpPr>
        <p:spPr>
          <a:xfrm>
            <a:off x="275171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" name="object 136"/>
          <p:cNvSpPr/>
          <p:nvPr/>
        </p:nvSpPr>
        <p:spPr>
          <a:xfrm>
            <a:off x="2799337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" name="object 137"/>
          <p:cNvSpPr/>
          <p:nvPr/>
        </p:nvSpPr>
        <p:spPr>
          <a:xfrm>
            <a:off x="2846962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" name="object 138"/>
          <p:cNvSpPr/>
          <p:nvPr/>
        </p:nvSpPr>
        <p:spPr>
          <a:xfrm>
            <a:off x="2885065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" name="object 139"/>
          <p:cNvSpPr/>
          <p:nvPr/>
        </p:nvSpPr>
        <p:spPr>
          <a:xfrm>
            <a:off x="2923167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" name="object 140"/>
          <p:cNvSpPr/>
          <p:nvPr/>
        </p:nvSpPr>
        <p:spPr>
          <a:xfrm>
            <a:off x="296444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" name="object 141"/>
          <p:cNvSpPr/>
          <p:nvPr/>
        </p:nvSpPr>
        <p:spPr>
          <a:xfrm>
            <a:off x="301206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" name="object 142"/>
          <p:cNvSpPr/>
          <p:nvPr/>
        </p:nvSpPr>
        <p:spPr>
          <a:xfrm>
            <a:off x="305969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" name="object 143"/>
          <p:cNvSpPr/>
          <p:nvPr/>
        </p:nvSpPr>
        <p:spPr>
          <a:xfrm>
            <a:off x="3107315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" name="object 144"/>
          <p:cNvSpPr/>
          <p:nvPr/>
        </p:nvSpPr>
        <p:spPr>
          <a:xfrm>
            <a:off x="314541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" name="object 145"/>
          <p:cNvSpPr/>
          <p:nvPr/>
        </p:nvSpPr>
        <p:spPr>
          <a:xfrm>
            <a:off x="318669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" name="object 146"/>
          <p:cNvSpPr/>
          <p:nvPr/>
        </p:nvSpPr>
        <p:spPr>
          <a:xfrm>
            <a:off x="3234315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" name="object 147"/>
          <p:cNvSpPr/>
          <p:nvPr/>
        </p:nvSpPr>
        <p:spPr>
          <a:xfrm>
            <a:off x="328194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" name="object 148"/>
          <p:cNvSpPr/>
          <p:nvPr/>
        </p:nvSpPr>
        <p:spPr>
          <a:xfrm>
            <a:off x="3316866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" name="object 149"/>
          <p:cNvSpPr/>
          <p:nvPr/>
        </p:nvSpPr>
        <p:spPr>
          <a:xfrm>
            <a:off x="3354969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" name="object 150"/>
          <p:cNvSpPr/>
          <p:nvPr/>
        </p:nvSpPr>
        <p:spPr>
          <a:xfrm>
            <a:off x="339624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" name="object 151"/>
          <p:cNvSpPr/>
          <p:nvPr/>
        </p:nvSpPr>
        <p:spPr>
          <a:xfrm>
            <a:off x="3443867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" name="object 152"/>
          <p:cNvSpPr/>
          <p:nvPr/>
        </p:nvSpPr>
        <p:spPr>
          <a:xfrm>
            <a:off x="3491492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" name="object 153"/>
          <p:cNvSpPr/>
          <p:nvPr/>
        </p:nvSpPr>
        <p:spPr>
          <a:xfrm>
            <a:off x="3529591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" name="object 154"/>
          <p:cNvSpPr/>
          <p:nvPr/>
        </p:nvSpPr>
        <p:spPr>
          <a:xfrm>
            <a:off x="356769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" name="object 155"/>
          <p:cNvSpPr/>
          <p:nvPr/>
        </p:nvSpPr>
        <p:spPr>
          <a:xfrm>
            <a:off x="3608967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" name="object 156"/>
          <p:cNvSpPr/>
          <p:nvPr/>
        </p:nvSpPr>
        <p:spPr>
          <a:xfrm>
            <a:off x="365659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" name="object 157"/>
          <p:cNvSpPr/>
          <p:nvPr/>
        </p:nvSpPr>
        <p:spPr>
          <a:xfrm>
            <a:off x="370421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" name="object 158"/>
          <p:cNvSpPr/>
          <p:nvPr/>
        </p:nvSpPr>
        <p:spPr>
          <a:xfrm>
            <a:off x="3742311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" name="object 159"/>
          <p:cNvSpPr/>
          <p:nvPr/>
        </p:nvSpPr>
        <p:spPr>
          <a:xfrm>
            <a:off x="378041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" name="object 160"/>
          <p:cNvSpPr/>
          <p:nvPr/>
        </p:nvSpPr>
        <p:spPr>
          <a:xfrm>
            <a:off x="3821687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" name="object 161"/>
          <p:cNvSpPr/>
          <p:nvPr/>
        </p:nvSpPr>
        <p:spPr>
          <a:xfrm>
            <a:off x="3869312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" name="object 162"/>
          <p:cNvSpPr/>
          <p:nvPr/>
        </p:nvSpPr>
        <p:spPr>
          <a:xfrm>
            <a:off x="391693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" name="object 163"/>
          <p:cNvSpPr/>
          <p:nvPr/>
        </p:nvSpPr>
        <p:spPr>
          <a:xfrm>
            <a:off x="3964561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" name="object 164"/>
          <p:cNvSpPr/>
          <p:nvPr/>
        </p:nvSpPr>
        <p:spPr>
          <a:xfrm>
            <a:off x="400266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" name="object 165"/>
          <p:cNvSpPr/>
          <p:nvPr/>
        </p:nvSpPr>
        <p:spPr>
          <a:xfrm>
            <a:off x="4043937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" name="object 166"/>
          <p:cNvSpPr/>
          <p:nvPr/>
        </p:nvSpPr>
        <p:spPr>
          <a:xfrm>
            <a:off x="409156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" name="object 167"/>
          <p:cNvSpPr/>
          <p:nvPr/>
        </p:nvSpPr>
        <p:spPr>
          <a:xfrm>
            <a:off x="413918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" name="object 168"/>
          <p:cNvSpPr/>
          <p:nvPr/>
        </p:nvSpPr>
        <p:spPr>
          <a:xfrm>
            <a:off x="4174114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" name="object 169"/>
          <p:cNvSpPr/>
          <p:nvPr/>
        </p:nvSpPr>
        <p:spPr>
          <a:xfrm>
            <a:off x="421221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" name="object 170"/>
          <p:cNvSpPr/>
          <p:nvPr/>
        </p:nvSpPr>
        <p:spPr>
          <a:xfrm>
            <a:off x="425349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" name="object 171"/>
          <p:cNvSpPr/>
          <p:nvPr/>
        </p:nvSpPr>
        <p:spPr>
          <a:xfrm>
            <a:off x="430111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" name="object 172"/>
          <p:cNvSpPr/>
          <p:nvPr/>
        </p:nvSpPr>
        <p:spPr>
          <a:xfrm>
            <a:off x="4348739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" name="object 173"/>
          <p:cNvSpPr/>
          <p:nvPr/>
        </p:nvSpPr>
        <p:spPr>
          <a:xfrm>
            <a:off x="4386837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" name="object 174"/>
          <p:cNvSpPr/>
          <p:nvPr/>
        </p:nvSpPr>
        <p:spPr>
          <a:xfrm>
            <a:off x="442494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" name="object 175"/>
          <p:cNvSpPr/>
          <p:nvPr/>
        </p:nvSpPr>
        <p:spPr>
          <a:xfrm>
            <a:off x="446621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" name="object 176"/>
          <p:cNvSpPr/>
          <p:nvPr/>
        </p:nvSpPr>
        <p:spPr>
          <a:xfrm>
            <a:off x="4513837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" name="object 177"/>
          <p:cNvSpPr/>
          <p:nvPr/>
        </p:nvSpPr>
        <p:spPr>
          <a:xfrm>
            <a:off x="4561462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" name="object 178"/>
          <p:cNvSpPr/>
          <p:nvPr/>
        </p:nvSpPr>
        <p:spPr>
          <a:xfrm>
            <a:off x="4599565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" name="object 179"/>
          <p:cNvSpPr/>
          <p:nvPr/>
        </p:nvSpPr>
        <p:spPr>
          <a:xfrm>
            <a:off x="4637667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" name="object 180"/>
          <p:cNvSpPr/>
          <p:nvPr/>
        </p:nvSpPr>
        <p:spPr>
          <a:xfrm>
            <a:off x="467894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" name="object 181"/>
          <p:cNvSpPr/>
          <p:nvPr/>
        </p:nvSpPr>
        <p:spPr>
          <a:xfrm>
            <a:off x="472656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" name="object 182"/>
          <p:cNvSpPr/>
          <p:nvPr/>
        </p:nvSpPr>
        <p:spPr>
          <a:xfrm>
            <a:off x="477419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" name="object 183"/>
          <p:cNvSpPr/>
          <p:nvPr/>
        </p:nvSpPr>
        <p:spPr>
          <a:xfrm>
            <a:off x="4821815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" name="object 184"/>
          <p:cNvSpPr/>
          <p:nvPr/>
        </p:nvSpPr>
        <p:spPr>
          <a:xfrm>
            <a:off x="485991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" name="object 185"/>
          <p:cNvSpPr/>
          <p:nvPr/>
        </p:nvSpPr>
        <p:spPr>
          <a:xfrm>
            <a:off x="490119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" name="object 186"/>
          <p:cNvSpPr/>
          <p:nvPr/>
        </p:nvSpPr>
        <p:spPr>
          <a:xfrm>
            <a:off x="4948815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" name="object 187"/>
          <p:cNvSpPr/>
          <p:nvPr/>
        </p:nvSpPr>
        <p:spPr>
          <a:xfrm>
            <a:off x="499644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" name="object 188"/>
          <p:cNvSpPr/>
          <p:nvPr/>
        </p:nvSpPr>
        <p:spPr>
          <a:xfrm>
            <a:off x="5031366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" name="object 189"/>
          <p:cNvSpPr/>
          <p:nvPr/>
        </p:nvSpPr>
        <p:spPr>
          <a:xfrm>
            <a:off x="5069469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" name="object 190"/>
          <p:cNvSpPr/>
          <p:nvPr/>
        </p:nvSpPr>
        <p:spPr>
          <a:xfrm>
            <a:off x="511074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" name="object 191"/>
          <p:cNvSpPr/>
          <p:nvPr/>
        </p:nvSpPr>
        <p:spPr>
          <a:xfrm>
            <a:off x="5158367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" name="object 192"/>
          <p:cNvSpPr/>
          <p:nvPr/>
        </p:nvSpPr>
        <p:spPr>
          <a:xfrm>
            <a:off x="5205992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" name="object 193"/>
          <p:cNvSpPr/>
          <p:nvPr/>
        </p:nvSpPr>
        <p:spPr>
          <a:xfrm>
            <a:off x="5244091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" name="object 194"/>
          <p:cNvSpPr/>
          <p:nvPr/>
        </p:nvSpPr>
        <p:spPr>
          <a:xfrm>
            <a:off x="528219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" name="object 195"/>
          <p:cNvSpPr/>
          <p:nvPr/>
        </p:nvSpPr>
        <p:spPr>
          <a:xfrm>
            <a:off x="5323467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" name="object 196"/>
          <p:cNvSpPr/>
          <p:nvPr/>
        </p:nvSpPr>
        <p:spPr>
          <a:xfrm>
            <a:off x="537109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" name="object 197"/>
          <p:cNvSpPr/>
          <p:nvPr/>
        </p:nvSpPr>
        <p:spPr>
          <a:xfrm>
            <a:off x="541871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8" name="object 198"/>
          <p:cNvSpPr/>
          <p:nvPr/>
        </p:nvSpPr>
        <p:spPr>
          <a:xfrm>
            <a:off x="5450465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9" name="object 199"/>
          <p:cNvSpPr/>
          <p:nvPr/>
        </p:nvSpPr>
        <p:spPr>
          <a:xfrm>
            <a:off x="548856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0" name="object 200"/>
          <p:cNvSpPr/>
          <p:nvPr/>
        </p:nvSpPr>
        <p:spPr>
          <a:xfrm>
            <a:off x="552984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1" name="object 201"/>
          <p:cNvSpPr/>
          <p:nvPr/>
        </p:nvSpPr>
        <p:spPr>
          <a:xfrm>
            <a:off x="5577465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2" name="object 202"/>
          <p:cNvSpPr/>
          <p:nvPr/>
        </p:nvSpPr>
        <p:spPr>
          <a:xfrm>
            <a:off x="562509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3" name="object 203"/>
          <p:cNvSpPr/>
          <p:nvPr/>
        </p:nvSpPr>
        <p:spPr>
          <a:xfrm>
            <a:off x="5672714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4" name="object 204"/>
          <p:cNvSpPr/>
          <p:nvPr/>
        </p:nvSpPr>
        <p:spPr>
          <a:xfrm>
            <a:off x="571081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5" name="object 205"/>
          <p:cNvSpPr/>
          <p:nvPr/>
        </p:nvSpPr>
        <p:spPr>
          <a:xfrm>
            <a:off x="575209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6" name="object 206"/>
          <p:cNvSpPr/>
          <p:nvPr/>
        </p:nvSpPr>
        <p:spPr>
          <a:xfrm>
            <a:off x="5799715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7" name="object 207"/>
          <p:cNvSpPr/>
          <p:nvPr/>
        </p:nvSpPr>
        <p:spPr>
          <a:xfrm>
            <a:off x="5847339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8" name="object 208"/>
          <p:cNvSpPr/>
          <p:nvPr/>
        </p:nvSpPr>
        <p:spPr>
          <a:xfrm>
            <a:off x="5882266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9" name="object 209"/>
          <p:cNvSpPr/>
          <p:nvPr/>
        </p:nvSpPr>
        <p:spPr>
          <a:xfrm>
            <a:off x="5920369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0" name="object 210"/>
          <p:cNvSpPr/>
          <p:nvPr/>
        </p:nvSpPr>
        <p:spPr>
          <a:xfrm>
            <a:off x="5961642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1" name="object 211"/>
          <p:cNvSpPr/>
          <p:nvPr/>
        </p:nvSpPr>
        <p:spPr>
          <a:xfrm>
            <a:off x="6009267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2" name="object 212"/>
          <p:cNvSpPr/>
          <p:nvPr/>
        </p:nvSpPr>
        <p:spPr>
          <a:xfrm>
            <a:off x="605689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3" name="object 213"/>
          <p:cNvSpPr/>
          <p:nvPr/>
        </p:nvSpPr>
        <p:spPr>
          <a:xfrm>
            <a:off x="6094990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4" name="object 214"/>
          <p:cNvSpPr/>
          <p:nvPr/>
        </p:nvSpPr>
        <p:spPr>
          <a:xfrm>
            <a:off x="6133092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5" name="object 215"/>
          <p:cNvSpPr/>
          <p:nvPr/>
        </p:nvSpPr>
        <p:spPr>
          <a:xfrm>
            <a:off x="617436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6" name="object 216"/>
          <p:cNvSpPr/>
          <p:nvPr/>
        </p:nvSpPr>
        <p:spPr>
          <a:xfrm>
            <a:off x="622199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7" name="object 217"/>
          <p:cNvSpPr/>
          <p:nvPr/>
        </p:nvSpPr>
        <p:spPr>
          <a:xfrm>
            <a:off x="626961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8" name="object 218"/>
          <p:cNvSpPr/>
          <p:nvPr/>
        </p:nvSpPr>
        <p:spPr>
          <a:xfrm>
            <a:off x="6307717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9" name="object 219"/>
          <p:cNvSpPr/>
          <p:nvPr/>
        </p:nvSpPr>
        <p:spPr>
          <a:xfrm>
            <a:off x="634582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0" name="object 220"/>
          <p:cNvSpPr/>
          <p:nvPr/>
        </p:nvSpPr>
        <p:spPr>
          <a:xfrm>
            <a:off x="6387095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1" name="object 221"/>
          <p:cNvSpPr/>
          <p:nvPr/>
        </p:nvSpPr>
        <p:spPr>
          <a:xfrm>
            <a:off x="6434719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2" name="object 222"/>
          <p:cNvSpPr/>
          <p:nvPr/>
        </p:nvSpPr>
        <p:spPr>
          <a:xfrm>
            <a:off x="648234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3" name="object 223"/>
          <p:cNvSpPr/>
          <p:nvPr/>
        </p:nvSpPr>
        <p:spPr>
          <a:xfrm>
            <a:off x="6529968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4" name="object 224"/>
          <p:cNvSpPr/>
          <p:nvPr/>
        </p:nvSpPr>
        <p:spPr>
          <a:xfrm>
            <a:off x="656807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5" name="object 225"/>
          <p:cNvSpPr/>
          <p:nvPr/>
        </p:nvSpPr>
        <p:spPr>
          <a:xfrm>
            <a:off x="6609343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6" name="object 226"/>
          <p:cNvSpPr/>
          <p:nvPr/>
        </p:nvSpPr>
        <p:spPr>
          <a:xfrm>
            <a:off x="6656968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7" name="object 227"/>
          <p:cNvSpPr/>
          <p:nvPr/>
        </p:nvSpPr>
        <p:spPr>
          <a:xfrm>
            <a:off x="6704593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8" name="object 228"/>
          <p:cNvSpPr/>
          <p:nvPr/>
        </p:nvSpPr>
        <p:spPr>
          <a:xfrm>
            <a:off x="6739520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9" name="object 229"/>
          <p:cNvSpPr/>
          <p:nvPr/>
        </p:nvSpPr>
        <p:spPr>
          <a:xfrm>
            <a:off x="6777622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0" name="object 230"/>
          <p:cNvSpPr/>
          <p:nvPr/>
        </p:nvSpPr>
        <p:spPr>
          <a:xfrm>
            <a:off x="681889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1" name="object 231"/>
          <p:cNvSpPr/>
          <p:nvPr/>
        </p:nvSpPr>
        <p:spPr>
          <a:xfrm>
            <a:off x="686652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2" name="object 232"/>
          <p:cNvSpPr/>
          <p:nvPr/>
        </p:nvSpPr>
        <p:spPr>
          <a:xfrm>
            <a:off x="6914145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3" name="object 233"/>
          <p:cNvSpPr/>
          <p:nvPr/>
        </p:nvSpPr>
        <p:spPr>
          <a:xfrm>
            <a:off x="6952243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4" name="object 234"/>
          <p:cNvSpPr/>
          <p:nvPr/>
        </p:nvSpPr>
        <p:spPr>
          <a:xfrm>
            <a:off x="699034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5" name="object 235"/>
          <p:cNvSpPr/>
          <p:nvPr/>
        </p:nvSpPr>
        <p:spPr>
          <a:xfrm>
            <a:off x="703162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6" name="object 236"/>
          <p:cNvSpPr/>
          <p:nvPr/>
        </p:nvSpPr>
        <p:spPr>
          <a:xfrm>
            <a:off x="7079245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7" name="object 237"/>
          <p:cNvSpPr/>
          <p:nvPr/>
        </p:nvSpPr>
        <p:spPr>
          <a:xfrm>
            <a:off x="7126868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8" name="object 238"/>
          <p:cNvSpPr/>
          <p:nvPr/>
        </p:nvSpPr>
        <p:spPr>
          <a:xfrm>
            <a:off x="7203064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9" name="object 239"/>
          <p:cNvSpPr/>
          <p:nvPr/>
        </p:nvSpPr>
        <p:spPr>
          <a:xfrm>
            <a:off x="724116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0" name="object 240"/>
          <p:cNvSpPr/>
          <p:nvPr/>
        </p:nvSpPr>
        <p:spPr>
          <a:xfrm>
            <a:off x="7282439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1" name="object 241"/>
          <p:cNvSpPr/>
          <p:nvPr/>
        </p:nvSpPr>
        <p:spPr>
          <a:xfrm>
            <a:off x="733006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2" name="object 242"/>
          <p:cNvSpPr/>
          <p:nvPr/>
        </p:nvSpPr>
        <p:spPr>
          <a:xfrm>
            <a:off x="7377689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3" name="object 243"/>
          <p:cNvSpPr/>
          <p:nvPr/>
        </p:nvSpPr>
        <p:spPr>
          <a:xfrm>
            <a:off x="7425312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4" name="object 244"/>
          <p:cNvSpPr/>
          <p:nvPr/>
        </p:nvSpPr>
        <p:spPr>
          <a:xfrm>
            <a:off x="746341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5" name="object 245"/>
          <p:cNvSpPr/>
          <p:nvPr/>
        </p:nvSpPr>
        <p:spPr>
          <a:xfrm>
            <a:off x="7504689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6" name="object 246"/>
          <p:cNvSpPr/>
          <p:nvPr/>
        </p:nvSpPr>
        <p:spPr>
          <a:xfrm>
            <a:off x="755231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7" name="object 247"/>
          <p:cNvSpPr/>
          <p:nvPr/>
        </p:nvSpPr>
        <p:spPr>
          <a:xfrm>
            <a:off x="7599937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8" name="object 248"/>
          <p:cNvSpPr/>
          <p:nvPr/>
        </p:nvSpPr>
        <p:spPr>
          <a:xfrm>
            <a:off x="7634864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9" name="object 249"/>
          <p:cNvSpPr/>
          <p:nvPr/>
        </p:nvSpPr>
        <p:spPr>
          <a:xfrm>
            <a:off x="7672968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0" name="object 250"/>
          <p:cNvSpPr/>
          <p:nvPr/>
        </p:nvSpPr>
        <p:spPr>
          <a:xfrm>
            <a:off x="771424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1" name="object 251"/>
          <p:cNvSpPr/>
          <p:nvPr/>
        </p:nvSpPr>
        <p:spPr>
          <a:xfrm>
            <a:off x="776186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2" name="object 252"/>
          <p:cNvSpPr/>
          <p:nvPr/>
        </p:nvSpPr>
        <p:spPr>
          <a:xfrm>
            <a:off x="7809489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3" name="object 253"/>
          <p:cNvSpPr/>
          <p:nvPr/>
        </p:nvSpPr>
        <p:spPr>
          <a:xfrm>
            <a:off x="7847589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4" name="object 254"/>
          <p:cNvSpPr/>
          <p:nvPr/>
        </p:nvSpPr>
        <p:spPr>
          <a:xfrm>
            <a:off x="788569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5" name="object 255"/>
          <p:cNvSpPr/>
          <p:nvPr/>
        </p:nvSpPr>
        <p:spPr>
          <a:xfrm>
            <a:off x="792696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6" name="object 256"/>
          <p:cNvSpPr/>
          <p:nvPr/>
        </p:nvSpPr>
        <p:spPr>
          <a:xfrm>
            <a:off x="7974589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7" name="object 257"/>
          <p:cNvSpPr/>
          <p:nvPr/>
        </p:nvSpPr>
        <p:spPr>
          <a:xfrm>
            <a:off x="802221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8" name="object 258"/>
          <p:cNvSpPr/>
          <p:nvPr/>
        </p:nvSpPr>
        <p:spPr>
          <a:xfrm>
            <a:off x="8060316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9" name="object 259"/>
          <p:cNvSpPr/>
          <p:nvPr/>
        </p:nvSpPr>
        <p:spPr>
          <a:xfrm>
            <a:off x="8098418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0" name="object 260"/>
          <p:cNvSpPr/>
          <p:nvPr/>
        </p:nvSpPr>
        <p:spPr>
          <a:xfrm>
            <a:off x="8139693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1" name="object 261"/>
          <p:cNvSpPr/>
          <p:nvPr/>
        </p:nvSpPr>
        <p:spPr>
          <a:xfrm>
            <a:off x="8187318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2" name="object 262"/>
          <p:cNvSpPr/>
          <p:nvPr/>
        </p:nvSpPr>
        <p:spPr>
          <a:xfrm>
            <a:off x="8234943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3" name="object 263"/>
          <p:cNvSpPr/>
          <p:nvPr/>
        </p:nvSpPr>
        <p:spPr>
          <a:xfrm>
            <a:off x="8282566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4" name="object 264"/>
          <p:cNvSpPr/>
          <p:nvPr/>
        </p:nvSpPr>
        <p:spPr>
          <a:xfrm>
            <a:off x="8320668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5" name="object 265"/>
          <p:cNvSpPr/>
          <p:nvPr/>
        </p:nvSpPr>
        <p:spPr>
          <a:xfrm>
            <a:off x="8361943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6" name="object 266"/>
          <p:cNvSpPr/>
          <p:nvPr/>
        </p:nvSpPr>
        <p:spPr>
          <a:xfrm>
            <a:off x="8409568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7" name="object 267"/>
          <p:cNvSpPr/>
          <p:nvPr/>
        </p:nvSpPr>
        <p:spPr>
          <a:xfrm>
            <a:off x="845719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8" name="object 268"/>
          <p:cNvSpPr/>
          <p:nvPr/>
        </p:nvSpPr>
        <p:spPr>
          <a:xfrm>
            <a:off x="8492118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9" name="object 269"/>
          <p:cNvSpPr/>
          <p:nvPr/>
        </p:nvSpPr>
        <p:spPr>
          <a:xfrm>
            <a:off x="853022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0" name="object 270"/>
          <p:cNvSpPr/>
          <p:nvPr/>
        </p:nvSpPr>
        <p:spPr>
          <a:xfrm>
            <a:off x="8571495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1" name="object 271"/>
          <p:cNvSpPr/>
          <p:nvPr/>
        </p:nvSpPr>
        <p:spPr>
          <a:xfrm>
            <a:off x="861912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2" name="object 272"/>
          <p:cNvSpPr/>
          <p:nvPr/>
        </p:nvSpPr>
        <p:spPr>
          <a:xfrm>
            <a:off x="8666743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3" name="object 273"/>
          <p:cNvSpPr/>
          <p:nvPr/>
        </p:nvSpPr>
        <p:spPr>
          <a:xfrm>
            <a:off x="8704843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4" name="object 274"/>
          <p:cNvSpPr/>
          <p:nvPr/>
        </p:nvSpPr>
        <p:spPr>
          <a:xfrm>
            <a:off x="8742945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5" name="object 275"/>
          <p:cNvSpPr/>
          <p:nvPr/>
        </p:nvSpPr>
        <p:spPr>
          <a:xfrm>
            <a:off x="8784218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6" name="object 276"/>
          <p:cNvSpPr/>
          <p:nvPr/>
        </p:nvSpPr>
        <p:spPr>
          <a:xfrm>
            <a:off x="8831843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7" name="object 277"/>
          <p:cNvSpPr/>
          <p:nvPr/>
        </p:nvSpPr>
        <p:spPr>
          <a:xfrm>
            <a:off x="8879468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8" name="object 278"/>
          <p:cNvSpPr/>
          <p:nvPr/>
        </p:nvSpPr>
        <p:spPr>
          <a:xfrm>
            <a:off x="8911216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9" name="object 279"/>
          <p:cNvSpPr/>
          <p:nvPr/>
        </p:nvSpPr>
        <p:spPr>
          <a:xfrm>
            <a:off x="8949318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0" name="object 280"/>
          <p:cNvSpPr/>
          <p:nvPr/>
        </p:nvSpPr>
        <p:spPr>
          <a:xfrm>
            <a:off x="8990593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1" name="object 281"/>
          <p:cNvSpPr/>
          <p:nvPr/>
        </p:nvSpPr>
        <p:spPr>
          <a:xfrm>
            <a:off x="9038218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2" name="object 282"/>
          <p:cNvSpPr/>
          <p:nvPr/>
        </p:nvSpPr>
        <p:spPr>
          <a:xfrm>
            <a:off x="908584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3" name="object 283"/>
          <p:cNvSpPr/>
          <p:nvPr/>
        </p:nvSpPr>
        <p:spPr>
          <a:xfrm>
            <a:off x="9133466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4" name="object 284"/>
          <p:cNvSpPr/>
          <p:nvPr/>
        </p:nvSpPr>
        <p:spPr>
          <a:xfrm>
            <a:off x="9171568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5" name="object 285"/>
          <p:cNvSpPr/>
          <p:nvPr/>
        </p:nvSpPr>
        <p:spPr>
          <a:xfrm>
            <a:off x="9212843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6" name="object 286"/>
          <p:cNvSpPr/>
          <p:nvPr/>
        </p:nvSpPr>
        <p:spPr>
          <a:xfrm>
            <a:off x="926046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7" name="object 287"/>
          <p:cNvSpPr/>
          <p:nvPr/>
        </p:nvSpPr>
        <p:spPr>
          <a:xfrm>
            <a:off x="930809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8" name="object 288"/>
          <p:cNvSpPr/>
          <p:nvPr/>
        </p:nvSpPr>
        <p:spPr>
          <a:xfrm>
            <a:off x="9343018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9" name="object 289"/>
          <p:cNvSpPr/>
          <p:nvPr/>
        </p:nvSpPr>
        <p:spPr>
          <a:xfrm>
            <a:off x="938112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0" name="object 290"/>
          <p:cNvSpPr/>
          <p:nvPr/>
        </p:nvSpPr>
        <p:spPr>
          <a:xfrm>
            <a:off x="9422395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1" name="object 291"/>
          <p:cNvSpPr/>
          <p:nvPr/>
        </p:nvSpPr>
        <p:spPr>
          <a:xfrm>
            <a:off x="9470018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2" name="object 292"/>
          <p:cNvSpPr/>
          <p:nvPr/>
        </p:nvSpPr>
        <p:spPr>
          <a:xfrm>
            <a:off x="9517643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3" name="object 293"/>
          <p:cNvSpPr/>
          <p:nvPr/>
        </p:nvSpPr>
        <p:spPr>
          <a:xfrm>
            <a:off x="9555743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4" name="object 294"/>
          <p:cNvSpPr/>
          <p:nvPr/>
        </p:nvSpPr>
        <p:spPr>
          <a:xfrm>
            <a:off x="9593845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5" name="object 295"/>
          <p:cNvSpPr/>
          <p:nvPr/>
        </p:nvSpPr>
        <p:spPr>
          <a:xfrm>
            <a:off x="9635118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6" name="object 296"/>
          <p:cNvSpPr/>
          <p:nvPr/>
        </p:nvSpPr>
        <p:spPr>
          <a:xfrm>
            <a:off x="9682743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7" name="object 297"/>
          <p:cNvSpPr/>
          <p:nvPr/>
        </p:nvSpPr>
        <p:spPr>
          <a:xfrm>
            <a:off x="9730368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8" name="object 298"/>
          <p:cNvSpPr/>
          <p:nvPr/>
        </p:nvSpPr>
        <p:spPr>
          <a:xfrm>
            <a:off x="9768470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9" name="object 299"/>
          <p:cNvSpPr/>
          <p:nvPr/>
        </p:nvSpPr>
        <p:spPr>
          <a:xfrm>
            <a:off x="9806572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0" name="object 300"/>
          <p:cNvSpPr/>
          <p:nvPr/>
        </p:nvSpPr>
        <p:spPr>
          <a:xfrm>
            <a:off x="984784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1" name="object 301"/>
          <p:cNvSpPr/>
          <p:nvPr/>
        </p:nvSpPr>
        <p:spPr>
          <a:xfrm>
            <a:off x="989547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2" name="object 302"/>
          <p:cNvSpPr/>
          <p:nvPr/>
        </p:nvSpPr>
        <p:spPr>
          <a:xfrm>
            <a:off x="9943095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3" name="object 303"/>
          <p:cNvSpPr/>
          <p:nvPr/>
        </p:nvSpPr>
        <p:spPr>
          <a:xfrm>
            <a:off x="9990720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4" name="object 304"/>
          <p:cNvSpPr/>
          <p:nvPr/>
        </p:nvSpPr>
        <p:spPr>
          <a:xfrm>
            <a:off x="10028822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5" name="object 305"/>
          <p:cNvSpPr/>
          <p:nvPr/>
        </p:nvSpPr>
        <p:spPr>
          <a:xfrm>
            <a:off x="1007009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6" name="object 306"/>
          <p:cNvSpPr/>
          <p:nvPr/>
        </p:nvSpPr>
        <p:spPr>
          <a:xfrm>
            <a:off x="1011772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7" name="object 307"/>
          <p:cNvSpPr/>
          <p:nvPr/>
        </p:nvSpPr>
        <p:spPr>
          <a:xfrm>
            <a:off x="10165345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8" name="object 308"/>
          <p:cNvSpPr/>
          <p:nvPr/>
        </p:nvSpPr>
        <p:spPr>
          <a:xfrm>
            <a:off x="10200272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9" name="object 309"/>
          <p:cNvSpPr/>
          <p:nvPr/>
        </p:nvSpPr>
        <p:spPr>
          <a:xfrm>
            <a:off x="1023837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0" name="object 310"/>
          <p:cNvSpPr/>
          <p:nvPr/>
        </p:nvSpPr>
        <p:spPr>
          <a:xfrm>
            <a:off x="10279649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1" name="object 311"/>
          <p:cNvSpPr/>
          <p:nvPr/>
        </p:nvSpPr>
        <p:spPr>
          <a:xfrm>
            <a:off x="10327272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2" name="object 312"/>
          <p:cNvSpPr/>
          <p:nvPr/>
        </p:nvSpPr>
        <p:spPr>
          <a:xfrm>
            <a:off x="10374897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3" name="object 313"/>
          <p:cNvSpPr/>
          <p:nvPr/>
        </p:nvSpPr>
        <p:spPr>
          <a:xfrm>
            <a:off x="10412996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4" name="object 314"/>
          <p:cNvSpPr/>
          <p:nvPr/>
        </p:nvSpPr>
        <p:spPr>
          <a:xfrm>
            <a:off x="187913" y="480744"/>
            <a:ext cx="0" cy="6896734"/>
          </a:xfrm>
          <a:custGeom>
            <a:avLst/>
            <a:gdLst/>
            <a:ahLst/>
            <a:cxnLst/>
            <a:rect l="l" t="t" r="r" b="b"/>
            <a:pathLst>
              <a:path h="6896734">
                <a:moveTo>
                  <a:pt x="0" y="0"/>
                </a:moveTo>
                <a:lnTo>
                  <a:pt x="0" y="6896112"/>
                </a:lnTo>
              </a:path>
            </a:pathLst>
          </a:custGeom>
          <a:ln w="179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5" name="object 315"/>
          <p:cNvSpPr/>
          <p:nvPr/>
        </p:nvSpPr>
        <p:spPr>
          <a:xfrm>
            <a:off x="10525719" y="477569"/>
            <a:ext cx="0" cy="6899909"/>
          </a:xfrm>
          <a:custGeom>
            <a:avLst/>
            <a:gdLst/>
            <a:ahLst/>
            <a:cxnLst/>
            <a:rect l="l" t="t" r="r" b="b"/>
            <a:pathLst>
              <a:path h="6899909">
                <a:moveTo>
                  <a:pt x="0" y="0"/>
                </a:moveTo>
                <a:lnTo>
                  <a:pt x="0" y="6899287"/>
                </a:lnTo>
              </a:path>
            </a:pathLst>
          </a:custGeom>
          <a:ln w="179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6" name="object 316"/>
          <p:cNvSpPr txBox="1"/>
          <p:nvPr/>
        </p:nvSpPr>
        <p:spPr>
          <a:xfrm>
            <a:off x="4661428" y="252152"/>
            <a:ext cx="241363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25" dirty="0">
                <a:solidFill>
                  <a:srgbClr val="151616"/>
                </a:solidFill>
                <a:latin typeface="Arial"/>
                <a:cs typeface="Arial"/>
              </a:rPr>
              <a:t>PRODUCT</a:t>
            </a:r>
            <a:r>
              <a:rPr sz="1400" b="1" spc="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b="1" spc="30" dirty="0">
                <a:solidFill>
                  <a:srgbClr val="151616"/>
                </a:solidFill>
                <a:latin typeface="Arial"/>
                <a:cs typeface="Arial"/>
              </a:rPr>
              <a:t>DEVELOPMENT</a:t>
            </a:r>
            <a:endParaRPr sz="1400">
              <a:latin typeface="Arial"/>
              <a:cs typeface="Arial"/>
            </a:endParaRPr>
          </a:p>
        </p:txBody>
      </p:sp>
      <p:sp>
        <p:nvSpPr>
          <p:cNvPr id="317" name="object 317"/>
          <p:cNvSpPr txBox="1"/>
          <p:nvPr/>
        </p:nvSpPr>
        <p:spPr>
          <a:xfrm>
            <a:off x="9589033" y="226750"/>
            <a:ext cx="79502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25" dirty="0">
                <a:solidFill>
                  <a:srgbClr val="151616"/>
                </a:solidFill>
                <a:latin typeface="Arial"/>
                <a:cs typeface="Arial"/>
              </a:rPr>
              <a:t>SHEET</a:t>
            </a:r>
            <a:r>
              <a:rPr sz="1400" b="1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b="1" spc="-5" dirty="0">
                <a:solidFill>
                  <a:srgbClr val="151616"/>
                </a:solidFill>
                <a:latin typeface="Arial"/>
                <a:cs typeface="Arial"/>
              </a:rPr>
              <a:t>1</a:t>
            </a:r>
            <a:endParaRPr sz="1400">
              <a:latin typeface="Arial"/>
              <a:cs typeface="Arial"/>
            </a:endParaRPr>
          </a:p>
        </p:txBody>
      </p:sp>
      <p:sp>
        <p:nvSpPr>
          <p:cNvPr id="318" name="object 318"/>
          <p:cNvSpPr/>
          <p:nvPr/>
        </p:nvSpPr>
        <p:spPr>
          <a:xfrm>
            <a:off x="179165" y="480765"/>
            <a:ext cx="10354310" cy="0"/>
          </a:xfrm>
          <a:custGeom>
            <a:avLst/>
            <a:gdLst/>
            <a:ahLst/>
            <a:cxnLst/>
            <a:rect l="l" t="t" r="r" b="b"/>
            <a:pathLst>
              <a:path w="10354310">
                <a:moveTo>
                  <a:pt x="0" y="0"/>
                </a:moveTo>
                <a:lnTo>
                  <a:pt x="10354124" y="0"/>
                </a:lnTo>
              </a:path>
            </a:pathLst>
          </a:custGeom>
          <a:ln w="179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9" name="object 319"/>
          <p:cNvSpPr txBox="1"/>
          <p:nvPr/>
        </p:nvSpPr>
        <p:spPr>
          <a:xfrm>
            <a:off x="318024" y="252152"/>
            <a:ext cx="63055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25" dirty="0">
                <a:solidFill>
                  <a:srgbClr val="151616"/>
                </a:solidFill>
                <a:latin typeface="Arial"/>
                <a:cs typeface="Arial"/>
              </a:rPr>
              <a:t>NAME:</a:t>
            </a:r>
            <a:endParaRPr sz="1400">
              <a:latin typeface="Arial"/>
              <a:cs typeface="Arial"/>
            </a:endParaRPr>
          </a:p>
        </p:txBody>
      </p:sp>
      <p:sp>
        <p:nvSpPr>
          <p:cNvPr id="320" name="object 320"/>
          <p:cNvSpPr txBox="1"/>
          <p:nvPr/>
        </p:nvSpPr>
        <p:spPr>
          <a:xfrm rot="17220000">
            <a:off x="2407521" y="6109026"/>
            <a:ext cx="571198" cy="101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800"/>
              </a:lnSpc>
            </a:pPr>
            <a:r>
              <a:rPr sz="800" spc="25" dirty="0">
                <a:solidFill>
                  <a:srgbClr val="151616"/>
                </a:solidFill>
                <a:latin typeface="Arial"/>
                <a:cs typeface="Arial"/>
              </a:rPr>
              <a:t>MAG</a:t>
            </a:r>
            <a:r>
              <a:rPr sz="800" spc="15" dirty="0">
                <a:solidFill>
                  <a:srgbClr val="151616"/>
                </a:solidFill>
                <a:latin typeface="Arial"/>
                <a:cs typeface="Arial"/>
              </a:rPr>
              <a:t>N</a:t>
            </a:r>
            <a:r>
              <a:rPr sz="800" spc="25" dirty="0">
                <a:solidFill>
                  <a:srgbClr val="151616"/>
                </a:solidFill>
                <a:latin typeface="Arial"/>
                <a:cs typeface="Arial"/>
              </a:rPr>
              <a:t>ETI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C</a:t>
            </a:r>
            <a:endParaRPr sz="800">
              <a:latin typeface="Arial"/>
              <a:cs typeface="Arial"/>
            </a:endParaRPr>
          </a:p>
        </p:txBody>
      </p:sp>
      <p:sp>
        <p:nvSpPr>
          <p:cNvPr id="321" name="object 321"/>
          <p:cNvSpPr/>
          <p:nvPr/>
        </p:nvSpPr>
        <p:spPr>
          <a:xfrm>
            <a:off x="2778314" y="6199325"/>
            <a:ext cx="409575" cy="542290"/>
          </a:xfrm>
          <a:custGeom>
            <a:avLst/>
            <a:gdLst/>
            <a:ahLst/>
            <a:cxnLst/>
            <a:rect l="l" t="t" r="r" b="b"/>
            <a:pathLst>
              <a:path w="409575" h="542290">
                <a:moveTo>
                  <a:pt x="369808" y="495487"/>
                </a:moveTo>
                <a:lnTo>
                  <a:pt x="345953" y="513449"/>
                </a:lnTo>
                <a:lnTo>
                  <a:pt x="409276" y="541919"/>
                </a:lnTo>
                <a:lnTo>
                  <a:pt x="403221" y="499701"/>
                </a:lnTo>
                <a:lnTo>
                  <a:pt x="372981" y="499701"/>
                </a:lnTo>
                <a:lnTo>
                  <a:pt x="369808" y="495487"/>
                </a:lnTo>
                <a:close/>
              </a:path>
              <a:path w="409575" h="542290">
                <a:moveTo>
                  <a:pt x="375562" y="491155"/>
                </a:moveTo>
                <a:lnTo>
                  <a:pt x="369808" y="495487"/>
                </a:lnTo>
                <a:lnTo>
                  <a:pt x="372981" y="499701"/>
                </a:lnTo>
                <a:lnTo>
                  <a:pt x="378734" y="495367"/>
                </a:lnTo>
                <a:lnTo>
                  <a:pt x="375562" y="491155"/>
                </a:lnTo>
                <a:close/>
              </a:path>
              <a:path w="409575" h="542290">
                <a:moveTo>
                  <a:pt x="399420" y="473191"/>
                </a:moveTo>
                <a:lnTo>
                  <a:pt x="375562" y="491155"/>
                </a:lnTo>
                <a:lnTo>
                  <a:pt x="378734" y="495367"/>
                </a:lnTo>
                <a:lnTo>
                  <a:pt x="372981" y="499701"/>
                </a:lnTo>
                <a:lnTo>
                  <a:pt x="403221" y="499701"/>
                </a:lnTo>
                <a:lnTo>
                  <a:pt x="399420" y="473191"/>
                </a:lnTo>
                <a:close/>
              </a:path>
              <a:path w="409575" h="542290">
                <a:moveTo>
                  <a:pt x="5753" y="0"/>
                </a:moveTo>
                <a:lnTo>
                  <a:pt x="0" y="4334"/>
                </a:lnTo>
                <a:lnTo>
                  <a:pt x="369808" y="495487"/>
                </a:lnTo>
                <a:lnTo>
                  <a:pt x="375562" y="491155"/>
                </a:lnTo>
                <a:lnTo>
                  <a:pt x="5753" y="0"/>
                </a:lnTo>
                <a:close/>
              </a:path>
            </a:pathLst>
          </a:custGeom>
          <a:solidFill>
            <a:srgbClr val="1516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2" name="object 322"/>
          <p:cNvSpPr txBox="1"/>
          <p:nvPr/>
        </p:nvSpPr>
        <p:spPr>
          <a:xfrm>
            <a:off x="3655044" y="4004845"/>
            <a:ext cx="2238375" cy="2609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925"/>
              </a:lnSpc>
              <a:spcBef>
                <a:spcPts val="100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Ergonomic design,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 for</a:t>
            </a:r>
            <a:endParaRPr sz="800">
              <a:latin typeface="Arial"/>
              <a:cs typeface="Arial"/>
            </a:endParaRPr>
          </a:p>
          <a:p>
            <a:pPr marL="12700">
              <a:lnSpc>
                <a:spcPts val="925"/>
              </a:lnSpc>
              <a:tabLst>
                <a:tab pos="1965960" algn="l"/>
              </a:tabLst>
            </a:pP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comfort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and ease of use	</a:t>
            </a:r>
            <a:r>
              <a:rPr sz="1200" spc="37" baseline="3472" dirty="0">
                <a:solidFill>
                  <a:srgbClr val="151616"/>
                </a:solidFill>
                <a:latin typeface="Arial"/>
                <a:cs typeface="Arial"/>
              </a:rPr>
              <a:t>G</a:t>
            </a:r>
            <a:r>
              <a:rPr sz="1200" spc="22" baseline="3472" dirty="0">
                <a:solidFill>
                  <a:srgbClr val="151616"/>
                </a:solidFill>
                <a:latin typeface="Arial"/>
                <a:cs typeface="Arial"/>
              </a:rPr>
              <a:t>R</a:t>
            </a:r>
            <a:r>
              <a:rPr sz="1200" spc="37" baseline="3472" dirty="0">
                <a:solidFill>
                  <a:srgbClr val="151616"/>
                </a:solidFill>
                <a:latin typeface="Arial"/>
                <a:cs typeface="Arial"/>
              </a:rPr>
              <a:t>I</a:t>
            </a:r>
            <a:r>
              <a:rPr sz="1200" baseline="3472" dirty="0">
                <a:solidFill>
                  <a:srgbClr val="151616"/>
                </a:solidFill>
                <a:latin typeface="Arial"/>
                <a:cs typeface="Arial"/>
              </a:rPr>
              <a:t>P</a:t>
            </a:r>
            <a:endParaRPr sz="1200" baseline="3472">
              <a:latin typeface="Arial"/>
              <a:cs typeface="Arial"/>
            </a:endParaRPr>
          </a:p>
        </p:txBody>
      </p:sp>
      <p:sp>
        <p:nvSpPr>
          <p:cNvPr id="323" name="object 323"/>
          <p:cNvSpPr/>
          <p:nvPr/>
        </p:nvSpPr>
        <p:spPr>
          <a:xfrm>
            <a:off x="5867294" y="4161430"/>
            <a:ext cx="311785" cy="67310"/>
          </a:xfrm>
          <a:custGeom>
            <a:avLst/>
            <a:gdLst/>
            <a:ahLst/>
            <a:cxnLst/>
            <a:rect l="l" t="t" r="r" b="b"/>
            <a:pathLst>
              <a:path w="311785" h="67310">
                <a:moveTo>
                  <a:pt x="250318" y="0"/>
                </a:moveTo>
                <a:lnTo>
                  <a:pt x="250318" y="66923"/>
                </a:lnTo>
                <a:lnTo>
                  <a:pt x="304605" y="37062"/>
                </a:lnTo>
                <a:lnTo>
                  <a:pt x="255592" y="37062"/>
                </a:lnTo>
                <a:lnTo>
                  <a:pt x="255592" y="29862"/>
                </a:lnTo>
                <a:lnTo>
                  <a:pt x="304608" y="29862"/>
                </a:lnTo>
                <a:lnTo>
                  <a:pt x="250318" y="0"/>
                </a:lnTo>
                <a:close/>
              </a:path>
              <a:path w="311785" h="67310">
                <a:moveTo>
                  <a:pt x="250318" y="29862"/>
                </a:moveTo>
                <a:lnTo>
                  <a:pt x="0" y="29862"/>
                </a:lnTo>
                <a:lnTo>
                  <a:pt x="0" y="37062"/>
                </a:lnTo>
                <a:lnTo>
                  <a:pt x="250318" y="37062"/>
                </a:lnTo>
                <a:lnTo>
                  <a:pt x="250318" y="29862"/>
                </a:lnTo>
                <a:close/>
              </a:path>
              <a:path w="311785" h="67310">
                <a:moveTo>
                  <a:pt x="304608" y="29862"/>
                </a:moveTo>
                <a:lnTo>
                  <a:pt x="255592" y="29862"/>
                </a:lnTo>
                <a:lnTo>
                  <a:pt x="255592" y="37062"/>
                </a:lnTo>
                <a:lnTo>
                  <a:pt x="304605" y="37062"/>
                </a:lnTo>
                <a:lnTo>
                  <a:pt x="311151" y="33461"/>
                </a:lnTo>
                <a:lnTo>
                  <a:pt x="304608" y="29862"/>
                </a:lnTo>
                <a:close/>
              </a:path>
            </a:pathLst>
          </a:custGeom>
          <a:solidFill>
            <a:srgbClr val="1516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4" name="object 324"/>
          <p:cNvSpPr txBox="1"/>
          <p:nvPr/>
        </p:nvSpPr>
        <p:spPr>
          <a:xfrm>
            <a:off x="8701178" y="4112340"/>
            <a:ext cx="28511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25" dirty="0">
                <a:solidFill>
                  <a:srgbClr val="151616"/>
                </a:solidFill>
                <a:latin typeface="Arial"/>
                <a:cs typeface="Arial"/>
              </a:rPr>
              <a:t>G</a:t>
            </a:r>
            <a:r>
              <a:rPr sz="800" spc="15" dirty="0">
                <a:solidFill>
                  <a:srgbClr val="151616"/>
                </a:solidFill>
                <a:latin typeface="Arial"/>
                <a:cs typeface="Arial"/>
              </a:rPr>
              <a:t>R</a:t>
            </a:r>
            <a:r>
              <a:rPr sz="800" spc="25" dirty="0">
                <a:solidFill>
                  <a:srgbClr val="151616"/>
                </a:solidFill>
                <a:latin typeface="Arial"/>
                <a:cs typeface="Arial"/>
              </a:rPr>
              <a:t>I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P</a:t>
            </a:r>
            <a:endParaRPr sz="800">
              <a:latin typeface="Arial"/>
              <a:cs typeface="Arial"/>
            </a:endParaRPr>
          </a:p>
        </p:txBody>
      </p:sp>
      <p:sp>
        <p:nvSpPr>
          <p:cNvPr id="325" name="object 325"/>
          <p:cNvSpPr/>
          <p:nvPr/>
        </p:nvSpPr>
        <p:spPr>
          <a:xfrm>
            <a:off x="8299350" y="4155080"/>
            <a:ext cx="387350" cy="67310"/>
          </a:xfrm>
          <a:custGeom>
            <a:avLst/>
            <a:gdLst/>
            <a:ahLst/>
            <a:cxnLst/>
            <a:rect l="l" t="t" r="r" b="b"/>
            <a:pathLst>
              <a:path w="387350" h="67310">
                <a:moveTo>
                  <a:pt x="60832" y="0"/>
                </a:moveTo>
                <a:lnTo>
                  <a:pt x="0" y="33461"/>
                </a:lnTo>
                <a:lnTo>
                  <a:pt x="60832" y="66923"/>
                </a:lnTo>
                <a:lnTo>
                  <a:pt x="60832" y="37062"/>
                </a:lnTo>
                <a:lnTo>
                  <a:pt x="55558" y="37062"/>
                </a:lnTo>
                <a:lnTo>
                  <a:pt x="55558" y="29861"/>
                </a:lnTo>
                <a:lnTo>
                  <a:pt x="60832" y="29861"/>
                </a:lnTo>
                <a:lnTo>
                  <a:pt x="60832" y="0"/>
                </a:lnTo>
                <a:close/>
              </a:path>
              <a:path w="387350" h="67310">
                <a:moveTo>
                  <a:pt x="60832" y="29861"/>
                </a:moveTo>
                <a:lnTo>
                  <a:pt x="55558" y="29861"/>
                </a:lnTo>
                <a:lnTo>
                  <a:pt x="55558" y="37062"/>
                </a:lnTo>
                <a:lnTo>
                  <a:pt x="60832" y="37062"/>
                </a:lnTo>
                <a:lnTo>
                  <a:pt x="60832" y="29861"/>
                </a:lnTo>
                <a:close/>
              </a:path>
              <a:path w="387350" h="67310">
                <a:moveTo>
                  <a:pt x="387350" y="29861"/>
                </a:moveTo>
                <a:lnTo>
                  <a:pt x="60832" y="29861"/>
                </a:lnTo>
                <a:lnTo>
                  <a:pt x="60832" y="37062"/>
                </a:lnTo>
                <a:lnTo>
                  <a:pt x="387350" y="37062"/>
                </a:lnTo>
                <a:lnTo>
                  <a:pt x="387350" y="29861"/>
                </a:lnTo>
                <a:close/>
              </a:path>
            </a:pathLst>
          </a:custGeom>
          <a:solidFill>
            <a:srgbClr val="1516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6" name="object 326"/>
          <p:cNvSpPr txBox="1"/>
          <p:nvPr/>
        </p:nvSpPr>
        <p:spPr>
          <a:xfrm>
            <a:off x="343480" y="4412993"/>
            <a:ext cx="3916679" cy="68008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27305">
              <a:lnSpc>
                <a:spcPct val="100000"/>
              </a:lnSpc>
              <a:spcBef>
                <a:spcPts val="130"/>
              </a:spcBef>
              <a:tabLst>
                <a:tab pos="2135505" algn="l"/>
              </a:tabLst>
            </a:pPr>
            <a:r>
              <a:rPr sz="550" spc="30" dirty="0">
                <a:solidFill>
                  <a:srgbClr val="3C2B98"/>
                </a:solidFill>
                <a:latin typeface="Arial"/>
                <a:cs typeface="Arial"/>
              </a:rPr>
              <a:t>WORLD </a:t>
            </a:r>
            <a:r>
              <a:rPr sz="550" spc="25" dirty="0">
                <a:solidFill>
                  <a:srgbClr val="3C2B98"/>
                </a:solidFill>
                <a:latin typeface="Arial"/>
                <a:cs typeface="Arial"/>
              </a:rPr>
              <a:t>ASSOCIATION OF</a:t>
            </a:r>
            <a:r>
              <a:rPr sz="550" spc="75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550" spc="30" dirty="0">
                <a:solidFill>
                  <a:srgbClr val="3C2B98"/>
                </a:solidFill>
                <a:latin typeface="Arial"/>
                <a:cs typeface="Arial"/>
              </a:rPr>
              <a:t>TECHNOLOGY TEACHERS	</a:t>
            </a:r>
            <a:r>
              <a:rPr sz="550" spc="10" dirty="0">
                <a:solidFill>
                  <a:srgbClr val="3C2B98"/>
                </a:solidFill>
                <a:latin typeface="Arial"/>
                <a:cs typeface="Arial"/>
                <a:hlinkClick r:id="rId20"/>
              </a:rPr>
              <a:t>https://www.facebook.com/groups/254963448192823/</a:t>
            </a:r>
            <a:endParaRPr sz="5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750">
              <a:latin typeface="Times New Roman"/>
              <a:cs typeface="Times New Roman"/>
            </a:endParaRPr>
          </a:p>
          <a:p>
            <a:pPr marL="12700" marR="1382395">
              <a:lnSpc>
                <a:spcPts val="890"/>
              </a:lnSpc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This design has improved grip, as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underneath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of the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tape measure is rubber and has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‘teeth’. This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design is  less likely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slip on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material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it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is being used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to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measure.</a:t>
            </a:r>
            <a:endParaRPr sz="800">
              <a:latin typeface="Arial"/>
              <a:cs typeface="Arial"/>
            </a:endParaRPr>
          </a:p>
        </p:txBody>
      </p:sp>
      <p:sp>
        <p:nvSpPr>
          <p:cNvPr id="328" name="object 328"/>
          <p:cNvSpPr txBox="1"/>
          <p:nvPr/>
        </p:nvSpPr>
        <p:spPr>
          <a:xfrm>
            <a:off x="7249810" y="7367690"/>
            <a:ext cx="2862580" cy="187960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0"/>
              </a:spcBef>
              <a:tabLst>
                <a:tab pos="2057400" algn="l"/>
              </a:tabLst>
            </a:pPr>
            <a:r>
              <a:rPr sz="900" spc="5" dirty="0">
                <a:solidFill>
                  <a:srgbClr val="3C2B98"/>
                </a:solidFill>
                <a:latin typeface="Arial"/>
                <a:cs typeface="Arial"/>
                <a:hlinkClick r:id="rId21"/>
              </a:rPr>
              <a:t>www.technologystudent.com</a:t>
            </a:r>
            <a:r>
              <a:rPr sz="900" spc="25" dirty="0">
                <a:solidFill>
                  <a:srgbClr val="3C2B98"/>
                </a:solidFill>
                <a:latin typeface="Arial"/>
                <a:cs typeface="Arial"/>
                <a:hlinkClick r:id="rId21"/>
              </a:rPr>
              <a:t> </a:t>
            </a:r>
            <a:r>
              <a:rPr sz="900" spc="15" dirty="0">
                <a:solidFill>
                  <a:srgbClr val="3C2B98"/>
                </a:solidFill>
                <a:latin typeface="Arial"/>
                <a:cs typeface="Arial"/>
              </a:rPr>
              <a:t>©</a:t>
            </a:r>
            <a:r>
              <a:rPr sz="900" spc="25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900" spc="10" dirty="0">
                <a:solidFill>
                  <a:srgbClr val="3C2B98"/>
                </a:solidFill>
                <a:latin typeface="Arial"/>
                <a:cs typeface="Arial"/>
              </a:rPr>
              <a:t>2018	</a:t>
            </a:r>
            <a:r>
              <a:rPr sz="900" dirty="0">
                <a:solidFill>
                  <a:srgbClr val="3C2B98"/>
                </a:solidFill>
                <a:latin typeface="Arial"/>
                <a:cs typeface="Arial"/>
              </a:rPr>
              <a:t>V.Ryan </a:t>
            </a:r>
            <a:r>
              <a:rPr sz="900" spc="15" dirty="0">
                <a:solidFill>
                  <a:srgbClr val="3C2B98"/>
                </a:solidFill>
                <a:latin typeface="Arial"/>
                <a:cs typeface="Arial"/>
              </a:rPr>
              <a:t>©</a:t>
            </a:r>
            <a:r>
              <a:rPr sz="900" spc="-60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900" spc="10" dirty="0">
                <a:solidFill>
                  <a:srgbClr val="3C2B98"/>
                </a:solidFill>
                <a:latin typeface="Arial"/>
                <a:cs typeface="Arial"/>
              </a:rPr>
              <a:t>2018</a:t>
            </a:r>
            <a:endParaRPr sz="900">
              <a:latin typeface="Arial"/>
              <a:cs typeface="Arial"/>
            </a:endParaRPr>
          </a:p>
        </p:txBody>
      </p:sp>
      <p:sp>
        <p:nvSpPr>
          <p:cNvPr id="329" name="object 329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0"/>
              </a:spcBef>
            </a:pPr>
            <a:r>
              <a:rPr spc="35" dirty="0"/>
              <a:t>WORLD </a:t>
            </a:r>
            <a:r>
              <a:rPr spc="30" dirty="0"/>
              <a:t>ASSOCIATION OF </a:t>
            </a:r>
            <a:r>
              <a:rPr spc="40" dirty="0"/>
              <a:t>TECHNOLOGY </a:t>
            </a:r>
            <a:r>
              <a:rPr spc="35" dirty="0"/>
              <a:t>TEACHERS</a:t>
            </a:r>
          </a:p>
        </p:txBody>
      </p:sp>
      <p:sp>
        <p:nvSpPr>
          <p:cNvPr id="330" name="object 330"/>
          <p:cNvSpPr txBox="1"/>
          <p:nvPr/>
        </p:nvSpPr>
        <p:spPr>
          <a:xfrm>
            <a:off x="4106034" y="7385572"/>
            <a:ext cx="2849245" cy="187325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0"/>
              </a:spcBef>
            </a:pPr>
            <a:r>
              <a:rPr sz="900" spc="5" dirty="0">
                <a:solidFill>
                  <a:srgbClr val="3C2B98"/>
                </a:solidFill>
                <a:latin typeface="Arial"/>
                <a:cs typeface="Arial"/>
                <a:hlinkClick r:id="rId22"/>
              </a:rPr>
              <a:t>https://www.facebook.com/groups/254963448192823/</a:t>
            </a:r>
            <a:endParaRPr sz="900">
              <a:latin typeface="Arial"/>
              <a:cs typeface="Arial"/>
            </a:endParaRPr>
          </a:p>
        </p:txBody>
      </p:sp>
      <p:sp>
        <p:nvSpPr>
          <p:cNvPr id="327" name="object 327"/>
          <p:cNvSpPr txBox="1"/>
          <p:nvPr/>
        </p:nvSpPr>
        <p:spPr>
          <a:xfrm>
            <a:off x="4435096" y="4400163"/>
            <a:ext cx="1802130" cy="11493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550" spc="10" dirty="0">
                <a:solidFill>
                  <a:srgbClr val="3C2B98"/>
                </a:solidFill>
                <a:latin typeface="Arial"/>
                <a:cs typeface="Arial"/>
                <a:hlinkClick r:id="rId21"/>
              </a:rPr>
              <a:t>www.technologystudent.com </a:t>
            </a:r>
            <a:r>
              <a:rPr sz="550" spc="15" dirty="0">
                <a:solidFill>
                  <a:srgbClr val="3C2B98"/>
                </a:solidFill>
                <a:latin typeface="Arial"/>
                <a:cs typeface="Arial"/>
                <a:hlinkClick r:id="rId21"/>
              </a:rPr>
              <a:t>© </a:t>
            </a:r>
            <a:r>
              <a:rPr sz="550" spc="10" dirty="0">
                <a:solidFill>
                  <a:srgbClr val="3C2B98"/>
                </a:solidFill>
                <a:latin typeface="Arial"/>
                <a:cs typeface="Arial"/>
              </a:rPr>
              <a:t>2018 </a:t>
            </a:r>
            <a:r>
              <a:rPr sz="550" spc="0" dirty="0">
                <a:solidFill>
                  <a:srgbClr val="3C2B98"/>
                </a:solidFill>
                <a:latin typeface="Arial"/>
                <a:cs typeface="Arial"/>
              </a:rPr>
              <a:t>V.Ryan </a:t>
            </a:r>
            <a:r>
              <a:rPr sz="550" spc="15" dirty="0">
                <a:solidFill>
                  <a:srgbClr val="3C2B98"/>
                </a:solidFill>
                <a:latin typeface="Arial"/>
                <a:cs typeface="Arial"/>
              </a:rPr>
              <a:t>©</a:t>
            </a:r>
            <a:r>
              <a:rPr sz="550" spc="-85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550" spc="10" dirty="0">
                <a:solidFill>
                  <a:srgbClr val="3C2B98"/>
                </a:solidFill>
                <a:latin typeface="Arial"/>
                <a:cs typeface="Arial"/>
              </a:rPr>
              <a:t>2018</a:t>
            </a:r>
            <a:endParaRPr sz="5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63562" y="160084"/>
            <a:ext cx="10338435" cy="7176134"/>
          </a:xfrm>
          <a:custGeom>
            <a:avLst/>
            <a:gdLst/>
            <a:ahLst/>
            <a:cxnLst/>
            <a:rect l="l" t="t" r="r" b="b"/>
            <a:pathLst>
              <a:path w="10338435" h="7176134">
                <a:moveTo>
                  <a:pt x="0" y="0"/>
                </a:moveTo>
                <a:lnTo>
                  <a:pt x="10337868" y="0"/>
                </a:lnTo>
                <a:lnTo>
                  <a:pt x="10337868" y="7175545"/>
                </a:lnTo>
                <a:lnTo>
                  <a:pt x="0" y="7175545"/>
                </a:lnTo>
                <a:lnTo>
                  <a:pt x="0" y="0"/>
                </a:lnTo>
                <a:close/>
              </a:path>
            </a:pathLst>
          </a:custGeom>
          <a:solidFill>
            <a:srgbClr val="FEF5B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911962" y="341513"/>
            <a:ext cx="8937625" cy="5888791"/>
          </a:xfrm>
          <a:prstGeom prst="rect">
            <a:avLst/>
          </a:prstGeom>
        </p:spPr>
        <p:txBody>
          <a:bodyPr vert="horz" wrap="square" lIns="0" tIns="116839" rIns="0" bIns="0" rtlCol="0">
            <a:spAutoFit/>
          </a:bodyPr>
          <a:lstStyle/>
          <a:p>
            <a:pPr marL="1052830">
              <a:lnSpc>
                <a:spcPct val="100000"/>
              </a:lnSpc>
              <a:spcBef>
                <a:spcPts val="919"/>
              </a:spcBef>
            </a:pPr>
            <a:r>
              <a:rPr sz="3000" b="1" u="sng" spc="6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HOW </a:t>
            </a:r>
            <a:r>
              <a:rPr sz="3000" b="1" u="sng" spc="5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ITERATIVE </a:t>
            </a:r>
            <a:r>
              <a:rPr sz="3000" b="1" u="sng" spc="7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DESIGN</a:t>
            </a:r>
            <a:r>
              <a:rPr sz="3000" b="1" u="sng" spc="19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 </a:t>
            </a:r>
            <a:r>
              <a:rPr sz="3000" b="1" u="sng" spc="7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WORKS</a:t>
            </a:r>
            <a:endParaRPr sz="3000" u="sng" dirty="0">
              <a:latin typeface="Arial"/>
              <a:cs typeface="Arial"/>
            </a:endParaRPr>
          </a:p>
          <a:p>
            <a:pPr marL="13335" marR="5080" indent="-635" algn="ctr">
              <a:lnSpc>
                <a:spcPts val="2680"/>
              </a:lnSpc>
              <a:spcBef>
                <a:spcPts val="915"/>
              </a:spcBef>
            </a:pP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Iterative design is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process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of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continual improvement,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of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a  concept, prototype, design or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product. It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is a</a:t>
            </a:r>
            <a:r>
              <a:rPr sz="2400" spc="8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151616"/>
                </a:solidFill>
                <a:latin typeface="Arial"/>
                <a:cs typeface="Arial"/>
              </a:rPr>
              <a:t>CYCLICAL</a:t>
            </a:r>
            <a:r>
              <a:rPr sz="2400" b="1" spc="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approach 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the development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of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a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product,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whereby a design is improved by  frequent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testing,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client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feedback, focus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groups, materials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testing, 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prototype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testing,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design development and evaluation, until a ﬁnal  reﬁned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/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developed design/product is</a:t>
            </a:r>
            <a:r>
              <a:rPr sz="2400" spc="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reached.</a:t>
            </a:r>
            <a:endParaRPr sz="2400" dirty="0">
              <a:latin typeface="Arial"/>
              <a:cs typeface="Arial"/>
            </a:endParaRPr>
          </a:p>
          <a:p>
            <a:pPr marL="12065" marR="5080" indent="-635" algn="ctr">
              <a:lnSpc>
                <a:spcPts val="2680"/>
              </a:lnSpc>
              <a:spcBef>
                <a:spcPts val="2690"/>
              </a:spcBef>
            </a:pP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It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diﬀers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from the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linear approach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design, whereby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designer  goes through a number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of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predeﬁned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stages,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one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at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a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time,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until a  conclusive design is</a:t>
            </a:r>
            <a:r>
              <a:rPr sz="2400" spc="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reached.</a:t>
            </a:r>
            <a:endParaRPr sz="2400" dirty="0">
              <a:latin typeface="Arial"/>
              <a:cs typeface="Arial"/>
            </a:endParaRPr>
          </a:p>
          <a:p>
            <a:pPr marL="49530" marR="41910" algn="ctr">
              <a:lnSpc>
                <a:spcPts val="2680"/>
              </a:lnSpc>
              <a:spcBef>
                <a:spcPts val="2680"/>
              </a:spcBef>
            </a:pP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The Iterative Design Cycle works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at </a:t>
            </a:r>
            <a:r>
              <a:rPr sz="2400" spc="-15" dirty="0">
                <a:solidFill>
                  <a:srgbClr val="151616"/>
                </a:solidFill>
                <a:latin typeface="Arial"/>
                <a:cs typeface="Arial"/>
              </a:rPr>
              <a:t>it’s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best,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when a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student 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understands how each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of </a:t>
            </a:r>
            <a:r>
              <a:rPr sz="2400" spc="-15" dirty="0">
                <a:solidFill>
                  <a:srgbClr val="151616"/>
                </a:solidFill>
                <a:latin typeface="Arial"/>
                <a:cs typeface="Arial"/>
              </a:rPr>
              <a:t>it’s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individual components (we call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them 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‘</a:t>
            </a:r>
            <a:r>
              <a:rPr sz="2400" b="1" spc="-5" dirty="0">
                <a:solidFill>
                  <a:srgbClr val="151616"/>
                </a:solidFill>
                <a:latin typeface="Arial"/>
                <a:cs typeface="Arial"/>
              </a:rPr>
              <a:t>DESIGN </a:t>
            </a:r>
            <a:r>
              <a:rPr sz="2400" b="1" spc="-10" dirty="0">
                <a:solidFill>
                  <a:srgbClr val="151616"/>
                </a:solidFill>
                <a:latin typeface="Arial"/>
                <a:cs typeface="Arial"/>
              </a:rPr>
              <a:t>TOOLS</a:t>
            </a:r>
            <a:r>
              <a:rPr sz="2400" spc="-10" dirty="0">
                <a:solidFill>
                  <a:srgbClr val="151616"/>
                </a:solidFill>
                <a:latin typeface="Arial"/>
                <a:cs typeface="Arial"/>
              </a:rPr>
              <a:t>’)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can be used,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help in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design and  development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of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a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 product.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312227" y="7150296"/>
            <a:ext cx="3054350" cy="19875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  <a:tabLst>
                <a:tab pos="2195195" algn="l"/>
              </a:tabLst>
            </a:pPr>
            <a:r>
              <a:rPr sz="1000" spc="-5" dirty="0">
                <a:solidFill>
                  <a:srgbClr val="3C2B98"/>
                </a:solidFill>
                <a:latin typeface="Arial"/>
                <a:cs typeface="Arial"/>
                <a:hlinkClick r:id="rId2"/>
              </a:rPr>
              <a:t>www.technologystudent.com</a:t>
            </a:r>
            <a:r>
              <a:rPr sz="1000" dirty="0">
                <a:solidFill>
                  <a:srgbClr val="3C2B98"/>
                </a:solidFill>
                <a:latin typeface="Arial"/>
                <a:cs typeface="Arial"/>
                <a:hlinkClick r:id="rId2"/>
              </a:rPr>
              <a:t> </a:t>
            </a:r>
            <a:r>
              <a:rPr sz="1000" spc="-5" dirty="0">
                <a:solidFill>
                  <a:srgbClr val="3C2B98"/>
                </a:solidFill>
                <a:latin typeface="Arial"/>
                <a:cs typeface="Arial"/>
              </a:rPr>
              <a:t>©</a:t>
            </a:r>
            <a:r>
              <a:rPr sz="1000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1000" spc="-5" dirty="0">
                <a:solidFill>
                  <a:srgbClr val="3C2B98"/>
                </a:solidFill>
                <a:latin typeface="Arial"/>
                <a:cs typeface="Arial"/>
              </a:rPr>
              <a:t>2018	</a:t>
            </a:r>
            <a:r>
              <a:rPr sz="1000" spc="-20" dirty="0">
                <a:solidFill>
                  <a:srgbClr val="3C2B98"/>
                </a:solidFill>
                <a:latin typeface="Arial"/>
                <a:cs typeface="Arial"/>
              </a:rPr>
              <a:t>V.Ryan </a:t>
            </a:r>
            <a:r>
              <a:rPr sz="1000" spc="-5" dirty="0">
                <a:solidFill>
                  <a:srgbClr val="3C2B98"/>
                </a:solidFill>
                <a:latin typeface="Arial"/>
                <a:cs typeface="Arial"/>
              </a:rPr>
              <a:t>©</a:t>
            </a:r>
            <a:r>
              <a:rPr sz="1000" spc="-70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1000" spc="-5" dirty="0">
                <a:solidFill>
                  <a:srgbClr val="3C2B98"/>
                </a:solidFill>
                <a:latin typeface="Arial"/>
                <a:cs typeface="Arial"/>
              </a:rPr>
              <a:t>2018</a:t>
            </a:r>
            <a:endParaRPr sz="10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61303" y="7172545"/>
            <a:ext cx="3382010" cy="19812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000" spc="10" dirty="0">
                <a:solidFill>
                  <a:srgbClr val="3C2B98"/>
                </a:solidFill>
                <a:latin typeface="Arial"/>
                <a:cs typeface="Arial"/>
              </a:rPr>
              <a:t>WORLD </a:t>
            </a:r>
            <a:r>
              <a:rPr sz="1000" spc="5" dirty="0">
                <a:solidFill>
                  <a:srgbClr val="3C2B98"/>
                </a:solidFill>
                <a:latin typeface="Arial"/>
                <a:cs typeface="Arial"/>
              </a:rPr>
              <a:t>ASSOCIATION </a:t>
            </a:r>
            <a:r>
              <a:rPr sz="1000" spc="0" dirty="0">
                <a:solidFill>
                  <a:srgbClr val="3C2B98"/>
                </a:solidFill>
                <a:latin typeface="Arial"/>
                <a:cs typeface="Arial"/>
              </a:rPr>
              <a:t>OF </a:t>
            </a:r>
            <a:r>
              <a:rPr sz="1000" spc="15" dirty="0">
                <a:solidFill>
                  <a:srgbClr val="3C2B98"/>
                </a:solidFill>
                <a:latin typeface="Arial"/>
                <a:cs typeface="Arial"/>
              </a:rPr>
              <a:t>TECHNOLOGY</a:t>
            </a:r>
            <a:r>
              <a:rPr sz="1000" spc="114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1000" spc="15" dirty="0">
                <a:solidFill>
                  <a:srgbClr val="3C2B98"/>
                </a:solidFill>
                <a:latin typeface="Arial"/>
                <a:cs typeface="Arial"/>
              </a:rPr>
              <a:t>TEACHERS</a:t>
            </a:r>
            <a:endParaRPr sz="10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956051" y="7169388"/>
            <a:ext cx="3040380" cy="19812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000" spc="-5" dirty="0">
                <a:solidFill>
                  <a:srgbClr val="3C2B98"/>
                </a:solidFill>
                <a:latin typeface="Arial"/>
                <a:cs typeface="Arial"/>
                <a:hlinkClick r:id="rId3"/>
              </a:rPr>
              <a:t>https://www.facebook.com/groups/254963448192823/</a:t>
            </a:r>
            <a:endParaRPr sz="10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61303" y="243358"/>
            <a:ext cx="6635115" cy="1771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3606800" algn="l"/>
              </a:tabLst>
            </a:pPr>
            <a:r>
              <a:rPr sz="1000" spc="10" dirty="0">
                <a:solidFill>
                  <a:srgbClr val="3C2B98"/>
                </a:solidFill>
                <a:latin typeface="Arial"/>
                <a:cs typeface="Arial"/>
              </a:rPr>
              <a:t>WORLD </a:t>
            </a:r>
            <a:r>
              <a:rPr sz="1000" spc="5" dirty="0">
                <a:solidFill>
                  <a:srgbClr val="3C2B98"/>
                </a:solidFill>
                <a:latin typeface="Arial"/>
                <a:cs typeface="Arial"/>
              </a:rPr>
              <a:t>ASSOCIATION </a:t>
            </a:r>
            <a:r>
              <a:rPr sz="1000" spc="0" dirty="0">
                <a:solidFill>
                  <a:srgbClr val="3C2B98"/>
                </a:solidFill>
                <a:latin typeface="Arial"/>
                <a:cs typeface="Arial"/>
              </a:rPr>
              <a:t>OF</a:t>
            </a:r>
            <a:r>
              <a:rPr sz="1000" spc="125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1000" spc="15" dirty="0">
                <a:solidFill>
                  <a:srgbClr val="3C2B98"/>
                </a:solidFill>
                <a:latin typeface="Arial"/>
                <a:cs typeface="Arial"/>
              </a:rPr>
              <a:t>TECHNOLOGY</a:t>
            </a:r>
            <a:r>
              <a:rPr sz="1000" spc="30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1000" spc="15" dirty="0">
                <a:solidFill>
                  <a:srgbClr val="3C2B98"/>
                </a:solidFill>
                <a:latin typeface="Arial"/>
                <a:cs typeface="Arial"/>
              </a:rPr>
              <a:t>TEACHERS	</a:t>
            </a:r>
            <a:r>
              <a:rPr sz="1000" spc="-5" dirty="0">
                <a:solidFill>
                  <a:srgbClr val="3C2B98"/>
                </a:solidFill>
                <a:latin typeface="Arial"/>
                <a:cs typeface="Arial"/>
                <a:hlinkClick r:id="rId4"/>
              </a:rPr>
              <a:t>https://www.facebook.com/groups/254963448192823/</a:t>
            </a:r>
            <a:endParaRPr sz="10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312227" y="221481"/>
            <a:ext cx="3054350" cy="1771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2195195" algn="l"/>
              </a:tabLst>
            </a:pPr>
            <a:r>
              <a:rPr sz="1000" spc="-5" dirty="0">
                <a:solidFill>
                  <a:srgbClr val="3C2B98"/>
                </a:solidFill>
                <a:latin typeface="Arial"/>
                <a:cs typeface="Arial"/>
                <a:hlinkClick r:id="rId2"/>
              </a:rPr>
              <a:t>www.technologystudent.com</a:t>
            </a:r>
            <a:r>
              <a:rPr sz="1000" dirty="0">
                <a:solidFill>
                  <a:srgbClr val="3C2B98"/>
                </a:solidFill>
                <a:latin typeface="Arial"/>
                <a:cs typeface="Arial"/>
                <a:hlinkClick r:id="rId2"/>
              </a:rPr>
              <a:t> </a:t>
            </a:r>
            <a:r>
              <a:rPr sz="1000" spc="-5" dirty="0">
                <a:solidFill>
                  <a:srgbClr val="3C2B98"/>
                </a:solidFill>
                <a:latin typeface="Arial"/>
                <a:cs typeface="Arial"/>
                <a:hlinkClick r:id="rId2"/>
              </a:rPr>
              <a:t>©</a:t>
            </a:r>
            <a:r>
              <a:rPr sz="1000" dirty="0">
                <a:solidFill>
                  <a:srgbClr val="3C2B98"/>
                </a:solidFill>
                <a:latin typeface="Arial"/>
                <a:cs typeface="Arial"/>
                <a:hlinkClick r:id="rId2"/>
              </a:rPr>
              <a:t> </a:t>
            </a:r>
            <a:r>
              <a:rPr sz="1000" spc="-5" dirty="0">
                <a:solidFill>
                  <a:srgbClr val="3C2B98"/>
                </a:solidFill>
                <a:latin typeface="Arial"/>
                <a:cs typeface="Arial"/>
              </a:rPr>
              <a:t>2018	</a:t>
            </a:r>
            <a:r>
              <a:rPr sz="1000" spc="-20" dirty="0">
                <a:solidFill>
                  <a:srgbClr val="3C2B98"/>
                </a:solidFill>
                <a:latin typeface="Arial"/>
                <a:cs typeface="Arial"/>
              </a:rPr>
              <a:t>V.Ryan </a:t>
            </a:r>
            <a:r>
              <a:rPr sz="1000" spc="-5" dirty="0">
                <a:solidFill>
                  <a:srgbClr val="3C2B98"/>
                </a:solidFill>
                <a:latin typeface="Arial"/>
                <a:cs typeface="Arial"/>
              </a:rPr>
              <a:t>©</a:t>
            </a:r>
            <a:r>
              <a:rPr sz="1000" spc="-70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1000" spc="-5" dirty="0">
                <a:solidFill>
                  <a:srgbClr val="3C2B98"/>
                </a:solidFill>
                <a:latin typeface="Arial"/>
                <a:cs typeface="Arial"/>
              </a:rPr>
              <a:t>2018</a:t>
            </a:r>
            <a:endParaRPr sz="10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06384" y="6294232"/>
            <a:ext cx="9306560" cy="482600"/>
          </a:xfrm>
          <a:prstGeom prst="rect">
            <a:avLst/>
          </a:prstGeom>
          <a:solidFill>
            <a:srgbClr val="FEF5B1"/>
          </a:solidFill>
          <a:ln w="7199">
            <a:solidFill>
              <a:srgbClr val="DD2B1C"/>
            </a:solidFill>
          </a:ln>
        </p:spPr>
        <p:txBody>
          <a:bodyPr vert="horz" wrap="square" lIns="0" tIns="100965" rIns="0" bIns="0" rtlCol="0">
            <a:spAutoFit/>
          </a:bodyPr>
          <a:lstStyle/>
          <a:p>
            <a:pPr marL="436880">
              <a:lnSpc>
                <a:spcPct val="100000"/>
              </a:lnSpc>
              <a:spcBef>
                <a:spcPts val="795"/>
              </a:spcBef>
              <a:tabLst>
                <a:tab pos="2779395" algn="l"/>
              </a:tabLst>
            </a:pPr>
            <a:r>
              <a:rPr sz="2700" b="1" baseline="3086" dirty="0">
                <a:solidFill>
                  <a:srgbClr val="151616"/>
                </a:solidFill>
                <a:latin typeface="Arial"/>
                <a:cs typeface="Arial"/>
              </a:rPr>
              <a:t>HELPFUL</a:t>
            </a:r>
            <a:r>
              <a:rPr sz="2700" b="1" spc="-52" baseline="3086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700" b="1" baseline="3086" dirty="0">
                <a:solidFill>
                  <a:srgbClr val="151616"/>
                </a:solidFill>
                <a:latin typeface="Arial"/>
                <a:cs typeface="Arial"/>
              </a:rPr>
              <a:t>LINK	</a:t>
            </a:r>
            <a:r>
              <a:rPr sz="1800" spc="-5" dirty="0">
                <a:solidFill>
                  <a:srgbClr val="DD2B1C"/>
                </a:solidFill>
                <a:latin typeface="Arial"/>
                <a:cs typeface="Arial"/>
                <a:hlinkClick r:id="rId5"/>
              </a:rPr>
              <a:t>http://www.technologystudent.com/despro_ﬂsh/iterative1.html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6986" y="86957"/>
            <a:ext cx="10465435" cy="7366634"/>
          </a:xfrm>
          <a:custGeom>
            <a:avLst/>
            <a:gdLst/>
            <a:ahLst/>
            <a:cxnLst/>
            <a:rect l="l" t="t" r="r" b="b"/>
            <a:pathLst>
              <a:path w="10465435" h="7366634">
                <a:moveTo>
                  <a:pt x="0" y="0"/>
                </a:moveTo>
                <a:lnTo>
                  <a:pt x="10464866" y="0"/>
                </a:lnTo>
                <a:lnTo>
                  <a:pt x="10464866" y="7366045"/>
                </a:lnTo>
                <a:lnTo>
                  <a:pt x="0" y="7366045"/>
                </a:lnTo>
                <a:lnTo>
                  <a:pt x="0" y="0"/>
                </a:lnTo>
                <a:close/>
              </a:path>
            </a:pathLst>
          </a:custGeom>
          <a:solidFill>
            <a:srgbClr val="F9F5A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96876" y="471117"/>
            <a:ext cx="10338435" cy="6922134"/>
          </a:xfrm>
          <a:custGeom>
            <a:avLst/>
            <a:gdLst/>
            <a:ahLst/>
            <a:cxnLst/>
            <a:rect l="l" t="t" r="r" b="b"/>
            <a:pathLst>
              <a:path w="10338435" h="6922134">
                <a:moveTo>
                  <a:pt x="0" y="0"/>
                </a:moveTo>
                <a:lnTo>
                  <a:pt x="10337813" y="0"/>
                </a:lnTo>
                <a:lnTo>
                  <a:pt x="10337813" y="6921507"/>
                </a:lnTo>
                <a:lnTo>
                  <a:pt x="0" y="6921507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43464" y="7172052"/>
            <a:ext cx="10231755" cy="203200"/>
          </a:xfrm>
          <a:custGeom>
            <a:avLst/>
            <a:gdLst/>
            <a:ahLst/>
            <a:cxnLst/>
            <a:rect l="l" t="t" r="r" b="b"/>
            <a:pathLst>
              <a:path w="10231755" h="203200">
                <a:moveTo>
                  <a:pt x="0" y="0"/>
                </a:moveTo>
                <a:lnTo>
                  <a:pt x="10231462" y="0"/>
                </a:lnTo>
                <a:lnTo>
                  <a:pt x="10231462" y="203198"/>
                </a:lnTo>
                <a:lnTo>
                  <a:pt x="0" y="203198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19659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5776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99035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46658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94283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541907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8001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621283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668908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16532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51460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789562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83083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87846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926085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964183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00228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04356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091185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138808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176911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21501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256287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303912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351537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399161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43726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1478537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1526162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157378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1608714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164681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168809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1735715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1783339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1821437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185954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190081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1948439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1996062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2027811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206591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2107187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2154812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220243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2250061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228816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2329437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237706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242468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2459614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249771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253899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258661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2634239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2672337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271044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275171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2799337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2846962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2885065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2923167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296444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301206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305969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3107315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314541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318669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3234315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328194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3316866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3354969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339624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3443867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3491492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3529591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356769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3608967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365659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370421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3742311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378041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3821687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3869312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391693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3964561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400266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4043937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409156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413918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4174114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421221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425349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430111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4348739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4386837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442494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446621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4513837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4561462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4599565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4637667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467894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472656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477419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4821815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485991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490119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4948815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499644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5031366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object 116"/>
          <p:cNvSpPr/>
          <p:nvPr/>
        </p:nvSpPr>
        <p:spPr>
          <a:xfrm>
            <a:off x="5069469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object 117"/>
          <p:cNvSpPr/>
          <p:nvPr/>
        </p:nvSpPr>
        <p:spPr>
          <a:xfrm>
            <a:off x="511074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" name="object 118"/>
          <p:cNvSpPr/>
          <p:nvPr/>
        </p:nvSpPr>
        <p:spPr>
          <a:xfrm>
            <a:off x="5158367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" name="object 119"/>
          <p:cNvSpPr/>
          <p:nvPr/>
        </p:nvSpPr>
        <p:spPr>
          <a:xfrm>
            <a:off x="5205992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" name="object 120"/>
          <p:cNvSpPr/>
          <p:nvPr/>
        </p:nvSpPr>
        <p:spPr>
          <a:xfrm>
            <a:off x="5244091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" name="object 121"/>
          <p:cNvSpPr/>
          <p:nvPr/>
        </p:nvSpPr>
        <p:spPr>
          <a:xfrm>
            <a:off x="528219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" name="object 122"/>
          <p:cNvSpPr/>
          <p:nvPr/>
        </p:nvSpPr>
        <p:spPr>
          <a:xfrm>
            <a:off x="5323467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" name="object 123"/>
          <p:cNvSpPr/>
          <p:nvPr/>
        </p:nvSpPr>
        <p:spPr>
          <a:xfrm>
            <a:off x="537109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" name="object 124"/>
          <p:cNvSpPr/>
          <p:nvPr/>
        </p:nvSpPr>
        <p:spPr>
          <a:xfrm>
            <a:off x="541871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" name="object 125"/>
          <p:cNvSpPr/>
          <p:nvPr/>
        </p:nvSpPr>
        <p:spPr>
          <a:xfrm>
            <a:off x="5450465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" name="object 126"/>
          <p:cNvSpPr/>
          <p:nvPr/>
        </p:nvSpPr>
        <p:spPr>
          <a:xfrm>
            <a:off x="548856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" name="object 127"/>
          <p:cNvSpPr/>
          <p:nvPr/>
        </p:nvSpPr>
        <p:spPr>
          <a:xfrm>
            <a:off x="552984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" name="object 128"/>
          <p:cNvSpPr/>
          <p:nvPr/>
        </p:nvSpPr>
        <p:spPr>
          <a:xfrm>
            <a:off x="5577465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" name="object 129"/>
          <p:cNvSpPr/>
          <p:nvPr/>
        </p:nvSpPr>
        <p:spPr>
          <a:xfrm>
            <a:off x="562509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" name="object 130"/>
          <p:cNvSpPr/>
          <p:nvPr/>
        </p:nvSpPr>
        <p:spPr>
          <a:xfrm>
            <a:off x="5672714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" name="object 131"/>
          <p:cNvSpPr/>
          <p:nvPr/>
        </p:nvSpPr>
        <p:spPr>
          <a:xfrm>
            <a:off x="571081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" name="object 132"/>
          <p:cNvSpPr/>
          <p:nvPr/>
        </p:nvSpPr>
        <p:spPr>
          <a:xfrm>
            <a:off x="575209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" name="object 133"/>
          <p:cNvSpPr/>
          <p:nvPr/>
        </p:nvSpPr>
        <p:spPr>
          <a:xfrm>
            <a:off x="5799715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" name="object 134"/>
          <p:cNvSpPr/>
          <p:nvPr/>
        </p:nvSpPr>
        <p:spPr>
          <a:xfrm>
            <a:off x="5847339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" name="object 135"/>
          <p:cNvSpPr/>
          <p:nvPr/>
        </p:nvSpPr>
        <p:spPr>
          <a:xfrm>
            <a:off x="5882266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" name="object 136"/>
          <p:cNvSpPr/>
          <p:nvPr/>
        </p:nvSpPr>
        <p:spPr>
          <a:xfrm>
            <a:off x="5920369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" name="object 137"/>
          <p:cNvSpPr/>
          <p:nvPr/>
        </p:nvSpPr>
        <p:spPr>
          <a:xfrm>
            <a:off x="5961642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" name="object 138"/>
          <p:cNvSpPr/>
          <p:nvPr/>
        </p:nvSpPr>
        <p:spPr>
          <a:xfrm>
            <a:off x="6009267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" name="object 139"/>
          <p:cNvSpPr/>
          <p:nvPr/>
        </p:nvSpPr>
        <p:spPr>
          <a:xfrm>
            <a:off x="605689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" name="object 140"/>
          <p:cNvSpPr/>
          <p:nvPr/>
        </p:nvSpPr>
        <p:spPr>
          <a:xfrm>
            <a:off x="6094990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" name="object 141"/>
          <p:cNvSpPr/>
          <p:nvPr/>
        </p:nvSpPr>
        <p:spPr>
          <a:xfrm>
            <a:off x="6133092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" name="object 142"/>
          <p:cNvSpPr/>
          <p:nvPr/>
        </p:nvSpPr>
        <p:spPr>
          <a:xfrm>
            <a:off x="617436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" name="object 143"/>
          <p:cNvSpPr/>
          <p:nvPr/>
        </p:nvSpPr>
        <p:spPr>
          <a:xfrm>
            <a:off x="622199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" name="object 144"/>
          <p:cNvSpPr/>
          <p:nvPr/>
        </p:nvSpPr>
        <p:spPr>
          <a:xfrm>
            <a:off x="626961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" name="object 145"/>
          <p:cNvSpPr/>
          <p:nvPr/>
        </p:nvSpPr>
        <p:spPr>
          <a:xfrm>
            <a:off x="6307717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" name="object 146"/>
          <p:cNvSpPr/>
          <p:nvPr/>
        </p:nvSpPr>
        <p:spPr>
          <a:xfrm>
            <a:off x="634582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" name="object 147"/>
          <p:cNvSpPr/>
          <p:nvPr/>
        </p:nvSpPr>
        <p:spPr>
          <a:xfrm>
            <a:off x="6387095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" name="object 148"/>
          <p:cNvSpPr/>
          <p:nvPr/>
        </p:nvSpPr>
        <p:spPr>
          <a:xfrm>
            <a:off x="6434719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" name="object 149"/>
          <p:cNvSpPr/>
          <p:nvPr/>
        </p:nvSpPr>
        <p:spPr>
          <a:xfrm>
            <a:off x="648234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" name="object 150"/>
          <p:cNvSpPr/>
          <p:nvPr/>
        </p:nvSpPr>
        <p:spPr>
          <a:xfrm>
            <a:off x="6529968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" name="object 151"/>
          <p:cNvSpPr/>
          <p:nvPr/>
        </p:nvSpPr>
        <p:spPr>
          <a:xfrm>
            <a:off x="656807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" name="object 152"/>
          <p:cNvSpPr/>
          <p:nvPr/>
        </p:nvSpPr>
        <p:spPr>
          <a:xfrm>
            <a:off x="6609343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" name="object 153"/>
          <p:cNvSpPr/>
          <p:nvPr/>
        </p:nvSpPr>
        <p:spPr>
          <a:xfrm>
            <a:off x="6656968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" name="object 154"/>
          <p:cNvSpPr/>
          <p:nvPr/>
        </p:nvSpPr>
        <p:spPr>
          <a:xfrm>
            <a:off x="6704593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" name="object 155"/>
          <p:cNvSpPr/>
          <p:nvPr/>
        </p:nvSpPr>
        <p:spPr>
          <a:xfrm>
            <a:off x="6739520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" name="object 156"/>
          <p:cNvSpPr/>
          <p:nvPr/>
        </p:nvSpPr>
        <p:spPr>
          <a:xfrm>
            <a:off x="6777622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" name="object 157"/>
          <p:cNvSpPr/>
          <p:nvPr/>
        </p:nvSpPr>
        <p:spPr>
          <a:xfrm>
            <a:off x="681889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" name="object 158"/>
          <p:cNvSpPr/>
          <p:nvPr/>
        </p:nvSpPr>
        <p:spPr>
          <a:xfrm>
            <a:off x="686652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" name="object 159"/>
          <p:cNvSpPr/>
          <p:nvPr/>
        </p:nvSpPr>
        <p:spPr>
          <a:xfrm>
            <a:off x="6914145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" name="object 160"/>
          <p:cNvSpPr/>
          <p:nvPr/>
        </p:nvSpPr>
        <p:spPr>
          <a:xfrm>
            <a:off x="6952243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" name="object 161"/>
          <p:cNvSpPr/>
          <p:nvPr/>
        </p:nvSpPr>
        <p:spPr>
          <a:xfrm>
            <a:off x="699034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" name="object 162"/>
          <p:cNvSpPr/>
          <p:nvPr/>
        </p:nvSpPr>
        <p:spPr>
          <a:xfrm>
            <a:off x="703162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" name="object 163"/>
          <p:cNvSpPr/>
          <p:nvPr/>
        </p:nvSpPr>
        <p:spPr>
          <a:xfrm>
            <a:off x="7079245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" name="object 164"/>
          <p:cNvSpPr/>
          <p:nvPr/>
        </p:nvSpPr>
        <p:spPr>
          <a:xfrm>
            <a:off x="7126868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" name="object 165"/>
          <p:cNvSpPr/>
          <p:nvPr/>
        </p:nvSpPr>
        <p:spPr>
          <a:xfrm>
            <a:off x="7203064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" name="object 166"/>
          <p:cNvSpPr/>
          <p:nvPr/>
        </p:nvSpPr>
        <p:spPr>
          <a:xfrm>
            <a:off x="724116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" name="object 167"/>
          <p:cNvSpPr/>
          <p:nvPr/>
        </p:nvSpPr>
        <p:spPr>
          <a:xfrm>
            <a:off x="7282439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" name="object 168"/>
          <p:cNvSpPr/>
          <p:nvPr/>
        </p:nvSpPr>
        <p:spPr>
          <a:xfrm>
            <a:off x="733006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" name="object 169"/>
          <p:cNvSpPr/>
          <p:nvPr/>
        </p:nvSpPr>
        <p:spPr>
          <a:xfrm>
            <a:off x="7377689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" name="object 170"/>
          <p:cNvSpPr/>
          <p:nvPr/>
        </p:nvSpPr>
        <p:spPr>
          <a:xfrm>
            <a:off x="7425312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" name="object 171"/>
          <p:cNvSpPr/>
          <p:nvPr/>
        </p:nvSpPr>
        <p:spPr>
          <a:xfrm>
            <a:off x="746341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" name="object 172"/>
          <p:cNvSpPr/>
          <p:nvPr/>
        </p:nvSpPr>
        <p:spPr>
          <a:xfrm>
            <a:off x="7504689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" name="object 173"/>
          <p:cNvSpPr/>
          <p:nvPr/>
        </p:nvSpPr>
        <p:spPr>
          <a:xfrm>
            <a:off x="755231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" name="object 174"/>
          <p:cNvSpPr/>
          <p:nvPr/>
        </p:nvSpPr>
        <p:spPr>
          <a:xfrm>
            <a:off x="7599937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" name="object 175"/>
          <p:cNvSpPr/>
          <p:nvPr/>
        </p:nvSpPr>
        <p:spPr>
          <a:xfrm>
            <a:off x="7634864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" name="object 176"/>
          <p:cNvSpPr/>
          <p:nvPr/>
        </p:nvSpPr>
        <p:spPr>
          <a:xfrm>
            <a:off x="7672968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" name="object 177"/>
          <p:cNvSpPr/>
          <p:nvPr/>
        </p:nvSpPr>
        <p:spPr>
          <a:xfrm>
            <a:off x="771424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" name="object 178"/>
          <p:cNvSpPr/>
          <p:nvPr/>
        </p:nvSpPr>
        <p:spPr>
          <a:xfrm>
            <a:off x="776186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" name="object 179"/>
          <p:cNvSpPr/>
          <p:nvPr/>
        </p:nvSpPr>
        <p:spPr>
          <a:xfrm>
            <a:off x="7809489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" name="object 180"/>
          <p:cNvSpPr/>
          <p:nvPr/>
        </p:nvSpPr>
        <p:spPr>
          <a:xfrm>
            <a:off x="7847589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" name="object 181"/>
          <p:cNvSpPr/>
          <p:nvPr/>
        </p:nvSpPr>
        <p:spPr>
          <a:xfrm>
            <a:off x="788569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" name="object 182"/>
          <p:cNvSpPr/>
          <p:nvPr/>
        </p:nvSpPr>
        <p:spPr>
          <a:xfrm>
            <a:off x="792696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" name="object 183"/>
          <p:cNvSpPr/>
          <p:nvPr/>
        </p:nvSpPr>
        <p:spPr>
          <a:xfrm>
            <a:off x="7974589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" name="object 184"/>
          <p:cNvSpPr/>
          <p:nvPr/>
        </p:nvSpPr>
        <p:spPr>
          <a:xfrm>
            <a:off x="802221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" name="object 185"/>
          <p:cNvSpPr/>
          <p:nvPr/>
        </p:nvSpPr>
        <p:spPr>
          <a:xfrm>
            <a:off x="8060316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" name="object 186"/>
          <p:cNvSpPr/>
          <p:nvPr/>
        </p:nvSpPr>
        <p:spPr>
          <a:xfrm>
            <a:off x="8098418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" name="object 187"/>
          <p:cNvSpPr/>
          <p:nvPr/>
        </p:nvSpPr>
        <p:spPr>
          <a:xfrm>
            <a:off x="8139693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" name="object 188"/>
          <p:cNvSpPr/>
          <p:nvPr/>
        </p:nvSpPr>
        <p:spPr>
          <a:xfrm>
            <a:off x="8187318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" name="object 189"/>
          <p:cNvSpPr/>
          <p:nvPr/>
        </p:nvSpPr>
        <p:spPr>
          <a:xfrm>
            <a:off x="8234943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" name="object 190"/>
          <p:cNvSpPr/>
          <p:nvPr/>
        </p:nvSpPr>
        <p:spPr>
          <a:xfrm>
            <a:off x="8282566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" name="object 191"/>
          <p:cNvSpPr/>
          <p:nvPr/>
        </p:nvSpPr>
        <p:spPr>
          <a:xfrm>
            <a:off x="8320668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" name="object 192"/>
          <p:cNvSpPr/>
          <p:nvPr/>
        </p:nvSpPr>
        <p:spPr>
          <a:xfrm>
            <a:off x="8361943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" name="object 193"/>
          <p:cNvSpPr/>
          <p:nvPr/>
        </p:nvSpPr>
        <p:spPr>
          <a:xfrm>
            <a:off x="8409568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" name="object 194"/>
          <p:cNvSpPr/>
          <p:nvPr/>
        </p:nvSpPr>
        <p:spPr>
          <a:xfrm>
            <a:off x="845719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" name="object 195"/>
          <p:cNvSpPr/>
          <p:nvPr/>
        </p:nvSpPr>
        <p:spPr>
          <a:xfrm>
            <a:off x="8492118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" name="object 196"/>
          <p:cNvSpPr/>
          <p:nvPr/>
        </p:nvSpPr>
        <p:spPr>
          <a:xfrm>
            <a:off x="853022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" name="object 197"/>
          <p:cNvSpPr/>
          <p:nvPr/>
        </p:nvSpPr>
        <p:spPr>
          <a:xfrm>
            <a:off x="8571495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8" name="object 198"/>
          <p:cNvSpPr/>
          <p:nvPr/>
        </p:nvSpPr>
        <p:spPr>
          <a:xfrm>
            <a:off x="861912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9" name="object 199"/>
          <p:cNvSpPr/>
          <p:nvPr/>
        </p:nvSpPr>
        <p:spPr>
          <a:xfrm>
            <a:off x="8666743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0" name="object 200"/>
          <p:cNvSpPr/>
          <p:nvPr/>
        </p:nvSpPr>
        <p:spPr>
          <a:xfrm>
            <a:off x="8704843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1" name="object 201"/>
          <p:cNvSpPr/>
          <p:nvPr/>
        </p:nvSpPr>
        <p:spPr>
          <a:xfrm>
            <a:off x="8742945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2" name="object 202"/>
          <p:cNvSpPr/>
          <p:nvPr/>
        </p:nvSpPr>
        <p:spPr>
          <a:xfrm>
            <a:off x="8784218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3" name="object 203"/>
          <p:cNvSpPr/>
          <p:nvPr/>
        </p:nvSpPr>
        <p:spPr>
          <a:xfrm>
            <a:off x="8831843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4" name="object 204"/>
          <p:cNvSpPr/>
          <p:nvPr/>
        </p:nvSpPr>
        <p:spPr>
          <a:xfrm>
            <a:off x="8879468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5" name="object 205"/>
          <p:cNvSpPr/>
          <p:nvPr/>
        </p:nvSpPr>
        <p:spPr>
          <a:xfrm>
            <a:off x="8911216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6" name="object 206"/>
          <p:cNvSpPr/>
          <p:nvPr/>
        </p:nvSpPr>
        <p:spPr>
          <a:xfrm>
            <a:off x="8949318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7" name="object 207"/>
          <p:cNvSpPr/>
          <p:nvPr/>
        </p:nvSpPr>
        <p:spPr>
          <a:xfrm>
            <a:off x="8990593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8" name="object 208"/>
          <p:cNvSpPr/>
          <p:nvPr/>
        </p:nvSpPr>
        <p:spPr>
          <a:xfrm>
            <a:off x="9038218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9" name="object 209"/>
          <p:cNvSpPr/>
          <p:nvPr/>
        </p:nvSpPr>
        <p:spPr>
          <a:xfrm>
            <a:off x="908584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0" name="object 210"/>
          <p:cNvSpPr/>
          <p:nvPr/>
        </p:nvSpPr>
        <p:spPr>
          <a:xfrm>
            <a:off x="9133466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1" name="object 211"/>
          <p:cNvSpPr/>
          <p:nvPr/>
        </p:nvSpPr>
        <p:spPr>
          <a:xfrm>
            <a:off x="9171568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2" name="object 212"/>
          <p:cNvSpPr/>
          <p:nvPr/>
        </p:nvSpPr>
        <p:spPr>
          <a:xfrm>
            <a:off x="9212843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3" name="object 213"/>
          <p:cNvSpPr/>
          <p:nvPr/>
        </p:nvSpPr>
        <p:spPr>
          <a:xfrm>
            <a:off x="926046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4" name="object 214"/>
          <p:cNvSpPr/>
          <p:nvPr/>
        </p:nvSpPr>
        <p:spPr>
          <a:xfrm>
            <a:off x="930809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5" name="object 215"/>
          <p:cNvSpPr/>
          <p:nvPr/>
        </p:nvSpPr>
        <p:spPr>
          <a:xfrm>
            <a:off x="9343018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6" name="object 216"/>
          <p:cNvSpPr/>
          <p:nvPr/>
        </p:nvSpPr>
        <p:spPr>
          <a:xfrm>
            <a:off x="938112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7" name="object 217"/>
          <p:cNvSpPr/>
          <p:nvPr/>
        </p:nvSpPr>
        <p:spPr>
          <a:xfrm>
            <a:off x="9422395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8" name="object 218"/>
          <p:cNvSpPr/>
          <p:nvPr/>
        </p:nvSpPr>
        <p:spPr>
          <a:xfrm>
            <a:off x="9470018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9" name="object 219"/>
          <p:cNvSpPr/>
          <p:nvPr/>
        </p:nvSpPr>
        <p:spPr>
          <a:xfrm>
            <a:off x="9517643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0" name="object 220"/>
          <p:cNvSpPr/>
          <p:nvPr/>
        </p:nvSpPr>
        <p:spPr>
          <a:xfrm>
            <a:off x="9555743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1" name="object 221"/>
          <p:cNvSpPr/>
          <p:nvPr/>
        </p:nvSpPr>
        <p:spPr>
          <a:xfrm>
            <a:off x="9593845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2" name="object 222"/>
          <p:cNvSpPr/>
          <p:nvPr/>
        </p:nvSpPr>
        <p:spPr>
          <a:xfrm>
            <a:off x="9635118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3" name="object 223"/>
          <p:cNvSpPr/>
          <p:nvPr/>
        </p:nvSpPr>
        <p:spPr>
          <a:xfrm>
            <a:off x="9682743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4" name="object 224"/>
          <p:cNvSpPr/>
          <p:nvPr/>
        </p:nvSpPr>
        <p:spPr>
          <a:xfrm>
            <a:off x="9730368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5" name="object 225"/>
          <p:cNvSpPr/>
          <p:nvPr/>
        </p:nvSpPr>
        <p:spPr>
          <a:xfrm>
            <a:off x="9768470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6" name="object 226"/>
          <p:cNvSpPr/>
          <p:nvPr/>
        </p:nvSpPr>
        <p:spPr>
          <a:xfrm>
            <a:off x="9806572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7" name="object 227"/>
          <p:cNvSpPr/>
          <p:nvPr/>
        </p:nvSpPr>
        <p:spPr>
          <a:xfrm>
            <a:off x="984784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8" name="object 228"/>
          <p:cNvSpPr/>
          <p:nvPr/>
        </p:nvSpPr>
        <p:spPr>
          <a:xfrm>
            <a:off x="989547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9" name="object 229"/>
          <p:cNvSpPr/>
          <p:nvPr/>
        </p:nvSpPr>
        <p:spPr>
          <a:xfrm>
            <a:off x="9943095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0" name="object 230"/>
          <p:cNvSpPr/>
          <p:nvPr/>
        </p:nvSpPr>
        <p:spPr>
          <a:xfrm>
            <a:off x="9990720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1" name="object 231"/>
          <p:cNvSpPr/>
          <p:nvPr/>
        </p:nvSpPr>
        <p:spPr>
          <a:xfrm>
            <a:off x="10028822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2" name="object 232"/>
          <p:cNvSpPr/>
          <p:nvPr/>
        </p:nvSpPr>
        <p:spPr>
          <a:xfrm>
            <a:off x="1007009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3" name="object 233"/>
          <p:cNvSpPr/>
          <p:nvPr/>
        </p:nvSpPr>
        <p:spPr>
          <a:xfrm>
            <a:off x="1011772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4" name="object 234"/>
          <p:cNvSpPr/>
          <p:nvPr/>
        </p:nvSpPr>
        <p:spPr>
          <a:xfrm>
            <a:off x="10165345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5" name="object 235"/>
          <p:cNvSpPr/>
          <p:nvPr/>
        </p:nvSpPr>
        <p:spPr>
          <a:xfrm>
            <a:off x="10200272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6" name="object 236"/>
          <p:cNvSpPr/>
          <p:nvPr/>
        </p:nvSpPr>
        <p:spPr>
          <a:xfrm>
            <a:off x="1023837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7" name="object 237"/>
          <p:cNvSpPr/>
          <p:nvPr/>
        </p:nvSpPr>
        <p:spPr>
          <a:xfrm>
            <a:off x="10279649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8" name="object 238"/>
          <p:cNvSpPr/>
          <p:nvPr/>
        </p:nvSpPr>
        <p:spPr>
          <a:xfrm>
            <a:off x="10327272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9" name="object 239"/>
          <p:cNvSpPr/>
          <p:nvPr/>
        </p:nvSpPr>
        <p:spPr>
          <a:xfrm>
            <a:off x="10374897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0" name="object 240"/>
          <p:cNvSpPr/>
          <p:nvPr/>
        </p:nvSpPr>
        <p:spPr>
          <a:xfrm>
            <a:off x="10412996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1" name="object 241"/>
          <p:cNvSpPr/>
          <p:nvPr/>
        </p:nvSpPr>
        <p:spPr>
          <a:xfrm>
            <a:off x="187913" y="480744"/>
            <a:ext cx="0" cy="6896734"/>
          </a:xfrm>
          <a:custGeom>
            <a:avLst/>
            <a:gdLst/>
            <a:ahLst/>
            <a:cxnLst/>
            <a:rect l="l" t="t" r="r" b="b"/>
            <a:pathLst>
              <a:path h="6896734">
                <a:moveTo>
                  <a:pt x="0" y="0"/>
                </a:moveTo>
                <a:lnTo>
                  <a:pt x="0" y="6896112"/>
                </a:lnTo>
              </a:path>
            </a:pathLst>
          </a:custGeom>
          <a:ln w="179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2" name="object 242"/>
          <p:cNvSpPr/>
          <p:nvPr/>
        </p:nvSpPr>
        <p:spPr>
          <a:xfrm>
            <a:off x="10525719" y="477569"/>
            <a:ext cx="0" cy="6899909"/>
          </a:xfrm>
          <a:custGeom>
            <a:avLst/>
            <a:gdLst/>
            <a:ahLst/>
            <a:cxnLst/>
            <a:rect l="l" t="t" r="r" b="b"/>
            <a:pathLst>
              <a:path h="6899909">
                <a:moveTo>
                  <a:pt x="0" y="0"/>
                </a:moveTo>
                <a:lnTo>
                  <a:pt x="0" y="6899287"/>
                </a:lnTo>
              </a:path>
            </a:pathLst>
          </a:custGeom>
          <a:ln w="179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3" name="object 243"/>
          <p:cNvSpPr txBox="1"/>
          <p:nvPr/>
        </p:nvSpPr>
        <p:spPr>
          <a:xfrm>
            <a:off x="4661428" y="252152"/>
            <a:ext cx="241363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25" dirty="0">
                <a:solidFill>
                  <a:srgbClr val="151616"/>
                </a:solidFill>
                <a:latin typeface="Arial"/>
                <a:cs typeface="Arial"/>
              </a:rPr>
              <a:t>PRODUCT</a:t>
            </a:r>
            <a:r>
              <a:rPr sz="1400" b="1" spc="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b="1" spc="30" dirty="0">
                <a:solidFill>
                  <a:srgbClr val="151616"/>
                </a:solidFill>
                <a:latin typeface="Arial"/>
                <a:cs typeface="Arial"/>
              </a:rPr>
              <a:t>DEVELOPMENT</a:t>
            </a:r>
            <a:endParaRPr sz="1400">
              <a:latin typeface="Arial"/>
              <a:cs typeface="Arial"/>
            </a:endParaRPr>
          </a:p>
        </p:txBody>
      </p:sp>
      <p:sp>
        <p:nvSpPr>
          <p:cNvPr id="244" name="object 244"/>
          <p:cNvSpPr txBox="1"/>
          <p:nvPr/>
        </p:nvSpPr>
        <p:spPr>
          <a:xfrm>
            <a:off x="9589033" y="226750"/>
            <a:ext cx="79502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25" dirty="0">
                <a:solidFill>
                  <a:srgbClr val="151616"/>
                </a:solidFill>
                <a:latin typeface="Arial"/>
                <a:cs typeface="Arial"/>
              </a:rPr>
              <a:t>SHEET</a:t>
            </a:r>
            <a:r>
              <a:rPr sz="1400" b="1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b="1" spc="-5" dirty="0">
                <a:solidFill>
                  <a:srgbClr val="151616"/>
                </a:solidFill>
                <a:latin typeface="Arial"/>
                <a:cs typeface="Arial"/>
              </a:rPr>
              <a:t>2</a:t>
            </a:r>
            <a:endParaRPr sz="1400">
              <a:latin typeface="Arial"/>
              <a:cs typeface="Arial"/>
            </a:endParaRPr>
          </a:p>
        </p:txBody>
      </p:sp>
      <p:sp>
        <p:nvSpPr>
          <p:cNvPr id="245" name="object 245"/>
          <p:cNvSpPr/>
          <p:nvPr/>
        </p:nvSpPr>
        <p:spPr>
          <a:xfrm>
            <a:off x="179165" y="480765"/>
            <a:ext cx="10354310" cy="0"/>
          </a:xfrm>
          <a:custGeom>
            <a:avLst/>
            <a:gdLst/>
            <a:ahLst/>
            <a:cxnLst/>
            <a:rect l="l" t="t" r="r" b="b"/>
            <a:pathLst>
              <a:path w="10354310">
                <a:moveTo>
                  <a:pt x="0" y="0"/>
                </a:moveTo>
                <a:lnTo>
                  <a:pt x="10354124" y="0"/>
                </a:lnTo>
              </a:path>
            </a:pathLst>
          </a:custGeom>
          <a:ln w="179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6" name="object 246"/>
          <p:cNvSpPr txBox="1"/>
          <p:nvPr/>
        </p:nvSpPr>
        <p:spPr>
          <a:xfrm>
            <a:off x="318024" y="252152"/>
            <a:ext cx="63055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25" dirty="0">
                <a:solidFill>
                  <a:srgbClr val="151616"/>
                </a:solidFill>
                <a:latin typeface="Arial"/>
                <a:cs typeface="Arial"/>
              </a:rPr>
              <a:t>NAME:</a:t>
            </a:r>
            <a:endParaRPr sz="1400">
              <a:latin typeface="Arial"/>
              <a:cs typeface="Arial"/>
            </a:endParaRPr>
          </a:p>
        </p:txBody>
      </p:sp>
      <p:sp>
        <p:nvSpPr>
          <p:cNvPr id="247" name="object 247"/>
          <p:cNvSpPr/>
          <p:nvPr/>
        </p:nvSpPr>
        <p:spPr>
          <a:xfrm>
            <a:off x="1995868" y="716000"/>
            <a:ext cx="1475233" cy="161239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8" name="object 248"/>
          <p:cNvSpPr/>
          <p:nvPr/>
        </p:nvSpPr>
        <p:spPr>
          <a:xfrm>
            <a:off x="3825050" y="892026"/>
            <a:ext cx="1267970" cy="121310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9" name="object 249"/>
          <p:cNvSpPr/>
          <p:nvPr/>
        </p:nvSpPr>
        <p:spPr>
          <a:xfrm>
            <a:off x="5367341" y="837158"/>
            <a:ext cx="1420361" cy="163982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0" name="object 250"/>
          <p:cNvSpPr/>
          <p:nvPr/>
        </p:nvSpPr>
        <p:spPr>
          <a:xfrm>
            <a:off x="3645220" y="2801595"/>
            <a:ext cx="1740401" cy="169163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1" name="object 251"/>
          <p:cNvSpPr/>
          <p:nvPr/>
        </p:nvSpPr>
        <p:spPr>
          <a:xfrm>
            <a:off x="7228137" y="836394"/>
            <a:ext cx="2673097" cy="245059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2" name="object 252"/>
          <p:cNvSpPr/>
          <p:nvPr/>
        </p:nvSpPr>
        <p:spPr>
          <a:xfrm>
            <a:off x="5667562" y="4633437"/>
            <a:ext cx="1755647" cy="181356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3" name="object 253"/>
          <p:cNvSpPr/>
          <p:nvPr/>
        </p:nvSpPr>
        <p:spPr>
          <a:xfrm>
            <a:off x="7348532" y="4624293"/>
            <a:ext cx="1402081" cy="150266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4" name="object 254"/>
          <p:cNvSpPr/>
          <p:nvPr/>
        </p:nvSpPr>
        <p:spPr>
          <a:xfrm>
            <a:off x="8944923" y="4822411"/>
            <a:ext cx="1484377" cy="1411225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5" name="object 255"/>
          <p:cNvSpPr/>
          <p:nvPr/>
        </p:nvSpPr>
        <p:spPr>
          <a:xfrm>
            <a:off x="1560384" y="578844"/>
            <a:ext cx="542545" cy="673606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6" name="object 256"/>
          <p:cNvSpPr/>
          <p:nvPr/>
        </p:nvSpPr>
        <p:spPr>
          <a:xfrm>
            <a:off x="1718437" y="936625"/>
            <a:ext cx="51435" cy="69850"/>
          </a:xfrm>
          <a:custGeom>
            <a:avLst/>
            <a:gdLst/>
            <a:ahLst/>
            <a:cxnLst/>
            <a:rect l="l" t="t" r="r" b="b"/>
            <a:pathLst>
              <a:path w="51435" h="69850">
                <a:moveTo>
                  <a:pt x="35244" y="0"/>
                </a:moveTo>
                <a:lnTo>
                  <a:pt x="1854" y="28155"/>
                </a:lnTo>
                <a:lnTo>
                  <a:pt x="0" y="42187"/>
                </a:lnTo>
                <a:lnTo>
                  <a:pt x="2061" y="54632"/>
                </a:lnTo>
                <a:lnTo>
                  <a:pt x="7581" y="64160"/>
                </a:lnTo>
                <a:lnTo>
                  <a:pt x="16100" y="69444"/>
                </a:lnTo>
                <a:lnTo>
                  <a:pt x="26123" y="69271"/>
                </a:lnTo>
                <a:lnTo>
                  <a:pt x="35746" y="63917"/>
                </a:lnTo>
                <a:lnTo>
                  <a:pt x="43893" y="54288"/>
                </a:lnTo>
                <a:lnTo>
                  <a:pt x="49490" y="41288"/>
                </a:lnTo>
                <a:lnTo>
                  <a:pt x="51345" y="27257"/>
                </a:lnTo>
                <a:lnTo>
                  <a:pt x="49283" y="14812"/>
                </a:lnTo>
                <a:lnTo>
                  <a:pt x="43763" y="5284"/>
                </a:lnTo>
                <a:lnTo>
                  <a:pt x="35244" y="0"/>
                </a:lnTo>
                <a:close/>
              </a:path>
            </a:pathLst>
          </a:custGeom>
          <a:solidFill>
            <a:srgbClr val="D9D9D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7" name="object 257"/>
          <p:cNvSpPr/>
          <p:nvPr/>
        </p:nvSpPr>
        <p:spPr>
          <a:xfrm>
            <a:off x="1718437" y="936625"/>
            <a:ext cx="51435" cy="69850"/>
          </a:xfrm>
          <a:custGeom>
            <a:avLst/>
            <a:gdLst/>
            <a:ahLst/>
            <a:cxnLst/>
            <a:rect l="l" t="t" r="r" b="b"/>
            <a:pathLst>
              <a:path w="51435" h="69850">
                <a:moveTo>
                  <a:pt x="35244" y="0"/>
                </a:moveTo>
                <a:lnTo>
                  <a:pt x="43763" y="5284"/>
                </a:lnTo>
                <a:lnTo>
                  <a:pt x="49283" y="14812"/>
                </a:lnTo>
                <a:lnTo>
                  <a:pt x="51345" y="27257"/>
                </a:lnTo>
                <a:lnTo>
                  <a:pt x="49490" y="41288"/>
                </a:lnTo>
                <a:lnTo>
                  <a:pt x="43893" y="54288"/>
                </a:lnTo>
                <a:lnTo>
                  <a:pt x="35746" y="63917"/>
                </a:lnTo>
                <a:lnTo>
                  <a:pt x="26123" y="69271"/>
                </a:lnTo>
                <a:lnTo>
                  <a:pt x="16100" y="69444"/>
                </a:lnTo>
                <a:lnTo>
                  <a:pt x="7581" y="64160"/>
                </a:lnTo>
                <a:lnTo>
                  <a:pt x="2061" y="54632"/>
                </a:lnTo>
                <a:lnTo>
                  <a:pt x="0" y="42187"/>
                </a:lnTo>
                <a:lnTo>
                  <a:pt x="1854" y="28155"/>
                </a:lnTo>
                <a:lnTo>
                  <a:pt x="7451" y="15156"/>
                </a:lnTo>
                <a:lnTo>
                  <a:pt x="15598" y="5527"/>
                </a:lnTo>
                <a:lnTo>
                  <a:pt x="25220" y="173"/>
                </a:lnTo>
                <a:lnTo>
                  <a:pt x="35244" y="0"/>
                </a:lnTo>
                <a:close/>
              </a:path>
            </a:pathLst>
          </a:custGeom>
          <a:ln w="36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8" name="object 258"/>
          <p:cNvSpPr/>
          <p:nvPr/>
        </p:nvSpPr>
        <p:spPr>
          <a:xfrm>
            <a:off x="1733094" y="950816"/>
            <a:ext cx="25400" cy="30480"/>
          </a:xfrm>
          <a:custGeom>
            <a:avLst/>
            <a:gdLst/>
            <a:ahLst/>
            <a:cxnLst/>
            <a:rect l="l" t="t" r="r" b="b"/>
            <a:pathLst>
              <a:path w="25400" h="30480">
                <a:moveTo>
                  <a:pt x="0" y="0"/>
                </a:moveTo>
                <a:lnTo>
                  <a:pt x="25300" y="30359"/>
                </a:lnTo>
              </a:path>
            </a:pathLst>
          </a:custGeom>
          <a:ln w="36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9" name="object 259"/>
          <p:cNvSpPr/>
          <p:nvPr/>
        </p:nvSpPr>
        <p:spPr>
          <a:xfrm>
            <a:off x="1725951" y="963615"/>
            <a:ext cx="24130" cy="29209"/>
          </a:xfrm>
          <a:custGeom>
            <a:avLst/>
            <a:gdLst/>
            <a:ahLst/>
            <a:cxnLst/>
            <a:rect l="l" t="t" r="r" b="b"/>
            <a:pathLst>
              <a:path w="24130" h="29209">
                <a:moveTo>
                  <a:pt x="0" y="0"/>
                </a:moveTo>
                <a:lnTo>
                  <a:pt x="23515" y="28870"/>
                </a:lnTo>
              </a:path>
            </a:pathLst>
          </a:custGeom>
          <a:ln w="36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0" name="object 260"/>
          <p:cNvSpPr/>
          <p:nvPr/>
        </p:nvSpPr>
        <p:spPr>
          <a:xfrm>
            <a:off x="2317381" y="1110657"/>
            <a:ext cx="300355" cy="304800"/>
          </a:xfrm>
          <a:custGeom>
            <a:avLst/>
            <a:gdLst/>
            <a:ahLst/>
            <a:cxnLst/>
            <a:rect l="l" t="t" r="r" b="b"/>
            <a:pathLst>
              <a:path w="300355" h="304800">
                <a:moveTo>
                  <a:pt x="150018" y="0"/>
                </a:moveTo>
                <a:lnTo>
                  <a:pt x="197436" y="7769"/>
                </a:lnTo>
                <a:lnTo>
                  <a:pt x="238618" y="29403"/>
                </a:lnTo>
                <a:lnTo>
                  <a:pt x="271092" y="62393"/>
                </a:lnTo>
                <a:lnTo>
                  <a:pt x="292389" y="104228"/>
                </a:lnTo>
                <a:lnTo>
                  <a:pt x="300037" y="152398"/>
                </a:lnTo>
                <a:lnTo>
                  <a:pt x="292389" y="200568"/>
                </a:lnTo>
                <a:lnTo>
                  <a:pt x="271092" y="242403"/>
                </a:lnTo>
                <a:lnTo>
                  <a:pt x="238618" y="275393"/>
                </a:lnTo>
                <a:lnTo>
                  <a:pt x="197436" y="297028"/>
                </a:lnTo>
                <a:lnTo>
                  <a:pt x="150018" y="304797"/>
                </a:lnTo>
                <a:lnTo>
                  <a:pt x="102601" y="297028"/>
                </a:lnTo>
                <a:lnTo>
                  <a:pt x="61419" y="275393"/>
                </a:lnTo>
                <a:lnTo>
                  <a:pt x="28944" y="242403"/>
                </a:lnTo>
                <a:lnTo>
                  <a:pt x="7648" y="200568"/>
                </a:lnTo>
                <a:lnTo>
                  <a:pt x="0" y="152398"/>
                </a:lnTo>
                <a:lnTo>
                  <a:pt x="7648" y="104228"/>
                </a:lnTo>
                <a:lnTo>
                  <a:pt x="28944" y="62393"/>
                </a:lnTo>
                <a:lnTo>
                  <a:pt x="61419" y="29403"/>
                </a:lnTo>
                <a:lnTo>
                  <a:pt x="102601" y="7769"/>
                </a:lnTo>
                <a:lnTo>
                  <a:pt x="150018" y="0"/>
                </a:lnTo>
                <a:close/>
              </a:path>
            </a:pathLst>
          </a:custGeom>
          <a:ln w="7199">
            <a:solidFill>
              <a:srgbClr val="DD2B1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1" name="object 261"/>
          <p:cNvSpPr/>
          <p:nvPr/>
        </p:nvSpPr>
        <p:spPr>
          <a:xfrm>
            <a:off x="1864944" y="1006440"/>
            <a:ext cx="463550" cy="193675"/>
          </a:xfrm>
          <a:custGeom>
            <a:avLst/>
            <a:gdLst/>
            <a:ahLst/>
            <a:cxnLst/>
            <a:rect l="l" t="t" r="r" b="b"/>
            <a:pathLst>
              <a:path w="463550" h="193675">
                <a:moveTo>
                  <a:pt x="57954" y="27805"/>
                </a:moveTo>
                <a:lnTo>
                  <a:pt x="55327" y="34509"/>
                </a:lnTo>
                <a:lnTo>
                  <a:pt x="460648" y="193295"/>
                </a:lnTo>
                <a:lnTo>
                  <a:pt x="463276" y="186592"/>
                </a:lnTo>
                <a:lnTo>
                  <a:pt x="57954" y="27805"/>
                </a:lnTo>
                <a:close/>
              </a:path>
              <a:path w="463550" h="193675">
                <a:moveTo>
                  <a:pt x="68846" y="0"/>
                </a:moveTo>
                <a:lnTo>
                  <a:pt x="0" y="8968"/>
                </a:lnTo>
                <a:lnTo>
                  <a:pt x="44434" y="62316"/>
                </a:lnTo>
                <a:lnTo>
                  <a:pt x="55327" y="34509"/>
                </a:lnTo>
                <a:lnTo>
                  <a:pt x="50413" y="32584"/>
                </a:lnTo>
                <a:lnTo>
                  <a:pt x="53042" y="25881"/>
                </a:lnTo>
                <a:lnTo>
                  <a:pt x="58707" y="25881"/>
                </a:lnTo>
                <a:lnTo>
                  <a:pt x="68846" y="0"/>
                </a:lnTo>
                <a:close/>
              </a:path>
              <a:path w="463550" h="193675">
                <a:moveTo>
                  <a:pt x="53042" y="25881"/>
                </a:moveTo>
                <a:lnTo>
                  <a:pt x="50413" y="32584"/>
                </a:lnTo>
                <a:lnTo>
                  <a:pt x="55327" y="34509"/>
                </a:lnTo>
                <a:lnTo>
                  <a:pt x="57954" y="27805"/>
                </a:lnTo>
                <a:lnTo>
                  <a:pt x="53042" y="25881"/>
                </a:lnTo>
                <a:close/>
              </a:path>
              <a:path w="463550" h="193675">
                <a:moveTo>
                  <a:pt x="58707" y="25881"/>
                </a:moveTo>
                <a:lnTo>
                  <a:pt x="53042" y="25881"/>
                </a:lnTo>
                <a:lnTo>
                  <a:pt x="57954" y="27805"/>
                </a:lnTo>
                <a:lnTo>
                  <a:pt x="58707" y="25881"/>
                </a:lnTo>
                <a:close/>
              </a:path>
            </a:pathLst>
          </a:custGeom>
          <a:solidFill>
            <a:srgbClr val="DD2B1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2" name="object 262"/>
          <p:cNvSpPr txBox="1"/>
          <p:nvPr/>
        </p:nvSpPr>
        <p:spPr>
          <a:xfrm>
            <a:off x="267794" y="520113"/>
            <a:ext cx="1367155" cy="1436370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811530" marR="5080" indent="-95885">
              <a:lnSpc>
                <a:spcPts val="890"/>
              </a:lnSpc>
              <a:spcBef>
                <a:spcPts val="185"/>
              </a:spcBef>
            </a:pPr>
            <a:r>
              <a:rPr sz="800" spc="15" dirty="0">
                <a:solidFill>
                  <a:srgbClr val="151616"/>
                </a:solidFill>
                <a:latin typeface="Arial"/>
                <a:cs typeface="Arial"/>
              </a:rPr>
              <a:t>L</a:t>
            </a:r>
            <a:r>
              <a:rPr sz="800" spc="25" dirty="0">
                <a:solidFill>
                  <a:srgbClr val="151616"/>
                </a:solidFill>
                <a:latin typeface="Arial"/>
                <a:cs typeface="Arial"/>
              </a:rPr>
              <a:t>IG</a:t>
            </a:r>
            <a:r>
              <a:rPr sz="800" spc="15" dirty="0">
                <a:solidFill>
                  <a:srgbClr val="151616"/>
                </a:solidFill>
                <a:latin typeface="Arial"/>
                <a:cs typeface="Arial"/>
              </a:rPr>
              <a:t>H</a:t>
            </a:r>
            <a:r>
              <a:rPr sz="800" spc="5" dirty="0">
                <a:solidFill>
                  <a:srgbClr val="151616"/>
                </a:solidFill>
                <a:latin typeface="Arial"/>
                <a:cs typeface="Arial"/>
              </a:rPr>
              <a:t>T/</a:t>
            </a:r>
            <a:r>
              <a:rPr sz="800" spc="15" dirty="0">
                <a:solidFill>
                  <a:srgbClr val="151616"/>
                </a:solidFill>
                <a:latin typeface="Arial"/>
                <a:cs typeface="Arial"/>
              </a:rPr>
              <a:t>D</a:t>
            </a:r>
            <a:r>
              <a:rPr sz="800" spc="25" dirty="0">
                <a:solidFill>
                  <a:srgbClr val="151616"/>
                </a:solidFill>
                <a:latin typeface="Arial"/>
                <a:cs typeface="Arial"/>
              </a:rPr>
              <a:t>A</a:t>
            </a:r>
            <a:r>
              <a:rPr sz="800" spc="15" dirty="0">
                <a:solidFill>
                  <a:srgbClr val="151616"/>
                </a:solidFill>
                <a:latin typeface="Arial"/>
                <a:cs typeface="Arial"/>
              </a:rPr>
              <a:t>R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K  </a:t>
            </a:r>
            <a:r>
              <a:rPr sz="800" spc="15" dirty="0">
                <a:solidFill>
                  <a:srgbClr val="151616"/>
                </a:solidFill>
                <a:latin typeface="Arial"/>
                <a:cs typeface="Arial"/>
              </a:rPr>
              <a:t>SENSOR</a:t>
            </a:r>
            <a:endParaRPr sz="800">
              <a:latin typeface="Arial"/>
              <a:cs typeface="Arial"/>
            </a:endParaRPr>
          </a:p>
          <a:p>
            <a:pPr marL="12700" marR="73660">
              <a:lnSpc>
                <a:spcPts val="890"/>
              </a:lnSpc>
              <a:spcBef>
                <a:spcPts val="325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This is a reﬁned design. An  </a:t>
            </a:r>
            <a:r>
              <a:rPr sz="800" spc="10" dirty="0">
                <a:solidFill>
                  <a:srgbClr val="151616"/>
                </a:solidFill>
                <a:latin typeface="Arial"/>
                <a:cs typeface="Arial"/>
              </a:rPr>
              <a:t>LED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light illuminates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scale on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tape. As the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tape is ‘extended’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light is  automatically turned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 on.</a:t>
            </a:r>
            <a:endParaRPr sz="800">
              <a:latin typeface="Arial"/>
              <a:cs typeface="Arial"/>
            </a:endParaRPr>
          </a:p>
          <a:p>
            <a:pPr marL="12700" marR="149225">
              <a:lnSpc>
                <a:spcPts val="890"/>
              </a:lnSpc>
              <a:spcBef>
                <a:spcPts val="20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Alternatively, a light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/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dark  </a:t>
            </a:r>
            <a:r>
              <a:rPr sz="800" spc="-10" dirty="0">
                <a:solidFill>
                  <a:srgbClr val="151616"/>
                </a:solidFill>
                <a:latin typeface="Arial"/>
                <a:cs typeface="Arial"/>
              </a:rPr>
              <a:t>sensor,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incorporated in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casing,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turns the </a:t>
            </a:r>
            <a:r>
              <a:rPr sz="800" spc="10" dirty="0">
                <a:solidFill>
                  <a:srgbClr val="151616"/>
                </a:solidFill>
                <a:latin typeface="Arial"/>
                <a:cs typeface="Arial"/>
              </a:rPr>
              <a:t>LED</a:t>
            </a:r>
            <a:r>
              <a:rPr sz="800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light  on, when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light level  drops.</a:t>
            </a:r>
            <a:endParaRPr sz="800">
              <a:latin typeface="Arial"/>
              <a:cs typeface="Arial"/>
            </a:endParaRPr>
          </a:p>
        </p:txBody>
      </p:sp>
      <p:sp>
        <p:nvSpPr>
          <p:cNvPr id="263" name="object 263"/>
          <p:cNvSpPr/>
          <p:nvPr/>
        </p:nvSpPr>
        <p:spPr>
          <a:xfrm>
            <a:off x="1595037" y="708977"/>
            <a:ext cx="114854" cy="215949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4" name="object 264"/>
          <p:cNvSpPr/>
          <p:nvPr/>
        </p:nvSpPr>
        <p:spPr>
          <a:xfrm>
            <a:off x="437964" y="4771205"/>
            <a:ext cx="4788928" cy="1988211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5" name="object 265"/>
          <p:cNvSpPr/>
          <p:nvPr/>
        </p:nvSpPr>
        <p:spPr>
          <a:xfrm>
            <a:off x="3753731" y="4884595"/>
            <a:ext cx="1400810" cy="616585"/>
          </a:xfrm>
          <a:custGeom>
            <a:avLst/>
            <a:gdLst/>
            <a:ahLst/>
            <a:cxnLst/>
            <a:rect l="l" t="t" r="r" b="b"/>
            <a:pathLst>
              <a:path w="1400810" h="616585">
                <a:moveTo>
                  <a:pt x="0" y="344689"/>
                </a:moveTo>
                <a:lnTo>
                  <a:pt x="34899" y="291381"/>
                </a:lnTo>
                <a:lnTo>
                  <a:pt x="77579" y="241324"/>
                </a:lnTo>
                <a:lnTo>
                  <a:pt x="127265" y="194900"/>
                </a:lnTo>
                <a:lnTo>
                  <a:pt x="183183" y="152488"/>
                </a:lnTo>
                <a:lnTo>
                  <a:pt x="244559" y="114472"/>
                </a:lnTo>
                <a:lnTo>
                  <a:pt x="310618" y="81230"/>
                </a:lnTo>
                <a:lnTo>
                  <a:pt x="380588" y="53146"/>
                </a:lnTo>
                <a:lnTo>
                  <a:pt x="416796" y="41157"/>
                </a:lnTo>
                <a:lnTo>
                  <a:pt x="453693" y="30600"/>
                </a:lnTo>
                <a:lnTo>
                  <a:pt x="491179" y="21522"/>
                </a:lnTo>
                <a:lnTo>
                  <a:pt x="529159" y="13972"/>
                </a:lnTo>
                <a:lnTo>
                  <a:pt x="567536" y="7997"/>
                </a:lnTo>
                <a:lnTo>
                  <a:pt x="606213" y="3645"/>
                </a:lnTo>
                <a:lnTo>
                  <a:pt x="645094" y="963"/>
                </a:lnTo>
                <a:lnTo>
                  <a:pt x="684081" y="0"/>
                </a:lnTo>
                <a:lnTo>
                  <a:pt x="723078" y="801"/>
                </a:lnTo>
                <a:lnTo>
                  <a:pt x="761988" y="3416"/>
                </a:lnTo>
                <a:lnTo>
                  <a:pt x="800714" y="7892"/>
                </a:lnTo>
                <a:lnTo>
                  <a:pt x="839160" y="14277"/>
                </a:lnTo>
                <a:lnTo>
                  <a:pt x="877228" y="22618"/>
                </a:lnTo>
                <a:lnTo>
                  <a:pt x="914823" y="32962"/>
                </a:lnTo>
                <a:lnTo>
                  <a:pt x="951847" y="45359"/>
                </a:lnTo>
                <a:lnTo>
                  <a:pt x="988204" y="59854"/>
                </a:lnTo>
                <a:lnTo>
                  <a:pt x="1023796" y="76496"/>
                </a:lnTo>
                <a:lnTo>
                  <a:pt x="1058527" y="95333"/>
                </a:lnTo>
                <a:lnTo>
                  <a:pt x="1092301" y="116411"/>
                </a:lnTo>
                <a:lnTo>
                  <a:pt x="1125020" y="139780"/>
                </a:lnTo>
                <a:lnTo>
                  <a:pt x="1156588" y="165486"/>
                </a:lnTo>
                <a:lnTo>
                  <a:pt x="1186907" y="193576"/>
                </a:lnTo>
                <a:lnTo>
                  <a:pt x="1215882" y="224100"/>
                </a:lnTo>
                <a:lnTo>
                  <a:pt x="1243416" y="257104"/>
                </a:lnTo>
                <a:lnTo>
                  <a:pt x="1269411" y="292635"/>
                </a:lnTo>
                <a:lnTo>
                  <a:pt x="1293771" y="330743"/>
                </a:lnTo>
                <a:lnTo>
                  <a:pt x="1316399" y="371473"/>
                </a:lnTo>
                <a:lnTo>
                  <a:pt x="1337199" y="414875"/>
                </a:lnTo>
                <a:lnTo>
                  <a:pt x="1356073" y="460995"/>
                </a:lnTo>
                <a:lnTo>
                  <a:pt x="1372925" y="509881"/>
                </a:lnTo>
                <a:lnTo>
                  <a:pt x="1387658" y="561581"/>
                </a:lnTo>
                <a:lnTo>
                  <a:pt x="1400176" y="616142"/>
                </a:lnTo>
              </a:path>
            </a:pathLst>
          </a:custGeom>
          <a:ln w="54000">
            <a:solidFill>
              <a:srgbClr val="4E4E4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6" name="object 266"/>
          <p:cNvSpPr/>
          <p:nvPr/>
        </p:nvSpPr>
        <p:spPr>
          <a:xfrm>
            <a:off x="622364" y="4109435"/>
            <a:ext cx="1133856" cy="832103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7" name="object 267"/>
          <p:cNvSpPr txBox="1"/>
          <p:nvPr/>
        </p:nvSpPr>
        <p:spPr>
          <a:xfrm>
            <a:off x="2447544" y="2205147"/>
            <a:ext cx="1092835" cy="374650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5080">
              <a:lnSpc>
                <a:spcPts val="890"/>
              </a:lnSpc>
              <a:spcBef>
                <a:spcPts val="185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The slide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lock,</a:t>
            </a:r>
            <a:r>
              <a:rPr sz="8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prevents  the tape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from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winding  back into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casing.</a:t>
            </a:r>
            <a:endParaRPr sz="800">
              <a:latin typeface="Arial"/>
              <a:cs typeface="Arial"/>
            </a:endParaRPr>
          </a:p>
        </p:txBody>
      </p:sp>
      <p:sp>
        <p:nvSpPr>
          <p:cNvPr id="268" name="object 268"/>
          <p:cNvSpPr txBox="1"/>
          <p:nvPr/>
        </p:nvSpPr>
        <p:spPr>
          <a:xfrm>
            <a:off x="3468626" y="543005"/>
            <a:ext cx="1245235" cy="942340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4604" marR="5080" indent="15240">
              <a:lnSpc>
                <a:spcPts val="890"/>
              </a:lnSpc>
              <a:spcBef>
                <a:spcPts val="185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The clear side panel is  illuminated, when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main  </a:t>
            </a:r>
            <a:r>
              <a:rPr sz="800" spc="10" dirty="0">
                <a:solidFill>
                  <a:srgbClr val="151616"/>
                </a:solidFill>
                <a:latin typeface="Arial"/>
                <a:cs typeface="Arial"/>
              </a:rPr>
              <a:t>LED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is in operation.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This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allows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internal  mechanism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to</a:t>
            </a:r>
            <a:endParaRPr sz="800">
              <a:latin typeface="Arial"/>
              <a:cs typeface="Arial"/>
            </a:endParaRPr>
          </a:p>
          <a:p>
            <a:pPr marL="12700" marR="563245">
              <a:lnSpc>
                <a:spcPts val="890"/>
              </a:lnSpc>
              <a:spcBef>
                <a:spcPts val="20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be seen and</a:t>
            </a:r>
            <a:r>
              <a:rPr sz="800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is  an aesthetic  feature.</a:t>
            </a:r>
            <a:endParaRPr sz="800">
              <a:latin typeface="Arial"/>
              <a:cs typeface="Arial"/>
            </a:endParaRPr>
          </a:p>
        </p:txBody>
      </p:sp>
      <p:sp>
        <p:nvSpPr>
          <p:cNvPr id="269" name="object 269"/>
          <p:cNvSpPr/>
          <p:nvPr/>
        </p:nvSpPr>
        <p:spPr>
          <a:xfrm>
            <a:off x="3113592" y="1393105"/>
            <a:ext cx="621665" cy="209550"/>
          </a:xfrm>
          <a:custGeom>
            <a:avLst/>
            <a:gdLst/>
            <a:ahLst/>
            <a:cxnLst/>
            <a:rect l="l" t="t" r="r" b="b"/>
            <a:pathLst>
              <a:path w="621664" h="209550">
                <a:moveTo>
                  <a:pt x="36825" y="48569"/>
                </a:moveTo>
                <a:lnTo>
                  <a:pt x="56951" y="85752"/>
                </a:lnTo>
                <a:lnTo>
                  <a:pt x="90597" y="117810"/>
                </a:lnTo>
                <a:lnTo>
                  <a:pt x="127929" y="144655"/>
                </a:lnTo>
                <a:lnTo>
                  <a:pt x="168217" y="166507"/>
                </a:lnTo>
                <a:lnTo>
                  <a:pt x="210729" y="183607"/>
                </a:lnTo>
                <a:lnTo>
                  <a:pt x="254750" y="196181"/>
                </a:lnTo>
                <a:lnTo>
                  <a:pt x="299559" y="204462"/>
                </a:lnTo>
                <a:lnTo>
                  <a:pt x="344448" y="208667"/>
                </a:lnTo>
                <a:lnTo>
                  <a:pt x="366699" y="209315"/>
                </a:lnTo>
                <a:lnTo>
                  <a:pt x="388706" y="209026"/>
                </a:lnTo>
                <a:lnTo>
                  <a:pt x="410375" y="207839"/>
                </a:lnTo>
                <a:lnTo>
                  <a:pt x="431618" y="205769"/>
                </a:lnTo>
                <a:lnTo>
                  <a:pt x="452354" y="202845"/>
                </a:lnTo>
                <a:lnTo>
                  <a:pt x="456277" y="202115"/>
                </a:lnTo>
                <a:lnTo>
                  <a:pt x="366756" y="202115"/>
                </a:lnTo>
                <a:lnTo>
                  <a:pt x="344815" y="201474"/>
                </a:lnTo>
                <a:lnTo>
                  <a:pt x="300546" y="197327"/>
                </a:lnTo>
                <a:lnTo>
                  <a:pt x="256385" y="189169"/>
                </a:lnTo>
                <a:lnTo>
                  <a:pt x="213055" y="176796"/>
                </a:lnTo>
                <a:lnTo>
                  <a:pt x="171269" y="159992"/>
                </a:lnTo>
                <a:lnTo>
                  <a:pt x="131745" y="138549"/>
                </a:lnTo>
                <a:lnTo>
                  <a:pt x="95183" y="112259"/>
                </a:lnTo>
                <a:lnTo>
                  <a:pt x="62287" y="80914"/>
                </a:lnTo>
                <a:lnTo>
                  <a:pt x="47426" y="63277"/>
                </a:lnTo>
                <a:lnTo>
                  <a:pt x="36825" y="48569"/>
                </a:lnTo>
                <a:close/>
              </a:path>
              <a:path w="621664" h="209550">
                <a:moveTo>
                  <a:pt x="615715" y="117270"/>
                </a:moveTo>
                <a:lnTo>
                  <a:pt x="585039" y="146034"/>
                </a:lnTo>
                <a:lnTo>
                  <a:pt x="542376" y="169779"/>
                </a:lnTo>
                <a:lnTo>
                  <a:pt x="490126" y="187581"/>
                </a:lnTo>
                <a:lnTo>
                  <a:pt x="451195" y="195740"/>
                </a:lnTo>
                <a:lnTo>
                  <a:pt x="409827" y="200661"/>
                </a:lnTo>
                <a:lnTo>
                  <a:pt x="366756" y="202115"/>
                </a:lnTo>
                <a:lnTo>
                  <a:pt x="456277" y="202115"/>
                </a:lnTo>
                <a:lnTo>
                  <a:pt x="510602" y="189233"/>
                </a:lnTo>
                <a:lnTo>
                  <a:pt x="561070" y="168887"/>
                </a:lnTo>
                <a:lnTo>
                  <a:pt x="601386" y="142434"/>
                </a:lnTo>
                <a:lnTo>
                  <a:pt x="621411" y="121669"/>
                </a:lnTo>
                <a:lnTo>
                  <a:pt x="615715" y="117270"/>
                </a:lnTo>
                <a:close/>
              </a:path>
              <a:path w="621664" h="209550">
                <a:moveTo>
                  <a:pt x="0" y="0"/>
                </a:moveTo>
                <a:lnTo>
                  <a:pt x="5784" y="69188"/>
                </a:lnTo>
                <a:lnTo>
                  <a:pt x="30828" y="52552"/>
                </a:lnTo>
                <a:lnTo>
                  <a:pt x="27741" y="48268"/>
                </a:lnTo>
                <a:lnTo>
                  <a:pt x="33738" y="44287"/>
                </a:lnTo>
                <a:lnTo>
                  <a:pt x="43271" y="44287"/>
                </a:lnTo>
                <a:lnTo>
                  <a:pt x="61535" y="32155"/>
                </a:lnTo>
                <a:lnTo>
                  <a:pt x="0" y="0"/>
                </a:lnTo>
                <a:close/>
              </a:path>
              <a:path w="621664" h="209550">
                <a:moveTo>
                  <a:pt x="33738" y="44287"/>
                </a:moveTo>
                <a:lnTo>
                  <a:pt x="27741" y="48268"/>
                </a:lnTo>
                <a:lnTo>
                  <a:pt x="30828" y="52552"/>
                </a:lnTo>
                <a:lnTo>
                  <a:pt x="36825" y="48569"/>
                </a:lnTo>
                <a:lnTo>
                  <a:pt x="33738" y="44287"/>
                </a:lnTo>
                <a:close/>
              </a:path>
              <a:path w="621664" h="209550">
                <a:moveTo>
                  <a:pt x="43271" y="44287"/>
                </a:moveTo>
                <a:lnTo>
                  <a:pt x="33738" y="44287"/>
                </a:lnTo>
                <a:lnTo>
                  <a:pt x="36825" y="48569"/>
                </a:lnTo>
                <a:lnTo>
                  <a:pt x="43271" y="44287"/>
                </a:lnTo>
                <a:close/>
              </a:path>
            </a:pathLst>
          </a:custGeom>
          <a:solidFill>
            <a:srgbClr val="DD2B1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0" name="object 270"/>
          <p:cNvSpPr/>
          <p:nvPr/>
        </p:nvSpPr>
        <p:spPr>
          <a:xfrm>
            <a:off x="2757567" y="1934240"/>
            <a:ext cx="177232" cy="242549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1" name="object 271"/>
          <p:cNvSpPr txBox="1"/>
          <p:nvPr/>
        </p:nvSpPr>
        <p:spPr>
          <a:xfrm>
            <a:off x="2223947" y="2805223"/>
            <a:ext cx="1765300" cy="60134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5080">
              <a:lnSpc>
                <a:spcPts val="890"/>
              </a:lnSpc>
              <a:spcBef>
                <a:spcPts val="185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These are an early development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of the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writing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style. This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will clearly identify  the manufacturer or trade</a:t>
            </a:r>
            <a:r>
              <a:rPr sz="800" spc="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name.</a:t>
            </a:r>
            <a:endParaRPr sz="800">
              <a:latin typeface="Arial"/>
              <a:cs typeface="Arial"/>
            </a:endParaRPr>
          </a:p>
          <a:p>
            <a:pPr marL="12700" marR="231140">
              <a:lnSpc>
                <a:spcPts val="890"/>
              </a:lnSpc>
              <a:spcBef>
                <a:spcPts val="15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The style must reﬂect the quality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/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high standard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of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manufacture.</a:t>
            </a:r>
            <a:endParaRPr sz="800">
              <a:latin typeface="Arial"/>
              <a:cs typeface="Arial"/>
            </a:endParaRPr>
          </a:p>
        </p:txBody>
      </p:sp>
      <p:sp>
        <p:nvSpPr>
          <p:cNvPr id="272" name="object 272"/>
          <p:cNvSpPr txBox="1"/>
          <p:nvPr/>
        </p:nvSpPr>
        <p:spPr>
          <a:xfrm>
            <a:off x="1920412" y="4044339"/>
            <a:ext cx="1612900" cy="60134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5080">
              <a:lnSpc>
                <a:spcPts val="890"/>
              </a:lnSpc>
              <a:spcBef>
                <a:spcPts val="185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An ultra bright </a:t>
            </a:r>
            <a:r>
              <a:rPr sz="800" spc="10" dirty="0">
                <a:solidFill>
                  <a:srgbClr val="151616"/>
                </a:solidFill>
                <a:latin typeface="Arial"/>
                <a:cs typeface="Arial"/>
              </a:rPr>
              <a:t>LED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will provide  enough light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illuminate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scale.  The circuit will be powered by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two  1.5v button /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coin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batteries. The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batteries will be</a:t>
            </a:r>
            <a:r>
              <a:rPr sz="800" spc="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replaceable.</a:t>
            </a:r>
            <a:endParaRPr sz="800">
              <a:latin typeface="Arial"/>
              <a:cs typeface="Arial"/>
            </a:endParaRPr>
          </a:p>
        </p:txBody>
      </p:sp>
      <p:sp>
        <p:nvSpPr>
          <p:cNvPr id="273" name="object 273"/>
          <p:cNvSpPr/>
          <p:nvPr/>
        </p:nvSpPr>
        <p:spPr>
          <a:xfrm>
            <a:off x="1180612" y="6181206"/>
            <a:ext cx="421640" cy="301625"/>
          </a:xfrm>
          <a:custGeom>
            <a:avLst/>
            <a:gdLst/>
            <a:ahLst/>
            <a:cxnLst/>
            <a:rect l="l" t="t" r="r" b="b"/>
            <a:pathLst>
              <a:path w="421640" h="301625">
                <a:moveTo>
                  <a:pt x="51643" y="32355"/>
                </a:moveTo>
                <a:lnTo>
                  <a:pt x="47465" y="38221"/>
                </a:lnTo>
                <a:lnTo>
                  <a:pt x="417013" y="301384"/>
                </a:lnTo>
                <a:lnTo>
                  <a:pt x="421189" y="295517"/>
                </a:lnTo>
                <a:lnTo>
                  <a:pt x="51643" y="32355"/>
                </a:lnTo>
                <a:close/>
              </a:path>
              <a:path w="421640" h="301625">
                <a:moveTo>
                  <a:pt x="0" y="0"/>
                </a:moveTo>
                <a:lnTo>
                  <a:pt x="30143" y="62547"/>
                </a:lnTo>
                <a:lnTo>
                  <a:pt x="47465" y="38221"/>
                </a:lnTo>
                <a:lnTo>
                  <a:pt x="43168" y="35161"/>
                </a:lnTo>
                <a:lnTo>
                  <a:pt x="47344" y="29293"/>
                </a:lnTo>
                <a:lnTo>
                  <a:pt x="53823" y="29293"/>
                </a:lnTo>
                <a:lnTo>
                  <a:pt x="68966" y="8028"/>
                </a:lnTo>
                <a:lnTo>
                  <a:pt x="0" y="0"/>
                </a:lnTo>
                <a:close/>
              </a:path>
              <a:path w="421640" h="301625">
                <a:moveTo>
                  <a:pt x="47344" y="29293"/>
                </a:moveTo>
                <a:lnTo>
                  <a:pt x="43168" y="35161"/>
                </a:lnTo>
                <a:lnTo>
                  <a:pt x="47465" y="38221"/>
                </a:lnTo>
                <a:lnTo>
                  <a:pt x="51643" y="32355"/>
                </a:lnTo>
                <a:lnTo>
                  <a:pt x="47344" y="29293"/>
                </a:lnTo>
                <a:close/>
              </a:path>
              <a:path w="421640" h="301625">
                <a:moveTo>
                  <a:pt x="53823" y="29293"/>
                </a:moveTo>
                <a:lnTo>
                  <a:pt x="47344" y="29293"/>
                </a:lnTo>
                <a:lnTo>
                  <a:pt x="51643" y="32355"/>
                </a:lnTo>
                <a:lnTo>
                  <a:pt x="53823" y="29293"/>
                </a:lnTo>
                <a:close/>
              </a:path>
            </a:pathLst>
          </a:custGeom>
          <a:solidFill>
            <a:srgbClr val="DD2B1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4" name="object 274"/>
          <p:cNvSpPr/>
          <p:nvPr/>
        </p:nvSpPr>
        <p:spPr>
          <a:xfrm>
            <a:off x="762207" y="6162155"/>
            <a:ext cx="73025" cy="318135"/>
          </a:xfrm>
          <a:custGeom>
            <a:avLst/>
            <a:gdLst/>
            <a:ahLst/>
            <a:cxnLst/>
            <a:rect l="l" t="t" r="r" b="b"/>
            <a:pathLst>
              <a:path w="73025" h="318135">
                <a:moveTo>
                  <a:pt x="36702" y="59747"/>
                </a:moveTo>
                <a:lnTo>
                  <a:pt x="29574" y="60745"/>
                </a:lnTo>
                <a:lnTo>
                  <a:pt x="65591" y="318002"/>
                </a:lnTo>
                <a:lnTo>
                  <a:pt x="72718" y="317002"/>
                </a:lnTo>
                <a:lnTo>
                  <a:pt x="36702" y="59747"/>
                </a:lnTo>
                <a:close/>
              </a:path>
              <a:path w="73025" h="318135">
                <a:moveTo>
                  <a:pt x="24706" y="0"/>
                </a:moveTo>
                <a:lnTo>
                  <a:pt x="0" y="64886"/>
                </a:lnTo>
                <a:lnTo>
                  <a:pt x="29574" y="60745"/>
                </a:lnTo>
                <a:lnTo>
                  <a:pt x="28842" y="55519"/>
                </a:lnTo>
                <a:lnTo>
                  <a:pt x="35970" y="54518"/>
                </a:lnTo>
                <a:lnTo>
                  <a:pt x="65466" y="54518"/>
                </a:lnTo>
                <a:lnTo>
                  <a:pt x="24706" y="0"/>
                </a:lnTo>
                <a:close/>
              </a:path>
              <a:path w="73025" h="318135">
                <a:moveTo>
                  <a:pt x="35970" y="54518"/>
                </a:moveTo>
                <a:lnTo>
                  <a:pt x="28842" y="55519"/>
                </a:lnTo>
                <a:lnTo>
                  <a:pt x="29574" y="60745"/>
                </a:lnTo>
                <a:lnTo>
                  <a:pt x="36702" y="59747"/>
                </a:lnTo>
                <a:lnTo>
                  <a:pt x="35970" y="54518"/>
                </a:lnTo>
                <a:close/>
              </a:path>
              <a:path w="73025" h="318135">
                <a:moveTo>
                  <a:pt x="65466" y="54518"/>
                </a:moveTo>
                <a:lnTo>
                  <a:pt x="35970" y="54518"/>
                </a:lnTo>
                <a:lnTo>
                  <a:pt x="36702" y="59747"/>
                </a:lnTo>
                <a:lnTo>
                  <a:pt x="66278" y="55605"/>
                </a:lnTo>
                <a:lnTo>
                  <a:pt x="65466" y="54518"/>
                </a:lnTo>
                <a:close/>
              </a:path>
            </a:pathLst>
          </a:custGeom>
          <a:solidFill>
            <a:srgbClr val="DD2B1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5" name="object 275"/>
          <p:cNvSpPr txBox="1"/>
          <p:nvPr/>
        </p:nvSpPr>
        <p:spPr>
          <a:xfrm>
            <a:off x="4738424" y="4276202"/>
            <a:ext cx="30162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15" dirty="0">
                <a:solidFill>
                  <a:srgbClr val="151616"/>
                </a:solidFill>
                <a:latin typeface="Arial"/>
                <a:cs typeface="Arial"/>
              </a:rPr>
              <a:t>L</a:t>
            </a:r>
            <a:r>
              <a:rPr sz="800" spc="25" dirty="0">
                <a:solidFill>
                  <a:srgbClr val="151616"/>
                </a:solidFill>
                <a:latin typeface="Arial"/>
                <a:cs typeface="Arial"/>
              </a:rPr>
              <a:t>E</a:t>
            </a:r>
            <a:r>
              <a:rPr sz="800" spc="15" dirty="0">
                <a:solidFill>
                  <a:srgbClr val="151616"/>
                </a:solidFill>
                <a:latin typeface="Arial"/>
                <a:cs typeface="Arial"/>
              </a:rPr>
              <a:t>N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S</a:t>
            </a:r>
            <a:endParaRPr sz="800">
              <a:latin typeface="Arial"/>
              <a:cs typeface="Arial"/>
            </a:endParaRPr>
          </a:p>
        </p:txBody>
      </p:sp>
      <p:sp>
        <p:nvSpPr>
          <p:cNvPr id="276" name="object 276"/>
          <p:cNvSpPr txBox="1"/>
          <p:nvPr/>
        </p:nvSpPr>
        <p:spPr>
          <a:xfrm>
            <a:off x="4090724" y="4460352"/>
            <a:ext cx="28511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25" dirty="0">
                <a:solidFill>
                  <a:srgbClr val="151616"/>
                </a:solidFill>
                <a:latin typeface="Arial"/>
                <a:cs typeface="Arial"/>
              </a:rPr>
              <a:t>G</a:t>
            </a:r>
            <a:r>
              <a:rPr sz="800" spc="15" dirty="0">
                <a:solidFill>
                  <a:srgbClr val="151616"/>
                </a:solidFill>
                <a:latin typeface="Arial"/>
                <a:cs typeface="Arial"/>
              </a:rPr>
              <a:t>R</a:t>
            </a:r>
            <a:r>
              <a:rPr sz="800" spc="25" dirty="0">
                <a:solidFill>
                  <a:srgbClr val="151616"/>
                </a:solidFill>
                <a:latin typeface="Arial"/>
                <a:cs typeface="Arial"/>
              </a:rPr>
              <a:t>I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P</a:t>
            </a:r>
            <a:endParaRPr sz="800">
              <a:latin typeface="Arial"/>
              <a:cs typeface="Arial"/>
            </a:endParaRPr>
          </a:p>
        </p:txBody>
      </p:sp>
      <p:sp>
        <p:nvSpPr>
          <p:cNvPr id="277" name="object 277"/>
          <p:cNvSpPr txBox="1"/>
          <p:nvPr/>
        </p:nvSpPr>
        <p:spPr>
          <a:xfrm>
            <a:off x="5068624" y="3968229"/>
            <a:ext cx="72009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10" dirty="0">
                <a:solidFill>
                  <a:srgbClr val="151616"/>
                </a:solidFill>
                <a:latin typeface="Arial"/>
                <a:cs typeface="Arial"/>
              </a:rPr>
              <a:t>TRADE</a:t>
            </a:r>
            <a:r>
              <a:rPr sz="8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10" dirty="0">
                <a:solidFill>
                  <a:srgbClr val="151616"/>
                </a:solidFill>
                <a:latin typeface="Arial"/>
                <a:cs typeface="Arial"/>
              </a:rPr>
              <a:t>NAME</a:t>
            </a:r>
            <a:endParaRPr sz="800">
              <a:latin typeface="Arial"/>
              <a:cs typeface="Arial"/>
            </a:endParaRPr>
          </a:p>
        </p:txBody>
      </p:sp>
      <p:sp>
        <p:nvSpPr>
          <p:cNvPr id="278" name="object 278"/>
          <p:cNvSpPr txBox="1"/>
          <p:nvPr/>
        </p:nvSpPr>
        <p:spPr>
          <a:xfrm>
            <a:off x="5538513" y="2907777"/>
            <a:ext cx="558800" cy="374650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5080">
              <a:lnSpc>
                <a:spcPts val="890"/>
              </a:lnSpc>
              <a:spcBef>
                <a:spcPts val="185"/>
              </a:spcBef>
            </a:pPr>
            <a:r>
              <a:rPr sz="800" spc="15" dirty="0">
                <a:solidFill>
                  <a:srgbClr val="151616"/>
                </a:solidFill>
                <a:latin typeface="Arial"/>
                <a:cs typeface="Arial"/>
              </a:rPr>
              <a:t>RUBBER  C</a:t>
            </a:r>
            <a:r>
              <a:rPr sz="800" spc="25" dirty="0">
                <a:solidFill>
                  <a:srgbClr val="151616"/>
                </a:solidFill>
                <a:latin typeface="Arial"/>
                <a:cs typeface="Arial"/>
              </a:rPr>
              <a:t>OMFO</a:t>
            </a:r>
            <a:r>
              <a:rPr sz="800" spc="0" dirty="0">
                <a:solidFill>
                  <a:srgbClr val="151616"/>
                </a:solidFill>
                <a:latin typeface="Arial"/>
                <a:cs typeface="Arial"/>
              </a:rPr>
              <a:t>R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  </a:t>
            </a:r>
            <a:r>
              <a:rPr sz="800" spc="10" dirty="0">
                <a:solidFill>
                  <a:srgbClr val="151616"/>
                </a:solidFill>
                <a:latin typeface="Arial"/>
                <a:cs typeface="Arial"/>
              </a:rPr>
              <a:t>CURVE</a:t>
            </a:r>
            <a:endParaRPr sz="800">
              <a:latin typeface="Arial"/>
              <a:cs typeface="Arial"/>
            </a:endParaRPr>
          </a:p>
        </p:txBody>
      </p:sp>
      <p:sp>
        <p:nvSpPr>
          <p:cNvPr id="279" name="object 279"/>
          <p:cNvSpPr/>
          <p:nvPr/>
        </p:nvSpPr>
        <p:spPr>
          <a:xfrm>
            <a:off x="3904797" y="4203180"/>
            <a:ext cx="212295" cy="249972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0" name="object 280"/>
          <p:cNvSpPr/>
          <p:nvPr/>
        </p:nvSpPr>
        <p:spPr>
          <a:xfrm>
            <a:off x="4285796" y="3771377"/>
            <a:ext cx="460375" cy="504190"/>
          </a:xfrm>
          <a:custGeom>
            <a:avLst/>
            <a:gdLst/>
            <a:ahLst/>
            <a:cxnLst/>
            <a:rect l="l" t="t" r="r" b="b"/>
            <a:pathLst>
              <a:path w="460375" h="504189">
                <a:moveTo>
                  <a:pt x="43638" y="42536"/>
                </a:moveTo>
                <a:lnTo>
                  <a:pt x="38315" y="47388"/>
                </a:lnTo>
                <a:lnTo>
                  <a:pt x="454539" y="504075"/>
                </a:lnTo>
                <a:lnTo>
                  <a:pt x="459860" y="499223"/>
                </a:lnTo>
                <a:lnTo>
                  <a:pt x="43638" y="42536"/>
                </a:lnTo>
                <a:close/>
              </a:path>
              <a:path w="460375" h="504189">
                <a:moveTo>
                  <a:pt x="0" y="0"/>
                </a:moveTo>
                <a:lnTo>
                  <a:pt x="16243" y="67504"/>
                </a:lnTo>
                <a:lnTo>
                  <a:pt x="38315" y="47388"/>
                </a:lnTo>
                <a:lnTo>
                  <a:pt x="34761" y="43488"/>
                </a:lnTo>
                <a:lnTo>
                  <a:pt x="40082" y="38634"/>
                </a:lnTo>
                <a:lnTo>
                  <a:pt x="47920" y="38634"/>
                </a:lnTo>
                <a:lnTo>
                  <a:pt x="65711" y="22420"/>
                </a:lnTo>
                <a:lnTo>
                  <a:pt x="0" y="0"/>
                </a:lnTo>
                <a:close/>
              </a:path>
              <a:path w="460375" h="504189">
                <a:moveTo>
                  <a:pt x="40082" y="38634"/>
                </a:moveTo>
                <a:lnTo>
                  <a:pt x="34761" y="43488"/>
                </a:lnTo>
                <a:lnTo>
                  <a:pt x="38315" y="47388"/>
                </a:lnTo>
                <a:lnTo>
                  <a:pt x="43638" y="42536"/>
                </a:lnTo>
                <a:lnTo>
                  <a:pt x="40082" y="38634"/>
                </a:lnTo>
                <a:close/>
              </a:path>
              <a:path w="460375" h="504189">
                <a:moveTo>
                  <a:pt x="47920" y="38634"/>
                </a:moveTo>
                <a:lnTo>
                  <a:pt x="40082" y="38634"/>
                </a:lnTo>
                <a:lnTo>
                  <a:pt x="43638" y="42536"/>
                </a:lnTo>
                <a:lnTo>
                  <a:pt x="47920" y="38634"/>
                </a:lnTo>
                <a:close/>
              </a:path>
            </a:pathLst>
          </a:custGeom>
          <a:solidFill>
            <a:srgbClr val="DD2B1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1" name="object 281"/>
          <p:cNvSpPr/>
          <p:nvPr/>
        </p:nvSpPr>
        <p:spPr>
          <a:xfrm>
            <a:off x="4876347" y="3606277"/>
            <a:ext cx="396240" cy="358775"/>
          </a:xfrm>
          <a:custGeom>
            <a:avLst/>
            <a:gdLst/>
            <a:ahLst/>
            <a:cxnLst/>
            <a:rect l="l" t="t" r="r" b="b"/>
            <a:pathLst>
              <a:path w="396239" h="358775">
                <a:moveTo>
                  <a:pt x="47556" y="38106"/>
                </a:moveTo>
                <a:lnTo>
                  <a:pt x="42732" y="43447"/>
                </a:lnTo>
                <a:lnTo>
                  <a:pt x="391287" y="358272"/>
                </a:lnTo>
                <a:lnTo>
                  <a:pt x="396111" y="352930"/>
                </a:lnTo>
                <a:lnTo>
                  <a:pt x="47556" y="38106"/>
                </a:lnTo>
                <a:close/>
              </a:path>
              <a:path w="396239" h="358775">
                <a:moveTo>
                  <a:pt x="0" y="0"/>
                </a:moveTo>
                <a:lnTo>
                  <a:pt x="22715" y="65610"/>
                </a:lnTo>
                <a:lnTo>
                  <a:pt x="42732" y="43447"/>
                </a:lnTo>
                <a:lnTo>
                  <a:pt x="38815" y="39909"/>
                </a:lnTo>
                <a:lnTo>
                  <a:pt x="43638" y="34568"/>
                </a:lnTo>
                <a:lnTo>
                  <a:pt x="50751" y="34568"/>
                </a:lnTo>
                <a:lnTo>
                  <a:pt x="67575" y="15941"/>
                </a:lnTo>
                <a:lnTo>
                  <a:pt x="0" y="0"/>
                </a:lnTo>
                <a:close/>
              </a:path>
              <a:path w="396239" h="358775">
                <a:moveTo>
                  <a:pt x="43638" y="34568"/>
                </a:moveTo>
                <a:lnTo>
                  <a:pt x="38815" y="39909"/>
                </a:lnTo>
                <a:lnTo>
                  <a:pt x="42732" y="43447"/>
                </a:lnTo>
                <a:lnTo>
                  <a:pt x="47556" y="38106"/>
                </a:lnTo>
                <a:lnTo>
                  <a:pt x="43638" y="34568"/>
                </a:lnTo>
                <a:close/>
              </a:path>
              <a:path w="396239" h="358775">
                <a:moveTo>
                  <a:pt x="50751" y="34568"/>
                </a:moveTo>
                <a:lnTo>
                  <a:pt x="43638" y="34568"/>
                </a:lnTo>
                <a:lnTo>
                  <a:pt x="47556" y="38106"/>
                </a:lnTo>
                <a:lnTo>
                  <a:pt x="50751" y="34568"/>
                </a:lnTo>
                <a:close/>
              </a:path>
            </a:pathLst>
          </a:custGeom>
          <a:solidFill>
            <a:srgbClr val="DD2B1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2" name="object 282"/>
          <p:cNvSpPr/>
          <p:nvPr/>
        </p:nvSpPr>
        <p:spPr>
          <a:xfrm>
            <a:off x="5073199" y="2951729"/>
            <a:ext cx="419734" cy="80645"/>
          </a:xfrm>
          <a:custGeom>
            <a:avLst/>
            <a:gdLst/>
            <a:ahLst/>
            <a:cxnLst/>
            <a:rect l="l" t="t" r="r" b="b"/>
            <a:pathLst>
              <a:path w="419735" h="80644">
                <a:moveTo>
                  <a:pt x="60824" y="29644"/>
                </a:moveTo>
                <a:lnTo>
                  <a:pt x="59958" y="36793"/>
                </a:lnTo>
                <a:lnTo>
                  <a:pt x="418669" y="80272"/>
                </a:lnTo>
                <a:lnTo>
                  <a:pt x="419533" y="73122"/>
                </a:lnTo>
                <a:lnTo>
                  <a:pt x="60824" y="29644"/>
                </a:lnTo>
                <a:close/>
              </a:path>
              <a:path w="419735" h="80644">
                <a:moveTo>
                  <a:pt x="64418" y="0"/>
                </a:moveTo>
                <a:lnTo>
                  <a:pt x="0" y="25897"/>
                </a:lnTo>
                <a:lnTo>
                  <a:pt x="56365" y="66437"/>
                </a:lnTo>
                <a:lnTo>
                  <a:pt x="59958" y="36793"/>
                </a:lnTo>
                <a:lnTo>
                  <a:pt x="54720" y="36158"/>
                </a:lnTo>
                <a:lnTo>
                  <a:pt x="55584" y="29009"/>
                </a:lnTo>
                <a:lnTo>
                  <a:pt x="60901" y="29009"/>
                </a:lnTo>
                <a:lnTo>
                  <a:pt x="64418" y="0"/>
                </a:lnTo>
                <a:close/>
              </a:path>
              <a:path w="419735" h="80644">
                <a:moveTo>
                  <a:pt x="55584" y="29009"/>
                </a:moveTo>
                <a:lnTo>
                  <a:pt x="54720" y="36158"/>
                </a:lnTo>
                <a:lnTo>
                  <a:pt x="59958" y="36793"/>
                </a:lnTo>
                <a:lnTo>
                  <a:pt x="60824" y="29644"/>
                </a:lnTo>
                <a:lnTo>
                  <a:pt x="55584" y="29009"/>
                </a:lnTo>
                <a:close/>
              </a:path>
              <a:path w="419735" h="80644">
                <a:moveTo>
                  <a:pt x="60901" y="29009"/>
                </a:moveTo>
                <a:lnTo>
                  <a:pt x="55584" y="29009"/>
                </a:lnTo>
                <a:lnTo>
                  <a:pt x="60824" y="29644"/>
                </a:lnTo>
                <a:lnTo>
                  <a:pt x="60901" y="29009"/>
                </a:lnTo>
                <a:close/>
              </a:path>
            </a:pathLst>
          </a:custGeom>
          <a:solidFill>
            <a:srgbClr val="DD2B1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3" name="object 283"/>
          <p:cNvSpPr txBox="1"/>
          <p:nvPr/>
        </p:nvSpPr>
        <p:spPr>
          <a:xfrm>
            <a:off x="3882575" y="2101218"/>
            <a:ext cx="1127125" cy="48831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5080">
              <a:lnSpc>
                <a:spcPts val="890"/>
              </a:lnSpc>
              <a:spcBef>
                <a:spcPts val="185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The product can be  manufactured in a range 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of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colours. Blue seen  above.</a:t>
            </a:r>
            <a:endParaRPr sz="800">
              <a:latin typeface="Arial"/>
              <a:cs typeface="Arial"/>
            </a:endParaRPr>
          </a:p>
        </p:txBody>
      </p:sp>
      <p:sp>
        <p:nvSpPr>
          <p:cNvPr id="284" name="object 284"/>
          <p:cNvSpPr txBox="1"/>
          <p:nvPr/>
        </p:nvSpPr>
        <p:spPr>
          <a:xfrm>
            <a:off x="4927885" y="535932"/>
            <a:ext cx="1764664" cy="1055370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5080">
              <a:lnSpc>
                <a:spcPts val="890"/>
              </a:lnSpc>
              <a:spcBef>
                <a:spcPts val="185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This design includes a colourful casing  and a circular transparent </a:t>
            </a:r>
            <a:r>
              <a:rPr sz="800" spc="5" dirty="0">
                <a:solidFill>
                  <a:srgbClr val="151616"/>
                </a:solidFill>
                <a:latin typeface="Arial"/>
                <a:cs typeface="Arial"/>
              </a:rPr>
              <a:t>HIPs  </a:t>
            </a:r>
            <a:r>
              <a:rPr sz="800" spc="-10" dirty="0">
                <a:solidFill>
                  <a:srgbClr val="151616"/>
                </a:solidFill>
                <a:latin typeface="Arial"/>
                <a:cs typeface="Arial"/>
              </a:rPr>
              <a:t>window.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800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rotating</a:t>
            </a:r>
            <a:endParaRPr sz="800">
              <a:latin typeface="Arial"/>
              <a:cs typeface="Arial"/>
            </a:endParaRPr>
          </a:p>
          <a:p>
            <a:pPr marL="12700" marR="642620">
              <a:lnSpc>
                <a:spcPts val="890"/>
              </a:lnSpc>
              <a:spcBef>
                <a:spcPts val="15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mechanism can be seen  and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it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is illuminated  when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tape is  extended.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A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lens  magniﬁes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endParaRPr sz="800">
              <a:latin typeface="Arial"/>
              <a:cs typeface="Arial"/>
            </a:endParaRPr>
          </a:p>
          <a:p>
            <a:pPr marL="12700">
              <a:lnSpc>
                <a:spcPts val="890"/>
              </a:lnSpc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scale.</a:t>
            </a:r>
            <a:endParaRPr sz="800">
              <a:latin typeface="Arial"/>
              <a:cs typeface="Arial"/>
            </a:endParaRPr>
          </a:p>
        </p:txBody>
      </p:sp>
      <p:sp>
        <p:nvSpPr>
          <p:cNvPr id="285" name="object 285"/>
          <p:cNvSpPr txBox="1"/>
          <p:nvPr/>
        </p:nvSpPr>
        <p:spPr>
          <a:xfrm>
            <a:off x="5581350" y="2568437"/>
            <a:ext cx="28511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25" dirty="0">
                <a:solidFill>
                  <a:srgbClr val="151616"/>
                </a:solidFill>
                <a:latin typeface="Arial"/>
                <a:cs typeface="Arial"/>
              </a:rPr>
              <a:t>G</a:t>
            </a:r>
            <a:r>
              <a:rPr sz="800" spc="15" dirty="0">
                <a:solidFill>
                  <a:srgbClr val="151616"/>
                </a:solidFill>
                <a:latin typeface="Arial"/>
                <a:cs typeface="Arial"/>
              </a:rPr>
              <a:t>R</a:t>
            </a:r>
            <a:r>
              <a:rPr sz="800" spc="25" dirty="0">
                <a:solidFill>
                  <a:srgbClr val="151616"/>
                </a:solidFill>
                <a:latin typeface="Arial"/>
                <a:cs typeface="Arial"/>
              </a:rPr>
              <a:t>I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P</a:t>
            </a:r>
            <a:endParaRPr sz="800">
              <a:latin typeface="Arial"/>
              <a:cs typeface="Arial"/>
            </a:endParaRPr>
          </a:p>
        </p:txBody>
      </p:sp>
      <p:sp>
        <p:nvSpPr>
          <p:cNvPr id="286" name="object 286"/>
          <p:cNvSpPr txBox="1"/>
          <p:nvPr/>
        </p:nvSpPr>
        <p:spPr>
          <a:xfrm>
            <a:off x="6236676" y="2057896"/>
            <a:ext cx="851535" cy="42989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213995" marR="5080" indent="-160655">
              <a:lnSpc>
                <a:spcPts val="890"/>
              </a:lnSpc>
              <a:spcBef>
                <a:spcPts val="185"/>
              </a:spcBef>
            </a:pPr>
            <a:r>
              <a:rPr sz="800" spc="25" dirty="0">
                <a:solidFill>
                  <a:srgbClr val="151616"/>
                </a:solidFill>
                <a:latin typeface="Arial"/>
                <a:cs typeface="Arial"/>
              </a:rPr>
              <a:t>T</a:t>
            </a:r>
            <a:r>
              <a:rPr sz="800" spc="15" dirty="0">
                <a:solidFill>
                  <a:srgbClr val="151616"/>
                </a:solidFill>
                <a:latin typeface="Arial"/>
                <a:cs typeface="Arial"/>
              </a:rPr>
              <a:t>R</a:t>
            </a:r>
            <a:r>
              <a:rPr sz="800" spc="25" dirty="0">
                <a:solidFill>
                  <a:srgbClr val="151616"/>
                </a:solidFill>
                <a:latin typeface="Arial"/>
                <a:cs typeface="Arial"/>
              </a:rPr>
              <a:t>A</a:t>
            </a:r>
            <a:r>
              <a:rPr sz="800" spc="15" dirty="0">
                <a:solidFill>
                  <a:srgbClr val="151616"/>
                </a:solidFill>
                <a:latin typeface="Arial"/>
                <a:cs typeface="Arial"/>
              </a:rPr>
              <a:t>N</a:t>
            </a:r>
            <a:r>
              <a:rPr sz="800" spc="25" dirty="0">
                <a:solidFill>
                  <a:srgbClr val="151616"/>
                </a:solidFill>
                <a:latin typeface="Arial"/>
                <a:cs typeface="Arial"/>
              </a:rPr>
              <a:t>S</a:t>
            </a:r>
            <a:r>
              <a:rPr sz="800" spc="-35" dirty="0">
                <a:solidFill>
                  <a:srgbClr val="151616"/>
                </a:solidFill>
                <a:latin typeface="Arial"/>
                <a:cs typeface="Arial"/>
              </a:rPr>
              <a:t>P</a:t>
            </a:r>
            <a:r>
              <a:rPr sz="800" spc="25" dirty="0">
                <a:solidFill>
                  <a:srgbClr val="151616"/>
                </a:solidFill>
                <a:latin typeface="Arial"/>
                <a:cs typeface="Arial"/>
              </a:rPr>
              <a:t>A</a:t>
            </a:r>
            <a:r>
              <a:rPr sz="800" spc="15" dirty="0">
                <a:solidFill>
                  <a:srgbClr val="151616"/>
                </a:solidFill>
                <a:latin typeface="Arial"/>
                <a:cs typeface="Arial"/>
              </a:rPr>
              <a:t>R</a:t>
            </a:r>
            <a:r>
              <a:rPr sz="800" spc="25" dirty="0">
                <a:solidFill>
                  <a:srgbClr val="151616"/>
                </a:solidFill>
                <a:latin typeface="Arial"/>
                <a:cs typeface="Arial"/>
              </a:rPr>
              <a:t>E</a:t>
            </a:r>
            <a:r>
              <a:rPr sz="800" spc="15" dirty="0">
                <a:solidFill>
                  <a:srgbClr val="151616"/>
                </a:solidFill>
                <a:latin typeface="Arial"/>
                <a:cs typeface="Arial"/>
              </a:rPr>
              <a:t>N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  </a:t>
            </a:r>
            <a:r>
              <a:rPr sz="800" spc="15" dirty="0">
                <a:solidFill>
                  <a:srgbClr val="151616"/>
                </a:solidFill>
                <a:latin typeface="Arial"/>
                <a:cs typeface="Arial"/>
              </a:rPr>
              <a:t>WINDOW</a:t>
            </a:r>
            <a:endParaRPr sz="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55"/>
              </a:spcBef>
            </a:pPr>
            <a:r>
              <a:rPr sz="800" spc="10" dirty="0">
                <a:solidFill>
                  <a:srgbClr val="151616"/>
                </a:solidFill>
                <a:latin typeface="Arial"/>
                <a:cs typeface="Arial"/>
              </a:rPr>
              <a:t>LED</a:t>
            </a:r>
            <a:endParaRPr sz="800">
              <a:latin typeface="Arial"/>
              <a:cs typeface="Arial"/>
            </a:endParaRPr>
          </a:p>
        </p:txBody>
      </p:sp>
      <p:sp>
        <p:nvSpPr>
          <p:cNvPr id="287" name="object 287"/>
          <p:cNvSpPr txBox="1"/>
          <p:nvPr/>
        </p:nvSpPr>
        <p:spPr>
          <a:xfrm>
            <a:off x="5893776" y="2446516"/>
            <a:ext cx="30162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15" dirty="0">
                <a:solidFill>
                  <a:srgbClr val="151616"/>
                </a:solidFill>
                <a:latin typeface="Arial"/>
                <a:cs typeface="Arial"/>
              </a:rPr>
              <a:t>L</a:t>
            </a:r>
            <a:r>
              <a:rPr sz="800" spc="25" dirty="0">
                <a:solidFill>
                  <a:srgbClr val="151616"/>
                </a:solidFill>
                <a:latin typeface="Arial"/>
                <a:cs typeface="Arial"/>
              </a:rPr>
              <a:t>E</a:t>
            </a:r>
            <a:r>
              <a:rPr sz="800" spc="15" dirty="0">
                <a:solidFill>
                  <a:srgbClr val="151616"/>
                </a:solidFill>
                <a:latin typeface="Arial"/>
                <a:cs typeface="Arial"/>
              </a:rPr>
              <a:t>N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S</a:t>
            </a:r>
            <a:endParaRPr sz="800">
              <a:latin typeface="Arial"/>
              <a:cs typeface="Arial"/>
            </a:endParaRPr>
          </a:p>
        </p:txBody>
      </p:sp>
      <p:sp>
        <p:nvSpPr>
          <p:cNvPr id="288" name="object 288"/>
          <p:cNvSpPr/>
          <p:nvPr/>
        </p:nvSpPr>
        <p:spPr>
          <a:xfrm>
            <a:off x="5428451" y="2358888"/>
            <a:ext cx="227091" cy="189457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9" name="object 289"/>
          <p:cNvSpPr/>
          <p:nvPr/>
        </p:nvSpPr>
        <p:spPr>
          <a:xfrm>
            <a:off x="5787900" y="1977886"/>
            <a:ext cx="241935" cy="470534"/>
          </a:xfrm>
          <a:custGeom>
            <a:avLst/>
            <a:gdLst/>
            <a:ahLst/>
            <a:cxnLst/>
            <a:rect l="l" t="t" r="r" b="b"/>
            <a:pathLst>
              <a:path w="241935" h="470535">
                <a:moveTo>
                  <a:pt x="33096" y="52704"/>
                </a:moveTo>
                <a:lnTo>
                  <a:pt x="26668" y="55944"/>
                </a:lnTo>
                <a:lnTo>
                  <a:pt x="235503" y="470254"/>
                </a:lnTo>
                <a:lnTo>
                  <a:pt x="241933" y="467014"/>
                </a:lnTo>
                <a:lnTo>
                  <a:pt x="33096" y="52704"/>
                </a:lnTo>
                <a:close/>
              </a:path>
              <a:path w="241935" h="470535">
                <a:moveTo>
                  <a:pt x="2501" y="0"/>
                </a:moveTo>
                <a:lnTo>
                  <a:pt x="0" y="69386"/>
                </a:lnTo>
                <a:lnTo>
                  <a:pt x="26668" y="55944"/>
                </a:lnTo>
                <a:lnTo>
                  <a:pt x="24292" y="51231"/>
                </a:lnTo>
                <a:lnTo>
                  <a:pt x="30721" y="47992"/>
                </a:lnTo>
                <a:lnTo>
                  <a:pt x="42446" y="47992"/>
                </a:lnTo>
                <a:lnTo>
                  <a:pt x="59766" y="39262"/>
                </a:lnTo>
                <a:lnTo>
                  <a:pt x="2501" y="0"/>
                </a:lnTo>
                <a:close/>
              </a:path>
              <a:path w="241935" h="470535">
                <a:moveTo>
                  <a:pt x="30721" y="47992"/>
                </a:moveTo>
                <a:lnTo>
                  <a:pt x="24292" y="51231"/>
                </a:lnTo>
                <a:lnTo>
                  <a:pt x="26668" y="55944"/>
                </a:lnTo>
                <a:lnTo>
                  <a:pt x="33096" y="52704"/>
                </a:lnTo>
                <a:lnTo>
                  <a:pt x="30721" y="47992"/>
                </a:lnTo>
                <a:close/>
              </a:path>
              <a:path w="241935" h="470535">
                <a:moveTo>
                  <a:pt x="42446" y="47992"/>
                </a:moveTo>
                <a:lnTo>
                  <a:pt x="30721" y="47992"/>
                </a:lnTo>
                <a:lnTo>
                  <a:pt x="33096" y="52704"/>
                </a:lnTo>
                <a:lnTo>
                  <a:pt x="42446" y="47992"/>
                </a:lnTo>
                <a:close/>
              </a:path>
            </a:pathLst>
          </a:custGeom>
          <a:solidFill>
            <a:srgbClr val="DD2B1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0" name="object 290"/>
          <p:cNvSpPr/>
          <p:nvPr/>
        </p:nvSpPr>
        <p:spPr>
          <a:xfrm>
            <a:off x="6379232" y="1535924"/>
            <a:ext cx="275590" cy="523875"/>
          </a:xfrm>
          <a:custGeom>
            <a:avLst/>
            <a:gdLst/>
            <a:ahLst/>
            <a:cxnLst/>
            <a:rect l="l" t="t" r="r" b="b"/>
            <a:pathLst>
              <a:path w="275590" h="523875">
                <a:moveTo>
                  <a:pt x="32907" y="52354"/>
                </a:moveTo>
                <a:lnTo>
                  <a:pt x="26514" y="55667"/>
                </a:lnTo>
                <a:lnTo>
                  <a:pt x="269031" y="523627"/>
                </a:lnTo>
                <a:lnTo>
                  <a:pt x="275424" y="520315"/>
                </a:lnTo>
                <a:lnTo>
                  <a:pt x="32907" y="52354"/>
                </a:lnTo>
                <a:close/>
              </a:path>
              <a:path w="275590" h="523875">
                <a:moveTo>
                  <a:pt x="1720" y="0"/>
                </a:moveTo>
                <a:lnTo>
                  <a:pt x="0" y="69408"/>
                </a:lnTo>
                <a:lnTo>
                  <a:pt x="26514" y="55667"/>
                </a:lnTo>
                <a:lnTo>
                  <a:pt x="24086" y="50984"/>
                </a:lnTo>
                <a:lnTo>
                  <a:pt x="30481" y="47671"/>
                </a:lnTo>
                <a:lnTo>
                  <a:pt x="41942" y="47671"/>
                </a:lnTo>
                <a:lnTo>
                  <a:pt x="59420" y="38614"/>
                </a:lnTo>
                <a:lnTo>
                  <a:pt x="1720" y="0"/>
                </a:lnTo>
                <a:close/>
              </a:path>
              <a:path w="275590" h="523875">
                <a:moveTo>
                  <a:pt x="30481" y="47671"/>
                </a:moveTo>
                <a:lnTo>
                  <a:pt x="24086" y="50984"/>
                </a:lnTo>
                <a:lnTo>
                  <a:pt x="26514" y="55667"/>
                </a:lnTo>
                <a:lnTo>
                  <a:pt x="32907" y="52354"/>
                </a:lnTo>
                <a:lnTo>
                  <a:pt x="30481" y="47671"/>
                </a:lnTo>
                <a:close/>
              </a:path>
              <a:path w="275590" h="523875">
                <a:moveTo>
                  <a:pt x="41942" y="47671"/>
                </a:moveTo>
                <a:lnTo>
                  <a:pt x="30481" y="47671"/>
                </a:lnTo>
                <a:lnTo>
                  <a:pt x="32907" y="52354"/>
                </a:lnTo>
                <a:lnTo>
                  <a:pt x="41942" y="47671"/>
                </a:lnTo>
                <a:close/>
              </a:path>
            </a:pathLst>
          </a:custGeom>
          <a:solidFill>
            <a:srgbClr val="DD2B1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1" name="object 291"/>
          <p:cNvSpPr/>
          <p:nvPr/>
        </p:nvSpPr>
        <p:spPr>
          <a:xfrm>
            <a:off x="5878040" y="1615931"/>
            <a:ext cx="414655" cy="741045"/>
          </a:xfrm>
          <a:custGeom>
            <a:avLst/>
            <a:gdLst/>
            <a:ahLst/>
            <a:cxnLst/>
            <a:rect l="l" t="t" r="r" b="b"/>
            <a:pathLst>
              <a:path w="414654" h="741044">
                <a:moveTo>
                  <a:pt x="32734" y="51402"/>
                </a:moveTo>
                <a:lnTo>
                  <a:pt x="26443" y="54904"/>
                </a:lnTo>
                <a:lnTo>
                  <a:pt x="408334" y="740895"/>
                </a:lnTo>
                <a:lnTo>
                  <a:pt x="414627" y="737396"/>
                </a:lnTo>
                <a:lnTo>
                  <a:pt x="32734" y="51402"/>
                </a:lnTo>
                <a:close/>
              </a:path>
              <a:path w="414654" h="741044">
                <a:moveTo>
                  <a:pt x="0" y="0"/>
                </a:moveTo>
                <a:lnTo>
                  <a:pt x="353" y="69429"/>
                </a:lnTo>
                <a:lnTo>
                  <a:pt x="26443" y="54904"/>
                </a:lnTo>
                <a:lnTo>
                  <a:pt x="23875" y="50291"/>
                </a:lnTo>
                <a:lnTo>
                  <a:pt x="30168" y="46793"/>
                </a:lnTo>
                <a:lnTo>
                  <a:pt x="41013" y="46793"/>
                </a:lnTo>
                <a:lnTo>
                  <a:pt x="58827" y="36875"/>
                </a:lnTo>
                <a:lnTo>
                  <a:pt x="0" y="0"/>
                </a:lnTo>
                <a:close/>
              </a:path>
              <a:path w="414654" h="741044">
                <a:moveTo>
                  <a:pt x="30168" y="46793"/>
                </a:moveTo>
                <a:lnTo>
                  <a:pt x="23875" y="50291"/>
                </a:lnTo>
                <a:lnTo>
                  <a:pt x="26443" y="54904"/>
                </a:lnTo>
                <a:lnTo>
                  <a:pt x="32734" y="51402"/>
                </a:lnTo>
                <a:lnTo>
                  <a:pt x="30168" y="46793"/>
                </a:lnTo>
                <a:close/>
              </a:path>
              <a:path w="414654" h="741044">
                <a:moveTo>
                  <a:pt x="41013" y="46793"/>
                </a:moveTo>
                <a:lnTo>
                  <a:pt x="30168" y="46793"/>
                </a:lnTo>
                <a:lnTo>
                  <a:pt x="32734" y="51402"/>
                </a:lnTo>
                <a:lnTo>
                  <a:pt x="41013" y="46793"/>
                </a:lnTo>
                <a:close/>
              </a:path>
            </a:pathLst>
          </a:custGeom>
          <a:solidFill>
            <a:srgbClr val="DD2B1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2" name="object 292"/>
          <p:cNvSpPr/>
          <p:nvPr/>
        </p:nvSpPr>
        <p:spPr>
          <a:xfrm>
            <a:off x="9021443" y="721180"/>
            <a:ext cx="821633" cy="847746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3" name="object 293"/>
          <p:cNvSpPr/>
          <p:nvPr/>
        </p:nvSpPr>
        <p:spPr>
          <a:xfrm>
            <a:off x="8057357" y="1006649"/>
            <a:ext cx="904240" cy="235585"/>
          </a:xfrm>
          <a:custGeom>
            <a:avLst/>
            <a:gdLst/>
            <a:ahLst/>
            <a:cxnLst/>
            <a:rect l="l" t="t" r="r" b="b"/>
            <a:pathLst>
              <a:path w="904240" h="235584">
                <a:moveTo>
                  <a:pt x="51508" y="170308"/>
                </a:moveTo>
                <a:lnTo>
                  <a:pt x="0" y="216863"/>
                </a:lnTo>
                <a:lnTo>
                  <a:pt x="66899" y="235440"/>
                </a:lnTo>
                <a:lnTo>
                  <a:pt x="60319" y="207594"/>
                </a:lnTo>
                <a:lnTo>
                  <a:pt x="54897" y="207594"/>
                </a:lnTo>
                <a:lnTo>
                  <a:pt x="53240" y="200588"/>
                </a:lnTo>
                <a:lnTo>
                  <a:pt x="58377" y="199375"/>
                </a:lnTo>
                <a:lnTo>
                  <a:pt x="51508" y="170308"/>
                </a:lnTo>
                <a:close/>
              </a:path>
              <a:path w="904240" h="235584">
                <a:moveTo>
                  <a:pt x="58377" y="199375"/>
                </a:moveTo>
                <a:lnTo>
                  <a:pt x="53240" y="200588"/>
                </a:lnTo>
                <a:lnTo>
                  <a:pt x="54897" y="207594"/>
                </a:lnTo>
                <a:lnTo>
                  <a:pt x="60032" y="206380"/>
                </a:lnTo>
                <a:lnTo>
                  <a:pt x="58377" y="199375"/>
                </a:lnTo>
                <a:close/>
              </a:path>
              <a:path w="904240" h="235584">
                <a:moveTo>
                  <a:pt x="60032" y="206380"/>
                </a:moveTo>
                <a:lnTo>
                  <a:pt x="54897" y="207594"/>
                </a:lnTo>
                <a:lnTo>
                  <a:pt x="60319" y="207594"/>
                </a:lnTo>
                <a:lnTo>
                  <a:pt x="60032" y="206380"/>
                </a:lnTo>
                <a:close/>
              </a:path>
              <a:path w="904240" h="235584">
                <a:moveTo>
                  <a:pt x="902141" y="0"/>
                </a:moveTo>
                <a:lnTo>
                  <a:pt x="58377" y="199375"/>
                </a:lnTo>
                <a:lnTo>
                  <a:pt x="60032" y="206380"/>
                </a:lnTo>
                <a:lnTo>
                  <a:pt x="903798" y="7005"/>
                </a:lnTo>
                <a:lnTo>
                  <a:pt x="902141" y="0"/>
                </a:lnTo>
                <a:close/>
              </a:path>
            </a:pathLst>
          </a:custGeom>
          <a:solidFill>
            <a:srgbClr val="DD2B1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4" name="object 294"/>
          <p:cNvSpPr/>
          <p:nvPr/>
        </p:nvSpPr>
        <p:spPr>
          <a:xfrm>
            <a:off x="8020083" y="1099687"/>
            <a:ext cx="66927" cy="234317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5" name="object 295"/>
          <p:cNvSpPr txBox="1"/>
          <p:nvPr/>
        </p:nvSpPr>
        <p:spPr>
          <a:xfrm>
            <a:off x="7520627" y="516769"/>
            <a:ext cx="206057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u="sng" spc="1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DISASSEMBLED BASIC </a:t>
            </a:r>
            <a:r>
              <a:rPr sz="800" u="sng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TAPE</a:t>
            </a:r>
            <a:r>
              <a:rPr sz="800" u="sng" spc="-1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 </a:t>
            </a:r>
            <a:r>
              <a:rPr sz="800" u="sng" spc="1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MEASURE</a:t>
            </a:r>
            <a:endParaRPr sz="800">
              <a:latin typeface="Arial"/>
              <a:cs typeface="Arial"/>
            </a:endParaRPr>
          </a:p>
        </p:txBody>
      </p:sp>
      <p:sp>
        <p:nvSpPr>
          <p:cNvPr id="296" name="object 296"/>
          <p:cNvSpPr txBox="1"/>
          <p:nvPr/>
        </p:nvSpPr>
        <p:spPr>
          <a:xfrm>
            <a:off x="9879010" y="2128402"/>
            <a:ext cx="591185" cy="26098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5080">
              <a:lnSpc>
                <a:spcPts val="890"/>
              </a:lnSpc>
              <a:spcBef>
                <a:spcPts val="185"/>
              </a:spcBef>
            </a:pPr>
            <a:r>
              <a:rPr sz="800" spc="25" dirty="0">
                <a:solidFill>
                  <a:srgbClr val="151616"/>
                </a:solidFill>
                <a:latin typeface="Arial"/>
                <a:cs typeface="Arial"/>
              </a:rPr>
              <a:t>ASSEMB</a:t>
            </a:r>
            <a:r>
              <a:rPr sz="800" spc="-40" dirty="0">
                <a:solidFill>
                  <a:srgbClr val="151616"/>
                </a:solidFill>
                <a:latin typeface="Arial"/>
                <a:cs typeface="Arial"/>
              </a:rPr>
              <a:t>L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Y  </a:t>
            </a:r>
            <a:r>
              <a:rPr sz="800" spc="15" dirty="0">
                <a:solidFill>
                  <a:srgbClr val="151616"/>
                </a:solidFill>
                <a:latin typeface="Arial"/>
                <a:cs typeface="Arial"/>
              </a:rPr>
              <a:t>SCREWS</a:t>
            </a:r>
            <a:endParaRPr sz="800">
              <a:latin typeface="Arial"/>
              <a:cs typeface="Arial"/>
            </a:endParaRPr>
          </a:p>
        </p:txBody>
      </p:sp>
      <p:sp>
        <p:nvSpPr>
          <p:cNvPr id="297" name="object 297"/>
          <p:cNvSpPr txBox="1"/>
          <p:nvPr/>
        </p:nvSpPr>
        <p:spPr>
          <a:xfrm>
            <a:off x="9673260" y="1572141"/>
            <a:ext cx="810260" cy="26098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5080">
              <a:lnSpc>
                <a:spcPts val="890"/>
              </a:lnSpc>
              <a:spcBef>
                <a:spcPts val="185"/>
              </a:spcBef>
            </a:pPr>
            <a:r>
              <a:rPr sz="800" spc="25" dirty="0">
                <a:solidFill>
                  <a:srgbClr val="151616"/>
                </a:solidFill>
                <a:latin typeface="Arial"/>
                <a:cs typeface="Arial"/>
              </a:rPr>
              <a:t>T</a:t>
            </a:r>
            <a:r>
              <a:rPr sz="800" spc="15" dirty="0">
                <a:solidFill>
                  <a:srgbClr val="151616"/>
                </a:solidFill>
                <a:latin typeface="Arial"/>
                <a:cs typeface="Arial"/>
              </a:rPr>
              <a:t>R</a:t>
            </a:r>
            <a:r>
              <a:rPr sz="800" spc="25" dirty="0">
                <a:solidFill>
                  <a:srgbClr val="151616"/>
                </a:solidFill>
                <a:latin typeface="Arial"/>
                <a:cs typeface="Arial"/>
              </a:rPr>
              <a:t>A</a:t>
            </a:r>
            <a:r>
              <a:rPr sz="800" spc="15" dirty="0">
                <a:solidFill>
                  <a:srgbClr val="151616"/>
                </a:solidFill>
                <a:latin typeface="Arial"/>
                <a:cs typeface="Arial"/>
              </a:rPr>
              <a:t>N</a:t>
            </a:r>
            <a:r>
              <a:rPr sz="800" spc="25" dirty="0">
                <a:solidFill>
                  <a:srgbClr val="151616"/>
                </a:solidFill>
                <a:latin typeface="Arial"/>
                <a:cs typeface="Arial"/>
              </a:rPr>
              <a:t>S</a:t>
            </a:r>
            <a:r>
              <a:rPr sz="800" spc="-35" dirty="0">
                <a:solidFill>
                  <a:srgbClr val="151616"/>
                </a:solidFill>
                <a:latin typeface="Arial"/>
                <a:cs typeface="Arial"/>
              </a:rPr>
              <a:t>P</a:t>
            </a:r>
            <a:r>
              <a:rPr sz="800" spc="25" dirty="0">
                <a:solidFill>
                  <a:srgbClr val="151616"/>
                </a:solidFill>
                <a:latin typeface="Arial"/>
                <a:cs typeface="Arial"/>
              </a:rPr>
              <a:t>A</a:t>
            </a:r>
            <a:r>
              <a:rPr sz="800" spc="15" dirty="0">
                <a:solidFill>
                  <a:srgbClr val="151616"/>
                </a:solidFill>
                <a:latin typeface="Arial"/>
                <a:cs typeface="Arial"/>
              </a:rPr>
              <a:t>R</a:t>
            </a:r>
            <a:r>
              <a:rPr sz="800" spc="25" dirty="0">
                <a:solidFill>
                  <a:srgbClr val="151616"/>
                </a:solidFill>
                <a:latin typeface="Arial"/>
                <a:cs typeface="Arial"/>
              </a:rPr>
              <a:t>E</a:t>
            </a:r>
            <a:r>
              <a:rPr sz="800" spc="15" dirty="0">
                <a:solidFill>
                  <a:srgbClr val="151616"/>
                </a:solidFill>
                <a:latin typeface="Arial"/>
                <a:cs typeface="Arial"/>
              </a:rPr>
              <a:t>N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  </a:t>
            </a:r>
            <a:r>
              <a:rPr sz="800" spc="15" dirty="0">
                <a:solidFill>
                  <a:srgbClr val="151616"/>
                </a:solidFill>
                <a:latin typeface="Arial"/>
                <a:cs typeface="Arial"/>
              </a:rPr>
              <a:t>WINDOW</a:t>
            </a:r>
            <a:endParaRPr sz="800">
              <a:latin typeface="Arial"/>
              <a:cs typeface="Arial"/>
            </a:endParaRPr>
          </a:p>
        </p:txBody>
      </p:sp>
      <p:sp>
        <p:nvSpPr>
          <p:cNvPr id="298" name="object 298"/>
          <p:cNvSpPr txBox="1"/>
          <p:nvPr/>
        </p:nvSpPr>
        <p:spPr>
          <a:xfrm>
            <a:off x="6652004" y="3279020"/>
            <a:ext cx="3601085" cy="883919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035685" marR="1965960" indent="-332740">
              <a:lnSpc>
                <a:spcPts val="890"/>
              </a:lnSpc>
              <a:spcBef>
                <a:spcPts val="185"/>
              </a:spcBef>
            </a:pPr>
            <a:r>
              <a:rPr sz="800" spc="10" dirty="0">
                <a:solidFill>
                  <a:srgbClr val="151616"/>
                </a:solidFill>
                <a:latin typeface="Arial"/>
                <a:cs typeface="Arial"/>
              </a:rPr>
              <a:t>BOTTOM</a:t>
            </a:r>
            <a:r>
              <a:rPr sz="800" spc="-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15" dirty="0">
                <a:solidFill>
                  <a:srgbClr val="151616"/>
                </a:solidFill>
                <a:latin typeface="Arial"/>
                <a:cs typeface="Arial"/>
              </a:rPr>
              <a:t>RUBBER  </a:t>
            </a:r>
            <a:r>
              <a:rPr sz="800" spc="10" dirty="0">
                <a:solidFill>
                  <a:srgbClr val="151616"/>
                </a:solidFill>
                <a:latin typeface="Arial"/>
                <a:cs typeface="Arial"/>
              </a:rPr>
              <a:t>GRIP</a:t>
            </a:r>
            <a:endParaRPr sz="800">
              <a:latin typeface="Arial"/>
              <a:cs typeface="Arial"/>
            </a:endParaRPr>
          </a:p>
          <a:p>
            <a:pPr marL="12700" marR="5080" algn="just">
              <a:lnSpc>
                <a:spcPts val="890"/>
              </a:lnSpc>
              <a:spcBef>
                <a:spcPts val="445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The drawing above, shows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disassembled casing.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two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sides are held  together</a:t>
            </a:r>
            <a:r>
              <a:rPr sz="800" spc="-5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by</a:t>
            </a:r>
            <a:r>
              <a:rPr sz="800" spc="-5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small</a:t>
            </a:r>
            <a:r>
              <a:rPr sz="800" spc="-5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M4</a:t>
            </a:r>
            <a:r>
              <a:rPr sz="800" spc="-5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countersunk</a:t>
            </a:r>
            <a:r>
              <a:rPr sz="800" spc="-5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screws.</a:t>
            </a:r>
            <a:r>
              <a:rPr sz="800" spc="-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This</a:t>
            </a:r>
            <a:r>
              <a:rPr sz="800" spc="-5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allows</a:t>
            </a:r>
            <a:r>
              <a:rPr sz="800" spc="-5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for</a:t>
            </a:r>
            <a:r>
              <a:rPr sz="800" spc="-5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repairs</a:t>
            </a:r>
            <a:r>
              <a:rPr sz="800" spc="-5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to</a:t>
            </a:r>
            <a:r>
              <a:rPr sz="800" spc="-5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be</a:t>
            </a:r>
            <a:r>
              <a:rPr sz="800" spc="-5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carried</a:t>
            </a:r>
            <a:r>
              <a:rPr sz="800" spc="-5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out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and</a:t>
            </a:r>
            <a:r>
              <a:rPr sz="800" spc="-9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for</a:t>
            </a:r>
            <a:r>
              <a:rPr sz="800" spc="-9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800" spc="-9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coin</a:t>
            </a:r>
            <a:r>
              <a:rPr sz="800" spc="-9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batteries</a:t>
            </a:r>
            <a:r>
              <a:rPr sz="800" spc="-9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to</a:t>
            </a:r>
            <a:r>
              <a:rPr sz="800" spc="-9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be</a:t>
            </a:r>
            <a:r>
              <a:rPr sz="800" spc="-9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replaced.</a:t>
            </a:r>
            <a:endParaRPr sz="800">
              <a:latin typeface="Arial"/>
              <a:cs typeface="Arial"/>
            </a:endParaRPr>
          </a:p>
          <a:p>
            <a:pPr marL="12700" marR="5080" algn="just">
              <a:lnSpc>
                <a:spcPts val="890"/>
              </a:lnSpc>
              <a:spcBef>
                <a:spcPts val="10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Industrial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strength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double sided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tape,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permanently holds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rubber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bottom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grip  and</a:t>
            </a:r>
            <a:r>
              <a:rPr sz="800" spc="-9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800" spc="-9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rubber</a:t>
            </a:r>
            <a:r>
              <a:rPr sz="800" spc="-9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comfort</a:t>
            </a:r>
            <a:r>
              <a:rPr sz="800" spc="-9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curve,</a:t>
            </a:r>
            <a:r>
              <a:rPr sz="800" spc="-9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to</a:t>
            </a:r>
            <a:r>
              <a:rPr sz="800" spc="-9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800" spc="-9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casing.</a:t>
            </a:r>
            <a:endParaRPr sz="800">
              <a:latin typeface="Arial"/>
              <a:cs typeface="Arial"/>
            </a:endParaRPr>
          </a:p>
        </p:txBody>
      </p:sp>
      <p:sp>
        <p:nvSpPr>
          <p:cNvPr id="299" name="object 299"/>
          <p:cNvSpPr txBox="1"/>
          <p:nvPr/>
        </p:nvSpPr>
        <p:spPr>
          <a:xfrm>
            <a:off x="6907190" y="1358780"/>
            <a:ext cx="558800" cy="374650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5080">
              <a:lnSpc>
                <a:spcPts val="890"/>
              </a:lnSpc>
              <a:spcBef>
                <a:spcPts val="185"/>
              </a:spcBef>
            </a:pPr>
            <a:r>
              <a:rPr sz="800" spc="15" dirty="0">
                <a:solidFill>
                  <a:srgbClr val="151616"/>
                </a:solidFill>
                <a:latin typeface="Arial"/>
                <a:cs typeface="Arial"/>
              </a:rPr>
              <a:t>RUBBER  C</a:t>
            </a:r>
            <a:r>
              <a:rPr sz="800" spc="25" dirty="0">
                <a:solidFill>
                  <a:srgbClr val="151616"/>
                </a:solidFill>
                <a:latin typeface="Arial"/>
                <a:cs typeface="Arial"/>
              </a:rPr>
              <a:t>OMFO</a:t>
            </a:r>
            <a:r>
              <a:rPr sz="800" spc="0" dirty="0">
                <a:solidFill>
                  <a:srgbClr val="151616"/>
                </a:solidFill>
                <a:latin typeface="Arial"/>
                <a:cs typeface="Arial"/>
              </a:rPr>
              <a:t>R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  </a:t>
            </a:r>
            <a:r>
              <a:rPr sz="800" spc="10" dirty="0">
                <a:solidFill>
                  <a:srgbClr val="151616"/>
                </a:solidFill>
                <a:latin typeface="Arial"/>
                <a:cs typeface="Arial"/>
              </a:rPr>
              <a:t>GRIP</a:t>
            </a:r>
            <a:endParaRPr sz="800">
              <a:latin typeface="Arial"/>
              <a:cs typeface="Arial"/>
            </a:endParaRPr>
          </a:p>
        </p:txBody>
      </p:sp>
      <p:sp>
        <p:nvSpPr>
          <p:cNvPr id="300" name="object 300"/>
          <p:cNvSpPr/>
          <p:nvPr/>
        </p:nvSpPr>
        <p:spPr>
          <a:xfrm>
            <a:off x="7410290" y="1114937"/>
            <a:ext cx="179070" cy="321945"/>
          </a:xfrm>
          <a:custGeom>
            <a:avLst/>
            <a:gdLst/>
            <a:ahLst/>
            <a:cxnLst/>
            <a:rect l="l" t="t" r="r" b="b"/>
            <a:pathLst>
              <a:path w="179070" h="321944">
                <a:moveTo>
                  <a:pt x="146045" y="51628"/>
                </a:moveTo>
                <a:lnTo>
                  <a:pt x="0" y="318311"/>
                </a:lnTo>
                <a:lnTo>
                  <a:pt x="6314" y="321768"/>
                </a:lnTo>
                <a:lnTo>
                  <a:pt x="152359" y="55086"/>
                </a:lnTo>
                <a:lnTo>
                  <a:pt x="146045" y="51628"/>
                </a:lnTo>
                <a:close/>
              </a:path>
              <a:path w="179070" h="321944">
                <a:moveTo>
                  <a:pt x="178507" y="47001"/>
                </a:moveTo>
                <a:lnTo>
                  <a:pt x="148579" y="47001"/>
                </a:lnTo>
                <a:lnTo>
                  <a:pt x="154894" y="50457"/>
                </a:lnTo>
                <a:lnTo>
                  <a:pt x="152359" y="55086"/>
                </a:lnTo>
                <a:lnTo>
                  <a:pt x="178549" y="69429"/>
                </a:lnTo>
                <a:lnTo>
                  <a:pt x="178507" y="47001"/>
                </a:lnTo>
                <a:close/>
              </a:path>
              <a:path w="179070" h="321944">
                <a:moveTo>
                  <a:pt x="148579" y="47001"/>
                </a:moveTo>
                <a:lnTo>
                  <a:pt x="146045" y="51628"/>
                </a:lnTo>
                <a:lnTo>
                  <a:pt x="152359" y="55086"/>
                </a:lnTo>
                <a:lnTo>
                  <a:pt x="154894" y="50457"/>
                </a:lnTo>
                <a:lnTo>
                  <a:pt x="148579" y="47001"/>
                </a:lnTo>
                <a:close/>
              </a:path>
              <a:path w="179070" h="321944">
                <a:moveTo>
                  <a:pt x="178419" y="0"/>
                </a:moveTo>
                <a:lnTo>
                  <a:pt x="119851" y="37282"/>
                </a:lnTo>
                <a:lnTo>
                  <a:pt x="146045" y="51628"/>
                </a:lnTo>
                <a:lnTo>
                  <a:pt x="148579" y="47001"/>
                </a:lnTo>
                <a:lnTo>
                  <a:pt x="178507" y="47001"/>
                </a:lnTo>
                <a:lnTo>
                  <a:pt x="178419" y="0"/>
                </a:lnTo>
                <a:close/>
              </a:path>
            </a:pathLst>
          </a:custGeom>
          <a:solidFill>
            <a:srgbClr val="DD2B1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1" name="object 301"/>
          <p:cNvSpPr/>
          <p:nvPr/>
        </p:nvSpPr>
        <p:spPr>
          <a:xfrm>
            <a:off x="7889957" y="3012321"/>
            <a:ext cx="72390" cy="274955"/>
          </a:xfrm>
          <a:custGeom>
            <a:avLst/>
            <a:gdLst/>
            <a:ahLst/>
            <a:cxnLst/>
            <a:rect l="l" t="t" r="r" b="b"/>
            <a:pathLst>
              <a:path w="72390" h="274954">
                <a:moveTo>
                  <a:pt x="35720" y="59412"/>
                </a:moveTo>
                <a:lnTo>
                  <a:pt x="0" y="273729"/>
                </a:lnTo>
                <a:lnTo>
                  <a:pt x="7099" y="274910"/>
                </a:lnTo>
                <a:lnTo>
                  <a:pt x="42819" y="60595"/>
                </a:lnTo>
                <a:lnTo>
                  <a:pt x="35720" y="59412"/>
                </a:lnTo>
                <a:close/>
              </a:path>
              <a:path w="72390" h="274954">
                <a:moveTo>
                  <a:pt x="68311" y="54212"/>
                </a:moveTo>
                <a:lnTo>
                  <a:pt x="36587" y="54212"/>
                </a:lnTo>
                <a:lnTo>
                  <a:pt x="43686" y="55393"/>
                </a:lnTo>
                <a:lnTo>
                  <a:pt x="42819" y="60595"/>
                </a:lnTo>
                <a:lnTo>
                  <a:pt x="72278" y="65505"/>
                </a:lnTo>
                <a:lnTo>
                  <a:pt x="68311" y="54212"/>
                </a:lnTo>
                <a:close/>
              </a:path>
              <a:path w="72390" h="274954">
                <a:moveTo>
                  <a:pt x="36587" y="54212"/>
                </a:moveTo>
                <a:lnTo>
                  <a:pt x="35720" y="59412"/>
                </a:lnTo>
                <a:lnTo>
                  <a:pt x="42819" y="60595"/>
                </a:lnTo>
                <a:lnTo>
                  <a:pt x="43686" y="55393"/>
                </a:lnTo>
                <a:lnTo>
                  <a:pt x="36587" y="54212"/>
                </a:lnTo>
                <a:close/>
              </a:path>
              <a:path w="72390" h="274954">
                <a:moveTo>
                  <a:pt x="49269" y="0"/>
                </a:moveTo>
                <a:lnTo>
                  <a:pt x="6261" y="54503"/>
                </a:lnTo>
                <a:lnTo>
                  <a:pt x="35720" y="59412"/>
                </a:lnTo>
                <a:lnTo>
                  <a:pt x="36587" y="54212"/>
                </a:lnTo>
                <a:lnTo>
                  <a:pt x="68311" y="54212"/>
                </a:lnTo>
                <a:lnTo>
                  <a:pt x="49269" y="0"/>
                </a:lnTo>
                <a:close/>
              </a:path>
            </a:pathLst>
          </a:custGeom>
          <a:solidFill>
            <a:srgbClr val="E1088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2" name="object 302"/>
          <p:cNvSpPr/>
          <p:nvPr/>
        </p:nvSpPr>
        <p:spPr>
          <a:xfrm>
            <a:off x="9044128" y="1798030"/>
            <a:ext cx="558800" cy="490855"/>
          </a:xfrm>
          <a:custGeom>
            <a:avLst/>
            <a:gdLst/>
            <a:ahLst/>
            <a:cxnLst/>
            <a:rect l="l" t="t" r="r" b="b"/>
            <a:pathLst>
              <a:path w="558800" h="490855">
                <a:moveTo>
                  <a:pt x="23684" y="425124"/>
                </a:moveTo>
                <a:lnTo>
                  <a:pt x="0" y="490388"/>
                </a:lnTo>
                <a:lnTo>
                  <a:pt x="67802" y="475448"/>
                </a:lnTo>
                <a:lnTo>
                  <a:pt x="51167" y="456473"/>
                </a:lnTo>
                <a:lnTo>
                  <a:pt x="44147" y="456473"/>
                </a:lnTo>
                <a:lnTo>
                  <a:pt x="39401" y="451058"/>
                </a:lnTo>
                <a:lnTo>
                  <a:pt x="43369" y="447579"/>
                </a:lnTo>
                <a:lnTo>
                  <a:pt x="23684" y="425124"/>
                </a:lnTo>
                <a:close/>
              </a:path>
              <a:path w="558800" h="490855">
                <a:moveTo>
                  <a:pt x="43369" y="447579"/>
                </a:moveTo>
                <a:lnTo>
                  <a:pt x="39401" y="451058"/>
                </a:lnTo>
                <a:lnTo>
                  <a:pt x="44147" y="456473"/>
                </a:lnTo>
                <a:lnTo>
                  <a:pt x="48116" y="452993"/>
                </a:lnTo>
                <a:lnTo>
                  <a:pt x="43369" y="447579"/>
                </a:lnTo>
                <a:close/>
              </a:path>
              <a:path w="558800" h="490855">
                <a:moveTo>
                  <a:pt x="48116" y="452993"/>
                </a:moveTo>
                <a:lnTo>
                  <a:pt x="44147" y="456473"/>
                </a:lnTo>
                <a:lnTo>
                  <a:pt x="51167" y="456473"/>
                </a:lnTo>
                <a:lnTo>
                  <a:pt x="48116" y="452993"/>
                </a:lnTo>
                <a:close/>
              </a:path>
              <a:path w="558800" h="490855">
                <a:moveTo>
                  <a:pt x="553888" y="0"/>
                </a:moveTo>
                <a:lnTo>
                  <a:pt x="43369" y="447579"/>
                </a:lnTo>
                <a:lnTo>
                  <a:pt x="48116" y="452993"/>
                </a:lnTo>
                <a:lnTo>
                  <a:pt x="558633" y="5415"/>
                </a:lnTo>
                <a:lnTo>
                  <a:pt x="553888" y="0"/>
                </a:lnTo>
                <a:close/>
              </a:path>
            </a:pathLst>
          </a:custGeom>
          <a:solidFill>
            <a:srgbClr val="DD2B1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3" name="object 303"/>
          <p:cNvSpPr/>
          <p:nvPr/>
        </p:nvSpPr>
        <p:spPr>
          <a:xfrm>
            <a:off x="9714689" y="2105538"/>
            <a:ext cx="116927" cy="124383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4" name="object 304"/>
          <p:cNvSpPr/>
          <p:nvPr/>
        </p:nvSpPr>
        <p:spPr>
          <a:xfrm>
            <a:off x="9790890" y="2380129"/>
            <a:ext cx="100965" cy="62865"/>
          </a:xfrm>
          <a:custGeom>
            <a:avLst/>
            <a:gdLst/>
            <a:ahLst/>
            <a:cxnLst/>
            <a:rect l="l" t="t" r="r" b="b"/>
            <a:pathLst>
              <a:path w="100965" h="62864">
                <a:moveTo>
                  <a:pt x="44766" y="0"/>
                </a:moveTo>
                <a:lnTo>
                  <a:pt x="0" y="53070"/>
                </a:lnTo>
                <a:lnTo>
                  <a:pt x="68792" y="62463"/>
                </a:lnTo>
                <a:lnTo>
                  <a:pt x="58800" y="36485"/>
                </a:lnTo>
                <a:lnTo>
                  <a:pt x="53146" y="36485"/>
                </a:lnTo>
                <a:lnTo>
                  <a:pt x="50562" y="29767"/>
                </a:lnTo>
                <a:lnTo>
                  <a:pt x="55487" y="27873"/>
                </a:lnTo>
                <a:lnTo>
                  <a:pt x="44766" y="0"/>
                </a:lnTo>
                <a:close/>
              </a:path>
              <a:path w="100965" h="62864">
                <a:moveTo>
                  <a:pt x="55487" y="27873"/>
                </a:moveTo>
                <a:lnTo>
                  <a:pt x="50562" y="29767"/>
                </a:lnTo>
                <a:lnTo>
                  <a:pt x="53146" y="36485"/>
                </a:lnTo>
                <a:lnTo>
                  <a:pt x="58071" y="34591"/>
                </a:lnTo>
                <a:lnTo>
                  <a:pt x="55487" y="27873"/>
                </a:lnTo>
                <a:close/>
              </a:path>
              <a:path w="100965" h="62864">
                <a:moveTo>
                  <a:pt x="58071" y="34591"/>
                </a:moveTo>
                <a:lnTo>
                  <a:pt x="53146" y="36485"/>
                </a:lnTo>
                <a:lnTo>
                  <a:pt x="58800" y="36485"/>
                </a:lnTo>
                <a:lnTo>
                  <a:pt x="58071" y="34591"/>
                </a:lnTo>
                <a:close/>
              </a:path>
              <a:path w="100965" h="62864">
                <a:moveTo>
                  <a:pt x="97768" y="11609"/>
                </a:moveTo>
                <a:lnTo>
                  <a:pt x="55487" y="27873"/>
                </a:lnTo>
                <a:lnTo>
                  <a:pt x="58071" y="34591"/>
                </a:lnTo>
                <a:lnTo>
                  <a:pt x="100354" y="18327"/>
                </a:lnTo>
                <a:lnTo>
                  <a:pt x="97768" y="11609"/>
                </a:lnTo>
                <a:close/>
              </a:path>
            </a:pathLst>
          </a:custGeom>
          <a:solidFill>
            <a:srgbClr val="DD2B1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5" name="object 305"/>
          <p:cNvSpPr/>
          <p:nvPr/>
        </p:nvSpPr>
        <p:spPr>
          <a:xfrm>
            <a:off x="9554669" y="2407740"/>
            <a:ext cx="566420" cy="544195"/>
          </a:xfrm>
          <a:custGeom>
            <a:avLst/>
            <a:gdLst/>
            <a:ahLst/>
            <a:cxnLst/>
            <a:rect l="l" t="t" r="r" b="b"/>
            <a:pathLst>
              <a:path w="566420" h="544194">
                <a:moveTo>
                  <a:pt x="20728" y="477356"/>
                </a:moveTo>
                <a:lnTo>
                  <a:pt x="0" y="543618"/>
                </a:lnTo>
                <a:lnTo>
                  <a:pt x="67064" y="525646"/>
                </a:lnTo>
                <a:lnTo>
                  <a:pt x="49897" y="507754"/>
                </a:lnTo>
                <a:lnTo>
                  <a:pt x="42580" y="507754"/>
                </a:lnTo>
                <a:lnTo>
                  <a:pt x="37598" y="502556"/>
                </a:lnTo>
                <a:lnTo>
                  <a:pt x="41405" y="498904"/>
                </a:lnTo>
                <a:lnTo>
                  <a:pt x="20728" y="477356"/>
                </a:lnTo>
                <a:close/>
              </a:path>
              <a:path w="566420" h="544194">
                <a:moveTo>
                  <a:pt x="41405" y="498904"/>
                </a:moveTo>
                <a:lnTo>
                  <a:pt x="37598" y="502556"/>
                </a:lnTo>
                <a:lnTo>
                  <a:pt x="42580" y="507754"/>
                </a:lnTo>
                <a:lnTo>
                  <a:pt x="46390" y="504099"/>
                </a:lnTo>
                <a:lnTo>
                  <a:pt x="41405" y="498904"/>
                </a:lnTo>
                <a:close/>
              </a:path>
              <a:path w="566420" h="544194">
                <a:moveTo>
                  <a:pt x="46390" y="504099"/>
                </a:moveTo>
                <a:lnTo>
                  <a:pt x="42580" y="507754"/>
                </a:lnTo>
                <a:lnTo>
                  <a:pt x="49897" y="507754"/>
                </a:lnTo>
                <a:lnTo>
                  <a:pt x="46390" y="504099"/>
                </a:lnTo>
                <a:close/>
              </a:path>
              <a:path w="566420" h="544194">
                <a:moveTo>
                  <a:pt x="561392" y="0"/>
                </a:moveTo>
                <a:lnTo>
                  <a:pt x="41405" y="498904"/>
                </a:lnTo>
                <a:lnTo>
                  <a:pt x="46390" y="504099"/>
                </a:lnTo>
                <a:lnTo>
                  <a:pt x="566374" y="5199"/>
                </a:lnTo>
                <a:lnTo>
                  <a:pt x="561392" y="0"/>
                </a:lnTo>
                <a:close/>
              </a:path>
            </a:pathLst>
          </a:custGeom>
          <a:solidFill>
            <a:srgbClr val="DD2B1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6" name="object 306"/>
          <p:cNvSpPr txBox="1"/>
          <p:nvPr/>
        </p:nvSpPr>
        <p:spPr>
          <a:xfrm>
            <a:off x="9686009" y="632962"/>
            <a:ext cx="814069" cy="374650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5080" algn="ctr">
              <a:lnSpc>
                <a:spcPts val="890"/>
              </a:lnSpc>
              <a:spcBef>
                <a:spcPts val="185"/>
              </a:spcBef>
            </a:pPr>
            <a:r>
              <a:rPr sz="800" spc="15" dirty="0">
                <a:solidFill>
                  <a:srgbClr val="151616"/>
                </a:solidFill>
                <a:latin typeface="Arial"/>
                <a:cs typeface="Arial"/>
              </a:rPr>
              <a:t>INDUSTRIAL  STRENGTH  MASKING</a:t>
            </a:r>
            <a:r>
              <a:rPr sz="800" spc="-6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TAPE</a:t>
            </a:r>
            <a:endParaRPr sz="800">
              <a:latin typeface="Arial"/>
              <a:cs typeface="Arial"/>
            </a:endParaRPr>
          </a:p>
        </p:txBody>
      </p:sp>
      <p:sp>
        <p:nvSpPr>
          <p:cNvPr id="307" name="object 307"/>
          <p:cNvSpPr txBox="1"/>
          <p:nvPr/>
        </p:nvSpPr>
        <p:spPr>
          <a:xfrm>
            <a:off x="6313007" y="4397246"/>
            <a:ext cx="14414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A</a:t>
            </a:r>
            <a:endParaRPr sz="1400">
              <a:latin typeface="Arial"/>
              <a:cs typeface="Arial"/>
            </a:endParaRPr>
          </a:p>
        </p:txBody>
      </p:sp>
      <p:sp>
        <p:nvSpPr>
          <p:cNvPr id="308" name="object 308"/>
          <p:cNvSpPr txBox="1"/>
          <p:nvPr/>
        </p:nvSpPr>
        <p:spPr>
          <a:xfrm>
            <a:off x="9345769" y="4397246"/>
            <a:ext cx="15430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5" dirty="0">
                <a:solidFill>
                  <a:srgbClr val="151616"/>
                </a:solidFill>
                <a:latin typeface="Arial"/>
                <a:cs typeface="Arial"/>
              </a:rPr>
              <a:t>C</a:t>
            </a:r>
            <a:endParaRPr sz="1400">
              <a:latin typeface="Arial"/>
              <a:cs typeface="Arial"/>
            </a:endParaRPr>
          </a:p>
        </p:txBody>
      </p:sp>
      <p:sp>
        <p:nvSpPr>
          <p:cNvPr id="309" name="object 309"/>
          <p:cNvSpPr txBox="1"/>
          <p:nvPr/>
        </p:nvSpPr>
        <p:spPr>
          <a:xfrm>
            <a:off x="5634828" y="6478048"/>
            <a:ext cx="1601470" cy="60134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5080">
              <a:lnSpc>
                <a:spcPts val="890"/>
              </a:lnSpc>
              <a:spcBef>
                <a:spcPts val="185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The casing has an additional ‘lug’,  which has been drilled.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A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small  loop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of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leather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/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textile material can  be used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hold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tape measure, 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from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a standard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hook.</a:t>
            </a:r>
            <a:endParaRPr sz="800">
              <a:latin typeface="Arial"/>
              <a:cs typeface="Arial"/>
            </a:endParaRPr>
          </a:p>
        </p:txBody>
      </p:sp>
      <p:sp>
        <p:nvSpPr>
          <p:cNvPr id="310" name="object 310"/>
          <p:cNvSpPr txBox="1"/>
          <p:nvPr/>
        </p:nvSpPr>
        <p:spPr>
          <a:xfrm>
            <a:off x="7478867" y="6203728"/>
            <a:ext cx="1290955" cy="715010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5080">
              <a:lnSpc>
                <a:spcPts val="890"/>
              </a:lnSpc>
              <a:spcBef>
                <a:spcPts val="185"/>
              </a:spcBef>
            </a:pP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A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hook has been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formed,</a:t>
            </a:r>
            <a:r>
              <a:rPr sz="800" spc="-7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as  part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of 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casing.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hook  has been positioned so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that  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tape measures centre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of  </a:t>
            </a:r>
            <a:r>
              <a:rPr sz="800" spc="-10" dirty="0">
                <a:solidFill>
                  <a:srgbClr val="151616"/>
                </a:solidFill>
                <a:latin typeface="Arial"/>
                <a:cs typeface="Arial"/>
              </a:rPr>
              <a:t>gravity,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allows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it to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hang  </a:t>
            </a:r>
            <a:r>
              <a:rPr sz="800" spc="-10" dirty="0">
                <a:solidFill>
                  <a:srgbClr val="151616"/>
                </a:solidFill>
                <a:latin typeface="Arial"/>
                <a:cs typeface="Arial"/>
              </a:rPr>
              <a:t>securely.</a:t>
            </a:r>
            <a:endParaRPr sz="800">
              <a:latin typeface="Arial"/>
              <a:cs typeface="Arial"/>
            </a:endParaRPr>
          </a:p>
        </p:txBody>
      </p:sp>
      <p:sp>
        <p:nvSpPr>
          <p:cNvPr id="311" name="object 311"/>
          <p:cNvSpPr txBox="1"/>
          <p:nvPr/>
        </p:nvSpPr>
        <p:spPr>
          <a:xfrm>
            <a:off x="9040969" y="6279929"/>
            <a:ext cx="1137920" cy="60134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5080">
              <a:lnSpc>
                <a:spcPts val="890"/>
              </a:lnSpc>
              <a:spcBef>
                <a:spcPts val="185"/>
              </a:spcBef>
            </a:pP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A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small magnet on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casing, allows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tape  measure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be held  securely underneath any  steel workshop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shelf.</a:t>
            </a:r>
            <a:endParaRPr sz="800">
              <a:latin typeface="Arial"/>
              <a:cs typeface="Arial"/>
            </a:endParaRPr>
          </a:p>
        </p:txBody>
      </p:sp>
      <p:sp>
        <p:nvSpPr>
          <p:cNvPr id="312" name="object 312"/>
          <p:cNvSpPr txBox="1"/>
          <p:nvPr/>
        </p:nvSpPr>
        <p:spPr>
          <a:xfrm>
            <a:off x="518001" y="6498705"/>
            <a:ext cx="1742439" cy="5708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56210">
              <a:lnSpc>
                <a:spcPct val="100000"/>
              </a:lnSpc>
              <a:spcBef>
                <a:spcPts val="100"/>
              </a:spcBef>
            </a:pPr>
            <a:r>
              <a:rPr sz="800" spc="10" dirty="0">
                <a:solidFill>
                  <a:srgbClr val="151616"/>
                </a:solidFill>
                <a:latin typeface="Arial"/>
                <a:cs typeface="Arial"/>
              </a:rPr>
              <a:t>TWO </a:t>
            </a:r>
            <a:r>
              <a:rPr sz="800" spc="15" dirty="0">
                <a:solidFill>
                  <a:srgbClr val="151616"/>
                </a:solidFill>
                <a:latin typeface="Arial"/>
                <a:cs typeface="Arial"/>
              </a:rPr>
              <a:t>PLASTIC</a:t>
            </a:r>
            <a:r>
              <a:rPr sz="800" spc="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15" dirty="0">
                <a:solidFill>
                  <a:srgbClr val="151616"/>
                </a:solidFill>
                <a:latin typeface="Arial"/>
                <a:cs typeface="Arial"/>
              </a:rPr>
              <a:t>RIVETS</a:t>
            </a:r>
            <a:endParaRPr sz="800">
              <a:latin typeface="Arial"/>
              <a:cs typeface="Arial"/>
            </a:endParaRPr>
          </a:p>
          <a:p>
            <a:pPr marL="12700" marR="5080">
              <a:lnSpc>
                <a:spcPts val="890"/>
              </a:lnSpc>
              <a:spcBef>
                <a:spcPts val="675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Steel, aluminium and even copper  rivets could be used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secure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grip 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tape.</a:t>
            </a:r>
            <a:endParaRPr sz="800">
              <a:latin typeface="Arial"/>
              <a:cs typeface="Arial"/>
            </a:endParaRPr>
          </a:p>
        </p:txBody>
      </p:sp>
      <p:sp>
        <p:nvSpPr>
          <p:cNvPr id="313" name="object 313"/>
          <p:cNvSpPr txBox="1"/>
          <p:nvPr/>
        </p:nvSpPr>
        <p:spPr>
          <a:xfrm>
            <a:off x="2701138" y="6750471"/>
            <a:ext cx="2731135" cy="374650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5080">
              <a:lnSpc>
                <a:spcPts val="890"/>
              </a:lnSpc>
              <a:spcBef>
                <a:spcPts val="185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The rubber grip is attached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to 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base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of 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tape measure,  with either glue or industrial standard, double sided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tape. It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prevents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casing slipping, when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measure is in</a:t>
            </a:r>
            <a:r>
              <a:rPr sz="800" spc="8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use.</a:t>
            </a:r>
            <a:endParaRPr sz="800">
              <a:latin typeface="Arial"/>
              <a:cs typeface="Arial"/>
            </a:endParaRPr>
          </a:p>
        </p:txBody>
      </p:sp>
      <p:sp>
        <p:nvSpPr>
          <p:cNvPr id="314" name="object 314"/>
          <p:cNvSpPr txBox="1"/>
          <p:nvPr/>
        </p:nvSpPr>
        <p:spPr>
          <a:xfrm>
            <a:off x="630264" y="4702060"/>
            <a:ext cx="230504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15" dirty="0">
                <a:solidFill>
                  <a:srgbClr val="151616"/>
                </a:solidFill>
                <a:latin typeface="Arial"/>
                <a:cs typeface="Arial"/>
              </a:rPr>
              <a:t>L</a:t>
            </a:r>
            <a:r>
              <a:rPr sz="800" spc="25" dirty="0">
                <a:solidFill>
                  <a:srgbClr val="151616"/>
                </a:solidFill>
                <a:latin typeface="Arial"/>
                <a:cs typeface="Arial"/>
              </a:rPr>
              <a:t>E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D</a:t>
            </a:r>
            <a:endParaRPr sz="800">
              <a:latin typeface="Arial"/>
              <a:cs typeface="Arial"/>
            </a:endParaRPr>
          </a:p>
        </p:txBody>
      </p:sp>
      <p:sp>
        <p:nvSpPr>
          <p:cNvPr id="315" name="object 315"/>
          <p:cNvSpPr/>
          <p:nvPr/>
        </p:nvSpPr>
        <p:spPr>
          <a:xfrm>
            <a:off x="852130" y="4553466"/>
            <a:ext cx="158622" cy="143644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6" name="object 316"/>
          <p:cNvSpPr txBox="1"/>
          <p:nvPr/>
        </p:nvSpPr>
        <p:spPr>
          <a:xfrm rot="2400000">
            <a:off x="1178053" y="4210665"/>
            <a:ext cx="447919" cy="101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800"/>
              </a:lnSpc>
            </a:pPr>
            <a:r>
              <a:rPr sz="1200" spc="-7" baseline="3472" dirty="0">
                <a:solidFill>
                  <a:srgbClr val="151616"/>
                </a:solidFill>
                <a:latin typeface="Arial"/>
                <a:cs typeface="Arial"/>
              </a:rPr>
              <a:t>CIRC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UIT</a:t>
            </a:r>
            <a:endParaRPr sz="800">
              <a:latin typeface="Arial"/>
              <a:cs typeface="Arial"/>
            </a:endParaRPr>
          </a:p>
        </p:txBody>
      </p:sp>
      <p:sp>
        <p:nvSpPr>
          <p:cNvPr id="317" name="object 317"/>
          <p:cNvSpPr txBox="1"/>
          <p:nvPr/>
        </p:nvSpPr>
        <p:spPr>
          <a:xfrm>
            <a:off x="1460844" y="4789691"/>
            <a:ext cx="611505" cy="26098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5080">
              <a:lnSpc>
                <a:spcPts val="890"/>
              </a:lnSpc>
              <a:spcBef>
                <a:spcPts val="185"/>
              </a:spcBef>
            </a:pPr>
            <a:r>
              <a:rPr sz="800" spc="10" dirty="0">
                <a:solidFill>
                  <a:srgbClr val="151616"/>
                </a:solidFill>
                <a:latin typeface="Arial"/>
                <a:cs typeface="Arial"/>
              </a:rPr>
              <a:t>BUTTON  </a:t>
            </a:r>
            <a:r>
              <a:rPr sz="800" spc="25" dirty="0">
                <a:solidFill>
                  <a:srgbClr val="151616"/>
                </a:solidFill>
                <a:latin typeface="Arial"/>
                <a:cs typeface="Arial"/>
              </a:rPr>
              <a:t>B</a:t>
            </a:r>
            <a:r>
              <a:rPr sz="800" spc="-35" dirty="0">
                <a:solidFill>
                  <a:srgbClr val="151616"/>
                </a:solidFill>
                <a:latin typeface="Arial"/>
                <a:cs typeface="Arial"/>
              </a:rPr>
              <a:t>A</a:t>
            </a:r>
            <a:r>
              <a:rPr sz="800" spc="25" dirty="0">
                <a:solidFill>
                  <a:srgbClr val="151616"/>
                </a:solidFill>
                <a:latin typeface="Arial"/>
                <a:cs typeface="Arial"/>
              </a:rPr>
              <a:t>TTE</a:t>
            </a:r>
            <a:r>
              <a:rPr sz="800" spc="15" dirty="0">
                <a:solidFill>
                  <a:srgbClr val="151616"/>
                </a:solidFill>
                <a:latin typeface="Arial"/>
                <a:cs typeface="Arial"/>
              </a:rPr>
              <a:t>R</a:t>
            </a:r>
            <a:r>
              <a:rPr sz="800" spc="25" dirty="0">
                <a:solidFill>
                  <a:srgbClr val="151616"/>
                </a:solidFill>
                <a:latin typeface="Arial"/>
                <a:cs typeface="Arial"/>
              </a:rPr>
              <a:t>IE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S</a:t>
            </a:r>
            <a:endParaRPr sz="800">
              <a:latin typeface="Arial"/>
              <a:cs typeface="Arial"/>
            </a:endParaRPr>
          </a:p>
        </p:txBody>
      </p:sp>
      <p:sp>
        <p:nvSpPr>
          <p:cNvPr id="318" name="object 318"/>
          <p:cNvSpPr/>
          <p:nvPr/>
        </p:nvSpPr>
        <p:spPr>
          <a:xfrm>
            <a:off x="1490817" y="4629667"/>
            <a:ext cx="132285" cy="154735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9" name="object 319"/>
          <p:cNvSpPr txBox="1"/>
          <p:nvPr/>
        </p:nvSpPr>
        <p:spPr>
          <a:xfrm>
            <a:off x="314035" y="5111132"/>
            <a:ext cx="2414905" cy="713740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48590" marR="5080" algn="just">
              <a:lnSpc>
                <a:spcPts val="890"/>
              </a:lnSpc>
              <a:spcBef>
                <a:spcPts val="185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The grip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at 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end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of the tape,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could be attached  permanently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to 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tape by colourful plastic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rivets.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these will be an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attractive feature.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Even luminous  rivets could be used, making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grip more</a:t>
            </a:r>
            <a:r>
              <a:rPr sz="800" spc="1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visible.</a:t>
            </a:r>
            <a:endParaRPr sz="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810"/>
              </a:spcBef>
            </a:pPr>
            <a:r>
              <a:rPr sz="800" spc="10" dirty="0">
                <a:solidFill>
                  <a:srgbClr val="151616"/>
                </a:solidFill>
                <a:latin typeface="Arial"/>
                <a:cs typeface="Arial"/>
              </a:rPr>
              <a:t>GRIP</a:t>
            </a:r>
            <a:endParaRPr sz="800">
              <a:latin typeface="Arial"/>
              <a:cs typeface="Arial"/>
            </a:endParaRPr>
          </a:p>
        </p:txBody>
      </p:sp>
      <p:sp>
        <p:nvSpPr>
          <p:cNvPr id="320" name="object 320"/>
          <p:cNvSpPr/>
          <p:nvPr/>
        </p:nvSpPr>
        <p:spPr>
          <a:xfrm>
            <a:off x="462988" y="5816300"/>
            <a:ext cx="124854" cy="173541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1" name="object 321"/>
          <p:cNvSpPr txBox="1"/>
          <p:nvPr/>
        </p:nvSpPr>
        <p:spPr>
          <a:xfrm>
            <a:off x="5674720" y="5018302"/>
            <a:ext cx="24193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15" dirty="0">
                <a:solidFill>
                  <a:srgbClr val="151616"/>
                </a:solidFill>
                <a:latin typeface="Arial"/>
                <a:cs typeface="Arial"/>
              </a:rPr>
              <a:t>LU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G</a:t>
            </a:r>
            <a:endParaRPr sz="800">
              <a:latin typeface="Arial"/>
              <a:cs typeface="Arial"/>
            </a:endParaRPr>
          </a:p>
        </p:txBody>
      </p:sp>
      <p:sp>
        <p:nvSpPr>
          <p:cNvPr id="322" name="object 322"/>
          <p:cNvSpPr/>
          <p:nvPr/>
        </p:nvSpPr>
        <p:spPr>
          <a:xfrm>
            <a:off x="5883555" y="5133823"/>
            <a:ext cx="267335" cy="67310"/>
          </a:xfrm>
          <a:custGeom>
            <a:avLst/>
            <a:gdLst/>
            <a:ahLst/>
            <a:cxnLst/>
            <a:rect l="l" t="t" r="r" b="b"/>
            <a:pathLst>
              <a:path w="267335" h="67310">
                <a:moveTo>
                  <a:pt x="208079" y="0"/>
                </a:moveTo>
                <a:lnTo>
                  <a:pt x="206375" y="29815"/>
                </a:lnTo>
                <a:lnTo>
                  <a:pt x="211644" y="30116"/>
                </a:lnTo>
                <a:lnTo>
                  <a:pt x="211234" y="37302"/>
                </a:lnTo>
                <a:lnTo>
                  <a:pt x="205947" y="37302"/>
                </a:lnTo>
                <a:lnTo>
                  <a:pt x="204260" y="66815"/>
                </a:lnTo>
                <a:lnTo>
                  <a:pt x="266016" y="37302"/>
                </a:lnTo>
                <a:lnTo>
                  <a:pt x="211234" y="37302"/>
                </a:lnTo>
                <a:lnTo>
                  <a:pt x="205964" y="37001"/>
                </a:lnTo>
                <a:lnTo>
                  <a:pt x="266647" y="37001"/>
                </a:lnTo>
                <a:lnTo>
                  <a:pt x="266904" y="36878"/>
                </a:lnTo>
                <a:lnTo>
                  <a:pt x="208079" y="0"/>
                </a:lnTo>
                <a:close/>
              </a:path>
              <a:path w="267335" h="67310">
                <a:moveTo>
                  <a:pt x="206375" y="29815"/>
                </a:moveTo>
                <a:lnTo>
                  <a:pt x="205964" y="37001"/>
                </a:lnTo>
                <a:lnTo>
                  <a:pt x="211234" y="37302"/>
                </a:lnTo>
                <a:lnTo>
                  <a:pt x="211644" y="30116"/>
                </a:lnTo>
                <a:lnTo>
                  <a:pt x="206375" y="29815"/>
                </a:lnTo>
                <a:close/>
              </a:path>
              <a:path w="267335" h="67310">
                <a:moveTo>
                  <a:pt x="410" y="18042"/>
                </a:moveTo>
                <a:lnTo>
                  <a:pt x="0" y="25228"/>
                </a:lnTo>
                <a:lnTo>
                  <a:pt x="205964" y="37001"/>
                </a:lnTo>
                <a:lnTo>
                  <a:pt x="206375" y="29815"/>
                </a:lnTo>
                <a:lnTo>
                  <a:pt x="410" y="18042"/>
                </a:lnTo>
                <a:close/>
              </a:path>
            </a:pathLst>
          </a:custGeom>
          <a:solidFill>
            <a:srgbClr val="DD2B1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3" name="object 323"/>
          <p:cNvSpPr txBox="1"/>
          <p:nvPr/>
        </p:nvSpPr>
        <p:spPr>
          <a:xfrm>
            <a:off x="6932021" y="5033541"/>
            <a:ext cx="33591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15" dirty="0">
                <a:solidFill>
                  <a:srgbClr val="151616"/>
                </a:solidFill>
                <a:latin typeface="Arial"/>
                <a:cs typeface="Arial"/>
              </a:rPr>
              <a:t>H</a:t>
            </a:r>
            <a:r>
              <a:rPr sz="800" spc="25" dirty="0">
                <a:solidFill>
                  <a:srgbClr val="151616"/>
                </a:solidFill>
                <a:latin typeface="Arial"/>
                <a:cs typeface="Arial"/>
              </a:rPr>
              <a:t>OO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K</a:t>
            </a:r>
            <a:endParaRPr sz="800">
              <a:latin typeface="Arial"/>
              <a:cs typeface="Arial"/>
            </a:endParaRPr>
          </a:p>
        </p:txBody>
      </p:sp>
      <p:sp>
        <p:nvSpPr>
          <p:cNvPr id="324" name="object 324"/>
          <p:cNvSpPr/>
          <p:nvPr/>
        </p:nvSpPr>
        <p:spPr>
          <a:xfrm>
            <a:off x="7262251" y="5106215"/>
            <a:ext cx="221710" cy="69688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5" name="object 325"/>
          <p:cNvSpPr txBox="1"/>
          <p:nvPr/>
        </p:nvSpPr>
        <p:spPr>
          <a:xfrm>
            <a:off x="8372200" y="5064023"/>
            <a:ext cx="47815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25" dirty="0">
                <a:solidFill>
                  <a:srgbClr val="151616"/>
                </a:solidFill>
                <a:latin typeface="Arial"/>
                <a:cs typeface="Arial"/>
              </a:rPr>
              <a:t>MAG</a:t>
            </a:r>
            <a:r>
              <a:rPr sz="800" spc="15" dirty="0">
                <a:solidFill>
                  <a:srgbClr val="151616"/>
                </a:solidFill>
                <a:latin typeface="Arial"/>
                <a:cs typeface="Arial"/>
              </a:rPr>
              <a:t>N</a:t>
            </a:r>
            <a:r>
              <a:rPr sz="800" spc="25" dirty="0">
                <a:solidFill>
                  <a:srgbClr val="151616"/>
                </a:solidFill>
                <a:latin typeface="Arial"/>
                <a:cs typeface="Arial"/>
              </a:rPr>
              <a:t>E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</a:t>
            </a:r>
            <a:endParaRPr sz="800">
              <a:latin typeface="Arial"/>
              <a:cs typeface="Arial"/>
            </a:endParaRPr>
          </a:p>
        </p:txBody>
      </p:sp>
      <p:sp>
        <p:nvSpPr>
          <p:cNvPr id="326" name="object 326"/>
          <p:cNvSpPr/>
          <p:nvPr/>
        </p:nvSpPr>
        <p:spPr>
          <a:xfrm>
            <a:off x="8808868" y="5182473"/>
            <a:ext cx="244814" cy="87790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7" name="object 327"/>
          <p:cNvSpPr/>
          <p:nvPr/>
        </p:nvSpPr>
        <p:spPr>
          <a:xfrm>
            <a:off x="8830990" y="4949207"/>
            <a:ext cx="283845" cy="156210"/>
          </a:xfrm>
          <a:custGeom>
            <a:avLst/>
            <a:gdLst/>
            <a:ahLst/>
            <a:cxnLst/>
            <a:rect l="l" t="t" r="r" b="b"/>
            <a:pathLst>
              <a:path w="283845" h="156210">
                <a:moveTo>
                  <a:pt x="228423" y="26268"/>
                </a:moveTo>
                <a:lnTo>
                  <a:pt x="0" y="149745"/>
                </a:lnTo>
                <a:lnTo>
                  <a:pt x="3427" y="156081"/>
                </a:lnTo>
                <a:lnTo>
                  <a:pt x="231849" y="32606"/>
                </a:lnTo>
                <a:lnTo>
                  <a:pt x="228423" y="26268"/>
                </a:lnTo>
                <a:close/>
              </a:path>
              <a:path w="283845" h="156210">
                <a:moveTo>
                  <a:pt x="268673" y="23760"/>
                </a:moveTo>
                <a:lnTo>
                  <a:pt x="233064" y="23760"/>
                </a:lnTo>
                <a:lnTo>
                  <a:pt x="236491" y="30096"/>
                </a:lnTo>
                <a:lnTo>
                  <a:pt x="231849" y="32606"/>
                </a:lnTo>
                <a:lnTo>
                  <a:pt x="246049" y="58878"/>
                </a:lnTo>
                <a:lnTo>
                  <a:pt x="268673" y="23760"/>
                </a:lnTo>
                <a:close/>
              </a:path>
              <a:path w="283845" h="156210">
                <a:moveTo>
                  <a:pt x="233064" y="23760"/>
                </a:moveTo>
                <a:lnTo>
                  <a:pt x="228423" y="26268"/>
                </a:lnTo>
                <a:lnTo>
                  <a:pt x="231849" y="32606"/>
                </a:lnTo>
                <a:lnTo>
                  <a:pt x="236491" y="30096"/>
                </a:lnTo>
                <a:lnTo>
                  <a:pt x="233064" y="23760"/>
                </a:lnTo>
                <a:close/>
              </a:path>
              <a:path w="283845" h="156210">
                <a:moveTo>
                  <a:pt x="214224" y="0"/>
                </a:moveTo>
                <a:lnTo>
                  <a:pt x="228423" y="26268"/>
                </a:lnTo>
                <a:lnTo>
                  <a:pt x="233064" y="23760"/>
                </a:lnTo>
                <a:lnTo>
                  <a:pt x="268673" y="23760"/>
                </a:lnTo>
                <a:lnTo>
                  <a:pt x="283650" y="511"/>
                </a:lnTo>
                <a:lnTo>
                  <a:pt x="214224" y="0"/>
                </a:lnTo>
                <a:close/>
              </a:path>
            </a:pathLst>
          </a:custGeom>
          <a:solidFill>
            <a:srgbClr val="DD2B1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8" name="object 328"/>
          <p:cNvSpPr/>
          <p:nvPr/>
        </p:nvSpPr>
        <p:spPr>
          <a:xfrm>
            <a:off x="7588181" y="4699461"/>
            <a:ext cx="138430" cy="394335"/>
          </a:xfrm>
          <a:custGeom>
            <a:avLst/>
            <a:gdLst/>
            <a:ahLst/>
            <a:cxnLst/>
            <a:rect l="l" t="t" r="r" b="b"/>
            <a:pathLst>
              <a:path w="138429" h="394335">
                <a:moveTo>
                  <a:pt x="59801" y="29323"/>
                </a:moveTo>
                <a:lnTo>
                  <a:pt x="58055" y="36307"/>
                </a:lnTo>
                <a:lnTo>
                  <a:pt x="66076" y="38911"/>
                </a:lnTo>
                <a:lnTo>
                  <a:pt x="77657" y="44629"/>
                </a:lnTo>
                <a:lnTo>
                  <a:pt x="111196" y="80448"/>
                </a:lnTo>
                <a:lnTo>
                  <a:pt x="124898" y="118374"/>
                </a:lnTo>
                <a:lnTo>
                  <a:pt x="130535" y="162618"/>
                </a:lnTo>
                <a:lnTo>
                  <a:pt x="130910" y="178235"/>
                </a:lnTo>
                <a:lnTo>
                  <a:pt x="130622" y="194349"/>
                </a:lnTo>
                <a:lnTo>
                  <a:pt x="126611" y="241994"/>
                </a:lnTo>
                <a:lnTo>
                  <a:pt x="119195" y="287973"/>
                </a:lnTo>
                <a:lnTo>
                  <a:pt x="110220" y="328996"/>
                </a:lnTo>
                <a:lnTo>
                  <a:pt x="99016" y="370724"/>
                </a:lnTo>
                <a:lnTo>
                  <a:pt x="92400" y="391971"/>
                </a:lnTo>
                <a:lnTo>
                  <a:pt x="99212" y="394296"/>
                </a:lnTo>
                <a:lnTo>
                  <a:pt x="111231" y="353961"/>
                </a:lnTo>
                <a:lnTo>
                  <a:pt x="123328" y="303832"/>
                </a:lnTo>
                <a:lnTo>
                  <a:pt x="131546" y="258756"/>
                </a:lnTo>
                <a:lnTo>
                  <a:pt x="136968" y="210581"/>
                </a:lnTo>
                <a:lnTo>
                  <a:pt x="138109" y="178214"/>
                </a:lnTo>
                <a:lnTo>
                  <a:pt x="137727" y="162280"/>
                </a:lnTo>
                <a:lnTo>
                  <a:pt x="131917" y="116776"/>
                </a:lnTo>
                <a:lnTo>
                  <a:pt x="117524" y="77014"/>
                </a:lnTo>
                <a:lnTo>
                  <a:pt x="92400" y="46130"/>
                </a:lnTo>
                <a:lnTo>
                  <a:pt x="68776" y="32237"/>
                </a:lnTo>
                <a:lnTo>
                  <a:pt x="59801" y="29323"/>
                </a:lnTo>
                <a:close/>
              </a:path>
              <a:path w="138429" h="394335">
                <a:moveTo>
                  <a:pt x="67132" y="0"/>
                </a:moveTo>
                <a:lnTo>
                  <a:pt x="0" y="17711"/>
                </a:lnTo>
                <a:lnTo>
                  <a:pt x="50900" y="64928"/>
                </a:lnTo>
                <a:lnTo>
                  <a:pt x="58055" y="36307"/>
                </a:lnTo>
                <a:lnTo>
                  <a:pt x="53023" y="34674"/>
                </a:lnTo>
                <a:lnTo>
                  <a:pt x="54773" y="27691"/>
                </a:lnTo>
                <a:lnTo>
                  <a:pt x="60209" y="27691"/>
                </a:lnTo>
                <a:lnTo>
                  <a:pt x="67132" y="0"/>
                </a:lnTo>
                <a:close/>
              </a:path>
              <a:path w="138429" h="394335">
                <a:moveTo>
                  <a:pt x="54773" y="27691"/>
                </a:moveTo>
                <a:lnTo>
                  <a:pt x="53023" y="34674"/>
                </a:lnTo>
                <a:lnTo>
                  <a:pt x="58055" y="36307"/>
                </a:lnTo>
                <a:lnTo>
                  <a:pt x="59801" y="29323"/>
                </a:lnTo>
                <a:lnTo>
                  <a:pt x="54773" y="27691"/>
                </a:lnTo>
                <a:close/>
              </a:path>
              <a:path w="138429" h="394335">
                <a:moveTo>
                  <a:pt x="60209" y="27691"/>
                </a:moveTo>
                <a:lnTo>
                  <a:pt x="54773" y="27691"/>
                </a:lnTo>
                <a:lnTo>
                  <a:pt x="59801" y="29323"/>
                </a:lnTo>
                <a:lnTo>
                  <a:pt x="60209" y="27691"/>
                </a:lnTo>
                <a:close/>
              </a:path>
            </a:pathLst>
          </a:custGeom>
          <a:solidFill>
            <a:srgbClr val="DD2B1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9" name="object 329"/>
          <p:cNvSpPr/>
          <p:nvPr/>
        </p:nvSpPr>
        <p:spPr>
          <a:xfrm>
            <a:off x="345740" y="2449547"/>
            <a:ext cx="1734314" cy="1344164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0" name="object 330"/>
          <p:cNvSpPr txBox="1"/>
          <p:nvPr/>
        </p:nvSpPr>
        <p:spPr>
          <a:xfrm>
            <a:off x="7274834" y="4190298"/>
            <a:ext cx="1517015" cy="44577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90"/>
              </a:spcBef>
            </a:pPr>
            <a:r>
              <a:rPr sz="500" spc="-5" dirty="0">
                <a:solidFill>
                  <a:srgbClr val="3C2B98"/>
                </a:solidFill>
                <a:latin typeface="Arial"/>
                <a:cs typeface="Arial"/>
                <a:hlinkClick r:id="rId26"/>
              </a:rPr>
              <a:t>https://ww</a:t>
            </a:r>
            <a:r>
              <a:rPr sz="500" spc="-40" dirty="0">
                <a:solidFill>
                  <a:srgbClr val="3C2B98"/>
                </a:solidFill>
                <a:latin typeface="Arial"/>
                <a:cs typeface="Arial"/>
                <a:hlinkClick r:id="rId26"/>
              </a:rPr>
              <a:t>w</a:t>
            </a:r>
            <a:r>
              <a:rPr sz="500" spc="-5" dirty="0">
                <a:solidFill>
                  <a:srgbClr val="3C2B98"/>
                </a:solidFill>
                <a:latin typeface="Arial"/>
                <a:cs typeface="Arial"/>
                <a:hlinkClick r:id="rId26"/>
              </a:rPr>
              <a:t>.facebook.com/groups/254963448192823/</a:t>
            </a:r>
            <a:endParaRPr sz="500">
              <a:latin typeface="Arial"/>
              <a:cs typeface="Arial"/>
            </a:endParaRPr>
          </a:p>
          <a:p>
            <a:pPr marL="203200">
              <a:lnSpc>
                <a:spcPct val="100000"/>
              </a:lnSpc>
              <a:spcBef>
                <a:spcPts val="20"/>
              </a:spcBef>
            </a:pPr>
            <a:r>
              <a:rPr sz="800" u="sng" spc="1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STORAGE </a:t>
            </a:r>
            <a:r>
              <a:rPr sz="800" u="sng" spc="1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HOOKS</a:t>
            </a:r>
            <a:endParaRPr sz="800">
              <a:latin typeface="Arial"/>
              <a:cs typeface="Arial"/>
            </a:endParaRPr>
          </a:p>
          <a:p>
            <a:pPr marR="11430" algn="ctr">
              <a:lnSpc>
                <a:spcPct val="100000"/>
              </a:lnSpc>
              <a:spcBef>
                <a:spcPts val="60"/>
              </a:spcBef>
            </a:pP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B</a:t>
            </a:r>
            <a:endParaRPr sz="1400">
              <a:latin typeface="Arial"/>
              <a:cs typeface="Arial"/>
            </a:endParaRPr>
          </a:p>
        </p:txBody>
      </p:sp>
      <p:sp>
        <p:nvSpPr>
          <p:cNvPr id="333" name="object 333"/>
          <p:cNvSpPr txBox="1"/>
          <p:nvPr/>
        </p:nvSpPr>
        <p:spPr>
          <a:xfrm>
            <a:off x="7249810" y="7367690"/>
            <a:ext cx="2862580" cy="187960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0"/>
              </a:spcBef>
              <a:tabLst>
                <a:tab pos="2057400" algn="l"/>
              </a:tabLst>
            </a:pPr>
            <a:r>
              <a:rPr sz="900" spc="5" dirty="0">
                <a:solidFill>
                  <a:srgbClr val="3C2B98"/>
                </a:solidFill>
                <a:latin typeface="Arial"/>
                <a:cs typeface="Arial"/>
                <a:hlinkClick r:id="rId27"/>
              </a:rPr>
              <a:t>www.technologystudent.com</a:t>
            </a:r>
            <a:r>
              <a:rPr sz="900" spc="25" dirty="0">
                <a:solidFill>
                  <a:srgbClr val="3C2B98"/>
                </a:solidFill>
                <a:latin typeface="Arial"/>
                <a:cs typeface="Arial"/>
                <a:hlinkClick r:id="rId27"/>
              </a:rPr>
              <a:t> </a:t>
            </a:r>
            <a:r>
              <a:rPr sz="900" spc="15" dirty="0">
                <a:solidFill>
                  <a:srgbClr val="3C2B98"/>
                </a:solidFill>
                <a:latin typeface="Arial"/>
                <a:cs typeface="Arial"/>
              </a:rPr>
              <a:t>©</a:t>
            </a:r>
            <a:r>
              <a:rPr sz="900" spc="25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900" spc="10" dirty="0">
                <a:solidFill>
                  <a:srgbClr val="3C2B98"/>
                </a:solidFill>
                <a:latin typeface="Arial"/>
                <a:cs typeface="Arial"/>
              </a:rPr>
              <a:t>2018	</a:t>
            </a:r>
            <a:r>
              <a:rPr sz="900" dirty="0">
                <a:solidFill>
                  <a:srgbClr val="3C2B98"/>
                </a:solidFill>
                <a:latin typeface="Arial"/>
                <a:cs typeface="Arial"/>
              </a:rPr>
              <a:t>V.Ryan </a:t>
            </a:r>
            <a:r>
              <a:rPr sz="900" spc="15" dirty="0">
                <a:solidFill>
                  <a:srgbClr val="3C2B98"/>
                </a:solidFill>
                <a:latin typeface="Arial"/>
                <a:cs typeface="Arial"/>
              </a:rPr>
              <a:t>©</a:t>
            </a:r>
            <a:r>
              <a:rPr sz="900" spc="-60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900" spc="10" dirty="0">
                <a:solidFill>
                  <a:srgbClr val="3C2B98"/>
                </a:solidFill>
                <a:latin typeface="Arial"/>
                <a:cs typeface="Arial"/>
              </a:rPr>
              <a:t>2018</a:t>
            </a:r>
            <a:endParaRPr sz="900">
              <a:latin typeface="Arial"/>
              <a:cs typeface="Arial"/>
            </a:endParaRPr>
          </a:p>
        </p:txBody>
      </p:sp>
      <p:sp>
        <p:nvSpPr>
          <p:cNvPr id="334" name="object 334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0"/>
              </a:spcBef>
            </a:pPr>
            <a:r>
              <a:rPr spc="35" dirty="0"/>
              <a:t>WORLD </a:t>
            </a:r>
            <a:r>
              <a:rPr spc="30" dirty="0"/>
              <a:t>ASSOCIATION OF </a:t>
            </a:r>
            <a:r>
              <a:rPr spc="40" dirty="0"/>
              <a:t>TECHNOLOGY </a:t>
            </a:r>
            <a:r>
              <a:rPr spc="35" dirty="0"/>
              <a:t>TEACHERS</a:t>
            </a:r>
          </a:p>
        </p:txBody>
      </p:sp>
      <p:sp>
        <p:nvSpPr>
          <p:cNvPr id="335" name="object 335"/>
          <p:cNvSpPr txBox="1"/>
          <p:nvPr/>
        </p:nvSpPr>
        <p:spPr>
          <a:xfrm>
            <a:off x="4106034" y="7385572"/>
            <a:ext cx="2849245" cy="187325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0"/>
              </a:spcBef>
            </a:pPr>
            <a:r>
              <a:rPr sz="900" spc="5" dirty="0">
                <a:solidFill>
                  <a:srgbClr val="3C2B98"/>
                </a:solidFill>
                <a:latin typeface="Arial"/>
                <a:cs typeface="Arial"/>
                <a:hlinkClick r:id="rId28"/>
              </a:rPr>
              <a:t>https://www.facebook.com/groups/254963448192823/</a:t>
            </a:r>
            <a:endParaRPr sz="900">
              <a:latin typeface="Arial"/>
              <a:cs typeface="Arial"/>
            </a:endParaRPr>
          </a:p>
        </p:txBody>
      </p:sp>
      <p:sp>
        <p:nvSpPr>
          <p:cNvPr id="331" name="object 331"/>
          <p:cNvSpPr txBox="1"/>
          <p:nvPr/>
        </p:nvSpPr>
        <p:spPr>
          <a:xfrm>
            <a:off x="5496336" y="4191860"/>
            <a:ext cx="1685925" cy="1009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500" dirty="0">
                <a:solidFill>
                  <a:srgbClr val="3C2B98"/>
                </a:solidFill>
                <a:latin typeface="Arial"/>
                <a:cs typeface="Arial"/>
              </a:rPr>
              <a:t>WORLD ASSOCIATION </a:t>
            </a:r>
            <a:r>
              <a:rPr sz="500" spc="-5" dirty="0">
                <a:solidFill>
                  <a:srgbClr val="3C2B98"/>
                </a:solidFill>
                <a:latin typeface="Arial"/>
                <a:cs typeface="Arial"/>
              </a:rPr>
              <a:t>OF </a:t>
            </a:r>
            <a:r>
              <a:rPr sz="500" dirty="0">
                <a:solidFill>
                  <a:srgbClr val="3C2B98"/>
                </a:solidFill>
                <a:latin typeface="Arial"/>
                <a:cs typeface="Arial"/>
              </a:rPr>
              <a:t>TECHNOLOGY</a:t>
            </a:r>
            <a:r>
              <a:rPr sz="500" spc="-25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500" dirty="0">
                <a:solidFill>
                  <a:srgbClr val="3C2B98"/>
                </a:solidFill>
                <a:latin typeface="Arial"/>
                <a:cs typeface="Arial"/>
              </a:rPr>
              <a:t>TEACHERS</a:t>
            </a:r>
            <a:endParaRPr sz="500">
              <a:latin typeface="Arial"/>
              <a:cs typeface="Arial"/>
            </a:endParaRPr>
          </a:p>
        </p:txBody>
      </p:sp>
      <p:sp>
        <p:nvSpPr>
          <p:cNvPr id="332" name="object 332"/>
          <p:cNvSpPr txBox="1"/>
          <p:nvPr/>
        </p:nvSpPr>
        <p:spPr>
          <a:xfrm>
            <a:off x="8935294" y="4181036"/>
            <a:ext cx="1524000" cy="1009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500" spc="-10" dirty="0">
                <a:solidFill>
                  <a:srgbClr val="3C2B98"/>
                </a:solidFill>
                <a:latin typeface="Arial"/>
                <a:cs typeface="Arial"/>
                <a:hlinkClick r:id="rId27"/>
              </a:rPr>
              <a:t>www.technologystudent.com © </a:t>
            </a:r>
            <a:r>
              <a:rPr sz="500" spc="-5" dirty="0">
                <a:solidFill>
                  <a:srgbClr val="3C2B98"/>
                </a:solidFill>
                <a:latin typeface="Arial"/>
                <a:cs typeface="Arial"/>
              </a:rPr>
              <a:t>2018 </a:t>
            </a:r>
            <a:r>
              <a:rPr sz="500" spc="-15" dirty="0">
                <a:solidFill>
                  <a:srgbClr val="3C2B98"/>
                </a:solidFill>
                <a:latin typeface="Arial"/>
                <a:cs typeface="Arial"/>
              </a:rPr>
              <a:t>V.Ryan </a:t>
            </a:r>
            <a:r>
              <a:rPr sz="500" spc="-10" dirty="0">
                <a:solidFill>
                  <a:srgbClr val="3C2B98"/>
                </a:solidFill>
                <a:latin typeface="Arial"/>
                <a:cs typeface="Arial"/>
              </a:rPr>
              <a:t>©</a:t>
            </a:r>
            <a:r>
              <a:rPr sz="500" spc="40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500" spc="-5" dirty="0">
                <a:solidFill>
                  <a:srgbClr val="3C2B98"/>
                </a:solidFill>
                <a:latin typeface="Arial"/>
                <a:cs typeface="Arial"/>
              </a:rPr>
              <a:t>2018</a:t>
            </a:r>
            <a:endParaRPr sz="5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6986" y="86957"/>
            <a:ext cx="10465435" cy="7366634"/>
          </a:xfrm>
          <a:custGeom>
            <a:avLst/>
            <a:gdLst/>
            <a:ahLst/>
            <a:cxnLst/>
            <a:rect l="l" t="t" r="r" b="b"/>
            <a:pathLst>
              <a:path w="10465435" h="7366634">
                <a:moveTo>
                  <a:pt x="0" y="0"/>
                </a:moveTo>
                <a:lnTo>
                  <a:pt x="10464866" y="0"/>
                </a:lnTo>
                <a:lnTo>
                  <a:pt x="10464866" y="7366045"/>
                </a:lnTo>
                <a:lnTo>
                  <a:pt x="0" y="7366045"/>
                </a:lnTo>
                <a:lnTo>
                  <a:pt x="0" y="0"/>
                </a:lnTo>
                <a:close/>
              </a:path>
            </a:pathLst>
          </a:custGeom>
          <a:solidFill>
            <a:srgbClr val="F9F5A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90540" y="490172"/>
            <a:ext cx="10332085" cy="6909434"/>
          </a:xfrm>
          <a:custGeom>
            <a:avLst/>
            <a:gdLst/>
            <a:ahLst/>
            <a:cxnLst/>
            <a:rect l="l" t="t" r="r" b="b"/>
            <a:pathLst>
              <a:path w="10332085" h="6909434">
                <a:moveTo>
                  <a:pt x="0" y="0"/>
                </a:moveTo>
                <a:lnTo>
                  <a:pt x="10331467" y="0"/>
                </a:lnTo>
                <a:lnTo>
                  <a:pt x="10331467" y="6908806"/>
                </a:lnTo>
                <a:lnTo>
                  <a:pt x="0" y="6908806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43464" y="7172052"/>
            <a:ext cx="10231755" cy="203200"/>
          </a:xfrm>
          <a:custGeom>
            <a:avLst/>
            <a:gdLst/>
            <a:ahLst/>
            <a:cxnLst/>
            <a:rect l="l" t="t" r="r" b="b"/>
            <a:pathLst>
              <a:path w="10231755" h="203200">
                <a:moveTo>
                  <a:pt x="0" y="0"/>
                </a:moveTo>
                <a:lnTo>
                  <a:pt x="10231462" y="0"/>
                </a:lnTo>
                <a:lnTo>
                  <a:pt x="10231462" y="203198"/>
                </a:lnTo>
                <a:lnTo>
                  <a:pt x="0" y="203198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19659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5776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99035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46658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94283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541907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8001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621283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668908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16532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51460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789562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83083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87846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926085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964183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00228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04356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091185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138808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176911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21501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256287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303912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351537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399161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43726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1478537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1526162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157378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1608714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164681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168809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1735715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1783339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1821437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185954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190081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1948439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1996062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2027811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206591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2107187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2154812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220243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2250061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228816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2329437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237706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242468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2459614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249771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253899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258661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2634239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2672337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271044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275171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2799337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2846962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2885065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2923167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296444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301206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305969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3107315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314541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318669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3234315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328194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3316866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3354969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339624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3443867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3491492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3529591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356769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3608967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365659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370421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3742311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378041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3821687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3869312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391693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3964561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400266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4043937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409156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413918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4174114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421221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425349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430111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4348739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4386837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442494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446621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4513837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4561462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4599565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4637667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467894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472656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477419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4821815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485991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490119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4948815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499644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5031366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object 116"/>
          <p:cNvSpPr/>
          <p:nvPr/>
        </p:nvSpPr>
        <p:spPr>
          <a:xfrm>
            <a:off x="5069469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object 117"/>
          <p:cNvSpPr/>
          <p:nvPr/>
        </p:nvSpPr>
        <p:spPr>
          <a:xfrm>
            <a:off x="511074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" name="object 118"/>
          <p:cNvSpPr/>
          <p:nvPr/>
        </p:nvSpPr>
        <p:spPr>
          <a:xfrm>
            <a:off x="5158367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" name="object 119"/>
          <p:cNvSpPr/>
          <p:nvPr/>
        </p:nvSpPr>
        <p:spPr>
          <a:xfrm>
            <a:off x="5205992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" name="object 120"/>
          <p:cNvSpPr/>
          <p:nvPr/>
        </p:nvSpPr>
        <p:spPr>
          <a:xfrm>
            <a:off x="5244091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" name="object 121"/>
          <p:cNvSpPr/>
          <p:nvPr/>
        </p:nvSpPr>
        <p:spPr>
          <a:xfrm>
            <a:off x="528219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" name="object 122"/>
          <p:cNvSpPr/>
          <p:nvPr/>
        </p:nvSpPr>
        <p:spPr>
          <a:xfrm>
            <a:off x="5323467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" name="object 123"/>
          <p:cNvSpPr/>
          <p:nvPr/>
        </p:nvSpPr>
        <p:spPr>
          <a:xfrm>
            <a:off x="537109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" name="object 124"/>
          <p:cNvSpPr/>
          <p:nvPr/>
        </p:nvSpPr>
        <p:spPr>
          <a:xfrm>
            <a:off x="541871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" name="object 125"/>
          <p:cNvSpPr/>
          <p:nvPr/>
        </p:nvSpPr>
        <p:spPr>
          <a:xfrm>
            <a:off x="5450465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" name="object 126"/>
          <p:cNvSpPr/>
          <p:nvPr/>
        </p:nvSpPr>
        <p:spPr>
          <a:xfrm>
            <a:off x="548856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" name="object 127"/>
          <p:cNvSpPr/>
          <p:nvPr/>
        </p:nvSpPr>
        <p:spPr>
          <a:xfrm>
            <a:off x="552984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" name="object 128"/>
          <p:cNvSpPr/>
          <p:nvPr/>
        </p:nvSpPr>
        <p:spPr>
          <a:xfrm>
            <a:off x="5577465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" name="object 129"/>
          <p:cNvSpPr/>
          <p:nvPr/>
        </p:nvSpPr>
        <p:spPr>
          <a:xfrm>
            <a:off x="562509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" name="object 130"/>
          <p:cNvSpPr/>
          <p:nvPr/>
        </p:nvSpPr>
        <p:spPr>
          <a:xfrm>
            <a:off x="5672714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" name="object 131"/>
          <p:cNvSpPr/>
          <p:nvPr/>
        </p:nvSpPr>
        <p:spPr>
          <a:xfrm>
            <a:off x="571081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" name="object 132"/>
          <p:cNvSpPr/>
          <p:nvPr/>
        </p:nvSpPr>
        <p:spPr>
          <a:xfrm>
            <a:off x="575209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" name="object 133"/>
          <p:cNvSpPr/>
          <p:nvPr/>
        </p:nvSpPr>
        <p:spPr>
          <a:xfrm>
            <a:off x="5799715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" name="object 134"/>
          <p:cNvSpPr/>
          <p:nvPr/>
        </p:nvSpPr>
        <p:spPr>
          <a:xfrm>
            <a:off x="5847339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" name="object 135"/>
          <p:cNvSpPr/>
          <p:nvPr/>
        </p:nvSpPr>
        <p:spPr>
          <a:xfrm>
            <a:off x="5882266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" name="object 136"/>
          <p:cNvSpPr/>
          <p:nvPr/>
        </p:nvSpPr>
        <p:spPr>
          <a:xfrm>
            <a:off x="5920369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" name="object 137"/>
          <p:cNvSpPr/>
          <p:nvPr/>
        </p:nvSpPr>
        <p:spPr>
          <a:xfrm>
            <a:off x="5961642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" name="object 138"/>
          <p:cNvSpPr/>
          <p:nvPr/>
        </p:nvSpPr>
        <p:spPr>
          <a:xfrm>
            <a:off x="6009267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" name="object 139"/>
          <p:cNvSpPr/>
          <p:nvPr/>
        </p:nvSpPr>
        <p:spPr>
          <a:xfrm>
            <a:off x="605689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" name="object 140"/>
          <p:cNvSpPr/>
          <p:nvPr/>
        </p:nvSpPr>
        <p:spPr>
          <a:xfrm>
            <a:off x="6094990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" name="object 141"/>
          <p:cNvSpPr/>
          <p:nvPr/>
        </p:nvSpPr>
        <p:spPr>
          <a:xfrm>
            <a:off x="6133092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" name="object 142"/>
          <p:cNvSpPr/>
          <p:nvPr/>
        </p:nvSpPr>
        <p:spPr>
          <a:xfrm>
            <a:off x="617436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" name="object 143"/>
          <p:cNvSpPr/>
          <p:nvPr/>
        </p:nvSpPr>
        <p:spPr>
          <a:xfrm>
            <a:off x="622199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" name="object 144"/>
          <p:cNvSpPr/>
          <p:nvPr/>
        </p:nvSpPr>
        <p:spPr>
          <a:xfrm>
            <a:off x="626961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" name="object 145"/>
          <p:cNvSpPr/>
          <p:nvPr/>
        </p:nvSpPr>
        <p:spPr>
          <a:xfrm>
            <a:off x="6307717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" name="object 146"/>
          <p:cNvSpPr/>
          <p:nvPr/>
        </p:nvSpPr>
        <p:spPr>
          <a:xfrm>
            <a:off x="634582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" name="object 147"/>
          <p:cNvSpPr/>
          <p:nvPr/>
        </p:nvSpPr>
        <p:spPr>
          <a:xfrm>
            <a:off x="6387095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" name="object 148"/>
          <p:cNvSpPr/>
          <p:nvPr/>
        </p:nvSpPr>
        <p:spPr>
          <a:xfrm>
            <a:off x="6434719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" name="object 149"/>
          <p:cNvSpPr/>
          <p:nvPr/>
        </p:nvSpPr>
        <p:spPr>
          <a:xfrm>
            <a:off x="648234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" name="object 150"/>
          <p:cNvSpPr/>
          <p:nvPr/>
        </p:nvSpPr>
        <p:spPr>
          <a:xfrm>
            <a:off x="6529968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" name="object 151"/>
          <p:cNvSpPr/>
          <p:nvPr/>
        </p:nvSpPr>
        <p:spPr>
          <a:xfrm>
            <a:off x="656807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" name="object 152"/>
          <p:cNvSpPr/>
          <p:nvPr/>
        </p:nvSpPr>
        <p:spPr>
          <a:xfrm>
            <a:off x="6609343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" name="object 153"/>
          <p:cNvSpPr/>
          <p:nvPr/>
        </p:nvSpPr>
        <p:spPr>
          <a:xfrm>
            <a:off x="6656968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" name="object 154"/>
          <p:cNvSpPr/>
          <p:nvPr/>
        </p:nvSpPr>
        <p:spPr>
          <a:xfrm>
            <a:off x="6704593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" name="object 155"/>
          <p:cNvSpPr/>
          <p:nvPr/>
        </p:nvSpPr>
        <p:spPr>
          <a:xfrm>
            <a:off x="6739520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" name="object 156"/>
          <p:cNvSpPr/>
          <p:nvPr/>
        </p:nvSpPr>
        <p:spPr>
          <a:xfrm>
            <a:off x="6777622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" name="object 157"/>
          <p:cNvSpPr/>
          <p:nvPr/>
        </p:nvSpPr>
        <p:spPr>
          <a:xfrm>
            <a:off x="681889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" name="object 158"/>
          <p:cNvSpPr/>
          <p:nvPr/>
        </p:nvSpPr>
        <p:spPr>
          <a:xfrm>
            <a:off x="686652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" name="object 159"/>
          <p:cNvSpPr/>
          <p:nvPr/>
        </p:nvSpPr>
        <p:spPr>
          <a:xfrm>
            <a:off x="6914145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" name="object 160"/>
          <p:cNvSpPr/>
          <p:nvPr/>
        </p:nvSpPr>
        <p:spPr>
          <a:xfrm>
            <a:off x="6952243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" name="object 161"/>
          <p:cNvSpPr/>
          <p:nvPr/>
        </p:nvSpPr>
        <p:spPr>
          <a:xfrm>
            <a:off x="699034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" name="object 162"/>
          <p:cNvSpPr/>
          <p:nvPr/>
        </p:nvSpPr>
        <p:spPr>
          <a:xfrm>
            <a:off x="703162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" name="object 163"/>
          <p:cNvSpPr/>
          <p:nvPr/>
        </p:nvSpPr>
        <p:spPr>
          <a:xfrm>
            <a:off x="7079245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" name="object 164"/>
          <p:cNvSpPr/>
          <p:nvPr/>
        </p:nvSpPr>
        <p:spPr>
          <a:xfrm>
            <a:off x="7126868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" name="object 165"/>
          <p:cNvSpPr/>
          <p:nvPr/>
        </p:nvSpPr>
        <p:spPr>
          <a:xfrm>
            <a:off x="7203064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" name="object 166"/>
          <p:cNvSpPr/>
          <p:nvPr/>
        </p:nvSpPr>
        <p:spPr>
          <a:xfrm>
            <a:off x="724116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" name="object 167"/>
          <p:cNvSpPr/>
          <p:nvPr/>
        </p:nvSpPr>
        <p:spPr>
          <a:xfrm>
            <a:off x="7282439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" name="object 168"/>
          <p:cNvSpPr/>
          <p:nvPr/>
        </p:nvSpPr>
        <p:spPr>
          <a:xfrm>
            <a:off x="733006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" name="object 169"/>
          <p:cNvSpPr/>
          <p:nvPr/>
        </p:nvSpPr>
        <p:spPr>
          <a:xfrm>
            <a:off x="7377689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" name="object 170"/>
          <p:cNvSpPr/>
          <p:nvPr/>
        </p:nvSpPr>
        <p:spPr>
          <a:xfrm>
            <a:off x="7425312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" name="object 171"/>
          <p:cNvSpPr/>
          <p:nvPr/>
        </p:nvSpPr>
        <p:spPr>
          <a:xfrm>
            <a:off x="746341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" name="object 172"/>
          <p:cNvSpPr/>
          <p:nvPr/>
        </p:nvSpPr>
        <p:spPr>
          <a:xfrm>
            <a:off x="7504689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" name="object 173"/>
          <p:cNvSpPr/>
          <p:nvPr/>
        </p:nvSpPr>
        <p:spPr>
          <a:xfrm>
            <a:off x="755231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" name="object 174"/>
          <p:cNvSpPr/>
          <p:nvPr/>
        </p:nvSpPr>
        <p:spPr>
          <a:xfrm>
            <a:off x="7599937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" name="object 175"/>
          <p:cNvSpPr/>
          <p:nvPr/>
        </p:nvSpPr>
        <p:spPr>
          <a:xfrm>
            <a:off x="7634864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" name="object 176"/>
          <p:cNvSpPr/>
          <p:nvPr/>
        </p:nvSpPr>
        <p:spPr>
          <a:xfrm>
            <a:off x="7672968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" name="object 177"/>
          <p:cNvSpPr/>
          <p:nvPr/>
        </p:nvSpPr>
        <p:spPr>
          <a:xfrm>
            <a:off x="771424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" name="object 178"/>
          <p:cNvSpPr/>
          <p:nvPr/>
        </p:nvSpPr>
        <p:spPr>
          <a:xfrm>
            <a:off x="776186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" name="object 179"/>
          <p:cNvSpPr/>
          <p:nvPr/>
        </p:nvSpPr>
        <p:spPr>
          <a:xfrm>
            <a:off x="7809489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" name="object 180"/>
          <p:cNvSpPr/>
          <p:nvPr/>
        </p:nvSpPr>
        <p:spPr>
          <a:xfrm>
            <a:off x="7847589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" name="object 181"/>
          <p:cNvSpPr/>
          <p:nvPr/>
        </p:nvSpPr>
        <p:spPr>
          <a:xfrm>
            <a:off x="788569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" name="object 182"/>
          <p:cNvSpPr/>
          <p:nvPr/>
        </p:nvSpPr>
        <p:spPr>
          <a:xfrm>
            <a:off x="792696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" name="object 183"/>
          <p:cNvSpPr/>
          <p:nvPr/>
        </p:nvSpPr>
        <p:spPr>
          <a:xfrm>
            <a:off x="7974589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" name="object 184"/>
          <p:cNvSpPr/>
          <p:nvPr/>
        </p:nvSpPr>
        <p:spPr>
          <a:xfrm>
            <a:off x="802221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" name="object 185"/>
          <p:cNvSpPr/>
          <p:nvPr/>
        </p:nvSpPr>
        <p:spPr>
          <a:xfrm>
            <a:off x="8060316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" name="object 186"/>
          <p:cNvSpPr/>
          <p:nvPr/>
        </p:nvSpPr>
        <p:spPr>
          <a:xfrm>
            <a:off x="8098418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" name="object 187"/>
          <p:cNvSpPr/>
          <p:nvPr/>
        </p:nvSpPr>
        <p:spPr>
          <a:xfrm>
            <a:off x="8139693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" name="object 188"/>
          <p:cNvSpPr/>
          <p:nvPr/>
        </p:nvSpPr>
        <p:spPr>
          <a:xfrm>
            <a:off x="8187318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" name="object 189"/>
          <p:cNvSpPr/>
          <p:nvPr/>
        </p:nvSpPr>
        <p:spPr>
          <a:xfrm>
            <a:off x="8234943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" name="object 190"/>
          <p:cNvSpPr/>
          <p:nvPr/>
        </p:nvSpPr>
        <p:spPr>
          <a:xfrm>
            <a:off x="8282566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" name="object 191"/>
          <p:cNvSpPr/>
          <p:nvPr/>
        </p:nvSpPr>
        <p:spPr>
          <a:xfrm>
            <a:off x="8320668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" name="object 192"/>
          <p:cNvSpPr/>
          <p:nvPr/>
        </p:nvSpPr>
        <p:spPr>
          <a:xfrm>
            <a:off x="8361943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" name="object 193"/>
          <p:cNvSpPr/>
          <p:nvPr/>
        </p:nvSpPr>
        <p:spPr>
          <a:xfrm>
            <a:off x="8409568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" name="object 194"/>
          <p:cNvSpPr/>
          <p:nvPr/>
        </p:nvSpPr>
        <p:spPr>
          <a:xfrm>
            <a:off x="845719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" name="object 195"/>
          <p:cNvSpPr/>
          <p:nvPr/>
        </p:nvSpPr>
        <p:spPr>
          <a:xfrm>
            <a:off x="8492118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" name="object 196"/>
          <p:cNvSpPr/>
          <p:nvPr/>
        </p:nvSpPr>
        <p:spPr>
          <a:xfrm>
            <a:off x="853022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" name="object 197"/>
          <p:cNvSpPr/>
          <p:nvPr/>
        </p:nvSpPr>
        <p:spPr>
          <a:xfrm>
            <a:off x="8571495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8" name="object 198"/>
          <p:cNvSpPr/>
          <p:nvPr/>
        </p:nvSpPr>
        <p:spPr>
          <a:xfrm>
            <a:off x="861912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9" name="object 199"/>
          <p:cNvSpPr/>
          <p:nvPr/>
        </p:nvSpPr>
        <p:spPr>
          <a:xfrm>
            <a:off x="8666743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0" name="object 200"/>
          <p:cNvSpPr/>
          <p:nvPr/>
        </p:nvSpPr>
        <p:spPr>
          <a:xfrm>
            <a:off x="8704843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1" name="object 201"/>
          <p:cNvSpPr/>
          <p:nvPr/>
        </p:nvSpPr>
        <p:spPr>
          <a:xfrm>
            <a:off x="8742945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2" name="object 202"/>
          <p:cNvSpPr/>
          <p:nvPr/>
        </p:nvSpPr>
        <p:spPr>
          <a:xfrm>
            <a:off x="8784218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3" name="object 203"/>
          <p:cNvSpPr/>
          <p:nvPr/>
        </p:nvSpPr>
        <p:spPr>
          <a:xfrm>
            <a:off x="8831843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4" name="object 204"/>
          <p:cNvSpPr/>
          <p:nvPr/>
        </p:nvSpPr>
        <p:spPr>
          <a:xfrm>
            <a:off x="8879468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5" name="object 205"/>
          <p:cNvSpPr/>
          <p:nvPr/>
        </p:nvSpPr>
        <p:spPr>
          <a:xfrm>
            <a:off x="8911216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6" name="object 206"/>
          <p:cNvSpPr/>
          <p:nvPr/>
        </p:nvSpPr>
        <p:spPr>
          <a:xfrm>
            <a:off x="8949318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7" name="object 207"/>
          <p:cNvSpPr/>
          <p:nvPr/>
        </p:nvSpPr>
        <p:spPr>
          <a:xfrm>
            <a:off x="8990593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8" name="object 208"/>
          <p:cNvSpPr/>
          <p:nvPr/>
        </p:nvSpPr>
        <p:spPr>
          <a:xfrm>
            <a:off x="9038218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9" name="object 209"/>
          <p:cNvSpPr/>
          <p:nvPr/>
        </p:nvSpPr>
        <p:spPr>
          <a:xfrm>
            <a:off x="908584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0" name="object 210"/>
          <p:cNvSpPr/>
          <p:nvPr/>
        </p:nvSpPr>
        <p:spPr>
          <a:xfrm>
            <a:off x="9133466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1" name="object 211"/>
          <p:cNvSpPr/>
          <p:nvPr/>
        </p:nvSpPr>
        <p:spPr>
          <a:xfrm>
            <a:off x="9171568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2" name="object 212"/>
          <p:cNvSpPr/>
          <p:nvPr/>
        </p:nvSpPr>
        <p:spPr>
          <a:xfrm>
            <a:off x="9212843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3" name="object 213"/>
          <p:cNvSpPr/>
          <p:nvPr/>
        </p:nvSpPr>
        <p:spPr>
          <a:xfrm>
            <a:off x="926046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4" name="object 214"/>
          <p:cNvSpPr/>
          <p:nvPr/>
        </p:nvSpPr>
        <p:spPr>
          <a:xfrm>
            <a:off x="930809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5" name="object 215"/>
          <p:cNvSpPr/>
          <p:nvPr/>
        </p:nvSpPr>
        <p:spPr>
          <a:xfrm>
            <a:off x="9343018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6" name="object 216"/>
          <p:cNvSpPr/>
          <p:nvPr/>
        </p:nvSpPr>
        <p:spPr>
          <a:xfrm>
            <a:off x="938112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7" name="object 217"/>
          <p:cNvSpPr/>
          <p:nvPr/>
        </p:nvSpPr>
        <p:spPr>
          <a:xfrm>
            <a:off x="9422395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8" name="object 218"/>
          <p:cNvSpPr/>
          <p:nvPr/>
        </p:nvSpPr>
        <p:spPr>
          <a:xfrm>
            <a:off x="9470018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9" name="object 219"/>
          <p:cNvSpPr/>
          <p:nvPr/>
        </p:nvSpPr>
        <p:spPr>
          <a:xfrm>
            <a:off x="9517643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0" name="object 220"/>
          <p:cNvSpPr/>
          <p:nvPr/>
        </p:nvSpPr>
        <p:spPr>
          <a:xfrm>
            <a:off x="9555743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1" name="object 221"/>
          <p:cNvSpPr/>
          <p:nvPr/>
        </p:nvSpPr>
        <p:spPr>
          <a:xfrm>
            <a:off x="9593845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2" name="object 222"/>
          <p:cNvSpPr/>
          <p:nvPr/>
        </p:nvSpPr>
        <p:spPr>
          <a:xfrm>
            <a:off x="9635118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3" name="object 223"/>
          <p:cNvSpPr/>
          <p:nvPr/>
        </p:nvSpPr>
        <p:spPr>
          <a:xfrm>
            <a:off x="9682743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4" name="object 224"/>
          <p:cNvSpPr/>
          <p:nvPr/>
        </p:nvSpPr>
        <p:spPr>
          <a:xfrm>
            <a:off x="9730368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5" name="object 225"/>
          <p:cNvSpPr/>
          <p:nvPr/>
        </p:nvSpPr>
        <p:spPr>
          <a:xfrm>
            <a:off x="9768470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6" name="object 226"/>
          <p:cNvSpPr/>
          <p:nvPr/>
        </p:nvSpPr>
        <p:spPr>
          <a:xfrm>
            <a:off x="9806572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7" name="object 227"/>
          <p:cNvSpPr/>
          <p:nvPr/>
        </p:nvSpPr>
        <p:spPr>
          <a:xfrm>
            <a:off x="984784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8" name="object 228"/>
          <p:cNvSpPr/>
          <p:nvPr/>
        </p:nvSpPr>
        <p:spPr>
          <a:xfrm>
            <a:off x="989547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9" name="object 229"/>
          <p:cNvSpPr/>
          <p:nvPr/>
        </p:nvSpPr>
        <p:spPr>
          <a:xfrm>
            <a:off x="9943095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0" name="object 230"/>
          <p:cNvSpPr/>
          <p:nvPr/>
        </p:nvSpPr>
        <p:spPr>
          <a:xfrm>
            <a:off x="9990720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1" name="object 231"/>
          <p:cNvSpPr/>
          <p:nvPr/>
        </p:nvSpPr>
        <p:spPr>
          <a:xfrm>
            <a:off x="10028822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2" name="object 232"/>
          <p:cNvSpPr/>
          <p:nvPr/>
        </p:nvSpPr>
        <p:spPr>
          <a:xfrm>
            <a:off x="1007009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3" name="object 233"/>
          <p:cNvSpPr/>
          <p:nvPr/>
        </p:nvSpPr>
        <p:spPr>
          <a:xfrm>
            <a:off x="1011772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4" name="object 234"/>
          <p:cNvSpPr/>
          <p:nvPr/>
        </p:nvSpPr>
        <p:spPr>
          <a:xfrm>
            <a:off x="10165345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5" name="object 235"/>
          <p:cNvSpPr/>
          <p:nvPr/>
        </p:nvSpPr>
        <p:spPr>
          <a:xfrm>
            <a:off x="10200272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6" name="object 236"/>
          <p:cNvSpPr/>
          <p:nvPr/>
        </p:nvSpPr>
        <p:spPr>
          <a:xfrm>
            <a:off x="1023837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7" name="object 237"/>
          <p:cNvSpPr/>
          <p:nvPr/>
        </p:nvSpPr>
        <p:spPr>
          <a:xfrm>
            <a:off x="10279649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8" name="object 238"/>
          <p:cNvSpPr/>
          <p:nvPr/>
        </p:nvSpPr>
        <p:spPr>
          <a:xfrm>
            <a:off x="10327272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9" name="object 239"/>
          <p:cNvSpPr/>
          <p:nvPr/>
        </p:nvSpPr>
        <p:spPr>
          <a:xfrm>
            <a:off x="10374897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0" name="object 240"/>
          <p:cNvSpPr/>
          <p:nvPr/>
        </p:nvSpPr>
        <p:spPr>
          <a:xfrm>
            <a:off x="10412996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1" name="object 241"/>
          <p:cNvSpPr/>
          <p:nvPr/>
        </p:nvSpPr>
        <p:spPr>
          <a:xfrm>
            <a:off x="187913" y="480744"/>
            <a:ext cx="0" cy="6896734"/>
          </a:xfrm>
          <a:custGeom>
            <a:avLst/>
            <a:gdLst/>
            <a:ahLst/>
            <a:cxnLst/>
            <a:rect l="l" t="t" r="r" b="b"/>
            <a:pathLst>
              <a:path h="6896734">
                <a:moveTo>
                  <a:pt x="0" y="0"/>
                </a:moveTo>
                <a:lnTo>
                  <a:pt x="0" y="6896112"/>
                </a:lnTo>
              </a:path>
            </a:pathLst>
          </a:custGeom>
          <a:ln w="179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2" name="object 242"/>
          <p:cNvSpPr/>
          <p:nvPr/>
        </p:nvSpPr>
        <p:spPr>
          <a:xfrm>
            <a:off x="10525719" y="477569"/>
            <a:ext cx="0" cy="6899909"/>
          </a:xfrm>
          <a:custGeom>
            <a:avLst/>
            <a:gdLst/>
            <a:ahLst/>
            <a:cxnLst/>
            <a:rect l="l" t="t" r="r" b="b"/>
            <a:pathLst>
              <a:path h="6899909">
                <a:moveTo>
                  <a:pt x="0" y="0"/>
                </a:moveTo>
                <a:lnTo>
                  <a:pt x="0" y="6899287"/>
                </a:lnTo>
              </a:path>
            </a:pathLst>
          </a:custGeom>
          <a:ln w="179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3" name="object 243"/>
          <p:cNvSpPr txBox="1"/>
          <p:nvPr/>
        </p:nvSpPr>
        <p:spPr>
          <a:xfrm>
            <a:off x="4661428" y="252152"/>
            <a:ext cx="241363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25" dirty="0">
                <a:solidFill>
                  <a:srgbClr val="151616"/>
                </a:solidFill>
                <a:latin typeface="Arial"/>
                <a:cs typeface="Arial"/>
              </a:rPr>
              <a:t>PRODUCT</a:t>
            </a:r>
            <a:r>
              <a:rPr sz="1400" b="1" spc="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b="1" spc="30" dirty="0">
                <a:solidFill>
                  <a:srgbClr val="151616"/>
                </a:solidFill>
                <a:latin typeface="Arial"/>
                <a:cs typeface="Arial"/>
              </a:rPr>
              <a:t>DEVELOPMENT</a:t>
            </a:r>
            <a:endParaRPr sz="1400">
              <a:latin typeface="Arial"/>
              <a:cs typeface="Arial"/>
            </a:endParaRPr>
          </a:p>
        </p:txBody>
      </p:sp>
      <p:sp>
        <p:nvSpPr>
          <p:cNvPr id="244" name="object 244"/>
          <p:cNvSpPr txBox="1"/>
          <p:nvPr/>
        </p:nvSpPr>
        <p:spPr>
          <a:xfrm>
            <a:off x="9589033" y="226750"/>
            <a:ext cx="79502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25" dirty="0">
                <a:solidFill>
                  <a:srgbClr val="151616"/>
                </a:solidFill>
                <a:latin typeface="Arial"/>
                <a:cs typeface="Arial"/>
              </a:rPr>
              <a:t>SHEET</a:t>
            </a:r>
            <a:r>
              <a:rPr sz="1400" b="1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b="1" spc="-5" dirty="0">
                <a:solidFill>
                  <a:srgbClr val="151616"/>
                </a:solidFill>
                <a:latin typeface="Arial"/>
                <a:cs typeface="Arial"/>
              </a:rPr>
              <a:t>3</a:t>
            </a:r>
            <a:endParaRPr sz="1400">
              <a:latin typeface="Arial"/>
              <a:cs typeface="Arial"/>
            </a:endParaRPr>
          </a:p>
        </p:txBody>
      </p:sp>
      <p:sp>
        <p:nvSpPr>
          <p:cNvPr id="245" name="object 245"/>
          <p:cNvSpPr/>
          <p:nvPr/>
        </p:nvSpPr>
        <p:spPr>
          <a:xfrm>
            <a:off x="179165" y="480765"/>
            <a:ext cx="10354310" cy="0"/>
          </a:xfrm>
          <a:custGeom>
            <a:avLst/>
            <a:gdLst/>
            <a:ahLst/>
            <a:cxnLst/>
            <a:rect l="l" t="t" r="r" b="b"/>
            <a:pathLst>
              <a:path w="10354310">
                <a:moveTo>
                  <a:pt x="0" y="0"/>
                </a:moveTo>
                <a:lnTo>
                  <a:pt x="10354124" y="0"/>
                </a:lnTo>
              </a:path>
            </a:pathLst>
          </a:custGeom>
          <a:ln w="179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6" name="object 246"/>
          <p:cNvSpPr txBox="1"/>
          <p:nvPr/>
        </p:nvSpPr>
        <p:spPr>
          <a:xfrm>
            <a:off x="318024" y="252152"/>
            <a:ext cx="63055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25" dirty="0">
                <a:solidFill>
                  <a:srgbClr val="151616"/>
                </a:solidFill>
                <a:latin typeface="Arial"/>
                <a:cs typeface="Arial"/>
              </a:rPr>
              <a:t>NAME:</a:t>
            </a:r>
            <a:endParaRPr sz="1400">
              <a:latin typeface="Arial"/>
              <a:cs typeface="Arial"/>
            </a:endParaRPr>
          </a:p>
        </p:txBody>
      </p:sp>
      <p:sp>
        <p:nvSpPr>
          <p:cNvPr id="247" name="object 247"/>
          <p:cNvSpPr/>
          <p:nvPr/>
        </p:nvSpPr>
        <p:spPr>
          <a:xfrm>
            <a:off x="6371604" y="629895"/>
            <a:ext cx="3806236" cy="338634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8" name="object 248"/>
          <p:cNvSpPr/>
          <p:nvPr/>
        </p:nvSpPr>
        <p:spPr>
          <a:xfrm>
            <a:off x="3882456" y="3752920"/>
            <a:ext cx="701841" cy="58136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9" name="object 249"/>
          <p:cNvSpPr/>
          <p:nvPr/>
        </p:nvSpPr>
        <p:spPr>
          <a:xfrm>
            <a:off x="4710945" y="3586323"/>
            <a:ext cx="756053" cy="70363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0" name="object 250"/>
          <p:cNvSpPr/>
          <p:nvPr/>
        </p:nvSpPr>
        <p:spPr>
          <a:xfrm>
            <a:off x="3934076" y="4312951"/>
            <a:ext cx="823539" cy="58165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1" name="object 251"/>
          <p:cNvSpPr/>
          <p:nvPr/>
        </p:nvSpPr>
        <p:spPr>
          <a:xfrm>
            <a:off x="4790276" y="4309617"/>
            <a:ext cx="854689" cy="55928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2" name="object 252"/>
          <p:cNvSpPr/>
          <p:nvPr/>
        </p:nvSpPr>
        <p:spPr>
          <a:xfrm>
            <a:off x="8728059" y="5569568"/>
            <a:ext cx="1620205" cy="124574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3" name="object 253"/>
          <p:cNvSpPr/>
          <p:nvPr/>
        </p:nvSpPr>
        <p:spPr>
          <a:xfrm>
            <a:off x="8705404" y="4124167"/>
            <a:ext cx="1618488" cy="139903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4" name="object 254"/>
          <p:cNvSpPr/>
          <p:nvPr/>
        </p:nvSpPr>
        <p:spPr>
          <a:xfrm>
            <a:off x="1250755" y="956228"/>
            <a:ext cx="2380830" cy="189057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5" name="object 255"/>
          <p:cNvSpPr/>
          <p:nvPr/>
        </p:nvSpPr>
        <p:spPr>
          <a:xfrm>
            <a:off x="4040441" y="943332"/>
            <a:ext cx="1463039" cy="1463036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6" name="object 256"/>
          <p:cNvSpPr/>
          <p:nvPr/>
        </p:nvSpPr>
        <p:spPr>
          <a:xfrm>
            <a:off x="4045888" y="939704"/>
            <a:ext cx="1457325" cy="1495425"/>
          </a:xfrm>
          <a:custGeom>
            <a:avLst/>
            <a:gdLst/>
            <a:ahLst/>
            <a:cxnLst/>
            <a:rect l="l" t="t" r="r" b="b"/>
            <a:pathLst>
              <a:path w="1457325" h="1495425">
                <a:moveTo>
                  <a:pt x="728662" y="0"/>
                </a:moveTo>
                <a:lnTo>
                  <a:pt x="776572" y="1590"/>
                </a:lnTo>
                <a:lnTo>
                  <a:pt x="823654" y="6296"/>
                </a:lnTo>
                <a:lnTo>
                  <a:pt x="869813" y="14018"/>
                </a:lnTo>
                <a:lnTo>
                  <a:pt x="914952" y="24658"/>
                </a:lnTo>
                <a:lnTo>
                  <a:pt x="958975" y="38119"/>
                </a:lnTo>
                <a:lnTo>
                  <a:pt x="1001787" y="54300"/>
                </a:lnTo>
                <a:lnTo>
                  <a:pt x="1043292" y="73104"/>
                </a:lnTo>
                <a:lnTo>
                  <a:pt x="1083393" y="94431"/>
                </a:lnTo>
                <a:lnTo>
                  <a:pt x="1121994" y="118185"/>
                </a:lnTo>
                <a:lnTo>
                  <a:pt x="1159000" y="144265"/>
                </a:lnTo>
                <a:lnTo>
                  <a:pt x="1194314" y="172574"/>
                </a:lnTo>
                <a:lnTo>
                  <a:pt x="1227841" y="203013"/>
                </a:lnTo>
                <a:lnTo>
                  <a:pt x="1259483" y="235483"/>
                </a:lnTo>
                <a:lnTo>
                  <a:pt x="1289146" y="269886"/>
                </a:lnTo>
                <a:lnTo>
                  <a:pt x="1316734" y="306124"/>
                </a:lnTo>
                <a:lnTo>
                  <a:pt x="1342150" y="344097"/>
                </a:lnTo>
                <a:lnTo>
                  <a:pt x="1365298" y="383707"/>
                </a:lnTo>
                <a:lnTo>
                  <a:pt x="1386082" y="424857"/>
                </a:lnTo>
                <a:lnTo>
                  <a:pt x="1404407" y="467446"/>
                </a:lnTo>
                <a:lnTo>
                  <a:pt x="1420176" y="511378"/>
                </a:lnTo>
                <a:lnTo>
                  <a:pt x="1433293" y="556552"/>
                </a:lnTo>
                <a:lnTo>
                  <a:pt x="1443662" y="602872"/>
                </a:lnTo>
                <a:lnTo>
                  <a:pt x="1451188" y="650237"/>
                </a:lnTo>
                <a:lnTo>
                  <a:pt x="1455773" y="698550"/>
                </a:lnTo>
                <a:lnTo>
                  <a:pt x="1457323" y="747712"/>
                </a:lnTo>
                <a:lnTo>
                  <a:pt x="1455773" y="796874"/>
                </a:lnTo>
                <a:lnTo>
                  <a:pt x="1451188" y="845187"/>
                </a:lnTo>
                <a:lnTo>
                  <a:pt x="1443662" y="892553"/>
                </a:lnTo>
                <a:lnTo>
                  <a:pt x="1433293" y="938872"/>
                </a:lnTo>
                <a:lnTo>
                  <a:pt x="1420176" y="984047"/>
                </a:lnTo>
                <a:lnTo>
                  <a:pt x="1404407" y="1027978"/>
                </a:lnTo>
                <a:lnTo>
                  <a:pt x="1386082" y="1070568"/>
                </a:lnTo>
                <a:lnTo>
                  <a:pt x="1365298" y="1111717"/>
                </a:lnTo>
                <a:lnTo>
                  <a:pt x="1342150" y="1151328"/>
                </a:lnTo>
                <a:lnTo>
                  <a:pt x="1316734" y="1189301"/>
                </a:lnTo>
                <a:lnTo>
                  <a:pt x="1289146" y="1225538"/>
                </a:lnTo>
                <a:lnTo>
                  <a:pt x="1259483" y="1259941"/>
                </a:lnTo>
                <a:lnTo>
                  <a:pt x="1227841" y="1292412"/>
                </a:lnTo>
                <a:lnTo>
                  <a:pt x="1194314" y="1322850"/>
                </a:lnTo>
                <a:lnTo>
                  <a:pt x="1159000" y="1351159"/>
                </a:lnTo>
                <a:lnTo>
                  <a:pt x="1121994" y="1377239"/>
                </a:lnTo>
                <a:lnTo>
                  <a:pt x="1083393" y="1400993"/>
                </a:lnTo>
                <a:lnTo>
                  <a:pt x="1043292" y="1422321"/>
                </a:lnTo>
                <a:lnTo>
                  <a:pt x="1001787" y="1441124"/>
                </a:lnTo>
                <a:lnTo>
                  <a:pt x="958975" y="1457306"/>
                </a:lnTo>
                <a:lnTo>
                  <a:pt x="914952" y="1470766"/>
                </a:lnTo>
                <a:lnTo>
                  <a:pt x="869813" y="1481406"/>
                </a:lnTo>
                <a:lnTo>
                  <a:pt x="823654" y="1489128"/>
                </a:lnTo>
                <a:lnTo>
                  <a:pt x="776572" y="1493834"/>
                </a:lnTo>
                <a:lnTo>
                  <a:pt x="728662" y="1495425"/>
                </a:lnTo>
                <a:lnTo>
                  <a:pt x="680752" y="1493834"/>
                </a:lnTo>
                <a:lnTo>
                  <a:pt x="633670" y="1489128"/>
                </a:lnTo>
                <a:lnTo>
                  <a:pt x="587511" y="1481406"/>
                </a:lnTo>
                <a:lnTo>
                  <a:pt x="542372" y="1470766"/>
                </a:lnTo>
                <a:lnTo>
                  <a:pt x="498348" y="1457306"/>
                </a:lnTo>
                <a:lnTo>
                  <a:pt x="455536" y="1441124"/>
                </a:lnTo>
                <a:lnTo>
                  <a:pt x="414031" y="1422321"/>
                </a:lnTo>
                <a:lnTo>
                  <a:pt x="373930" y="1400993"/>
                </a:lnTo>
                <a:lnTo>
                  <a:pt x="335329" y="1377239"/>
                </a:lnTo>
                <a:lnTo>
                  <a:pt x="298323" y="1351159"/>
                </a:lnTo>
                <a:lnTo>
                  <a:pt x="263009" y="1322850"/>
                </a:lnTo>
                <a:lnTo>
                  <a:pt x="229482" y="1292412"/>
                </a:lnTo>
                <a:lnTo>
                  <a:pt x="197840" y="1259941"/>
                </a:lnTo>
                <a:lnTo>
                  <a:pt x="168176" y="1225538"/>
                </a:lnTo>
                <a:lnTo>
                  <a:pt x="140589" y="1189301"/>
                </a:lnTo>
                <a:lnTo>
                  <a:pt x="115173" y="1151328"/>
                </a:lnTo>
                <a:lnTo>
                  <a:pt x="92025" y="1111717"/>
                </a:lnTo>
                <a:lnTo>
                  <a:pt x="71241" y="1070568"/>
                </a:lnTo>
                <a:lnTo>
                  <a:pt x="52916" y="1027978"/>
                </a:lnTo>
                <a:lnTo>
                  <a:pt x="37147" y="984047"/>
                </a:lnTo>
                <a:lnTo>
                  <a:pt x="24030" y="938872"/>
                </a:lnTo>
                <a:lnTo>
                  <a:pt x="13661" y="892553"/>
                </a:lnTo>
                <a:lnTo>
                  <a:pt x="6135" y="845187"/>
                </a:lnTo>
                <a:lnTo>
                  <a:pt x="1549" y="796874"/>
                </a:lnTo>
                <a:lnTo>
                  <a:pt x="0" y="747712"/>
                </a:lnTo>
                <a:lnTo>
                  <a:pt x="1549" y="698550"/>
                </a:lnTo>
                <a:lnTo>
                  <a:pt x="6135" y="650237"/>
                </a:lnTo>
                <a:lnTo>
                  <a:pt x="13661" y="602872"/>
                </a:lnTo>
                <a:lnTo>
                  <a:pt x="24030" y="556552"/>
                </a:lnTo>
                <a:lnTo>
                  <a:pt x="37147" y="511378"/>
                </a:lnTo>
                <a:lnTo>
                  <a:pt x="52916" y="467446"/>
                </a:lnTo>
                <a:lnTo>
                  <a:pt x="71241" y="424857"/>
                </a:lnTo>
                <a:lnTo>
                  <a:pt x="92025" y="383707"/>
                </a:lnTo>
                <a:lnTo>
                  <a:pt x="115173" y="344097"/>
                </a:lnTo>
                <a:lnTo>
                  <a:pt x="140589" y="306124"/>
                </a:lnTo>
                <a:lnTo>
                  <a:pt x="168176" y="269886"/>
                </a:lnTo>
                <a:lnTo>
                  <a:pt x="197840" y="235483"/>
                </a:lnTo>
                <a:lnTo>
                  <a:pt x="229482" y="203013"/>
                </a:lnTo>
                <a:lnTo>
                  <a:pt x="263009" y="172574"/>
                </a:lnTo>
                <a:lnTo>
                  <a:pt x="298323" y="144265"/>
                </a:lnTo>
                <a:lnTo>
                  <a:pt x="335329" y="118185"/>
                </a:lnTo>
                <a:lnTo>
                  <a:pt x="373930" y="94431"/>
                </a:lnTo>
                <a:lnTo>
                  <a:pt x="414031" y="73104"/>
                </a:lnTo>
                <a:lnTo>
                  <a:pt x="455536" y="54300"/>
                </a:lnTo>
                <a:lnTo>
                  <a:pt x="498348" y="38119"/>
                </a:lnTo>
                <a:lnTo>
                  <a:pt x="542372" y="24658"/>
                </a:lnTo>
                <a:lnTo>
                  <a:pt x="587511" y="14018"/>
                </a:lnTo>
                <a:lnTo>
                  <a:pt x="633670" y="6296"/>
                </a:lnTo>
                <a:lnTo>
                  <a:pt x="680752" y="1590"/>
                </a:lnTo>
                <a:lnTo>
                  <a:pt x="728662" y="0"/>
                </a:lnTo>
                <a:close/>
              </a:path>
            </a:pathLst>
          </a:custGeom>
          <a:ln w="179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7" name="object 257"/>
          <p:cNvSpPr/>
          <p:nvPr/>
        </p:nvSpPr>
        <p:spPr>
          <a:xfrm>
            <a:off x="1990943" y="790092"/>
            <a:ext cx="2364105" cy="876300"/>
          </a:xfrm>
          <a:custGeom>
            <a:avLst/>
            <a:gdLst/>
            <a:ahLst/>
            <a:cxnLst/>
            <a:rect l="l" t="t" r="r" b="b"/>
            <a:pathLst>
              <a:path w="2364104" h="876300">
                <a:moveTo>
                  <a:pt x="348610" y="839028"/>
                </a:moveTo>
                <a:lnTo>
                  <a:pt x="328695" y="871735"/>
                </a:lnTo>
                <a:lnTo>
                  <a:pt x="426204" y="876030"/>
                </a:lnTo>
                <a:lnTo>
                  <a:pt x="407306" y="843098"/>
                </a:lnTo>
                <a:lnTo>
                  <a:pt x="354816" y="843098"/>
                </a:lnTo>
                <a:lnTo>
                  <a:pt x="348610" y="839028"/>
                </a:lnTo>
                <a:close/>
              </a:path>
              <a:path w="2364104" h="876300">
                <a:moveTo>
                  <a:pt x="357970" y="823655"/>
                </a:moveTo>
                <a:lnTo>
                  <a:pt x="348610" y="839028"/>
                </a:lnTo>
                <a:lnTo>
                  <a:pt x="354816" y="843098"/>
                </a:lnTo>
                <a:lnTo>
                  <a:pt x="364176" y="827726"/>
                </a:lnTo>
                <a:lnTo>
                  <a:pt x="357970" y="823655"/>
                </a:lnTo>
                <a:close/>
              </a:path>
              <a:path w="2364104" h="876300">
                <a:moveTo>
                  <a:pt x="377625" y="791376"/>
                </a:moveTo>
                <a:lnTo>
                  <a:pt x="357970" y="823655"/>
                </a:lnTo>
                <a:lnTo>
                  <a:pt x="364176" y="827726"/>
                </a:lnTo>
                <a:lnTo>
                  <a:pt x="354816" y="843098"/>
                </a:lnTo>
                <a:lnTo>
                  <a:pt x="407306" y="843098"/>
                </a:lnTo>
                <a:lnTo>
                  <a:pt x="377625" y="791376"/>
                </a:lnTo>
                <a:close/>
              </a:path>
              <a:path w="2364104" h="876300">
                <a:moveTo>
                  <a:pt x="949672" y="0"/>
                </a:moveTo>
                <a:lnTo>
                  <a:pt x="835045" y="4773"/>
                </a:lnTo>
                <a:lnTo>
                  <a:pt x="725274" y="14169"/>
                </a:lnTo>
                <a:lnTo>
                  <a:pt x="620946" y="28000"/>
                </a:lnTo>
                <a:lnTo>
                  <a:pt x="522638" y="46100"/>
                </a:lnTo>
                <a:lnTo>
                  <a:pt x="430931" y="68299"/>
                </a:lnTo>
                <a:lnTo>
                  <a:pt x="346403" y="94428"/>
                </a:lnTo>
                <a:lnTo>
                  <a:pt x="269618" y="124336"/>
                </a:lnTo>
                <a:lnTo>
                  <a:pt x="201161" y="157873"/>
                </a:lnTo>
                <a:lnTo>
                  <a:pt x="141606" y="194914"/>
                </a:lnTo>
                <a:lnTo>
                  <a:pt x="91541" y="235360"/>
                </a:lnTo>
                <a:lnTo>
                  <a:pt x="51598" y="279133"/>
                </a:lnTo>
                <a:lnTo>
                  <a:pt x="22500" y="326134"/>
                </a:lnTo>
                <a:lnTo>
                  <a:pt x="5033" y="376177"/>
                </a:lnTo>
                <a:lnTo>
                  <a:pt x="0" y="428863"/>
                </a:lnTo>
                <a:lnTo>
                  <a:pt x="8013" y="483692"/>
                </a:lnTo>
                <a:lnTo>
                  <a:pt x="29505" y="540241"/>
                </a:lnTo>
                <a:lnTo>
                  <a:pt x="64851" y="598269"/>
                </a:lnTo>
                <a:lnTo>
                  <a:pt x="114509" y="657665"/>
                </a:lnTo>
                <a:lnTo>
                  <a:pt x="179006" y="718339"/>
                </a:lnTo>
                <a:lnTo>
                  <a:pt x="258912" y="780195"/>
                </a:lnTo>
                <a:lnTo>
                  <a:pt x="348610" y="839028"/>
                </a:lnTo>
                <a:lnTo>
                  <a:pt x="357970" y="823655"/>
                </a:lnTo>
                <a:lnTo>
                  <a:pt x="269331" y="765514"/>
                </a:lnTo>
                <a:lnTo>
                  <a:pt x="190649" y="704616"/>
                </a:lnTo>
                <a:lnTo>
                  <a:pt x="127556" y="645260"/>
                </a:lnTo>
                <a:lnTo>
                  <a:pt x="79430" y="587706"/>
                </a:lnTo>
                <a:lnTo>
                  <a:pt x="45627" y="532234"/>
                </a:lnTo>
                <a:lnTo>
                  <a:pt x="25408" y="479077"/>
                </a:lnTo>
                <a:lnTo>
                  <a:pt x="17993" y="428359"/>
                </a:lnTo>
                <a:lnTo>
                  <a:pt x="22616" y="380029"/>
                </a:lnTo>
                <a:lnTo>
                  <a:pt x="38722" y="333932"/>
                </a:lnTo>
                <a:lnTo>
                  <a:pt x="65920" y="290033"/>
                </a:lnTo>
                <a:lnTo>
                  <a:pt x="103831" y="248507"/>
                </a:lnTo>
                <a:lnTo>
                  <a:pt x="151996" y="209617"/>
                </a:lnTo>
                <a:lnTo>
                  <a:pt x="209852" y="173634"/>
                </a:lnTo>
                <a:lnTo>
                  <a:pt x="276825" y="140831"/>
                </a:lnTo>
                <a:lnTo>
                  <a:pt x="352306" y="111433"/>
                </a:lnTo>
                <a:lnTo>
                  <a:pt x="435690" y="85657"/>
                </a:lnTo>
                <a:lnTo>
                  <a:pt x="526374" y="63712"/>
                </a:lnTo>
                <a:lnTo>
                  <a:pt x="623747" y="45784"/>
                </a:lnTo>
                <a:lnTo>
                  <a:pt x="727218" y="32061"/>
                </a:lnTo>
                <a:lnTo>
                  <a:pt x="836183" y="22736"/>
                </a:lnTo>
                <a:lnTo>
                  <a:pt x="950040" y="17992"/>
                </a:lnTo>
                <a:lnTo>
                  <a:pt x="1340412" y="17992"/>
                </a:lnTo>
                <a:lnTo>
                  <a:pt x="1316855" y="15148"/>
                </a:lnTo>
                <a:lnTo>
                  <a:pt x="1191164" y="5007"/>
                </a:lnTo>
                <a:lnTo>
                  <a:pt x="1068574" y="17"/>
                </a:lnTo>
                <a:lnTo>
                  <a:pt x="949672" y="0"/>
                </a:lnTo>
                <a:close/>
              </a:path>
              <a:path w="2364104" h="876300">
                <a:moveTo>
                  <a:pt x="1340412" y="17992"/>
                </a:moveTo>
                <a:lnTo>
                  <a:pt x="950040" y="17992"/>
                </a:lnTo>
                <a:lnTo>
                  <a:pt x="1068199" y="18011"/>
                </a:lnTo>
                <a:lnTo>
                  <a:pt x="1190070" y="22971"/>
                </a:lnTo>
                <a:lnTo>
                  <a:pt x="1315048" y="33054"/>
                </a:lnTo>
                <a:lnTo>
                  <a:pt x="1442552" y="48445"/>
                </a:lnTo>
                <a:lnTo>
                  <a:pt x="1571976" y="69317"/>
                </a:lnTo>
                <a:lnTo>
                  <a:pt x="1702739" y="95845"/>
                </a:lnTo>
                <a:lnTo>
                  <a:pt x="1834243" y="128217"/>
                </a:lnTo>
                <a:lnTo>
                  <a:pt x="1965899" y="166607"/>
                </a:lnTo>
                <a:lnTo>
                  <a:pt x="2097115" y="211193"/>
                </a:lnTo>
                <a:lnTo>
                  <a:pt x="2227303" y="262152"/>
                </a:lnTo>
                <a:lnTo>
                  <a:pt x="2355872" y="319657"/>
                </a:lnTo>
                <a:lnTo>
                  <a:pt x="2363619" y="303414"/>
                </a:lnTo>
                <a:lnTo>
                  <a:pt x="2234257" y="245548"/>
                </a:lnTo>
                <a:lnTo>
                  <a:pt x="2103293" y="194288"/>
                </a:lnTo>
                <a:lnTo>
                  <a:pt x="1971320" y="149443"/>
                </a:lnTo>
                <a:lnTo>
                  <a:pt x="1838916" y="110836"/>
                </a:lnTo>
                <a:lnTo>
                  <a:pt x="1706684" y="78285"/>
                </a:lnTo>
                <a:lnTo>
                  <a:pt x="1575202" y="51605"/>
                </a:lnTo>
                <a:lnTo>
                  <a:pt x="1445065" y="30624"/>
                </a:lnTo>
                <a:lnTo>
                  <a:pt x="1340412" y="17992"/>
                </a:lnTo>
                <a:close/>
              </a:path>
            </a:pathLst>
          </a:custGeom>
          <a:solidFill>
            <a:srgbClr val="1516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8" name="object 258"/>
          <p:cNvSpPr/>
          <p:nvPr/>
        </p:nvSpPr>
        <p:spPr>
          <a:xfrm>
            <a:off x="3080189" y="2717787"/>
            <a:ext cx="1609090" cy="236220"/>
          </a:xfrm>
          <a:custGeom>
            <a:avLst/>
            <a:gdLst/>
            <a:ahLst/>
            <a:cxnLst/>
            <a:rect l="l" t="t" r="r" b="b"/>
            <a:pathLst>
              <a:path w="1609089" h="236219">
                <a:moveTo>
                  <a:pt x="0" y="0"/>
                </a:moveTo>
                <a:lnTo>
                  <a:pt x="1608634" y="0"/>
                </a:lnTo>
                <a:lnTo>
                  <a:pt x="1608634" y="235750"/>
                </a:lnTo>
                <a:lnTo>
                  <a:pt x="0" y="235750"/>
                </a:lnTo>
                <a:lnTo>
                  <a:pt x="0" y="0"/>
                </a:lnTo>
                <a:close/>
              </a:path>
            </a:pathLst>
          </a:custGeom>
          <a:solidFill>
            <a:srgbClr val="FBE1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9" name="object 259"/>
          <p:cNvSpPr/>
          <p:nvPr/>
        </p:nvSpPr>
        <p:spPr>
          <a:xfrm>
            <a:off x="3135654" y="2803885"/>
            <a:ext cx="0" cy="147955"/>
          </a:xfrm>
          <a:custGeom>
            <a:avLst/>
            <a:gdLst/>
            <a:ahLst/>
            <a:cxnLst/>
            <a:rect l="l" t="t" r="r" b="b"/>
            <a:pathLst>
              <a:path h="147955">
                <a:moveTo>
                  <a:pt x="0" y="147916"/>
                </a:moveTo>
                <a:lnTo>
                  <a:pt x="0" y="0"/>
                </a:lnTo>
              </a:path>
            </a:pathLst>
          </a:custGeom>
          <a:ln w="179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0" name="object 260"/>
          <p:cNvSpPr/>
          <p:nvPr/>
        </p:nvSpPr>
        <p:spPr>
          <a:xfrm>
            <a:off x="3179570" y="2871119"/>
            <a:ext cx="0" cy="81280"/>
          </a:xfrm>
          <a:custGeom>
            <a:avLst/>
            <a:gdLst/>
            <a:ahLst/>
            <a:cxnLst/>
            <a:rect l="l" t="t" r="r" b="b"/>
            <a:pathLst>
              <a:path h="81280">
                <a:moveTo>
                  <a:pt x="0" y="80683"/>
                </a:moveTo>
                <a:lnTo>
                  <a:pt x="0" y="0"/>
                </a:lnTo>
              </a:path>
            </a:pathLst>
          </a:custGeom>
          <a:ln w="179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1" name="object 261"/>
          <p:cNvSpPr/>
          <p:nvPr/>
        </p:nvSpPr>
        <p:spPr>
          <a:xfrm>
            <a:off x="3223483" y="2871119"/>
            <a:ext cx="0" cy="81280"/>
          </a:xfrm>
          <a:custGeom>
            <a:avLst/>
            <a:gdLst/>
            <a:ahLst/>
            <a:cxnLst/>
            <a:rect l="l" t="t" r="r" b="b"/>
            <a:pathLst>
              <a:path h="81280">
                <a:moveTo>
                  <a:pt x="0" y="80683"/>
                </a:moveTo>
                <a:lnTo>
                  <a:pt x="0" y="0"/>
                </a:lnTo>
              </a:path>
            </a:pathLst>
          </a:custGeom>
          <a:ln w="179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2" name="object 262"/>
          <p:cNvSpPr/>
          <p:nvPr/>
        </p:nvSpPr>
        <p:spPr>
          <a:xfrm>
            <a:off x="3265084" y="2871119"/>
            <a:ext cx="0" cy="81280"/>
          </a:xfrm>
          <a:custGeom>
            <a:avLst/>
            <a:gdLst/>
            <a:ahLst/>
            <a:cxnLst/>
            <a:rect l="l" t="t" r="r" b="b"/>
            <a:pathLst>
              <a:path h="81280">
                <a:moveTo>
                  <a:pt x="0" y="80683"/>
                </a:moveTo>
                <a:lnTo>
                  <a:pt x="0" y="0"/>
                </a:lnTo>
              </a:path>
            </a:pathLst>
          </a:custGeom>
          <a:ln w="179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3" name="object 263"/>
          <p:cNvSpPr/>
          <p:nvPr/>
        </p:nvSpPr>
        <p:spPr>
          <a:xfrm>
            <a:off x="3311312" y="2871119"/>
            <a:ext cx="0" cy="81280"/>
          </a:xfrm>
          <a:custGeom>
            <a:avLst/>
            <a:gdLst/>
            <a:ahLst/>
            <a:cxnLst/>
            <a:rect l="l" t="t" r="r" b="b"/>
            <a:pathLst>
              <a:path h="81280">
                <a:moveTo>
                  <a:pt x="0" y="80683"/>
                </a:moveTo>
                <a:lnTo>
                  <a:pt x="0" y="0"/>
                </a:lnTo>
              </a:path>
            </a:pathLst>
          </a:custGeom>
          <a:ln w="179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4" name="object 264"/>
          <p:cNvSpPr/>
          <p:nvPr/>
        </p:nvSpPr>
        <p:spPr>
          <a:xfrm>
            <a:off x="3357535" y="2803885"/>
            <a:ext cx="0" cy="147955"/>
          </a:xfrm>
          <a:custGeom>
            <a:avLst/>
            <a:gdLst/>
            <a:ahLst/>
            <a:cxnLst/>
            <a:rect l="l" t="t" r="r" b="b"/>
            <a:pathLst>
              <a:path h="147955">
                <a:moveTo>
                  <a:pt x="0" y="147916"/>
                </a:moveTo>
                <a:lnTo>
                  <a:pt x="0" y="0"/>
                </a:lnTo>
              </a:path>
            </a:pathLst>
          </a:custGeom>
          <a:ln w="179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5" name="object 265"/>
          <p:cNvSpPr/>
          <p:nvPr/>
        </p:nvSpPr>
        <p:spPr>
          <a:xfrm>
            <a:off x="3401448" y="2871119"/>
            <a:ext cx="0" cy="81280"/>
          </a:xfrm>
          <a:custGeom>
            <a:avLst/>
            <a:gdLst/>
            <a:ahLst/>
            <a:cxnLst/>
            <a:rect l="l" t="t" r="r" b="b"/>
            <a:pathLst>
              <a:path h="81280">
                <a:moveTo>
                  <a:pt x="0" y="80683"/>
                </a:moveTo>
                <a:lnTo>
                  <a:pt x="0" y="0"/>
                </a:lnTo>
              </a:path>
            </a:pathLst>
          </a:custGeom>
          <a:ln w="179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6" name="object 266"/>
          <p:cNvSpPr/>
          <p:nvPr/>
        </p:nvSpPr>
        <p:spPr>
          <a:xfrm>
            <a:off x="3445365" y="2871119"/>
            <a:ext cx="0" cy="81280"/>
          </a:xfrm>
          <a:custGeom>
            <a:avLst/>
            <a:gdLst/>
            <a:ahLst/>
            <a:cxnLst/>
            <a:rect l="l" t="t" r="r" b="b"/>
            <a:pathLst>
              <a:path h="81280">
                <a:moveTo>
                  <a:pt x="0" y="80683"/>
                </a:moveTo>
                <a:lnTo>
                  <a:pt x="0" y="0"/>
                </a:lnTo>
              </a:path>
            </a:pathLst>
          </a:custGeom>
          <a:ln w="179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7" name="object 267"/>
          <p:cNvSpPr/>
          <p:nvPr/>
        </p:nvSpPr>
        <p:spPr>
          <a:xfrm>
            <a:off x="3486966" y="2871119"/>
            <a:ext cx="0" cy="81280"/>
          </a:xfrm>
          <a:custGeom>
            <a:avLst/>
            <a:gdLst/>
            <a:ahLst/>
            <a:cxnLst/>
            <a:rect l="l" t="t" r="r" b="b"/>
            <a:pathLst>
              <a:path h="81280">
                <a:moveTo>
                  <a:pt x="0" y="80683"/>
                </a:moveTo>
                <a:lnTo>
                  <a:pt x="0" y="0"/>
                </a:lnTo>
              </a:path>
            </a:pathLst>
          </a:custGeom>
          <a:ln w="179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8" name="object 268"/>
          <p:cNvSpPr/>
          <p:nvPr/>
        </p:nvSpPr>
        <p:spPr>
          <a:xfrm>
            <a:off x="3533194" y="2871119"/>
            <a:ext cx="0" cy="81280"/>
          </a:xfrm>
          <a:custGeom>
            <a:avLst/>
            <a:gdLst/>
            <a:ahLst/>
            <a:cxnLst/>
            <a:rect l="l" t="t" r="r" b="b"/>
            <a:pathLst>
              <a:path h="81280">
                <a:moveTo>
                  <a:pt x="0" y="80683"/>
                </a:moveTo>
                <a:lnTo>
                  <a:pt x="0" y="0"/>
                </a:lnTo>
              </a:path>
            </a:pathLst>
          </a:custGeom>
          <a:ln w="179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9" name="object 269"/>
          <p:cNvSpPr/>
          <p:nvPr/>
        </p:nvSpPr>
        <p:spPr>
          <a:xfrm>
            <a:off x="3579418" y="2803885"/>
            <a:ext cx="0" cy="147955"/>
          </a:xfrm>
          <a:custGeom>
            <a:avLst/>
            <a:gdLst/>
            <a:ahLst/>
            <a:cxnLst/>
            <a:rect l="l" t="t" r="r" b="b"/>
            <a:pathLst>
              <a:path h="147955">
                <a:moveTo>
                  <a:pt x="0" y="147916"/>
                </a:moveTo>
                <a:lnTo>
                  <a:pt x="0" y="0"/>
                </a:lnTo>
              </a:path>
            </a:pathLst>
          </a:custGeom>
          <a:ln w="179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0" name="object 270"/>
          <p:cNvSpPr/>
          <p:nvPr/>
        </p:nvSpPr>
        <p:spPr>
          <a:xfrm>
            <a:off x="3623331" y="2871119"/>
            <a:ext cx="0" cy="81280"/>
          </a:xfrm>
          <a:custGeom>
            <a:avLst/>
            <a:gdLst/>
            <a:ahLst/>
            <a:cxnLst/>
            <a:rect l="l" t="t" r="r" b="b"/>
            <a:pathLst>
              <a:path h="81280">
                <a:moveTo>
                  <a:pt x="0" y="80683"/>
                </a:moveTo>
                <a:lnTo>
                  <a:pt x="0" y="0"/>
                </a:lnTo>
              </a:path>
            </a:pathLst>
          </a:custGeom>
          <a:ln w="179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1" name="object 271"/>
          <p:cNvSpPr/>
          <p:nvPr/>
        </p:nvSpPr>
        <p:spPr>
          <a:xfrm>
            <a:off x="3667244" y="2871119"/>
            <a:ext cx="0" cy="81280"/>
          </a:xfrm>
          <a:custGeom>
            <a:avLst/>
            <a:gdLst/>
            <a:ahLst/>
            <a:cxnLst/>
            <a:rect l="l" t="t" r="r" b="b"/>
            <a:pathLst>
              <a:path h="81280">
                <a:moveTo>
                  <a:pt x="0" y="80683"/>
                </a:moveTo>
                <a:lnTo>
                  <a:pt x="0" y="0"/>
                </a:lnTo>
              </a:path>
            </a:pathLst>
          </a:custGeom>
          <a:ln w="179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2" name="object 272"/>
          <p:cNvSpPr/>
          <p:nvPr/>
        </p:nvSpPr>
        <p:spPr>
          <a:xfrm>
            <a:off x="3708849" y="2871119"/>
            <a:ext cx="0" cy="81280"/>
          </a:xfrm>
          <a:custGeom>
            <a:avLst/>
            <a:gdLst/>
            <a:ahLst/>
            <a:cxnLst/>
            <a:rect l="l" t="t" r="r" b="b"/>
            <a:pathLst>
              <a:path h="81280">
                <a:moveTo>
                  <a:pt x="0" y="80683"/>
                </a:moveTo>
                <a:lnTo>
                  <a:pt x="0" y="0"/>
                </a:lnTo>
              </a:path>
            </a:pathLst>
          </a:custGeom>
          <a:ln w="179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3" name="object 273"/>
          <p:cNvSpPr/>
          <p:nvPr/>
        </p:nvSpPr>
        <p:spPr>
          <a:xfrm>
            <a:off x="3755073" y="2871119"/>
            <a:ext cx="0" cy="81280"/>
          </a:xfrm>
          <a:custGeom>
            <a:avLst/>
            <a:gdLst/>
            <a:ahLst/>
            <a:cxnLst/>
            <a:rect l="l" t="t" r="r" b="b"/>
            <a:pathLst>
              <a:path h="81280">
                <a:moveTo>
                  <a:pt x="0" y="80683"/>
                </a:moveTo>
                <a:lnTo>
                  <a:pt x="0" y="0"/>
                </a:lnTo>
              </a:path>
            </a:pathLst>
          </a:custGeom>
          <a:ln w="179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4" name="object 274"/>
          <p:cNvSpPr/>
          <p:nvPr/>
        </p:nvSpPr>
        <p:spPr>
          <a:xfrm>
            <a:off x="3801301" y="2803885"/>
            <a:ext cx="0" cy="147955"/>
          </a:xfrm>
          <a:custGeom>
            <a:avLst/>
            <a:gdLst/>
            <a:ahLst/>
            <a:cxnLst/>
            <a:rect l="l" t="t" r="r" b="b"/>
            <a:pathLst>
              <a:path h="147955">
                <a:moveTo>
                  <a:pt x="0" y="147916"/>
                </a:moveTo>
                <a:lnTo>
                  <a:pt x="0" y="0"/>
                </a:lnTo>
              </a:path>
            </a:pathLst>
          </a:custGeom>
          <a:ln w="179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5" name="object 275"/>
          <p:cNvSpPr/>
          <p:nvPr/>
        </p:nvSpPr>
        <p:spPr>
          <a:xfrm>
            <a:off x="3845214" y="2871119"/>
            <a:ext cx="0" cy="81280"/>
          </a:xfrm>
          <a:custGeom>
            <a:avLst/>
            <a:gdLst/>
            <a:ahLst/>
            <a:cxnLst/>
            <a:rect l="l" t="t" r="r" b="b"/>
            <a:pathLst>
              <a:path h="81280">
                <a:moveTo>
                  <a:pt x="0" y="80683"/>
                </a:moveTo>
                <a:lnTo>
                  <a:pt x="0" y="0"/>
                </a:lnTo>
              </a:path>
            </a:pathLst>
          </a:custGeom>
          <a:ln w="179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6" name="object 276"/>
          <p:cNvSpPr/>
          <p:nvPr/>
        </p:nvSpPr>
        <p:spPr>
          <a:xfrm>
            <a:off x="3889127" y="2871119"/>
            <a:ext cx="0" cy="81280"/>
          </a:xfrm>
          <a:custGeom>
            <a:avLst/>
            <a:gdLst/>
            <a:ahLst/>
            <a:cxnLst/>
            <a:rect l="l" t="t" r="r" b="b"/>
            <a:pathLst>
              <a:path h="81280">
                <a:moveTo>
                  <a:pt x="0" y="80683"/>
                </a:moveTo>
                <a:lnTo>
                  <a:pt x="0" y="0"/>
                </a:lnTo>
              </a:path>
            </a:pathLst>
          </a:custGeom>
          <a:ln w="179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7" name="object 277"/>
          <p:cNvSpPr/>
          <p:nvPr/>
        </p:nvSpPr>
        <p:spPr>
          <a:xfrm>
            <a:off x="3930732" y="2871119"/>
            <a:ext cx="0" cy="81280"/>
          </a:xfrm>
          <a:custGeom>
            <a:avLst/>
            <a:gdLst/>
            <a:ahLst/>
            <a:cxnLst/>
            <a:rect l="l" t="t" r="r" b="b"/>
            <a:pathLst>
              <a:path h="81280">
                <a:moveTo>
                  <a:pt x="0" y="80683"/>
                </a:moveTo>
                <a:lnTo>
                  <a:pt x="0" y="0"/>
                </a:lnTo>
              </a:path>
            </a:pathLst>
          </a:custGeom>
          <a:ln w="179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8" name="object 278"/>
          <p:cNvSpPr/>
          <p:nvPr/>
        </p:nvSpPr>
        <p:spPr>
          <a:xfrm>
            <a:off x="3976955" y="2871119"/>
            <a:ext cx="0" cy="81280"/>
          </a:xfrm>
          <a:custGeom>
            <a:avLst/>
            <a:gdLst/>
            <a:ahLst/>
            <a:cxnLst/>
            <a:rect l="l" t="t" r="r" b="b"/>
            <a:pathLst>
              <a:path h="81280">
                <a:moveTo>
                  <a:pt x="0" y="80683"/>
                </a:moveTo>
                <a:lnTo>
                  <a:pt x="0" y="0"/>
                </a:lnTo>
              </a:path>
            </a:pathLst>
          </a:custGeom>
          <a:ln w="179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9" name="object 279"/>
          <p:cNvSpPr/>
          <p:nvPr/>
        </p:nvSpPr>
        <p:spPr>
          <a:xfrm>
            <a:off x="4020868" y="2803885"/>
            <a:ext cx="0" cy="147955"/>
          </a:xfrm>
          <a:custGeom>
            <a:avLst/>
            <a:gdLst/>
            <a:ahLst/>
            <a:cxnLst/>
            <a:rect l="l" t="t" r="r" b="b"/>
            <a:pathLst>
              <a:path h="147955">
                <a:moveTo>
                  <a:pt x="0" y="147916"/>
                </a:moveTo>
                <a:lnTo>
                  <a:pt x="0" y="0"/>
                </a:lnTo>
              </a:path>
            </a:pathLst>
          </a:custGeom>
          <a:ln w="179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0" name="object 280"/>
          <p:cNvSpPr/>
          <p:nvPr/>
        </p:nvSpPr>
        <p:spPr>
          <a:xfrm>
            <a:off x="4064780" y="2871119"/>
            <a:ext cx="0" cy="81280"/>
          </a:xfrm>
          <a:custGeom>
            <a:avLst/>
            <a:gdLst/>
            <a:ahLst/>
            <a:cxnLst/>
            <a:rect l="l" t="t" r="r" b="b"/>
            <a:pathLst>
              <a:path h="81280">
                <a:moveTo>
                  <a:pt x="0" y="80683"/>
                </a:moveTo>
                <a:lnTo>
                  <a:pt x="0" y="0"/>
                </a:lnTo>
              </a:path>
            </a:pathLst>
          </a:custGeom>
          <a:ln w="179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1" name="object 281"/>
          <p:cNvSpPr/>
          <p:nvPr/>
        </p:nvSpPr>
        <p:spPr>
          <a:xfrm>
            <a:off x="4108697" y="2871119"/>
            <a:ext cx="0" cy="81280"/>
          </a:xfrm>
          <a:custGeom>
            <a:avLst/>
            <a:gdLst/>
            <a:ahLst/>
            <a:cxnLst/>
            <a:rect l="l" t="t" r="r" b="b"/>
            <a:pathLst>
              <a:path h="81280">
                <a:moveTo>
                  <a:pt x="0" y="80683"/>
                </a:moveTo>
                <a:lnTo>
                  <a:pt x="0" y="0"/>
                </a:lnTo>
              </a:path>
            </a:pathLst>
          </a:custGeom>
          <a:ln w="179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2" name="object 282"/>
          <p:cNvSpPr/>
          <p:nvPr/>
        </p:nvSpPr>
        <p:spPr>
          <a:xfrm>
            <a:off x="4150298" y="2871119"/>
            <a:ext cx="0" cy="81280"/>
          </a:xfrm>
          <a:custGeom>
            <a:avLst/>
            <a:gdLst/>
            <a:ahLst/>
            <a:cxnLst/>
            <a:rect l="l" t="t" r="r" b="b"/>
            <a:pathLst>
              <a:path h="81280">
                <a:moveTo>
                  <a:pt x="0" y="80683"/>
                </a:moveTo>
                <a:lnTo>
                  <a:pt x="0" y="0"/>
                </a:lnTo>
              </a:path>
            </a:pathLst>
          </a:custGeom>
          <a:ln w="179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3" name="object 283"/>
          <p:cNvSpPr/>
          <p:nvPr/>
        </p:nvSpPr>
        <p:spPr>
          <a:xfrm>
            <a:off x="4196523" y="2871119"/>
            <a:ext cx="0" cy="81280"/>
          </a:xfrm>
          <a:custGeom>
            <a:avLst/>
            <a:gdLst/>
            <a:ahLst/>
            <a:cxnLst/>
            <a:rect l="l" t="t" r="r" b="b"/>
            <a:pathLst>
              <a:path h="81280">
                <a:moveTo>
                  <a:pt x="0" y="80683"/>
                </a:moveTo>
                <a:lnTo>
                  <a:pt x="0" y="0"/>
                </a:lnTo>
              </a:path>
            </a:pathLst>
          </a:custGeom>
          <a:ln w="179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4" name="object 284"/>
          <p:cNvSpPr/>
          <p:nvPr/>
        </p:nvSpPr>
        <p:spPr>
          <a:xfrm>
            <a:off x="4242751" y="2803885"/>
            <a:ext cx="0" cy="147955"/>
          </a:xfrm>
          <a:custGeom>
            <a:avLst/>
            <a:gdLst/>
            <a:ahLst/>
            <a:cxnLst/>
            <a:rect l="l" t="t" r="r" b="b"/>
            <a:pathLst>
              <a:path h="147955">
                <a:moveTo>
                  <a:pt x="0" y="147916"/>
                </a:moveTo>
                <a:lnTo>
                  <a:pt x="0" y="0"/>
                </a:lnTo>
              </a:path>
            </a:pathLst>
          </a:custGeom>
          <a:ln w="179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5" name="object 285"/>
          <p:cNvSpPr/>
          <p:nvPr/>
        </p:nvSpPr>
        <p:spPr>
          <a:xfrm>
            <a:off x="4286663" y="2871119"/>
            <a:ext cx="0" cy="81280"/>
          </a:xfrm>
          <a:custGeom>
            <a:avLst/>
            <a:gdLst/>
            <a:ahLst/>
            <a:cxnLst/>
            <a:rect l="l" t="t" r="r" b="b"/>
            <a:pathLst>
              <a:path h="81280">
                <a:moveTo>
                  <a:pt x="0" y="80683"/>
                </a:moveTo>
                <a:lnTo>
                  <a:pt x="0" y="0"/>
                </a:lnTo>
              </a:path>
            </a:pathLst>
          </a:custGeom>
          <a:ln w="179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6" name="object 286"/>
          <p:cNvSpPr/>
          <p:nvPr/>
        </p:nvSpPr>
        <p:spPr>
          <a:xfrm>
            <a:off x="4330580" y="2871119"/>
            <a:ext cx="0" cy="81280"/>
          </a:xfrm>
          <a:custGeom>
            <a:avLst/>
            <a:gdLst/>
            <a:ahLst/>
            <a:cxnLst/>
            <a:rect l="l" t="t" r="r" b="b"/>
            <a:pathLst>
              <a:path h="81280">
                <a:moveTo>
                  <a:pt x="0" y="80683"/>
                </a:moveTo>
                <a:lnTo>
                  <a:pt x="0" y="0"/>
                </a:lnTo>
              </a:path>
            </a:pathLst>
          </a:custGeom>
          <a:ln w="179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7" name="object 287"/>
          <p:cNvSpPr/>
          <p:nvPr/>
        </p:nvSpPr>
        <p:spPr>
          <a:xfrm>
            <a:off x="4372181" y="2871119"/>
            <a:ext cx="0" cy="81280"/>
          </a:xfrm>
          <a:custGeom>
            <a:avLst/>
            <a:gdLst/>
            <a:ahLst/>
            <a:cxnLst/>
            <a:rect l="l" t="t" r="r" b="b"/>
            <a:pathLst>
              <a:path h="81280">
                <a:moveTo>
                  <a:pt x="0" y="80683"/>
                </a:moveTo>
                <a:lnTo>
                  <a:pt x="0" y="0"/>
                </a:lnTo>
              </a:path>
            </a:pathLst>
          </a:custGeom>
          <a:ln w="179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8" name="object 288"/>
          <p:cNvSpPr/>
          <p:nvPr/>
        </p:nvSpPr>
        <p:spPr>
          <a:xfrm>
            <a:off x="4418406" y="2871119"/>
            <a:ext cx="0" cy="81280"/>
          </a:xfrm>
          <a:custGeom>
            <a:avLst/>
            <a:gdLst/>
            <a:ahLst/>
            <a:cxnLst/>
            <a:rect l="l" t="t" r="r" b="b"/>
            <a:pathLst>
              <a:path h="81280">
                <a:moveTo>
                  <a:pt x="0" y="80683"/>
                </a:moveTo>
                <a:lnTo>
                  <a:pt x="0" y="0"/>
                </a:lnTo>
              </a:path>
            </a:pathLst>
          </a:custGeom>
          <a:ln w="179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9" name="object 289"/>
          <p:cNvSpPr/>
          <p:nvPr/>
        </p:nvSpPr>
        <p:spPr>
          <a:xfrm>
            <a:off x="4462322" y="2803885"/>
            <a:ext cx="0" cy="147955"/>
          </a:xfrm>
          <a:custGeom>
            <a:avLst/>
            <a:gdLst/>
            <a:ahLst/>
            <a:cxnLst/>
            <a:rect l="l" t="t" r="r" b="b"/>
            <a:pathLst>
              <a:path h="147955">
                <a:moveTo>
                  <a:pt x="0" y="147916"/>
                </a:moveTo>
                <a:lnTo>
                  <a:pt x="0" y="0"/>
                </a:lnTo>
              </a:path>
            </a:pathLst>
          </a:custGeom>
          <a:ln w="179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0" name="object 290"/>
          <p:cNvSpPr/>
          <p:nvPr/>
        </p:nvSpPr>
        <p:spPr>
          <a:xfrm>
            <a:off x="4506235" y="2871119"/>
            <a:ext cx="0" cy="81280"/>
          </a:xfrm>
          <a:custGeom>
            <a:avLst/>
            <a:gdLst/>
            <a:ahLst/>
            <a:cxnLst/>
            <a:rect l="l" t="t" r="r" b="b"/>
            <a:pathLst>
              <a:path h="81280">
                <a:moveTo>
                  <a:pt x="0" y="80683"/>
                </a:moveTo>
                <a:lnTo>
                  <a:pt x="0" y="0"/>
                </a:lnTo>
              </a:path>
            </a:pathLst>
          </a:custGeom>
          <a:ln w="179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1" name="object 291"/>
          <p:cNvSpPr/>
          <p:nvPr/>
        </p:nvSpPr>
        <p:spPr>
          <a:xfrm>
            <a:off x="4550148" y="2871119"/>
            <a:ext cx="0" cy="81280"/>
          </a:xfrm>
          <a:custGeom>
            <a:avLst/>
            <a:gdLst/>
            <a:ahLst/>
            <a:cxnLst/>
            <a:rect l="l" t="t" r="r" b="b"/>
            <a:pathLst>
              <a:path h="81280">
                <a:moveTo>
                  <a:pt x="0" y="80683"/>
                </a:moveTo>
                <a:lnTo>
                  <a:pt x="0" y="0"/>
                </a:lnTo>
              </a:path>
            </a:pathLst>
          </a:custGeom>
          <a:ln w="179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2" name="object 292"/>
          <p:cNvSpPr/>
          <p:nvPr/>
        </p:nvSpPr>
        <p:spPr>
          <a:xfrm>
            <a:off x="4591753" y="2871119"/>
            <a:ext cx="0" cy="81280"/>
          </a:xfrm>
          <a:custGeom>
            <a:avLst/>
            <a:gdLst/>
            <a:ahLst/>
            <a:cxnLst/>
            <a:rect l="l" t="t" r="r" b="b"/>
            <a:pathLst>
              <a:path h="81280">
                <a:moveTo>
                  <a:pt x="0" y="80683"/>
                </a:moveTo>
                <a:lnTo>
                  <a:pt x="0" y="0"/>
                </a:lnTo>
              </a:path>
            </a:pathLst>
          </a:custGeom>
          <a:ln w="179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3" name="object 293"/>
          <p:cNvSpPr/>
          <p:nvPr/>
        </p:nvSpPr>
        <p:spPr>
          <a:xfrm>
            <a:off x="4637977" y="2871119"/>
            <a:ext cx="0" cy="81280"/>
          </a:xfrm>
          <a:custGeom>
            <a:avLst/>
            <a:gdLst/>
            <a:ahLst/>
            <a:cxnLst/>
            <a:rect l="l" t="t" r="r" b="b"/>
            <a:pathLst>
              <a:path h="81280">
                <a:moveTo>
                  <a:pt x="0" y="80683"/>
                </a:moveTo>
                <a:lnTo>
                  <a:pt x="0" y="0"/>
                </a:lnTo>
              </a:path>
            </a:pathLst>
          </a:custGeom>
          <a:ln w="179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4" name="object 294"/>
          <p:cNvSpPr/>
          <p:nvPr/>
        </p:nvSpPr>
        <p:spPr>
          <a:xfrm>
            <a:off x="3416079" y="2401818"/>
            <a:ext cx="797560" cy="797560"/>
          </a:xfrm>
          <a:custGeom>
            <a:avLst/>
            <a:gdLst/>
            <a:ahLst/>
            <a:cxnLst/>
            <a:rect l="l" t="t" r="r" b="b"/>
            <a:pathLst>
              <a:path w="797560" h="797560">
                <a:moveTo>
                  <a:pt x="398693" y="0"/>
                </a:moveTo>
                <a:lnTo>
                  <a:pt x="352197" y="2682"/>
                </a:lnTo>
                <a:lnTo>
                  <a:pt x="307277" y="10529"/>
                </a:lnTo>
                <a:lnTo>
                  <a:pt x="264231" y="23243"/>
                </a:lnTo>
                <a:lnTo>
                  <a:pt x="223359" y="40523"/>
                </a:lnTo>
                <a:lnTo>
                  <a:pt x="184959" y="62072"/>
                </a:lnTo>
                <a:lnTo>
                  <a:pt x="149332" y="87588"/>
                </a:lnTo>
                <a:lnTo>
                  <a:pt x="116775" y="116775"/>
                </a:lnTo>
                <a:lnTo>
                  <a:pt x="87589" y="149331"/>
                </a:lnTo>
                <a:lnTo>
                  <a:pt x="62072" y="184959"/>
                </a:lnTo>
                <a:lnTo>
                  <a:pt x="40524" y="223358"/>
                </a:lnTo>
                <a:lnTo>
                  <a:pt x="23243" y="264231"/>
                </a:lnTo>
                <a:lnTo>
                  <a:pt x="10529" y="307277"/>
                </a:lnTo>
                <a:lnTo>
                  <a:pt x="2682" y="352197"/>
                </a:lnTo>
                <a:lnTo>
                  <a:pt x="0" y="398693"/>
                </a:lnTo>
                <a:lnTo>
                  <a:pt x="2682" y="445189"/>
                </a:lnTo>
                <a:lnTo>
                  <a:pt x="10529" y="490109"/>
                </a:lnTo>
                <a:lnTo>
                  <a:pt x="23243" y="533155"/>
                </a:lnTo>
                <a:lnTo>
                  <a:pt x="40524" y="574027"/>
                </a:lnTo>
                <a:lnTo>
                  <a:pt x="62072" y="612427"/>
                </a:lnTo>
                <a:lnTo>
                  <a:pt x="87589" y="648054"/>
                </a:lnTo>
                <a:lnTo>
                  <a:pt x="116775" y="680611"/>
                </a:lnTo>
                <a:lnTo>
                  <a:pt x="149332" y="709797"/>
                </a:lnTo>
                <a:lnTo>
                  <a:pt x="184959" y="735313"/>
                </a:lnTo>
                <a:lnTo>
                  <a:pt x="223359" y="756862"/>
                </a:lnTo>
                <a:lnTo>
                  <a:pt x="264231" y="774142"/>
                </a:lnTo>
                <a:lnTo>
                  <a:pt x="307277" y="786856"/>
                </a:lnTo>
                <a:lnTo>
                  <a:pt x="352197" y="794703"/>
                </a:lnTo>
                <a:lnTo>
                  <a:pt x="398693" y="797386"/>
                </a:lnTo>
                <a:lnTo>
                  <a:pt x="445189" y="794703"/>
                </a:lnTo>
                <a:lnTo>
                  <a:pt x="490110" y="786856"/>
                </a:lnTo>
                <a:lnTo>
                  <a:pt x="533156" y="774142"/>
                </a:lnTo>
                <a:lnTo>
                  <a:pt x="574029" y="756862"/>
                </a:lnTo>
                <a:lnTo>
                  <a:pt x="612428" y="735313"/>
                </a:lnTo>
                <a:lnTo>
                  <a:pt x="648056" y="709797"/>
                </a:lnTo>
                <a:lnTo>
                  <a:pt x="680612" y="680611"/>
                </a:lnTo>
                <a:lnTo>
                  <a:pt x="709798" y="648054"/>
                </a:lnTo>
                <a:lnTo>
                  <a:pt x="735314" y="612427"/>
                </a:lnTo>
                <a:lnTo>
                  <a:pt x="756862" y="574027"/>
                </a:lnTo>
                <a:lnTo>
                  <a:pt x="774143" y="533155"/>
                </a:lnTo>
                <a:lnTo>
                  <a:pt x="786856" y="490109"/>
                </a:lnTo>
                <a:lnTo>
                  <a:pt x="794703" y="445189"/>
                </a:lnTo>
                <a:lnTo>
                  <a:pt x="797386" y="398693"/>
                </a:lnTo>
                <a:lnTo>
                  <a:pt x="794703" y="352197"/>
                </a:lnTo>
                <a:lnTo>
                  <a:pt x="786856" y="307277"/>
                </a:lnTo>
                <a:lnTo>
                  <a:pt x="774143" y="264231"/>
                </a:lnTo>
                <a:lnTo>
                  <a:pt x="756862" y="223358"/>
                </a:lnTo>
                <a:lnTo>
                  <a:pt x="735314" y="184959"/>
                </a:lnTo>
                <a:lnTo>
                  <a:pt x="709798" y="149331"/>
                </a:lnTo>
                <a:lnTo>
                  <a:pt x="680612" y="116775"/>
                </a:lnTo>
                <a:lnTo>
                  <a:pt x="648056" y="87588"/>
                </a:lnTo>
                <a:lnTo>
                  <a:pt x="612428" y="62072"/>
                </a:lnTo>
                <a:lnTo>
                  <a:pt x="574029" y="40523"/>
                </a:lnTo>
                <a:lnTo>
                  <a:pt x="533156" y="23243"/>
                </a:lnTo>
                <a:lnTo>
                  <a:pt x="490110" y="10529"/>
                </a:lnTo>
                <a:lnTo>
                  <a:pt x="445189" y="2682"/>
                </a:lnTo>
                <a:lnTo>
                  <a:pt x="39869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5" name="object 295"/>
          <p:cNvSpPr/>
          <p:nvPr/>
        </p:nvSpPr>
        <p:spPr>
          <a:xfrm>
            <a:off x="3416079" y="2401818"/>
            <a:ext cx="797560" cy="797560"/>
          </a:xfrm>
          <a:custGeom>
            <a:avLst/>
            <a:gdLst/>
            <a:ahLst/>
            <a:cxnLst/>
            <a:rect l="l" t="t" r="r" b="b"/>
            <a:pathLst>
              <a:path w="797560" h="797560">
                <a:moveTo>
                  <a:pt x="398693" y="0"/>
                </a:moveTo>
                <a:lnTo>
                  <a:pt x="352197" y="2682"/>
                </a:lnTo>
                <a:lnTo>
                  <a:pt x="307277" y="10529"/>
                </a:lnTo>
                <a:lnTo>
                  <a:pt x="264231" y="23243"/>
                </a:lnTo>
                <a:lnTo>
                  <a:pt x="223359" y="40523"/>
                </a:lnTo>
                <a:lnTo>
                  <a:pt x="184959" y="62072"/>
                </a:lnTo>
                <a:lnTo>
                  <a:pt x="149332" y="87588"/>
                </a:lnTo>
                <a:lnTo>
                  <a:pt x="116775" y="116775"/>
                </a:lnTo>
                <a:lnTo>
                  <a:pt x="87589" y="149331"/>
                </a:lnTo>
                <a:lnTo>
                  <a:pt x="62072" y="184959"/>
                </a:lnTo>
                <a:lnTo>
                  <a:pt x="40524" y="223358"/>
                </a:lnTo>
                <a:lnTo>
                  <a:pt x="23243" y="264231"/>
                </a:lnTo>
                <a:lnTo>
                  <a:pt x="10529" y="307277"/>
                </a:lnTo>
                <a:lnTo>
                  <a:pt x="2682" y="352197"/>
                </a:lnTo>
                <a:lnTo>
                  <a:pt x="0" y="398693"/>
                </a:lnTo>
                <a:lnTo>
                  <a:pt x="2682" y="445189"/>
                </a:lnTo>
                <a:lnTo>
                  <a:pt x="10529" y="490109"/>
                </a:lnTo>
                <a:lnTo>
                  <a:pt x="23243" y="533155"/>
                </a:lnTo>
                <a:lnTo>
                  <a:pt x="40524" y="574027"/>
                </a:lnTo>
                <a:lnTo>
                  <a:pt x="62072" y="612427"/>
                </a:lnTo>
                <a:lnTo>
                  <a:pt x="87589" y="648054"/>
                </a:lnTo>
                <a:lnTo>
                  <a:pt x="116775" y="680611"/>
                </a:lnTo>
                <a:lnTo>
                  <a:pt x="149332" y="709797"/>
                </a:lnTo>
                <a:lnTo>
                  <a:pt x="184959" y="735313"/>
                </a:lnTo>
                <a:lnTo>
                  <a:pt x="223359" y="756862"/>
                </a:lnTo>
                <a:lnTo>
                  <a:pt x="264231" y="774142"/>
                </a:lnTo>
                <a:lnTo>
                  <a:pt x="307277" y="786856"/>
                </a:lnTo>
                <a:lnTo>
                  <a:pt x="352197" y="794703"/>
                </a:lnTo>
                <a:lnTo>
                  <a:pt x="398693" y="797386"/>
                </a:lnTo>
                <a:lnTo>
                  <a:pt x="445189" y="794703"/>
                </a:lnTo>
                <a:lnTo>
                  <a:pt x="490110" y="786856"/>
                </a:lnTo>
                <a:lnTo>
                  <a:pt x="533156" y="774142"/>
                </a:lnTo>
                <a:lnTo>
                  <a:pt x="574029" y="756862"/>
                </a:lnTo>
                <a:lnTo>
                  <a:pt x="612428" y="735313"/>
                </a:lnTo>
                <a:lnTo>
                  <a:pt x="648056" y="709797"/>
                </a:lnTo>
                <a:lnTo>
                  <a:pt x="680612" y="680611"/>
                </a:lnTo>
                <a:lnTo>
                  <a:pt x="709798" y="648054"/>
                </a:lnTo>
                <a:lnTo>
                  <a:pt x="735314" y="612427"/>
                </a:lnTo>
                <a:lnTo>
                  <a:pt x="756862" y="574027"/>
                </a:lnTo>
                <a:lnTo>
                  <a:pt x="774143" y="533155"/>
                </a:lnTo>
                <a:lnTo>
                  <a:pt x="786856" y="490109"/>
                </a:lnTo>
                <a:lnTo>
                  <a:pt x="794703" y="445189"/>
                </a:lnTo>
                <a:lnTo>
                  <a:pt x="797386" y="398693"/>
                </a:lnTo>
                <a:lnTo>
                  <a:pt x="794703" y="352197"/>
                </a:lnTo>
                <a:lnTo>
                  <a:pt x="786856" y="307277"/>
                </a:lnTo>
                <a:lnTo>
                  <a:pt x="774143" y="264231"/>
                </a:lnTo>
                <a:lnTo>
                  <a:pt x="756862" y="223358"/>
                </a:lnTo>
                <a:lnTo>
                  <a:pt x="735314" y="184959"/>
                </a:lnTo>
                <a:lnTo>
                  <a:pt x="709798" y="149331"/>
                </a:lnTo>
                <a:lnTo>
                  <a:pt x="680612" y="116775"/>
                </a:lnTo>
                <a:lnTo>
                  <a:pt x="648056" y="87588"/>
                </a:lnTo>
                <a:lnTo>
                  <a:pt x="612428" y="62072"/>
                </a:lnTo>
                <a:lnTo>
                  <a:pt x="574029" y="40523"/>
                </a:lnTo>
                <a:lnTo>
                  <a:pt x="533156" y="23243"/>
                </a:lnTo>
                <a:lnTo>
                  <a:pt x="490110" y="10529"/>
                </a:lnTo>
                <a:lnTo>
                  <a:pt x="445189" y="2682"/>
                </a:lnTo>
                <a:lnTo>
                  <a:pt x="398693" y="0"/>
                </a:lnTo>
                <a:close/>
              </a:path>
            </a:pathLst>
          </a:custGeom>
          <a:solidFill>
            <a:srgbClr val="F9F5A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6" name="object 296"/>
          <p:cNvSpPr/>
          <p:nvPr/>
        </p:nvSpPr>
        <p:spPr>
          <a:xfrm>
            <a:off x="3416079" y="2401818"/>
            <a:ext cx="797560" cy="797560"/>
          </a:xfrm>
          <a:custGeom>
            <a:avLst/>
            <a:gdLst/>
            <a:ahLst/>
            <a:cxnLst/>
            <a:rect l="l" t="t" r="r" b="b"/>
            <a:pathLst>
              <a:path w="797560" h="797560">
                <a:moveTo>
                  <a:pt x="398693" y="0"/>
                </a:moveTo>
                <a:lnTo>
                  <a:pt x="352197" y="2682"/>
                </a:lnTo>
                <a:lnTo>
                  <a:pt x="307277" y="10529"/>
                </a:lnTo>
                <a:lnTo>
                  <a:pt x="264231" y="23243"/>
                </a:lnTo>
                <a:lnTo>
                  <a:pt x="223359" y="40523"/>
                </a:lnTo>
                <a:lnTo>
                  <a:pt x="184959" y="62072"/>
                </a:lnTo>
                <a:lnTo>
                  <a:pt x="149332" y="87588"/>
                </a:lnTo>
                <a:lnTo>
                  <a:pt x="116775" y="116775"/>
                </a:lnTo>
                <a:lnTo>
                  <a:pt x="87589" y="149331"/>
                </a:lnTo>
                <a:lnTo>
                  <a:pt x="62072" y="184959"/>
                </a:lnTo>
                <a:lnTo>
                  <a:pt x="40524" y="223358"/>
                </a:lnTo>
                <a:lnTo>
                  <a:pt x="23243" y="264231"/>
                </a:lnTo>
                <a:lnTo>
                  <a:pt x="10529" y="307277"/>
                </a:lnTo>
                <a:lnTo>
                  <a:pt x="2682" y="352197"/>
                </a:lnTo>
                <a:lnTo>
                  <a:pt x="0" y="398693"/>
                </a:lnTo>
                <a:lnTo>
                  <a:pt x="2682" y="445189"/>
                </a:lnTo>
                <a:lnTo>
                  <a:pt x="10529" y="490109"/>
                </a:lnTo>
                <a:lnTo>
                  <a:pt x="23243" y="533155"/>
                </a:lnTo>
                <a:lnTo>
                  <a:pt x="40524" y="574027"/>
                </a:lnTo>
                <a:lnTo>
                  <a:pt x="62072" y="612427"/>
                </a:lnTo>
                <a:lnTo>
                  <a:pt x="87589" y="648054"/>
                </a:lnTo>
                <a:lnTo>
                  <a:pt x="116775" y="680611"/>
                </a:lnTo>
                <a:lnTo>
                  <a:pt x="149332" y="709797"/>
                </a:lnTo>
                <a:lnTo>
                  <a:pt x="184959" y="735313"/>
                </a:lnTo>
                <a:lnTo>
                  <a:pt x="223359" y="756862"/>
                </a:lnTo>
                <a:lnTo>
                  <a:pt x="264231" y="774142"/>
                </a:lnTo>
                <a:lnTo>
                  <a:pt x="307277" y="786856"/>
                </a:lnTo>
                <a:lnTo>
                  <a:pt x="352197" y="794703"/>
                </a:lnTo>
                <a:lnTo>
                  <a:pt x="398693" y="797386"/>
                </a:lnTo>
                <a:lnTo>
                  <a:pt x="445189" y="794703"/>
                </a:lnTo>
                <a:lnTo>
                  <a:pt x="490110" y="786856"/>
                </a:lnTo>
                <a:lnTo>
                  <a:pt x="533156" y="774142"/>
                </a:lnTo>
                <a:lnTo>
                  <a:pt x="574029" y="756862"/>
                </a:lnTo>
                <a:lnTo>
                  <a:pt x="612428" y="735313"/>
                </a:lnTo>
                <a:lnTo>
                  <a:pt x="648056" y="709797"/>
                </a:lnTo>
                <a:lnTo>
                  <a:pt x="680612" y="680611"/>
                </a:lnTo>
                <a:lnTo>
                  <a:pt x="709798" y="648054"/>
                </a:lnTo>
                <a:lnTo>
                  <a:pt x="735314" y="612427"/>
                </a:lnTo>
                <a:lnTo>
                  <a:pt x="756862" y="574027"/>
                </a:lnTo>
                <a:lnTo>
                  <a:pt x="774143" y="533155"/>
                </a:lnTo>
                <a:lnTo>
                  <a:pt x="786856" y="490109"/>
                </a:lnTo>
                <a:lnTo>
                  <a:pt x="794703" y="445189"/>
                </a:lnTo>
                <a:lnTo>
                  <a:pt x="797386" y="398693"/>
                </a:lnTo>
                <a:lnTo>
                  <a:pt x="794703" y="352197"/>
                </a:lnTo>
                <a:lnTo>
                  <a:pt x="786856" y="307277"/>
                </a:lnTo>
                <a:lnTo>
                  <a:pt x="774143" y="264231"/>
                </a:lnTo>
                <a:lnTo>
                  <a:pt x="756862" y="223358"/>
                </a:lnTo>
                <a:lnTo>
                  <a:pt x="735314" y="184959"/>
                </a:lnTo>
                <a:lnTo>
                  <a:pt x="709798" y="149331"/>
                </a:lnTo>
                <a:lnTo>
                  <a:pt x="680612" y="116775"/>
                </a:lnTo>
                <a:lnTo>
                  <a:pt x="648056" y="87588"/>
                </a:lnTo>
                <a:lnTo>
                  <a:pt x="612428" y="62072"/>
                </a:lnTo>
                <a:lnTo>
                  <a:pt x="574029" y="40523"/>
                </a:lnTo>
                <a:lnTo>
                  <a:pt x="533156" y="23243"/>
                </a:lnTo>
                <a:lnTo>
                  <a:pt x="490110" y="10529"/>
                </a:lnTo>
                <a:lnTo>
                  <a:pt x="445189" y="2682"/>
                </a:lnTo>
                <a:lnTo>
                  <a:pt x="39869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7" name="object 297"/>
          <p:cNvSpPr/>
          <p:nvPr/>
        </p:nvSpPr>
        <p:spPr>
          <a:xfrm>
            <a:off x="3416079" y="2644581"/>
            <a:ext cx="32320" cy="248522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8" name="object 298"/>
          <p:cNvSpPr/>
          <p:nvPr/>
        </p:nvSpPr>
        <p:spPr>
          <a:xfrm>
            <a:off x="3416079" y="2635062"/>
            <a:ext cx="797560" cy="471805"/>
          </a:xfrm>
          <a:custGeom>
            <a:avLst/>
            <a:gdLst/>
            <a:ahLst/>
            <a:cxnLst/>
            <a:rect l="l" t="t" r="r" b="b"/>
            <a:pathLst>
              <a:path w="797560" h="471805">
                <a:moveTo>
                  <a:pt x="761042" y="0"/>
                </a:moveTo>
                <a:lnTo>
                  <a:pt x="36344" y="0"/>
                </a:lnTo>
                <a:lnTo>
                  <a:pt x="23243" y="30986"/>
                </a:lnTo>
                <a:lnTo>
                  <a:pt x="10529" y="74032"/>
                </a:lnTo>
                <a:lnTo>
                  <a:pt x="2682" y="118953"/>
                </a:lnTo>
                <a:lnTo>
                  <a:pt x="0" y="165449"/>
                </a:lnTo>
                <a:lnTo>
                  <a:pt x="2682" y="211944"/>
                </a:lnTo>
                <a:lnTo>
                  <a:pt x="10529" y="256865"/>
                </a:lnTo>
                <a:lnTo>
                  <a:pt x="23243" y="299911"/>
                </a:lnTo>
                <a:lnTo>
                  <a:pt x="40524" y="340783"/>
                </a:lnTo>
                <a:lnTo>
                  <a:pt x="62072" y="379182"/>
                </a:lnTo>
                <a:lnTo>
                  <a:pt x="87589" y="414810"/>
                </a:lnTo>
                <a:lnTo>
                  <a:pt x="116775" y="447366"/>
                </a:lnTo>
                <a:lnTo>
                  <a:pt x="143694" y="471498"/>
                </a:lnTo>
                <a:lnTo>
                  <a:pt x="653693" y="471498"/>
                </a:lnTo>
                <a:lnTo>
                  <a:pt x="709798" y="414810"/>
                </a:lnTo>
                <a:lnTo>
                  <a:pt x="735314" y="379182"/>
                </a:lnTo>
                <a:lnTo>
                  <a:pt x="756862" y="340783"/>
                </a:lnTo>
                <a:lnTo>
                  <a:pt x="774143" y="299911"/>
                </a:lnTo>
                <a:lnTo>
                  <a:pt x="786856" y="256865"/>
                </a:lnTo>
                <a:lnTo>
                  <a:pt x="794703" y="211944"/>
                </a:lnTo>
                <a:lnTo>
                  <a:pt x="797386" y="165449"/>
                </a:lnTo>
                <a:lnTo>
                  <a:pt x="794703" y="118953"/>
                </a:lnTo>
                <a:lnTo>
                  <a:pt x="786856" y="74032"/>
                </a:lnTo>
                <a:lnTo>
                  <a:pt x="774143" y="30986"/>
                </a:lnTo>
                <a:lnTo>
                  <a:pt x="761042" y="0"/>
                </a:lnTo>
                <a:close/>
              </a:path>
            </a:pathLst>
          </a:custGeom>
          <a:solidFill>
            <a:srgbClr val="FBE1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9" name="object 299"/>
          <p:cNvSpPr/>
          <p:nvPr/>
        </p:nvSpPr>
        <p:spPr>
          <a:xfrm>
            <a:off x="3501716" y="2941724"/>
            <a:ext cx="36195" cy="145415"/>
          </a:xfrm>
          <a:custGeom>
            <a:avLst/>
            <a:gdLst/>
            <a:ahLst/>
            <a:cxnLst/>
            <a:rect l="l" t="t" r="r" b="b"/>
            <a:pathLst>
              <a:path w="36195" h="145414">
                <a:moveTo>
                  <a:pt x="35999" y="0"/>
                </a:moveTo>
                <a:lnTo>
                  <a:pt x="0" y="0"/>
                </a:lnTo>
                <a:lnTo>
                  <a:pt x="0" y="105423"/>
                </a:lnTo>
                <a:lnTo>
                  <a:pt x="1951" y="108148"/>
                </a:lnTo>
                <a:lnTo>
                  <a:pt x="31138" y="140704"/>
                </a:lnTo>
                <a:lnTo>
                  <a:pt x="35999" y="145062"/>
                </a:lnTo>
                <a:lnTo>
                  <a:pt x="35999" y="0"/>
                </a:lnTo>
                <a:close/>
              </a:path>
            </a:pathLst>
          </a:custGeom>
          <a:solidFill>
            <a:srgbClr val="1516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0" name="object 300"/>
          <p:cNvSpPr/>
          <p:nvPr/>
        </p:nvSpPr>
        <p:spPr>
          <a:xfrm>
            <a:off x="3602926" y="2941724"/>
            <a:ext cx="0" cy="161925"/>
          </a:xfrm>
          <a:custGeom>
            <a:avLst/>
            <a:gdLst/>
            <a:ahLst/>
            <a:cxnLst/>
            <a:rect l="l" t="t" r="r" b="b"/>
            <a:pathLst>
              <a:path h="161925">
                <a:moveTo>
                  <a:pt x="0" y="0"/>
                </a:moveTo>
                <a:lnTo>
                  <a:pt x="0" y="161367"/>
                </a:lnTo>
              </a:path>
            </a:pathLst>
          </a:custGeom>
          <a:ln w="359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1" name="object 301"/>
          <p:cNvSpPr/>
          <p:nvPr/>
        </p:nvSpPr>
        <p:spPr>
          <a:xfrm>
            <a:off x="3695374" y="2941724"/>
            <a:ext cx="0" cy="161925"/>
          </a:xfrm>
          <a:custGeom>
            <a:avLst/>
            <a:gdLst/>
            <a:ahLst/>
            <a:cxnLst/>
            <a:rect l="l" t="t" r="r" b="b"/>
            <a:pathLst>
              <a:path h="161925">
                <a:moveTo>
                  <a:pt x="0" y="0"/>
                </a:moveTo>
                <a:lnTo>
                  <a:pt x="0" y="161367"/>
                </a:lnTo>
              </a:path>
            </a:pathLst>
          </a:custGeom>
          <a:ln w="359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2" name="object 302"/>
          <p:cNvSpPr/>
          <p:nvPr/>
        </p:nvSpPr>
        <p:spPr>
          <a:xfrm>
            <a:off x="3787829" y="2807258"/>
            <a:ext cx="0" cy="295910"/>
          </a:xfrm>
          <a:custGeom>
            <a:avLst/>
            <a:gdLst/>
            <a:ahLst/>
            <a:cxnLst/>
            <a:rect l="l" t="t" r="r" b="b"/>
            <a:pathLst>
              <a:path h="295910">
                <a:moveTo>
                  <a:pt x="0" y="0"/>
                </a:moveTo>
                <a:lnTo>
                  <a:pt x="0" y="295833"/>
                </a:lnTo>
              </a:path>
            </a:pathLst>
          </a:custGeom>
          <a:ln w="359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3" name="object 303"/>
          <p:cNvSpPr/>
          <p:nvPr/>
        </p:nvSpPr>
        <p:spPr>
          <a:xfrm>
            <a:off x="3875655" y="2941724"/>
            <a:ext cx="0" cy="161925"/>
          </a:xfrm>
          <a:custGeom>
            <a:avLst/>
            <a:gdLst/>
            <a:ahLst/>
            <a:cxnLst/>
            <a:rect l="l" t="t" r="r" b="b"/>
            <a:pathLst>
              <a:path h="161925">
                <a:moveTo>
                  <a:pt x="0" y="0"/>
                </a:moveTo>
                <a:lnTo>
                  <a:pt x="0" y="161367"/>
                </a:lnTo>
              </a:path>
            </a:pathLst>
          </a:custGeom>
          <a:ln w="359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4" name="object 304"/>
          <p:cNvSpPr/>
          <p:nvPr/>
        </p:nvSpPr>
        <p:spPr>
          <a:xfrm>
            <a:off x="3963480" y="2941724"/>
            <a:ext cx="0" cy="161925"/>
          </a:xfrm>
          <a:custGeom>
            <a:avLst/>
            <a:gdLst/>
            <a:ahLst/>
            <a:cxnLst/>
            <a:rect l="l" t="t" r="r" b="b"/>
            <a:pathLst>
              <a:path h="161925">
                <a:moveTo>
                  <a:pt x="0" y="0"/>
                </a:moveTo>
                <a:lnTo>
                  <a:pt x="0" y="161367"/>
                </a:lnTo>
              </a:path>
            </a:pathLst>
          </a:custGeom>
          <a:ln w="359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5" name="object 305"/>
          <p:cNvSpPr/>
          <p:nvPr/>
        </p:nvSpPr>
        <p:spPr>
          <a:xfrm>
            <a:off x="4046690" y="2941724"/>
            <a:ext cx="0" cy="161925"/>
          </a:xfrm>
          <a:custGeom>
            <a:avLst/>
            <a:gdLst/>
            <a:ahLst/>
            <a:cxnLst/>
            <a:rect l="l" t="t" r="r" b="b"/>
            <a:pathLst>
              <a:path h="161925">
                <a:moveTo>
                  <a:pt x="0" y="0"/>
                </a:moveTo>
                <a:lnTo>
                  <a:pt x="0" y="161367"/>
                </a:lnTo>
              </a:path>
            </a:pathLst>
          </a:custGeom>
          <a:ln w="359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6" name="object 306"/>
          <p:cNvSpPr/>
          <p:nvPr/>
        </p:nvSpPr>
        <p:spPr>
          <a:xfrm>
            <a:off x="4121139" y="2941724"/>
            <a:ext cx="36195" cy="113664"/>
          </a:xfrm>
          <a:custGeom>
            <a:avLst/>
            <a:gdLst/>
            <a:ahLst/>
            <a:cxnLst/>
            <a:rect l="l" t="t" r="r" b="b"/>
            <a:pathLst>
              <a:path w="36195" h="113664">
                <a:moveTo>
                  <a:pt x="35999" y="0"/>
                </a:moveTo>
                <a:lnTo>
                  <a:pt x="0" y="0"/>
                </a:lnTo>
                <a:lnTo>
                  <a:pt x="0" y="113433"/>
                </a:lnTo>
                <a:lnTo>
                  <a:pt x="4737" y="108148"/>
                </a:lnTo>
                <a:lnTo>
                  <a:pt x="30254" y="72520"/>
                </a:lnTo>
                <a:lnTo>
                  <a:pt x="35999" y="62282"/>
                </a:lnTo>
                <a:lnTo>
                  <a:pt x="35999" y="0"/>
                </a:lnTo>
                <a:close/>
              </a:path>
            </a:pathLst>
          </a:custGeom>
          <a:solidFill>
            <a:srgbClr val="1516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7" name="object 307"/>
          <p:cNvSpPr/>
          <p:nvPr/>
        </p:nvSpPr>
        <p:spPr>
          <a:xfrm>
            <a:off x="3416079" y="2401818"/>
            <a:ext cx="797560" cy="797560"/>
          </a:xfrm>
          <a:custGeom>
            <a:avLst/>
            <a:gdLst/>
            <a:ahLst/>
            <a:cxnLst/>
            <a:rect l="l" t="t" r="r" b="b"/>
            <a:pathLst>
              <a:path w="797560" h="797560">
                <a:moveTo>
                  <a:pt x="398693" y="0"/>
                </a:moveTo>
                <a:lnTo>
                  <a:pt x="445189" y="2682"/>
                </a:lnTo>
                <a:lnTo>
                  <a:pt x="490110" y="10529"/>
                </a:lnTo>
                <a:lnTo>
                  <a:pt x="533156" y="23243"/>
                </a:lnTo>
                <a:lnTo>
                  <a:pt x="574029" y="40523"/>
                </a:lnTo>
                <a:lnTo>
                  <a:pt x="612428" y="62072"/>
                </a:lnTo>
                <a:lnTo>
                  <a:pt x="648056" y="87588"/>
                </a:lnTo>
                <a:lnTo>
                  <a:pt x="680612" y="116775"/>
                </a:lnTo>
                <a:lnTo>
                  <a:pt x="709798" y="149331"/>
                </a:lnTo>
                <a:lnTo>
                  <a:pt x="735314" y="184959"/>
                </a:lnTo>
                <a:lnTo>
                  <a:pt x="756862" y="223358"/>
                </a:lnTo>
                <a:lnTo>
                  <a:pt x="774143" y="264231"/>
                </a:lnTo>
                <a:lnTo>
                  <a:pt x="786856" y="307277"/>
                </a:lnTo>
                <a:lnTo>
                  <a:pt x="794703" y="352197"/>
                </a:lnTo>
                <a:lnTo>
                  <a:pt x="797386" y="398693"/>
                </a:lnTo>
                <a:lnTo>
                  <a:pt x="794703" y="445189"/>
                </a:lnTo>
                <a:lnTo>
                  <a:pt x="786856" y="490109"/>
                </a:lnTo>
                <a:lnTo>
                  <a:pt x="774143" y="533155"/>
                </a:lnTo>
                <a:lnTo>
                  <a:pt x="756862" y="574027"/>
                </a:lnTo>
                <a:lnTo>
                  <a:pt x="735314" y="612427"/>
                </a:lnTo>
                <a:lnTo>
                  <a:pt x="709798" y="648054"/>
                </a:lnTo>
                <a:lnTo>
                  <a:pt x="680612" y="680611"/>
                </a:lnTo>
                <a:lnTo>
                  <a:pt x="648056" y="709797"/>
                </a:lnTo>
                <a:lnTo>
                  <a:pt x="612428" y="735313"/>
                </a:lnTo>
                <a:lnTo>
                  <a:pt x="574029" y="756862"/>
                </a:lnTo>
                <a:lnTo>
                  <a:pt x="533156" y="774142"/>
                </a:lnTo>
                <a:lnTo>
                  <a:pt x="490110" y="786856"/>
                </a:lnTo>
                <a:lnTo>
                  <a:pt x="445189" y="794703"/>
                </a:lnTo>
                <a:lnTo>
                  <a:pt x="398693" y="797386"/>
                </a:lnTo>
                <a:lnTo>
                  <a:pt x="352197" y="794703"/>
                </a:lnTo>
                <a:lnTo>
                  <a:pt x="307277" y="786856"/>
                </a:lnTo>
                <a:lnTo>
                  <a:pt x="264231" y="774142"/>
                </a:lnTo>
                <a:lnTo>
                  <a:pt x="223359" y="756862"/>
                </a:lnTo>
                <a:lnTo>
                  <a:pt x="184959" y="735313"/>
                </a:lnTo>
                <a:lnTo>
                  <a:pt x="149332" y="709797"/>
                </a:lnTo>
                <a:lnTo>
                  <a:pt x="116775" y="680611"/>
                </a:lnTo>
                <a:lnTo>
                  <a:pt x="87589" y="648054"/>
                </a:lnTo>
                <a:lnTo>
                  <a:pt x="62072" y="612427"/>
                </a:lnTo>
                <a:lnTo>
                  <a:pt x="40524" y="574027"/>
                </a:lnTo>
                <a:lnTo>
                  <a:pt x="23243" y="533155"/>
                </a:lnTo>
                <a:lnTo>
                  <a:pt x="10529" y="490109"/>
                </a:lnTo>
                <a:lnTo>
                  <a:pt x="2682" y="445189"/>
                </a:lnTo>
                <a:lnTo>
                  <a:pt x="0" y="398693"/>
                </a:lnTo>
                <a:lnTo>
                  <a:pt x="2682" y="352197"/>
                </a:lnTo>
                <a:lnTo>
                  <a:pt x="10529" y="307277"/>
                </a:lnTo>
                <a:lnTo>
                  <a:pt x="23243" y="264231"/>
                </a:lnTo>
                <a:lnTo>
                  <a:pt x="40524" y="223358"/>
                </a:lnTo>
                <a:lnTo>
                  <a:pt x="62072" y="184959"/>
                </a:lnTo>
                <a:lnTo>
                  <a:pt x="87589" y="149331"/>
                </a:lnTo>
                <a:lnTo>
                  <a:pt x="116775" y="116775"/>
                </a:lnTo>
                <a:lnTo>
                  <a:pt x="149332" y="87588"/>
                </a:lnTo>
                <a:lnTo>
                  <a:pt x="184959" y="62072"/>
                </a:lnTo>
                <a:lnTo>
                  <a:pt x="223359" y="40523"/>
                </a:lnTo>
                <a:lnTo>
                  <a:pt x="264231" y="23243"/>
                </a:lnTo>
                <a:lnTo>
                  <a:pt x="307277" y="10529"/>
                </a:lnTo>
                <a:lnTo>
                  <a:pt x="352197" y="2682"/>
                </a:lnTo>
                <a:lnTo>
                  <a:pt x="398693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8" name="object 308"/>
          <p:cNvSpPr/>
          <p:nvPr/>
        </p:nvSpPr>
        <p:spPr>
          <a:xfrm>
            <a:off x="3812518" y="2406570"/>
            <a:ext cx="0" cy="791210"/>
          </a:xfrm>
          <a:custGeom>
            <a:avLst/>
            <a:gdLst/>
            <a:ahLst/>
            <a:cxnLst/>
            <a:rect l="l" t="t" r="r" b="b"/>
            <a:pathLst>
              <a:path h="791210">
                <a:moveTo>
                  <a:pt x="0" y="0"/>
                </a:moveTo>
                <a:lnTo>
                  <a:pt x="0" y="790577"/>
                </a:lnTo>
              </a:path>
            </a:pathLst>
          </a:custGeom>
          <a:ln w="17999">
            <a:solidFill>
              <a:srgbClr val="DD2B1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9" name="object 309"/>
          <p:cNvSpPr/>
          <p:nvPr/>
        </p:nvSpPr>
        <p:spPr>
          <a:xfrm>
            <a:off x="4195241" y="1861678"/>
            <a:ext cx="477520" cy="647065"/>
          </a:xfrm>
          <a:custGeom>
            <a:avLst/>
            <a:gdLst/>
            <a:ahLst/>
            <a:cxnLst/>
            <a:rect l="l" t="t" r="r" b="b"/>
            <a:pathLst>
              <a:path w="477520" h="647064">
                <a:moveTo>
                  <a:pt x="419339" y="63692"/>
                </a:moveTo>
                <a:lnTo>
                  <a:pt x="0" y="636033"/>
                </a:lnTo>
                <a:lnTo>
                  <a:pt x="14522" y="646675"/>
                </a:lnTo>
                <a:lnTo>
                  <a:pt x="433862" y="74333"/>
                </a:lnTo>
                <a:lnTo>
                  <a:pt x="419339" y="63692"/>
                </a:lnTo>
                <a:close/>
              </a:path>
              <a:path w="477520" h="647064">
                <a:moveTo>
                  <a:pt x="469652" y="57707"/>
                </a:moveTo>
                <a:lnTo>
                  <a:pt x="423724" y="57707"/>
                </a:lnTo>
                <a:lnTo>
                  <a:pt x="438246" y="68348"/>
                </a:lnTo>
                <a:lnTo>
                  <a:pt x="433862" y="74333"/>
                </a:lnTo>
                <a:lnTo>
                  <a:pt x="464562" y="96826"/>
                </a:lnTo>
                <a:lnTo>
                  <a:pt x="469652" y="57707"/>
                </a:lnTo>
                <a:close/>
              </a:path>
              <a:path w="477520" h="647064">
                <a:moveTo>
                  <a:pt x="423724" y="57707"/>
                </a:moveTo>
                <a:lnTo>
                  <a:pt x="419339" y="63692"/>
                </a:lnTo>
                <a:lnTo>
                  <a:pt x="433862" y="74333"/>
                </a:lnTo>
                <a:lnTo>
                  <a:pt x="438246" y="68348"/>
                </a:lnTo>
                <a:lnTo>
                  <a:pt x="423724" y="57707"/>
                </a:lnTo>
                <a:close/>
              </a:path>
              <a:path w="477520" h="647064">
                <a:moveTo>
                  <a:pt x="477161" y="0"/>
                </a:moveTo>
                <a:lnTo>
                  <a:pt x="388637" y="41198"/>
                </a:lnTo>
                <a:lnTo>
                  <a:pt x="419339" y="63692"/>
                </a:lnTo>
                <a:lnTo>
                  <a:pt x="423724" y="57707"/>
                </a:lnTo>
                <a:lnTo>
                  <a:pt x="469652" y="57707"/>
                </a:lnTo>
                <a:lnTo>
                  <a:pt x="477161" y="0"/>
                </a:lnTo>
                <a:close/>
              </a:path>
            </a:pathLst>
          </a:custGeom>
          <a:solidFill>
            <a:srgbClr val="1516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0" name="object 310"/>
          <p:cNvSpPr txBox="1"/>
          <p:nvPr/>
        </p:nvSpPr>
        <p:spPr>
          <a:xfrm>
            <a:off x="228672" y="761057"/>
            <a:ext cx="1990089" cy="139636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5080">
              <a:lnSpc>
                <a:spcPts val="890"/>
              </a:lnSpc>
              <a:spcBef>
                <a:spcPts val="185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An ultra bright </a:t>
            </a:r>
            <a:r>
              <a:rPr sz="800" spc="10" dirty="0">
                <a:solidFill>
                  <a:srgbClr val="151616"/>
                </a:solidFill>
                <a:latin typeface="Arial"/>
                <a:cs typeface="Arial"/>
              </a:rPr>
              <a:t>LED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shines directly on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to the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scale portion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of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measuring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tape. The</a:t>
            </a:r>
            <a:endParaRPr sz="800">
              <a:latin typeface="Arial"/>
              <a:cs typeface="Arial"/>
            </a:endParaRPr>
          </a:p>
          <a:p>
            <a:pPr marL="12700" marR="371475">
              <a:lnSpc>
                <a:spcPts val="890"/>
              </a:lnSpc>
              <a:spcBef>
                <a:spcPts val="10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lens, enlarges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scale reading, so 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that it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is easy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read.</a:t>
            </a:r>
            <a:endParaRPr sz="800">
              <a:latin typeface="Arial"/>
              <a:cs typeface="Arial"/>
            </a:endParaRPr>
          </a:p>
          <a:p>
            <a:pPr marL="12700" marR="320675">
              <a:lnSpc>
                <a:spcPts val="890"/>
              </a:lnSpc>
              <a:spcBef>
                <a:spcPts val="5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The rotating tape mechanism, can  be seen inside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casing.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It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is  illuminated when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10" dirty="0">
                <a:solidFill>
                  <a:srgbClr val="151616"/>
                </a:solidFill>
                <a:latin typeface="Arial"/>
                <a:cs typeface="Arial"/>
              </a:rPr>
              <a:t>LED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turns</a:t>
            </a:r>
            <a:r>
              <a:rPr sz="800" spc="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on.</a:t>
            </a:r>
            <a:endParaRPr sz="800">
              <a:latin typeface="Arial"/>
              <a:cs typeface="Arial"/>
            </a:endParaRPr>
          </a:p>
          <a:p>
            <a:pPr marL="12700" marR="247015">
              <a:lnSpc>
                <a:spcPts val="890"/>
              </a:lnSpc>
              <a:spcBef>
                <a:spcPts val="10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The extent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of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the rubber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comfort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grip  can be seen,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average width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of the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palm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of 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hand.</a:t>
            </a:r>
            <a:endParaRPr sz="800">
              <a:latin typeface="Arial"/>
              <a:cs typeface="Arial"/>
            </a:endParaRPr>
          </a:p>
          <a:p>
            <a:pPr marL="12700" marR="67310">
              <a:lnSpc>
                <a:spcPts val="890"/>
              </a:lnSpc>
              <a:spcBef>
                <a:spcPts val="15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10" dirty="0">
                <a:solidFill>
                  <a:srgbClr val="151616"/>
                </a:solidFill>
                <a:latin typeface="Arial"/>
                <a:cs typeface="Arial"/>
              </a:rPr>
              <a:t>CAD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drawing, allows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design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be  viewed as a realistic</a:t>
            </a:r>
            <a:r>
              <a:rPr sz="800" spc="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model.</a:t>
            </a:r>
            <a:endParaRPr sz="800">
              <a:latin typeface="Arial"/>
              <a:cs typeface="Arial"/>
            </a:endParaRPr>
          </a:p>
        </p:txBody>
      </p:sp>
      <p:sp>
        <p:nvSpPr>
          <p:cNvPr id="311" name="object 311"/>
          <p:cNvSpPr txBox="1"/>
          <p:nvPr/>
        </p:nvSpPr>
        <p:spPr>
          <a:xfrm>
            <a:off x="4104950" y="734076"/>
            <a:ext cx="230504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15" dirty="0">
                <a:solidFill>
                  <a:srgbClr val="151616"/>
                </a:solidFill>
                <a:latin typeface="Arial"/>
                <a:cs typeface="Arial"/>
              </a:rPr>
              <a:t>L</a:t>
            </a:r>
            <a:r>
              <a:rPr sz="800" spc="25" dirty="0">
                <a:solidFill>
                  <a:srgbClr val="151616"/>
                </a:solidFill>
                <a:latin typeface="Arial"/>
                <a:cs typeface="Arial"/>
              </a:rPr>
              <a:t>E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D</a:t>
            </a:r>
            <a:endParaRPr sz="800">
              <a:latin typeface="Arial"/>
              <a:cs typeface="Arial"/>
            </a:endParaRPr>
          </a:p>
        </p:txBody>
      </p:sp>
      <p:sp>
        <p:nvSpPr>
          <p:cNvPr id="312" name="object 312"/>
          <p:cNvSpPr/>
          <p:nvPr/>
        </p:nvSpPr>
        <p:spPr>
          <a:xfrm>
            <a:off x="4242510" y="867794"/>
            <a:ext cx="536575" cy="453390"/>
          </a:xfrm>
          <a:custGeom>
            <a:avLst/>
            <a:gdLst/>
            <a:ahLst/>
            <a:cxnLst/>
            <a:rect l="l" t="t" r="r" b="b"/>
            <a:pathLst>
              <a:path w="536575" h="453390">
                <a:moveTo>
                  <a:pt x="486888" y="417260"/>
                </a:moveTo>
                <a:lnTo>
                  <a:pt x="468223" y="439404"/>
                </a:lnTo>
                <a:lnTo>
                  <a:pt x="536303" y="453024"/>
                </a:lnTo>
                <a:lnTo>
                  <a:pt x="523841" y="420659"/>
                </a:lnTo>
                <a:lnTo>
                  <a:pt x="490921" y="420659"/>
                </a:lnTo>
                <a:lnTo>
                  <a:pt x="486888" y="417260"/>
                </a:lnTo>
                <a:close/>
              </a:path>
              <a:path w="536575" h="453390">
                <a:moveTo>
                  <a:pt x="492690" y="410375"/>
                </a:moveTo>
                <a:lnTo>
                  <a:pt x="486888" y="417260"/>
                </a:lnTo>
                <a:lnTo>
                  <a:pt x="490921" y="420659"/>
                </a:lnTo>
                <a:lnTo>
                  <a:pt x="496724" y="413776"/>
                </a:lnTo>
                <a:lnTo>
                  <a:pt x="492690" y="410375"/>
                </a:lnTo>
                <a:close/>
              </a:path>
              <a:path w="536575" h="453390">
                <a:moveTo>
                  <a:pt x="511355" y="388231"/>
                </a:moveTo>
                <a:lnTo>
                  <a:pt x="492690" y="410375"/>
                </a:lnTo>
                <a:lnTo>
                  <a:pt x="496724" y="413776"/>
                </a:lnTo>
                <a:lnTo>
                  <a:pt x="490921" y="420659"/>
                </a:lnTo>
                <a:lnTo>
                  <a:pt x="523841" y="420659"/>
                </a:lnTo>
                <a:lnTo>
                  <a:pt x="511355" y="388231"/>
                </a:lnTo>
                <a:close/>
              </a:path>
              <a:path w="536575" h="453390">
                <a:moveTo>
                  <a:pt x="5803" y="0"/>
                </a:moveTo>
                <a:lnTo>
                  <a:pt x="0" y="6883"/>
                </a:lnTo>
                <a:lnTo>
                  <a:pt x="486888" y="417260"/>
                </a:lnTo>
                <a:lnTo>
                  <a:pt x="492690" y="410375"/>
                </a:lnTo>
                <a:lnTo>
                  <a:pt x="5803" y="0"/>
                </a:lnTo>
                <a:close/>
              </a:path>
            </a:pathLst>
          </a:custGeom>
          <a:solidFill>
            <a:srgbClr val="DD2B1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3" name="object 313"/>
          <p:cNvSpPr txBox="1"/>
          <p:nvPr/>
        </p:nvSpPr>
        <p:spPr>
          <a:xfrm>
            <a:off x="4901303" y="2524777"/>
            <a:ext cx="701040" cy="26098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212090" marR="5080" indent="-200025">
              <a:lnSpc>
                <a:spcPts val="890"/>
              </a:lnSpc>
              <a:spcBef>
                <a:spcPts val="185"/>
              </a:spcBef>
            </a:pPr>
            <a:r>
              <a:rPr sz="800" spc="25" dirty="0">
                <a:solidFill>
                  <a:srgbClr val="151616"/>
                </a:solidFill>
                <a:latin typeface="Arial"/>
                <a:cs typeface="Arial"/>
              </a:rPr>
              <a:t>MAG</a:t>
            </a:r>
            <a:r>
              <a:rPr sz="800" spc="15" dirty="0">
                <a:solidFill>
                  <a:srgbClr val="151616"/>
                </a:solidFill>
                <a:latin typeface="Arial"/>
                <a:cs typeface="Arial"/>
              </a:rPr>
              <a:t>N</a:t>
            </a:r>
            <a:r>
              <a:rPr sz="800" spc="25" dirty="0">
                <a:solidFill>
                  <a:srgbClr val="151616"/>
                </a:solidFill>
                <a:latin typeface="Arial"/>
                <a:cs typeface="Arial"/>
              </a:rPr>
              <a:t>IFYI</a:t>
            </a:r>
            <a:r>
              <a:rPr sz="800" spc="15" dirty="0">
                <a:solidFill>
                  <a:srgbClr val="151616"/>
                </a:solidFill>
                <a:latin typeface="Arial"/>
                <a:cs typeface="Arial"/>
              </a:rPr>
              <a:t>N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G  </a:t>
            </a:r>
            <a:r>
              <a:rPr sz="800" spc="10" dirty="0">
                <a:solidFill>
                  <a:srgbClr val="151616"/>
                </a:solidFill>
                <a:latin typeface="Arial"/>
                <a:cs typeface="Arial"/>
              </a:rPr>
              <a:t>LENS</a:t>
            </a:r>
            <a:endParaRPr sz="800">
              <a:latin typeface="Arial"/>
              <a:cs typeface="Arial"/>
            </a:endParaRPr>
          </a:p>
        </p:txBody>
      </p:sp>
      <p:sp>
        <p:nvSpPr>
          <p:cNvPr id="314" name="object 314"/>
          <p:cNvSpPr/>
          <p:nvPr/>
        </p:nvSpPr>
        <p:spPr>
          <a:xfrm>
            <a:off x="4740710" y="1854216"/>
            <a:ext cx="400050" cy="627380"/>
          </a:xfrm>
          <a:custGeom>
            <a:avLst/>
            <a:gdLst/>
            <a:ahLst/>
            <a:cxnLst/>
            <a:rect l="l" t="t" r="r" b="b"/>
            <a:pathLst>
              <a:path w="400050" h="627380">
                <a:moveTo>
                  <a:pt x="36380" y="48964"/>
                </a:moveTo>
                <a:lnTo>
                  <a:pt x="28779" y="53784"/>
                </a:lnTo>
                <a:lnTo>
                  <a:pt x="392438" y="627249"/>
                </a:lnTo>
                <a:lnTo>
                  <a:pt x="400042" y="622432"/>
                </a:lnTo>
                <a:lnTo>
                  <a:pt x="36380" y="48964"/>
                </a:lnTo>
                <a:close/>
              </a:path>
              <a:path w="400050" h="627380">
                <a:moveTo>
                  <a:pt x="0" y="0"/>
                </a:moveTo>
                <a:lnTo>
                  <a:pt x="4319" y="69296"/>
                </a:lnTo>
                <a:lnTo>
                  <a:pt x="28779" y="53784"/>
                </a:lnTo>
                <a:lnTo>
                  <a:pt x="25952" y="49326"/>
                </a:lnTo>
                <a:lnTo>
                  <a:pt x="33555" y="44509"/>
                </a:lnTo>
                <a:lnTo>
                  <a:pt x="43405" y="44509"/>
                </a:lnTo>
                <a:lnTo>
                  <a:pt x="60839" y="33454"/>
                </a:lnTo>
                <a:lnTo>
                  <a:pt x="0" y="0"/>
                </a:lnTo>
                <a:close/>
              </a:path>
              <a:path w="400050" h="627380">
                <a:moveTo>
                  <a:pt x="33555" y="44509"/>
                </a:moveTo>
                <a:lnTo>
                  <a:pt x="25952" y="49326"/>
                </a:lnTo>
                <a:lnTo>
                  <a:pt x="28779" y="53784"/>
                </a:lnTo>
                <a:lnTo>
                  <a:pt x="36380" y="48964"/>
                </a:lnTo>
                <a:lnTo>
                  <a:pt x="33555" y="44509"/>
                </a:lnTo>
                <a:close/>
              </a:path>
              <a:path w="400050" h="627380">
                <a:moveTo>
                  <a:pt x="43405" y="44509"/>
                </a:moveTo>
                <a:lnTo>
                  <a:pt x="33555" y="44509"/>
                </a:lnTo>
                <a:lnTo>
                  <a:pt x="36380" y="48964"/>
                </a:lnTo>
                <a:lnTo>
                  <a:pt x="43405" y="44509"/>
                </a:lnTo>
                <a:close/>
              </a:path>
            </a:pathLst>
          </a:custGeom>
          <a:solidFill>
            <a:srgbClr val="DD2B1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5" name="object 315"/>
          <p:cNvSpPr/>
          <p:nvPr/>
        </p:nvSpPr>
        <p:spPr>
          <a:xfrm>
            <a:off x="4230165" y="2559895"/>
            <a:ext cx="610235" cy="67310"/>
          </a:xfrm>
          <a:custGeom>
            <a:avLst/>
            <a:gdLst/>
            <a:ahLst/>
            <a:cxnLst/>
            <a:rect l="l" t="t" r="r" b="b"/>
            <a:pathLst>
              <a:path w="610235" h="67310">
                <a:moveTo>
                  <a:pt x="60832" y="0"/>
                </a:moveTo>
                <a:lnTo>
                  <a:pt x="0" y="33461"/>
                </a:lnTo>
                <a:lnTo>
                  <a:pt x="60832" y="66923"/>
                </a:lnTo>
                <a:lnTo>
                  <a:pt x="60832" y="37961"/>
                </a:lnTo>
                <a:lnTo>
                  <a:pt x="55558" y="37961"/>
                </a:lnTo>
                <a:lnTo>
                  <a:pt x="55558" y="28961"/>
                </a:lnTo>
                <a:lnTo>
                  <a:pt x="60832" y="28961"/>
                </a:lnTo>
                <a:lnTo>
                  <a:pt x="60832" y="0"/>
                </a:lnTo>
                <a:close/>
              </a:path>
              <a:path w="610235" h="67310">
                <a:moveTo>
                  <a:pt x="60832" y="28961"/>
                </a:moveTo>
                <a:lnTo>
                  <a:pt x="55558" y="28961"/>
                </a:lnTo>
                <a:lnTo>
                  <a:pt x="55558" y="37961"/>
                </a:lnTo>
                <a:lnTo>
                  <a:pt x="60832" y="37961"/>
                </a:lnTo>
                <a:lnTo>
                  <a:pt x="60832" y="28961"/>
                </a:lnTo>
                <a:close/>
              </a:path>
              <a:path w="610235" h="67310">
                <a:moveTo>
                  <a:pt x="609602" y="28961"/>
                </a:moveTo>
                <a:lnTo>
                  <a:pt x="60832" y="28961"/>
                </a:lnTo>
                <a:lnTo>
                  <a:pt x="60832" y="37961"/>
                </a:lnTo>
                <a:lnTo>
                  <a:pt x="609602" y="37961"/>
                </a:lnTo>
                <a:lnTo>
                  <a:pt x="609602" y="28961"/>
                </a:lnTo>
                <a:close/>
              </a:path>
            </a:pathLst>
          </a:custGeom>
          <a:solidFill>
            <a:srgbClr val="DD2B1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6" name="object 316"/>
          <p:cNvSpPr/>
          <p:nvPr/>
        </p:nvSpPr>
        <p:spPr>
          <a:xfrm>
            <a:off x="2995729" y="2494296"/>
            <a:ext cx="7620" cy="22860"/>
          </a:xfrm>
          <a:custGeom>
            <a:avLst/>
            <a:gdLst/>
            <a:ahLst/>
            <a:cxnLst/>
            <a:rect l="l" t="t" r="r" b="b"/>
            <a:pathLst>
              <a:path w="7619" h="22860">
                <a:moveTo>
                  <a:pt x="7621" y="22860"/>
                </a:moveTo>
                <a:lnTo>
                  <a:pt x="0" y="0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7" name="object 317"/>
          <p:cNvSpPr/>
          <p:nvPr/>
        </p:nvSpPr>
        <p:spPr>
          <a:xfrm>
            <a:off x="2953310" y="1877076"/>
            <a:ext cx="210185" cy="656590"/>
          </a:xfrm>
          <a:custGeom>
            <a:avLst/>
            <a:gdLst/>
            <a:ahLst/>
            <a:cxnLst/>
            <a:rect l="l" t="t" r="r" b="b"/>
            <a:pathLst>
              <a:path w="210185" h="656589">
                <a:moveTo>
                  <a:pt x="173520" y="57159"/>
                </a:moveTo>
                <a:lnTo>
                  <a:pt x="0" y="654065"/>
                </a:lnTo>
                <a:lnTo>
                  <a:pt x="8639" y="656578"/>
                </a:lnTo>
                <a:lnTo>
                  <a:pt x="182160" y="59671"/>
                </a:lnTo>
                <a:lnTo>
                  <a:pt x="173520" y="57159"/>
                </a:lnTo>
                <a:close/>
              </a:path>
              <a:path w="210185" h="656589">
                <a:moveTo>
                  <a:pt x="206471" y="52091"/>
                </a:moveTo>
                <a:lnTo>
                  <a:pt x="174993" y="52091"/>
                </a:lnTo>
                <a:lnTo>
                  <a:pt x="183633" y="54604"/>
                </a:lnTo>
                <a:lnTo>
                  <a:pt x="182160" y="59671"/>
                </a:lnTo>
                <a:lnTo>
                  <a:pt x="209974" y="67755"/>
                </a:lnTo>
                <a:lnTo>
                  <a:pt x="206471" y="52091"/>
                </a:lnTo>
                <a:close/>
              </a:path>
              <a:path w="210185" h="656589">
                <a:moveTo>
                  <a:pt x="174993" y="52091"/>
                </a:moveTo>
                <a:lnTo>
                  <a:pt x="173520" y="57159"/>
                </a:lnTo>
                <a:lnTo>
                  <a:pt x="182160" y="59671"/>
                </a:lnTo>
                <a:lnTo>
                  <a:pt x="183633" y="54604"/>
                </a:lnTo>
                <a:lnTo>
                  <a:pt x="174993" y="52091"/>
                </a:lnTo>
                <a:close/>
              </a:path>
              <a:path w="210185" h="656589">
                <a:moveTo>
                  <a:pt x="194821" y="0"/>
                </a:moveTo>
                <a:lnTo>
                  <a:pt x="145707" y="49075"/>
                </a:lnTo>
                <a:lnTo>
                  <a:pt x="173520" y="57159"/>
                </a:lnTo>
                <a:lnTo>
                  <a:pt x="174993" y="52091"/>
                </a:lnTo>
                <a:lnTo>
                  <a:pt x="206471" y="52091"/>
                </a:lnTo>
                <a:lnTo>
                  <a:pt x="194821" y="0"/>
                </a:lnTo>
                <a:close/>
              </a:path>
            </a:pathLst>
          </a:custGeom>
          <a:solidFill>
            <a:srgbClr val="DD2B1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8" name="object 318"/>
          <p:cNvSpPr txBox="1"/>
          <p:nvPr/>
        </p:nvSpPr>
        <p:spPr>
          <a:xfrm>
            <a:off x="2801931" y="543578"/>
            <a:ext cx="132080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15" dirty="0">
                <a:solidFill>
                  <a:srgbClr val="151616"/>
                </a:solidFill>
                <a:latin typeface="Arial"/>
                <a:cs typeface="Arial"/>
              </a:rPr>
              <a:t>RUBBER </a:t>
            </a:r>
            <a:r>
              <a:rPr sz="800" spc="10" dirty="0">
                <a:solidFill>
                  <a:srgbClr val="151616"/>
                </a:solidFill>
                <a:latin typeface="Arial"/>
                <a:cs typeface="Arial"/>
              </a:rPr>
              <a:t>COMFORT</a:t>
            </a:r>
            <a:r>
              <a:rPr sz="8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10" dirty="0">
                <a:solidFill>
                  <a:srgbClr val="151616"/>
                </a:solidFill>
                <a:latin typeface="Arial"/>
                <a:cs typeface="Arial"/>
              </a:rPr>
              <a:t>GRIP</a:t>
            </a:r>
            <a:endParaRPr sz="800">
              <a:latin typeface="Arial"/>
              <a:cs typeface="Arial"/>
            </a:endParaRPr>
          </a:p>
        </p:txBody>
      </p:sp>
      <p:sp>
        <p:nvSpPr>
          <p:cNvPr id="319" name="object 319"/>
          <p:cNvSpPr/>
          <p:nvPr/>
        </p:nvSpPr>
        <p:spPr>
          <a:xfrm>
            <a:off x="3148135" y="708983"/>
            <a:ext cx="156845" cy="269240"/>
          </a:xfrm>
          <a:custGeom>
            <a:avLst/>
            <a:gdLst/>
            <a:ahLst/>
            <a:cxnLst/>
            <a:rect l="l" t="t" r="r" b="b"/>
            <a:pathLst>
              <a:path w="156845" h="269240">
                <a:moveTo>
                  <a:pt x="1126" y="199515"/>
                </a:moveTo>
                <a:lnTo>
                  <a:pt x="0" y="268935"/>
                </a:lnTo>
                <a:lnTo>
                  <a:pt x="59234" y="232718"/>
                </a:lnTo>
                <a:lnTo>
                  <a:pt x="42104" y="222930"/>
                </a:lnTo>
                <a:lnTo>
                  <a:pt x="31466" y="222930"/>
                </a:lnTo>
                <a:lnTo>
                  <a:pt x="23655" y="218466"/>
                </a:lnTo>
                <a:lnTo>
                  <a:pt x="26273" y="213884"/>
                </a:lnTo>
                <a:lnTo>
                  <a:pt x="1126" y="199515"/>
                </a:lnTo>
                <a:close/>
              </a:path>
              <a:path w="156845" h="269240">
                <a:moveTo>
                  <a:pt x="26273" y="213884"/>
                </a:moveTo>
                <a:lnTo>
                  <a:pt x="23655" y="218466"/>
                </a:lnTo>
                <a:lnTo>
                  <a:pt x="31466" y="222930"/>
                </a:lnTo>
                <a:lnTo>
                  <a:pt x="34085" y="218348"/>
                </a:lnTo>
                <a:lnTo>
                  <a:pt x="26273" y="213884"/>
                </a:lnTo>
                <a:close/>
              </a:path>
              <a:path w="156845" h="269240">
                <a:moveTo>
                  <a:pt x="34085" y="218348"/>
                </a:moveTo>
                <a:lnTo>
                  <a:pt x="31466" y="222930"/>
                </a:lnTo>
                <a:lnTo>
                  <a:pt x="42104" y="222930"/>
                </a:lnTo>
                <a:lnTo>
                  <a:pt x="34085" y="218348"/>
                </a:lnTo>
                <a:close/>
              </a:path>
              <a:path w="156845" h="269240">
                <a:moveTo>
                  <a:pt x="148492" y="0"/>
                </a:moveTo>
                <a:lnTo>
                  <a:pt x="26273" y="213884"/>
                </a:lnTo>
                <a:lnTo>
                  <a:pt x="34085" y="218348"/>
                </a:lnTo>
                <a:lnTo>
                  <a:pt x="156303" y="4464"/>
                </a:lnTo>
                <a:lnTo>
                  <a:pt x="148492" y="0"/>
                </a:lnTo>
                <a:close/>
              </a:path>
            </a:pathLst>
          </a:custGeom>
          <a:solidFill>
            <a:srgbClr val="DD2B1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0" name="object 320"/>
          <p:cNvSpPr txBox="1"/>
          <p:nvPr/>
        </p:nvSpPr>
        <p:spPr>
          <a:xfrm>
            <a:off x="1104703" y="2532395"/>
            <a:ext cx="1910080" cy="68008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57935" marR="41910" indent="-183515">
              <a:lnSpc>
                <a:spcPts val="890"/>
              </a:lnSpc>
              <a:spcBef>
                <a:spcPts val="185"/>
              </a:spcBef>
            </a:pPr>
            <a:r>
              <a:rPr sz="800" spc="25" dirty="0">
                <a:solidFill>
                  <a:srgbClr val="151616"/>
                </a:solidFill>
                <a:latin typeface="Arial"/>
                <a:cs typeface="Arial"/>
              </a:rPr>
              <a:t>T</a:t>
            </a:r>
            <a:r>
              <a:rPr sz="800" spc="15" dirty="0">
                <a:solidFill>
                  <a:srgbClr val="151616"/>
                </a:solidFill>
                <a:latin typeface="Arial"/>
                <a:cs typeface="Arial"/>
              </a:rPr>
              <a:t>R</a:t>
            </a:r>
            <a:r>
              <a:rPr sz="800" spc="25" dirty="0">
                <a:solidFill>
                  <a:srgbClr val="151616"/>
                </a:solidFill>
                <a:latin typeface="Arial"/>
                <a:cs typeface="Arial"/>
              </a:rPr>
              <a:t>A</a:t>
            </a:r>
            <a:r>
              <a:rPr sz="800" spc="15" dirty="0">
                <a:solidFill>
                  <a:srgbClr val="151616"/>
                </a:solidFill>
                <a:latin typeface="Arial"/>
                <a:cs typeface="Arial"/>
              </a:rPr>
              <a:t>N</a:t>
            </a:r>
            <a:r>
              <a:rPr sz="800" spc="25" dirty="0">
                <a:solidFill>
                  <a:srgbClr val="151616"/>
                </a:solidFill>
                <a:latin typeface="Arial"/>
                <a:cs typeface="Arial"/>
              </a:rPr>
              <a:t>S</a:t>
            </a:r>
            <a:r>
              <a:rPr sz="800" spc="-35" dirty="0">
                <a:solidFill>
                  <a:srgbClr val="151616"/>
                </a:solidFill>
                <a:latin typeface="Arial"/>
                <a:cs typeface="Arial"/>
              </a:rPr>
              <a:t>P</a:t>
            </a:r>
            <a:r>
              <a:rPr sz="800" spc="25" dirty="0">
                <a:solidFill>
                  <a:srgbClr val="151616"/>
                </a:solidFill>
                <a:latin typeface="Arial"/>
                <a:cs typeface="Arial"/>
              </a:rPr>
              <a:t>A</a:t>
            </a:r>
            <a:r>
              <a:rPr sz="800" spc="15" dirty="0">
                <a:solidFill>
                  <a:srgbClr val="151616"/>
                </a:solidFill>
                <a:latin typeface="Arial"/>
                <a:cs typeface="Arial"/>
              </a:rPr>
              <a:t>R</a:t>
            </a:r>
            <a:r>
              <a:rPr sz="800" spc="25" dirty="0">
                <a:solidFill>
                  <a:srgbClr val="151616"/>
                </a:solidFill>
                <a:latin typeface="Arial"/>
                <a:cs typeface="Arial"/>
              </a:rPr>
              <a:t>E</a:t>
            </a:r>
            <a:r>
              <a:rPr sz="800" spc="15" dirty="0">
                <a:solidFill>
                  <a:srgbClr val="151616"/>
                </a:solidFill>
                <a:latin typeface="Arial"/>
                <a:cs typeface="Arial"/>
              </a:rPr>
              <a:t>N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  </a:t>
            </a:r>
            <a:r>
              <a:rPr sz="800" spc="15" dirty="0">
                <a:solidFill>
                  <a:srgbClr val="151616"/>
                </a:solidFill>
                <a:latin typeface="Arial"/>
                <a:cs typeface="Arial"/>
              </a:rPr>
              <a:t>VIEWER</a:t>
            </a:r>
            <a:endParaRPr sz="800">
              <a:latin typeface="Arial"/>
              <a:cs typeface="Arial"/>
            </a:endParaRPr>
          </a:p>
          <a:p>
            <a:pPr marL="12700" marR="5080" algn="just">
              <a:lnSpc>
                <a:spcPts val="890"/>
              </a:lnSpc>
              <a:spcBef>
                <a:spcPts val="625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This </a:t>
            </a:r>
            <a:r>
              <a:rPr sz="800" spc="10" dirty="0">
                <a:solidFill>
                  <a:srgbClr val="151616"/>
                </a:solidFill>
                <a:latin typeface="Arial"/>
                <a:cs typeface="Arial"/>
              </a:rPr>
              <a:t>CAD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drawing clearly shows how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lens magniﬁes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scale.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red ‘datum’  line, identiﬁes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measurement</a:t>
            </a:r>
            <a:r>
              <a:rPr sz="800" spc="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10" dirty="0">
                <a:solidFill>
                  <a:srgbClr val="151616"/>
                </a:solidFill>
                <a:latin typeface="Arial"/>
                <a:cs typeface="Arial"/>
              </a:rPr>
              <a:t>precisely.</a:t>
            </a:r>
            <a:endParaRPr sz="800">
              <a:latin typeface="Arial"/>
              <a:cs typeface="Arial"/>
            </a:endParaRPr>
          </a:p>
        </p:txBody>
      </p:sp>
      <p:sp>
        <p:nvSpPr>
          <p:cNvPr id="321" name="object 321"/>
          <p:cNvSpPr txBox="1"/>
          <p:nvPr/>
        </p:nvSpPr>
        <p:spPr>
          <a:xfrm>
            <a:off x="5587168" y="1389945"/>
            <a:ext cx="1031240" cy="60134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5080">
              <a:lnSpc>
                <a:spcPts val="890"/>
              </a:lnSpc>
              <a:spcBef>
                <a:spcPts val="185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The rubber grip,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at</a:t>
            </a:r>
            <a:r>
              <a:rPr sz="8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base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of 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tape  measure, has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‘teeth’,  that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grip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material</a:t>
            </a:r>
            <a:r>
              <a:rPr sz="800" spc="-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it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is placed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on.</a:t>
            </a:r>
            <a:endParaRPr sz="800">
              <a:latin typeface="Arial"/>
              <a:cs typeface="Arial"/>
            </a:endParaRPr>
          </a:p>
        </p:txBody>
      </p:sp>
      <p:sp>
        <p:nvSpPr>
          <p:cNvPr id="322" name="object 322"/>
          <p:cNvSpPr/>
          <p:nvPr/>
        </p:nvSpPr>
        <p:spPr>
          <a:xfrm>
            <a:off x="5317697" y="1980715"/>
            <a:ext cx="668655" cy="257175"/>
          </a:xfrm>
          <a:custGeom>
            <a:avLst/>
            <a:gdLst/>
            <a:ahLst/>
            <a:cxnLst/>
            <a:rect l="l" t="t" r="r" b="b"/>
            <a:pathLst>
              <a:path w="668654" h="257175">
                <a:moveTo>
                  <a:pt x="58957" y="190332"/>
                </a:moveTo>
                <a:lnTo>
                  <a:pt x="0" y="227002"/>
                </a:lnTo>
                <a:lnTo>
                  <a:pt x="62534" y="257162"/>
                </a:lnTo>
                <a:lnTo>
                  <a:pt x="61001" y="228525"/>
                </a:lnTo>
                <a:lnTo>
                  <a:pt x="55717" y="228525"/>
                </a:lnTo>
                <a:lnTo>
                  <a:pt x="55234" y="219539"/>
                </a:lnTo>
                <a:lnTo>
                  <a:pt x="60501" y="219184"/>
                </a:lnTo>
                <a:lnTo>
                  <a:pt x="58957" y="190332"/>
                </a:lnTo>
                <a:close/>
              </a:path>
              <a:path w="668654" h="257175">
                <a:moveTo>
                  <a:pt x="60501" y="219184"/>
                </a:moveTo>
                <a:lnTo>
                  <a:pt x="55234" y="219539"/>
                </a:lnTo>
                <a:lnTo>
                  <a:pt x="55717" y="228525"/>
                </a:lnTo>
                <a:lnTo>
                  <a:pt x="60982" y="228170"/>
                </a:lnTo>
                <a:lnTo>
                  <a:pt x="60501" y="219184"/>
                </a:lnTo>
                <a:close/>
              </a:path>
              <a:path w="668654" h="257175">
                <a:moveTo>
                  <a:pt x="60982" y="228170"/>
                </a:moveTo>
                <a:lnTo>
                  <a:pt x="55717" y="228525"/>
                </a:lnTo>
                <a:lnTo>
                  <a:pt x="61001" y="228525"/>
                </a:lnTo>
                <a:lnTo>
                  <a:pt x="60982" y="228170"/>
                </a:lnTo>
                <a:close/>
              </a:path>
              <a:path w="668654" h="257175">
                <a:moveTo>
                  <a:pt x="661772" y="0"/>
                </a:moveTo>
                <a:lnTo>
                  <a:pt x="627037" y="30841"/>
                </a:lnTo>
                <a:lnTo>
                  <a:pt x="595213" y="54418"/>
                </a:lnTo>
                <a:lnTo>
                  <a:pt x="552664" y="81681"/>
                </a:lnTo>
                <a:lnTo>
                  <a:pt x="518194" y="100991"/>
                </a:lnTo>
                <a:lnTo>
                  <a:pt x="478735" y="120578"/>
                </a:lnTo>
                <a:lnTo>
                  <a:pt x="434199" y="139896"/>
                </a:lnTo>
                <a:lnTo>
                  <a:pt x="384493" y="158389"/>
                </a:lnTo>
                <a:lnTo>
                  <a:pt x="329529" y="175529"/>
                </a:lnTo>
                <a:lnTo>
                  <a:pt x="269210" y="190757"/>
                </a:lnTo>
                <a:lnTo>
                  <a:pt x="203450" y="203534"/>
                </a:lnTo>
                <a:lnTo>
                  <a:pt x="132156" y="213307"/>
                </a:lnTo>
                <a:lnTo>
                  <a:pt x="60501" y="219184"/>
                </a:lnTo>
                <a:lnTo>
                  <a:pt x="60982" y="228170"/>
                </a:lnTo>
                <a:lnTo>
                  <a:pt x="133127" y="222257"/>
                </a:lnTo>
                <a:lnTo>
                  <a:pt x="204919" y="212411"/>
                </a:lnTo>
                <a:lnTo>
                  <a:pt x="271170" y="199541"/>
                </a:lnTo>
                <a:lnTo>
                  <a:pt x="331970" y="184190"/>
                </a:lnTo>
                <a:lnTo>
                  <a:pt x="387403" y="166907"/>
                </a:lnTo>
                <a:lnTo>
                  <a:pt x="437561" y="148240"/>
                </a:lnTo>
                <a:lnTo>
                  <a:pt x="482528" y="128736"/>
                </a:lnTo>
                <a:lnTo>
                  <a:pt x="522399" y="108946"/>
                </a:lnTo>
                <a:lnTo>
                  <a:pt x="557250" y="89420"/>
                </a:lnTo>
                <a:lnTo>
                  <a:pt x="600332" y="61819"/>
                </a:lnTo>
                <a:lnTo>
                  <a:pt x="632631" y="37890"/>
                </a:lnTo>
                <a:lnTo>
                  <a:pt x="663336" y="11203"/>
                </a:lnTo>
                <a:lnTo>
                  <a:pt x="668383" y="6106"/>
                </a:lnTo>
                <a:lnTo>
                  <a:pt x="661772" y="0"/>
                </a:lnTo>
                <a:close/>
              </a:path>
            </a:pathLst>
          </a:custGeom>
          <a:solidFill>
            <a:srgbClr val="DD2B1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3" name="object 323"/>
          <p:cNvSpPr txBox="1"/>
          <p:nvPr/>
        </p:nvSpPr>
        <p:spPr>
          <a:xfrm>
            <a:off x="3335924" y="2044727"/>
            <a:ext cx="956944" cy="374650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5080" algn="ctr">
              <a:lnSpc>
                <a:spcPts val="890"/>
              </a:lnSpc>
              <a:spcBef>
                <a:spcPts val="185"/>
              </a:spcBef>
            </a:pPr>
            <a:r>
              <a:rPr sz="800" spc="10" dirty="0">
                <a:solidFill>
                  <a:srgbClr val="151616"/>
                </a:solidFill>
                <a:latin typeface="Arial"/>
                <a:cs typeface="Arial"/>
              </a:rPr>
              <a:t>ILLUMINATED  </a:t>
            </a:r>
            <a:r>
              <a:rPr sz="800" spc="25" dirty="0">
                <a:solidFill>
                  <a:srgbClr val="151616"/>
                </a:solidFill>
                <a:latin typeface="Arial"/>
                <a:cs typeface="Arial"/>
              </a:rPr>
              <a:t>PO</a:t>
            </a:r>
            <a:r>
              <a:rPr sz="800" spc="-40" dirty="0">
                <a:solidFill>
                  <a:srgbClr val="151616"/>
                </a:solidFill>
                <a:latin typeface="Arial"/>
                <a:cs typeface="Arial"/>
              </a:rPr>
              <a:t>L</a:t>
            </a:r>
            <a:r>
              <a:rPr sz="800" spc="25" dirty="0">
                <a:solidFill>
                  <a:srgbClr val="151616"/>
                </a:solidFill>
                <a:latin typeface="Arial"/>
                <a:cs typeface="Arial"/>
              </a:rPr>
              <a:t>Y</a:t>
            </a:r>
            <a:r>
              <a:rPr sz="800" spc="15" dirty="0">
                <a:solidFill>
                  <a:srgbClr val="151616"/>
                </a:solidFill>
                <a:latin typeface="Arial"/>
                <a:cs typeface="Arial"/>
              </a:rPr>
              <a:t>C</a:t>
            </a:r>
            <a:r>
              <a:rPr sz="800" spc="25" dirty="0">
                <a:solidFill>
                  <a:srgbClr val="151616"/>
                </a:solidFill>
                <a:latin typeface="Arial"/>
                <a:cs typeface="Arial"/>
              </a:rPr>
              <a:t>A</a:t>
            </a:r>
            <a:r>
              <a:rPr sz="800" spc="15" dirty="0">
                <a:solidFill>
                  <a:srgbClr val="151616"/>
                </a:solidFill>
                <a:latin typeface="Arial"/>
                <a:cs typeface="Arial"/>
              </a:rPr>
              <a:t>R</a:t>
            </a:r>
            <a:r>
              <a:rPr sz="800" spc="25" dirty="0">
                <a:solidFill>
                  <a:srgbClr val="151616"/>
                </a:solidFill>
                <a:latin typeface="Arial"/>
                <a:cs typeface="Arial"/>
              </a:rPr>
              <a:t>BO</a:t>
            </a:r>
            <a:r>
              <a:rPr sz="800" spc="15" dirty="0">
                <a:solidFill>
                  <a:srgbClr val="151616"/>
                </a:solidFill>
                <a:latin typeface="Arial"/>
                <a:cs typeface="Arial"/>
              </a:rPr>
              <a:t>N</a:t>
            </a:r>
            <a:r>
              <a:rPr sz="800" spc="-35" dirty="0">
                <a:solidFill>
                  <a:srgbClr val="151616"/>
                </a:solidFill>
                <a:latin typeface="Arial"/>
                <a:cs typeface="Arial"/>
              </a:rPr>
              <a:t>A</a:t>
            </a:r>
            <a:r>
              <a:rPr sz="800" spc="25" dirty="0">
                <a:solidFill>
                  <a:srgbClr val="151616"/>
                </a:solidFill>
                <a:latin typeface="Arial"/>
                <a:cs typeface="Arial"/>
              </a:rPr>
              <a:t>T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E  </a:t>
            </a:r>
            <a:r>
              <a:rPr sz="800" spc="15" dirty="0">
                <a:solidFill>
                  <a:srgbClr val="151616"/>
                </a:solidFill>
                <a:latin typeface="Arial"/>
                <a:cs typeface="Arial"/>
              </a:rPr>
              <a:t>WINDOW</a:t>
            </a:r>
            <a:endParaRPr sz="800">
              <a:latin typeface="Arial"/>
              <a:cs typeface="Arial"/>
            </a:endParaRPr>
          </a:p>
        </p:txBody>
      </p:sp>
      <p:sp>
        <p:nvSpPr>
          <p:cNvPr id="324" name="object 324"/>
          <p:cNvSpPr/>
          <p:nvPr/>
        </p:nvSpPr>
        <p:spPr>
          <a:xfrm>
            <a:off x="3270049" y="1618005"/>
            <a:ext cx="452755" cy="369570"/>
          </a:xfrm>
          <a:custGeom>
            <a:avLst/>
            <a:gdLst/>
            <a:ahLst/>
            <a:cxnLst/>
            <a:rect l="l" t="t" r="r" b="b"/>
            <a:pathLst>
              <a:path w="452754" h="369569">
                <a:moveTo>
                  <a:pt x="50030" y="34899"/>
                </a:moveTo>
                <a:lnTo>
                  <a:pt x="44348" y="41882"/>
                </a:lnTo>
                <a:lnTo>
                  <a:pt x="446741" y="369256"/>
                </a:lnTo>
                <a:lnTo>
                  <a:pt x="452422" y="362271"/>
                </a:lnTo>
                <a:lnTo>
                  <a:pt x="50030" y="34899"/>
                </a:lnTo>
                <a:close/>
              </a:path>
              <a:path w="452754" h="369569">
                <a:moveTo>
                  <a:pt x="0" y="0"/>
                </a:moveTo>
                <a:lnTo>
                  <a:pt x="26070" y="64350"/>
                </a:lnTo>
                <a:lnTo>
                  <a:pt x="44348" y="41882"/>
                </a:lnTo>
                <a:lnTo>
                  <a:pt x="40255" y="38552"/>
                </a:lnTo>
                <a:lnTo>
                  <a:pt x="45935" y="31568"/>
                </a:lnTo>
                <a:lnTo>
                  <a:pt x="52739" y="31568"/>
                </a:lnTo>
                <a:lnTo>
                  <a:pt x="68305" y="12434"/>
                </a:lnTo>
                <a:lnTo>
                  <a:pt x="0" y="0"/>
                </a:lnTo>
                <a:close/>
              </a:path>
              <a:path w="452754" h="369569">
                <a:moveTo>
                  <a:pt x="45935" y="31568"/>
                </a:moveTo>
                <a:lnTo>
                  <a:pt x="40255" y="38552"/>
                </a:lnTo>
                <a:lnTo>
                  <a:pt x="44348" y="41882"/>
                </a:lnTo>
                <a:lnTo>
                  <a:pt x="50030" y="34899"/>
                </a:lnTo>
                <a:lnTo>
                  <a:pt x="45935" y="31568"/>
                </a:lnTo>
                <a:close/>
              </a:path>
              <a:path w="452754" h="369569">
                <a:moveTo>
                  <a:pt x="52739" y="31568"/>
                </a:moveTo>
                <a:lnTo>
                  <a:pt x="45935" y="31568"/>
                </a:lnTo>
                <a:lnTo>
                  <a:pt x="50030" y="34899"/>
                </a:lnTo>
                <a:lnTo>
                  <a:pt x="52739" y="31568"/>
                </a:lnTo>
                <a:close/>
              </a:path>
            </a:pathLst>
          </a:custGeom>
          <a:solidFill>
            <a:srgbClr val="DD2B1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5" name="object 325"/>
          <p:cNvSpPr/>
          <p:nvPr/>
        </p:nvSpPr>
        <p:spPr>
          <a:xfrm>
            <a:off x="204026" y="5824244"/>
            <a:ext cx="1752763" cy="1238223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6" name="object 326"/>
          <p:cNvSpPr/>
          <p:nvPr/>
        </p:nvSpPr>
        <p:spPr>
          <a:xfrm>
            <a:off x="2086315" y="5928623"/>
            <a:ext cx="1164574" cy="1137492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7" name="object 327"/>
          <p:cNvSpPr/>
          <p:nvPr/>
        </p:nvSpPr>
        <p:spPr>
          <a:xfrm>
            <a:off x="3381080" y="5932428"/>
            <a:ext cx="1221710" cy="1221710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8" name="object 328"/>
          <p:cNvSpPr/>
          <p:nvPr/>
        </p:nvSpPr>
        <p:spPr>
          <a:xfrm>
            <a:off x="3377084" y="5926791"/>
            <a:ext cx="1190625" cy="1139825"/>
          </a:xfrm>
          <a:custGeom>
            <a:avLst/>
            <a:gdLst/>
            <a:ahLst/>
            <a:cxnLst/>
            <a:rect l="l" t="t" r="r" b="b"/>
            <a:pathLst>
              <a:path w="1190625" h="1139825">
                <a:moveTo>
                  <a:pt x="595262" y="0"/>
                </a:moveTo>
                <a:lnTo>
                  <a:pt x="644083" y="1889"/>
                </a:lnTo>
                <a:lnTo>
                  <a:pt x="691818" y="7458"/>
                </a:lnTo>
                <a:lnTo>
                  <a:pt x="738312" y="16562"/>
                </a:lnTo>
                <a:lnTo>
                  <a:pt x="783413" y="29052"/>
                </a:lnTo>
                <a:lnTo>
                  <a:pt x="826967" y="44783"/>
                </a:lnTo>
                <a:lnTo>
                  <a:pt x="868821" y="63608"/>
                </a:lnTo>
                <a:lnTo>
                  <a:pt x="908823" y="85380"/>
                </a:lnTo>
                <a:lnTo>
                  <a:pt x="946819" y="109953"/>
                </a:lnTo>
                <a:lnTo>
                  <a:pt x="982655" y="137179"/>
                </a:lnTo>
                <a:lnTo>
                  <a:pt x="1016179" y="166912"/>
                </a:lnTo>
                <a:lnTo>
                  <a:pt x="1047238" y="199006"/>
                </a:lnTo>
                <a:lnTo>
                  <a:pt x="1075677" y="233314"/>
                </a:lnTo>
                <a:lnTo>
                  <a:pt x="1101344" y="269689"/>
                </a:lnTo>
                <a:lnTo>
                  <a:pt x="1124087" y="307984"/>
                </a:lnTo>
                <a:lnTo>
                  <a:pt x="1143750" y="348053"/>
                </a:lnTo>
                <a:lnTo>
                  <a:pt x="1160182" y="389749"/>
                </a:lnTo>
                <a:lnTo>
                  <a:pt x="1173229" y="432926"/>
                </a:lnTo>
                <a:lnTo>
                  <a:pt x="1182738" y="477437"/>
                </a:lnTo>
                <a:lnTo>
                  <a:pt x="1188556" y="523134"/>
                </a:lnTo>
                <a:lnTo>
                  <a:pt x="1190529" y="569873"/>
                </a:lnTo>
                <a:lnTo>
                  <a:pt x="1188556" y="616611"/>
                </a:lnTo>
                <a:lnTo>
                  <a:pt x="1182738" y="662309"/>
                </a:lnTo>
                <a:lnTo>
                  <a:pt x="1173229" y="706820"/>
                </a:lnTo>
                <a:lnTo>
                  <a:pt x="1160182" y="749998"/>
                </a:lnTo>
                <a:lnTo>
                  <a:pt x="1143750" y="791694"/>
                </a:lnTo>
                <a:lnTo>
                  <a:pt x="1124087" y="831763"/>
                </a:lnTo>
                <a:lnTo>
                  <a:pt x="1101344" y="870059"/>
                </a:lnTo>
                <a:lnTo>
                  <a:pt x="1075677" y="906434"/>
                </a:lnTo>
                <a:lnTo>
                  <a:pt x="1047238" y="940742"/>
                </a:lnTo>
                <a:lnTo>
                  <a:pt x="1016179" y="972836"/>
                </a:lnTo>
                <a:lnTo>
                  <a:pt x="982655" y="1002569"/>
                </a:lnTo>
                <a:lnTo>
                  <a:pt x="946819" y="1029795"/>
                </a:lnTo>
                <a:lnTo>
                  <a:pt x="908823" y="1054368"/>
                </a:lnTo>
                <a:lnTo>
                  <a:pt x="868821" y="1076140"/>
                </a:lnTo>
                <a:lnTo>
                  <a:pt x="826967" y="1094965"/>
                </a:lnTo>
                <a:lnTo>
                  <a:pt x="783413" y="1110696"/>
                </a:lnTo>
                <a:lnTo>
                  <a:pt x="738312" y="1123186"/>
                </a:lnTo>
                <a:lnTo>
                  <a:pt x="691818" y="1132290"/>
                </a:lnTo>
                <a:lnTo>
                  <a:pt x="644083" y="1137859"/>
                </a:lnTo>
                <a:lnTo>
                  <a:pt x="595262" y="1139748"/>
                </a:lnTo>
                <a:lnTo>
                  <a:pt x="546441" y="1137859"/>
                </a:lnTo>
                <a:lnTo>
                  <a:pt x="498707" y="1132290"/>
                </a:lnTo>
                <a:lnTo>
                  <a:pt x="452213" y="1123186"/>
                </a:lnTo>
                <a:lnTo>
                  <a:pt x="407113" y="1110696"/>
                </a:lnTo>
                <a:lnTo>
                  <a:pt x="363559" y="1094965"/>
                </a:lnTo>
                <a:lnTo>
                  <a:pt x="321704" y="1076140"/>
                </a:lnTo>
                <a:lnTo>
                  <a:pt x="281703" y="1054368"/>
                </a:lnTo>
                <a:lnTo>
                  <a:pt x="243707" y="1029795"/>
                </a:lnTo>
                <a:lnTo>
                  <a:pt x="207871" y="1002569"/>
                </a:lnTo>
                <a:lnTo>
                  <a:pt x="174347" y="972836"/>
                </a:lnTo>
                <a:lnTo>
                  <a:pt x="143289" y="940742"/>
                </a:lnTo>
                <a:lnTo>
                  <a:pt x="114850" y="906434"/>
                </a:lnTo>
                <a:lnTo>
                  <a:pt x="89183" y="870059"/>
                </a:lnTo>
                <a:lnTo>
                  <a:pt x="66441" y="831763"/>
                </a:lnTo>
                <a:lnTo>
                  <a:pt x="46778" y="791694"/>
                </a:lnTo>
                <a:lnTo>
                  <a:pt x="30346" y="749998"/>
                </a:lnTo>
                <a:lnTo>
                  <a:pt x="17299" y="706820"/>
                </a:lnTo>
                <a:lnTo>
                  <a:pt x="7790" y="662309"/>
                </a:lnTo>
                <a:lnTo>
                  <a:pt x="1973" y="616611"/>
                </a:lnTo>
                <a:lnTo>
                  <a:pt x="0" y="569873"/>
                </a:lnTo>
                <a:lnTo>
                  <a:pt x="1973" y="523134"/>
                </a:lnTo>
                <a:lnTo>
                  <a:pt x="7790" y="477437"/>
                </a:lnTo>
                <a:lnTo>
                  <a:pt x="17299" y="432926"/>
                </a:lnTo>
                <a:lnTo>
                  <a:pt x="30346" y="389749"/>
                </a:lnTo>
                <a:lnTo>
                  <a:pt x="46778" y="348053"/>
                </a:lnTo>
                <a:lnTo>
                  <a:pt x="66441" y="307984"/>
                </a:lnTo>
                <a:lnTo>
                  <a:pt x="89183" y="269689"/>
                </a:lnTo>
                <a:lnTo>
                  <a:pt x="114850" y="233314"/>
                </a:lnTo>
                <a:lnTo>
                  <a:pt x="143289" y="199006"/>
                </a:lnTo>
                <a:lnTo>
                  <a:pt x="174347" y="166912"/>
                </a:lnTo>
                <a:lnTo>
                  <a:pt x="207871" y="137179"/>
                </a:lnTo>
                <a:lnTo>
                  <a:pt x="243707" y="109953"/>
                </a:lnTo>
                <a:lnTo>
                  <a:pt x="281703" y="85380"/>
                </a:lnTo>
                <a:lnTo>
                  <a:pt x="321704" y="63608"/>
                </a:lnTo>
                <a:lnTo>
                  <a:pt x="363559" y="44783"/>
                </a:lnTo>
                <a:lnTo>
                  <a:pt x="407113" y="29052"/>
                </a:lnTo>
                <a:lnTo>
                  <a:pt x="452213" y="16562"/>
                </a:lnTo>
                <a:lnTo>
                  <a:pt x="498707" y="7458"/>
                </a:lnTo>
                <a:lnTo>
                  <a:pt x="546441" y="1889"/>
                </a:lnTo>
                <a:lnTo>
                  <a:pt x="595262" y="0"/>
                </a:lnTo>
                <a:close/>
              </a:path>
            </a:pathLst>
          </a:custGeom>
          <a:ln w="179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9" name="object 329"/>
          <p:cNvSpPr txBox="1"/>
          <p:nvPr/>
        </p:nvSpPr>
        <p:spPr>
          <a:xfrm>
            <a:off x="6233670" y="528349"/>
            <a:ext cx="558800" cy="374650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065" marR="5080" indent="-635" algn="ctr">
              <a:lnSpc>
                <a:spcPts val="890"/>
              </a:lnSpc>
              <a:spcBef>
                <a:spcPts val="185"/>
              </a:spcBef>
            </a:pPr>
            <a:r>
              <a:rPr sz="800" spc="15" dirty="0">
                <a:solidFill>
                  <a:srgbClr val="151616"/>
                </a:solidFill>
                <a:latin typeface="Arial"/>
                <a:cs typeface="Arial"/>
              </a:rPr>
              <a:t>RUBBER  C</a:t>
            </a:r>
            <a:r>
              <a:rPr sz="800" spc="25" dirty="0">
                <a:solidFill>
                  <a:srgbClr val="151616"/>
                </a:solidFill>
                <a:latin typeface="Arial"/>
                <a:cs typeface="Arial"/>
              </a:rPr>
              <a:t>OMFO</a:t>
            </a:r>
            <a:r>
              <a:rPr sz="800" spc="0" dirty="0">
                <a:solidFill>
                  <a:srgbClr val="151616"/>
                </a:solidFill>
                <a:latin typeface="Arial"/>
                <a:cs typeface="Arial"/>
              </a:rPr>
              <a:t>R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  </a:t>
            </a:r>
            <a:r>
              <a:rPr sz="800" spc="10" dirty="0">
                <a:solidFill>
                  <a:srgbClr val="151616"/>
                </a:solidFill>
                <a:latin typeface="Arial"/>
                <a:cs typeface="Arial"/>
              </a:rPr>
              <a:t>GRIP</a:t>
            </a:r>
            <a:endParaRPr sz="800">
              <a:latin typeface="Arial"/>
              <a:cs typeface="Arial"/>
            </a:endParaRPr>
          </a:p>
        </p:txBody>
      </p:sp>
      <p:sp>
        <p:nvSpPr>
          <p:cNvPr id="330" name="object 330"/>
          <p:cNvSpPr/>
          <p:nvPr/>
        </p:nvSpPr>
        <p:spPr>
          <a:xfrm>
            <a:off x="6689613" y="784324"/>
            <a:ext cx="352425" cy="208915"/>
          </a:xfrm>
          <a:custGeom>
            <a:avLst/>
            <a:gdLst/>
            <a:ahLst/>
            <a:cxnLst/>
            <a:rect l="l" t="t" r="r" b="b"/>
            <a:pathLst>
              <a:path w="352425" h="208915">
                <a:moveTo>
                  <a:pt x="298058" y="181150"/>
                </a:moveTo>
                <a:lnTo>
                  <a:pt x="282938" y="206909"/>
                </a:lnTo>
                <a:lnTo>
                  <a:pt x="352343" y="208842"/>
                </a:lnTo>
                <a:lnTo>
                  <a:pt x="337442" y="183822"/>
                </a:lnTo>
                <a:lnTo>
                  <a:pt x="302609" y="183822"/>
                </a:lnTo>
                <a:lnTo>
                  <a:pt x="298058" y="181150"/>
                </a:lnTo>
                <a:close/>
              </a:path>
              <a:path w="352425" h="208915">
                <a:moveTo>
                  <a:pt x="301701" y="174944"/>
                </a:moveTo>
                <a:lnTo>
                  <a:pt x="298058" y="181150"/>
                </a:lnTo>
                <a:lnTo>
                  <a:pt x="302609" y="183822"/>
                </a:lnTo>
                <a:lnTo>
                  <a:pt x="306252" y="177615"/>
                </a:lnTo>
                <a:lnTo>
                  <a:pt x="301701" y="174944"/>
                </a:lnTo>
                <a:close/>
              </a:path>
              <a:path w="352425" h="208915">
                <a:moveTo>
                  <a:pt x="316818" y="149190"/>
                </a:moveTo>
                <a:lnTo>
                  <a:pt x="301701" y="174944"/>
                </a:lnTo>
                <a:lnTo>
                  <a:pt x="306252" y="177615"/>
                </a:lnTo>
                <a:lnTo>
                  <a:pt x="302609" y="183822"/>
                </a:lnTo>
                <a:lnTo>
                  <a:pt x="337442" y="183822"/>
                </a:lnTo>
                <a:lnTo>
                  <a:pt x="316818" y="149190"/>
                </a:lnTo>
                <a:close/>
              </a:path>
              <a:path w="352425" h="208915">
                <a:moveTo>
                  <a:pt x="3643" y="0"/>
                </a:moveTo>
                <a:lnTo>
                  <a:pt x="0" y="6206"/>
                </a:lnTo>
                <a:lnTo>
                  <a:pt x="298058" y="181150"/>
                </a:lnTo>
                <a:lnTo>
                  <a:pt x="301701" y="174944"/>
                </a:lnTo>
                <a:lnTo>
                  <a:pt x="3643" y="0"/>
                </a:lnTo>
                <a:close/>
              </a:path>
            </a:pathLst>
          </a:custGeom>
          <a:solidFill>
            <a:srgbClr val="DD2B1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1" name="object 331"/>
          <p:cNvSpPr txBox="1"/>
          <p:nvPr/>
        </p:nvSpPr>
        <p:spPr>
          <a:xfrm>
            <a:off x="7412033" y="643186"/>
            <a:ext cx="2860040" cy="715010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734695" marR="5080">
              <a:lnSpc>
                <a:spcPts val="890"/>
              </a:lnSpc>
              <a:spcBef>
                <a:spcPts val="185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This </a:t>
            </a:r>
            <a:r>
              <a:rPr sz="800" spc="10" dirty="0">
                <a:solidFill>
                  <a:srgbClr val="151616"/>
                </a:solidFill>
                <a:latin typeface="Arial"/>
                <a:cs typeface="Arial"/>
              </a:rPr>
              <a:t>CAD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exploded drawing, shows how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basic design looks when disassembled.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I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showed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this to the focus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group,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explain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my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initial thoughts about joining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various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parts.  They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suggested developing a friction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ﬁt</a:t>
            </a:r>
            <a:r>
              <a:rPr sz="800" spc="8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casing,</a:t>
            </a:r>
            <a:endParaRPr sz="800">
              <a:latin typeface="Arial"/>
              <a:cs typeface="Arial"/>
            </a:endParaRPr>
          </a:p>
          <a:p>
            <a:pPr marL="12700">
              <a:lnSpc>
                <a:spcPts val="890"/>
              </a:lnSpc>
            </a:pPr>
            <a:r>
              <a:rPr sz="1200" spc="15" baseline="-31250" dirty="0">
                <a:solidFill>
                  <a:srgbClr val="151616"/>
                </a:solidFill>
                <a:latin typeface="Arial"/>
                <a:cs typeface="Arial"/>
              </a:rPr>
              <a:t>MAIN </a:t>
            </a:r>
            <a:r>
              <a:rPr sz="1200" spc="22" baseline="-31250" dirty="0">
                <a:solidFill>
                  <a:srgbClr val="151616"/>
                </a:solidFill>
                <a:latin typeface="Arial"/>
                <a:cs typeface="Arial"/>
              </a:rPr>
              <a:t>CASING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rather than relying on small</a:t>
            </a:r>
            <a:r>
              <a:rPr sz="800" spc="-6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screws.</a:t>
            </a:r>
            <a:endParaRPr sz="800">
              <a:latin typeface="Arial"/>
              <a:cs typeface="Arial"/>
            </a:endParaRPr>
          </a:p>
        </p:txBody>
      </p:sp>
      <p:sp>
        <p:nvSpPr>
          <p:cNvPr id="332" name="object 332"/>
          <p:cNvSpPr/>
          <p:nvPr/>
        </p:nvSpPr>
        <p:spPr>
          <a:xfrm>
            <a:off x="7655825" y="1400320"/>
            <a:ext cx="66476" cy="164346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3" name="object 333"/>
          <p:cNvSpPr/>
          <p:nvPr/>
        </p:nvSpPr>
        <p:spPr>
          <a:xfrm>
            <a:off x="6507449" y="3004296"/>
            <a:ext cx="389890" cy="121285"/>
          </a:xfrm>
          <a:custGeom>
            <a:avLst/>
            <a:gdLst/>
            <a:ahLst/>
            <a:cxnLst/>
            <a:rect l="l" t="t" r="r" b="b"/>
            <a:pathLst>
              <a:path w="389890" h="121285">
                <a:moveTo>
                  <a:pt x="329673" y="92754"/>
                </a:moveTo>
                <a:lnTo>
                  <a:pt x="322517" y="120820"/>
                </a:lnTo>
                <a:lnTo>
                  <a:pt x="389732" y="103421"/>
                </a:lnTo>
                <a:lnTo>
                  <a:pt x="379731" y="94057"/>
                </a:lnTo>
                <a:lnTo>
                  <a:pt x="334785" y="94057"/>
                </a:lnTo>
                <a:lnTo>
                  <a:pt x="329673" y="92754"/>
                </a:lnTo>
                <a:close/>
              </a:path>
              <a:path w="389890" h="121285">
                <a:moveTo>
                  <a:pt x="331896" y="84035"/>
                </a:moveTo>
                <a:lnTo>
                  <a:pt x="329673" y="92754"/>
                </a:lnTo>
                <a:lnTo>
                  <a:pt x="334785" y="94057"/>
                </a:lnTo>
                <a:lnTo>
                  <a:pt x="337011" y="85338"/>
                </a:lnTo>
                <a:lnTo>
                  <a:pt x="331896" y="84035"/>
                </a:lnTo>
                <a:close/>
              </a:path>
              <a:path w="389890" h="121285">
                <a:moveTo>
                  <a:pt x="339051" y="55970"/>
                </a:moveTo>
                <a:lnTo>
                  <a:pt x="331896" y="84035"/>
                </a:lnTo>
                <a:lnTo>
                  <a:pt x="337011" y="85338"/>
                </a:lnTo>
                <a:lnTo>
                  <a:pt x="334785" y="94057"/>
                </a:lnTo>
                <a:lnTo>
                  <a:pt x="379731" y="94057"/>
                </a:lnTo>
                <a:lnTo>
                  <a:pt x="339051" y="55970"/>
                </a:lnTo>
                <a:close/>
              </a:path>
              <a:path w="389890" h="121285">
                <a:moveTo>
                  <a:pt x="2225" y="0"/>
                </a:moveTo>
                <a:lnTo>
                  <a:pt x="0" y="8719"/>
                </a:lnTo>
                <a:lnTo>
                  <a:pt x="329673" y="92754"/>
                </a:lnTo>
                <a:lnTo>
                  <a:pt x="331896" y="84035"/>
                </a:lnTo>
                <a:lnTo>
                  <a:pt x="2225" y="0"/>
                </a:lnTo>
                <a:close/>
              </a:path>
            </a:pathLst>
          </a:custGeom>
          <a:solidFill>
            <a:srgbClr val="DD2B1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4" name="object 334"/>
          <p:cNvSpPr txBox="1"/>
          <p:nvPr/>
        </p:nvSpPr>
        <p:spPr>
          <a:xfrm>
            <a:off x="8065947" y="1545616"/>
            <a:ext cx="542290" cy="26098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15570" marR="5080" indent="-103505">
              <a:lnSpc>
                <a:spcPts val="890"/>
              </a:lnSpc>
              <a:spcBef>
                <a:spcPts val="185"/>
              </a:spcBef>
            </a:pPr>
            <a:r>
              <a:rPr sz="800" spc="25" dirty="0">
                <a:solidFill>
                  <a:srgbClr val="151616"/>
                </a:solidFill>
                <a:latin typeface="Arial"/>
                <a:cs typeface="Arial"/>
              </a:rPr>
              <a:t>S</a:t>
            </a:r>
            <a:r>
              <a:rPr sz="800" spc="5" dirty="0">
                <a:solidFill>
                  <a:srgbClr val="151616"/>
                </a:solidFill>
                <a:latin typeface="Arial"/>
                <a:cs typeface="Arial"/>
              </a:rPr>
              <a:t>T</a:t>
            </a:r>
            <a:r>
              <a:rPr sz="800" spc="25" dirty="0">
                <a:solidFill>
                  <a:srgbClr val="151616"/>
                </a:solidFill>
                <a:latin typeface="Arial"/>
                <a:cs typeface="Arial"/>
              </a:rPr>
              <a:t>O</a:t>
            </a:r>
            <a:r>
              <a:rPr sz="800" spc="15" dirty="0">
                <a:solidFill>
                  <a:srgbClr val="151616"/>
                </a:solidFill>
                <a:latin typeface="Arial"/>
                <a:cs typeface="Arial"/>
              </a:rPr>
              <a:t>R</a:t>
            </a:r>
            <a:r>
              <a:rPr sz="800" spc="25" dirty="0">
                <a:solidFill>
                  <a:srgbClr val="151616"/>
                </a:solidFill>
                <a:latin typeface="Arial"/>
                <a:cs typeface="Arial"/>
              </a:rPr>
              <a:t>AG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E  </a:t>
            </a:r>
            <a:r>
              <a:rPr sz="800" spc="10" dirty="0">
                <a:solidFill>
                  <a:srgbClr val="151616"/>
                </a:solidFill>
                <a:latin typeface="Arial"/>
                <a:cs typeface="Arial"/>
              </a:rPr>
              <a:t>HOOK</a:t>
            </a:r>
            <a:endParaRPr sz="800">
              <a:latin typeface="Arial"/>
              <a:cs typeface="Arial"/>
            </a:endParaRPr>
          </a:p>
        </p:txBody>
      </p:sp>
      <p:sp>
        <p:nvSpPr>
          <p:cNvPr id="335" name="object 335"/>
          <p:cNvSpPr/>
          <p:nvPr/>
        </p:nvSpPr>
        <p:spPr>
          <a:xfrm>
            <a:off x="8001158" y="1734223"/>
            <a:ext cx="157480" cy="321945"/>
          </a:xfrm>
          <a:custGeom>
            <a:avLst/>
            <a:gdLst/>
            <a:ahLst/>
            <a:cxnLst/>
            <a:rect l="l" t="t" r="r" b="b"/>
            <a:pathLst>
              <a:path w="157479" h="321944">
                <a:moveTo>
                  <a:pt x="0" y="252666"/>
                </a:moveTo>
                <a:lnTo>
                  <a:pt x="4733" y="321933"/>
                </a:lnTo>
                <a:lnTo>
                  <a:pt x="60703" y="280850"/>
                </a:lnTo>
                <a:lnTo>
                  <a:pt x="44739" y="273438"/>
                </a:lnTo>
                <a:lnTo>
                  <a:pt x="32212" y="273438"/>
                </a:lnTo>
                <a:lnTo>
                  <a:pt x="24047" y="269651"/>
                </a:lnTo>
                <a:lnTo>
                  <a:pt x="26270" y="264863"/>
                </a:lnTo>
                <a:lnTo>
                  <a:pt x="0" y="252666"/>
                </a:lnTo>
                <a:close/>
              </a:path>
              <a:path w="157479" h="321944">
                <a:moveTo>
                  <a:pt x="26270" y="264863"/>
                </a:moveTo>
                <a:lnTo>
                  <a:pt x="24047" y="269651"/>
                </a:lnTo>
                <a:lnTo>
                  <a:pt x="32212" y="273438"/>
                </a:lnTo>
                <a:lnTo>
                  <a:pt x="34433" y="268653"/>
                </a:lnTo>
                <a:lnTo>
                  <a:pt x="26270" y="264863"/>
                </a:lnTo>
                <a:close/>
              </a:path>
              <a:path w="157479" h="321944">
                <a:moveTo>
                  <a:pt x="34433" y="268653"/>
                </a:moveTo>
                <a:lnTo>
                  <a:pt x="32212" y="273438"/>
                </a:lnTo>
                <a:lnTo>
                  <a:pt x="44739" y="273438"/>
                </a:lnTo>
                <a:lnTo>
                  <a:pt x="34433" y="268653"/>
                </a:lnTo>
                <a:close/>
              </a:path>
              <a:path w="157479" h="321944">
                <a:moveTo>
                  <a:pt x="149241" y="0"/>
                </a:moveTo>
                <a:lnTo>
                  <a:pt x="26270" y="264863"/>
                </a:lnTo>
                <a:lnTo>
                  <a:pt x="34433" y="268653"/>
                </a:lnTo>
                <a:lnTo>
                  <a:pt x="157406" y="3787"/>
                </a:lnTo>
                <a:lnTo>
                  <a:pt x="149241" y="0"/>
                </a:lnTo>
                <a:close/>
              </a:path>
            </a:pathLst>
          </a:custGeom>
          <a:solidFill>
            <a:srgbClr val="DD2B1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6" name="object 336"/>
          <p:cNvSpPr txBox="1"/>
          <p:nvPr/>
        </p:nvSpPr>
        <p:spPr>
          <a:xfrm>
            <a:off x="5957374" y="3319805"/>
            <a:ext cx="470534" cy="26098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42545" marR="5080" indent="-30480">
              <a:lnSpc>
                <a:spcPts val="890"/>
              </a:lnSpc>
              <a:spcBef>
                <a:spcPts val="185"/>
              </a:spcBef>
            </a:pPr>
            <a:r>
              <a:rPr sz="800" spc="25" dirty="0">
                <a:solidFill>
                  <a:srgbClr val="151616"/>
                </a:solidFill>
                <a:latin typeface="Arial"/>
                <a:cs typeface="Arial"/>
              </a:rPr>
              <a:t>P</a:t>
            </a:r>
            <a:r>
              <a:rPr sz="800" spc="15" dirty="0">
                <a:solidFill>
                  <a:srgbClr val="151616"/>
                </a:solidFill>
                <a:latin typeface="Arial"/>
                <a:cs typeface="Arial"/>
              </a:rPr>
              <a:t>L</a:t>
            </a:r>
            <a:r>
              <a:rPr sz="800" spc="25" dirty="0">
                <a:solidFill>
                  <a:srgbClr val="151616"/>
                </a:solidFill>
                <a:latin typeface="Arial"/>
                <a:cs typeface="Arial"/>
              </a:rPr>
              <a:t>ASTI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C  </a:t>
            </a:r>
            <a:r>
              <a:rPr sz="800" spc="15" dirty="0">
                <a:solidFill>
                  <a:srgbClr val="151616"/>
                </a:solidFill>
                <a:latin typeface="Arial"/>
                <a:cs typeface="Arial"/>
              </a:rPr>
              <a:t>RIVETS</a:t>
            </a:r>
            <a:endParaRPr sz="800">
              <a:latin typeface="Arial"/>
              <a:cs typeface="Arial"/>
            </a:endParaRPr>
          </a:p>
        </p:txBody>
      </p:sp>
      <p:sp>
        <p:nvSpPr>
          <p:cNvPr id="337" name="object 337"/>
          <p:cNvSpPr/>
          <p:nvPr/>
        </p:nvSpPr>
        <p:spPr>
          <a:xfrm>
            <a:off x="6403226" y="3429831"/>
            <a:ext cx="250116" cy="128332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8" name="object 338"/>
          <p:cNvSpPr txBox="1"/>
          <p:nvPr/>
        </p:nvSpPr>
        <p:spPr>
          <a:xfrm>
            <a:off x="5615402" y="2841014"/>
            <a:ext cx="1221105" cy="350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40335">
              <a:lnSpc>
                <a:spcPct val="100000"/>
              </a:lnSpc>
              <a:spcBef>
                <a:spcPts val="100"/>
              </a:spcBef>
            </a:pPr>
            <a:r>
              <a:rPr sz="1200" baseline="-48611" dirty="0">
                <a:solidFill>
                  <a:srgbClr val="151616"/>
                </a:solidFill>
                <a:latin typeface="Arial"/>
                <a:cs typeface="Arial"/>
              </a:rPr>
              <a:t>TAPE </a:t>
            </a:r>
            <a:r>
              <a:rPr sz="800" spc="15" dirty="0">
                <a:solidFill>
                  <a:srgbClr val="151616"/>
                </a:solidFill>
                <a:latin typeface="Arial"/>
                <a:cs typeface="Arial"/>
              </a:rPr>
              <a:t>RUBBER</a:t>
            </a:r>
            <a:r>
              <a:rPr sz="800" spc="5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10" dirty="0">
                <a:solidFill>
                  <a:srgbClr val="151616"/>
                </a:solidFill>
                <a:latin typeface="Arial"/>
                <a:cs typeface="Arial"/>
              </a:rPr>
              <a:t>GRIP</a:t>
            </a:r>
            <a:endParaRPr sz="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sz="800" spc="15" dirty="0">
                <a:solidFill>
                  <a:srgbClr val="151616"/>
                </a:solidFill>
                <a:latin typeface="Arial"/>
                <a:cs typeface="Arial"/>
              </a:rPr>
              <a:t>MEASURE</a:t>
            </a:r>
            <a:endParaRPr sz="800">
              <a:latin typeface="Arial"/>
              <a:cs typeface="Arial"/>
            </a:endParaRPr>
          </a:p>
        </p:txBody>
      </p:sp>
      <p:sp>
        <p:nvSpPr>
          <p:cNvPr id="339" name="object 339"/>
          <p:cNvSpPr/>
          <p:nvPr/>
        </p:nvSpPr>
        <p:spPr>
          <a:xfrm>
            <a:off x="6281697" y="3149167"/>
            <a:ext cx="798830" cy="285115"/>
          </a:xfrm>
          <a:custGeom>
            <a:avLst/>
            <a:gdLst/>
            <a:ahLst/>
            <a:cxnLst/>
            <a:rect l="l" t="t" r="r" b="b"/>
            <a:pathLst>
              <a:path w="798829" h="285114">
                <a:moveTo>
                  <a:pt x="739270" y="257119"/>
                </a:moveTo>
                <a:lnTo>
                  <a:pt x="730040" y="284568"/>
                </a:lnTo>
                <a:lnTo>
                  <a:pt x="798363" y="272239"/>
                </a:lnTo>
                <a:lnTo>
                  <a:pt x="786006" y="258800"/>
                </a:lnTo>
                <a:lnTo>
                  <a:pt x="744270" y="258800"/>
                </a:lnTo>
                <a:lnTo>
                  <a:pt x="739270" y="257119"/>
                </a:lnTo>
                <a:close/>
              </a:path>
              <a:path w="798829" h="285114">
                <a:moveTo>
                  <a:pt x="742138" y="248588"/>
                </a:moveTo>
                <a:lnTo>
                  <a:pt x="739270" y="257119"/>
                </a:lnTo>
                <a:lnTo>
                  <a:pt x="744270" y="258800"/>
                </a:lnTo>
                <a:lnTo>
                  <a:pt x="747135" y="250268"/>
                </a:lnTo>
                <a:lnTo>
                  <a:pt x="742138" y="248588"/>
                </a:lnTo>
                <a:close/>
              </a:path>
              <a:path w="798829" h="285114">
                <a:moveTo>
                  <a:pt x="751370" y="221133"/>
                </a:moveTo>
                <a:lnTo>
                  <a:pt x="742138" y="248588"/>
                </a:lnTo>
                <a:lnTo>
                  <a:pt x="747135" y="250268"/>
                </a:lnTo>
                <a:lnTo>
                  <a:pt x="744270" y="258800"/>
                </a:lnTo>
                <a:lnTo>
                  <a:pt x="786006" y="258800"/>
                </a:lnTo>
                <a:lnTo>
                  <a:pt x="751370" y="221133"/>
                </a:lnTo>
                <a:close/>
              </a:path>
              <a:path w="798829" h="285114">
                <a:moveTo>
                  <a:pt x="2865" y="0"/>
                </a:moveTo>
                <a:lnTo>
                  <a:pt x="0" y="8531"/>
                </a:lnTo>
                <a:lnTo>
                  <a:pt x="739270" y="257119"/>
                </a:lnTo>
                <a:lnTo>
                  <a:pt x="742138" y="248588"/>
                </a:lnTo>
                <a:lnTo>
                  <a:pt x="2865" y="0"/>
                </a:lnTo>
                <a:close/>
              </a:path>
            </a:pathLst>
          </a:custGeom>
          <a:solidFill>
            <a:srgbClr val="DD2B1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0" name="object 340"/>
          <p:cNvSpPr txBox="1"/>
          <p:nvPr/>
        </p:nvSpPr>
        <p:spPr>
          <a:xfrm>
            <a:off x="8664685" y="1526568"/>
            <a:ext cx="675005" cy="26098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5080" indent="60960">
              <a:lnSpc>
                <a:spcPts val="890"/>
              </a:lnSpc>
              <a:spcBef>
                <a:spcPts val="185"/>
              </a:spcBef>
            </a:pPr>
            <a:r>
              <a:rPr sz="800" spc="15" dirty="0">
                <a:solidFill>
                  <a:srgbClr val="151616"/>
                </a:solidFill>
                <a:latin typeface="Arial"/>
                <a:cs typeface="Arial"/>
              </a:rPr>
              <a:t>INTERNAL  </a:t>
            </a:r>
            <a:r>
              <a:rPr sz="800" spc="25" dirty="0">
                <a:solidFill>
                  <a:srgbClr val="151616"/>
                </a:solidFill>
                <a:latin typeface="Arial"/>
                <a:cs typeface="Arial"/>
              </a:rPr>
              <a:t>ME</a:t>
            </a:r>
            <a:r>
              <a:rPr sz="800" spc="15" dirty="0">
                <a:solidFill>
                  <a:srgbClr val="151616"/>
                </a:solidFill>
                <a:latin typeface="Arial"/>
                <a:cs typeface="Arial"/>
              </a:rPr>
              <a:t>CH</a:t>
            </a:r>
            <a:r>
              <a:rPr sz="800" spc="25" dirty="0">
                <a:solidFill>
                  <a:srgbClr val="151616"/>
                </a:solidFill>
                <a:latin typeface="Arial"/>
                <a:cs typeface="Arial"/>
              </a:rPr>
              <a:t>A</a:t>
            </a:r>
            <a:r>
              <a:rPr sz="800" spc="15" dirty="0">
                <a:solidFill>
                  <a:srgbClr val="151616"/>
                </a:solidFill>
                <a:latin typeface="Arial"/>
                <a:cs typeface="Arial"/>
              </a:rPr>
              <a:t>N</a:t>
            </a:r>
            <a:r>
              <a:rPr sz="800" spc="25" dirty="0">
                <a:solidFill>
                  <a:srgbClr val="151616"/>
                </a:solidFill>
                <a:latin typeface="Arial"/>
                <a:cs typeface="Arial"/>
              </a:rPr>
              <a:t>IS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M</a:t>
            </a:r>
            <a:endParaRPr sz="800">
              <a:latin typeface="Arial"/>
              <a:cs typeface="Arial"/>
            </a:endParaRPr>
          </a:p>
        </p:txBody>
      </p:sp>
      <p:sp>
        <p:nvSpPr>
          <p:cNvPr id="341" name="object 341"/>
          <p:cNvSpPr/>
          <p:nvPr/>
        </p:nvSpPr>
        <p:spPr>
          <a:xfrm>
            <a:off x="8760268" y="1791529"/>
            <a:ext cx="212725" cy="382905"/>
          </a:xfrm>
          <a:custGeom>
            <a:avLst/>
            <a:gdLst/>
            <a:ahLst/>
            <a:cxnLst/>
            <a:rect l="l" t="t" r="r" b="b"/>
            <a:pathLst>
              <a:path w="212725" h="382905">
                <a:moveTo>
                  <a:pt x="0" y="313307"/>
                </a:moveTo>
                <a:lnTo>
                  <a:pt x="3" y="382737"/>
                </a:lnTo>
                <a:lnTo>
                  <a:pt x="58640" y="345560"/>
                </a:lnTo>
                <a:lnTo>
                  <a:pt x="40881" y="335793"/>
                </a:lnTo>
                <a:lnTo>
                  <a:pt x="29931" y="335793"/>
                </a:lnTo>
                <a:lnTo>
                  <a:pt x="23623" y="332323"/>
                </a:lnTo>
                <a:lnTo>
                  <a:pt x="26166" y="327699"/>
                </a:lnTo>
                <a:lnTo>
                  <a:pt x="0" y="313307"/>
                </a:lnTo>
                <a:close/>
              </a:path>
              <a:path w="212725" h="382905">
                <a:moveTo>
                  <a:pt x="26166" y="327699"/>
                </a:moveTo>
                <a:lnTo>
                  <a:pt x="23623" y="332323"/>
                </a:lnTo>
                <a:lnTo>
                  <a:pt x="29931" y="335793"/>
                </a:lnTo>
                <a:lnTo>
                  <a:pt x="32474" y="331168"/>
                </a:lnTo>
                <a:lnTo>
                  <a:pt x="26166" y="327699"/>
                </a:lnTo>
                <a:close/>
              </a:path>
              <a:path w="212725" h="382905">
                <a:moveTo>
                  <a:pt x="32474" y="331168"/>
                </a:moveTo>
                <a:lnTo>
                  <a:pt x="29931" y="335793"/>
                </a:lnTo>
                <a:lnTo>
                  <a:pt x="40881" y="335793"/>
                </a:lnTo>
                <a:lnTo>
                  <a:pt x="32474" y="331168"/>
                </a:lnTo>
                <a:close/>
              </a:path>
              <a:path w="212725" h="382905">
                <a:moveTo>
                  <a:pt x="206399" y="0"/>
                </a:moveTo>
                <a:lnTo>
                  <a:pt x="26166" y="327699"/>
                </a:lnTo>
                <a:lnTo>
                  <a:pt x="32474" y="331168"/>
                </a:lnTo>
                <a:lnTo>
                  <a:pt x="212705" y="3470"/>
                </a:lnTo>
                <a:lnTo>
                  <a:pt x="206399" y="0"/>
                </a:lnTo>
                <a:close/>
              </a:path>
            </a:pathLst>
          </a:custGeom>
          <a:solidFill>
            <a:srgbClr val="DD2B1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2" name="object 342"/>
          <p:cNvSpPr/>
          <p:nvPr/>
        </p:nvSpPr>
        <p:spPr>
          <a:xfrm>
            <a:off x="10007603" y="1951700"/>
            <a:ext cx="151765" cy="367665"/>
          </a:xfrm>
          <a:custGeom>
            <a:avLst/>
            <a:gdLst/>
            <a:ahLst/>
            <a:cxnLst/>
            <a:rect l="l" t="t" r="r" b="b"/>
            <a:pathLst>
              <a:path w="151765" h="367664">
                <a:moveTo>
                  <a:pt x="0" y="298630"/>
                </a:moveTo>
                <a:lnTo>
                  <a:pt x="9972" y="367339"/>
                </a:lnTo>
                <a:lnTo>
                  <a:pt x="62665" y="322131"/>
                </a:lnTo>
                <a:lnTo>
                  <a:pt x="48716" y="316900"/>
                </a:lnTo>
                <a:lnTo>
                  <a:pt x="33689" y="316900"/>
                </a:lnTo>
                <a:lnTo>
                  <a:pt x="25265" y="313739"/>
                </a:lnTo>
                <a:lnTo>
                  <a:pt x="27117" y="308800"/>
                </a:lnTo>
                <a:lnTo>
                  <a:pt x="0" y="298630"/>
                </a:lnTo>
                <a:close/>
              </a:path>
              <a:path w="151765" h="367664">
                <a:moveTo>
                  <a:pt x="27117" y="308800"/>
                </a:moveTo>
                <a:lnTo>
                  <a:pt x="25265" y="313739"/>
                </a:lnTo>
                <a:lnTo>
                  <a:pt x="33689" y="316900"/>
                </a:lnTo>
                <a:lnTo>
                  <a:pt x="35542" y="311959"/>
                </a:lnTo>
                <a:lnTo>
                  <a:pt x="27117" y="308800"/>
                </a:lnTo>
                <a:close/>
              </a:path>
              <a:path w="151765" h="367664">
                <a:moveTo>
                  <a:pt x="35542" y="311959"/>
                </a:moveTo>
                <a:lnTo>
                  <a:pt x="33689" y="316900"/>
                </a:lnTo>
                <a:lnTo>
                  <a:pt x="48716" y="316900"/>
                </a:lnTo>
                <a:lnTo>
                  <a:pt x="35542" y="311959"/>
                </a:lnTo>
                <a:close/>
              </a:path>
              <a:path w="151765" h="367664">
                <a:moveTo>
                  <a:pt x="142920" y="0"/>
                </a:moveTo>
                <a:lnTo>
                  <a:pt x="27117" y="308800"/>
                </a:lnTo>
                <a:lnTo>
                  <a:pt x="35542" y="311959"/>
                </a:lnTo>
                <a:lnTo>
                  <a:pt x="151344" y="3161"/>
                </a:lnTo>
                <a:lnTo>
                  <a:pt x="142920" y="0"/>
                </a:lnTo>
                <a:close/>
              </a:path>
            </a:pathLst>
          </a:custGeom>
          <a:solidFill>
            <a:srgbClr val="DD2B1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3" name="object 343"/>
          <p:cNvSpPr txBox="1"/>
          <p:nvPr/>
        </p:nvSpPr>
        <p:spPr>
          <a:xfrm>
            <a:off x="9351332" y="1442742"/>
            <a:ext cx="1162050" cy="4591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10" dirty="0">
                <a:solidFill>
                  <a:srgbClr val="151616"/>
                </a:solidFill>
                <a:latin typeface="Arial"/>
                <a:cs typeface="Arial"/>
              </a:rPr>
              <a:t>SIDE</a:t>
            </a:r>
            <a:endParaRPr sz="800">
              <a:latin typeface="Arial"/>
              <a:cs typeface="Arial"/>
            </a:endParaRPr>
          </a:p>
          <a:p>
            <a:pPr marL="451484" marR="5080" indent="-234315">
              <a:lnSpc>
                <a:spcPts val="890"/>
              </a:lnSpc>
              <a:spcBef>
                <a:spcPts val="685"/>
              </a:spcBef>
            </a:pPr>
            <a:r>
              <a:rPr sz="800" spc="25" dirty="0">
                <a:solidFill>
                  <a:srgbClr val="151616"/>
                </a:solidFill>
                <a:latin typeface="Arial"/>
                <a:cs typeface="Arial"/>
              </a:rPr>
              <a:t>PO</a:t>
            </a:r>
            <a:r>
              <a:rPr sz="800" spc="-40" dirty="0">
                <a:solidFill>
                  <a:srgbClr val="151616"/>
                </a:solidFill>
                <a:latin typeface="Arial"/>
                <a:cs typeface="Arial"/>
              </a:rPr>
              <a:t>L</a:t>
            </a:r>
            <a:r>
              <a:rPr sz="800" spc="25" dirty="0">
                <a:solidFill>
                  <a:srgbClr val="151616"/>
                </a:solidFill>
                <a:latin typeface="Arial"/>
                <a:cs typeface="Arial"/>
              </a:rPr>
              <a:t>Y</a:t>
            </a:r>
            <a:r>
              <a:rPr sz="800" spc="15" dirty="0">
                <a:solidFill>
                  <a:srgbClr val="151616"/>
                </a:solidFill>
                <a:latin typeface="Arial"/>
                <a:cs typeface="Arial"/>
              </a:rPr>
              <a:t>C</a:t>
            </a:r>
            <a:r>
              <a:rPr sz="800" spc="25" dirty="0">
                <a:solidFill>
                  <a:srgbClr val="151616"/>
                </a:solidFill>
                <a:latin typeface="Arial"/>
                <a:cs typeface="Arial"/>
              </a:rPr>
              <a:t>A</a:t>
            </a:r>
            <a:r>
              <a:rPr sz="800" spc="15" dirty="0">
                <a:solidFill>
                  <a:srgbClr val="151616"/>
                </a:solidFill>
                <a:latin typeface="Arial"/>
                <a:cs typeface="Arial"/>
              </a:rPr>
              <a:t>R</a:t>
            </a:r>
            <a:r>
              <a:rPr sz="800" spc="25" dirty="0">
                <a:solidFill>
                  <a:srgbClr val="151616"/>
                </a:solidFill>
                <a:latin typeface="Arial"/>
                <a:cs typeface="Arial"/>
              </a:rPr>
              <a:t>BO</a:t>
            </a:r>
            <a:r>
              <a:rPr sz="800" spc="15" dirty="0">
                <a:solidFill>
                  <a:srgbClr val="151616"/>
                </a:solidFill>
                <a:latin typeface="Arial"/>
                <a:cs typeface="Arial"/>
              </a:rPr>
              <a:t>N</a:t>
            </a:r>
            <a:r>
              <a:rPr sz="800" spc="-35" dirty="0">
                <a:solidFill>
                  <a:srgbClr val="151616"/>
                </a:solidFill>
                <a:latin typeface="Arial"/>
                <a:cs typeface="Arial"/>
              </a:rPr>
              <a:t>A</a:t>
            </a:r>
            <a:r>
              <a:rPr sz="800" spc="25" dirty="0">
                <a:solidFill>
                  <a:srgbClr val="151616"/>
                </a:solidFill>
                <a:latin typeface="Arial"/>
                <a:cs typeface="Arial"/>
              </a:rPr>
              <a:t>T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E  </a:t>
            </a:r>
            <a:r>
              <a:rPr sz="800" spc="15" dirty="0">
                <a:solidFill>
                  <a:srgbClr val="151616"/>
                </a:solidFill>
                <a:latin typeface="Arial"/>
                <a:cs typeface="Arial"/>
              </a:rPr>
              <a:t>WINDOW</a:t>
            </a:r>
            <a:endParaRPr sz="800">
              <a:latin typeface="Arial"/>
              <a:cs typeface="Arial"/>
            </a:endParaRPr>
          </a:p>
        </p:txBody>
      </p:sp>
      <p:sp>
        <p:nvSpPr>
          <p:cNvPr id="344" name="object 344"/>
          <p:cNvSpPr/>
          <p:nvPr/>
        </p:nvSpPr>
        <p:spPr>
          <a:xfrm>
            <a:off x="9337042" y="1585940"/>
            <a:ext cx="151765" cy="367665"/>
          </a:xfrm>
          <a:custGeom>
            <a:avLst/>
            <a:gdLst/>
            <a:ahLst/>
            <a:cxnLst/>
            <a:rect l="l" t="t" r="r" b="b"/>
            <a:pathLst>
              <a:path w="151765" h="367664">
                <a:moveTo>
                  <a:pt x="0" y="298630"/>
                </a:moveTo>
                <a:lnTo>
                  <a:pt x="9972" y="367339"/>
                </a:lnTo>
                <a:lnTo>
                  <a:pt x="62665" y="322131"/>
                </a:lnTo>
                <a:lnTo>
                  <a:pt x="48716" y="316900"/>
                </a:lnTo>
                <a:lnTo>
                  <a:pt x="33689" y="316900"/>
                </a:lnTo>
                <a:lnTo>
                  <a:pt x="25265" y="313739"/>
                </a:lnTo>
                <a:lnTo>
                  <a:pt x="27117" y="308800"/>
                </a:lnTo>
                <a:lnTo>
                  <a:pt x="0" y="298630"/>
                </a:lnTo>
                <a:close/>
              </a:path>
              <a:path w="151765" h="367664">
                <a:moveTo>
                  <a:pt x="27117" y="308800"/>
                </a:moveTo>
                <a:lnTo>
                  <a:pt x="25265" y="313739"/>
                </a:lnTo>
                <a:lnTo>
                  <a:pt x="33689" y="316900"/>
                </a:lnTo>
                <a:lnTo>
                  <a:pt x="35542" y="311959"/>
                </a:lnTo>
                <a:lnTo>
                  <a:pt x="27117" y="308800"/>
                </a:lnTo>
                <a:close/>
              </a:path>
              <a:path w="151765" h="367664">
                <a:moveTo>
                  <a:pt x="35542" y="311959"/>
                </a:moveTo>
                <a:lnTo>
                  <a:pt x="33689" y="316900"/>
                </a:lnTo>
                <a:lnTo>
                  <a:pt x="48716" y="316900"/>
                </a:lnTo>
                <a:lnTo>
                  <a:pt x="35542" y="311959"/>
                </a:lnTo>
                <a:close/>
              </a:path>
              <a:path w="151765" h="367664">
                <a:moveTo>
                  <a:pt x="142920" y="0"/>
                </a:moveTo>
                <a:lnTo>
                  <a:pt x="27117" y="308800"/>
                </a:lnTo>
                <a:lnTo>
                  <a:pt x="35542" y="311959"/>
                </a:lnTo>
                <a:lnTo>
                  <a:pt x="151344" y="3161"/>
                </a:lnTo>
                <a:lnTo>
                  <a:pt x="142920" y="0"/>
                </a:lnTo>
                <a:close/>
              </a:path>
            </a:pathLst>
          </a:custGeom>
          <a:solidFill>
            <a:srgbClr val="DD2B1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5" name="object 345"/>
          <p:cNvSpPr/>
          <p:nvPr/>
        </p:nvSpPr>
        <p:spPr>
          <a:xfrm>
            <a:off x="375227" y="3866710"/>
            <a:ext cx="1744412" cy="1546062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6" name="object 346"/>
          <p:cNvSpPr txBox="1"/>
          <p:nvPr/>
        </p:nvSpPr>
        <p:spPr>
          <a:xfrm>
            <a:off x="3895388" y="3454430"/>
            <a:ext cx="178498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15" dirty="0">
                <a:solidFill>
                  <a:srgbClr val="151616"/>
                </a:solidFill>
                <a:latin typeface="Arial"/>
                <a:cs typeface="Arial"/>
              </a:rPr>
              <a:t>SAMPLE </a:t>
            </a:r>
            <a:r>
              <a:rPr sz="800" spc="10" dirty="0">
                <a:solidFill>
                  <a:srgbClr val="151616"/>
                </a:solidFill>
                <a:latin typeface="Arial"/>
                <a:cs typeface="Arial"/>
              </a:rPr>
              <a:t>FASHIONABLE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15" dirty="0">
                <a:solidFill>
                  <a:srgbClr val="151616"/>
                </a:solidFill>
                <a:latin typeface="Arial"/>
                <a:cs typeface="Arial"/>
              </a:rPr>
              <a:t>COLOURS</a:t>
            </a:r>
            <a:endParaRPr sz="800">
              <a:latin typeface="Arial"/>
              <a:cs typeface="Arial"/>
            </a:endParaRPr>
          </a:p>
        </p:txBody>
      </p:sp>
      <p:sp>
        <p:nvSpPr>
          <p:cNvPr id="347" name="object 347"/>
          <p:cNvSpPr/>
          <p:nvPr/>
        </p:nvSpPr>
        <p:spPr>
          <a:xfrm>
            <a:off x="242125" y="3720567"/>
            <a:ext cx="837154" cy="693226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8" name="object 348"/>
          <p:cNvSpPr txBox="1"/>
          <p:nvPr/>
        </p:nvSpPr>
        <p:spPr>
          <a:xfrm>
            <a:off x="1036207" y="3614989"/>
            <a:ext cx="2837815" cy="116903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89230" marR="38735" indent="-177165">
              <a:lnSpc>
                <a:spcPts val="890"/>
              </a:lnSpc>
              <a:spcBef>
                <a:spcPts val="185"/>
              </a:spcBef>
              <a:tabLst>
                <a:tab pos="1231265" algn="l"/>
              </a:tabLst>
            </a:pPr>
            <a:r>
              <a:rPr sz="1200" spc="22" baseline="3472" dirty="0">
                <a:solidFill>
                  <a:srgbClr val="151616"/>
                </a:solidFill>
                <a:latin typeface="Arial"/>
                <a:cs typeface="Arial"/>
              </a:rPr>
              <a:t>TYPICAL TRADITIONAL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casing could be manufactured  </a:t>
            </a:r>
            <a:r>
              <a:rPr sz="1200" baseline="3472" dirty="0">
                <a:solidFill>
                  <a:srgbClr val="151616"/>
                </a:solidFill>
                <a:latin typeface="Arial"/>
                <a:cs typeface="Arial"/>
              </a:rPr>
              <a:t>TAPE</a:t>
            </a:r>
            <a:r>
              <a:rPr sz="1200" spc="37" baseline="3472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22" baseline="3472" dirty="0">
                <a:solidFill>
                  <a:srgbClr val="151616"/>
                </a:solidFill>
                <a:latin typeface="Arial"/>
                <a:cs typeface="Arial"/>
              </a:rPr>
              <a:t>MEASURE	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in a range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of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colours.</a:t>
            </a:r>
            <a:r>
              <a:rPr sz="800" spc="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Four</a:t>
            </a:r>
            <a:endParaRPr sz="800">
              <a:latin typeface="Arial"/>
              <a:cs typeface="Arial"/>
            </a:endParaRPr>
          </a:p>
          <a:p>
            <a:pPr marL="1231265" marR="5080">
              <a:lnSpc>
                <a:spcPts val="890"/>
              </a:lnSpc>
              <a:spcBef>
                <a:spcPts val="10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fashionable samples are seen  opposite.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My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design will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not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be  traditional,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but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will reﬂected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fact  that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many tape measures are  bought and used by people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to carry  out </a:t>
            </a:r>
            <a:r>
              <a:rPr sz="800" spc="10" dirty="0">
                <a:solidFill>
                  <a:srgbClr val="151616"/>
                </a:solidFill>
                <a:latin typeface="Arial"/>
                <a:cs typeface="Arial"/>
              </a:rPr>
              <a:t>DIY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at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home.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design uses  popular colours,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not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only more  traditional colours, used in</a:t>
            </a:r>
            <a:r>
              <a:rPr sz="800" spc="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10" dirty="0">
                <a:solidFill>
                  <a:srgbClr val="151616"/>
                </a:solidFill>
                <a:latin typeface="Arial"/>
                <a:cs typeface="Arial"/>
              </a:rPr>
              <a:t>industry.</a:t>
            </a:r>
            <a:endParaRPr sz="800">
              <a:latin typeface="Arial"/>
              <a:cs typeface="Arial"/>
            </a:endParaRPr>
          </a:p>
        </p:txBody>
      </p:sp>
      <p:sp>
        <p:nvSpPr>
          <p:cNvPr id="349" name="object 349"/>
          <p:cNvSpPr/>
          <p:nvPr/>
        </p:nvSpPr>
        <p:spPr>
          <a:xfrm>
            <a:off x="864266" y="4288449"/>
            <a:ext cx="657225" cy="272415"/>
          </a:xfrm>
          <a:custGeom>
            <a:avLst/>
            <a:gdLst/>
            <a:ahLst/>
            <a:cxnLst/>
            <a:rect l="l" t="t" r="r" b="b"/>
            <a:pathLst>
              <a:path w="657225" h="272414">
                <a:moveTo>
                  <a:pt x="598748" y="245082"/>
                </a:moveTo>
                <a:lnTo>
                  <a:pt x="588098" y="272020"/>
                </a:lnTo>
                <a:lnTo>
                  <a:pt x="656974" y="263264"/>
                </a:lnTo>
                <a:lnTo>
                  <a:pt x="643530" y="247021"/>
                </a:lnTo>
                <a:lnTo>
                  <a:pt x="603651" y="247021"/>
                </a:lnTo>
                <a:lnTo>
                  <a:pt x="598748" y="245082"/>
                </a:lnTo>
                <a:close/>
              </a:path>
              <a:path w="657225" h="272414">
                <a:moveTo>
                  <a:pt x="602056" y="236714"/>
                </a:moveTo>
                <a:lnTo>
                  <a:pt x="598748" y="245082"/>
                </a:lnTo>
                <a:lnTo>
                  <a:pt x="603651" y="247021"/>
                </a:lnTo>
                <a:lnTo>
                  <a:pt x="606963" y="238654"/>
                </a:lnTo>
                <a:lnTo>
                  <a:pt x="602056" y="236714"/>
                </a:lnTo>
                <a:close/>
              </a:path>
              <a:path w="657225" h="272414">
                <a:moveTo>
                  <a:pt x="612705" y="209779"/>
                </a:moveTo>
                <a:lnTo>
                  <a:pt x="602056" y="236714"/>
                </a:lnTo>
                <a:lnTo>
                  <a:pt x="606963" y="238654"/>
                </a:lnTo>
                <a:lnTo>
                  <a:pt x="603651" y="247021"/>
                </a:lnTo>
                <a:lnTo>
                  <a:pt x="643530" y="247021"/>
                </a:lnTo>
                <a:lnTo>
                  <a:pt x="612705" y="209779"/>
                </a:lnTo>
                <a:close/>
              </a:path>
              <a:path w="657225" h="272414">
                <a:moveTo>
                  <a:pt x="3312" y="0"/>
                </a:moveTo>
                <a:lnTo>
                  <a:pt x="0" y="8366"/>
                </a:lnTo>
                <a:lnTo>
                  <a:pt x="598748" y="245082"/>
                </a:lnTo>
                <a:lnTo>
                  <a:pt x="602056" y="236714"/>
                </a:lnTo>
                <a:lnTo>
                  <a:pt x="3312" y="0"/>
                </a:lnTo>
                <a:close/>
              </a:path>
            </a:pathLst>
          </a:custGeom>
          <a:solidFill>
            <a:srgbClr val="DD2B1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0" name="object 350"/>
          <p:cNvSpPr/>
          <p:nvPr/>
        </p:nvSpPr>
        <p:spPr>
          <a:xfrm>
            <a:off x="263941" y="4423154"/>
            <a:ext cx="778780" cy="661960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1" name="object 351"/>
          <p:cNvSpPr/>
          <p:nvPr/>
        </p:nvSpPr>
        <p:spPr>
          <a:xfrm>
            <a:off x="934502" y="4723995"/>
            <a:ext cx="365760" cy="67310"/>
          </a:xfrm>
          <a:custGeom>
            <a:avLst/>
            <a:gdLst/>
            <a:ahLst/>
            <a:cxnLst/>
            <a:rect l="l" t="t" r="r" b="b"/>
            <a:pathLst>
              <a:path w="365759" h="67310">
                <a:moveTo>
                  <a:pt x="304927" y="0"/>
                </a:moveTo>
                <a:lnTo>
                  <a:pt x="304927" y="66923"/>
                </a:lnTo>
                <a:lnTo>
                  <a:pt x="357579" y="37961"/>
                </a:lnTo>
                <a:lnTo>
                  <a:pt x="310201" y="37961"/>
                </a:lnTo>
                <a:lnTo>
                  <a:pt x="310201" y="28961"/>
                </a:lnTo>
                <a:lnTo>
                  <a:pt x="357577" y="28961"/>
                </a:lnTo>
                <a:lnTo>
                  <a:pt x="304927" y="0"/>
                </a:lnTo>
                <a:close/>
              </a:path>
              <a:path w="365759" h="67310">
                <a:moveTo>
                  <a:pt x="304927" y="28961"/>
                </a:moveTo>
                <a:lnTo>
                  <a:pt x="0" y="28961"/>
                </a:lnTo>
                <a:lnTo>
                  <a:pt x="0" y="37961"/>
                </a:lnTo>
                <a:lnTo>
                  <a:pt x="304927" y="37961"/>
                </a:lnTo>
                <a:lnTo>
                  <a:pt x="304927" y="28961"/>
                </a:lnTo>
                <a:close/>
              </a:path>
              <a:path w="365759" h="67310">
                <a:moveTo>
                  <a:pt x="357577" y="28961"/>
                </a:moveTo>
                <a:lnTo>
                  <a:pt x="310201" y="28961"/>
                </a:lnTo>
                <a:lnTo>
                  <a:pt x="310201" y="37961"/>
                </a:lnTo>
                <a:lnTo>
                  <a:pt x="357579" y="37961"/>
                </a:lnTo>
                <a:lnTo>
                  <a:pt x="365760" y="33461"/>
                </a:lnTo>
                <a:lnTo>
                  <a:pt x="357577" y="28961"/>
                </a:lnTo>
                <a:close/>
              </a:path>
            </a:pathLst>
          </a:custGeom>
          <a:solidFill>
            <a:srgbClr val="DD2B1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2" name="object 352"/>
          <p:cNvSpPr txBox="1"/>
          <p:nvPr/>
        </p:nvSpPr>
        <p:spPr>
          <a:xfrm>
            <a:off x="5337346" y="5841030"/>
            <a:ext cx="402590" cy="12890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650" spc="0" dirty="0">
                <a:solidFill>
                  <a:srgbClr val="151616"/>
                </a:solidFill>
                <a:latin typeface="Arial"/>
                <a:cs typeface="Arial"/>
              </a:rPr>
              <a:t>I </a:t>
            </a:r>
            <a:r>
              <a:rPr sz="650" spc="25" dirty="0">
                <a:solidFill>
                  <a:srgbClr val="151616"/>
                </a:solidFill>
                <a:latin typeface="Arial"/>
                <a:cs typeface="Arial"/>
              </a:rPr>
              <a:t>LIKE</a:t>
            </a:r>
            <a:r>
              <a:rPr sz="650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650" spc="10" dirty="0">
                <a:solidFill>
                  <a:srgbClr val="151616"/>
                </a:solidFill>
                <a:latin typeface="Arial"/>
                <a:cs typeface="Arial"/>
              </a:rPr>
              <a:t>IT!</a:t>
            </a:r>
            <a:endParaRPr sz="650">
              <a:latin typeface="Arial"/>
              <a:cs typeface="Arial"/>
            </a:endParaRPr>
          </a:p>
        </p:txBody>
      </p:sp>
      <p:sp>
        <p:nvSpPr>
          <p:cNvPr id="353" name="object 353"/>
          <p:cNvSpPr txBox="1"/>
          <p:nvPr/>
        </p:nvSpPr>
        <p:spPr>
          <a:xfrm>
            <a:off x="5881057" y="5615105"/>
            <a:ext cx="970280" cy="12890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650" spc="10" dirty="0">
                <a:solidFill>
                  <a:srgbClr val="151616"/>
                </a:solidFill>
                <a:latin typeface="Arial"/>
                <a:cs typeface="Arial"/>
              </a:rPr>
              <a:t>IT </a:t>
            </a:r>
            <a:r>
              <a:rPr sz="650" spc="25" dirty="0">
                <a:solidFill>
                  <a:srgbClr val="151616"/>
                </a:solidFill>
                <a:latin typeface="Arial"/>
                <a:cs typeface="Arial"/>
              </a:rPr>
              <a:t>COULD BE</a:t>
            </a:r>
            <a:r>
              <a:rPr sz="650" spc="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650" spc="25" dirty="0">
                <a:solidFill>
                  <a:srgbClr val="151616"/>
                </a:solidFill>
                <a:latin typeface="Arial"/>
                <a:cs typeface="Arial"/>
              </a:rPr>
              <a:t>BETTER</a:t>
            </a:r>
            <a:endParaRPr sz="650">
              <a:latin typeface="Arial"/>
              <a:cs typeface="Arial"/>
            </a:endParaRPr>
          </a:p>
        </p:txBody>
      </p:sp>
      <p:sp>
        <p:nvSpPr>
          <p:cNvPr id="354" name="object 354"/>
          <p:cNvSpPr txBox="1"/>
          <p:nvPr/>
        </p:nvSpPr>
        <p:spPr>
          <a:xfrm>
            <a:off x="6952573" y="5834571"/>
            <a:ext cx="580390" cy="12890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650" spc="25" dirty="0">
                <a:solidFill>
                  <a:srgbClr val="151616"/>
                </a:solidFill>
                <a:latin typeface="Arial"/>
                <a:cs typeface="Arial"/>
              </a:rPr>
              <a:t>COLOURFUL</a:t>
            </a:r>
            <a:endParaRPr sz="650">
              <a:latin typeface="Arial"/>
              <a:cs typeface="Arial"/>
            </a:endParaRPr>
          </a:p>
        </p:txBody>
      </p:sp>
      <p:sp>
        <p:nvSpPr>
          <p:cNvPr id="355" name="object 355"/>
          <p:cNvSpPr txBox="1"/>
          <p:nvPr/>
        </p:nvSpPr>
        <p:spPr>
          <a:xfrm>
            <a:off x="6965474" y="6602696"/>
            <a:ext cx="702945" cy="12890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650" spc="25" dirty="0">
                <a:solidFill>
                  <a:srgbClr val="151616"/>
                </a:solidFill>
                <a:latin typeface="Arial"/>
                <a:cs typeface="Arial"/>
              </a:rPr>
              <a:t>COMFORTABLE</a:t>
            </a:r>
            <a:endParaRPr sz="650">
              <a:latin typeface="Arial"/>
              <a:cs typeface="Arial"/>
            </a:endParaRPr>
          </a:p>
        </p:txBody>
      </p:sp>
      <p:sp>
        <p:nvSpPr>
          <p:cNvPr id="356" name="object 356"/>
          <p:cNvSpPr txBox="1"/>
          <p:nvPr/>
        </p:nvSpPr>
        <p:spPr>
          <a:xfrm>
            <a:off x="5209754" y="6576881"/>
            <a:ext cx="690245" cy="12890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650" spc="25" dirty="0">
                <a:solidFill>
                  <a:srgbClr val="151616"/>
                </a:solidFill>
                <a:latin typeface="Arial"/>
                <a:cs typeface="Arial"/>
              </a:rPr>
              <a:t>WILL </a:t>
            </a:r>
            <a:r>
              <a:rPr sz="650" spc="10" dirty="0">
                <a:solidFill>
                  <a:srgbClr val="151616"/>
                </a:solidFill>
                <a:latin typeface="Arial"/>
                <a:cs typeface="Arial"/>
              </a:rPr>
              <a:t>IT</a:t>
            </a:r>
            <a:r>
              <a:rPr sz="650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650" spc="25" dirty="0">
                <a:solidFill>
                  <a:srgbClr val="151616"/>
                </a:solidFill>
                <a:latin typeface="Arial"/>
                <a:cs typeface="Arial"/>
              </a:rPr>
              <a:t>WORK?</a:t>
            </a:r>
            <a:endParaRPr sz="650">
              <a:latin typeface="Arial"/>
              <a:cs typeface="Arial"/>
            </a:endParaRPr>
          </a:p>
        </p:txBody>
      </p:sp>
      <p:sp>
        <p:nvSpPr>
          <p:cNvPr id="357" name="object 357"/>
          <p:cNvSpPr txBox="1"/>
          <p:nvPr/>
        </p:nvSpPr>
        <p:spPr>
          <a:xfrm>
            <a:off x="6100524" y="6951263"/>
            <a:ext cx="604520" cy="12890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650" spc="15" dirty="0">
                <a:solidFill>
                  <a:srgbClr val="151616"/>
                </a:solidFill>
                <a:latin typeface="Arial"/>
                <a:cs typeface="Arial"/>
              </a:rPr>
              <a:t>WHAT</a:t>
            </a:r>
            <a:r>
              <a:rPr sz="65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650" spc="25" dirty="0">
                <a:solidFill>
                  <a:srgbClr val="151616"/>
                </a:solidFill>
                <a:latin typeface="Arial"/>
                <a:cs typeface="Arial"/>
              </a:rPr>
              <a:t>COST?</a:t>
            </a:r>
            <a:endParaRPr sz="650">
              <a:latin typeface="Arial"/>
              <a:cs typeface="Arial"/>
            </a:endParaRPr>
          </a:p>
        </p:txBody>
      </p:sp>
      <p:sp>
        <p:nvSpPr>
          <p:cNvPr id="358" name="object 358"/>
          <p:cNvSpPr/>
          <p:nvPr/>
        </p:nvSpPr>
        <p:spPr>
          <a:xfrm>
            <a:off x="5684530" y="5817385"/>
            <a:ext cx="1420378" cy="1151277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9" name="object 359"/>
          <p:cNvSpPr/>
          <p:nvPr/>
        </p:nvSpPr>
        <p:spPr>
          <a:xfrm>
            <a:off x="6288027" y="6213595"/>
            <a:ext cx="164910" cy="151474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0" name="object 360"/>
          <p:cNvSpPr txBox="1"/>
          <p:nvPr/>
        </p:nvSpPr>
        <p:spPr>
          <a:xfrm>
            <a:off x="483631" y="5382824"/>
            <a:ext cx="3775075" cy="374650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5080">
              <a:lnSpc>
                <a:spcPts val="890"/>
              </a:lnSpc>
              <a:spcBef>
                <a:spcPts val="185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10" dirty="0">
                <a:solidFill>
                  <a:srgbClr val="151616"/>
                </a:solidFill>
                <a:latin typeface="Arial"/>
                <a:cs typeface="Arial"/>
              </a:rPr>
              <a:t>CAD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drawings </a:t>
            </a:r>
            <a:r>
              <a:rPr sz="800" spc="-10" dirty="0">
                <a:solidFill>
                  <a:srgbClr val="151616"/>
                </a:solidFill>
                <a:latin typeface="Arial"/>
                <a:cs typeface="Arial"/>
              </a:rPr>
              <a:t>below,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show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diﬀerent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types of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storage ‘hooks’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I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am  considering.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My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favourite is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magnet,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because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of its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simplicity and because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it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will  secure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tape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a steel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shelf,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piece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of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steel equipment or steel tool</a:t>
            </a:r>
            <a:r>
              <a:rPr sz="800" spc="10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box.</a:t>
            </a:r>
            <a:endParaRPr sz="800">
              <a:latin typeface="Arial"/>
              <a:cs typeface="Arial"/>
            </a:endParaRPr>
          </a:p>
        </p:txBody>
      </p:sp>
      <p:sp>
        <p:nvSpPr>
          <p:cNvPr id="368" name="object 368"/>
          <p:cNvSpPr txBox="1"/>
          <p:nvPr/>
        </p:nvSpPr>
        <p:spPr>
          <a:xfrm>
            <a:off x="7249810" y="7367690"/>
            <a:ext cx="2862580" cy="187960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0"/>
              </a:spcBef>
              <a:tabLst>
                <a:tab pos="2057400" algn="l"/>
              </a:tabLst>
            </a:pPr>
            <a:r>
              <a:rPr sz="900" spc="5" dirty="0">
                <a:solidFill>
                  <a:srgbClr val="3C2B98"/>
                </a:solidFill>
                <a:latin typeface="Arial"/>
                <a:cs typeface="Arial"/>
                <a:hlinkClick r:id="rId22"/>
              </a:rPr>
              <a:t>www.technologystudent.com</a:t>
            </a:r>
            <a:r>
              <a:rPr sz="900" spc="25" dirty="0">
                <a:solidFill>
                  <a:srgbClr val="3C2B98"/>
                </a:solidFill>
                <a:latin typeface="Arial"/>
                <a:cs typeface="Arial"/>
                <a:hlinkClick r:id="rId22"/>
              </a:rPr>
              <a:t> </a:t>
            </a:r>
            <a:r>
              <a:rPr sz="900" spc="15" dirty="0">
                <a:solidFill>
                  <a:srgbClr val="3C2B98"/>
                </a:solidFill>
                <a:latin typeface="Arial"/>
                <a:cs typeface="Arial"/>
              </a:rPr>
              <a:t>©</a:t>
            </a:r>
            <a:r>
              <a:rPr sz="900" spc="25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900" spc="10" dirty="0">
                <a:solidFill>
                  <a:srgbClr val="3C2B98"/>
                </a:solidFill>
                <a:latin typeface="Arial"/>
                <a:cs typeface="Arial"/>
              </a:rPr>
              <a:t>2018	</a:t>
            </a:r>
            <a:r>
              <a:rPr sz="900" dirty="0">
                <a:solidFill>
                  <a:srgbClr val="3C2B98"/>
                </a:solidFill>
                <a:latin typeface="Arial"/>
                <a:cs typeface="Arial"/>
              </a:rPr>
              <a:t>V.Ryan </a:t>
            </a:r>
            <a:r>
              <a:rPr sz="900" spc="15" dirty="0">
                <a:solidFill>
                  <a:srgbClr val="3C2B98"/>
                </a:solidFill>
                <a:latin typeface="Arial"/>
                <a:cs typeface="Arial"/>
              </a:rPr>
              <a:t>©</a:t>
            </a:r>
            <a:r>
              <a:rPr sz="900" spc="-60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900" spc="10" dirty="0">
                <a:solidFill>
                  <a:srgbClr val="3C2B98"/>
                </a:solidFill>
                <a:latin typeface="Arial"/>
                <a:cs typeface="Arial"/>
              </a:rPr>
              <a:t>2018</a:t>
            </a:r>
            <a:endParaRPr sz="900">
              <a:latin typeface="Arial"/>
              <a:cs typeface="Arial"/>
            </a:endParaRPr>
          </a:p>
        </p:txBody>
      </p:sp>
      <p:sp>
        <p:nvSpPr>
          <p:cNvPr id="369" name="object 369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0"/>
              </a:spcBef>
            </a:pPr>
            <a:r>
              <a:rPr spc="35" dirty="0"/>
              <a:t>WORLD </a:t>
            </a:r>
            <a:r>
              <a:rPr spc="30" dirty="0"/>
              <a:t>ASSOCIATION OF </a:t>
            </a:r>
            <a:r>
              <a:rPr spc="40" dirty="0"/>
              <a:t>TECHNOLOGY </a:t>
            </a:r>
            <a:r>
              <a:rPr spc="35" dirty="0"/>
              <a:t>TEACHERS</a:t>
            </a:r>
          </a:p>
        </p:txBody>
      </p:sp>
      <p:sp>
        <p:nvSpPr>
          <p:cNvPr id="370" name="object 370"/>
          <p:cNvSpPr txBox="1"/>
          <p:nvPr/>
        </p:nvSpPr>
        <p:spPr>
          <a:xfrm>
            <a:off x="4106034" y="7385572"/>
            <a:ext cx="2849245" cy="187325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0"/>
              </a:spcBef>
            </a:pPr>
            <a:r>
              <a:rPr sz="900" spc="5" dirty="0">
                <a:solidFill>
                  <a:srgbClr val="3C2B98"/>
                </a:solidFill>
                <a:latin typeface="Arial"/>
                <a:cs typeface="Arial"/>
                <a:hlinkClick r:id="rId23"/>
              </a:rPr>
              <a:t>https://www.facebook.com/groups/254963448192823/</a:t>
            </a:r>
            <a:endParaRPr sz="900">
              <a:latin typeface="Arial"/>
              <a:cs typeface="Arial"/>
            </a:endParaRPr>
          </a:p>
        </p:txBody>
      </p:sp>
      <p:sp>
        <p:nvSpPr>
          <p:cNvPr id="361" name="object 361"/>
          <p:cNvSpPr txBox="1"/>
          <p:nvPr/>
        </p:nvSpPr>
        <p:spPr>
          <a:xfrm>
            <a:off x="5644170" y="6296683"/>
            <a:ext cx="148272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10" dirty="0">
                <a:solidFill>
                  <a:srgbClr val="DD2B1C"/>
                </a:solidFill>
                <a:latin typeface="Arial"/>
                <a:cs typeface="Arial"/>
              </a:rPr>
              <a:t>PLACE </a:t>
            </a:r>
            <a:r>
              <a:rPr sz="800" spc="15" dirty="0">
                <a:solidFill>
                  <a:srgbClr val="DD2B1C"/>
                </a:solidFill>
                <a:latin typeface="Arial"/>
                <a:cs typeface="Arial"/>
              </a:rPr>
              <a:t>PHOTOGRAPH</a:t>
            </a:r>
            <a:r>
              <a:rPr sz="800" spc="-5" dirty="0">
                <a:solidFill>
                  <a:srgbClr val="DD2B1C"/>
                </a:solidFill>
                <a:latin typeface="Arial"/>
                <a:cs typeface="Arial"/>
              </a:rPr>
              <a:t> </a:t>
            </a:r>
            <a:r>
              <a:rPr sz="800" spc="10" dirty="0">
                <a:solidFill>
                  <a:srgbClr val="DD2B1C"/>
                </a:solidFill>
                <a:latin typeface="Arial"/>
                <a:cs typeface="Arial"/>
              </a:rPr>
              <a:t>HERE</a:t>
            </a:r>
            <a:endParaRPr sz="800">
              <a:latin typeface="Arial"/>
              <a:cs typeface="Arial"/>
            </a:endParaRPr>
          </a:p>
        </p:txBody>
      </p:sp>
      <p:sp>
        <p:nvSpPr>
          <p:cNvPr id="362" name="object 362"/>
          <p:cNvSpPr txBox="1"/>
          <p:nvPr/>
        </p:nvSpPr>
        <p:spPr>
          <a:xfrm>
            <a:off x="4630933" y="549385"/>
            <a:ext cx="1486535" cy="715010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5080">
              <a:lnSpc>
                <a:spcPts val="890"/>
              </a:lnSpc>
              <a:spcBef>
                <a:spcPts val="185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10" dirty="0">
                <a:solidFill>
                  <a:srgbClr val="151616"/>
                </a:solidFill>
                <a:latin typeface="Arial"/>
                <a:cs typeface="Arial"/>
              </a:rPr>
              <a:t>LED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light could be one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of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several colours.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This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means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that  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light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emitted from the</a:t>
            </a:r>
            <a:r>
              <a:rPr sz="8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clear</a:t>
            </a:r>
            <a:endParaRPr sz="800">
              <a:latin typeface="Arial"/>
              <a:cs typeface="Arial"/>
            </a:endParaRPr>
          </a:p>
          <a:p>
            <a:pPr marL="719455" marR="7620" indent="-165100">
              <a:lnSpc>
                <a:spcPts val="890"/>
              </a:lnSpc>
              <a:spcBef>
                <a:spcPts val="15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window could be  colourful, as</a:t>
            </a:r>
            <a:r>
              <a:rPr sz="8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well</a:t>
            </a:r>
            <a:endParaRPr sz="800">
              <a:latin typeface="Arial"/>
              <a:cs typeface="Arial"/>
            </a:endParaRPr>
          </a:p>
          <a:p>
            <a:pPr marL="785495">
              <a:lnSpc>
                <a:spcPts val="880"/>
              </a:lnSpc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a</a:t>
            </a:r>
            <a:r>
              <a:rPr sz="800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functional.</a:t>
            </a:r>
            <a:endParaRPr sz="800">
              <a:latin typeface="Arial"/>
              <a:cs typeface="Arial"/>
            </a:endParaRPr>
          </a:p>
        </p:txBody>
      </p:sp>
      <p:sp>
        <p:nvSpPr>
          <p:cNvPr id="363" name="object 363"/>
          <p:cNvSpPr txBox="1"/>
          <p:nvPr/>
        </p:nvSpPr>
        <p:spPr>
          <a:xfrm>
            <a:off x="7741378" y="5621864"/>
            <a:ext cx="1266825" cy="1055370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6510" marR="5080">
              <a:lnSpc>
                <a:spcPts val="890"/>
              </a:lnSpc>
              <a:spcBef>
                <a:spcPts val="185"/>
              </a:spcBef>
            </a:pP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A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vinyl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cutter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could be</a:t>
            </a:r>
            <a:r>
              <a:rPr sz="800" spc="-6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used 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manufacture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lettering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/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logo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for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endParaRPr sz="800">
              <a:latin typeface="Arial"/>
              <a:cs typeface="Arial"/>
            </a:endParaRPr>
          </a:p>
          <a:p>
            <a:pPr marL="16510">
              <a:lnSpc>
                <a:spcPts val="885"/>
              </a:lnSpc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tape measure.</a:t>
            </a:r>
            <a:endParaRPr sz="800">
              <a:latin typeface="Arial"/>
              <a:cs typeface="Arial"/>
            </a:endParaRPr>
          </a:p>
          <a:p>
            <a:pPr marL="12700" marR="154305" indent="3810">
              <a:lnSpc>
                <a:spcPts val="890"/>
              </a:lnSpc>
              <a:spcBef>
                <a:spcPts val="915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Alternatively,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I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will  consider some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form of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engraving, possibly by a  laser </a:t>
            </a:r>
            <a:r>
              <a:rPr sz="800" spc="-10" dirty="0">
                <a:solidFill>
                  <a:srgbClr val="151616"/>
                </a:solidFill>
                <a:latin typeface="Arial"/>
                <a:cs typeface="Arial"/>
              </a:rPr>
              <a:t>cutter.</a:t>
            </a:r>
            <a:endParaRPr sz="800">
              <a:latin typeface="Arial"/>
              <a:cs typeface="Arial"/>
            </a:endParaRPr>
          </a:p>
        </p:txBody>
      </p:sp>
      <p:sp>
        <p:nvSpPr>
          <p:cNvPr id="364" name="object 364"/>
          <p:cNvSpPr txBox="1"/>
          <p:nvPr/>
        </p:nvSpPr>
        <p:spPr>
          <a:xfrm>
            <a:off x="4880390" y="4146933"/>
            <a:ext cx="3708400" cy="1350010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83335" marR="5080">
              <a:lnSpc>
                <a:spcPts val="890"/>
              </a:lnSpc>
              <a:spcBef>
                <a:spcPts val="185"/>
              </a:spcBef>
            </a:pPr>
            <a:r>
              <a:rPr sz="800" spc="-15" dirty="0">
                <a:solidFill>
                  <a:srgbClr val="151616"/>
                </a:solidFill>
                <a:latin typeface="Arial"/>
                <a:cs typeface="Arial"/>
              </a:rPr>
              <a:t>Vacuum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forming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casings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for 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tape measure,  seems a good manufacturing option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at this stage. It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will certainly work well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for the prototypes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and models.  Both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main casing and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side, could be designed 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to ﬁt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tightly </a:t>
            </a:r>
            <a:r>
              <a:rPr sz="800" spc="-10" dirty="0">
                <a:solidFill>
                  <a:srgbClr val="151616"/>
                </a:solidFill>
                <a:latin typeface="Arial"/>
                <a:cs typeface="Arial"/>
              </a:rPr>
              <a:t>together,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forming a friction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ﬁt. This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would  avoid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need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for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small</a:t>
            </a:r>
            <a:r>
              <a:rPr sz="800" spc="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screws.</a:t>
            </a:r>
            <a:endParaRPr sz="800">
              <a:latin typeface="Arial"/>
              <a:cs typeface="Arial"/>
            </a:endParaRPr>
          </a:p>
          <a:p>
            <a:pPr marL="12700" marR="829944">
              <a:lnSpc>
                <a:spcPts val="890"/>
              </a:lnSpc>
              <a:spcBef>
                <a:spcPts val="555"/>
              </a:spcBef>
            </a:pP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My Focus Group,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discussed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ﬁrst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design and viewed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 </a:t>
            </a:r>
            <a:r>
              <a:rPr sz="800" spc="10" dirty="0">
                <a:solidFill>
                  <a:srgbClr val="151616"/>
                </a:solidFill>
                <a:latin typeface="Arial"/>
                <a:cs typeface="Arial"/>
              </a:rPr>
              <a:t>CAD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model.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They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quite liked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it,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especially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ergonomics and  the comfortable handling.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They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suggested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that I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should develop  the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circuit, battery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replacement, make real models and consider  how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parts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will be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 manufactured.</a:t>
            </a:r>
            <a:endParaRPr sz="800">
              <a:latin typeface="Arial"/>
              <a:cs typeface="Arial"/>
            </a:endParaRPr>
          </a:p>
        </p:txBody>
      </p:sp>
      <p:sp>
        <p:nvSpPr>
          <p:cNvPr id="365" name="object 365"/>
          <p:cNvSpPr txBox="1"/>
          <p:nvPr/>
        </p:nvSpPr>
        <p:spPr>
          <a:xfrm>
            <a:off x="7491284" y="3502422"/>
            <a:ext cx="3005455" cy="60134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5080" indent="1270">
              <a:lnSpc>
                <a:spcPts val="890"/>
              </a:lnSpc>
              <a:spcBef>
                <a:spcPts val="185"/>
              </a:spcBef>
            </a:pPr>
            <a:r>
              <a:rPr sz="800" spc="5" dirty="0">
                <a:solidFill>
                  <a:srgbClr val="151616"/>
                </a:solidFill>
                <a:latin typeface="Arial"/>
                <a:cs typeface="Arial"/>
              </a:rPr>
              <a:t>MATERIALS: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Polycarbonate has good impact resistance  properties, especially when combined with </a:t>
            </a:r>
            <a:r>
              <a:rPr sz="800" spc="-10" dirty="0">
                <a:solidFill>
                  <a:srgbClr val="151616"/>
                </a:solidFill>
                <a:latin typeface="Arial"/>
                <a:cs typeface="Arial"/>
              </a:rPr>
              <a:t>rubber.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Alternatively,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I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will consider kevlar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for 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casing with an elastonomer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for the  ‘rubber’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grip.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elastonomer, will combine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strength of plastic,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with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ﬂexibility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of</a:t>
            </a:r>
            <a:r>
              <a:rPr sz="800" spc="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10" dirty="0">
                <a:solidFill>
                  <a:srgbClr val="151616"/>
                </a:solidFill>
                <a:latin typeface="Arial"/>
                <a:cs typeface="Arial"/>
              </a:rPr>
              <a:t>rubber.</a:t>
            </a:r>
            <a:endParaRPr sz="800">
              <a:latin typeface="Arial"/>
              <a:cs typeface="Arial"/>
            </a:endParaRPr>
          </a:p>
        </p:txBody>
      </p:sp>
      <p:sp>
        <p:nvSpPr>
          <p:cNvPr id="366" name="object 366"/>
          <p:cNvSpPr txBox="1"/>
          <p:nvPr/>
        </p:nvSpPr>
        <p:spPr>
          <a:xfrm>
            <a:off x="256753" y="3397328"/>
            <a:ext cx="3718560" cy="11048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021205" algn="l"/>
              </a:tabLst>
            </a:pPr>
            <a:r>
              <a:rPr sz="550" spc="5" dirty="0">
                <a:solidFill>
                  <a:srgbClr val="3C2B98"/>
                </a:solidFill>
                <a:latin typeface="Arial"/>
                <a:cs typeface="Arial"/>
              </a:rPr>
              <a:t>WORLD </a:t>
            </a:r>
            <a:r>
              <a:rPr sz="550" spc="0" dirty="0">
                <a:solidFill>
                  <a:srgbClr val="3C2B98"/>
                </a:solidFill>
                <a:latin typeface="Arial"/>
                <a:cs typeface="Arial"/>
              </a:rPr>
              <a:t>ASSOCIATION  OF</a:t>
            </a:r>
            <a:r>
              <a:rPr sz="550" spc="-15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550" spc="5" dirty="0">
                <a:solidFill>
                  <a:srgbClr val="3C2B98"/>
                </a:solidFill>
                <a:latin typeface="Arial"/>
                <a:cs typeface="Arial"/>
              </a:rPr>
              <a:t>TECHNOLOGY</a:t>
            </a:r>
            <a:r>
              <a:rPr sz="550" spc="35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550" spc="5" dirty="0">
                <a:solidFill>
                  <a:srgbClr val="3C2B98"/>
                </a:solidFill>
                <a:latin typeface="Arial"/>
                <a:cs typeface="Arial"/>
              </a:rPr>
              <a:t>TEACHERS	</a:t>
            </a:r>
            <a:r>
              <a:rPr sz="550" dirty="0">
                <a:solidFill>
                  <a:srgbClr val="3C2B98"/>
                </a:solidFill>
                <a:latin typeface="Arial"/>
                <a:cs typeface="Arial"/>
                <a:hlinkClick r:id="rId24"/>
              </a:rPr>
              <a:t>https://www.facebook.com/groups/254963448192823/</a:t>
            </a:r>
            <a:endParaRPr sz="550">
              <a:latin typeface="Arial"/>
              <a:cs typeface="Arial"/>
            </a:endParaRPr>
          </a:p>
        </p:txBody>
      </p:sp>
      <p:sp>
        <p:nvSpPr>
          <p:cNvPr id="367" name="object 367"/>
          <p:cNvSpPr txBox="1"/>
          <p:nvPr/>
        </p:nvSpPr>
        <p:spPr>
          <a:xfrm>
            <a:off x="4141022" y="3385101"/>
            <a:ext cx="1718310" cy="11048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550" dirty="0">
                <a:solidFill>
                  <a:srgbClr val="3C2B98"/>
                </a:solidFill>
                <a:latin typeface="Arial"/>
                <a:cs typeface="Arial"/>
                <a:hlinkClick r:id="rId22"/>
              </a:rPr>
              <a:t>www.technologystudent.com © </a:t>
            </a:r>
            <a:r>
              <a:rPr sz="550" dirty="0">
                <a:solidFill>
                  <a:srgbClr val="3C2B98"/>
                </a:solidFill>
                <a:latin typeface="Arial"/>
                <a:cs typeface="Arial"/>
              </a:rPr>
              <a:t>2018 </a:t>
            </a:r>
            <a:r>
              <a:rPr sz="550" spc="-10" dirty="0">
                <a:solidFill>
                  <a:srgbClr val="3C2B98"/>
                </a:solidFill>
                <a:latin typeface="Arial"/>
                <a:cs typeface="Arial"/>
              </a:rPr>
              <a:t>V.Ryan </a:t>
            </a:r>
            <a:r>
              <a:rPr sz="550" dirty="0">
                <a:solidFill>
                  <a:srgbClr val="3C2B98"/>
                </a:solidFill>
                <a:latin typeface="Arial"/>
                <a:cs typeface="Arial"/>
              </a:rPr>
              <a:t>©</a:t>
            </a:r>
            <a:r>
              <a:rPr sz="550" spc="-5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550" dirty="0">
                <a:solidFill>
                  <a:srgbClr val="3C2B98"/>
                </a:solidFill>
                <a:latin typeface="Arial"/>
                <a:cs typeface="Arial"/>
              </a:rPr>
              <a:t>2018</a:t>
            </a:r>
            <a:endParaRPr sz="5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6986" y="86957"/>
            <a:ext cx="10465435" cy="7366634"/>
          </a:xfrm>
          <a:custGeom>
            <a:avLst/>
            <a:gdLst/>
            <a:ahLst/>
            <a:cxnLst/>
            <a:rect l="l" t="t" r="r" b="b"/>
            <a:pathLst>
              <a:path w="10465435" h="7366634">
                <a:moveTo>
                  <a:pt x="0" y="0"/>
                </a:moveTo>
                <a:lnTo>
                  <a:pt x="10464866" y="0"/>
                </a:lnTo>
                <a:lnTo>
                  <a:pt x="10464866" y="7366045"/>
                </a:lnTo>
                <a:lnTo>
                  <a:pt x="0" y="7366045"/>
                </a:lnTo>
                <a:lnTo>
                  <a:pt x="0" y="0"/>
                </a:lnTo>
                <a:close/>
              </a:path>
            </a:pathLst>
          </a:custGeom>
          <a:solidFill>
            <a:srgbClr val="F9F5A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06448" y="479037"/>
            <a:ext cx="10313035" cy="6896734"/>
          </a:xfrm>
          <a:custGeom>
            <a:avLst/>
            <a:gdLst/>
            <a:ahLst/>
            <a:cxnLst/>
            <a:rect l="l" t="t" r="r" b="b"/>
            <a:pathLst>
              <a:path w="10313035" h="6896734">
                <a:moveTo>
                  <a:pt x="0" y="0"/>
                </a:moveTo>
                <a:lnTo>
                  <a:pt x="10312412" y="0"/>
                </a:lnTo>
                <a:lnTo>
                  <a:pt x="10312412" y="6896110"/>
                </a:lnTo>
                <a:lnTo>
                  <a:pt x="0" y="689611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43464" y="7172052"/>
            <a:ext cx="10231755" cy="203200"/>
          </a:xfrm>
          <a:custGeom>
            <a:avLst/>
            <a:gdLst/>
            <a:ahLst/>
            <a:cxnLst/>
            <a:rect l="l" t="t" r="r" b="b"/>
            <a:pathLst>
              <a:path w="10231755" h="203200">
                <a:moveTo>
                  <a:pt x="0" y="0"/>
                </a:moveTo>
                <a:lnTo>
                  <a:pt x="10231462" y="0"/>
                </a:lnTo>
                <a:lnTo>
                  <a:pt x="10231462" y="203198"/>
                </a:lnTo>
                <a:lnTo>
                  <a:pt x="0" y="203198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19659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5776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99035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46658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94283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541907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8001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621283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668908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16532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51460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789562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83083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87846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926085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964183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00228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04356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091185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138808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176911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21501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256287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303912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351537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399161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43726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1478537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1526162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157378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1608714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164681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168809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1735715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1783339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1821437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185954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190081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1948439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1996062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2027811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206591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2107187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2154812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220243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2250061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228816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2329437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237706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242468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2459614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249771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253899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258661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2634239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2672337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271044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275171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2799337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2846962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2885065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2923167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296444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301206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305969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3107315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314541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318669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3234315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328194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3316866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3354969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339624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3443867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3491492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3529591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356769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3608967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365659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370421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3742311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378041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3821687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3869312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391693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3964561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400266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4043937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409156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413918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4174114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421221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425349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430111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4348739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4386837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442494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446621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4513837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4561462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4599565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4637667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467894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472656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477419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4821815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485991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490119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4948815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499644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5031366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object 116"/>
          <p:cNvSpPr/>
          <p:nvPr/>
        </p:nvSpPr>
        <p:spPr>
          <a:xfrm>
            <a:off x="5069469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object 117"/>
          <p:cNvSpPr/>
          <p:nvPr/>
        </p:nvSpPr>
        <p:spPr>
          <a:xfrm>
            <a:off x="511074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" name="object 118"/>
          <p:cNvSpPr/>
          <p:nvPr/>
        </p:nvSpPr>
        <p:spPr>
          <a:xfrm>
            <a:off x="5158367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" name="object 119"/>
          <p:cNvSpPr/>
          <p:nvPr/>
        </p:nvSpPr>
        <p:spPr>
          <a:xfrm>
            <a:off x="5205992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" name="object 120"/>
          <p:cNvSpPr/>
          <p:nvPr/>
        </p:nvSpPr>
        <p:spPr>
          <a:xfrm>
            <a:off x="5244091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" name="object 121"/>
          <p:cNvSpPr/>
          <p:nvPr/>
        </p:nvSpPr>
        <p:spPr>
          <a:xfrm>
            <a:off x="528219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" name="object 122"/>
          <p:cNvSpPr/>
          <p:nvPr/>
        </p:nvSpPr>
        <p:spPr>
          <a:xfrm>
            <a:off x="5323467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" name="object 123"/>
          <p:cNvSpPr/>
          <p:nvPr/>
        </p:nvSpPr>
        <p:spPr>
          <a:xfrm>
            <a:off x="537109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" name="object 124"/>
          <p:cNvSpPr/>
          <p:nvPr/>
        </p:nvSpPr>
        <p:spPr>
          <a:xfrm>
            <a:off x="541871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" name="object 125"/>
          <p:cNvSpPr/>
          <p:nvPr/>
        </p:nvSpPr>
        <p:spPr>
          <a:xfrm>
            <a:off x="5450465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" name="object 126"/>
          <p:cNvSpPr/>
          <p:nvPr/>
        </p:nvSpPr>
        <p:spPr>
          <a:xfrm>
            <a:off x="548856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" name="object 127"/>
          <p:cNvSpPr/>
          <p:nvPr/>
        </p:nvSpPr>
        <p:spPr>
          <a:xfrm>
            <a:off x="552984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" name="object 128"/>
          <p:cNvSpPr/>
          <p:nvPr/>
        </p:nvSpPr>
        <p:spPr>
          <a:xfrm>
            <a:off x="5577465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" name="object 129"/>
          <p:cNvSpPr/>
          <p:nvPr/>
        </p:nvSpPr>
        <p:spPr>
          <a:xfrm>
            <a:off x="562509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" name="object 130"/>
          <p:cNvSpPr/>
          <p:nvPr/>
        </p:nvSpPr>
        <p:spPr>
          <a:xfrm>
            <a:off x="5672714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" name="object 131"/>
          <p:cNvSpPr/>
          <p:nvPr/>
        </p:nvSpPr>
        <p:spPr>
          <a:xfrm>
            <a:off x="571081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" name="object 132"/>
          <p:cNvSpPr/>
          <p:nvPr/>
        </p:nvSpPr>
        <p:spPr>
          <a:xfrm>
            <a:off x="575209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" name="object 133"/>
          <p:cNvSpPr/>
          <p:nvPr/>
        </p:nvSpPr>
        <p:spPr>
          <a:xfrm>
            <a:off x="5799715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" name="object 134"/>
          <p:cNvSpPr/>
          <p:nvPr/>
        </p:nvSpPr>
        <p:spPr>
          <a:xfrm>
            <a:off x="5847339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" name="object 135"/>
          <p:cNvSpPr/>
          <p:nvPr/>
        </p:nvSpPr>
        <p:spPr>
          <a:xfrm>
            <a:off x="5882266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" name="object 136"/>
          <p:cNvSpPr/>
          <p:nvPr/>
        </p:nvSpPr>
        <p:spPr>
          <a:xfrm>
            <a:off x="5920369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" name="object 137"/>
          <p:cNvSpPr/>
          <p:nvPr/>
        </p:nvSpPr>
        <p:spPr>
          <a:xfrm>
            <a:off x="5961642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" name="object 138"/>
          <p:cNvSpPr/>
          <p:nvPr/>
        </p:nvSpPr>
        <p:spPr>
          <a:xfrm>
            <a:off x="6009267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" name="object 139"/>
          <p:cNvSpPr/>
          <p:nvPr/>
        </p:nvSpPr>
        <p:spPr>
          <a:xfrm>
            <a:off x="605689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" name="object 140"/>
          <p:cNvSpPr/>
          <p:nvPr/>
        </p:nvSpPr>
        <p:spPr>
          <a:xfrm>
            <a:off x="6094990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" name="object 141"/>
          <p:cNvSpPr/>
          <p:nvPr/>
        </p:nvSpPr>
        <p:spPr>
          <a:xfrm>
            <a:off x="6133092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" name="object 142"/>
          <p:cNvSpPr/>
          <p:nvPr/>
        </p:nvSpPr>
        <p:spPr>
          <a:xfrm>
            <a:off x="617436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" name="object 143"/>
          <p:cNvSpPr/>
          <p:nvPr/>
        </p:nvSpPr>
        <p:spPr>
          <a:xfrm>
            <a:off x="622199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" name="object 144"/>
          <p:cNvSpPr/>
          <p:nvPr/>
        </p:nvSpPr>
        <p:spPr>
          <a:xfrm>
            <a:off x="626961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" name="object 145"/>
          <p:cNvSpPr/>
          <p:nvPr/>
        </p:nvSpPr>
        <p:spPr>
          <a:xfrm>
            <a:off x="6307717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" name="object 146"/>
          <p:cNvSpPr/>
          <p:nvPr/>
        </p:nvSpPr>
        <p:spPr>
          <a:xfrm>
            <a:off x="634582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" name="object 147"/>
          <p:cNvSpPr/>
          <p:nvPr/>
        </p:nvSpPr>
        <p:spPr>
          <a:xfrm>
            <a:off x="6387095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" name="object 148"/>
          <p:cNvSpPr/>
          <p:nvPr/>
        </p:nvSpPr>
        <p:spPr>
          <a:xfrm>
            <a:off x="6434719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" name="object 149"/>
          <p:cNvSpPr/>
          <p:nvPr/>
        </p:nvSpPr>
        <p:spPr>
          <a:xfrm>
            <a:off x="648234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" name="object 150"/>
          <p:cNvSpPr/>
          <p:nvPr/>
        </p:nvSpPr>
        <p:spPr>
          <a:xfrm>
            <a:off x="6529968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" name="object 151"/>
          <p:cNvSpPr/>
          <p:nvPr/>
        </p:nvSpPr>
        <p:spPr>
          <a:xfrm>
            <a:off x="656807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" name="object 152"/>
          <p:cNvSpPr/>
          <p:nvPr/>
        </p:nvSpPr>
        <p:spPr>
          <a:xfrm>
            <a:off x="6609343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" name="object 153"/>
          <p:cNvSpPr/>
          <p:nvPr/>
        </p:nvSpPr>
        <p:spPr>
          <a:xfrm>
            <a:off x="6656968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" name="object 154"/>
          <p:cNvSpPr/>
          <p:nvPr/>
        </p:nvSpPr>
        <p:spPr>
          <a:xfrm>
            <a:off x="6704593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" name="object 155"/>
          <p:cNvSpPr/>
          <p:nvPr/>
        </p:nvSpPr>
        <p:spPr>
          <a:xfrm>
            <a:off x="6739520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" name="object 156"/>
          <p:cNvSpPr/>
          <p:nvPr/>
        </p:nvSpPr>
        <p:spPr>
          <a:xfrm>
            <a:off x="6777622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" name="object 157"/>
          <p:cNvSpPr/>
          <p:nvPr/>
        </p:nvSpPr>
        <p:spPr>
          <a:xfrm>
            <a:off x="681889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" name="object 158"/>
          <p:cNvSpPr/>
          <p:nvPr/>
        </p:nvSpPr>
        <p:spPr>
          <a:xfrm>
            <a:off x="686652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" name="object 159"/>
          <p:cNvSpPr/>
          <p:nvPr/>
        </p:nvSpPr>
        <p:spPr>
          <a:xfrm>
            <a:off x="6914145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" name="object 160"/>
          <p:cNvSpPr/>
          <p:nvPr/>
        </p:nvSpPr>
        <p:spPr>
          <a:xfrm>
            <a:off x="6952243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" name="object 161"/>
          <p:cNvSpPr/>
          <p:nvPr/>
        </p:nvSpPr>
        <p:spPr>
          <a:xfrm>
            <a:off x="699034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" name="object 162"/>
          <p:cNvSpPr/>
          <p:nvPr/>
        </p:nvSpPr>
        <p:spPr>
          <a:xfrm>
            <a:off x="703162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" name="object 163"/>
          <p:cNvSpPr/>
          <p:nvPr/>
        </p:nvSpPr>
        <p:spPr>
          <a:xfrm>
            <a:off x="7079245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" name="object 164"/>
          <p:cNvSpPr/>
          <p:nvPr/>
        </p:nvSpPr>
        <p:spPr>
          <a:xfrm>
            <a:off x="7126868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" name="object 165"/>
          <p:cNvSpPr/>
          <p:nvPr/>
        </p:nvSpPr>
        <p:spPr>
          <a:xfrm>
            <a:off x="7203064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" name="object 166"/>
          <p:cNvSpPr/>
          <p:nvPr/>
        </p:nvSpPr>
        <p:spPr>
          <a:xfrm>
            <a:off x="724116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" name="object 167"/>
          <p:cNvSpPr/>
          <p:nvPr/>
        </p:nvSpPr>
        <p:spPr>
          <a:xfrm>
            <a:off x="7282439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" name="object 168"/>
          <p:cNvSpPr/>
          <p:nvPr/>
        </p:nvSpPr>
        <p:spPr>
          <a:xfrm>
            <a:off x="733006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" name="object 169"/>
          <p:cNvSpPr/>
          <p:nvPr/>
        </p:nvSpPr>
        <p:spPr>
          <a:xfrm>
            <a:off x="7377689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" name="object 170"/>
          <p:cNvSpPr/>
          <p:nvPr/>
        </p:nvSpPr>
        <p:spPr>
          <a:xfrm>
            <a:off x="7425312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" name="object 171"/>
          <p:cNvSpPr/>
          <p:nvPr/>
        </p:nvSpPr>
        <p:spPr>
          <a:xfrm>
            <a:off x="746341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" name="object 172"/>
          <p:cNvSpPr/>
          <p:nvPr/>
        </p:nvSpPr>
        <p:spPr>
          <a:xfrm>
            <a:off x="7504689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" name="object 173"/>
          <p:cNvSpPr/>
          <p:nvPr/>
        </p:nvSpPr>
        <p:spPr>
          <a:xfrm>
            <a:off x="755231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" name="object 174"/>
          <p:cNvSpPr/>
          <p:nvPr/>
        </p:nvSpPr>
        <p:spPr>
          <a:xfrm>
            <a:off x="7599937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" name="object 175"/>
          <p:cNvSpPr/>
          <p:nvPr/>
        </p:nvSpPr>
        <p:spPr>
          <a:xfrm>
            <a:off x="7634864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" name="object 176"/>
          <p:cNvSpPr/>
          <p:nvPr/>
        </p:nvSpPr>
        <p:spPr>
          <a:xfrm>
            <a:off x="7672968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" name="object 177"/>
          <p:cNvSpPr/>
          <p:nvPr/>
        </p:nvSpPr>
        <p:spPr>
          <a:xfrm>
            <a:off x="771424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" name="object 178"/>
          <p:cNvSpPr/>
          <p:nvPr/>
        </p:nvSpPr>
        <p:spPr>
          <a:xfrm>
            <a:off x="776186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" name="object 179"/>
          <p:cNvSpPr/>
          <p:nvPr/>
        </p:nvSpPr>
        <p:spPr>
          <a:xfrm>
            <a:off x="7809489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" name="object 180"/>
          <p:cNvSpPr/>
          <p:nvPr/>
        </p:nvSpPr>
        <p:spPr>
          <a:xfrm>
            <a:off x="7847589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" name="object 181"/>
          <p:cNvSpPr/>
          <p:nvPr/>
        </p:nvSpPr>
        <p:spPr>
          <a:xfrm>
            <a:off x="788569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" name="object 182"/>
          <p:cNvSpPr/>
          <p:nvPr/>
        </p:nvSpPr>
        <p:spPr>
          <a:xfrm>
            <a:off x="792696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" name="object 183"/>
          <p:cNvSpPr/>
          <p:nvPr/>
        </p:nvSpPr>
        <p:spPr>
          <a:xfrm>
            <a:off x="7974589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" name="object 184"/>
          <p:cNvSpPr/>
          <p:nvPr/>
        </p:nvSpPr>
        <p:spPr>
          <a:xfrm>
            <a:off x="802221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" name="object 185"/>
          <p:cNvSpPr/>
          <p:nvPr/>
        </p:nvSpPr>
        <p:spPr>
          <a:xfrm>
            <a:off x="8060316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" name="object 186"/>
          <p:cNvSpPr/>
          <p:nvPr/>
        </p:nvSpPr>
        <p:spPr>
          <a:xfrm>
            <a:off x="8098418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" name="object 187"/>
          <p:cNvSpPr/>
          <p:nvPr/>
        </p:nvSpPr>
        <p:spPr>
          <a:xfrm>
            <a:off x="8139693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" name="object 188"/>
          <p:cNvSpPr/>
          <p:nvPr/>
        </p:nvSpPr>
        <p:spPr>
          <a:xfrm>
            <a:off x="8187318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" name="object 189"/>
          <p:cNvSpPr/>
          <p:nvPr/>
        </p:nvSpPr>
        <p:spPr>
          <a:xfrm>
            <a:off x="8234943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" name="object 190"/>
          <p:cNvSpPr/>
          <p:nvPr/>
        </p:nvSpPr>
        <p:spPr>
          <a:xfrm>
            <a:off x="8282566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" name="object 191"/>
          <p:cNvSpPr/>
          <p:nvPr/>
        </p:nvSpPr>
        <p:spPr>
          <a:xfrm>
            <a:off x="8320668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" name="object 192"/>
          <p:cNvSpPr/>
          <p:nvPr/>
        </p:nvSpPr>
        <p:spPr>
          <a:xfrm>
            <a:off x="8361943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" name="object 193"/>
          <p:cNvSpPr/>
          <p:nvPr/>
        </p:nvSpPr>
        <p:spPr>
          <a:xfrm>
            <a:off x="8409568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" name="object 194"/>
          <p:cNvSpPr/>
          <p:nvPr/>
        </p:nvSpPr>
        <p:spPr>
          <a:xfrm>
            <a:off x="845719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" name="object 195"/>
          <p:cNvSpPr/>
          <p:nvPr/>
        </p:nvSpPr>
        <p:spPr>
          <a:xfrm>
            <a:off x="8492118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" name="object 196"/>
          <p:cNvSpPr/>
          <p:nvPr/>
        </p:nvSpPr>
        <p:spPr>
          <a:xfrm>
            <a:off x="853022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" name="object 197"/>
          <p:cNvSpPr/>
          <p:nvPr/>
        </p:nvSpPr>
        <p:spPr>
          <a:xfrm>
            <a:off x="8571495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8" name="object 198"/>
          <p:cNvSpPr/>
          <p:nvPr/>
        </p:nvSpPr>
        <p:spPr>
          <a:xfrm>
            <a:off x="861912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9" name="object 199"/>
          <p:cNvSpPr/>
          <p:nvPr/>
        </p:nvSpPr>
        <p:spPr>
          <a:xfrm>
            <a:off x="8666743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0" name="object 200"/>
          <p:cNvSpPr/>
          <p:nvPr/>
        </p:nvSpPr>
        <p:spPr>
          <a:xfrm>
            <a:off x="8704843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1" name="object 201"/>
          <p:cNvSpPr/>
          <p:nvPr/>
        </p:nvSpPr>
        <p:spPr>
          <a:xfrm>
            <a:off x="8742945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2" name="object 202"/>
          <p:cNvSpPr/>
          <p:nvPr/>
        </p:nvSpPr>
        <p:spPr>
          <a:xfrm>
            <a:off x="8784218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3" name="object 203"/>
          <p:cNvSpPr/>
          <p:nvPr/>
        </p:nvSpPr>
        <p:spPr>
          <a:xfrm>
            <a:off x="8831843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4" name="object 204"/>
          <p:cNvSpPr/>
          <p:nvPr/>
        </p:nvSpPr>
        <p:spPr>
          <a:xfrm>
            <a:off x="8879468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5" name="object 205"/>
          <p:cNvSpPr/>
          <p:nvPr/>
        </p:nvSpPr>
        <p:spPr>
          <a:xfrm>
            <a:off x="8911216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6" name="object 206"/>
          <p:cNvSpPr/>
          <p:nvPr/>
        </p:nvSpPr>
        <p:spPr>
          <a:xfrm>
            <a:off x="8949318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7" name="object 207"/>
          <p:cNvSpPr/>
          <p:nvPr/>
        </p:nvSpPr>
        <p:spPr>
          <a:xfrm>
            <a:off x="8990593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8" name="object 208"/>
          <p:cNvSpPr/>
          <p:nvPr/>
        </p:nvSpPr>
        <p:spPr>
          <a:xfrm>
            <a:off x="9038218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9" name="object 209"/>
          <p:cNvSpPr/>
          <p:nvPr/>
        </p:nvSpPr>
        <p:spPr>
          <a:xfrm>
            <a:off x="908584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0" name="object 210"/>
          <p:cNvSpPr/>
          <p:nvPr/>
        </p:nvSpPr>
        <p:spPr>
          <a:xfrm>
            <a:off x="9133466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1" name="object 211"/>
          <p:cNvSpPr/>
          <p:nvPr/>
        </p:nvSpPr>
        <p:spPr>
          <a:xfrm>
            <a:off x="9171568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2" name="object 212"/>
          <p:cNvSpPr/>
          <p:nvPr/>
        </p:nvSpPr>
        <p:spPr>
          <a:xfrm>
            <a:off x="9212843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3" name="object 213"/>
          <p:cNvSpPr/>
          <p:nvPr/>
        </p:nvSpPr>
        <p:spPr>
          <a:xfrm>
            <a:off x="926046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4" name="object 214"/>
          <p:cNvSpPr/>
          <p:nvPr/>
        </p:nvSpPr>
        <p:spPr>
          <a:xfrm>
            <a:off x="930809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5" name="object 215"/>
          <p:cNvSpPr/>
          <p:nvPr/>
        </p:nvSpPr>
        <p:spPr>
          <a:xfrm>
            <a:off x="9343018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6" name="object 216"/>
          <p:cNvSpPr/>
          <p:nvPr/>
        </p:nvSpPr>
        <p:spPr>
          <a:xfrm>
            <a:off x="938112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7" name="object 217"/>
          <p:cNvSpPr/>
          <p:nvPr/>
        </p:nvSpPr>
        <p:spPr>
          <a:xfrm>
            <a:off x="9422395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8" name="object 218"/>
          <p:cNvSpPr/>
          <p:nvPr/>
        </p:nvSpPr>
        <p:spPr>
          <a:xfrm>
            <a:off x="9470018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9" name="object 219"/>
          <p:cNvSpPr/>
          <p:nvPr/>
        </p:nvSpPr>
        <p:spPr>
          <a:xfrm>
            <a:off x="9517643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0" name="object 220"/>
          <p:cNvSpPr/>
          <p:nvPr/>
        </p:nvSpPr>
        <p:spPr>
          <a:xfrm>
            <a:off x="9555743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1" name="object 221"/>
          <p:cNvSpPr/>
          <p:nvPr/>
        </p:nvSpPr>
        <p:spPr>
          <a:xfrm>
            <a:off x="9593845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2" name="object 222"/>
          <p:cNvSpPr/>
          <p:nvPr/>
        </p:nvSpPr>
        <p:spPr>
          <a:xfrm>
            <a:off x="9635118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3" name="object 223"/>
          <p:cNvSpPr/>
          <p:nvPr/>
        </p:nvSpPr>
        <p:spPr>
          <a:xfrm>
            <a:off x="9682743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4" name="object 224"/>
          <p:cNvSpPr/>
          <p:nvPr/>
        </p:nvSpPr>
        <p:spPr>
          <a:xfrm>
            <a:off x="9730368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5" name="object 225"/>
          <p:cNvSpPr/>
          <p:nvPr/>
        </p:nvSpPr>
        <p:spPr>
          <a:xfrm>
            <a:off x="9768470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6" name="object 226"/>
          <p:cNvSpPr/>
          <p:nvPr/>
        </p:nvSpPr>
        <p:spPr>
          <a:xfrm>
            <a:off x="9806572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7" name="object 227"/>
          <p:cNvSpPr/>
          <p:nvPr/>
        </p:nvSpPr>
        <p:spPr>
          <a:xfrm>
            <a:off x="984784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8" name="object 228"/>
          <p:cNvSpPr/>
          <p:nvPr/>
        </p:nvSpPr>
        <p:spPr>
          <a:xfrm>
            <a:off x="989547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9" name="object 229"/>
          <p:cNvSpPr/>
          <p:nvPr/>
        </p:nvSpPr>
        <p:spPr>
          <a:xfrm>
            <a:off x="9943095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0" name="object 230"/>
          <p:cNvSpPr/>
          <p:nvPr/>
        </p:nvSpPr>
        <p:spPr>
          <a:xfrm>
            <a:off x="9990720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1" name="object 231"/>
          <p:cNvSpPr/>
          <p:nvPr/>
        </p:nvSpPr>
        <p:spPr>
          <a:xfrm>
            <a:off x="10028822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2" name="object 232"/>
          <p:cNvSpPr/>
          <p:nvPr/>
        </p:nvSpPr>
        <p:spPr>
          <a:xfrm>
            <a:off x="1007009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3" name="object 233"/>
          <p:cNvSpPr/>
          <p:nvPr/>
        </p:nvSpPr>
        <p:spPr>
          <a:xfrm>
            <a:off x="1011772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4" name="object 234"/>
          <p:cNvSpPr/>
          <p:nvPr/>
        </p:nvSpPr>
        <p:spPr>
          <a:xfrm>
            <a:off x="10165345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5" name="object 235"/>
          <p:cNvSpPr/>
          <p:nvPr/>
        </p:nvSpPr>
        <p:spPr>
          <a:xfrm>
            <a:off x="10200272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6" name="object 236"/>
          <p:cNvSpPr/>
          <p:nvPr/>
        </p:nvSpPr>
        <p:spPr>
          <a:xfrm>
            <a:off x="1023837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7" name="object 237"/>
          <p:cNvSpPr/>
          <p:nvPr/>
        </p:nvSpPr>
        <p:spPr>
          <a:xfrm>
            <a:off x="10279649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8" name="object 238"/>
          <p:cNvSpPr/>
          <p:nvPr/>
        </p:nvSpPr>
        <p:spPr>
          <a:xfrm>
            <a:off x="10327272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9" name="object 239"/>
          <p:cNvSpPr/>
          <p:nvPr/>
        </p:nvSpPr>
        <p:spPr>
          <a:xfrm>
            <a:off x="10374897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0" name="object 240"/>
          <p:cNvSpPr/>
          <p:nvPr/>
        </p:nvSpPr>
        <p:spPr>
          <a:xfrm>
            <a:off x="10412996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1" name="object 241"/>
          <p:cNvSpPr/>
          <p:nvPr/>
        </p:nvSpPr>
        <p:spPr>
          <a:xfrm>
            <a:off x="187913" y="480744"/>
            <a:ext cx="0" cy="6896734"/>
          </a:xfrm>
          <a:custGeom>
            <a:avLst/>
            <a:gdLst/>
            <a:ahLst/>
            <a:cxnLst/>
            <a:rect l="l" t="t" r="r" b="b"/>
            <a:pathLst>
              <a:path h="6896734">
                <a:moveTo>
                  <a:pt x="0" y="0"/>
                </a:moveTo>
                <a:lnTo>
                  <a:pt x="0" y="6896112"/>
                </a:lnTo>
              </a:path>
            </a:pathLst>
          </a:custGeom>
          <a:ln w="179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2" name="object 242"/>
          <p:cNvSpPr/>
          <p:nvPr/>
        </p:nvSpPr>
        <p:spPr>
          <a:xfrm>
            <a:off x="10525719" y="477569"/>
            <a:ext cx="0" cy="6899909"/>
          </a:xfrm>
          <a:custGeom>
            <a:avLst/>
            <a:gdLst/>
            <a:ahLst/>
            <a:cxnLst/>
            <a:rect l="l" t="t" r="r" b="b"/>
            <a:pathLst>
              <a:path h="6899909">
                <a:moveTo>
                  <a:pt x="0" y="0"/>
                </a:moveTo>
                <a:lnTo>
                  <a:pt x="0" y="6899287"/>
                </a:lnTo>
              </a:path>
            </a:pathLst>
          </a:custGeom>
          <a:ln w="179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3" name="object 243"/>
          <p:cNvSpPr txBox="1"/>
          <p:nvPr/>
        </p:nvSpPr>
        <p:spPr>
          <a:xfrm>
            <a:off x="4661428" y="252152"/>
            <a:ext cx="241363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25" dirty="0">
                <a:solidFill>
                  <a:srgbClr val="151616"/>
                </a:solidFill>
                <a:latin typeface="Arial"/>
                <a:cs typeface="Arial"/>
              </a:rPr>
              <a:t>PRODUCT</a:t>
            </a:r>
            <a:r>
              <a:rPr sz="1400" b="1" spc="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b="1" spc="30" dirty="0">
                <a:solidFill>
                  <a:srgbClr val="151616"/>
                </a:solidFill>
                <a:latin typeface="Arial"/>
                <a:cs typeface="Arial"/>
              </a:rPr>
              <a:t>DEVELOPMENT</a:t>
            </a:r>
            <a:endParaRPr sz="1400">
              <a:latin typeface="Arial"/>
              <a:cs typeface="Arial"/>
            </a:endParaRPr>
          </a:p>
        </p:txBody>
      </p:sp>
      <p:sp>
        <p:nvSpPr>
          <p:cNvPr id="244" name="object 244"/>
          <p:cNvSpPr txBox="1"/>
          <p:nvPr/>
        </p:nvSpPr>
        <p:spPr>
          <a:xfrm>
            <a:off x="9589033" y="226750"/>
            <a:ext cx="79502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25" dirty="0">
                <a:solidFill>
                  <a:srgbClr val="151616"/>
                </a:solidFill>
                <a:latin typeface="Arial"/>
                <a:cs typeface="Arial"/>
              </a:rPr>
              <a:t>SHEET</a:t>
            </a:r>
            <a:r>
              <a:rPr sz="1400" b="1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b="1" spc="-5" dirty="0">
                <a:solidFill>
                  <a:srgbClr val="151616"/>
                </a:solidFill>
                <a:latin typeface="Arial"/>
                <a:cs typeface="Arial"/>
              </a:rPr>
              <a:t>4</a:t>
            </a:r>
            <a:endParaRPr sz="1400">
              <a:latin typeface="Arial"/>
              <a:cs typeface="Arial"/>
            </a:endParaRPr>
          </a:p>
        </p:txBody>
      </p:sp>
      <p:sp>
        <p:nvSpPr>
          <p:cNvPr id="245" name="object 245"/>
          <p:cNvSpPr/>
          <p:nvPr/>
        </p:nvSpPr>
        <p:spPr>
          <a:xfrm>
            <a:off x="179165" y="480765"/>
            <a:ext cx="10354310" cy="0"/>
          </a:xfrm>
          <a:custGeom>
            <a:avLst/>
            <a:gdLst/>
            <a:ahLst/>
            <a:cxnLst/>
            <a:rect l="l" t="t" r="r" b="b"/>
            <a:pathLst>
              <a:path w="10354310">
                <a:moveTo>
                  <a:pt x="0" y="0"/>
                </a:moveTo>
                <a:lnTo>
                  <a:pt x="10354124" y="0"/>
                </a:lnTo>
              </a:path>
            </a:pathLst>
          </a:custGeom>
          <a:ln w="179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6" name="object 246"/>
          <p:cNvSpPr txBox="1"/>
          <p:nvPr/>
        </p:nvSpPr>
        <p:spPr>
          <a:xfrm>
            <a:off x="318024" y="252152"/>
            <a:ext cx="63055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25" dirty="0">
                <a:solidFill>
                  <a:srgbClr val="151616"/>
                </a:solidFill>
                <a:latin typeface="Arial"/>
                <a:cs typeface="Arial"/>
              </a:rPr>
              <a:t>NAME:</a:t>
            </a:r>
            <a:endParaRPr sz="1400">
              <a:latin typeface="Arial"/>
              <a:cs typeface="Arial"/>
            </a:endParaRPr>
          </a:p>
        </p:txBody>
      </p:sp>
      <p:sp>
        <p:nvSpPr>
          <p:cNvPr id="247" name="object 247"/>
          <p:cNvSpPr/>
          <p:nvPr/>
        </p:nvSpPr>
        <p:spPr>
          <a:xfrm>
            <a:off x="4730847" y="1550749"/>
            <a:ext cx="1174570" cy="117913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8" name="object 248"/>
          <p:cNvSpPr/>
          <p:nvPr/>
        </p:nvSpPr>
        <p:spPr>
          <a:xfrm>
            <a:off x="429887" y="1592243"/>
            <a:ext cx="1711354" cy="110553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9" name="object 249"/>
          <p:cNvSpPr/>
          <p:nvPr/>
        </p:nvSpPr>
        <p:spPr>
          <a:xfrm>
            <a:off x="2404644" y="1601534"/>
            <a:ext cx="1815462" cy="112533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0" name="object 250"/>
          <p:cNvSpPr/>
          <p:nvPr/>
        </p:nvSpPr>
        <p:spPr>
          <a:xfrm>
            <a:off x="6522549" y="1545667"/>
            <a:ext cx="1558864" cy="121591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1" name="object 251"/>
          <p:cNvSpPr/>
          <p:nvPr/>
        </p:nvSpPr>
        <p:spPr>
          <a:xfrm>
            <a:off x="358411" y="1498330"/>
            <a:ext cx="1863725" cy="1302385"/>
          </a:xfrm>
          <a:custGeom>
            <a:avLst/>
            <a:gdLst/>
            <a:ahLst/>
            <a:cxnLst/>
            <a:rect l="l" t="t" r="r" b="b"/>
            <a:pathLst>
              <a:path w="1863725" h="1302385">
                <a:moveTo>
                  <a:pt x="0" y="0"/>
                </a:moveTo>
                <a:lnTo>
                  <a:pt x="1863115" y="0"/>
                </a:lnTo>
                <a:lnTo>
                  <a:pt x="1863115" y="1302062"/>
                </a:lnTo>
                <a:lnTo>
                  <a:pt x="0" y="1302062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2" name="object 252"/>
          <p:cNvSpPr/>
          <p:nvPr/>
        </p:nvSpPr>
        <p:spPr>
          <a:xfrm>
            <a:off x="2373260" y="1498330"/>
            <a:ext cx="1863725" cy="1302385"/>
          </a:xfrm>
          <a:custGeom>
            <a:avLst/>
            <a:gdLst/>
            <a:ahLst/>
            <a:cxnLst/>
            <a:rect l="l" t="t" r="r" b="b"/>
            <a:pathLst>
              <a:path w="1863725" h="1302385">
                <a:moveTo>
                  <a:pt x="0" y="0"/>
                </a:moveTo>
                <a:lnTo>
                  <a:pt x="1863115" y="0"/>
                </a:lnTo>
                <a:lnTo>
                  <a:pt x="1863115" y="1302062"/>
                </a:lnTo>
                <a:lnTo>
                  <a:pt x="0" y="1302062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3" name="object 253"/>
          <p:cNvSpPr/>
          <p:nvPr/>
        </p:nvSpPr>
        <p:spPr>
          <a:xfrm>
            <a:off x="4388105" y="1498330"/>
            <a:ext cx="1863725" cy="1302385"/>
          </a:xfrm>
          <a:custGeom>
            <a:avLst/>
            <a:gdLst/>
            <a:ahLst/>
            <a:cxnLst/>
            <a:rect l="l" t="t" r="r" b="b"/>
            <a:pathLst>
              <a:path w="1863725" h="1302385">
                <a:moveTo>
                  <a:pt x="0" y="0"/>
                </a:moveTo>
                <a:lnTo>
                  <a:pt x="1863114" y="0"/>
                </a:lnTo>
                <a:lnTo>
                  <a:pt x="1863114" y="1302062"/>
                </a:lnTo>
                <a:lnTo>
                  <a:pt x="0" y="1302062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4" name="object 254"/>
          <p:cNvSpPr/>
          <p:nvPr/>
        </p:nvSpPr>
        <p:spPr>
          <a:xfrm>
            <a:off x="6402952" y="1498330"/>
            <a:ext cx="1863725" cy="1302385"/>
          </a:xfrm>
          <a:custGeom>
            <a:avLst/>
            <a:gdLst/>
            <a:ahLst/>
            <a:cxnLst/>
            <a:rect l="l" t="t" r="r" b="b"/>
            <a:pathLst>
              <a:path w="1863725" h="1302385">
                <a:moveTo>
                  <a:pt x="0" y="0"/>
                </a:moveTo>
                <a:lnTo>
                  <a:pt x="1863115" y="0"/>
                </a:lnTo>
                <a:lnTo>
                  <a:pt x="1863115" y="1302062"/>
                </a:lnTo>
                <a:lnTo>
                  <a:pt x="0" y="1302062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5" name="object 255"/>
          <p:cNvSpPr/>
          <p:nvPr/>
        </p:nvSpPr>
        <p:spPr>
          <a:xfrm>
            <a:off x="366354" y="1334250"/>
            <a:ext cx="123189" cy="123189"/>
          </a:xfrm>
          <a:custGeom>
            <a:avLst/>
            <a:gdLst/>
            <a:ahLst/>
            <a:cxnLst/>
            <a:rect l="l" t="t" r="r" b="b"/>
            <a:pathLst>
              <a:path w="123190" h="123190">
                <a:moveTo>
                  <a:pt x="0" y="0"/>
                </a:moveTo>
                <a:lnTo>
                  <a:pt x="123057" y="0"/>
                </a:lnTo>
                <a:lnTo>
                  <a:pt x="123057" y="123057"/>
                </a:lnTo>
                <a:lnTo>
                  <a:pt x="0" y="123057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6" name="object 256"/>
          <p:cNvSpPr/>
          <p:nvPr/>
        </p:nvSpPr>
        <p:spPr>
          <a:xfrm>
            <a:off x="532483" y="1334250"/>
            <a:ext cx="123189" cy="123189"/>
          </a:xfrm>
          <a:custGeom>
            <a:avLst/>
            <a:gdLst/>
            <a:ahLst/>
            <a:cxnLst/>
            <a:rect l="l" t="t" r="r" b="b"/>
            <a:pathLst>
              <a:path w="123190" h="123190">
                <a:moveTo>
                  <a:pt x="0" y="0"/>
                </a:moveTo>
                <a:lnTo>
                  <a:pt x="123055" y="0"/>
                </a:lnTo>
                <a:lnTo>
                  <a:pt x="123055" y="123057"/>
                </a:lnTo>
                <a:lnTo>
                  <a:pt x="0" y="123057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7" name="object 257"/>
          <p:cNvSpPr/>
          <p:nvPr/>
        </p:nvSpPr>
        <p:spPr>
          <a:xfrm>
            <a:off x="698613" y="1334250"/>
            <a:ext cx="123189" cy="123189"/>
          </a:xfrm>
          <a:custGeom>
            <a:avLst/>
            <a:gdLst/>
            <a:ahLst/>
            <a:cxnLst/>
            <a:rect l="l" t="t" r="r" b="b"/>
            <a:pathLst>
              <a:path w="123190" h="123190">
                <a:moveTo>
                  <a:pt x="0" y="0"/>
                </a:moveTo>
                <a:lnTo>
                  <a:pt x="123057" y="0"/>
                </a:lnTo>
                <a:lnTo>
                  <a:pt x="123057" y="123057"/>
                </a:lnTo>
                <a:lnTo>
                  <a:pt x="0" y="123057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8" name="object 258"/>
          <p:cNvSpPr/>
          <p:nvPr/>
        </p:nvSpPr>
        <p:spPr>
          <a:xfrm>
            <a:off x="864741" y="1334250"/>
            <a:ext cx="123189" cy="123189"/>
          </a:xfrm>
          <a:custGeom>
            <a:avLst/>
            <a:gdLst/>
            <a:ahLst/>
            <a:cxnLst/>
            <a:rect l="l" t="t" r="r" b="b"/>
            <a:pathLst>
              <a:path w="123190" h="123190">
                <a:moveTo>
                  <a:pt x="0" y="0"/>
                </a:moveTo>
                <a:lnTo>
                  <a:pt x="123059" y="0"/>
                </a:lnTo>
                <a:lnTo>
                  <a:pt x="123059" y="123057"/>
                </a:lnTo>
                <a:lnTo>
                  <a:pt x="0" y="123057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9" name="object 259"/>
          <p:cNvSpPr/>
          <p:nvPr/>
        </p:nvSpPr>
        <p:spPr>
          <a:xfrm>
            <a:off x="1030874" y="1334250"/>
            <a:ext cx="123189" cy="123189"/>
          </a:xfrm>
          <a:custGeom>
            <a:avLst/>
            <a:gdLst/>
            <a:ahLst/>
            <a:cxnLst/>
            <a:rect l="l" t="t" r="r" b="b"/>
            <a:pathLst>
              <a:path w="123190" h="123190">
                <a:moveTo>
                  <a:pt x="0" y="0"/>
                </a:moveTo>
                <a:lnTo>
                  <a:pt x="123059" y="0"/>
                </a:lnTo>
                <a:lnTo>
                  <a:pt x="123059" y="123057"/>
                </a:lnTo>
                <a:lnTo>
                  <a:pt x="0" y="123057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0" name="object 260"/>
          <p:cNvSpPr/>
          <p:nvPr/>
        </p:nvSpPr>
        <p:spPr>
          <a:xfrm>
            <a:off x="1197004" y="1334250"/>
            <a:ext cx="123189" cy="123189"/>
          </a:xfrm>
          <a:custGeom>
            <a:avLst/>
            <a:gdLst/>
            <a:ahLst/>
            <a:cxnLst/>
            <a:rect l="l" t="t" r="r" b="b"/>
            <a:pathLst>
              <a:path w="123190" h="123190">
                <a:moveTo>
                  <a:pt x="0" y="0"/>
                </a:moveTo>
                <a:lnTo>
                  <a:pt x="123054" y="0"/>
                </a:lnTo>
                <a:lnTo>
                  <a:pt x="123054" y="123057"/>
                </a:lnTo>
                <a:lnTo>
                  <a:pt x="0" y="123057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1" name="object 261"/>
          <p:cNvSpPr/>
          <p:nvPr/>
        </p:nvSpPr>
        <p:spPr>
          <a:xfrm>
            <a:off x="1363132" y="1334250"/>
            <a:ext cx="123189" cy="123189"/>
          </a:xfrm>
          <a:custGeom>
            <a:avLst/>
            <a:gdLst/>
            <a:ahLst/>
            <a:cxnLst/>
            <a:rect l="l" t="t" r="r" b="b"/>
            <a:pathLst>
              <a:path w="123190" h="123190">
                <a:moveTo>
                  <a:pt x="0" y="0"/>
                </a:moveTo>
                <a:lnTo>
                  <a:pt x="123059" y="0"/>
                </a:lnTo>
                <a:lnTo>
                  <a:pt x="123059" y="123057"/>
                </a:lnTo>
                <a:lnTo>
                  <a:pt x="0" y="123057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2" name="object 262"/>
          <p:cNvSpPr/>
          <p:nvPr/>
        </p:nvSpPr>
        <p:spPr>
          <a:xfrm>
            <a:off x="1529261" y="1334250"/>
            <a:ext cx="123189" cy="123189"/>
          </a:xfrm>
          <a:custGeom>
            <a:avLst/>
            <a:gdLst/>
            <a:ahLst/>
            <a:cxnLst/>
            <a:rect l="l" t="t" r="r" b="b"/>
            <a:pathLst>
              <a:path w="123189" h="123190">
                <a:moveTo>
                  <a:pt x="0" y="0"/>
                </a:moveTo>
                <a:lnTo>
                  <a:pt x="123059" y="0"/>
                </a:lnTo>
                <a:lnTo>
                  <a:pt x="123059" y="123057"/>
                </a:lnTo>
                <a:lnTo>
                  <a:pt x="0" y="123057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3" name="object 263"/>
          <p:cNvSpPr/>
          <p:nvPr/>
        </p:nvSpPr>
        <p:spPr>
          <a:xfrm>
            <a:off x="1695395" y="1334250"/>
            <a:ext cx="123189" cy="123189"/>
          </a:xfrm>
          <a:custGeom>
            <a:avLst/>
            <a:gdLst/>
            <a:ahLst/>
            <a:cxnLst/>
            <a:rect l="l" t="t" r="r" b="b"/>
            <a:pathLst>
              <a:path w="123189" h="123190">
                <a:moveTo>
                  <a:pt x="0" y="0"/>
                </a:moveTo>
                <a:lnTo>
                  <a:pt x="123054" y="0"/>
                </a:lnTo>
                <a:lnTo>
                  <a:pt x="123054" y="123057"/>
                </a:lnTo>
                <a:lnTo>
                  <a:pt x="0" y="123057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4" name="object 264"/>
          <p:cNvSpPr/>
          <p:nvPr/>
        </p:nvSpPr>
        <p:spPr>
          <a:xfrm>
            <a:off x="1861520" y="1334250"/>
            <a:ext cx="123189" cy="123189"/>
          </a:xfrm>
          <a:custGeom>
            <a:avLst/>
            <a:gdLst/>
            <a:ahLst/>
            <a:cxnLst/>
            <a:rect l="l" t="t" r="r" b="b"/>
            <a:pathLst>
              <a:path w="123189" h="123190">
                <a:moveTo>
                  <a:pt x="0" y="0"/>
                </a:moveTo>
                <a:lnTo>
                  <a:pt x="123059" y="0"/>
                </a:lnTo>
                <a:lnTo>
                  <a:pt x="123059" y="123057"/>
                </a:lnTo>
                <a:lnTo>
                  <a:pt x="0" y="123057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5" name="object 265"/>
          <p:cNvSpPr/>
          <p:nvPr/>
        </p:nvSpPr>
        <p:spPr>
          <a:xfrm>
            <a:off x="2027652" y="1334250"/>
            <a:ext cx="123189" cy="123189"/>
          </a:xfrm>
          <a:custGeom>
            <a:avLst/>
            <a:gdLst/>
            <a:ahLst/>
            <a:cxnLst/>
            <a:rect l="l" t="t" r="r" b="b"/>
            <a:pathLst>
              <a:path w="123189" h="123190">
                <a:moveTo>
                  <a:pt x="0" y="0"/>
                </a:moveTo>
                <a:lnTo>
                  <a:pt x="123059" y="0"/>
                </a:lnTo>
                <a:lnTo>
                  <a:pt x="123059" y="123057"/>
                </a:lnTo>
                <a:lnTo>
                  <a:pt x="0" y="123057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6" name="object 266"/>
          <p:cNvSpPr/>
          <p:nvPr/>
        </p:nvSpPr>
        <p:spPr>
          <a:xfrm>
            <a:off x="2193782" y="1334250"/>
            <a:ext cx="123189" cy="123189"/>
          </a:xfrm>
          <a:custGeom>
            <a:avLst/>
            <a:gdLst/>
            <a:ahLst/>
            <a:cxnLst/>
            <a:rect l="l" t="t" r="r" b="b"/>
            <a:pathLst>
              <a:path w="123189" h="123190">
                <a:moveTo>
                  <a:pt x="0" y="0"/>
                </a:moveTo>
                <a:lnTo>
                  <a:pt x="123055" y="0"/>
                </a:lnTo>
                <a:lnTo>
                  <a:pt x="123055" y="123057"/>
                </a:lnTo>
                <a:lnTo>
                  <a:pt x="0" y="123057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7" name="object 267"/>
          <p:cNvSpPr/>
          <p:nvPr/>
        </p:nvSpPr>
        <p:spPr>
          <a:xfrm>
            <a:off x="2359911" y="1334250"/>
            <a:ext cx="123189" cy="123189"/>
          </a:xfrm>
          <a:custGeom>
            <a:avLst/>
            <a:gdLst/>
            <a:ahLst/>
            <a:cxnLst/>
            <a:rect l="l" t="t" r="r" b="b"/>
            <a:pathLst>
              <a:path w="123189" h="123190">
                <a:moveTo>
                  <a:pt x="0" y="0"/>
                </a:moveTo>
                <a:lnTo>
                  <a:pt x="123059" y="0"/>
                </a:lnTo>
                <a:lnTo>
                  <a:pt x="123059" y="123057"/>
                </a:lnTo>
                <a:lnTo>
                  <a:pt x="0" y="123057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8" name="object 268"/>
          <p:cNvSpPr/>
          <p:nvPr/>
        </p:nvSpPr>
        <p:spPr>
          <a:xfrm>
            <a:off x="2526041" y="1334250"/>
            <a:ext cx="123189" cy="123189"/>
          </a:xfrm>
          <a:custGeom>
            <a:avLst/>
            <a:gdLst/>
            <a:ahLst/>
            <a:cxnLst/>
            <a:rect l="l" t="t" r="r" b="b"/>
            <a:pathLst>
              <a:path w="123189" h="123190">
                <a:moveTo>
                  <a:pt x="0" y="0"/>
                </a:moveTo>
                <a:lnTo>
                  <a:pt x="123057" y="0"/>
                </a:lnTo>
                <a:lnTo>
                  <a:pt x="123057" y="123057"/>
                </a:lnTo>
                <a:lnTo>
                  <a:pt x="0" y="123057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9" name="object 269"/>
          <p:cNvSpPr/>
          <p:nvPr/>
        </p:nvSpPr>
        <p:spPr>
          <a:xfrm>
            <a:off x="2692173" y="1334250"/>
            <a:ext cx="123189" cy="123189"/>
          </a:xfrm>
          <a:custGeom>
            <a:avLst/>
            <a:gdLst/>
            <a:ahLst/>
            <a:cxnLst/>
            <a:rect l="l" t="t" r="r" b="b"/>
            <a:pathLst>
              <a:path w="123189" h="123190">
                <a:moveTo>
                  <a:pt x="0" y="0"/>
                </a:moveTo>
                <a:lnTo>
                  <a:pt x="123057" y="0"/>
                </a:lnTo>
                <a:lnTo>
                  <a:pt x="123057" y="123057"/>
                </a:lnTo>
                <a:lnTo>
                  <a:pt x="0" y="123057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0" name="object 270"/>
          <p:cNvSpPr/>
          <p:nvPr/>
        </p:nvSpPr>
        <p:spPr>
          <a:xfrm>
            <a:off x="2858302" y="1334250"/>
            <a:ext cx="123189" cy="123189"/>
          </a:xfrm>
          <a:custGeom>
            <a:avLst/>
            <a:gdLst/>
            <a:ahLst/>
            <a:cxnLst/>
            <a:rect l="l" t="t" r="r" b="b"/>
            <a:pathLst>
              <a:path w="123189" h="123190">
                <a:moveTo>
                  <a:pt x="0" y="0"/>
                </a:moveTo>
                <a:lnTo>
                  <a:pt x="123055" y="0"/>
                </a:lnTo>
                <a:lnTo>
                  <a:pt x="123055" y="123057"/>
                </a:lnTo>
                <a:lnTo>
                  <a:pt x="0" y="123057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1" name="object 271"/>
          <p:cNvSpPr/>
          <p:nvPr/>
        </p:nvSpPr>
        <p:spPr>
          <a:xfrm>
            <a:off x="3024432" y="1334250"/>
            <a:ext cx="123189" cy="123189"/>
          </a:xfrm>
          <a:custGeom>
            <a:avLst/>
            <a:gdLst/>
            <a:ahLst/>
            <a:cxnLst/>
            <a:rect l="l" t="t" r="r" b="b"/>
            <a:pathLst>
              <a:path w="123189" h="123190">
                <a:moveTo>
                  <a:pt x="0" y="0"/>
                </a:moveTo>
                <a:lnTo>
                  <a:pt x="123057" y="0"/>
                </a:lnTo>
                <a:lnTo>
                  <a:pt x="123057" y="123057"/>
                </a:lnTo>
                <a:lnTo>
                  <a:pt x="0" y="123057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2" name="object 272"/>
          <p:cNvSpPr/>
          <p:nvPr/>
        </p:nvSpPr>
        <p:spPr>
          <a:xfrm>
            <a:off x="3190561" y="1334250"/>
            <a:ext cx="123189" cy="123189"/>
          </a:xfrm>
          <a:custGeom>
            <a:avLst/>
            <a:gdLst/>
            <a:ahLst/>
            <a:cxnLst/>
            <a:rect l="l" t="t" r="r" b="b"/>
            <a:pathLst>
              <a:path w="123189" h="123190">
                <a:moveTo>
                  <a:pt x="0" y="0"/>
                </a:moveTo>
                <a:lnTo>
                  <a:pt x="123059" y="0"/>
                </a:lnTo>
                <a:lnTo>
                  <a:pt x="123059" y="123057"/>
                </a:lnTo>
                <a:lnTo>
                  <a:pt x="0" y="123057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3" name="object 273"/>
          <p:cNvSpPr/>
          <p:nvPr/>
        </p:nvSpPr>
        <p:spPr>
          <a:xfrm>
            <a:off x="3356693" y="1334250"/>
            <a:ext cx="123189" cy="123189"/>
          </a:xfrm>
          <a:custGeom>
            <a:avLst/>
            <a:gdLst/>
            <a:ahLst/>
            <a:cxnLst/>
            <a:rect l="l" t="t" r="r" b="b"/>
            <a:pathLst>
              <a:path w="123189" h="123190">
                <a:moveTo>
                  <a:pt x="0" y="0"/>
                </a:moveTo>
                <a:lnTo>
                  <a:pt x="123055" y="0"/>
                </a:lnTo>
                <a:lnTo>
                  <a:pt x="123055" y="123057"/>
                </a:lnTo>
                <a:lnTo>
                  <a:pt x="0" y="123057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4" name="object 274"/>
          <p:cNvSpPr/>
          <p:nvPr/>
        </p:nvSpPr>
        <p:spPr>
          <a:xfrm>
            <a:off x="3522819" y="1334250"/>
            <a:ext cx="123189" cy="123189"/>
          </a:xfrm>
          <a:custGeom>
            <a:avLst/>
            <a:gdLst/>
            <a:ahLst/>
            <a:cxnLst/>
            <a:rect l="l" t="t" r="r" b="b"/>
            <a:pathLst>
              <a:path w="123189" h="123190">
                <a:moveTo>
                  <a:pt x="0" y="0"/>
                </a:moveTo>
                <a:lnTo>
                  <a:pt x="123057" y="0"/>
                </a:lnTo>
                <a:lnTo>
                  <a:pt x="123057" y="123057"/>
                </a:lnTo>
                <a:lnTo>
                  <a:pt x="0" y="123057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5" name="object 275"/>
          <p:cNvSpPr/>
          <p:nvPr/>
        </p:nvSpPr>
        <p:spPr>
          <a:xfrm>
            <a:off x="3688952" y="1334250"/>
            <a:ext cx="123189" cy="123189"/>
          </a:xfrm>
          <a:custGeom>
            <a:avLst/>
            <a:gdLst/>
            <a:ahLst/>
            <a:cxnLst/>
            <a:rect l="l" t="t" r="r" b="b"/>
            <a:pathLst>
              <a:path w="123189" h="123190">
                <a:moveTo>
                  <a:pt x="0" y="0"/>
                </a:moveTo>
                <a:lnTo>
                  <a:pt x="123059" y="0"/>
                </a:lnTo>
                <a:lnTo>
                  <a:pt x="123059" y="123057"/>
                </a:lnTo>
                <a:lnTo>
                  <a:pt x="0" y="123057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6" name="object 276"/>
          <p:cNvSpPr/>
          <p:nvPr/>
        </p:nvSpPr>
        <p:spPr>
          <a:xfrm>
            <a:off x="3855081" y="1334250"/>
            <a:ext cx="123189" cy="123189"/>
          </a:xfrm>
          <a:custGeom>
            <a:avLst/>
            <a:gdLst/>
            <a:ahLst/>
            <a:cxnLst/>
            <a:rect l="l" t="t" r="r" b="b"/>
            <a:pathLst>
              <a:path w="123189" h="123190">
                <a:moveTo>
                  <a:pt x="0" y="0"/>
                </a:moveTo>
                <a:lnTo>
                  <a:pt x="123055" y="0"/>
                </a:lnTo>
                <a:lnTo>
                  <a:pt x="123055" y="123057"/>
                </a:lnTo>
                <a:lnTo>
                  <a:pt x="0" y="123057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7" name="object 277"/>
          <p:cNvSpPr/>
          <p:nvPr/>
        </p:nvSpPr>
        <p:spPr>
          <a:xfrm>
            <a:off x="4021215" y="1334250"/>
            <a:ext cx="123189" cy="123189"/>
          </a:xfrm>
          <a:custGeom>
            <a:avLst/>
            <a:gdLst/>
            <a:ahLst/>
            <a:cxnLst/>
            <a:rect l="l" t="t" r="r" b="b"/>
            <a:pathLst>
              <a:path w="123189" h="123190">
                <a:moveTo>
                  <a:pt x="0" y="0"/>
                </a:moveTo>
                <a:lnTo>
                  <a:pt x="123054" y="0"/>
                </a:lnTo>
                <a:lnTo>
                  <a:pt x="123054" y="123057"/>
                </a:lnTo>
                <a:lnTo>
                  <a:pt x="0" y="123057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8" name="object 278"/>
          <p:cNvSpPr/>
          <p:nvPr/>
        </p:nvSpPr>
        <p:spPr>
          <a:xfrm>
            <a:off x="4187339" y="1334250"/>
            <a:ext cx="123189" cy="123189"/>
          </a:xfrm>
          <a:custGeom>
            <a:avLst/>
            <a:gdLst/>
            <a:ahLst/>
            <a:cxnLst/>
            <a:rect l="l" t="t" r="r" b="b"/>
            <a:pathLst>
              <a:path w="123189" h="123190">
                <a:moveTo>
                  <a:pt x="0" y="0"/>
                </a:moveTo>
                <a:lnTo>
                  <a:pt x="123059" y="0"/>
                </a:lnTo>
                <a:lnTo>
                  <a:pt x="123059" y="123057"/>
                </a:lnTo>
                <a:lnTo>
                  <a:pt x="0" y="123057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9" name="object 279"/>
          <p:cNvSpPr/>
          <p:nvPr/>
        </p:nvSpPr>
        <p:spPr>
          <a:xfrm>
            <a:off x="4353472" y="1334250"/>
            <a:ext cx="123189" cy="123189"/>
          </a:xfrm>
          <a:custGeom>
            <a:avLst/>
            <a:gdLst/>
            <a:ahLst/>
            <a:cxnLst/>
            <a:rect l="l" t="t" r="r" b="b"/>
            <a:pathLst>
              <a:path w="123189" h="123190">
                <a:moveTo>
                  <a:pt x="0" y="0"/>
                </a:moveTo>
                <a:lnTo>
                  <a:pt x="123059" y="0"/>
                </a:lnTo>
                <a:lnTo>
                  <a:pt x="123059" y="123057"/>
                </a:lnTo>
                <a:lnTo>
                  <a:pt x="0" y="123057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0" name="object 280"/>
          <p:cNvSpPr/>
          <p:nvPr/>
        </p:nvSpPr>
        <p:spPr>
          <a:xfrm>
            <a:off x="4519602" y="1334250"/>
            <a:ext cx="123189" cy="123189"/>
          </a:xfrm>
          <a:custGeom>
            <a:avLst/>
            <a:gdLst/>
            <a:ahLst/>
            <a:cxnLst/>
            <a:rect l="l" t="t" r="r" b="b"/>
            <a:pathLst>
              <a:path w="123189" h="123190">
                <a:moveTo>
                  <a:pt x="0" y="0"/>
                </a:moveTo>
                <a:lnTo>
                  <a:pt x="123055" y="0"/>
                </a:lnTo>
                <a:lnTo>
                  <a:pt x="123055" y="123057"/>
                </a:lnTo>
                <a:lnTo>
                  <a:pt x="0" y="123057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1" name="object 281"/>
          <p:cNvSpPr/>
          <p:nvPr/>
        </p:nvSpPr>
        <p:spPr>
          <a:xfrm>
            <a:off x="4685731" y="1334250"/>
            <a:ext cx="123189" cy="123189"/>
          </a:xfrm>
          <a:custGeom>
            <a:avLst/>
            <a:gdLst/>
            <a:ahLst/>
            <a:cxnLst/>
            <a:rect l="l" t="t" r="r" b="b"/>
            <a:pathLst>
              <a:path w="123189" h="123190">
                <a:moveTo>
                  <a:pt x="0" y="0"/>
                </a:moveTo>
                <a:lnTo>
                  <a:pt x="123059" y="0"/>
                </a:lnTo>
                <a:lnTo>
                  <a:pt x="123059" y="123057"/>
                </a:lnTo>
                <a:lnTo>
                  <a:pt x="0" y="123057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2" name="object 282"/>
          <p:cNvSpPr/>
          <p:nvPr/>
        </p:nvSpPr>
        <p:spPr>
          <a:xfrm>
            <a:off x="4851860" y="1334250"/>
            <a:ext cx="123189" cy="123189"/>
          </a:xfrm>
          <a:custGeom>
            <a:avLst/>
            <a:gdLst/>
            <a:ahLst/>
            <a:cxnLst/>
            <a:rect l="l" t="t" r="r" b="b"/>
            <a:pathLst>
              <a:path w="123189" h="123190">
                <a:moveTo>
                  <a:pt x="0" y="0"/>
                </a:moveTo>
                <a:lnTo>
                  <a:pt x="123057" y="0"/>
                </a:lnTo>
                <a:lnTo>
                  <a:pt x="123057" y="123057"/>
                </a:lnTo>
                <a:lnTo>
                  <a:pt x="0" y="123057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3" name="object 283"/>
          <p:cNvSpPr/>
          <p:nvPr/>
        </p:nvSpPr>
        <p:spPr>
          <a:xfrm>
            <a:off x="5017993" y="1334250"/>
            <a:ext cx="123189" cy="123189"/>
          </a:xfrm>
          <a:custGeom>
            <a:avLst/>
            <a:gdLst/>
            <a:ahLst/>
            <a:cxnLst/>
            <a:rect l="l" t="t" r="r" b="b"/>
            <a:pathLst>
              <a:path w="123189" h="123190">
                <a:moveTo>
                  <a:pt x="0" y="0"/>
                </a:moveTo>
                <a:lnTo>
                  <a:pt x="123055" y="0"/>
                </a:lnTo>
                <a:lnTo>
                  <a:pt x="123055" y="123057"/>
                </a:lnTo>
                <a:lnTo>
                  <a:pt x="0" y="123057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4" name="object 284"/>
          <p:cNvSpPr/>
          <p:nvPr/>
        </p:nvSpPr>
        <p:spPr>
          <a:xfrm>
            <a:off x="5184118" y="1334250"/>
            <a:ext cx="123189" cy="123189"/>
          </a:xfrm>
          <a:custGeom>
            <a:avLst/>
            <a:gdLst/>
            <a:ahLst/>
            <a:cxnLst/>
            <a:rect l="l" t="t" r="r" b="b"/>
            <a:pathLst>
              <a:path w="123189" h="123190">
                <a:moveTo>
                  <a:pt x="0" y="0"/>
                </a:moveTo>
                <a:lnTo>
                  <a:pt x="123059" y="0"/>
                </a:lnTo>
                <a:lnTo>
                  <a:pt x="123059" y="123057"/>
                </a:lnTo>
                <a:lnTo>
                  <a:pt x="0" y="123057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5" name="object 285"/>
          <p:cNvSpPr/>
          <p:nvPr/>
        </p:nvSpPr>
        <p:spPr>
          <a:xfrm>
            <a:off x="5350252" y="1334250"/>
            <a:ext cx="123189" cy="123189"/>
          </a:xfrm>
          <a:custGeom>
            <a:avLst/>
            <a:gdLst/>
            <a:ahLst/>
            <a:cxnLst/>
            <a:rect l="l" t="t" r="r" b="b"/>
            <a:pathLst>
              <a:path w="123189" h="123190">
                <a:moveTo>
                  <a:pt x="0" y="0"/>
                </a:moveTo>
                <a:lnTo>
                  <a:pt x="123057" y="0"/>
                </a:lnTo>
                <a:lnTo>
                  <a:pt x="123057" y="123057"/>
                </a:lnTo>
                <a:lnTo>
                  <a:pt x="0" y="123057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6" name="object 286"/>
          <p:cNvSpPr/>
          <p:nvPr/>
        </p:nvSpPr>
        <p:spPr>
          <a:xfrm>
            <a:off x="5516380" y="1334250"/>
            <a:ext cx="123189" cy="123189"/>
          </a:xfrm>
          <a:custGeom>
            <a:avLst/>
            <a:gdLst/>
            <a:ahLst/>
            <a:cxnLst/>
            <a:rect l="l" t="t" r="r" b="b"/>
            <a:pathLst>
              <a:path w="123189" h="123190">
                <a:moveTo>
                  <a:pt x="0" y="0"/>
                </a:moveTo>
                <a:lnTo>
                  <a:pt x="123055" y="0"/>
                </a:lnTo>
                <a:lnTo>
                  <a:pt x="123055" y="123057"/>
                </a:lnTo>
                <a:lnTo>
                  <a:pt x="0" y="123057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7" name="object 287"/>
          <p:cNvSpPr/>
          <p:nvPr/>
        </p:nvSpPr>
        <p:spPr>
          <a:xfrm>
            <a:off x="5682513" y="1334250"/>
            <a:ext cx="123189" cy="123189"/>
          </a:xfrm>
          <a:custGeom>
            <a:avLst/>
            <a:gdLst/>
            <a:ahLst/>
            <a:cxnLst/>
            <a:rect l="l" t="t" r="r" b="b"/>
            <a:pathLst>
              <a:path w="123189" h="123190">
                <a:moveTo>
                  <a:pt x="0" y="0"/>
                </a:moveTo>
                <a:lnTo>
                  <a:pt x="123055" y="0"/>
                </a:lnTo>
                <a:lnTo>
                  <a:pt x="123055" y="123057"/>
                </a:lnTo>
                <a:lnTo>
                  <a:pt x="0" y="123057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8" name="object 288"/>
          <p:cNvSpPr/>
          <p:nvPr/>
        </p:nvSpPr>
        <p:spPr>
          <a:xfrm>
            <a:off x="5848639" y="1334250"/>
            <a:ext cx="123189" cy="123189"/>
          </a:xfrm>
          <a:custGeom>
            <a:avLst/>
            <a:gdLst/>
            <a:ahLst/>
            <a:cxnLst/>
            <a:rect l="l" t="t" r="r" b="b"/>
            <a:pathLst>
              <a:path w="123189" h="123190">
                <a:moveTo>
                  <a:pt x="0" y="0"/>
                </a:moveTo>
                <a:lnTo>
                  <a:pt x="123057" y="0"/>
                </a:lnTo>
                <a:lnTo>
                  <a:pt x="123057" y="123057"/>
                </a:lnTo>
                <a:lnTo>
                  <a:pt x="0" y="123057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9" name="object 289"/>
          <p:cNvSpPr/>
          <p:nvPr/>
        </p:nvSpPr>
        <p:spPr>
          <a:xfrm>
            <a:off x="6014772" y="1334250"/>
            <a:ext cx="123189" cy="123189"/>
          </a:xfrm>
          <a:custGeom>
            <a:avLst/>
            <a:gdLst/>
            <a:ahLst/>
            <a:cxnLst/>
            <a:rect l="l" t="t" r="r" b="b"/>
            <a:pathLst>
              <a:path w="123189" h="123190">
                <a:moveTo>
                  <a:pt x="0" y="0"/>
                </a:moveTo>
                <a:lnTo>
                  <a:pt x="123059" y="0"/>
                </a:lnTo>
                <a:lnTo>
                  <a:pt x="123059" y="123057"/>
                </a:lnTo>
                <a:lnTo>
                  <a:pt x="0" y="123057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0" name="object 290"/>
          <p:cNvSpPr/>
          <p:nvPr/>
        </p:nvSpPr>
        <p:spPr>
          <a:xfrm>
            <a:off x="6180900" y="1334250"/>
            <a:ext cx="123189" cy="123189"/>
          </a:xfrm>
          <a:custGeom>
            <a:avLst/>
            <a:gdLst/>
            <a:ahLst/>
            <a:cxnLst/>
            <a:rect l="l" t="t" r="r" b="b"/>
            <a:pathLst>
              <a:path w="123189" h="123190">
                <a:moveTo>
                  <a:pt x="0" y="0"/>
                </a:moveTo>
                <a:lnTo>
                  <a:pt x="123055" y="0"/>
                </a:lnTo>
                <a:lnTo>
                  <a:pt x="123055" y="123057"/>
                </a:lnTo>
                <a:lnTo>
                  <a:pt x="0" y="123057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1" name="object 291"/>
          <p:cNvSpPr/>
          <p:nvPr/>
        </p:nvSpPr>
        <p:spPr>
          <a:xfrm>
            <a:off x="6347030" y="1334250"/>
            <a:ext cx="123189" cy="123189"/>
          </a:xfrm>
          <a:custGeom>
            <a:avLst/>
            <a:gdLst/>
            <a:ahLst/>
            <a:cxnLst/>
            <a:rect l="l" t="t" r="r" b="b"/>
            <a:pathLst>
              <a:path w="123189" h="123190">
                <a:moveTo>
                  <a:pt x="0" y="0"/>
                </a:moveTo>
                <a:lnTo>
                  <a:pt x="123057" y="0"/>
                </a:lnTo>
                <a:lnTo>
                  <a:pt x="123057" y="123057"/>
                </a:lnTo>
                <a:lnTo>
                  <a:pt x="0" y="123057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2" name="object 292"/>
          <p:cNvSpPr/>
          <p:nvPr/>
        </p:nvSpPr>
        <p:spPr>
          <a:xfrm>
            <a:off x="6513159" y="1334250"/>
            <a:ext cx="123189" cy="123189"/>
          </a:xfrm>
          <a:custGeom>
            <a:avLst/>
            <a:gdLst/>
            <a:ahLst/>
            <a:cxnLst/>
            <a:rect l="l" t="t" r="r" b="b"/>
            <a:pathLst>
              <a:path w="123190" h="123190">
                <a:moveTo>
                  <a:pt x="0" y="0"/>
                </a:moveTo>
                <a:lnTo>
                  <a:pt x="123059" y="0"/>
                </a:lnTo>
                <a:lnTo>
                  <a:pt x="123059" y="123057"/>
                </a:lnTo>
                <a:lnTo>
                  <a:pt x="0" y="123057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3" name="object 293"/>
          <p:cNvSpPr/>
          <p:nvPr/>
        </p:nvSpPr>
        <p:spPr>
          <a:xfrm>
            <a:off x="6679292" y="1334250"/>
            <a:ext cx="123189" cy="123189"/>
          </a:xfrm>
          <a:custGeom>
            <a:avLst/>
            <a:gdLst/>
            <a:ahLst/>
            <a:cxnLst/>
            <a:rect l="l" t="t" r="r" b="b"/>
            <a:pathLst>
              <a:path w="123190" h="123190">
                <a:moveTo>
                  <a:pt x="0" y="0"/>
                </a:moveTo>
                <a:lnTo>
                  <a:pt x="123055" y="0"/>
                </a:lnTo>
                <a:lnTo>
                  <a:pt x="123055" y="123057"/>
                </a:lnTo>
                <a:lnTo>
                  <a:pt x="0" y="123057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4" name="object 294"/>
          <p:cNvSpPr/>
          <p:nvPr/>
        </p:nvSpPr>
        <p:spPr>
          <a:xfrm>
            <a:off x="6845417" y="1334250"/>
            <a:ext cx="123189" cy="123189"/>
          </a:xfrm>
          <a:custGeom>
            <a:avLst/>
            <a:gdLst/>
            <a:ahLst/>
            <a:cxnLst/>
            <a:rect l="l" t="t" r="r" b="b"/>
            <a:pathLst>
              <a:path w="123190" h="123190">
                <a:moveTo>
                  <a:pt x="0" y="0"/>
                </a:moveTo>
                <a:lnTo>
                  <a:pt x="123059" y="0"/>
                </a:lnTo>
                <a:lnTo>
                  <a:pt x="123059" y="123057"/>
                </a:lnTo>
                <a:lnTo>
                  <a:pt x="0" y="123057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5" name="object 295"/>
          <p:cNvSpPr/>
          <p:nvPr/>
        </p:nvSpPr>
        <p:spPr>
          <a:xfrm>
            <a:off x="7011550" y="1334250"/>
            <a:ext cx="123189" cy="123189"/>
          </a:xfrm>
          <a:custGeom>
            <a:avLst/>
            <a:gdLst/>
            <a:ahLst/>
            <a:cxnLst/>
            <a:rect l="l" t="t" r="r" b="b"/>
            <a:pathLst>
              <a:path w="123190" h="123190">
                <a:moveTo>
                  <a:pt x="0" y="0"/>
                </a:moveTo>
                <a:lnTo>
                  <a:pt x="123059" y="0"/>
                </a:lnTo>
                <a:lnTo>
                  <a:pt x="123059" y="123057"/>
                </a:lnTo>
                <a:lnTo>
                  <a:pt x="0" y="123057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6" name="object 296"/>
          <p:cNvSpPr/>
          <p:nvPr/>
        </p:nvSpPr>
        <p:spPr>
          <a:xfrm>
            <a:off x="7177680" y="1334250"/>
            <a:ext cx="123189" cy="123189"/>
          </a:xfrm>
          <a:custGeom>
            <a:avLst/>
            <a:gdLst/>
            <a:ahLst/>
            <a:cxnLst/>
            <a:rect l="l" t="t" r="r" b="b"/>
            <a:pathLst>
              <a:path w="123190" h="123190">
                <a:moveTo>
                  <a:pt x="0" y="0"/>
                </a:moveTo>
                <a:lnTo>
                  <a:pt x="123054" y="0"/>
                </a:lnTo>
                <a:lnTo>
                  <a:pt x="123054" y="123057"/>
                </a:lnTo>
                <a:lnTo>
                  <a:pt x="0" y="123057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7" name="object 297"/>
          <p:cNvSpPr/>
          <p:nvPr/>
        </p:nvSpPr>
        <p:spPr>
          <a:xfrm>
            <a:off x="7343812" y="1334250"/>
            <a:ext cx="123189" cy="123189"/>
          </a:xfrm>
          <a:custGeom>
            <a:avLst/>
            <a:gdLst/>
            <a:ahLst/>
            <a:cxnLst/>
            <a:rect l="l" t="t" r="r" b="b"/>
            <a:pathLst>
              <a:path w="123190" h="123190">
                <a:moveTo>
                  <a:pt x="0" y="0"/>
                </a:moveTo>
                <a:lnTo>
                  <a:pt x="123055" y="0"/>
                </a:lnTo>
                <a:lnTo>
                  <a:pt x="123055" y="123057"/>
                </a:lnTo>
                <a:lnTo>
                  <a:pt x="0" y="123057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8" name="object 298"/>
          <p:cNvSpPr/>
          <p:nvPr/>
        </p:nvSpPr>
        <p:spPr>
          <a:xfrm>
            <a:off x="7509937" y="1334250"/>
            <a:ext cx="123189" cy="123189"/>
          </a:xfrm>
          <a:custGeom>
            <a:avLst/>
            <a:gdLst/>
            <a:ahLst/>
            <a:cxnLst/>
            <a:rect l="l" t="t" r="r" b="b"/>
            <a:pathLst>
              <a:path w="123190" h="123190">
                <a:moveTo>
                  <a:pt x="0" y="0"/>
                </a:moveTo>
                <a:lnTo>
                  <a:pt x="123059" y="0"/>
                </a:lnTo>
                <a:lnTo>
                  <a:pt x="123059" y="123057"/>
                </a:lnTo>
                <a:lnTo>
                  <a:pt x="0" y="123057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9" name="object 299"/>
          <p:cNvSpPr/>
          <p:nvPr/>
        </p:nvSpPr>
        <p:spPr>
          <a:xfrm>
            <a:off x="7676071" y="1334250"/>
            <a:ext cx="123189" cy="123189"/>
          </a:xfrm>
          <a:custGeom>
            <a:avLst/>
            <a:gdLst/>
            <a:ahLst/>
            <a:cxnLst/>
            <a:rect l="l" t="t" r="r" b="b"/>
            <a:pathLst>
              <a:path w="123190" h="123190">
                <a:moveTo>
                  <a:pt x="0" y="0"/>
                </a:moveTo>
                <a:lnTo>
                  <a:pt x="123057" y="0"/>
                </a:lnTo>
                <a:lnTo>
                  <a:pt x="123057" y="123057"/>
                </a:lnTo>
                <a:lnTo>
                  <a:pt x="0" y="123057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0" name="object 300"/>
          <p:cNvSpPr/>
          <p:nvPr/>
        </p:nvSpPr>
        <p:spPr>
          <a:xfrm>
            <a:off x="7842200" y="1334250"/>
            <a:ext cx="123189" cy="123189"/>
          </a:xfrm>
          <a:custGeom>
            <a:avLst/>
            <a:gdLst/>
            <a:ahLst/>
            <a:cxnLst/>
            <a:rect l="l" t="t" r="r" b="b"/>
            <a:pathLst>
              <a:path w="123190" h="123190">
                <a:moveTo>
                  <a:pt x="0" y="0"/>
                </a:moveTo>
                <a:lnTo>
                  <a:pt x="123055" y="0"/>
                </a:lnTo>
                <a:lnTo>
                  <a:pt x="123055" y="123057"/>
                </a:lnTo>
                <a:lnTo>
                  <a:pt x="0" y="123057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1" name="object 301"/>
          <p:cNvSpPr/>
          <p:nvPr/>
        </p:nvSpPr>
        <p:spPr>
          <a:xfrm>
            <a:off x="8008329" y="1334250"/>
            <a:ext cx="123189" cy="123189"/>
          </a:xfrm>
          <a:custGeom>
            <a:avLst/>
            <a:gdLst/>
            <a:ahLst/>
            <a:cxnLst/>
            <a:rect l="l" t="t" r="r" b="b"/>
            <a:pathLst>
              <a:path w="123190" h="123190">
                <a:moveTo>
                  <a:pt x="0" y="0"/>
                </a:moveTo>
                <a:lnTo>
                  <a:pt x="123059" y="0"/>
                </a:lnTo>
                <a:lnTo>
                  <a:pt x="123059" y="123057"/>
                </a:lnTo>
                <a:lnTo>
                  <a:pt x="0" y="123057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2" name="object 302"/>
          <p:cNvSpPr/>
          <p:nvPr/>
        </p:nvSpPr>
        <p:spPr>
          <a:xfrm>
            <a:off x="8174459" y="1334250"/>
            <a:ext cx="123189" cy="123189"/>
          </a:xfrm>
          <a:custGeom>
            <a:avLst/>
            <a:gdLst/>
            <a:ahLst/>
            <a:cxnLst/>
            <a:rect l="l" t="t" r="r" b="b"/>
            <a:pathLst>
              <a:path w="123190" h="123190">
                <a:moveTo>
                  <a:pt x="0" y="0"/>
                </a:moveTo>
                <a:lnTo>
                  <a:pt x="123057" y="0"/>
                </a:lnTo>
                <a:lnTo>
                  <a:pt x="123057" y="123057"/>
                </a:lnTo>
                <a:lnTo>
                  <a:pt x="0" y="123057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3" name="object 303"/>
          <p:cNvSpPr/>
          <p:nvPr/>
        </p:nvSpPr>
        <p:spPr>
          <a:xfrm>
            <a:off x="8422181" y="1498330"/>
            <a:ext cx="1863725" cy="1302385"/>
          </a:xfrm>
          <a:custGeom>
            <a:avLst/>
            <a:gdLst/>
            <a:ahLst/>
            <a:cxnLst/>
            <a:rect l="l" t="t" r="r" b="b"/>
            <a:pathLst>
              <a:path w="1863725" h="1302385">
                <a:moveTo>
                  <a:pt x="0" y="0"/>
                </a:moveTo>
                <a:lnTo>
                  <a:pt x="1863115" y="0"/>
                </a:lnTo>
                <a:lnTo>
                  <a:pt x="1863115" y="1302062"/>
                </a:lnTo>
                <a:lnTo>
                  <a:pt x="0" y="1302062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4" name="object 304"/>
          <p:cNvSpPr/>
          <p:nvPr/>
        </p:nvSpPr>
        <p:spPr>
          <a:xfrm>
            <a:off x="8340591" y="1334250"/>
            <a:ext cx="123189" cy="123189"/>
          </a:xfrm>
          <a:custGeom>
            <a:avLst/>
            <a:gdLst/>
            <a:ahLst/>
            <a:cxnLst/>
            <a:rect l="l" t="t" r="r" b="b"/>
            <a:pathLst>
              <a:path w="123190" h="123190">
                <a:moveTo>
                  <a:pt x="0" y="0"/>
                </a:moveTo>
                <a:lnTo>
                  <a:pt x="123055" y="0"/>
                </a:lnTo>
                <a:lnTo>
                  <a:pt x="123055" y="123057"/>
                </a:lnTo>
                <a:lnTo>
                  <a:pt x="0" y="123057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5" name="object 305"/>
          <p:cNvSpPr/>
          <p:nvPr/>
        </p:nvSpPr>
        <p:spPr>
          <a:xfrm>
            <a:off x="8506717" y="1334250"/>
            <a:ext cx="123189" cy="123189"/>
          </a:xfrm>
          <a:custGeom>
            <a:avLst/>
            <a:gdLst/>
            <a:ahLst/>
            <a:cxnLst/>
            <a:rect l="l" t="t" r="r" b="b"/>
            <a:pathLst>
              <a:path w="123190" h="123190">
                <a:moveTo>
                  <a:pt x="0" y="0"/>
                </a:moveTo>
                <a:lnTo>
                  <a:pt x="123057" y="0"/>
                </a:lnTo>
                <a:lnTo>
                  <a:pt x="123057" y="123057"/>
                </a:lnTo>
                <a:lnTo>
                  <a:pt x="0" y="123057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6" name="object 306"/>
          <p:cNvSpPr/>
          <p:nvPr/>
        </p:nvSpPr>
        <p:spPr>
          <a:xfrm>
            <a:off x="8672850" y="1334250"/>
            <a:ext cx="123189" cy="123189"/>
          </a:xfrm>
          <a:custGeom>
            <a:avLst/>
            <a:gdLst/>
            <a:ahLst/>
            <a:cxnLst/>
            <a:rect l="l" t="t" r="r" b="b"/>
            <a:pathLst>
              <a:path w="123190" h="123190">
                <a:moveTo>
                  <a:pt x="0" y="0"/>
                </a:moveTo>
                <a:lnTo>
                  <a:pt x="123057" y="0"/>
                </a:lnTo>
                <a:lnTo>
                  <a:pt x="123057" y="123057"/>
                </a:lnTo>
                <a:lnTo>
                  <a:pt x="0" y="123057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7" name="object 307"/>
          <p:cNvSpPr/>
          <p:nvPr/>
        </p:nvSpPr>
        <p:spPr>
          <a:xfrm>
            <a:off x="8838979" y="1334250"/>
            <a:ext cx="123189" cy="123189"/>
          </a:xfrm>
          <a:custGeom>
            <a:avLst/>
            <a:gdLst/>
            <a:ahLst/>
            <a:cxnLst/>
            <a:rect l="l" t="t" r="r" b="b"/>
            <a:pathLst>
              <a:path w="123190" h="123190">
                <a:moveTo>
                  <a:pt x="0" y="0"/>
                </a:moveTo>
                <a:lnTo>
                  <a:pt x="123055" y="0"/>
                </a:lnTo>
                <a:lnTo>
                  <a:pt x="123055" y="123057"/>
                </a:lnTo>
                <a:lnTo>
                  <a:pt x="0" y="123057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8" name="object 308"/>
          <p:cNvSpPr/>
          <p:nvPr/>
        </p:nvSpPr>
        <p:spPr>
          <a:xfrm>
            <a:off x="9005111" y="1334250"/>
            <a:ext cx="123189" cy="123189"/>
          </a:xfrm>
          <a:custGeom>
            <a:avLst/>
            <a:gdLst/>
            <a:ahLst/>
            <a:cxnLst/>
            <a:rect l="l" t="t" r="r" b="b"/>
            <a:pathLst>
              <a:path w="123190" h="123190">
                <a:moveTo>
                  <a:pt x="0" y="0"/>
                </a:moveTo>
                <a:lnTo>
                  <a:pt x="123055" y="0"/>
                </a:lnTo>
                <a:lnTo>
                  <a:pt x="123055" y="123057"/>
                </a:lnTo>
                <a:lnTo>
                  <a:pt x="0" y="123057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9" name="object 309"/>
          <p:cNvSpPr/>
          <p:nvPr/>
        </p:nvSpPr>
        <p:spPr>
          <a:xfrm>
            <a:off x="9171237" y="1334250"/>
            <a:ext cx="123189" cy="123189"/>
          </a:xfrm>
          <a:custGeom>
            <a:avLst/>
            <a:gdLst/>
            <a:ahLst/>
            <a:cxnLst/>
            <a:rect l="l" t="t" r="r" b="b"/>
            <a:pathLst>
              <a:path w="123190" h="123190">
                <a:moveTo>
                  <a:pt x="0" y="0"/>
                </a:moveTo>
                <a:lnTo>
                  <a:pt x="123059" y="0"/>
                </a:lnTo>
                <a:lnTo>
                  <a:pt x="123059" y="123057"/>
                </a:lnTo>
                <a:lnTo>
                  <a:pt x="0" y="123057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0" name="object 310"/>
          <p:cNvSpPr/>
          <p:nvPr/>
        </p:nvSpPr>
        <p:spPr>
          <a:xfrm>
            <a:off x="9337370" y="1334250"/>
            <a:ext cx="123189" cy="123189"/>
          </a:xfrm>
          <a:custGeom>
            <a:avLst/>
            <a:gdLst/>
            <a:ahLst/>
            <a:cxnLst/>
            <a:rect l="l" t="t" r="r" b="b"/>
            <a:pathLst>
              <a:path w="123190" h="123190">
                <a:moveTo>
                  <a:pt x="0" y="0"/>
                </a:moveTo>
                <a:lnTo>
                  <a:pt x="123059" y="0"/>
                </a:lnTo>
                <a:lnTo>
                  <a:pt x="123059" y="123057"/>
                </a:lnTo>
                <a:lnTo>
                  <a:pt x="0" y="123057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1" name="object 311"/>
          <p:cNvSpPr/>
          <p:nvPr/>
        </p:nvSpPr>
        <p:spPr>
          <a:xfrm>
            <a:off x="9503500" y="1334250"/>
            <a:ext cx="123189" cy="123189"/>
          </a:xfrm>
          <a:custGeom>
            <a:avLst/>
            <a:gdLst/>
            <a:ahLst/>
            <a:cxnLst/>
            <a:rect l="l" t="t" r="r" b="b"/>
            <a:pathLst>
              <a:path w="123190" h="123190">
                <a:moveTo>
                  <a:pt x="0" y="0"/>
                </a:moveTo>
                <a:lnTo>
                  <a:pt x="123054" y="0"/>
                </a:lnTo>
                <a:lnTo>
                  <a:pt x="123054" y="123057"/>
                </a:lnTo>
                <a:lnTo>
                  <a:pt x="0" y="123057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2" name="object 312"/>
          <p:cNvSpPr/>
          <p:nvPr/>
        </p:nvSpPr>
        <p:spPr>
          <a:xfrm>
            <a:off x="9669629" y="1334250"/>
            <a:ext cx="123189" cy="123189"/>
          </a:xfrm>
          <a:custGeom>
            <a:avLst/>
            <a:gdLst/>
            <a:ahLst/>
            <a:cxnLst/>
            <a:rect l="l" t="t" r="r" b="b"/>
            <a:pathLst>
              <a:path w="123190" h="123190">
                <a:moveTo>
                  <a:pt x="0" y="0"/>
                </a:moveTo>
                <a:lnTo>
                  <a:pt x="123059" y="0"/>
                </a:lnTo>
                <a:lnTo>
                  <a:pt x="123059" y="123057"/>
                </a:lnTo>
                <a:lnTo>
                  <a:pt x="0" y="123057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3" name="object 313"/>
          <p:cNvSpPr/>
          <p:nvPr/>
        </p:nvSpPr>
        <p:spPr>
          <a:xfrm>
            <a:off x="9835757" y="1334250"/>
            <a:ext cx="123189" cy="123189"/>
          </a:xfrm>
          <a:custGeom>
            <a:avLst/>
            <a:gdLst/>
            <a:ahLst/>
            <a:cxnLst/>
            <a:rect l="l" t="t" r="r" b="b"/>
            <a:pathLst>
              <a:path w="123190" h="123190">
                <a:moveTo>
                  <a:pt x="0" y="0"/>
                </a:moveTo>
                <a:lnTo>
                  <a:pt x="123059" y="0"/>
                </a:lnTo>
                <a:lnTo>
                  <a:pt x="123059" y="123057"/>
                </a:lnTo>
                <a:lnTo>
                  <a:pt x="0" y="123057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4" name="object 314"/>
          <p:cNvSpPr/>
          <p:nvPr/>
        </p:nvSpPr>
        <p:spPr>
          <a:xfrm>
            <a:off x="10001891" y="1334250"/>
            <a:ext cx="123189" cy="123189"/>
          </a:xfrm>
          <a:custGeom>
            <a:avLst/>
            <a:gdLst/>
            <a:ahLst/>
            <a:cxnLst/>
            <a:rect l="l" t="t" r="r" b="b"/>
            <a:pathLst>
              <a:path w="123190" h="123190">
                <a:moveTo>
                  <a:pt x="0" y="0"/>
                </a:moveTo>
                <a:lnTo>
                  <a:pt x="123054" y="0"/>
                </a:lnTo>
                <a:lnTo>
                  <a:pt x="123054" y="123057"/>
                </a:lnTo>
                <a:lnTo>
                  <a:pt x="0" y="123057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5" name="object 315"/>
          <p:cNvSpPr/>
          <p:nvPr/>
        </p:nvSpPr>
        <p:spPr>
          <a:xfrm>
            <a:off x="10168016" y="1334250"/>
            <a:ext cx="123189" cy="123189"/>
          </a:xfrm>
          <a:custGeom>
            <a:avLst/>
            <a:gdLst/>
            <a:ahLst/>
            <a:cxnLst/>
            <a:rect l="l" t="t" r="r" b="b"/>
            <a:pathLst>
              <a:path w="123190" h="123190">
                <a:moveTo>
                  <a:pt x="0" y="0"/>
                </a:moveTo>
                <a:lnTo>
                  <a:pt x="123059" y="0"/>
                </a:lnTo>
                <a:lnTo>
                  <a:pt x="123059" y="123057"/>
                </a:lnTo>
                <a:lnTo>
                  <a:pt x="0" y="123057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6" name="object 316"/>
          <p:cNvSpPr/>
          <p:nvPr/>
        </p:nvSpPr>
        <p:spPr>
          <a:xfrm>
            <a:off x="366354" y="2830387"/>
            <a:ext cx="123189" cy="123189"/>
          </a:xfrm>
          <a:custGeom>
            <a:avLst/>
            <a:gdLst/>
            <a:ahLst/>
            <a:cxnLst/>
            <a:rect l="l" t="t" r="r" b="b"/>
            <a:pathLst>
              <a:path w="123190" h="123189">
                <a:moveTo>
                  <a:pt x="0" y="0"/>
                </a:moveTo>
                <a:lnTo>
                  <a:pt x="123057" y="0"/>
                </a:lnTo>
                <a:lnTo>
                  <a:pt x="123057" y="123059"/>
                </a:lnTo>
                <a:lnTo>
                  <a:pt x="0" y="123059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7" name="object 317"/>
          <p:cNvSpPr/>
          <p:nvPr/>
        </p:nvSpPr>
        <p:spPr>
          <a:xfrm>
            <a:off x="532483" y="2830387"/>
            <a:ext cx="123189" cy="123189"/>
          </a:xfrm>
          <a:custGeom>
            <a:avLst/>
            <a:gdLst/>
            <a:ahLst/>
            <a:cxnLst/>
            <a:rect l="l" t="t" r="r" b="b"/>
            <a:pathLst>
              <a:path w="123190" h="123189">
                <a:moveTo>
                  <a:pt x="0" y="0"/>
                </a:moveTo>
                <a:lnTo>
                  <a:pt x="123055" y="0"/>
                </a:lnTo>
                <a:lnTo>
                  <a:pt x="123055" y="123059"/>
                </a:lnTo>
                <a:lnTo>
                  <a:pt x="0" y="123059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8" name="object 318"/>
          <p:cNvSpPr/>
          <p:nvPr/>
        </p:nvSpPr>
        <p:spPr>
          <a:xfrm>
            <a:off x="698613" y="2830387"/>
            <a:ext cx="123189" cy="123189"/>
          </a:xfrm>
          <a:custGeom>
            <a:avLst/>
            <a:gdLst/>
            <a:ahLst/>
            <a:cxnLst/>
            <a:rect l="l" t="t" r="r" b="b"/>
            <a:pathLst>
              <a:path w="123190" h="123189">
                <a:moveTo>
                  <a:pt x="0" y="0"/>
                </a:moveTo>
                <a:lnTo>
                  <a:pt x="123057" y="0"/>
                </a:lnTo>
                <a:lnTo>
                  <a:pt x="123057" y="123059"/>
                </a:lnTo>
                <a:lnTo>
                  <a:pt x="0" y="123059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9" name="object 319"/>
          <p:cNvSpPr/>
          <p:nvPr/>
        </p:nvSpPr>
        <p:spPr>
          <a:xfrm>
            <a:off x="864741" y="2830387"/>
            <a:ext cx="123189" cy="123189"/>
          </a:xfrm>
          <a:custGeom>
            <a:avLst/>
            <a:gdLst/>
            <a:ahLst/>
            <a:cxnLst/>
            <a:rect l="l" t="t" r="r" b="b"/>
            <a:pathLst>
              <a:path w="123190" h="123189">
                <a:moveTo>
                  <a:pt x="0" y="0"/>
                </a:moveTo>
                <a:lnTo>
                  <a:pt x="123059" y="0"/>
                </a:lnTo>
                <a:lnTo>
                  <a:pt x="123059" y="123059"/>
                </a:lnTo>
                <a:lnTo>
                  <a:pt x="0" y="123059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0" name="object 320"/>
          <p:cNvSpPr/>
          <p:nvPr/>
        </p:nvSpPr>
        <p:spPr>
          <a:xfrm>
            <a:off x="1030874" y="2830387"/>
            <a:ext cx="123189" cy="123189"/>
          </a:xfrm>
          <a:custGeom>
            <a:avLst/>
            <a:gdLst/>
            <a:ahLst/>
            <a:cxnLst/>
            <a:rect l="l" t="t" r="r" b="b"/>
            <a:pathLst>
              <a:path w="123190" h="123189">
                <a:moveTo>
                  <a:pt x="0" y="0"/>
                </a:moveTo>
                <a:lnTo>
                  <a:pt x="123059" y="0"/>
                </a:lnTo>
                <a:lnTo>
                  <a:pt x="123059" y="123059"/>
                </a:lnTo>
                <a:lnTo>
                  <a:pt x="0" y="123059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1" name="object 321"/>
          <p:cNvSpPr/>
          <p:nvPr/>
        </p:nvSpPr>
        <p:spPr>
          <a:xfrm>
            <a:off x="1197004" y="2830387"/>
            <a:ext cx="123189" cy="123189"/>
          </a:xfrm>
          <a:custGeom>
            <a:avLst/>
            <a:gdLst/>
            <a:ahLst/>
            <a:cxnLst/>
            <a:rect l="l" t="t" r="r" b="b"/>
            <a:pathLst>
              <a:path w="123190" h="123189">
                <a:moveTo>
                  <a:pt x="0" y="0"/>
                </a:moveTo>
                <a:lnTo>
                  <a:pt x="123054" y="0"/>
                </a:lnTo>
                <a:lnTo>
                  <a:pt x="123054" y="123059"/>
                </a:lnTo>
                <a:lnTo>
                  <a:pt x="0" y="123059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2" name="object 322"/>
          <p:cNvSpPr/>
          <p:nvPr/>
        </p:nvSpPr>
        <p:spPr>
          <a:xfrm>
            <a:off x="1363132" y="2830387"/>
            <a:ext cx="123189" cy="123189"/>
          </a:xfrm>
          <a:custGeom>
            <a:avLst/>
            <a:gdLst/>
            <a:ahLst/>
            <a:cxnLst/>
            <a:rect l="l" t="t" r="r" b="b"/>
            <a:pathLst>
              <a:path w="123190" h="123189">
                <a:moveTo>
                  <a:pt x="0" y="0"/>
                </a:moveTo>
                <a:lnTo>
                  <a:pt x="123059" y="0"/>
                </a:lnTo>
                <a:lnTo>
                  <a:pt x="123059" y="123059"/>
                </a:lnTo>
                <a:lnTo>
                  <a:pt x="0" y="123059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3" name="object 323"/>
          <p:cNvSpPr/>
          <p:nvPr/>
        </p:nvSpPr>
        <p:spPr>
          <a:xfrm>
            <a:off x="1529261" y="2830387"/>
            <a:ext cx="123189" cy="123189"/>
          </a:xfrm>
          <a:custGeom>
            <a:avLst/>
            <a:gdLst/>
            <a:ahLst/>
            <a:cxnLst/>
            <a:rect l="l" t="t" r="r" b="b"/>
            <a:pathLst>
              <a:path w="123189" h="123189">
                <a:moveTo>
                  <a:pt x="0" y="0"/>
                </a:moveTo>
                <a:lnTo>
                  <a:pt x="123059" y="0"/>
                </a:lnTo>
                <a:lnTo>
                  <a:pt x="123059" y="123059"/>
                </a:lnTo>
                <a:lnTo>
                  <a:pt x="0" y="123059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4" name="object 324"/>
          <p:cNvSpPr/>
          <p:nvPr/>
        </p:nvSpPr>
        <p:spPr>
          <a:xfrm>
            <a:off x="1695395" y="2830387"/>
            <a:ext cx="123189" cy="123189"/>
          </a:xfrm>
          <a:custGeom>
            <a:avLst/>
            <a:gdLst/>
            <a:ahLst/>
            <a:cxnLst/>
            <a:rect l="l" t="t" r="r" b="b"/>
            <a:pathLst>
              <a:path w="123189" h="123189">
                <a:moveTo>
                  <a:pt x="0" y="0"/>
                </a:moveTo>
                <a:lnTo>
                  <a:pt x="123054" y="0"/>
                </a:lnTo>
                <a:lnTo>
                  <a:pt x="123054" y="123059"/>
                </a:lnTo>
                <a:lnTo>
                  <a:pt x="0" y="123059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5" name="object 325"/>
          <p:cNvSpPr/>
          <p:nvPr/>
        </p:nvSpPr>
        <p:spPr>
          <a:xfrm>
            <a:off x="1861520" y="2830387"/>
            <a:ext cx="123189" cy="123189"/>
          </a:xfrm>
          <a:custGeom>
            <a:avLst/>
            <a:gdLst/>
            <a:ahLst/>
            <a:cxnLst/>
            <a:rect l="l" t="t" r="r" b="b"/>
            <a:pathLst>
              <a:path w="123189" h="123189">
                <a:moveTo>
                  <a:pt x="0" y="0"/>
                </a:moveTo>
                <a:lnTo>
                  <a:pt x="123059" y="0"/>
                </a:lnTo>
                <a:lnTo>
                  <a:pt x="123059" y="123059"/>
                </a:lnTo>
                <a:lnTo>
                  <a:pt x="0" y="123059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6" name="object 326"/>
          <p:cNvSpPr/>
          <p:nvPr/>
        </p:nvSpPr>
        <p:spPr>
          <a:xfrm>
            <a:off x="2027652" y="2830387"/>
            <a:ext cx="123189" cy="123189"/>
          </a:xfrm>
          <a:custGeom>
            <a:avLst/>
            <a:gdLst/>
            <a:ahLst/>
            <a:cxnLst/>
            <a:rect l="l" t="t" r="r" b="b"/>
            <a:pathLst>
              <a:path w="123189" h="123189">
                <a:moveTo>
                  <a:pt x="0" y="0"/>
                </a:moveTo>
                <a:lnTo>
                  <a:pt x="123059" y="0"/>
                </a:lnTo>
                <a:lnTo>
                  <a:pt x="123059" y="123059"/>
                </a:lnTo>
                <a:lnTo>
                  <a:pt x="0" y="123059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7" name="object 327"/>
          <p:cNvSpPr/>
          <p:nvPr/>
        </p:nvSpPr>
        <p:spPr>
          <a:xfrm>
            <a:off x="2193782" y="2830387"/>
            <a:ext cx="123189" cy="123189"/>
          </a:xfrm>
          <a:custGeom>
            <a:avLst/>
            <a:gdLst/>
            <a:ahLst/>
            <a:cxnLst/>
            <a:rect l="l" t="t" r="r" b="b"/>
            <a:pathLst>
              <a:path w="123189" h="123189">
                <a:moveTo>
                  <a:pt x="0" y="0"/>
                </a:moveTo>
                <a:lnTo>
                  <a:pt x="123055" y="0"/>
                </a:lnTo>
                <a:lnTo>
                  <a:pt x="123055" y="123059"/>
                </a:lnTo>
                <a:lnTo>
                  <a:pt x="0" y="123059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8" name="object 328"/>
          <p:cNvSpPr/>
          <p:nvPr/>
        </p:nvSpPr>
        <p:spPr>
          <a:xfrm>
            <a:off x="2359911" y="2830387"/>
            <a:ext cx="123189" cy="123189"/>
          </a:xfrm>
          <a:custGeom>
            <a:avLst/>
            <a:gdLst/>
            <a:ahLst/>
            <a:cxnLst/>
            <a:rect l="l" t="t" r="r" b="b"/>
            <a:pathLst>
              <a:path w="123189" h="123189">
                <a:moveTo>
                  <a:pt x="0" y="0"/>
                </a:moveTo>
                <a:lnTo>
                  <a:pt x="123059" y="0"/>
                </a:lnTo>
                <a:lnTo>
                  <a:pt x="123059" y="123059"/>
                </a:lnTo>
                <a:lnTo>
                  <a:pt x="0" y="123059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9" name="object 329"/>
          <p:cNvSpPr/>
          <p:nvPr/>
        </p:nvSpPr>
        <p:spPr>
          <a:xfrm>
            <a:off x="2526041" y="2830387"/>
            <a:ext cx="123189" cy="123189"/>
          </a:xfrm>
          <a:custGeom>
            <a:avLst/>
            <a:gdLst/>
            <a:ahLst/>
            <a:cxnLst/>
            <a:rect l="l" t="t" r="r" b="b"/>
            <a:pathLst>
              <a:path w="123189" h="123189">
                <a:moveTo>
                  <a:pt x="0" y="0"/>
                </a:moveTo>
                <a:lnTo>
                  <a:pt x="123057" y="0"/>
                </a:lnTo>
                <a:lnTo>
                  <a:pt x="123057" y="123059"/>
                </a:lnTo>
                <a:lnTo>
                  <a:pt x="0" y="123059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0" name="object 330"/>
          <p:cNvSpPr/>
          <p:nvPr/>
        </p:nvSpPr>
        <p:spPr>
          <a:xfrm>
            <a:off x="2692173" y="2830387"/>
            <a:ext cx="123189" cy="123189"/>
          </a:xfrm>
          <a:custGeom>
            <a:avLst/>
            <a:gdLst/>
            <a:ahLst/>
            <a:cxnLst/>
            <a:rect l="l" t="t" r="r" b="b"/>
            <a:pathLst>
              <a:path w="123189" h="123189">
                <a:moveTo>
                  <a:pt x="0" y="0"/>
                </a:moveTo>
                <a:lnTo>
                  <a:pt x="123057" y="0"/>
                </a:lnTo>
                <a:lnTo>
                  <a:pt x="123057" y="123059"/>
                </a:lnTo>
                <a:lnTo>
                  <a:pt x="0" y="123059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1" name="object 331"/>
          <p:cNvSpPr/>
          <p:nvPr/>
        </p:nvSpPr>
        <p:spPr>
          <a:xfrm>
            <a:off x="2858302" y="2830387"/>
            <a:ext cx="123189" cy="123189"/>
          </a:xfrm>
          <a:custGeom>
            <a:avLst/>
            <a:gdLst/>
            <a:ahLst/>
            <a:cxnLst/>
            <a:rect l="l" t="t" r="r" b="b"/>
            <a:pathLst>
              <a:path w="123189" h="123189">
                <a:moveTo>
                  <a:pt x="0" y="0"/>
                </a:moveTo>
                <a:lnTo>
                  <a:pt x="123055" y="0"/>
                </a:lnTo>
                <a:lnTo>
                  <a:pt x="123055" y="123059"/>
                </a:lnTo>
                <a:lnTo>
                  <a:pt x="0" y="123059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2" name="object 332"/>
          <p:cNvSpPr/>
          <p:nvPr/>
        </p:nvSpPr>
        <p:spPr>
          <a:xfrm>
            <a:off x="3024432" y="2830387"/>
            <a:ext cx="123189" cy="123189"/>
          </a:xfrm>
          <a:custGeom>
            <a:avLst/>
            <a:gdLst/>
            <a:ahLst/>
            <a:cxnLst/>
            <a:rect l="l" t="t" r="r" b="b"/>
            <a:pathLst>
              <a:path w="123189" h="123189">
                <a:moveTo>
                  <a:pt x="0" y="0"/>
                </a:moveTo>
                <a:lnTo>
                  <a:pt x="123057" y="0"/>
                </a:lnTo>
                <a:lnTo>
                  <a:pt x="123057" y="123059"/>
                </a:lnTo>
                <a:lnTo>
                  <a:pt x="0" y="123059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3" name="object 333"/>
          <p:cNvSpPr/>
          <p:nvPr/>
        </p:nvSpPr>
        <p:spPr>
          <a:xfrm>
            <a:off x="3190561" y="2830387"/>
            <a:ext cx="123189" cy="123189"/>
          </a:xfrm>
          <a:custGeom>
            <a:avLst/>
            <a:gdLst/>
            <a:ahLst/>
            <a:cxnLst/>
            <a:rect l="l" t="t" r="r" b="b"/>
            <a:pathLst>
              <a:path w="123189" h="123189">
                <a:moveTo>
                  <a:pt x="0" y="0"/>
                </a:moveTo>
                <a:lnTo>
                  <a:pt x="123059" y="0"/>
                </a:lnTo>
                <a:lnTo>
                  <a:pt x="123059" y="123059"/>
                </a:lnTo>
                <a:lnTo>
                  <a:pt x="0" y="123059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4" name="object 334"/>
          <p:cNvSpPr/>
          <p:nvPr/>
        </p:nvSpPr>
        <p:spPr>
          <a:xfrm>
            <a:off x="3356693" y="2830387"/>
            <a:ext cx="123189" cy="123189"/>
          </a:xfrm>
          <a:custGeom>
            <a:avLst/>
            <a:gdLst/>
            <a:ahLst/>
            <a:cxnLst/>
            <a:rect l="l" t="t" r="r" b="b"/>
            <a:pathLst>
              <a:path w="123189" h="123189">
                <a:moveTo>
                  <a:pt x="0" y="0"/>
                </a:moveTo>
                <a:lnTo>
                  <a:pt x="123055" y="0"/>
                </a:lnTo>
                <a:lnTo>
                  <a:pt x="123055" y="123059"/>
                </a:lnTo>
                <a:lnTo>
                  <a:pt x="0" y="123059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5" name="object 335"/>
          <p:cNvSpPr/>
          <p:nvPr/>
        </p:nvSpPr>
        <p:spPr>
          <a:xfrm>
            <a:off x="3522819" y="2830387"/>
            <a:ext cx="123189" cy="123189"/>
          </a:xfrm>
          <a:custGeom>
            <a:avLst/>
            <a:gdLst/>
            <a:ahLst/>
            <a:cxnLst/>
            <a:rect l="l" t="t" r="r" b="b"/>
            <a:pathLst>
              <a:path w="123189" h="123189">
                <a:moveTo>
                  <a:pt x="0" y="0"/>
                </a:moveTo>
                <a:lnTo>
                  <a:pt x="123057" y="0"/>
                </a:lnTo>
                <a:lnTo>
                  <a:pt x="123057" y="123059"/>
                </a:lnTo>
                <a:lnTo>
                  <a:pt x="0" y="123059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6" name="object 336"/>
          <p:cNvSpPr/>
          <p:nvPr/>
        </p:nvSpPr>
        <p:spPr>
          <a:xfrm>
            <a:off x="3688952" y="2830387"/>
            <a:ext cx="123189" cy="123189"/>
          </a:xfrm>
          <a:custGeom>
            <a:avLst/>
            <a:gdLst/>
            <a:ahLst/>
            <a:cxnLst/>
            <a:rect l="l" t="t" r="r" b="b"/>
            <a:pathLst>
              <a:path w="123189" h="123189">
                <a:moveTo>
                  <a:pt x="0" y="0"/>
                </a:moveTo>
                <a:lnTo>
                  <a:pt x="123059" y="0"/>
                </a:lnTo>
                <a:lnTo>
                  <a:pt x="123059" y="123059"/>
                </a:lnTo>
                <a:lnTo>
                  <a:pt x="0" y="123059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7" name="object 337"/>
          <p:cNvSpPr/>
          <p:nvPr/>
        </p:nvSpPr>
        <p:spPr>
          <a:xfrm>
            <a:off x="3855081" y="2830387"/>
            <a:ext cx="123189" cy="123189"/>
          </a:xfrm>
          <a:custGeom>
            <a:avLst/>
            <a:gdLst/>
            <a:ahLst/>
            <a:cxnLst/>
            <a:rect l="l" t="t" r="r" b="b"/>
            <a:pathLst>
              <a:path w="123189" h="123189">
                <a:moveTo>
                  <a:pt x="0" y="0"/>
                </a:moveTo>
                <a:lnTo>
                  <a:pt x="123055" y="0"/>
                </a:lnTo>
                <a:lnTo>
                  <a:pt x="123055" y="123059"/>
                </a:lnTo>
                <a:lnTo>
                  <a:pt x="0" y="123059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8" name="object 338"/>
          <p:cNvSpPr/>
          <p:nvPr/>
        </p:nvSpPr>
        <p:spPr>
          <a:xfrm>
            <a:off x="4021215" y="2830387"/>
            <a:ext cx="123189" cy="123189"/>
          </a:xfrm>
          <a:custGeom>
            <a:avLst/>
            <a:gdLst/>
            <a:ahLst/>
            <a:cxnLst/>
            <a:rect l="l" t="t" r="r" b="b"/>
            <a:pathLst>
              <a:path w="123189" h="123189">
                <a:moveTo>
                  <a:pt x="0" y="0"/>
                </a:moveTo>
                <a:lnTo>
                  <a:pt x="123054" y="0"/>
                </a:lnTo>
                <a:lnTo>
                  <a:pt x="123054" y="123059"/>
                </a:lnTo>
                <a:lnTo>
                  <a:pt x="0" y="123059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9" name="object 339"/>
          <p:cNvSpPr/>
          <p:nvPr/>
        </p:nvSpPr>
        <p:spPr>
          <a:xfrm>
            <a:off x="4187339" y="2830387"/>
            <a:ext cx="123189" cy="123189"/>
          </a:xfrm>
          <a:custGeom>
            <a:avLst/>
            <a:gdLst/>
            <a:ahLst/>
            <a:cxnLst/>
            <a:rect l="l" t="t" r="r" b="b"/>
            <a:pathLst>
              <a:path w="123189" h="123189">
                <a:moveTo>
                  <a:pt x="0" y="0"/>
                </a:moveTo>
                <a:lnTo>
                  <a:pt x="123059" y="0"/>
                </a:lnTo>
                <a:lnTo>
                  <a:pt x="123059" y="123059"/>
                </a:lnTo>
                <a:lnTo>
                  <a:pt x="0" y="123059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0" name="object 340"/>
          <p:cNvSpPr/>
          <p:nvPr/>
        </p:nvSpPr>
        <p:spPr>
          <a:xfrm>
            <a:off x="4353472" y="2830387"/>
            <a:ext cx="123189" cy="123189"/>
          </a:xfrm>
          <a:custGeom>
            <a:avLst/>
            <a:gdLst/>
            <a:ahLst/>
            <a:cxnLst/>
            <a:rect l="l" t="t" r="r" b="b"/>
            <a:pathLst>
              <a:path w="123189" h="123189">
                <a:moveTo>
                  <a:pt x="0" y="0"/>
                </a:moveTo>
                <a:lnTo>
                  <a:pt x="123059" y="0"/>
                </a:lnTo>
                <a:lnTo>
                  <a:pt x="123059" y="123059"/>
                </a:lnTo>
                <a:lnTo>
                  <a:pt x="0" y="123059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1" name="object 341"/>
          <p:cNvSpPr/>
          <p:nvPr/>
        </p:nvSpPr>
        <p:spPr>
          <a:xfrm>
            <a:off x="4519602" y="2830387"/>
            <a:ext cx="123189" cy="123189"/>
          </a:xfrm>
          <a:custGeom>
            <a:avLst/>
            <a:gdLst/>
            <a:ahLst/>
            <a:cxnLst/>
            <a:rect l="l" t="t" r="r" b="b"/>
            <a:pathLst>
              <a:path w="123189" h="123189">
                <a:moveTo>
                  <a:pt x="0" y="0"/>
                </a:moveTo>
                <a:lnTo>
                  <a:pt x="123055" y="0"/>
                </a:lnTo>
                <a:lnTo>
                  <a:pt x="123055" y="123059"/>
                </a:lnTo>
                <a:lnTo>
                  <a:pt x="0" y="123059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2" name="object 342"/>
          <p:cNvSpPr/>
          <p:nvPr/>
        </p:nvSpPr>
        <p:spPr>
          <a:xfrm>
            <a:off x="4685731" y="2830387"/>
            <a:ext cx="123189" cy="123189"/>
          </a:xfrm>
          <a:custGeom>
            <a:avLst/>
            <a:gdLst/>
            <a:ahLst/>
            <a:cxnLst/>
            <a:rect l="l" t="t" r="r" b="b"/>
            <a:pathLst>
              <a:path w="123189" h="123189">
                <a:moveTo>
                  <a:pt x="0" y="0"/>
                </a:moveTo>
                <a:lnTo>
                  <a:pt x="123059" y="0"/>
                </a:lnTo>
                <a:lnTo>
                  <a:pt x="123059" y="123059"/>
                </a:lnTo>
                <a:lnTo>
                  <a:pt x="0" y="123059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3" name="object 343"/>
          <p:cNvSpPr/>
          <p:nvPr/>
        </p:nvSpPr>
        <p:spPr>
          <a:xfrm>
            <a:off x="4851860" y="2830387"/>
            <a:ext cx="123189" cy="123189"/>
          </a:xfrm>
          <a:custGeom>
            <a:avLst/>
            <a:gdLst/>
            <a:ahLst/>
            <a:cxnLst/>
            <a:rect l="l" t="t" r="r" b="b"/>
            <a:pathLst>
              <a:path w="123189" h="123189">
                <a:moveTo>
                  <a:pt x="0" y="0"/>
                </a:moveTo>
                <a:lnTo>
                  <a:pt x="123057" y="0"/>
                </a:lnTo>
                <a:lnTo>
                  <a:pt x="123057" y="123059"/>
                </a:lnTo>
                <a:lnTo>
                  <a:pt x="0" y="123059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4" name="object 344"/>
          <p:cNvSpPr/>
          <p:nvPr/>
        </p:nvSpPr>
        <p:spPr>
          <a:xfrm>
            <a:off x="5017993" y="2830387"/>
            <a:ext cx="123189" cy="123189"/>
          </a:xfrm>
          <a:custGeom>
            <a:avLst/>
            <a:gdLst/>
            <a:ahLst/>
            <a:cxnLst/>
            <a:rect l="l" t="t" r="r" b="b"/>
            <a:pathLst>
              <a:path w="123189" h="123189">
                <a:moveTo>
                  <a:pt x="0" y="0"/>
                </a:moveTo>
                <a:lnTo>
                  <a:pt x="123055" y="0"/>
                </a:lnTo>
                <a:lnTo>
                  <a:pt x="123055" y="123059"/>
                </a:lnTo>
                <a:lnTo>
                  <a:pt x="0" y="123059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5" name="object 345"/>
          <p:cNvSpPr/>
          <p:nvPr/>
        </p:nvSpPr>
        <p:spPr>
          <a:xfrm>
            <a:off x="5184118" y="2830387"/>
            <a:ext cx="123189" cy="123189"/>
          </a:xfrm>
          <a:custGeom>
            <a:avLst/>
            <a:gdLst/>
            <a:ahLst/>
            <a:cxnLst/>
            <a:rect l="l" t="t" r="r" b="b"/>
            <a:pathLst>
              <a:path w="123189" h="123189">
                <a:moveTo>
                  <a:pt x="0" y="0"/>
                </a:moveTo>
                <a:lnTo>
                  <a:pt x="123059" y="0"/>
                </a:lnTo>
                <a:lnTo>
                  <a:pt x="123059" y="123059"/>
                </a:lnTo>
                <a:lnTo>
                  <a:pt x="0" y="123059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6" name="object 346"/>
          <p:cNvSpPr/>
          <p:nvPr/>
        </p:nvSpPr>
        <p:spPr>
          <a:xfrm>
            <a:off x="5350252" y="2830387"/>
            <a:ext cx="123189" cy="123189"/>
          </a:xfrm>
          <a:custGeom>
            <a:avLst/>
            <a:gdLst/>
            <a:ahLst/>
            <a:cxnLst/>
            <a:rect l="l" t="t" r="r" b="b"/>
            <a:pathLst>
              <a:path w="123189" h="123189">
                <a:moveTo>
                  <a:pt x="0" y="0"/>
                </a:moveTo>
                <a:lnTo>
                  <a:pt x="123057" y="0"/>
                </a:lnTo>
                <a:lnTo>
                  <a:pt x="123057" y="123059"/>
                </a:lnTo>
                <a:lnTo>
                  <a:pt x="0" y="123059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7" name="object 347"/>
          <p:cNvSpPr/>
          <p:nvPr/>
        </p:nvSpPr>
        <p:spPr>
          <a:xfrm>
            <a:off x="5516380" y="2830387"/>
            <a:ext cx="123189" cy="123189"/>
          </a:xfrm>
          <a:custGeom>
            <a:avLst/>
            <a:gdLst/>
            <a:ahLst/>
            <a:cxnLst/>
            <a:rect l="l" t="t" r="r" b="b"/>
            <a:pathLst>
              <a:path w="123189" h="123189">
                <a:moveTo>
                  <a:pt x="0" y="0"/>
                </a:moveTo>
                <a:lnTo>
                  <a:pt x="123055" y="0"/>
                </a:lnTo>
                <a:lnTo>
                  <a:pt x="123055" y="123059"/>
                </a:lnTo>
                <a:lnTo>
                  <a:pt x="0" y="123059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8" name="object 348"/>
          <p:cNvSpPr/>
          <p:nvPr/>
        </p:nvSpPr>
        <p:spPr>
          <a:xfrm>
            <a:off x="5682513" y="2830387"/>
            <a:ext cx="123189" cy="123189"/>
          </a:xfrm>
          <a:custGeom>
            <a:avLst/>
            <a:gdLst/>
            <a:ahLst/>
            <a:cxnLst/>
            <a:rect l="l" t="t" r="r" b="b"/>
            <a:pathLst>
              <a:path w="123189" h="123189">
                <a:moveTo>
                  <a:pt x="0" y="0"/>
                </a:moveTo>
                <a:lnTo>
                  <a:pt x="123055" y="0"/>
                </a:lnTo>
                <a:lnTo>
                  <a:pt x="123055" y="123059"/>
                </a:lnTo>
                <a:lnTo>
                  <a:pt x="0" y="123059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9" name="object 349"/>
          <p:cNvSpPr/>
          <p:nvPr/>
        </p:nvSpPr>
        <p:spPr>
          <a:xfrm>
            <a:off x="5848639" y="2830387"/>
            <a:ext cx="123189" cy="123189"/>
          </a:xfrm>
          <a:custGeom>
            <a:avLst/>
            <a:gdLst/>
            <a:ahLst/>
            <a:cxnLst/>
            <a:rect l="l" t="t" r="r" b="b"/>
            <a:pathLst>
              <a:path w="123189" h="123189">
                <a:moveTo>
                  <a:pt x="0" y="0"/>
                </a:moveTo>
                <a:lnTo>
                  <a:pt x="123057" y="0"/>
                </a:lnTo>
                <a:lnTo>
                  <a:pt x="123057" y="123059"/>
                </a:lnTo>
                <a:lnTo>
                  <a:pt x="0" y="123059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0" name="object 350"/>
          <p:cNvSpPr/>
          <p:nvPr/>
        </p:nvSpPr>
        <p:spPr>
          <a:xfrm>
            <a:off x="6014772" y="2830387"/>
            <a:ext cx="123189" cy="123189"/>
          </a:xfrm>
          <a:custGeom>
            <a:avLst/>
            <a:gdLst/>
            <a:ahLst/>
            <a:cxnLst/>
            <a:rect l="l" t="t" r="r" b="b"/>
            <a:pathLst>
              <a:path w="123189" h="123189">
                <a:moveTo>
                  <a:pt x="0" y="0"/>
                </a:moveTo>
                <a:lnTo>
                  <a:pt x="123059" y="0"/>
                </a:lnTo>
                <a:lnTo>
                  <a:pt x="123059" y="123059"/>
                </a:lnTo>
                <a:lnTo>
                  <a:pt x="0" y="123059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1" name="object 351"/>
          <p:cNvSpPr/>
          <p:nvPr/>
        </p:nvSpPr>
        <p:spPr>
          <a:xfrm>
            <a:off x="6180900" y="2830387"/>
            <a:ext cx="123189" cy="123189"/>
          </a:xfrm>
          <a:custGeom>
            <a:avLst/>
            <a:gdLst/>
            <a:ahLst/>
            <a:cxnLst/>
            <a:rect l="l" t="t" r="r" b="b"/>
            <a:pathLst>
              <a:path w="123189" h="123189">
                <a:moveTo>
                  <a:pt x="0" y="0"/>
                </a:moveTo>
                <a:lnTo>
                  <a:pt x="123055" y="0"/>
                </a:lnTo>
                <a:lnTo>
                  <a:pt x="123055" y="123059"/>
                </a:lnTo>
                <a:lnTo>
                  <a:pt x="0" y="123059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2" name="object 352"/>
          <p:cNvSpPr/>
          <p:nvPr/>
        </p:nvSpPr>
        <p:spPr>
          <a:xfrm>
            <a:off x="6347030" y="2830387"/>
            <a:ext cx="123189" cy="123189"/>
          </a:xfrm>
          <a:custGeom>
            <a:avLst/>
            <a:gdLst/>
            <a:ahLst/>
            <a:cxnLst/>
            <a:rect l="l" t="t" r="r" b="b"/>
            <a:pathLst>
              <a:path w="123189" h="123189">
                <a:moveTo>
                  <a:pt x="0" y="0"/>
                </a:moveTo>
                <a:lnTo>
                  <a:pt x="123057" y="0"/>
                </a:lnTo>
                <a:lnTo>
                  <a:pt x="123057" y="123059"/>
                </a:lnTo>
                <a:lnTo>
                  <a:pt x="0" y="123059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3" name="object 353"/>
          <p:cNvSpPr/>
          <p:nvPr/>
        </p:nvSpPr>
        <p:spPr>
          <a:xfrm>
            <a:off x="6513159" y="2830387"/>
            <a:ext cx="123189" cy="123189"/>
          </a:xfrm>
          <a:custGeom>
            <a:avLst/>
            <a:gdLst/>
            <a:ahLst/>
            <a:cxnLst/>
            <a:rect l="l" t="t" r="r" b="b"/>
            <a:pathLst>
              <a:path w="123190" h="123189">
                <a:moveTo>
                  <a:pt x="0" y="0"/>
                </a:moveTo>
                <a:lnTo>
                  <a:pt x="123059" y="0"/>
                </a:lnTo>
                <a:lnTo>
                  <a:pt x="123059" y="123059"/>
                </a:lnTo>
                <a:lnTo>
                  <a:pt x="0" y="123059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4" name="object 354"/>
          <p:cNvSpPr/>
          <p:nvPr/>
        </p:nvSpPr>
        <p:spPr>
          <a:xfrm>
            <a:off x="6679292" y="2830387"/>
            <a:ext cx="123189" cy="123189"/>
          </a:xfrm>
          <a:custGeom>
            <a:avLst/>
            <a:gdLst/>
            <a:ahLst/>
            <a:cxnLst/>
            <a:rect l="l" t="t" r="r" b="b"/>
            <a:pathLst>
              <a:path w="123190" h="123189">
                <a:moveTo>
                  <a:pt x="0" y="0"/>
                </a:moveTo>
                <a:lnTo>
                  <a:pt x="123055" y="0"/>
                </a:lnTo>
                <a:lnTo>
                  <a:pt x="123055" y="123059"/>
                </a:lnTo>
                <a:lnTo>
                  <a:pt x="0" y="123059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5" name="object 355"/>
          <p:cNvSpPr/>
          <p:nvPr/>
        </p:nvSpPr>
        <p:spPr>
          <a:xfrm>
            <a:off x="6845417" y="2830387"/>
            <a:ext cx="123189" cy="123189"/>
          </a:xfrm>
          <a:custGeom>
            <a:avLst/>
            <a:gdLst/>
            <a:ahLst/>
            <a:cxnLst/>
            <a:rect l="l" t="t" r="r" b="b"/>
            <a:pathLst>
              <a:path w="123190" h="123189">
                <a:moveTo>
                  <a:pt x="0" y="0"/>
                </a:moveTo>
                <a:lnTo>
                  <a:pt x="123059" y="0"/>
                </a:lnTo>
                <a:lnTo>
                  <a:pt x="123059" y="123059"/>
                </a:lnTo>
                <a:lnTo>
                  <a:pt x="0" y="123059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6" name="object 356"/>
          <p:cNvSpPr/>
          <p:nvPr/>
        </p:nvSpPr>
        <p:spPr>
          <a:xfrm>
            <a:off x="7011550" y="2830387"/>
            <a:ext cx="123189" cy="123189"/>
          </a:xfrm>
          <a:custGeom>
            <a:avLst/>
            <a:gdLst/>
            <a:ahLst/>
            <a:cxnLst/>
            <a:rect l="l" t="t" r="r" b="b"/>
            <a:pathLst>
              <a:path w="123190" h="123189">
                <a:moveTo>
                  <a:pt x="0" y="0"/>
                </a:moveTo>
                <a:lnTo>
                  <a:pt x="123059" y="0"/>
                </a:lnTo>
                <a:lnTo>
                  <a:pt x="123059" y="123059"/>
                </a:lnTo>
                <a:lnTo>
                  <a:pt x="0" y="123059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7" name="object 357"/>
          <p:cNvSpPr/>
          <p:nvPr/>
        </p:nvSpPr>
        <p:spPr>
          <a:xfrm>
            <a:off x="7177680" y="2830387"/>
            <a:ext cx="123189" cy="123189"/>
          </a:xfrm>
          <a:custGeom>
            <a:avLst/>
            <a:gdLst/>
            <a:ahLst/>
            <a:cxnLst/>
            <a:rect l="l" t="t" r="r" b="b"/>
            <a:pathLst>
              <a:path w="123190" h="123189">
                <a:moveTo>
                  <a:pt x="0" y="0"/>
                </a:moveTo>
                <a:lnTo>
                  <a:pt x="123054" y="0"/>
                </a:lnTo>
                <a:lnTo>
                  <a:pt x="123054" y="123059"/>
                </a:lnTo>
                <a:lnTo>
                  <a:pt x="0" y="123059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8" name="object 358"/>
          <p:cNvSpPr/>
          <p:nvPr/>
        </p:nvSpPr>
        <p:spPr>
          <a:xfrm>
            <a:off x="7343812" y="2830387"/>
            <a:ext cx="123189" cy="123189"/>
          </a:xfrm>
          <a:custGeom>
            <a:avLst/>
            <a:gdLst/>
            <a:ahLst/>
            <a:cxnLst/>
            <a:rect l="l" t="t" r="r" b="b"/>
            <a:pathLst>
              <a:path w="123190" h="123189">
                <a:moveTo>
                  <a:pt x="0" y="0"/>
                </a:moveTo>
                <a:lnTo>
                  <a:pt x="123055" y="0"/>
                </a:lnTo>
                <a:lnTo>
                  <a:pt x="123055" y="123059"/>
                </a:lnTo>
                <a:lnTo>
                  <a:pt x="0" y="123059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9" name="object 359"/>
          <p:cNvSpPr/>
          <p:nvPr/>
        </p:nvSpPr>
        <p:spPr>
          <a:xfrm>
            <a:off x="7509937" y="2830387"/>
            <a:ext cx="123189" cy="123189"/>
          </a:xfrm>
          <a:custGeom>
            <a:avLst/>
            <a:gdLst/>
            <a:ahLst/>
            <a:cxnLst/>
            <a:rect l="l" t="t" r="r" b="b"/>
            <a:pathLst>
              <a:path w="123190" h="123189">
                <a:moveTo>
                  <a:pt x="0" y="0"/>
                </a:moveTo>
                <a:lnTo>
                  <a:pt x="123059" y="0"/>
                </a:lnTo>
                <a:lnTo>
                  <a:pt x="123059" y="123059"/>
                </a:lnTo>
                <a:lnTo>
                  <a:pt x="0" y="123059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0" name="object 360"/>
          <p:cNvSpPr/>
          <p:nvPr/>
        </p:nvSpPr>
        <p:spPr>
          <a:xfrm>
            <a:off x="7676071" y="2830387"/>
            <a:ext cx="123189" cy="123189"/>
          </a:xfrm>
          <a:custGeom>
            <a:avLst/>
            <a:gdLst/>
            <a:ahLst/>
            <a:cxnLst/>
            <a:rect l="l" t="t" r="r" b="b"/>
            <a:pathLst>
              <a:path w="123190" h="123189">
                <a:moveTo>
                  <a:pt x="0" y="0"/>
                </a:moveTo>
                <a:lnTo>
                  <a:pt x="123057" y="0"/>
                </a:lnTo>
                <a:lnTo>
                  <a:pt x="123057" y="123059"/>
                </a:lnTo>
                <a:lnTo>
                  <a:pt x="0" y="123059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1" name="object 361"/>
          <p:cNvSpPr/>
          <p:nvPr/>
        </p:nvSpPr>
        <p:spPr>
          <a:xfrm>
            <a:off x="7842200" y="2830387"/>
            <a:ext cx="123189" cy="123189"/>
          </a:xfrm>
          <a:custGeom>
            <a:avLst/>
            <a:gdLst/>
            <a:ahLst/>
            <a:cxnLst/>
            <a:rect l="l" t="t" r="r" b="b"/>
            <a:pathLst>
              <a:path w="123190" h="123189">
                <a:moveTo>
                  <a:pt x="0" y="0"/>
                </a:moveTo>
                <a:lnTo>
                  <a:pt x="123055" y="0"/>
                </a:lnTo>
                <a:lnTo>
                  <a:pt x="123055" y="123059"/>
                </a:lnTo>
                <a:lnTo>
                  <a:pt x="0" y="123059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2" name="object 362"/>
          <p:cNvSpPr/>
          <p:nvPr/>
        </p:nvSpPr>
        <p:spPr>
          <a:xfrm>
            <a:off x="8008329" y="2830387"/>
            <a:ext cx="123189" cy="123189"/>
          </a:xfrm>
          <a:custGeom>
            <a:avLst/>
            <a:gdLst/>
            <a:ahLst/>
            <a:cxnLst/>
            <a:rect l="l" t="t" r="r" b="b"/>
            <a:pathLst>
              <a:path w="123190" h="123189">
                <a:moveTo>
                  <a:pt x="0" y="0"/>
                </a:moveTo>
                <a:lnTo>
                  <a:pt x="123059" y="0"/>
                </a:lnTo>
                <a:lnTo>
                  <a:pt x="123059" y="123059"/>
                </a:lnTo>
                <a:lnTo>
                  <a:pt x="0" y="123059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3" name="object 363"/>
          <p:cNvSpPr/>
          <p:nvPr/>
        </p:nvSpPr>
        <p:spPr>
          <a:xfrm>
            <a:off x="8174459" y="2830387"/>
            <a:ext cx="123189" cy="123189"/>
          </a:xfrm>
          <a:custGeom>
            <a:avLst/>
            <a:gdLst/>
            <a:ahLst/>
            <a:cxnLst/>
            <a:rect l="l" t="t" r="r" b="b"/>
            <a:pathLst>
              <a:path w="123190" h="123189">
                <a:moveTo>
                  <a:pt x="0" y="0"/>
                </a:moveTo>
                <a:lnTo>
                  <a:pt x="123057" y="0"/>
                </a:lnTo>
                <a:lnTo>
                  <a:pt x="123057" y="123059"/>
                </a:lnTo>
                <a:lnTo>
                  <a:pt x="0" y="123059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4" name="object 364"/>
          <p:cNvSpPr/>
          <p:nvPr/>
        </p:nvSpPr>
        <p:spPr>
          <a:xfrm>
            <a:off x="8340591" y="2830387"/>
            <a:ext cx="123189" cy="123189"/>
          </a:xfrm>
          <a:custGeom>
            <a:avLst/>
            <a:gdLst/>
            <a:ahLst/>
            <a:cxnLst/>
            <a:rect l="l" t="t" r="r" b="b"/>
            <a:pathLst>
              <a:path w="123190" h="123189">
                <a:moveTo>
                  <a:pt x="0" y="0"/>
                </a:moveTo>
                <a:lnTo>
                  <a:pt x="123055" y="0"/>
                </a:lnTo>
                <a:lnTo>
                  <a:pt x="123055" y="123059"/>
                </a:lnTo>
                <a:lnTo>
                  <a:pt x="0" y="123059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5" name="object 365"/>
          <p:cNvSpPr/>
          <p:nvPr/>
        </p:nvSpPr>
        <p:spPr>
          <a:xfrm>
            <a:off x="8506717" y="2830387"/>
            <a:ext cx="123189" cy="123189"/>
          </a:xfrm>
          <a:custGeom>
            <a:avLst/>
            <a:gdLst/>
            <a:ahLst/>
            <a:cxnLst/>
            <a:rect l="l" t="t" r="r" b="b"/>
            <a:pathLst>
              <a:path w="123190" h="123189">
                <a:moveTo>
                  <a:pt x="0" y="0"/>
                </a:moveTo>
                <a:lnTo>
                  <a:pt x="123057" y="0"/>
                </a:lnTo>
                <a:lnTo>
                  <a:pt x="123057" y="123059"/>
                </a:lnTo>
                <a:lnTo>
                  <a:pt x="0" y="123059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6" name="object 366"/>
          <p:cNvSpPr/>
          <p:nvPr/>
        </p:nvSpPr>
        <p:spPr>
          <a:xfrm>
            <a:off x="8672850" y="2830387"/>
            <a:ext cx="123189" cy="123189"/>
          </a:xfrm>
          <a:custGeom>
            <a:avLst/>
            <a:gdLst/>
            <a:ahLst/>
            <a:cxnLst/>
            <a:rect l="l" t="t" r="r" b="b"/>
            <a:pathLst>
              <a:path w="123190" h="123189">
                <a:moveTo>
                  <a:pt x="0" y="0"/>
                </a:moveTo>
                <a:lnTo>
                  <a:pt x="123057" y="0"/>
                </a:lnTo>
                <a:lnTo>
                  <a:pt x="123057" y="123059"/>
                </a:lnTo>
                <a:lnTo>
                  <a:pt x="0" y="123059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7" name="object 367"/>
          <p:cNvSpPr/>
          <p:nvPr/>
        </p:nvSpPr>
        <p:spPr>
          <a:xfrm>
            <a:off x="8838979" y="2830387"/>
            <a:ext cx="123189" cy="123189"/>
          </a:xfrm>
          <a:custGeom>
            <a:avLst/>
            <a:gdLst/>
            <a:ahLst/>
            <a:cxnLst/>
            <a:rect l="l" t="t" r="r" b="b"/>
            <a:pathLst>
              <a:path w="123190" h="123189">
                <a:moveTo>
                  <a:pt x="0" y="0"/>
                </a:moveTo>
                <a:lnTo>
                  <a:pt x="123055" y="0"/>
                </a:lnTo>
                <a:lnTo>
                  <a:pt x="123055" y="123059"/>
                </a:lnTo>
                <a:lnTo>
                  <a:pt x="0" y="123059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8" name="object 368"/>
          <p:cNvSpPr/>
          <p:nvPr/>
        </p:nvSpPr>
        <p:spPr>
          <a:xfrm>
            <a:off x="9005111" y="2830387"/>
            <a:ext cx="123189" cy="123189"/>
          </a:xfrm>
          <a:custGeom>
            <a:avLst/>
            <a:gdLst/>
            <a:ahLst/>
            <a:cxnLst/>
            <a:rect l="l" t="t" r="r" b="b"/>
            <a:pathLst>
              <a:path w="123190" h="123189">
                <a:moveTo>
                  <a:pt x="0" y="0"/>
                </a:moveTo>
                <a:lnTo>
                  <a:pt x="123055" y="0"/>
                </a:lnTo>
                <a:lnTo>
                  <a:pt x="123055" y="123059"/>
                </a:lnTo>
                <a:lnTo>
                  <a:pt x="0" y="123059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9" name="object 369"/>
          <p:cNvSpPr/>
          <p:nvPr/>
        </p:nvSpPr>
        <p:spPr>
          <a:xfrm>
            <a:off x="9171237" y="2830387"/>
            <a:ext cx="123189" cy="123189"/>
          </a:xfrm>
          <a:custGeom>
            <a:avLst/>
            <a:gdLst/>
            <a:ahLst/>
            <a:cxnLst/>
            <a:rect l="l" t="t" r="r" b="b"/>
            <a:pathLst>
              <a:path w="123190" h="123189">
                <a:moveTo>
                  <a:pt x="0" y="0"/>
                </a:moveTo>
                <a:lnTo>
                  <a:pt x="123059" y="0"/>
                </a:lnTo>
                <a:lnTo>
                  <a:pt x="123059" y="123059"/>
                </a:lnTo>
                <a:lnTo>
                  <a:pt x="0" y="123059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0" name="object 370"/>
          <p:cNvSpPr/>
          <p:nvPr/>
        </p:nvSpPr>
        <p:spPr>
          <a:xfrm>
            <a:off x="9337370" y="2830387"/>
            <a:ext cx="123189" cy="123189"/>
          </a:xfrm>
          <a:custGeom>
            <a:avLst/>
            <a:gdLst/>
            <a:ahLst/>
            <a:cxnLst/>
            <a:rect l="l" t="t" r="r" b="b"/>
            <a:pathLst>
              <a:path w="123190" h="123189">
                <a:moveTo>
                  <a:pt x="0" y="0"/>
                </a:moveTo>
                <a:lnTo>
                  <a:pt x="123059" y="0"/>
                </a:lnTo>
                <a:lnTo>
                  <a:pt x="123059" y="123059"/>
                </a:lnTo>
                <a:lnTo>
                  <a:pt x="0" y="123059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1" name="object 371"/>
          <p:cNvSpPr/>
          <p:nvPr/>
        </p:nvSpPr>
        <p:spPr>
          <a:xfrm>
            <a:off x="9503500" y="2830387"/>
            <a:ext cx="123189" cy="123189"/>
          </a:xfrm>
          <a:custGeom>
            <a:avLst/>
            <a:gdLst/>
            <a:ahLst/>
            <a:cxnLst/>
            <a:rect l="l" t="t" r="r" b="b"/>
            <a:pathLst>
              <a:path w="123190" h="123189">
                <a:moveTo>
                  <a:pt x="0" y="0"/>
                </a:moveTo>
                <a:lnTo>
                  <a:pt x="123054" y="0"/>
                </a:lnTo>
                <a:lnTo>
                  <a:pt x="123054" y="123059"/>
                </a:lnTo>
                <a:lnTo>
                  <a:pt x="0" y="123059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2" name="object 372"/>
          <p:cNvSpPr/>
          <p:nvPr/>
        </p:nvSpPr>
        <p:spPr>
          <a:xfrm>
            <a:off x="9669629" y="2830387"/>
            <a:ext cx="123189" cy="123189"/>
          </a:xfrm>
          <a:custGeom>
            <a:avLst/>
            <a:gdLst/>
            <a:ahLst/>
            <a:cxnLst/>
            <a:rect l="l" t="t" r="r" b="b"/>
            <a:pathLst>
              <a:path w="123190" h="123189">
                <a:moveTo>
                  <a:pt x="0" y="0"/>
                </a:moveTo>
                <a:lnTo>
                  <a:pt x="123059" y="0"/>
                </a:lnTo>
                <a:lnTo>
                  <a:pt x="123059" y="123059"/>
                </a:lnTo>
                <a:lnTo>
                  <a:pt x="0" y="123059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3" name="object 373"/>
          <p:cNvSpPr/>
          <p:nvPr/>
        </p:nvSpPr>
        <p:spPr>
          <a:xfrm>
            <a:off x="9835757" y="2830387"/>
            <a:ext cx="123189" cy="123189"/>
          </a:xfrm>
          <a:custGeom>
            <a:avLst/>
            <a:gdLst/>
            <a:ahLst/>
            <a:cxnLst/>
            <a:rect l="l" t="t" r="r" b="b"/>
            <a:pathLst>
              <a:path w="123190" h="123189">
                <a:moveTo>
                  <a:pt x="0" y="0"/>
                </a:moveTo>
                <a:lnTo>
                  <a:pt x="123059" y="0"/>
                </a:lnTo>
                <a:lnTo>
                  <a:pt x="123059" y="123059"/>
                </a:lnTo>
                <a:lnTo>
                  <a:pt x="0" y="123059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4" name="object 374"/>
          <p:cNvSpPr/>
          <p:nvPr/>
        </p:nvSpPr>
        <p:spPr>
          <a:xfrm>
            <a:off x="10001891" y="2830387"/>
            <a:ext cx="123189" cy="123189"/>
          </a:xfrm>
          <a:custGeom>
            <a:avLst/>
            <a:gdLst/>
            <a:ahLst/>
            <a:cxnLst/>
            <a:rect l="l" t="t" r="r" b="b"/>
            <a:pathLst>
              <a:path w="123190" h="123189">
                <a:moveTo>
                  <a:pt x="0" y="0"/>
                </a:moveTo>
                <a:lnTo>
                  <a:pt x="123054" y="0"/>
                </a:lnTo>
                <a:lnTo>
                  <a:pt x="123054" y="123059"/>
                </a:lnTo>
                <a:lnTo>
                  <a:pt x="0" y="123059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5" name="object 375"/>
          <p:cNvSpPr/>
          <p:nvPr/>
        </p:nvSpPr>
        <p:spPr>
          <a:xfrm>
            <a:off x="10168016" y="2830387"/>
            <a:ext cx="123189" cy="123189"/>
          </a:xfrm>
          <a:custGeom>
            <a:avLst/>
            <a:gdLst/>
            <a:ahLst/>
            <a:cxnLst/>
            <a:rect l="l" t="t" r="r" b="b"/>
            <a:pathLst>
              <a:path w="123190" h="123189">
                <a:moveTo>
                  <a:pt x="0" y="0"/>
                </a:moveTo>
                <a:lnTo>
                  <a:pt x="123059" y="0"/>
                </a:lnTo>
                <a:lnTo>
                  <a:pt x="123059" y="123059"/>
                </a:lnTo>
                <a:lnTo>
                  <a:pt x="0" y="123059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6" name="object 376"/>
          <p:cNvSpPr txBox="1"/>
          <p:nvPr/>
        </p:nvSpPr>
        <p:spPr>
          <a:xfrm>
            <a:off x="410465" y="504687"/>
            <a:ext cx="1781810" cy="82867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5080">
              <a:lnSpc>
                <a:spcPts val="890"/>
              </a:lnSpc>
              <a:spcBef>
                <a:spcPts val="185"/>
              </a:spcBef>
            </a:pP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I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made a series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of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basic models,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from  </a:t>
            </a:r>
            <a:r>
              <a:rPr sz="800" spc="10" dirty="0">
                <a:solidFill>
                  <a:srgbClr val="151616"/>
                </a:solidFill>
                <a:latin typeface="Arial"/>
                <a:cs typeface="Arial"/>
              </a:rPr>
              <a:t>MDF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and High Density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Polystyrene.  This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allowed me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experiment with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initial shape.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I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changed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shape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of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idea 1 slightly as a result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of cutting the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material. See </a:t>
            </a:r>
            <a:r>
              <a:rPr sz="800" spc="-10" dirty="0">
                <a:solidFill>
                  <a:srgbClr val="151616"/>
                </a:solidFill>
                <a:latin typeface="Arial"/>
                <a:cs typeface="Arial"/>
              </a:rPr>
              <a:t>below,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compared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to the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original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sketch</a:t>
            </a:r>
            <a:endParaRPr sz="800">
              <a:latin typeface="Arial"/>
              <a:cs typeface="Arial"/>
            </a:endParaRPr>
          </a:p>
        </p:txBody>
      </p:sp>
      <p:sp>
        <p:nvSpPr>
          <p:cNvPr id="377" name="object 377"/>
          <p:cNvSpPr/>
          <p:nvPr/>
        </p:nvSpPr>
        <p:spPr>
          <a:xfrm>
            <a:off x="598867" y="3173454"/>
            <a:ext cx="1186581" cy="129690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8" name="object 378"/>
          <p:cNvSpPr/>
          <p:nvPr/>
        </p:nvSpPr>
        <p:spPr>
          <a:xfrm>
            <a:off x="767927" y="3041225"/>
            <a:ext cx="94615" cy="579120"/>
          </a:xfrm>
          <a:custGeom>
            <a:avLst/>
            <a:gdLst/>
            <a:ahLst/>
            <a:cxnLst/>
            <a:rect l="l" t="t" r="r" b="b"/>
            <a:pathLst>
              <a:path w="94615" h="579120">
                <a:moveTo>
                  <a:pt x="56051" y="78120"/>
                </a:moveTo>
                <a:lnTo>
                  <a:pt x="38051" y="78120"/>
                </a:lnTo>
                <a:lnTo>
                  <a:pt x="38051" y="578693"/>
                </a:lnTo>
                <a:lnTo>
                  <a:pt x="56051" y="578693"/>
                </a:lnTo>
                <a:lnTo>
                  <a:pt x="56051" y="78120"/>
                </a:lnTo>
                <a:close/>
              </a:path>
              <a:path w="94615" h="579120">
                <a:moveTo>
                  <a:pt x="47052" y="0"/>
                </a:moveTo>
                <a:lnTo>
                  <a:pt x="0" y="85535"/>
                </a:lnTo>
                <a:lnTo>
                  <a:pt x="38051" y="85535"/>
                </a:lnTo>
                <a:lnTo>
                  <a:pt x="38051" y="78120"/>
                </a:lnTo>
                <a:lnTo>
                  <a:pt x="90024" y="78120"/>
                </a:lnTo>
                <a:lnTo>
                  <a:pt x="47052" y="0"/>
                </a:lnTo>
                <a:close/>
              </a:path>
              <a:path w="94615" h="579120">
                <a:moveTo>
                  <a:pt x="90024" y="78120"/>
                </a:moveTo>
                <a:lnTo>
                  <a:pt x="56051" y="78120"/>
                </a:lnTo>
                <a:lnTo>
                  <a:pt x="56051" y="85535"/>
                </a:lnTo>
                <a:lnTo>
                  <a:pt x="94103" y="85535"/>
                </a:lnTo>
                <a:lnTo>
                  <a:pt x="90024" y="78120"/>
                </a:lnTo>
                <a:close/>
              </a:path>
            </a:pathLst>
          </a:custGeom>
          <a:solidFill>
            <a:srgbClr val="DD2B1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9" name="object 379"/>
          <p:cNvSpPr/>
          <p:nvPr/>
        </p:nvSpPr>
        <p:spPr>
          <a:xfrm>
            <a:off x="1696579" y="3041225"/>
            <a:ext cx="94615" cy="318135"/>
          </a:xfrm>
          <a:custGeom>
            <a:avLst/>
            <a:gdLst/>
            <a:ahLst/>
            <a:cxnLst/>
            <a:rect l="l" t="t" r="r" b="b"/>
            <a:pathLst>
              <a:path w="94614" h="318135">
                <a:moveTo>
                  <a:pt x="56052" y="78120"/>
                </a:moveTo>
                <a:lnTo>
                  <a:pt x="38051" y="78120"/>
                </a:lnTo>
                <a:lnTo>
                  <a:pt x="38051" y="317574"/>
                </a:lnTo>
                <a:lnTo>
                  <a:pt x="56052" y="317574"/>
                </a:lnTo>
                <a:lnTo>
                  <a:pt x="56052" y="78120"/>
                </a:lnTo>
                <a:close/>
              </a:path>
              <a:path w="94614" h="318135">
                <a:moveTo>
                  <a:pt x="47052" y="0"/>
                </a:moveTo>
                <a:lnTo>
                  <a:pt x="0" y="85535"/>
                </a:lnTo>
                <a:lnTo>
                  <a:pt x="38051" y="85535"/>
                </a:lnTo>
                <a:lnTo>
                  <a:pt x="38051" y="78120"/>
                </a:lnTo>
                <a:lnTo>
                  <a:pt x="90025" y="78120"/>
                </a:lnTo>
                <a:lnTo>
                  <a:pt x="47052" y="0"/>
                </a:lnTo>
                <a:close/>
              </a:path>
              <a:path w="94614" h="318135">
                <a:moveTo>
                  <a:pt x="90025" y="78120"/>
                </a:moveTo>
                <a:lnTo>
                  <a:pt x="56052" y="78120"/>
                </a:lnTo>
                <a:lnTo>
                  <a:pt x="56052" y="85535"/>
                </a:lnTo>
                <a:lnTo>
                  <a:pt x="94104" y="85535"/>
                </a:lnTo>
                <a:lnTo>
                  <a:pt x="90025" y="78120"/>
                </a:lnTo>
                <a:close/>
              </a:path>
            </a:pathLst>
          </a:custGeom>
          <a:solidFill>
            <a:srgbClr val="DD2B1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0" name="object 380"/>
          <p:cNvSpPr txBox="1"/>
          <p:nvPr/>
        </p:nvSpPr>
        <p:spPr>
          <a:xfrm>
            <a:off x="2382121" y="511037"/>
            <a:ext cx="1853564" cy="82867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13970">
              <a:lnSpc>
                <a:spcPts val="890"/>
              </a:lnSpc>
              <a:spcBef>
                <a:spcPts val="185"/>
              </a:spcBef>
            </a:pP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I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also changed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proportions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of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each  part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of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idea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2,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when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I started to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draw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basic design on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to the</a:t>
            </a:r>
            <a:r>
              <a:rPr sz="800" spc="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10" dirty="0">
                <a:solidFill>
                  <a:srgbClr val="151616"/>
                </a:solidFill>
                <a:latin typeface="Arial"/>
                <a:cs typeface="Arial"/>
              </a:rPr>
              <a:t>MDF.</a:t>
            </a:r>
            <a:endParaRPr sz="800">
              <a:latin typeface="Arial"/>
              <a:cs typeface="Arial"/>
            </a:endParaRPr>
          </a:p>
          <a:p>
            <a:pPr marL="12700" marR="5080" indent="-635">
              <a:lnSpc>
                <a:spcPts val="890"/>
              </a:lnSpc>
              <a:spcBef>
                <a:spcPts val="15"/>
              </a:spcBef>
            </a:pP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I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made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idea slightly </a:t>
            </a:r>
            <a:r>
              <a:rPr sz="800" spc="-10" dirty="0">
                <a:solidFill>
                  <a:srgbClr val="151616"/>
                </a:solidFill>
                <a:latin typeface="Arial"/>
                <a:cs typeface="Arial"/>
              </a:rPr>
              <a:t>higher,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to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accommodate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rubber hand grip.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This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gave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tape measure a more balanced  look.</a:t>
            </a:r>
            <a:endParaRPr sz="800">
              <a:latin typeface="Arial"/>
              <a:cs typeface="Arial"/>
            </a:endParaRPr>
          </a:p>
        </p:txBody>
      </p:sp>
      <p:sp>
        <p:nvSpPr>
          <p:cNvPr id="381" name="object 381"/>
          <p:cNvSpPr/>
          <p:nvPr/>
        </p:nvSpPr>
        <p:spPr>
          <a:xfrm>
            <a:off x="2840043" y="3186658"/>
            <a:ext cx="1202673" cy="138850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2" name="object 382"/>
          <p:cNvSpPr/>
          <p:nvPr/>
        </p:nvSpPr>
        <p:spPr>
          <a:xfrm>
            <a:off x="2892160" y="3041225"/>
            <a:ext cx="94615" cy="579120"/>
          </a:xfrm>
          <a:custGeom>
            <a:avLst/>
            <a:gdLst/>
            <a:ahLst/>
            <a:cxnLst/>
            <a:rect l="l" t="t" r="r" b="b"/>
            <a:pathLst>
              <a:path w="94614" h="579120">
                <a:moveTo>
                  <a:pt x="56051" y="78120"/>
                </a:moveTo>
                <a:lnTo>
                  <a:pt x="38051" y="78120"/>
                </a:lnTo>
                <a:lnTo>
                  <a:pt x="38051" y="578693"/>
                </a:lnTo>
                <a:lnTo>
                  <a:pt x="56051" y="578693"/>
                </a:lnTo>
                <a:lnTo>
                  <a:pt x="56051" y="78120"/>
                </a:lnTo>
                <a:close/>
              </a:path>
              <a:path w="94614" h="579120">
                <a:moveTo>
                  <a:pt x="47052" y="0"/>
                </a:moveTo>
                <a:lnTo>
                  <a:pt x="0" y="85535"/>
                </a:lnTo>
                <a:lnTo>
                  <a:pt x="38051" y="85535"/>
                </a:lnTo>
                <a:lnTo>
                  <a:pt x="38051" y="78120"/>
                </a:lnTo>
                <a:lnTo>
                  <a:pt x="90025" y="78120"/>
                </a:lnTo>
                <a:lnTo>
                  <a:pt x="47052" y="0"/>
                </a:lnTo>
                <a:close/>
              </a:path>
              <a:path w="94614" h="579120">
                <a:moveTo>
                  <a:pt x="90025" y="78120"/>
                </a:moveTo>
                <a:lnTo>
                  <a:pt x="56051" y="78120"/>
                </a:lnTo>
                <a:lnTo>
                  <a:pt x="56051" y="85535"/>
                </a:lnTo>
                <a:lnTo>
                  <a:pt x="94104" y="85535"/>
                </a:lnTo>
                <a:lnTo>
                  <a:pt x="90025" y="78120"/>
                </a:lnTo>
                <a:close/>
              </a:path>
            </a:pathLst>
          </a:custGeom>
          <a:solidFill>
            <a:srgbClr val="DD2B1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3" name="object 383"/>
          <p:cNvSpPr/>
          <p:nvPr/>
        </p:nvSpPr>
        <p:spPr>
          <a:xfrm>
            <a:off x="3998614" y="3041225"/>
            <a:ext cx="94615" cy="318135"/>
          </a:xfrm>
          <a:custGeom>
            <a:avLst/>
            <a:gdLst/>
            <a:ahLst/>
            <a:cxnLst/>
            <a:rect l="l" t="t" r="r" b="b"/>
            <a:pathLst>
              <a:path w="94614" h="318135">
                <a:moveTo>
                  <a:pt x="56051" y="78120"/>
                </a:moveTo>
                <a:lnTo>
                  <a:pt x="38051" y="78120"/>
                </a:lnTo>
                <a:lnTo>
                  <a:pt x="38051" y="317574"/>
                </a:lnTo>
                <a:lnTo>
                  <a:pt x="56051" y="317574"/>
                </a:lnTo>
                <a:lnTo>
                  <a:pt x="56051" y="78120"/>
                </a:lnTo>
                <a:close/>
              </a:path>
              <a:path w="94614" h="318135">
                <a:moveTo>
                  <a:pt x="47050" y="0"/>
                </a:moveTo>
                <a:lnTo>
                  <a:pt x="0" y="85535"/>
                </a:lnTo>
                <a:lnTo>
                  <a:pt x="38051" y="85535"/>
                </a:lnTo>
                <a:lnTo>
                  <a:pt x="38051" y="78120"/>
                </a:lnTo>
                <a:lnTo>
                  <a:pt x="90023" y="78120"/>
                </a:lnTo>
                <a:lnTo>
                  <a:pt x="47050" y="0"/>
                </a:lnTo>
                <a:close/>
              </a:path>
              <a:path w="94614" h="318135">
                <a:moveTo>
                  <a:pt x="90023" y="78120"/>
                </a:moveTo>
                <a:lnTo>
                  <a:pt x="56051" y="78120"/>
                </a:lnTo>
                <a:lnTo>
                  <a:pt x="56051" y="85535"/>
                </a:lnTo>
                <a:lnTo>
                  <a:pt x="94103" y="85535"/>
                </a:lnTo>
                <a:lnTo>
                  <a:pt x="90023" y="78120"/>
                </a:lnTo>
                <a:close/>
              </a:path>
            </a:pathLst>
          </a:custGeom>
          <a:solidFill>
            <a:srgbClr val="DD2B1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4" name="object 384"/>
          <p:cNvSpPr txBox="1"/>
          <p:nvPr/>
        </p:nvSpPr>
        <p:spPr>
          <a:xfrm>
            <a:off x="4388729" y="507465"/>
            <a:ext cx="169735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Applying colour and shade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each</a:t>
            </a:r>
            <a:r>
              <a:rPr sz="800" spc="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of</a:t>
            </a:r>
            <a:endParaRPr sz="800">
              <a:latin typeface="Arial"/>
              <a:cs typeface="Arial"/>
            </a:endParaRPr>
          </a:p>
        </p:txBody>
      </p:sp>
      <p:sp>
        <p:nvSpPr>
          <p:cNvPr id="385" name="object 385"/>
          <p:cNvSpPr txBox="1"/>
          <p:nvPr/>
        </p:nvSpPr>
        <p:spPr>
          <a:xfrm>
            <a:off x="4388729" y="620967"/>
            <a:ext cx="174180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10" dirty="0">
                <a:solidFill>
                  <a:srgbClr val="151616"/>
                </a:solidFill>
                <a:latin typeface="Arial"/>
                <a:cs typeface="Arial"/>
              </a:rPr>
              <a:t>MDF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models, allowed me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to</a:t>
            </a:r>
            <a:r>
              <a:rPr sz="800" spc="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judge</a:t>
            </a:r>
            <a:endParaRPr sz="800">
              <a:latin typeface="Arial"/>
              <a:cs typeface="Arial"/>
            </a:endParaRPr>
          </a:p>
        </p:txBody>
      </p:sp>
      <p:sp>
        <p:nvSpPr>
          <p:cNvPr id="386" name="object 386"/>
          <p:cNvSpPr txBox="1"/>
          <p:nvPr/>
        </p:nvSpPr>
        <p:spPr>
          <a:xfrm>
            <a:off x="4388715" y="734464"/>
            <a:ext cx="1742439" cy="48831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5080">
              <a:lnSpc>
                <a:spcPts val="890"/>
              </a:lnSpc>
              <a:spcBef>
                <a:spcPts val="185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how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colour scheme enhanced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to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model and how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it may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look on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full  sized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product. </a:t>
            </a:r>
            <a:r>
              <a:rPr sz="800" spc="-10" dirty="0">
                <a:solidFill>
                  <a:srgbClr val="151616"/>
                </a:solidFill>
                <a:latin typeface="Arial"/>
                <a:cs typeface="Arial"/>
              </a:rPr>
              <a:t>Brighter,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less traditional  colours were more</a:t>
            </a:r>
            <a:r>
              <a:rPr sz="800" spc="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appealing.</a:t>
            </a:r>
            <a:endParaRPr sz="800">
              <a:latin typeface="Arial"/>
              <a:cs typeface="Arial"/>
            </a:endParaRPr>
          </a:p>
        </p:txBody>
      </p:sp>
      <p:sp>
        <p:nvSpPr>
          <p:cNvPr id="387" name="object 387"/>
          <p:cNvSpPr/>
          <p:nvPr/>
        </p:nvSpPr>
        <p:spPr>
          <a:xfrm>
            <a:off x="4726623" y="3567060"/>
            <a:ext cx="527069" cy="43659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8" name="object 388"/>
          <p:cNvSpPr/>
          <p:nvPr/>
        </p:nvSpPr>
        <p:spPr>
          <a:xfrm>
            <a:off x="5348801" y="3441948"/>
            <a:ext cx="567783" cy="528411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9" name="object 389"/>
          <p:cNvSpPr/>
          <p:nvPr/>
        </p:nvSpPr>
        <p:spPr>
          <a:xfrm>
            <a:off x="4765387" y="3987633"/>
            <a:ext cx="618465" cy="436815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0" name="object 390"/>
          <p:cNvSpPr/>
          <p:nvPr/>
        </p:nvSpPr>
        <p:spPr>
          <a:xfrm>
            <a:off x="5408381" y="3985127"/>
            <a:ext cx="641854" cy="420015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1" name="object 391"/>
          <p:cNvSpPr/>
          <p:nvPr/>
        </p:nvSpPr>
        <p:spPr>
          <a:xfrm>
            <a:off x="4974051" y="3041225"/>
            <a:ext cx="94615" cy="409575"/>
          </a:xfrm>
          <a:custGeom>
            <a:avLst/>
            <a:gdLst/>
            <a:ahLst/>
            <a:cxnLst/>
            <a:rect l="l" t="t" r="r" b="b"/>
            <a:pathLst>
              <a:path w="94614" h="409575">
                <a:moveTo>
                  <a:pt x="56051" y="78120"/>
                </a:moveTo>
                <a:lnTo>
                  <a:pt x="38051" y="78120"/>
                </a:lnTo>
                <a:lnTo>
                  <a:pt x="38051" y="409327"/>
                </a:lnTo>
                <a:lnTo>
                  <a:pt x="56051" y="409327"/>
                </a:lnTo>
                <a:lnTo>
                  <a:pt x="56051" y="78120"/>
                </a:lnTo>
                <a:close/>
              </a:path>
              <a:path w="94614" h="409575">
                <a:moveTo>
                  <a:pt x="47052" y="0"/>
                </a:moveTo>
                <a:lnTo>
                  <a:pt x="0" y="85535"/>
                </a:lnTo>
                <a:lnTo>
                  <a:pt x="38051" y="85535"/>
                </a:lnTo>
                <a:lnTo>
                  <a:pt x="38051" y="78120"/>
                </a:lnTo>
                <a:lnTo>
                  <a:pt x="90025" y="78120"/>
                </a:lnTo>
                <a:lnTo>
                  <a:pt x="47052" y="0"/>
                </a:lnTo>
                <a:close/>
              </a:path>
              <a:path w="94614" h="409575">
                <a:moveTo>
                  <a:pt x="90025" y="78120"/>
                </a:moveTo>
                <a:lnTo>
                  <a:pt x="56051" y="78120"/>
                </a:lnTo>
                <a:lnTo>
                  <a:pt x="56051" y="85535"/>
                </a:lnTo>
                <a:lnTo>
                  <a:pt x="94104" y="85535"/>
                </a:lnTo>
                <a:lnTo>
                  <a:pt x="90025" y="78120"/>
                </a:lnTo>
                <a:close/>
              </a:path>
            </a:pathLst>
          </a:custGeom>
          <a:solidFill>
            <a:srgbClr val="DD2B1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2" name="object 392"/>
          <p:cNvSpPr/>
          <p:nvPr/>
        </p:nvSpPr>
        <p:spPr>
          <a:xfrm>
            <a:off x="5566863" y="3041225"/>
            <a:ext cx="94615" cy="409575"/>
          </a:xfrm>
          <a:custGeom>
            <a:avLst/>
            <a:gdLst/>
            <a:ahLst/>
            <a:cxnLst/>
            <a:rect l="l" t="t" r="r" b="b"/>
            <a:pathLst>
              <a:path w="94614" h="409575">
                <a:moveTo>
                  <a:pt x="56052" y="78120"/>
                </a:moveTo>
                <a:lnTo>
                  <a:pt x="38051" y="78120"/>
                </a:lnTo>
                <a:lnTo>
                  <a:pt x="38051" y="409327"/>
                </a:lnTo>
                <a:lnTo>
                  <a:pt x="56052" y="409327"/>
                </a:lnTo>
                <a:lnTo>
                  <a:pt x="56052" y="78120"/>
                </a:lnTo>
                <a:close/>
              </a:path>
              <a:path w="94614" h="409575">
                <a:moveTo>
                  <a:pt x="47052" y="0"/>
                </a:moveTo>
                <a:lnTo>
                  <a:pt x="0" y="85535"/>
                </a:lnTo>
                <a:lnTo>
                  <a:pt x="38051" y="85535"/>
                </a:lnTo>
                <a:lnTo>
                  <a:pt x="38051" y="78120"/>
                </a:lnTo>
                <a:lnTo>
                  <a:pt x="90025" y="78120"/>
                </a:lnTo>
                <a:lnTo>
                  <a:pt x="47052" y="0"/>
                </a:lnTo>
                <a:close/>
              </a:path>
              <a:path w="94614" h="409575">
                <a:moveTo>
                  <a:pt x="90025" y="78120"/>
                </a:moveTo>
                <a:lnTo>
                  <a:pt x="56052" y="78120"/>
                </a:lnTo>
                <a:lnTo>
                  <a:pt x="56052" y="85535"/>
                </a:lnTo>
                <a:lnTo>
                  <a:pt x="94104" y="85535"/>
                </a:lnTo>
                <a:lnTo>
                  <a:pt x="90025" y="78120"/>
                </a:lnTo>
                <a:close/>
              </a:path>
            </a:pathLst>
          </a:custGeom>
          <a:solidFill>
            <a:srgbClr val="DD2B1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3" name="object 393"/>
          <p:cNvSpPr txBox="1"/>
          <p:nvPr/>
        </p:nvSpPr>
        <p:spPr>
          <a:xfrm>
            <a:off x="6389000" y="517394"/>
            <a:ext cx="1815464" cy="715010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27305">
              <a:lnSpc>
                <a:spcPts val="890"/>
              </a:lnSpc>
              <a:spcBef>
                <a:spcPts val="185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The basic models helped me reﬁne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‘ergonomics’.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I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handled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models and  tried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them out,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in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normal tape  measure holding</a:t>
            </a:r>
            <a:r>
              <a:rPr sz="800" spc="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position.</a:t>
            </a:r>
            <a:endParaRPr sz="800">
              <a:latin typeface="Arial"/>
              <a:cs typeface="Arial"/>
            </a:endParaRPr>
          </a:p>
          <a:p>
            <a:pPr marL="12700" marR="5080">
              <a:lnSpc>
                <a:spcPts val="890"/>
              </a:lnSpc>
              <a:spcBef>
                <a:spcPts val="15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ﬁrst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idea was less comfortable than  the ‘rubber gripped’ second idea.</a:t>
            </a:r>
            <a:endParaRPr sz="800">
              <a:latin typeface="Arial"/>
              <a:cs typeface="Arial"/>
            </a:endParaRPr>
          </a:p>
        </p:txBody>
      </p:sp>
      <p:sp>
        <p:nvSpPr>
          <p:cNvPr id="394" name="object 394"/>
          <p:cNvSpPr/>
          <p:nvPr/>
        </p:nvSpPr>
        <p:spPr>
          <a:xfrm>
            <a:off x="6988900" y="3041225"/>
            <a:ext cx="94615" cy="409575"/>
          </a:xfrm>
          <a:custGeom>
            <a:avLst/>
            <a:gdLst/>
            <a:ahLst/>
            <a:cxnLst/>
            <a:rect l="l" t="t" r="r" b="b"/>
            <a:pathLst>
              <a:path w="94615" h="409575">
                <a:moveTo>
                  <a:pt x="56051" y="78120"/>
                </a:moveTo>
                <a:lnTo>
                  <a:pt x="38051" y="78120"/>
                </a:lnTo>
                <a:lnTo>
                  <a:pt x="38051" y="409327"/>
                </a:lnTo>
                <a:lnTo>
                  <a:pt x="56051" y="409327"/>
                </a:lnTo>
                <a:lnTo>
                  <a:pt x="56051" y="78120"/>
                </a:lnTo>
                <a:close/>
              </a:path>
              <a:path w="94615" h="409575">
                <a:moveTo>
                  <a:pt x="47050" y="0"/>
                </a:moveTo>
                <a:lnTo>
                  <a:pt x="0" y="85535"/>
                </a:lnTo>
                <a:lnTo>
                  <a:pt x="38051" y="85535"/>
                </a:lnTo>
                <a:lnTo>
                  <a:pt x="38051" y="78120"/>
                </a:lnTo>
                <a:lnTo>
                  <a:pt x="90023" y="78120"/>
                </a:lnTo>
                <a:lnTo>
                  <a:pt x="47050" y="0"/>
                </a:lnTo>
                <a:close/>
              </a:path>
              <a:path w="94615" h="409575">
                <a:moveTo>
                  <a:pt x="90023" y="78120"/>
                </a:moveTo>
                <a:lnTo>
                  <a:pt x="56051" y="78120"/>
                </a:lnTo>
                <a:lnTo>
                  <a:pt x="56051" y="85535"/>
                </a:lnTo>
                <a:lnTo>
                  <a:pt x="94103" y="85535"/>
                </a:lnTo>
                <a:lnTo>
                  <a:pt x="90023" y="78120"/>
                </a:lnTo>
                <a:close/>
              </a:path>
            </a:pathLst>
          </a:custGeom>
          <a:solidFill>
            <a:srgbClr val="DD2B1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5" name="object 395"/>
          <p:cNvSpPr/>
          <p:nvPr/>
        </p:nvSpPr>
        <p:spPr>
          <a:xfrm>
            <a:off x="7581712" y="3041225"/>
            <a:ext cx="94615" cy="409575"/>
          </a:xfrm>
          <a:custGeom>
            <a:avLst/>
            <a:gdLst/>
            <a:ahLst/>
            <a:cxnLst/>
            <a:rect l="l" t="t" r="r" b="b"/>
            <a:pathLst>
              <a:path w="94615" h="409575">
                <a:moveTo>
                  <a:pt x="56051" y="78120"/>
                </a:moveTo>
                <a:lnTo>
                  <a:pt x="38051" y="78120"/>
                </a:lnTo>
                <a:lnTo>
                  <a:pt x="38051" y="409327"/>
                </a:lnTo>
                <a:lnTo>
                  <a:pt x="56051" y="409327"/>
                </a:lnTo>
                <a:lnTo>
                  <a:pt x="56051" y="78120"/>
                </a:lnTo>
                <a:close/>
              </a:path>
              <a:path w="94615" h="409575">
                <a:moveTo>
                  <a:pt x="47050" y="0"/>
                </a:moveTo>
                <a:lnTo>
                  <a:pt x="0" y="85535"/>
                </a:lnTo>
                <a:lnTo>
                  <a:pt x="38051" y="85535"/>
                </a:lnTo>
                <a:lnTo>
                  <a:pt x="38051" y="78120"/>
                </a:lnTo>
                <a:lnTo>
                  <a:pt x="90023" y="78120"/>
                </a:lnTo>
                <a:lnTo>
                  <a:pt x="47050" y="0"/>
                </a:lnTo>
                <a:close/>
              </a:path>
              <a:path w="94615" h="409575">
                <a:moveTo>
                  <a:pt x="90023" y="78120"/>
                </a:moveTo>
                <a:lnTo>
                  <a:pt x="56051" y="78120"/>
                </a:lnTo>
                <a:lnTo>
                  <a:pt x="56051" y="85535"/>
                </a:lnTo>
                <a:lnTo>
                  <a:pt x="94103" y="85535"/>
                </a:lnTo>
                <a:lnTo>
                  <a:pt x="90023" y="78120"/>
                </a:lnTo>
                <a:close/>
              </a:path>
            </a:pathLst>
          </a:custGeom>
          <a:solidFill>
            <a:srgbClr val="DD2B1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6" name="object 396"/>
          <p:cNvSpPr/>
          <p:nvPr/>
        </p:nvSpPr>
        <p:spPr>
          <a:xfrm>
            <a:off x="8614596" y="1544535"/>
            <a:ext cx="1276814" cy="1217945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7" name="object 397"/>
          <p:cNvSpPr txBox="1"/>
          <p:nvPr/>
        </p:nvSpPr>
        <p:spPr>
          <a:xfrm>
            <a:off x="8449579" y="539629"/>
            <a:ext cx="1798955" cy="715010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5080">
              <a:lnSpc>
                <a:spcPts val="890"/>
              </a:lnSpc>
              <a:spcBef>
                <a:spcPts val="185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Using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sanding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disk, I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was able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to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experiment with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shape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of 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‘grip’,  until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it felt comfortable. I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tried ﬁling by  hand,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produce individual ﬁnger grips.  This added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to the time of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manufacture  and did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not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feel any more</a:t>
            </a:r>
            <a:r>
              <a:rPr sz="800" spc="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comfortable.</a:t>
            </a:r>
            <a:endParaRPr sz="800">
              <a:latin typeface="Arial"/>
              <a:cs typeface="Arial"/>
            </a:endParaRPr>
          </a:p>
        </p:txBody>
      </p:sp>
      <p:sp>
        <p:nvSpPr>
          <p:cNvPr id="398" name="object 398"/>
          <p:cNvSpPr/>
          <p:nvPr/>
        </p:nvSpPr>
        <p:spPr>
          <a:xfrm>
            <a:off x="8675028" y="3283429"/>
            <a:ext cx="1547517" cy="1086768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9" name="object 399"/>
          <p:cNvSpPr/>
          <p:nvPr/>
        </p:nvSpPr>
        <p:spPr>
          <a:xfrm>
            <a:off x="6443125" y="3126001"/>
            <a:ext cx="1507978" cy="1162792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0" name="object 400"/>
          <p:cNvSpPr/>
          <p:nvPr/>
        </p:nvSpPr>
        <p:spPr>
          <a:xfrm>
            <a:off x="9250981" y="3334474"/>
            <a:ext cx="421005" cy="126364"/>
          </a:xfrm>
          <a:custGeom>
            <a:avLst/>
            <a:gdLst/>
            <a:ahLst/>
            <a:cxnLst/>
            <a:rect l="l" t="t" r="r" b="b"/>
            <a:pathLst>
              <a:path w="421004" h="126364">
                <a:moveTo>
                  <a:pt x="335407" y="88762"/>
                </a:moveTo>
                <a:lnTo>
                  <a:pt x="327510" y="125992"/>
                </a:lnTo>
                <a:lnTo>
                  <a:pt x="420965" y="97707"/>
                </a:lnTo>
                <a:lnTo>
                  <a:pt x="412383" y="90302"/>
                </a:lnTo>
                <a:lnTo>
                  <a:pt x="342666" y="90302"/>
                </a:lnTo>
                <a:lnTo>
                  <a:pt x="335407" y="88762"/>
                </a:lnTo>
                <a:close/>
              </a:path>
              <a:path w="421004" h="126364">
                <a:moveTo>
                  <a:pt x="339142" y="71150"/>
                </a:moveTo>
                <a:lnTo>
                  <a:pt x="335407" y="88762"/>
                </a:lnTo>
                <a:lnTo>
                  <a:pt x="342666" y="90302"/>
                </a:lnTo>
                <a:lnTo>
                  <a:pt x="346402" y="72690"/>
                </a:lnTo>
                <a:lnTo>
                  <a:pt x="339142" y="71150"/>
                </a:lnTo>
                <a:close/>
              </a:path>
              <a:path w="421004" h="126364">
                <a:moveTo>
                  <a:pt x="347040" y="33919"/>
                </a:moveTo>
                <a:lnTo>
                  <a:pt x="339142" y="71150"/>
                </a:lnTo>
                <a:lnTo>
                  <a:pt x="346402" y="72690"/>
                </a:lnTo>
                <a:lnTo>
                  <a:pt x="342666" y="90302"/>
                </a:lnTo>
                <a:lnTo>
                  <a:pt x="412383" y="90302"/>
                </a:lnTo>
                <a:lnTo>
                  <a:pt x="347040" y="33919"/>
                </a:lnTo>
                <a:close/>
              </a:path>
              <a:path w="421004" h="126364">
                <a:moveTo>
                  <a:pt x="3737" y="0"/>
                </a:moveTo>
                <a:lnTo>
                  <a:pt x="0" y="17611"/>
                </a:lnTo>
                <a:lnTo>
                  <a:pt x="335407" y="88762"/>
                </a:lnTo>
                <a:lnTo>
                  <a:pt x="339142" y="71150"/>
                </a:lnTo>
                <a:lnTo>
                  <a:pt x="3737" y="0"/>
                </a:lnTo>
                <a:close/>
              </a:path>
            </a:pathLst>
          </a:custGeom>
          <a:solidFill>
            <a:srgbClr val="DD2B1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1" name="object 401"/>
          <p:cNvSpPr txBox="1"/>
          <p:nvPr/>
        </p:nvSpPr>
        <p:spPr>
          <a:xfrm>
            <a:off x="6115940" y="3460672"/>
            <a:ext cx="534035" cy="374650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5080">
              <a:lnSpc>
                <a:spcPts val="890"/>
              </a:lnSpc>
              <a:spcBef>
                <a:spcPts val="185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Modelling  helped me  arrive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at</a:t>
            </a:r>
            <a:r>
              <a:rPr sz="800" spc="-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an</a:t>
            </a:r>
            <a:endParaRPr sz="800">
              <a:latin typeface="Arial"/>
              <a:cs typeface="Arial"/>
            </a:endParaRPr>
          </a:p>
        </p:txBody>
      </p:sp>
      <p:sp>
        <p:nvSpPr>
          <p:cNvPr id="402" name="object 402"/>
          <p:cNvSpPr txBox="1"/>
          <p:nvPr/>
        </p:nvSpPr>
        <p:spPr>
          <a:xfrm>
            <a:off x="6115940" y="3801175"/>
            <a:ext cx="1200150" cy="60134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173990">
              <a:lnSpc>
                <a:spcPts val="890"/>
              </a:lnSpc>
              <a:spcBef>
                <a:spcPts val="185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ergonomically  pleasing shape.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It</a:t>
            </a:r>
            <a:r>
              <a:rPr sz="800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was</a:t>
            </a:r>
            <a:endParaRPr sz="800">
              <a:latin typeface="Arial"/>
              <a:cs typeface="Arial"/>
            </a:endParaRPr>
          </a:p>
          <a:p>
            <a:pPr marL="12700" marR="5080">
              <a:lnSpc>
                <a:spcPts val="890"/>
              </a:lnSpc>
              <a:spcBef>
                <a:spcPts val="10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comfortable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hold and  could be held securely  when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tape was in</a:t>
            </a:r>
            <a:r>
              <a:rPr sz="8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use.</a:t>
            </a:r>
            <a:endParaRPr sz="800">
              <a:latin typeface="Arial"/>
              <a:cs typeface="Arial"/>
            </a:endParaRPr>
          </a:p>
        </p:txBody>
      </p:sp>
      <p:sp>
        <p:nvSpPr>
          <p:cNvPr id="403" name="object 403"/>
          <p:cNvSpPr txBox="1"/>
          <p:nvPr/>
        </p:nvSpPr>
        <p:spPr>
          <a:xfrm>
            <a:off x="4038117" y="3397143"/>
            <a:ext cx="737235" cy="942340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5080">
              <a:lnSpc>
                <a:spcPts val="890"/>
              </a:lnSpc>
              <a:spcBef>
                <a:spcPts val="185"/>
              </a:spcBef>
            </a:pP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I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was able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to  test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each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of the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colours  suggested on  previous</a:t>
            </a:r>
            <a:r>
              <a:rPr sz="8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design  sheets.</a:t>
            </a:r>
            <a:endParaRPr sz="800">
              <a:latin typeface="Arial"/>
              <a:cs typeface="Arial"/>
            </a:endParaRPr>
          </a:p>
          <a:p>
            <a:pPr marL="12700" marR="185420">
              <a:lnSpc>
                <a:spcPts val="890"/>
              </a:lnSpc>
              <a:spcBef>
                <a:spcPts val="25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They are</a:t>
            </a:r>
            <a:r>
              <a:rPr sz="800" spc="-4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all  suitable.</a:t>
            </a:r>
            <a:endParaRPr sz="800">
              <a:latin typeface="Arial"/>
              <a:cs typeface="Arial"/>
            </a:endParaRPr>
          </a:p>
        </p:txBody>
      </p:sp>
      <p:sp>
        <p:nvSpPr>
          <p:cNvPr id="404" name="object 404"/>
          <p:cNvSpPr txBox="1"/>
          <p:nvPr/>
        </p:nvSpPr>
        <p:spPr>
          <a:xfrm>
            <a:off x="1954394" y="3289222"/>
            <a:ext cx="861694" cy="82867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5080">
              <a:lnSpc>
                <a:spcPts val="890"/>
              </a:lnSpc>
              <a:spcBef>
                <a:spcPts val="185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The shape arrived 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at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through  modelling, is</a:t>
            </a:r>
            <a:r>
              <a:rPr sz="8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10" dirty="0">
                <a:solidFill>
                  <a:srgbClr val="151616"/>
                </a:solidFill>
                <a:latin typeface="Arial"/>
                <a:cs typeface="Arial"/>
              </a:rPr>
              <a:t>taller,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as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model was  more aesthetically  pleasing, when  altered.</a:t>
            </a:r>
            <a:endParaRPr sz="800">
              <a:latin typeface="Arial"/>
              <a:cs typeface="Arial"/>
            </a:endParaRPr>
          </a:p>
        </p:txBody>
      </p:sp>
      <p:sp>
        <p:nvSpPr>
          <p:cNvPr id="405" name="object 405"/>
          <p:cNvSpPr/>
          <p:nvPr/>
        </p:nvSpPr>
        <p:spPr>
          <a:xfrm>
            <a:off x="405651" y="4776195"/>
            <a:ext cx="1732888" cy="1018936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6" name="object 406"/>
          <p:cNvSpPr txBox="1"/>
          <p:nvPr/>
        </p:nvSpPr>
        <p:spPr>
          <a:xfrm>
            <a:off x="379586" y="6153083"/>
            <a:ext cx="1807845" cy="82867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5080">
              <a:lnSpc>
                <a:spcPts val="890"/>
              </a:lnSpc>
              <a:spcBef>
                <a:spcPts val="185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Drawing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scale on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to 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polystyrene  modelling material, made me consider  the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type of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scale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that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should be used.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It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is possible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manufacture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tape,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so 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that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there are alternative scales </a:t>
            </a:r>
            <a:r>
              <a:rPr sz="800" spc="0" dirty="0">
                <a:solidFill>
                  <a:srgbClr val="151616"/>
                </a:solidFill>
                <a:latin typeface="Arial"/>
                <a:cs typeface="Arial"/>
              </a:rPr>
              <a:t>(CM, 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mm,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imperial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etc...) The customer</a:t>
            </a:r>
            <a:r>
              <a:rPr sz="800" spc="-5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could  choose which scale suited</a:t>
            </a:r>
            <a:r>
              <a:rPr sz="800" spc="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10" dirty="0">
                <a:solidFill>
                  <a:srgbClr val="151616"/>
                </a:solidFill>
                <a:latin typeface="Arial"/>
                <a:cs typeface="Arial"/>
              </a:rPr>
              <a:t>him/her.</a:t>
            </a:r>
            <a:endParaRPr sz="800">
              <a:latin typeface="Arial"/>
              <a:cs typeface="Arial"/>
            </a:endParaRPr>
          </a:p>
        </p:txBody>
      </p:sp>
      <p:sp>
        <p:nvSpPr>
          <p:cNvPr id="407" name="object 407"/>
          <p:cNvSpPr/>
          <p:nvPr/>
        </p:nvSpPr>
        <p:spPr>
          <a:xfrm>
            <a:off x="358411" y="4635234"/>
            <a:ext cx="1863725" cy="1302385"/>
          </a:xfrm>
          <a:custGeom>
            <a:avLst/>
            <a:gdLst/>
            <a:ahLst/>
            <a:cxnLst/>
            <a:rect l="l" t="t" r="r" b="b"/>
            <a:pathLst>
              <a:path w="1863725" h="1302385">
                <a:moveTo>
                  <a:pt x="0" y="0"/>
                </a:moveTo>
                <a:lnTo>
                  <a:pt x="1863115" y="0"/>
                </a:lnTo>
                <a:lnTo>
                  <a:pt x="1863115" y="1302062"/>
                </a:lnTo>
                <a:lnTo>
                  <a:pt x="0" y="1302062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8" name="object 408"/>
          <p:cNvSpPr/>
          <p:nvPr/>
        </p:nvSpPr>
        <p:spPr>
          <a:xfrm>
            <a:off x="366354" y="4471152"/>
            <a:ext cx="123189" cy="123189"/>
          </a:xfrm>
          <a:custGeom>
            <a:avLst/>
            <a:gdLst/>
            <a:ahLst/>
            <a:cxnLst/>
            <a:rect l="l" t="t" r="r" b="b"/>
            <a:pathLst>
              <a:path w="123190" h="123189">
                <a:moveTo>
                  <a:pt x="0" y="0"/>
                </a:moveTo>
                <a:lnTo>
                  <a:pt x="123057" y="0"/>
                </a:lnTo>
                <a:lnTo>
                  <a:pt x="123057" y="123059"/>
                </a:lnTo>
                <a:lnTo>
                  <a:pt x="0" y="123059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9" name="object 409"/>
          <p:cNvSpPr/>
          <p:nvPr/>
        </p:nvSpPr>
        <p:spPr>
          <a:xfrm>
            <a:off x="532483" y="4471152"/>
            <a:ext cx="123189" cy="123189"/>
          </a:xfrm>
          <a:custGeom>
            <a:avLst/>
            <a:gdLst/>
            <a:ahLst/>
            <a:cxnLst/>
            <a:rect l="l" t="t" r="r" b="b"/>
            <a:pathLst>
              <a:path w="123190" h="123189">
                <a:moveTo>
                  <a:pt x="0" y="0"/>
                </a:moveTo>
                <a:lnTo>
                  <a:pt x="123055" y="0"/>
                </a:lnTo>
                <a:lnTo>
                  <a:pt x="123055" y="123059"/>
                </a:lnTo>
                <a:lnTo>
                  <a:pt x="0" y="123059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0" name="object 410"/>
          <p:cNvSpPr/>
          <p:nvPr/>
        </p:nvSpPr>
        <p:spPr>
          <a:xfrm>
            <a:off x="698613" y="4471152"/>
            <a:ext cx="123189" cy="123189"/>
          </a:xfrm>
          <a:custGeom>
            <a:avLst/>
            <a:gdLst/>
            <a:ahLst/>
            <a:cxnLst/>
            <a:rect l="l" t="t" r="r" b="b"/>
            <a:pathLst>
              <a:path w="123190" h="123189">
                <a:moveTo>
                  <a:pt x="0" y="0"/>
                </a:moveTo>
                <a:lnTo>
                  <a:pt x="123057" y="0"/>
                </a:lnTo>
                <a:lnTo>
                  <a:pt x="123057" y="123059"/>
                </a:lnTo>
                <a:lnTo>
                  <a:pt x="0" y="123059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1" name="object 411"/>
          <p:cNvSpPr/>
          <p:nvPr/>
        </p:nvSpPr>
        <p:spPr>
          <a:xfrm>
            <a:off x="864741" y="4471152"/>
            <a:ext cx="123189" cy="123189"/>
          </a:xfrm>
          <a:custGeom>
            <a:avLst/>
            <a:gdLst/>
            <a:ahLst/>
            <a:cxnLst/>
            <a:rect l="l" t="t" r="r" b="b"/>
            <a:pathLst>
              <a:path w="123190" h="123189">
                <a:moveTo>
                  <a:pt x="0" y="0"/>
                </a:moveTo>
                <a:lnTo>
                  <a:pt x="123059" y="0"/>
                </a:lnTo>
                <a:lnTo>
                  <a:pt x="123059" y="123059"/>
                </a:lnTo>
                <a:lnTo>
                  <a:pt x="0" y="123059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2" name="object 412"/>
          <p:cNvSpPr/>
          <p:nvPr/>
        </p:nvSpPr>
        <p:spPr>
          <a:xfrm>
            <a:off x="1030874" y="4471152"/>
            <a:ext cx="123189" cy="123189"/>
          </a:xfrm>
          <a:custGeom>
            <a:avLst/>
            <a:gdLst/>
            <a:ahLst/>
            <a:cxnLst/>
            <a:rect l="l" t="t" r="r" b="b"/>
            <a:pathLst>
              <a:path w="123190" h="123189">
                <a:moveTo>
                  <a:pt x="0" y="0"/>
                </a:moveTo>
                <a:lnTo>
                  <a:pt x="123059" y="0"/>
                </a:lnTo>
                <a:lnTo>
                  <a:pt x="123059" y="123059"/>
                </a:lnTo>
                <a:lnTo>
                  <a:pt x="0" y="123059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3" name="object 413"/>
          <p:cNvSpPr/>
          <p:nvPr/>
        </p:nvSpPr>
        <p:spPr>
          <a:xfrm>
            <a:off x="1197004" y="4471152"/>
            <a:ext cx="123189" cy="123189"/>
          </a:xfrm>
          <a:custGeom>
            <a:avLst/>
            <a:gdLst/>
            <a:ahLst/>
            <a:cxnLst/>
            <a:rect l="l" t="t" r="r" b="b"/>
            <a:pathLst>
              <a:path w="123190" h="123189">
                <a:moveTo>
                  <a:pt x="0" y="0"/>
                </a:moveTo>
                <a:lnTo>
                  <a:pt x="123054" y="0"/>
                </a:lnTo>
                <a:lnTo>
                  <a:pt x="123054" y="123059"/>
                </a:lnTo>
                <a:lnTo>
                  <a:pt x="0" y="123059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4" name="object 414"/>
          <p:cNvSpPr/>
          <p:nvPr/>
        </p:nvSpPr>
        <p:spPr>
          <a:xfrm>
            <a:off x="1363132" y="4471152"/>
            <a:ext cx="123189" cy="123189"/>
          </a:xfrm>
          <a:custGeom>
            <a:avLst/>
            <a:gdLst/>
            <a:ahLst/>
            <a:cxnLst/>
            <a:rect l="l" t="t" r="r" b="b"/>
            <a:pathLst>
              <a:path w="123190" h="123189">
                <a:moveTo>
                  <a:pt x="0" y="0"/>
                </a:moveTo>
                <a:lnTo>
                  <a:pt x="123059" y="0"/>
                </a:lnTo>
                <a:lnTo>
                  <a:pt x="123059" y="123059"/>
                </a:lnTo>
                <a:lnTo>
                  <a:pt x="0" y="123059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5" name="object 415"/>
          <p:cNvSpPr/>
          <p:nvPr/>
        </p:nvSpPr>
        <p:spPr>
          <a:xfrm>
            <a:off x="1529261" y="4471152"/>
            <a:ext cx="123189" cy="123189"/>
          </a:xfrm>
          <a:custGeom>
            <a:avLst/>
            <a:gdLst/>
            <a:ahLst/>
            <a:cxnLst/>
            <a:rect l="l" t="t" r="r" b="b"/>
            <a:pathLst>
              <a:path w="123189" h="123189">
                <a:moveTo>
                  <a:pt x="0" y="0"/>
                </a:moveTo>
                <a:lnTo>
                  <a:pt x="123059" y="0"/>
                </a:lnTo>
                <a:lnTo>
                  <a:pt x="123059" y="123059"/>
                </a:lnTo>
                <a:lnTo>
                  <a:pt x="0" y="123059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6" name="object 416"/>
          <p:cNvSpPr/>
          <p:nvPr/>
        </p:nvSpPr>
        <p:spPr>
          <a:xfrm>
            <a:off x="1695395" y="4471152"/>
            <a:ext cx="123189" cy="123189"/>
          </a:xfrm>
          <a:custGeom>
            <a:avLst/>
            <a:gdLst/>
            <a:ahLst/>
            <a:cxnLst/>
            <a:rect l="l" t="t" r="r" b="b"/>
            <a:pathLst>
              <a:path w="123189" h="123189">
                <a:moveTo>
                  <a:pt x="0" y="0"/>
                </a:moveTo>
                <a:lnTo>
                  <a:pt x="123054" y="0"/>
                </a:lnTo>
                <a:lnTo>
                  <a:pt x="123054" y="123059"/>
                </a:lnTo>
                <a:lnTo>
                  <a:pt x="0" y="123059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7" name="object 417"/>
          <p:cNvSpPr/>
          <p:nvPr/>
        </p:nvSpPr>
        <p:spPr>
          <a:xfrm>
            <a:off x="1861520" y="4471152"/>
            <a:ext cx="123189" cy="123189"/>
          </a:xfrm>
          <a:custGeom>
            <a:avLst/>
            <a:gdLst/>
            <a:ahLst/>
            <a:cxnLst/>
            <a:rect l="l" t="t" r="r" b="b"/>
            <a:pathLst>
              <a:path w="123189" h="123189">
                <a:moveTo>
                  <a:pt x="0" y="0"/>
                </a:moveTo>
                <a:lnTo>
                  <a:pt x="123059" y="0"/>
                </a:lnTo>
                <a:lnTo>
                  <a:pt x="123059" y="123059"/>
                </a:lnTo>
                <a:lnTo>
                  <a:pt x="0" y="123059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8" name="object 418"/>
          <p:cNvSpPr/>
          <p:nvPr/>
        </p:nvSpPr>
        <p:spPr>
          <a:xfrm>
            <a:off x="2027652" y="4471152"/>
            <a:ext cx="123189" cy="123189"/>
          </a:xfrm>
          <a:custGeom>
            <a:avLst/>
            <a:gdLst/>
            <a:ahLst/>
            <a:cxnLst/>
            <a:rect l="l" t="t" r="r" b="b"/>
            <a:pathLst>
              <a:path w="123189" h="123189">
                <a:moveTo>
                  <a:pt x="0" y="0"/>
                </a:moveTo>
                <a:lnTo>
                  <a:pt x="123059" y="0"/>
                </a:lnTo>
                <a:lnTo>
                  <a:pt x="123059" y="123059"/>
                </a:lnTo>
                <a:lnTo>
                  <a:pt x="0" y="123059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9" name="object 419"/>
          <p:cNvSpPr/>
          <p:nvPr/>
        </p:nvSpPr>
        <p:spPr>
          <a:xfrm>
            <a:off x="366354" y="5967291"/>
            <a:ext cx="123189" cy="123189"/>
          </a:xfrm>
          <a:custGeom>
            <a:avLst/>
            <a:gdLst/>
            <a:ahLst/>
            <a:cxnLst/>
            <a:rect l="l" t="t" r="r" b="b"/>
            <a:pathLst>
              <a:path w="123190" h="123189">
                <a:moveTo>
                  <a:pt x="0" y="0"/>
                </a:moveTo>
                <a:lnTo>
                  <a:pt x="123057" y="0"/>
                </a:lnTo>
                <a:lnTo>
                  <a:pt x="123057" y="123059"/>
                </a:lnTo>
                <a:lnTo>
                  <a:pt x="0" y="123059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0" name="object 420"/>
          <p:cNvSpPr/>
          <p:nvPr/>
        </p:nvSpPr>
        <p:spPr>
          <a:xfrm>
            <a:off x="532483" y="5967291"/>
            <a:ext cx="123189" cy="123189"/>
          </a:xfrm>
          <a:custGeom>
            <a:avLst/>
            <a:gdLst/>
            <a:ahLst/>
            <a:cxnLst/>
            <a:rect l="l" t="t" r="r" b="b"/>
            <a:pathLst>
              <a:path w="123190" h="123189">
                <a:moveTo>
                  <a:pt x="0" y="0"/>
                </a:moveTo>
                <a:lnTo>
                  <a:pt x="123055" y="0"/>
                </a:lnTo>
                <a:lnTo>
                  <a:pt x="123055" y="123059"/>
                </a:lnTo>
                <a:lnTo>
                  <a:pt x="0" y="123059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1" name="object 421"/>
          <p:cNvSpPr/>
          <p:nvPr/>
        </p:nvSpPr>
        <p:spPr>
          <a:xfrm>
            <a:off x="698613" y="5967291"/>
            <a:ext cx="123189" cy="123189"/>
          </a:xfrm>
          <a:custGeom>
            <a:avLst/>
            <a:gdLst/>
            <a:ahLst/>
            <a:cxnLst/>
            <a:rect l="l" t="t" r="r" b="b"/>
            <a:pathLst>
              <a:path w="123190" h="123189">
                <a:moveTo>
                  <a:pt x="0" y="0"/>
                </a:moveTo>
                <a:lnTo>
                  <a:pt x="123057" y="0"/>
                </a:lnTo>
                <a:lnTo>
                  <a:pt x="123057" y="123059"/>
                </a:lnTo>
                <a:lnTo>
                  <a:pt x="0" y="123059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2" name="object 422"/>
          <p:cNvSpPr/>
          <p:nvPr/>
        </p:nvSpPr>
        <p:spPr>
          <a:xfrm>
            <a:off x="864741" y="5967291"/>
            <a:ext cx="123189" cy="123189"/>
          </a:xfrm>
          <a:custGeom>
            <a:avLst/>
            <a:gdLst/>
            <a:ahLst/>
            <a:cxnLst/>
            <a:rect l="l" t="t" r="r" b="b"/>
            <a:pathLst>
              <a:path w="123190" h="123189">
                <a:moveTo>
                  <a:pt x="0" y="0"/>
                </a:moveTo>
                <a:lnTo>
                  <a:pt x="123059" y="0"/>
                </a:lnTo>
                <a:lnTo>
                  <a:pt x="123059" y="123059"/>
                </a:lnTo>
                <a:lnTo>
                  <a:pt x="0" y="123059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3" name="object 423"/>
          <p:cNvSpPr/>
          <p:nvPr/>
        </p:nvSpPr>
        <p:spPr>
          <a:xfrm>
            <a:off x="1030874" y="5967291"/>
            <a:ext cx="123189" cy="123189"/>
          </a:xfrm>
          <a:custGeom>
            <a:avLst/>
            <a:gdLst/>
            <a:ahLst/>
            <a:cxnLst/>
            <a:rect l="l" t="t" r="r" b="b"/>
            <a:pathLst>
              <a:path w="123190" h="123189">
                <a:moveTo>
                  <a:pt x="0" y="0"/>
                </a:moveTo>
                <a:lnTo>
                  <a:pt x="123059" y="0"/>
                </a:lnTo>
                <a:lnTo>
                  <a:pt x="123059" y="123059"/>
                </a:lnTo>
                <a:lnTo>
                  <a:pt x="0" y="123059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4" name="object 424"/>
          <p:cNvSpPr/>
          <p:nvPr/>
        </p:nvSpPr>
        <p:spPr>
          <a:xfrm>
            <a:off x="1197004" y="5967291"/>
            <a:ext cx="123189" cy="123189"/>
          </a:xfrm>
          <a:custGeom>
            <a:avLst/>
            <a:gdLst/>
            <a:ahLst/>
            <a:cxnLst/>
            <a:rect l="l" t="t" r="r" b="b"/>
            <a:pathLst>
              <a:path w="123190" h="123189">
                <a:moveTo>
                  <a:pt x="0" y="0"/>
                </a:moveTo>
                <a:lnTo>
                  <a:pt x="123054" y="0"/>
                </a:lnTo>
                <a:lnTo>
                  <a:pt x="123054" y="123059"/>
                </a:lnTo>
                <a:lnTo>
                  <a:pt x="0" y="123059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5" name="object 425"/>
          <p:cNvSpPr/>
          <p:nvPr/>
        </p:nvSpPr>
        <p:spPr>
          <a:xfrm>
            <a:off x="1363132" y="5967291"/>
            <a:ext cx="123189" cy="123189"/>
          </a:xfrm>
          <a:custGeom>
            <a:avLst/>
            <a:gdLst/>
            <a:ahLst/>
            <a:cxnLst/>
            <a:rect l="l" t="t" r="r" b="b"/>
            <a:pathLst>
              <a:path w="123190" h="123189">
                <a:moveTo>
                  <a:pt x="0" y="0"/>
                </a:moveTo>
                <a:lnTo>
                  <a:pt x="123059" y="0"/>
                </a:lnTo>
                <a:lnTo>
                  <a:pt x="123059" y="123059"/>
                </a:lnTo>
                <a:lnTo>
                  <a:pt x="0" y="123059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6" name="object 426"/>
          <p:cNvSpPr/>
          <p:nvPr/>
        </p:nvSpPr>
        <p:spPr>
          <a:xfrm>
            <a:off x="1529261" y="5967291"/>
            <a:ext cx="123189" cy="123189"/>
          </a:xfrm>
          <a:custGeom>
            <a:avLst/>
            <a:gdLst/>
            <a:ahLst/>
            <a:cxnLst/>
            <a:rect l="l" t="t" r="r" b="b"/>
            <a:pathLst>
              <a:path w="123189" h="123189">
                <a:moveTo>
                  <a:pt x="0" y="0"/>
                </a:moveTo>
                <a:lnTo>
                  <a:pt x="123059" y="0"/>
                </a:lnTo>
                <a:lnTo>
                  <a:pt x="123059" y="123059"/>
                </a:lnTo>
                <a:lnTo>
                  <a:pt x="0" y="123059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7" name="object 427"/>
          <p:cNvSpPr/>
          <p:nvPr/>
        </p:nvSpPr>
        <p:spPr>
          <a:xfrm>
            <a:off x="1695395" y="5967291"/>
            <a:ext cx="123189" cy="123189"/>
          </a:xfrm>
          <a:custGeom>
            <a:avLst/>
            <a:gdLst/>
            <a:ahLst/>
            <a:cxnLst/>
            <a:rect l="l" t="t" r="r" b="b"/>
            <a:pathLst>
              <a:path w="123189" h="123189">
                <a:moveTo>
                  <a:pt x="0" y="0"/>
                </a:moveTo>
                <a:lnTo>
                  <a:pt x="123054" y="0"/>
                </a:lnTo>
                <a:lnTo>
                  <a:pt x="123054" y="123059"/>
                </a:lnTo>
                <a:lnTo>
                  <a:pt x="0" y="123059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8" name="object 428"/>
          <p:cNvSpPr/>
          <p:nvPr/>
        </p:nvSpPr>
        <p:spPr>
          <a:xfrm>
            <a:off x="1861520" y="5967291"/>
            <a:ext cx="123189" cy="123189"/>
          </a:xfrm>
          <a:custGeom>
            <a:avLst/>
            <a:gdLst/>
            <a:ahLst/>
            <a:cxnLst/>
            <a:rect l="l" t="t" r="r" b="b"/>
            <a:pathLst>
              <a:path w="123189" h="123189">
                <a:moveTo>
                  <a:pt x="0" y="0"/>
                </a:moveTo>
                <a:lnTo>
                  <a:pt x="123059" y="0"/>
                </a:lnTo>
                <a:lnTo>
                  <a:pt x="123059" y="123059"/>
                </a:lnTo>
                <a:lnTo>
                  <a:pt x="0" y="123059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9" name="object 429"/>
          <p:cNvSpPr/>
          <p:nvPr/>
        </p:nvSpPr>
        <p:spPr>
          <a:xfrm>
            <a:off x="2027652" y="5967291"/>
            <a:ext cx="123189" cy="123189"/>
          </a:xfrm>
          <a:custGeom>
            <a:avLst/>
            <a:gdLst/>
            <a:ahLst/>
            <a:cxnLst/>
            <a:rect l="l" t="t" r="r" b="b"/>
            <a:pathLst>
              <a:path w="123189" h="123189">
                <a:moveTo>
                  <a:pt x="0" y="0"/>
                </a:moveTo>
                <a:lnTo>
                  <a:pt x="123059" y="0"/>
                </a:lnTo>
                <a:lnTo>
                  <a:pt x="123059" y="123059"/>
                </a:lnTo>
                <a:lnTo>
                  <a:pt x="0" y="123059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0" name="object 430"/>
          <p:cNvSpPr/>
          <p:nvPr/>
        </p:nvSpPr>
        <p:spPr>
          <a:xfrm>
            <a:off x="2273378" y="4666874"/>
            <a:ext cx="389307" cy="1262303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1" name="object 431"/>
          <p:cNvSpPr/>
          <p:nvPr/>
        </p:nvSpPr>
        <p:spPr>
          <a:xfrm>
            <a:off x="2188173" y="4465666"/>
            <a:ext cx="1517907" cy="1631952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2" name="object 432"/>
          <p:cNvSpPr/>
          <p:nvPr/>
        </p:nvSpPr>
        <p:spPr>
          <a:xfrm>
            <a:off x="3539124" y="4635234"/>
            <a:ext cx="1863725" cy="1302385"/>
          </a:xfrm>
          <a:custGeom>
            <a:avLst/>
            <a:gdLst/>
            <a:ahLst/>
            <a:cxnLst/>
            <a:rect l="l" t="t" r="r" b="b"/>
            <a:pathLst>
              <a:path w="1863725" h="1302385">
                <a:moveTo>
                  <a:pt x="0" y="0"/>
                </a:moveTo>
                <a:lnTo>
                  <a:pt x="1863115" y="0"/>
                </a:lnTo>
                <a:lnTo>
                  <a:pt x="1863115" y="1302062"/>
                </a:lnTo>
                <a:lnTo>
                  <a:pt x="0" y="1302062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3" name="object 433"/>
          <p:cNvSpPr/>
          <p:nvPr/>
        </p:nvSpPr>
        <p:spPr>
          <a:xfrm>
            <a:off x="3525775" y="5967291"/>
            <a:ext cx="123189" cy="123189"/>
          </a:xfrm>
          <a:custGeom>
            <a:avLst/>
            <a:gdLst/>
            <a:ahLst/>
            <a:cxnLst/>
            <a:rect l="l" t="t" r="r" b="b"/>
            <a:pathLst>
              <a:path w="123189" h="123189">
                <a:moveTo>
                  <a:pt x="0" y="0"/>
                </a:moveTo>
                <a:lnTo>
                  <a:pt x="123059" y="0"/>
                </a:lnTo>
                <a:lnTo>
                  <a:pt x="123059" y="123059"/>
                </a:lnTo>
                <a:lnTo>
                  <a:pt x="0" y="123059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4" name="object 434"/>
          <p:cNvSpPr/>
          <p:nvPr/>
        </p:nvSpPr>
        <p:spPr>
          <a:xfrm>
            <a:off x="3700159" y="5967291"/>
            <a:ext cx="123189" cy="123189"/>
          </a:xfrm>
          <a:custGeom>
            <a:avLst/>
            <a:gdLst/>
            <a:ahLst/>
            <a:cxnLst/>
            <a:rect l="l" t="t" r="r" b="b"/>
            <a:pathLst>
              <a:path w="123189" h="123189">
                <a:moveTo>
                  <a:pt x="0" y="0"/>
                </a:moveTo>
                <a:lnTo>
                  <a:pt x="123059" y="0"/>
                </a:lnTo>
                <a:lnTo>
                  <a:pt x="123059" y="123059"/>
                </a:lnTo>
                <a:lnTo>
                  <a:pt x="0" y="123059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5" name="object 435"/>
          <p:cNvSpPr/>
          <p:nvPr/>
        </p:nvSpPr>
        <p:spPr>
          <a:xfrm>
            <a:off x="3874546" y="5967291"/>
            <a:ext cx="123189" cy="123189"/>
          </a:xfrm>
          <a:custGeom>
            <a:avLst/>
            <a:gdLst/>
            <a:ahLst/>
            <a:cxnLst/>
            <a:rect l="l" t="t" r="r" b="b"/>
            <a:pathLst>
              <a:path w="123189" h="123189">
                <a:moveTo>
                  <a:pt x="0" y="0"/>
                </a:moveTo>
                <a:lnTo>
                  <a:pt x="123059" y="0"/>
                </a:lnTo>
                <a:lnTo>
                  <a:pt x="123059" y="123059"/>
                </a:lnTo>
                <a:lnTo>
                  <a:pt x="0" y="123059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6" name="object 436"/>
          <p:cNvSpPr/>
          <p:nvPr/>
        </p:nvSpPr>
        <p:spPr>
          <a:xfrm>
            <a:off x="4048933" y="5967291"/>
            <a:ext cx="123189" cy="123189"/>
          </a:xfrm>
          <a:custGeom>
            <a:avLst/>
            <a:gdLst/>
            <a:ahLst/>
            <a:cxnLst/>
            <a:rect l="l" t="t" r="r" b="b"/>
            <a:pathLst>
              <a:path w="123189" h="123189">
                <a:moveTo>
                  <a:pt x="0" y="0"/>
                </a:moveTo>
                <a:lnTo>
                  <a:pt x="123055" y="0"/>
                </a:lnTo>
                <a:lnTo>
                  <a:pt x="123055" y="123059"/>
                </a:lnTo>
                <a:lnTo>
                  <a:pt x="0" y="123059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7" name="object 437"/>
          <p:cNvSpPr/>
          <p:nvPr/>
        </p:nvSpPr>
        <p:spPr>
          <a:xfrm>
            <a:off x="4223315" y="5967291"/>
            <a:ext cx="123189" cy="123189"/>
          </a:xfrm>
          <a:custGeom>
            <a:avLst/>
            <a:gdLst/>
            <a:ahLst/>
            <a:cxnLst/>
            <a:rect l="l" t="t" r="r" b="b"/>
            <a:pathLst>
              <a:path w="123189" h="123189">
                <a:moveTo>
                  <a:pt x="0" y="0"/>
                </a:moveTo>
                <a:lnTo>
                  <a:pt x="123057" y="0"/>
                </a:lnTo>
                <a:lnTo>
                  <a:pt x="123057" y="123059"/>
                </a:lnTo>
                <a:lnTo>
                  <a:pt x="0" y="123059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8" name="object 438"/>
          <p:cNvSpPr/>
          <p:nvPr/>
        </p:nvSpPr>
        <p:spPr>
          <a:xfrm>
            <a:off x="4397702" y="5967291"/>
            <a:ext cx="123189" cy="123189"/>
          </a:xfrm>
          <a:custGeom>
            <a:avLst/>
            <a:gdLst/>
            <a:ahLst/>
            <a:cxnLst/>
            <a:rect l="l" t="t" r="r" b="b"/>
            <a:pathLst>
              <a:path w="123189" h="123189">
                <a:moveTo>
                  <a:pt x="0" y="0"/>
                </a:moveTo>
                <a:lnTo>
                  <a:pt x="123057" y="0"/>
                </a:lnTo>
                <a:lnTo>
                  <a:pt x="123057" y="123059"/>
                </a:lnTo>
                <a:lnTo>
                  <a:pt x="0" y="123059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9" name="object 439"/>
          <p:cNvSpPr/>
          <p:nvPr/>
        </p:nvSpPr>
        <p:spPr>
          <a:xfrm>
            <a:off x="4572090" y="5967291"/>
            <a:ext cx="123189" cy="123189"/>
          </a:xfrm>
          <a:custGeom>
            <a:avLst/>
            <a:gdLst/>
            <a:ahLst/>
            <a:cxnLst/>
            <a:rect l="l" t="t" r="r" b="b"/>
            <a:pathLst>
              <a:path w="123189" h="123189">
                <a:moveTo>
                  <a:pt x="0" y="0"/>
                </a:moveTo>
                <a:lnTo>
                  <a:pt x="123055" y="0"/>
                </a:lnTo>
                <a:lnTo>
                  <a:pt x="123055" y="123059"/>
                </a:lnTo>
                <a:lnTo>
                  <a:pt x="0" y="123059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0" name="object 440"/>
          <p:cNvSpPr/>
          <p:nvPr/>
        </p:nvSpPr>
        <p:spPr>
          <a:xfrm>
            <a:off x="4746469" y="5967291"/>
            <a:ext cx="123189" cy="123189"/>
          </a:xfrm>
          <a:custGeom>
            <a:avLst/>
            <a:gdLst/>
            <a:ahLst/>
            <a:cxnLst/>
            <a:rect l="l" t="t" r="r" b="b"/>
            <a:pathLst>
              <a:path w="123189" h="123189">
                <a:moveTo>
                  <a:pt x="0" y="0"/>
                </a:moveTo>
                <a:lnTo>
                  <a:pt x="123059" y="0"/>
                </a:lnTo>
                <a:lnTo>
                  <a:pt x="123059" y="123059"/>
                </a:lnTo>
                <a:lnTo>
                  <a:pt x="0" y="123059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1" name="object 441"/>
          <p:cNvSpPr/>
          <p:nvPr/>
        </p:nvSpPr>
        <p:spPr>
          <a:xfrm>
            <a:off x="4920855" y="5967291"/>
            <a:ext cx="123189" cy="123189"/>
          </a:xfrm>
          <a:custGeom>
            <a:avLst/>
            <a:gdLst/>
            <a:ahLst/>
            <a:cxnLst/>
            <a:rect l="l" t="t" r="r" b="b"/>
            <a:pathLst>
              <a:path w="123189" h="123189">
                <a:moveTo>
                  <a:pt x="0" y="0"/>
                </a:moveTo>
                <a:lnTo>
                  <a:pt x="123057" y="0"/>
                </a:lnTo>
                <a:lnTo>
                  <a:pt x="123057" y="123059"/>
                </a:lnTo>
                <a:lnTo>
                  <a:pt x="0" y="123059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2" name="object 442"/>
          <p:cNvSpPr/>
          <p:nvPr/>
        </p:nvSpPr>
        <p:spPr>
          <a:xfrm>
            <a:off x="5095245" y="5967291"/>
            <a:ext cx="123189" cy="123189"/>
          </a:xfrm>
          <a:custGeom>
            <a:avLst/>
            <a:gdLst/>
            <a:ahLst/>
            <a:cxnLst/>
            <a:rect l="l" t="t" r="r" b="b"/>
            <a:pathLst>
              <a:path w="123189" h="123189">
                <a:moveTo>
                  <a:pt x="0" y="0"/>
                </a:moveTo>
                <a:lnTo>
                  <a:pt x="123055" y="0"/>
                </a:lnTo>
                <a:lnTo>
                  <a:pt x="123055" y="123059"/>
                </a:lnTo>
                <a:lnTo>
                  <a:pt x="0" y="123059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3" name="object 443"/>
          <p:cNvSpPr/>
          <p:nvPr/>
        </p:nvSpPr>
        <p:spPr>
          <a:xfrm>
            <a:off x="5269629" y="5967291"/>
            <a:ext cx="123189" cy="123189"/>
          </a:xfrm>
          <a:custGeom>
            <a:avLst/>
            <a:gdLst/>
            <a:ahLst/>
            <a:cxnLst/>
            <a:rect l="l" t="t" r="r" b="b"/>
            <a:pathLst>
              <a:path w="123189" h="123189">
                <a:moveTo>
                  <a:pt x="0" y="0"/>
                </a:moveTo>
                <a:lnTo>
                  <a:pt x="123055" y="0"/>
                </a:lnTo>
                <a:lnTo>
                  <a:pt x="123055" y="123059"/>
                </a:lnTo>
                <a:lnTo>
                  <a:pt x="0" y="123059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4" name="object 444"/>
          <p:cNvSpPr/>
          <p:nvPr/>
        </p:nvSpPr>
        <p:spPr>
          <a:xfrm>
            <a:off x="3806495" y="4680565"/>
            <a:ext cx="1299945" cy="1201150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5" name="object 445"/>
          <p:cNvSpPr/>
          <p:nvPr/>
        </p:nvSpPr>
        <p:spPr>
          <a:xfrm>
            <a:off x="3525775" y="4473774"/>
            <a:ext cx="123189" cy="123189"/>
          </a:xfrm>
          <a:custGeom>
            <a:avLst/>
            <a:gdLst/>
            <a:ahLst/>
            <a:cxnLst/>
            <a:rect l="l" t="t" r="r" b="b"/>
            <a:pathLst>
              <a:path w="123189" h="123189">
                <a:moveTo>
                  <a:pt x="0" y="0"/>
                </a:moveTo>
                <a:lnTo>
                  <a:pt x="123059" y="0"/>
                </a:lnTo>
                <a:lnTo>
                  <a:pt x="123059" y="123057"/>
                </a:lnTo>
                <a:lnTo>
                  <a:pt x="0" y="123057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6" name="object 446"/>
          <p:cNvSpPr/>
          <p:nvPr/>
        </p:nvSpPr>
        <p:spPr>
          <a:xfrm>
            <a:off x="3700159" y="4473774"/>
            <a:ext cx="123189" cy="123189"/>
          </a:xfrm>
          <a:custGeom>
            <a:avLst/>
            <a:gdLst/>
            <a:ahLst/>
            <a:cxnLst/>
            <a:rect l="l" t="t" r="r" b="b"/>
            <a:pathLst>
              <a:path w="123189" h="123189">
                <a:moveTo>
                  <a:pt x="0" y="0"/>
                </a:moveTo>
                <a:lnTo>
                  <a:pt x="123059" y="0"/>
                </a:lnTo>
                <a:lnTo>
                  <a:pt x="123059" y="123057"/>
                </a:lnTo>
                <a:lnTo>
                  <a:pt x="0" y="123057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7" name="object 447"/>
          <p:cNvSpPr/>
          <p:nvPr/>
        </p:nvSpPr>
        <p:spPr>
          <a:xfrm>
            <a:off x="3874546" y="4473774"/>
            <a:ext cx="123189" cy="123189"/>
          </a:xfrm>
          <a:custGeom>
            <a:avLst/>
            <a:gdLst/>
            <a:ahLst/>
            <a:cxnLst/>
            <a:rect l="l" t="t" r="r" b="b"/>
            <a:pathLst>
              <a:path w="123189" h="123189">
                <a:moveTo>
                  <a:pt x="0" y="0"/>
                </a:moveTo>
                <a:lnTo>
                  <a:pt x="123059" y="0"/>
                </a:lnTo>
                <a:lnTo>
                  <a:pt x="123059" y="123057"/>
                </a:lnTo>
                <a:lnTo>
                  <a:pt x="0" y="123057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8" name="object 448"/>
          <p:cNvSpPr/>
          <p:nvPr/>
        </p:nvSpPr>
        <p:spPr>
          <a:xfrm>
            <a:off x="4048933" y="4473774"/>
            <a:ext cx="123189" cy="123189"/>
          </a:xfrm>
          <a:custGeom>
            <a:avLst/>
            <a:gdLst/>
            <a:ahLst/>
            <a:cxnLst/>
            <a:rect l="l" t="t" r="r" b="b"/>
            <a:pathLst>
              <a:path w="123189" h="123189">
                <a:moveTo>
                  <a:pt x="0" y="0"/>
                </a:moveTo>
                <a:lnTo>
                  <a:pt x="123055" y="0"/>
                </a:lnTo>
                <a:lnTo>
                  <a:pt x="123055" y="123057"/>
                </a:lnTo>
                <a:lnTo>
                  <a:pt x="0" y="123057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9" name="object 449"/>
          <p:cNvSpPr/>
          <p:nvPr/>
        </p:nvSpPr>
        <p:spPr>
          <a:xfrm>
            <a:off x="4223315" y="4473774"/>
            <a:ext cx="123189" cy="123189"/>
          </a:xfrm>
          <a:custGeom>
            <a:avLst/>
            <a:gdLst/>
            <a:ahLst/>
            <a:cxnLst/>
            <a:rect l="l" t="t" r="r" b="b"/>
            <a:pathLst>
              <a:path w="123189" h="123189">
                <a:moveTo>
                  <a:pt x="0" y="0"/>
                </a:moveTo>
                <a:lnTo>
                  <a:pt x="123057" y="0"/>
                </a:lnTo>
                <a:lnTo>
                  <a:pt x="123057" y="123057"/>
                </a:lnTo>
                <a:lnTo>
                  <a:pt x="0" y="123057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0" name="object 450"/>
          <p:cNvSpPr/>
          <p:nvPr/>
        </p:nvSpPr>
        <p:spPr>
          <a:xfrm>
            <a:off x="4397702" y="4473774"/>
            <a:ext cx="123189" cy="123189"/>
          </a:xfrm>
          <a:custGeom>
            <a:avLst/>
            <a:gdLst/>
            <a:ahLst/>
            <a:cxnLst/>
            <a:rect l="l" t="t" r="r" b="b"/>
            <a:pathLst>
              <a:path w="123189" h="123189">
                <a:moveTo>
                  <a:pt x="0" y="0"/>
                </a:moveTo>
                <a:lnTo>
                  <a:pt x="123057" y="0"/>
                </a:lnTo>
                <a:lnTo>
                  <a:pt x="123057" y="123057"/>
                </a:lnTo>
                <a:lnTo>
                  <a:pt x="0" y="123057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1" name="object 451"/>
          <p:cNvSpPr/>
          <p:nvPr/>
        </p:nvSpPr>
        <p:spPr>
          <a:xfrm>
            <a:off x="4572090" y="4473774"/>
            <a:ext cx="123189" cy="123189"/>
          </a:xfrm>
          <a:custGeom>
            <a:avLst/>
            <a:gdLst/>
            <a:ahLst/>
            <a:cxnLst/>
            <a:rect l="l" t="t" r="r" b="b"/>
            <a:pathLst>
              <a:path w="123189" h="123189">
                <a:moveTo>
                  <a:pt x="0" y="0"/>
                </a:moveTo>
                <a:lnTo>
                  <a:pt x="123055" y="0"/>
                </a:lnTo>
                <a:lnTo>
                  <a:pt x="123055" y="123057"/>
                </a:lnTo>
                <a:lnTo>
                  <a:pt x="0" y="123057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2" name="object 452"/>
          <p:cNvSpPr/>
          <p:nvPr/>
        </p:nvSpPr>
        <p:spPr>
          <a:xfrm>
            <a:off x="4746469" y="4473774"/>
            <a:ext cx="123189" cy="123189"/>
          </a:xfrm>
          <a:custGeom>
            <a:avLst/>
            <a:gdLst/>
            <a:ahLst/>
            <a:cxnLst/>
            <a:rect l="l" t="t" r="r" b="b"/>
            <a:pathLst>
              <a:path w="123189" h="123189">
                <a:moveTo>
                  <a:pt x="0" y="0"/>
                </a:moveTo>
                <a:lnTo>
                  <a:pt x="123059" y="0"/>
                </a:lnTo>
                <a:lnTo>
                  <a:pt x="123059" y="123057"/>
                </a:lnTo>
                <a:lnTo>
                  <a:pt x="0" y="123057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3" name="object 453"/>
          <p:cNvSpPr/>
          <p:nvPr/>
        </p:nvSpPr>
        <p:spPr>
          <a:xfrm>
            <a:off x="4920855" y="4473774"/>
            <a:ext cx="123189" cy="123189"/>
          </a:xfrm>
          <a:custGeom>
            <a:avLst/>
            <a:gdLst/>
            <a:ahLst/>
            <a:cxnLst/>
            <a:rect l="l" t="t" r="r" b="b"/>
            <a:pathLst>
              <a:path w="123189" h="123189">
                <a:moveTo>
                  <a:pt x="0" y="0"/>
                </a:moveTo>
                <a:lnTo>
                  <a:pt x="123057" y="0"/>
                </a:lnTo>
                <a:lnTo>
                  <a:pt x="123057" y="123057"/>
                </a:lnTo>
                <a:lnTo>
                  <a:pt x="0" y="123057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4" name="object 454"/>
          <p:cNvSpPr/>
          <p:nvPr/>
        </p:nvSpPr>
        <p:spPr>
          <a:xfrm>
            <a:off x="5095245" y="4473774"/>
            <a:ext cx="123189" cy="123189"/>
          </a:xfrm>
          <a:custGeom>
            <a:avLst/>
            <a:gdLst/>
            <a:ahLst/>
            <a:cxnLst/>
            <a:rect l="l" t="t" r="r" b="b"/>
            <a:pathLst>
              <a:path w="123189" h="123189">
                <a:moveTo>
                  <a:pt x="0" y="0"/>
                </a:moveTo>
                <a:lnTo>
                  <a:pt x="123055" y="0"/>
                </a:lnTo>
                <a:lnTo>
                  <a:pt x="123055" y="123057"/>
                </a:lnTo>
                <a:lnTo>
                  <a:pt x="0" y="123057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5" name="object 455"/>
          <p:cNvSpPr/>
          <p:nvPr/>
        </p:nvSpPr>
        <p:spPr>
          <a:xfrm>
            <a:off x="5269629" y="4473774"/>
            <a:ext cx="123189" cy="123189"/>
          </a:xfrm>
          <a:custGeom>
            <a:avLst/>
            <a:gdLst/>
            <a:ahLst/>
            <a:cxnLst/>
            <a:rect l="l" t="t" r="r" b="b"/>
            <a:pathLst>
              <a:path w="123189" h="123189">
                <a:moveTo>
                  <a:pt x="0" y="0"/>
                </a:moveTo>
                <a:lnTo>
                  <a:pt x="123055" y="0"/>
                </a:lnTo>
                <a:lnTo>
                  <a:pt x="123055" y="123057"/>
                </a:lnTo>
                <a:lnTo>
                  <a:pt x="0" y="123057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6" name="object 456"/>
          <p:cNvSpPr/>
          <p:nvPr/>
        </p:nvSpPr>
        <p:spPr>
          <a:xfrm>
            <a:off x="3188022" y="4666969"/>
            <a:ext cx="209919" cy="1255415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7" name="object 457"/>
          <p:cNvSpPr txBox="1"/>
          <p:nvPr/>
        </p:nvSpPr>
        <p:spPr>
          <a:xfrm>
            <a:off x="3523216" y="6174389"/>
            <a:ext cx="1748155" cy="715010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5080">
              <a:lnSpc>
                <a:spcPts val="890"/>
              </a:lnSpc>
              <a:spcBef>
                <a:spcPts val="185"/>
              </a:spcBef>
            </a:pP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A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potential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customer tested the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completed model. He like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potential 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for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a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soft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grip and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holding position.  </a:t>
            </a:r>
            <a:r>
              <a:rPr sz="800" spc="-10" dirty="0">
                <a:solidFill>
                  <a:srgbClr val="151616"/>
                </a:solidFill>
                <a:latin typeface="Arial"/>
                <a:cs typeface="Arial"/>
              </a:rPr>
              <a:t>However,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he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felt the bottom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grip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may  not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be completely eﬀective, when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tape measure is in</a:t>
            </a:r>
            <a:r>
              <a:rPr sz="800" spc="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use.</a:t>
            </a:r>
            <a:endParaRPr sz="800">
              <a:latin typeface="Arial"/>
              <a:cs typeface="Arial"/>
            </a:endParaRPr>
          </a:p>
        </p:txBody>
      </p:sp>
      <p:sp>
        <p:nvSpPr>
          <p:cNvPr id="458" name="object 458"/>
          <p:cNvSpPr/>
          <p:nvPr/>
        </p:nvSpPr>
        <p:spPr>
          <a:xfrm>
            <a:off x="5698432" y="4705074"/>
            <a:ext cx="1583063" cy="1187296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9" name="object 459"/>
          <p:cNvSpPr/>
          <p:nvPr/>
        </p:nvSpPr>
        <p:spPr>
          <a:xfrm>
            <a:off x="5596524" y="4635234"/>
            <a:ext cx="1863725" cy="1302385"/>
          </a:xfrm>
          <a:custGeom>
            <a:avLst/>
            <a:gdLst/>
            <a:ahLst/>
            <a:cxnLst/>
            <a:rect l="l" t="t" r="r" b="b"/>
            <a:pathLst>
              <a:path w="1863725" h="1302385">
                <a:moveTo>
                  <a:pt x="0" y="0"/>
                </a:moveTo>
                <a:lnTo>
                  <a:pt x="1863115" y="0"/>
                </a:lnTo>
                <a:lnTo>
                  <a:pt x="1863115" y="1302062"/>
                </a:lnTo>
                <a:lnTo>
                  <a:pt x="0" y="1302062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0" name="object 460"/>
          <p:cNvSpPr/>
          <p:nvPr/>
        </p:nvSpPr>
        <p:spPr>
          <a:xfrm>
            <a:off x="5583175" y="5967291"/>
            <a:ext cx="123189" cy="123189"/>
          </a:xfrm>
          <a:custGeom>
            <a:avLst/>
            <a:gdLst/>
            <a:ahLst/>
            <a:cxnLst/>
            <a:rect l="l" t="t" r="r" b="b"/>
            <a:pathLst>
              <a:path w="123189" h="123189">
                <a:moveTo>
                  <a:pt x="0" y="0"/>
                </a:moveTo>
                <a:lnTo>
                  <a:pt x="123059" y="0"/>
                </a:lnTo>
                <a:lnTo>
                  <a:pt x="123059" y="123059"/>
                </a:lnTo>
                <a:lnTo>
                  <a:pt x="0" y="123059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1" name="object 461"/>
          <p:cNvSpPr/>
          <p:nvPr/>
        </p:nvSpPr>
        <p:spPr>
          <a:xfrm>
            <a:off x="5757559" y="5967291"/>
            <a:ext cx="123189" cy="123189"/>
          </a:xfrm>
          <a:custGeom>
            <a:avLst/>
            <a:gdLst/>
            <a:ahLst/>
            <a:cxnLst/>
            <a:rect l="l" t="t" r="r" b="b"/>
            <a:pathLst>
              <a:path w="123189" h="123189">
                <a:moveTo>
                  <a:pt x="0" y="0"/>
                </a:moveTo>
                <a:lnTo>
                  <a:pt x="123059" y="0"/>
                </a:lnTo>
                <a:lnTo>
                  <a:pt x="123059" y="123059"/>
                </a:lnTo>
                <a:lnTo>
                  <a:pt x="0" y="123059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2" name="object 462"/>
          <p:cNvSpPr/>
          <p:nvPr/>
        </p:nvSpPr>
        <p:spPr>
          <a:xfrm>
            <a:off x="5931946" y="5967291"/>
            <a:ext cx="123189" cy="123189"/>
          </a:xfrm>
          <a:custGeom>
            <a:avLst/>
            <a:gdLst/>
            <a:ahLst/>
            <a:cxnLst/>
            <a:rect l="l" t="t" r="r" b="b"/>
            <a:pathLst>
              <a:path w="123189" h="123189">
                <a:moveTo>
                  <a:pt x="0" y="0"/>
                </a:moveTo>
                <a:lnTo>
                  <a:pt x="123059" y="0"/>
                </a:lnTo>
                <a:lnTo>
                  <a:pt x="123059" y="123059"/>
                </a:lnTo>
                <a:lnTo>
                  <a:pt x="0" y="123059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3" name="object 463"/>
          <p:cNvSpPr/>
          <p:nvPr/>
        </p:nvSpPr>
        <p:spPr>
          <a:xfrm>
            <a:off x="6106333" y="5967291"/>
            <a:ext cx="123189" cy="123189"/>
          </a:xfrm>
          <a:custGeom>
            <a:avLst/>
            <a:gdLst/>
            <a:ahLst/>
            <a:cxnLst/>
            <a:rect l="l" t="t" r="r" b="b"/>
            <a:pathLst>
              <a:path w="123189" h="123189">
                <a:moveTo>
                  <a:pt x="0" y="0"/>
                </a:moveTo>
                <a:lnTo>
                  <a:pt x="123055" y="0"/>
                </a:lnTo>
                <a:lnTo>
                  <a:pt x="123055" y="123059"/>
                </a:lnTo>
                <a:lnTo>
                  <a:pt x="0" y="123059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4" name="object 464"/>
          <p:cNvSpPr/>
          <p:nvPr/>
        </p:nvSpPr>
        <p:spPr>
          <a:xfrm>
            <a:off x="6280715" y="5967291"/>
            <a:ext cx="123189" cy="123189"/>
          </a:xfrm>
          <a:custGeom>
            <a:avLst/>
            <a:gdLst/>
            <a:ahLst/>
            <a:cxnLst/>
            <a:rect l="l" t="t" r="r" b="b"/>
            <a:pathLst>
              <a:path w="123189" h="123189">
                <a:moveTo>
                  <a:pt x="0" y="0"/>
                </a:moveTo>
                <a:lnTo>
                  <a:pt x="123057" y="0"/>
                </a:lnTo>
                <a:lnTo>
                  <a:pt x="123057" y="123059"/>
                </a:lnTo>
                <a:lnTo>
                  <a:pt x="0" y="123059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5" name="object 465"/>
          <p:cNvSpPr/>
          <p:nvPr/>
        </p:nvSpPr>
        <p:spPr>
          <a:xfrm>
            <a:off x="6455102" y="5967291"/>
            <a:ext cx="123189" cy="123189"/>
          </a:xfrm>
          <a:custGeom>
            <a:avLst/>
            <a:gdLst/>
            <a:ahLst/>
            <a:cxnLst/>
            <a:rect l="l" t="t" r="r" b="b"/>
            <a:pathLst>
              <a:path w="123190" h="123189">
                <a:moveTo>
                  <a:pt x="0" y="0"/>
                </a:moveTo>
                <a:lnTo>
                  <a:pt x="123057" y="0"/>
                </a:lnTo>
                <a:lnTo>
                  <a:pt x="123057" y="123059"/>
                </a:lnTo>
                <a:lnTo>
                  <a:pt x="0" y="123059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6" name="object 466"/>
          <p:cNvSpPr/>
          <p:nvPr/>
        </p:nvSpPr>
        <p:spPr>
          <a:xfrm>
            <a:off x="6629489" y="5967291"/>
            <a:ext cx="123189" cy="123189"/>
          </a:xfrm>
          <a:custGeom>
            <a:avLst/>
            <a:gdLst/>
            <a:ahLst/>
            <a:cxnLst/>
            <a:rect l="l" t="t" r="r" b="b"/>
            <a:pathLst>
              <a:path w="123190" h="123189">
                <a:moveTo>
                  <a:pt x="0" y="0"/>
                </a:moveTo>
                <a:lnTo>
                  <a:pt x="123055" y="0"/>
                </a:lnTo>
                <a:lnTo>
                  <a:pt x="123055" y="123059"/>
                </a:lnTo>
                <a:lnTo>
                  <a:pt x="0" y="123059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7" name="object 467"/>
          <p:cNvSpPr/>
          <p:nvPr/>
        </p:nvSpPr>
        <p:spPr>
          <a:xfrm>
            <a:off x="6803869" y="5967291"/>
            <a:ext cx="123189" cy="123189"/>
          </a:xfrm>
          <a:custGeom>
            <a:avLst/>
            <a:gdLst/>
            <a:ahLst/>
            <a:cxnLst/>
            <a:rect l="l" t="t" r="r" b="b"/>
            <a:pathLst>
              <a:path w="123190" h="123189">
                <a:moveTo>
                  <a:pt x="0" y="0"/>
                </a:moveTo>
                <a:lnTo>
                  <a:pt x="123059" y="0"/>
                </a:lnTo>
                <a:lnTo>
                  <a:pt x="123059" y="123059"/>
                </a:lnTo>
                <a:lnTo>
                  <a:pt x="0" y="123059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8" name="object 468"/>
          <p:cNvSpPr/>
          <p:nvPr/>
        </p:nvSpPr>
        <p:spPr>
          <a:xfrm>
            <a:off x="6978254" y="5967291"/>
            <a:ext cx="123189" cy="123189"/>
          </a:xfrm>
          <a:custGeom>
            <a:avLst/>
            <a:gdLst/>
            <a:ahLst/>
            <a:cxnLst/>
            <a:rect l="l" t="t" r="r" b="b"/>
            <a:pathLst>
              <a:path w="123190" h="123189">
                <a:moveTo>
                  <a:pt x="0" y="0"/>
                </a:moveTo>
                <a:lnTo>
                  <a:pt x="123057" y="0"/>
                </a:lnTo>
                <a:lnTo>
                  <a:pt x="123057" y="123059"/>
                </a:lnTo>
                <a:lnTo>
                  <a:pt x="0" y="123059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9" name="object 469"/>
          <p:cNvSpPr/>
          <p:nvPr/>
        </p:nvSpPr>
        <p:spPr>
          <a:xfrm>
            <a:off x="7152644" y="5967291"/>
            <a:ext cx="123189" cy="123189"/>
          </a:xfrm>
          <a:custGeom>
            <a:avLst/>
            <a:gdLst/>
            <a:ahLst/>
            <a:cxnLst/>
            <a:rect l="l" t="t" r="r" b="b"/>
            <a:pathLst>
              <a:path w="123190" h="123189">
                <a:moveTo>
                  <a:pt x="0" y="0"/>
                </a:moveTo>
                <a:lnTo>
                  <a:pt x="123055" y="0"/>
                </a:lnTo>
                <a:lnTo>
                  <a:pt x="123055" y="123059"/>
                </a:lnTo>
                <a:lnTo>
                  <a:pt x="0" y="123059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0" name="object 470"/>
          <p:cNvSpPr/>
          <p:nvPr/>
        </p:nvSpPr>
        <p:spPr>
          <a:xfrm>
            <a:off x="7327030" y="5967291"/>
            <a:ext cx="123189" cy="123189"/>
          </a:xfrm>
          <a:custGeom>
            <a:avLst/>
            <a:gdLst/>
            <a:ahLst/>
            <a:cxnLst/>
            <a:rect l="l" t="t" r="r" b="b"/>
            <a:pathLst>
              <a:path w="123190" h="123189">
                <a:moveTo>
                  <a:pt x="0" y="0"/>
                </a:moveTo>
                <a:lnTo>
                  <a:pt x="123055" y="0"/>
                </a:lnTo>
                <a:lnTo>
                  <a:pt x="123055" y="123059"/>
                </a:lnTo>
                <a:lnTo>
                  <a:pt x="0" y="123059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1" name="object 471"/>
          <p:cNvSpPr/>
          <p:nvPr/>
        </p:nvSpPr>
        <p:spPr>
          <a:xfrm>
            <a:off x="5583175" y="4473774"/>
            <a:ext cx="123189" cy="123189"/>
          </a:xfrm>
          <a:custGeom>
            <a:avLst/>
            <a:gdLst/>
            <a:ahLst/>
            <a:cxnLst/>
            <a:rect l="l" t="t" r="r" b="b"/>
            <a:pathLst>
              <a:path w="123189" h="123189">
                <a:moveTo>
                  <a:pt x="0" y="0"/>
                </a:moveTo>
                <a:lnTo>
                  <a:pt x="123059" y="0"/>
                </a:lnTo>
                <a:lnTo>
                  <a:pt x="123059" y="123057"/>
                </a:lnTo>
                <a:lnTo>
                  <a:pt x="0" y="123057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2" name="object 472"/>
          <p:cNvSpPr/>
          <p:nvPr/>
        </p:nvSpPr>
        <p:spPr>
          <a:xfrm>
            <a:off x="5757559" y="4473774"/>
            <a:ext cx="123189" cy="123189"/>
          </a:xfrm>
          <a:custGeom>
            <a:avLst/>
            <a:gdLst/>
            <a:ahLst/>
            <a:cxnLst/>
            <a:rect l="l" t="t" r="r" b="b"/>
            <a:pathLst>
              <a:path w="123189" h="123189">
                <a:moveTo>
                  <a:pt x="0" y="0"/>
                </a:moveTo>
                <a:lnTo>
                  <a:pt x="123059" y="0"/>
                </a:lnTo>
                <a:lnTo>
                  <a:pt x="123059" y="123057"/>
                </a:lnTo>
                <a:lnTo>
                  <a:pt x="0" y="123057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3" name="object 473"/>
          <p:cNvSpPr/>
          <p:nvPr/>
        </p:nvSpPr>
        <p:spPr>
          <a:xfrm>
            <a:off x="5931946" y="4473774"/>
            <a:ext cx="123189" cy="123189"/>
          </a:xfrm>
          <a:custGeom>
            <a:avLst/>
            <a:gdLst/>
            <a:ahLst/>
            <a:cxnLst/>
            <a:rect l="l" t="t" r="r" b="b"/>
            <a:pathLst>
              <a:path w="123189" h="123189">
                <a:moveTo>
                  <a:pt x="0" y="0"/>
                </a:moveTo>
                <a:lnTo>
                  <a:pt x="123059" y="0"/>
                </a:lnTo>
                <a:lnTo>
                  <a:pt x="123059" y="123057"/>
                </a:lnTo>
                <a:lnTo>
                  <a:pt x="0" y="123057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4" name="object 474"/>
          <p:cNvSpPr/>
          <p:nvPr/>
        </p:nvSpPr>
        <p:spPr>
          <a:xfrm>
            <a:off x="6106333" y="4473774"/>
            <a:ext cx="123189" cy="123189"/>
          </a:xfrm>
          <a:custGeom>
            <a:avLst/>
            <a:gdLst/>
            <a:ahLst/>
            <a:cxnLst/>
            <a:rect l="l" t="t" r="r" b="b"/>
            <a:pathLst>
              <a:path w="123189" h="123189">
                <a:moveTo>
                  <a:pt x="0" y="0"/>
                </a:moveTo>
                <a:lnTo>
                  <a:pt x="123055" y="0"/>
                </a:lnTo>
                <a:lnTo>
                  <a:pt x="123055" y="123057"/>
                </a:lnTo>
                <a:lnTo>
                  <a:pt x="0" y="123057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5" name="object 475"/>
          <p:cNvSpPr/>
          <p:nvPr/>
        </p:nvSpPr>
        <p:spPr>
          <a:xfrm>
            <a:off x="6280715" y="4473774"/>
            <a:ext cx="123189" cy="123189"/>
          </a:xfrm>
          <a:custGeom>
            <a:avLst/>
            <a:gdLst/>
            <a:ahLst/>
            <a:cxnLst/>
            <a:rect l="l" t="t" r="r" b="b"/>
            <a:pathLst>
              <a:path w="123189" h="123189">
                <a:moveTo>
                  <a:pt x="0" y="0"/>
                </a:moveTo>
                <a:lnTo>
                  <a:pt x="123057" y="0"/>
                </a:lnTo>
                <a:lnTo>
                  <a:pt x="123057" y="123057"/>
                </a:lnTo>
                <a:lnTo>
                  <a:pt x="0" y="123057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6" name="object 476"/>
          <p:cNvSpPr/>
          <p:nvPr/>
        </p:nvSpPr>
        <p:spPr>
          <a:xfrm>
            <a:off x="6455102" y="4473774"/>
            <a:ext cx="123189" cy="123189"/>
          </a:xfrm>
          <a:custGeom>
            <a:avLst/>
            <a:gdLst/>
            <a:ahLst/>
            <a:cxnLst/>
            <a:rect l="l" t="t" r="r" b="b"/>
            <a:pathLst>
              <a:path w="123190" h="123189">
                <a:moveTo>
                  <a:pt x="0" y="0"/>
                </a:moveTo>
                <a:lnTo>
                  <a:pt x="123057" y="0"/>
                </a:lnTo>
                <a:lnTo>
                  <a:pt x="123057" y="123057"/>
                </a:lnTo>
                <a:lnTo>
                  <a:pt x="0" y="123057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7" name="object 477"/>
          <p:cNvSpPr/>
          <p:nvPr/>
        </p:nvSpPr>
        <p:spPr>
          <a:xfrm>
            <a:off x="6629489" y="4473774"/>
            <a:ext cx="123189" cy="123189"/>
          </a:xfrm>
          <a:custGeom>
            <a:avLst/>
            <a:gdLst/>
            <a:ahLst/>
            <a:cxnLst/>
            <a:rect l="l" t="t" r="r" b="b"/>
            <a:pathLst>
              <a:path w="123190" h="123189">
                <a:moveTo>
                  <a:pt x="0" y="0"/>
                </a:moveTo>
                <a:lnTo>
                  <a:pt x="123055" y="0"/>
                </a:lnTo>
                <a:lnTo>
                  <a:pt x="123055" y="123057"/>
                </a:lnTo>
                <a:lnTo>
                  <a:pt x="0" y="123057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8" name="object 478"/>
          <p:cNvSpPr/>
          <p:nvPr/>
        </p:nvSpPr>
        <p:spPr>
          <a:xfrm>
            <a:off x="6803869" y="4473774"/>
            <a:ext cx="123189" cy="123189"/>
          </a:xfrm>
          <a:custGeom>
            <a:avLst/>
            <a:gdLst/>
            <a:ahLst/>
            <a:cxnLst/>
            <a:rect l="l" t="t" r="r" b="b"/>
            <a:pathLst>
              <a:path w="123190" h="123189">
                <a:moveTo>
                  <a:pt x="0" y="0"/>
                </a:moveTo>
                <a:lnTo>
                  <a:pt x="123059" y="0"/>
                </a:lnTo>
                <a:lnTo>
                  <a:pt x="123059" y="123057"/>
                </a:lnTo>
                <a:lnTo>
                  <a:pt x="0" y="123057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9" name="object 479"/>
          <p:cNvSpPr/>
          <p:nvPr/>
        </p:nvSpPr>
        <p:spPr>
          <a:xfrm>
            <a:off x="6978254" y="4473774"/>
            <a:ext cx="123189" cy="123189"/>
          </a:xfrm>
          <a:custGeom>
            <a:avLst/>
            <a:gdLst/>
            <a:ahLst/>
            <a:cxnLst/>
            <a:rect l="l" t="t" r="r" b="b"/>
            <a:pathLst>
              <a:path w="123190" h="123189">
                <a:moveTo>
                  <a:pt x="0" y="0"/>
                </a:moveTo>
                <a:lnTo>
                  <a:pt x="123057" y="0"/>
                </a:lnTo>
                <a:lnTo>
                  <a:pt x="123057" y="123057"/>
                </a:lnTo>
                <a:lnTo>
                  <a:pt x="0" y="123057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0" name="object 480"/>
          <p:cNvSpPr/>
          <p:nvPr/>
        </p:nvSpPr>
        <p:spPr>
          <a:xfrm>
            <a:off x="7152644" y="4473774"/>
            <a:ext cx="123189" cy="123189"/>
          </a:xfrm>
          <a:custGeom>
            <a:avLst/>
            <a:gdLst/>
            <a:ahLst/>
            <a:cxnLst/>
            <a:rect l="l" t="t" r="r" b="b"/>
            <a:pathLst>
              <a:path w="123190" h="123189">
                <a:moveTo>
                  <a:pt x="0" y="0"/>
                </a:moveTo>
                <a:lnTo>
                  <a:pt x="123055" y="0"/>
                </a:lnTo>
                <a:lnTo>
                  <a:pt x="123055" y="123057"/>
                </a:lnTo>
                <a:lnTo>
                  <a:pt x="0" y="123057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1" name="object 481"/>
          <p:cNvSpPr/>
          <p:nvPr/>
        </p:nvSpPr>
        <p:spPr>
          <a:xfrm>
            <a:off x="7327030" y="4473774"/>
            <a:ext cx="123189" cy="123189"/>
          </a:xfrm>
          <a:custGeom>
            <a:avLst/>
            <a:gdLst/>
            <a:ahLst/>
            <a:cxnLst/>
            <a:rect l="l" t="t" r="r" b="b"/>
            <a:pathLst>
              <a:path w="123190" h="123189">
                <a:moveTo>
                  <a:pt x="0" y="0"/>
                </a:moveTo>
                <a:lnTo>
                  <a:pt x="123055" y="0"/>
                </a:lnTo>
                <a:lnTo>
                  <a:pt x="123055" y="123057"/>
                </a:lnTo>
                <a:lnTo>
                  <a:pt x="0" y="123057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2" name="object 482"/>
          <p:cNvSpPr txBox="1"/>
          <p:nvPr/>
        </p:nvSpPr>
        <p:spPr>
          <a:xfrm>
            <a:off x="5594893" y="6197698"/>
            <a:ext cx="1791970" cy="60134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5080">
              <a:lnSpc>
                <a:spcPts val="890"/>
              </a:lnSpc>
              <a:spcBef>
                <a:spcPts val="185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The rubber grip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at the bottom of the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casing looks good,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but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when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tested it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tended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slip.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This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was due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to 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tape  measure being</a:t>
            </a:r>
            <a:r>
              <a:rPr sz="800" spc="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lightweight.</a:t>
            </a:r>
            <a:endParaRPr sz="800">
              <a:latin typeface="Arial"/>
              <a:cs typeface="Arial"/>
            </a:endParaRPr>
          </a:p>
          <a:p>
            <a:pPr marL="12700">
              <a:lnSpc>
                <a:spcPts val="885"/>
              </a:lnSpc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An alteration is sketched</a:t>
            </a:r>
            <a:r>
              <a:rPr sz="800" spc="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opposite.</a:t>
            </a:r>
            <a:endParaRPr sz="800">
              <a:latin typeface="Arial"/>
              <a:cs typeface="Arial"/>
            </a:endParaRPr>
          </a:p>
        </p:txBody>
      </p:sp>
      <p:sp>
        <p:nvSpPr>
          <p:cNvPr id="483" name="object 483"/>
          <p:cNvSpPr/>
          <p:nvPr/>
        </p:nvSpPr>
        <p:spPr>
          <a:xfrm>
            <a:off x="7671621" y="4578573"/>
            <a:ext cx="2468879" cy="1621537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4" name="object 484"/>
          <p:cNvSpPr/>
          <p:nvPr/>
        </p:nvSpPr>
        <p:spPr>
          <a:xfrm>
            <a:off x="7670672" y="4579807"/>
            <a:ext cx="2473325" cy="1623695"/>
          </a:xfrm>
          <a:custGeom>
            <a:avLst/>
            <a:gdLst/>
            <a:ahLst/>
            <a:cxnLst/>
            <a:rect l="l" t="t" r="r" b="b"/>
            <a:pathLst>
              <a:path w="2473325" h="1623695">
                <a:moveTo>
                  <a:pt x="0" y="0"/>
                </a:moveTo>
                <a:lnTo>
                  <a:pt x="2472691" y="0"/>
                </a:lnTo>
                <a:lnTo>
                  <a:pt x="2472691" y="1623063"/>
                </a:lnTo>
                <a:lnTo>
                  <a:pt x="0" y="1623063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DAD4F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5" name="object 485"/>
          <p:cNvSpPr txBox="1"/>
          <p:nvPr/>
        </p:nvSpPr>
        <p:spPr>
          <a:xfrm>
            <a:off x="7696060" y="6199599"/>
            <a:ext cx="2407285" cy="715010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5080">
              <a:lnSpc>
                <a:spcPts val="890"/>
              </a:lnSpc>
              <a:spcBef>
                <a:spcPts val="185"/>
              </a:spcBef>
            </a:pP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A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potential solution is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add a ‘hook’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to the bottom of  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tape measure casing.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This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could be used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hook  on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to 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opposite end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of 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material being  measured.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combination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of 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rubber grip and  hook,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may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ensure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tape measure does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not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slip  when being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used.</a:t>
            </a:r>
            <a:endParaRPr sz="800">
              <a:latin typeface="Arial"/>
              <a:cs typeface="Arial"/>
            </a:endParaRPr>
          </a:p>
        </p:txBody>
      </p:sp>
      <p:sp>
        <p:nvSpPr>
          <p:cNvPr id="486" name="object 486"/>
          <p:cNvSpPr txBox="1"/>
          <p:nvPr/>
        </p:nvSpPr>
        <p:spPr>
          <a:xfrm>
            <a:off x="9991473" y="5760910"/>
            <a:ext cx="33591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15" dirty="0">
                <a:solidFill>
                  <a:srgbClr val="151616"/>
                </a:solidFill>
                <a:latin typeface="Arial"/>
                <a:cs typeface="Arial"/>
              </a:rPr>
              <a:t>H</a:t>
            </a:r>
            <a:r>
              <a:rPr sz="800" spc="25" dirty="0">
                <a:solidFill>
                  <a:srgbClr val="151616"/>
                </a:solidFill>
                <a:latin typeface="Arial"/>
                <a:cs typeface="Arial"/>
              </a:rPr>
              <a:t>OO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K</a:t>
            </a:r>
            <a:endParaRPr sz="800">
              <a:latin typeface="Arial"/>
              <a:cs typeface="Arial"/>
            </a:endParaRPr>
          </a:p>
        </p:txBody>
      </p:sp>
      <p:sp>
        <p:nvSpPr>
          <p:cNvPr id="487" name="object 487"/>
          <p:cNvSpPr/>
          <p:nvPr/>
        </p:nvSpPr>
        <p:spPr>
          <a:xfrm>
            <a:off x="9842374" y="5893519"/>
            <a:ext cx="212893" cy="104094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8" name="object 488"/>
          <p:cNvSpPr txBox="1"/>
          <p:nvPr/>
        </p:nvSpPr>
        <p:spPr>
          <a:xfrm>
            <a:off x="7683300" y="4576550"/>
            <a:ext cx="624205" cy="48831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5080">
              <a:lnSpc>
                <a:spcPts val="890"/>
              </a:lnSpc>
              <a:spcBef>
                <a:spcPts val="185"/>
              </a:spcBef>
            </a:pP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My</a:t>
            </a:r>
            <a:r>
              <a:rPr sz="800" spc="-4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sketch</a:t>
            </a:r>
            <a:r>
              <a:rPr sz="800" spc="-4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on  graph </a:t>
            </a:r>
            <a:r>
              <a:rPr sz="800" spc="-10" dirty="0">
                <a:solidFill>
                  <a:srgbClr val="151616"/>
                </a:solidFill>
                <a:latin typeface="Arial"/>
                <a:cs typeface="Arial"/>
              </a:rPr>
              <a:t>paper,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showing an  added</a:t>
            </a:r>
            <a:r>
              <a:rPr sz="8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hook.</a:t>
            </a:r>
            <a:endParaRPr sz="800">
              <a:latin typeface="Arial"/>
              <a:cs typeface="Arial"/>
            </a:endParaRPr>
          </a:p>
        </p:txBody>
      </p:sp>
      <p:sp>
        <p:nvSpPr>
          <p:cNvPr id="492" name="object 492"/>
          <p:cNvSpPr txBox="1"/>
          <p:nvPr/>
        </p:nvSpPr>
        <p:spPr>
          <a:xfrm>
            <a:off x="7249810" y="7367690"/>
            <a:ext cx="2862580" cy="187960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0"/>
              </a:spcBef>
              <a:tabLst>
                <a:tab pos="2057400" algn="l"/>
              </a:tabLst>
            </a:pPr>
            <a:r>
              <a:rPr sz="900" spc="5" dirty="0">
                <a:solidFill>
                  <a:srgbClr val="3C2B98"/>
                </a:solidFill>
                <a:latin typeface="Arial"/>
                <a:cs typeface="Arial"/>
                <a:hlinkClick r:id="rId23"/>
              </a:rPr>
              <a:t>www.technologystudent.com</a:t>
            </a:r>
            <a:r>
              <a:rPr sz="900" spc="25" dirty="0">
                <a:solidFill>
                  <a:srgbClr val="3C2B98"/>
                </a:solidFill>
                <a:latin typeface="Arial"/>
                <a:cs typeface="Arial"/>
                <a:hlinkClick r:id="rId23"/>
              </a:rPr>
              <a:t> </a:t>
            </a:r>
            <a:r>
              <a:rPr sz="900" spc="15" dirty="0">
                <a:solidFill>
                  <a:srgbClr val="3C2B98"/>
                </a:solidFill>
                <a:latin typeface="Arial"/>
                <a:cs typeface="Arial"/>
              </a:rPr>
              <a:t>©</a:t>
            </a:r>
            <a:r>
              <a:rPr sz="900" spc="25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900" spc="10" dirty="0">
                <a:solidFill>
                  <a:srgbClr val="3C2B98"/>
                </a:solidFill>
                <a:latin typeface="Arial"/>
                <a:cs typeface="Arial"/>
              </a:rPr>
              <a:t>2018	</a:t>
            </a:r>
            <a:r>
              <a:rPr sz="900" dirty="0">
                <a:solidFill>
                  <a:srgbClr val="3C2B98"/>
                </a:solidFill>
                <a:latin typeface="Arial"/>
                <a:cs typeface="Arial"/>
              </a:rPr>
              <a:t>V.Ryan </a:t>
            </a:r>
            <a:r>
              <a:rPr sz="900" spc="15" dirty="0">
                <a:solidFill>
                  <a:srgbClr val="3C2B98"/>
                </a:solidFill>
                <a:latin typeface="Arial"/>
                <a:cs typeface="Arial"/>
              </a:rPr>
              <a:t>©</a:t>
            </a:r>
            <a:r>
              <a:rPr sz="900" spc="-60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900" spc="10" dirty="0">
                <a:solidFill>
                  <a:srgbClr val="3C2B98"/>
                </a:solidFill>
                <a:latin typeface="Arial"/>
                <a:cs typeface="Arial"/>
              </a:rPr>
              <a:t>2018</a:t>
            </a:r>
            <a:endParaRPr sz="900">
              <a:latin typeface="Arial"/>
              <a:cs typeface="Arial"/>
            </a:endParaRPr>
          </a:p>
        </p:txBody>
      </p:sp>
      <p:sp>
        <p:nvSpPr>
          <p:cNvPr id="493" name="object 493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0"/>
              </a:spcBef>
            </a:pPr>
            <a:r>
              <a:rPr spc="35" dirty="0"/>
              <a:t>WORLD </a:t>
            </a:r>
            <a:r>
              <a:rPr spc="30" dirty="0"/>
              <a:t>ASSOCIATION OF </a:t>
            </a:r>
            <a:r>
              <a:rPr spc="40" dirty="0"/>
              <a:t>TECHNOLOGY </a:t>
            </a:r>
            <a:r>
              <a:rPr spc="35" dirty="0"/>
              <a:t>TEACHERS</a:t>
            </a:r>
          </a:p>
        </p:txBody>
      </p:sp>
      <p:sp>
        <p:nvSpPr>
          <p:cNvPr id="494" name="object 494"/>
          <p:cNvSpPr txBox="1"/>
          <p:nvPr/>
        </p:nvSpPr>
        <p:spPr>
          <a:xfrm>
            <a:off x="4106034" y="7385572"/>
            <a:ext cx="2849245" cy="187325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0"/>
              </a:spcBef>
            </a:pPr>
            <a:r>
              <a:rPr sz="900" spc="5" dirty="0">
                <a:solidFill>
                  <a:srgbClr val="3C2B98"/>
                </a:solidFill>
                <a:latin typeface="Arial"/>
                <a:cs typeface="Arial"/>
                <a:hlinkClick r:id="rId24"/>
              </a:rPr>
              <a:t>https://www.facebook.com/groups/254963448192823/</a:t>
            </a:r>
            <a:endParaRPr sz="900">
              <a:latin typeface="Arial"/>
              <a:cs typeface="Arial"/>
            </a:endParaRPr>
          </a:p>
        </p:txBody>
      </p:sp>
      <p:sp>
        <p:nvSpPr>
          <p:cNvPr id="489" name="object 489"/>
          <p:cNvSpPr txBox="1"/>
          <p:nvPr/>
        </p:nvSpPr>
        <p:spPr>
          <a:xfrm>
            <a:off x="4573735" y="2949821"/>
            <a:ext cx="2004695" cy="1250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" dirty="0">
                <a:solidFill>
                  <a:srgbClr val="3C2B98"/>
                </a:solidFill>
                <a:latin typeface="Arial"/>
                <a:cs typeface="Arial"/>
                <a:hlinkClick r:id="rId25"/>
              </a:rPr>
              <a:t>https://www.facebook.com/groups/254963448192823/</a:t>
            </a:r>
            <a:endParaRPr sz="650">
              <a:latin typeface="Arial"/>
              <a:cs typeface="Arial"/>
            </a:endParaRPr>
          </a:p>
        </p:txBody>
      </p:sp>
      <p:sp>
        <p:nvSpPr>
          <p:cNvPr id="490" name="object 490"/>
          <p:cNvSpPr txBox="1"/>
          <p:nvPr/>
        </p:nvSpPr>
        <p:spPr>
          <a:xfrm>
            <a:off x="2213605" y="2951891"/>
            <a:ext cx="2228850" cy="1250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" spc="5" dirty="0">
                <a:solidFill>
                  <a:srgbClr val="3C2B98"/>
                </a:solidFill>
                <a:latin typeface="Arial"/>
                <a:cs typeface="Arial"/>
              </a:rPr>
              <a:t>WORLD ASSOCIATION </a:t>
            </a:r>
            <a:r>
              <a:rPr sz="650" spc="0" dirty="0">
                <a:solidFill>
                  <a:srgbClr val="3C2B98"/>
                </a:solidFill>
                <a:latin typeface="Arial"/>
                <a:cs typeface="Arial"/>
              </a:rPr>
              <a:t>OF </a:t>
            </a:r>
            <a:r>
              <a:rPr sz="650" spc="10" dirty="0">
                <a:solidFill>
                  <a:srgbClr val="3C2B98"/>
                </a:solidFill>
                <a:latin typeface="Arial"/>
                <a:cs typeface="Arial"/>
              </a:rPr>
              <a:t>TECHNOLOGY</a:t>
            </a:r>
            <a:r>
              <a:rPr sz="650" spc="75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650" spc="10" dirty="0">
                <a:solidFill>
                  <a:srgbClr val="3C2B98"/>
                </a:solidFill>
                <a:latin typeface="Arial"/>
                <a:cs typeface="Arial"/>
              </a:rPr>
              <a:t>TEACHERS</a:t>
            </a:r>
            <a:endParaRPr sz="650">
              <a:latin typeface="Arial"/>
              <a:cs typeface="Arial"/>
            </a:endParaRPr>
          </a:p>
        </p:txBody>
      </p:sp>
      <p:sp>
        <p:nvSpPr>
          <p:cNvPr id="491" name="object 491"/>
          <p:cNvSpPr txBox="1"/>
          <p:nvPr/>
        </p:nvSpPr>
        <p:spPr>
          <a:xfrm>
            <a:off x="6777232" y="2902766"/>
            <a:ext cx="2362835" cy="664845"/>
          </a:xfrm>
          <a:prstGeom prst="rect">
            <a:avLst/>
          </a:prstGeom>
        </p:spPr>
        <p:txBody>
          <a:bodyPr vert="horz" wrap="square" lIns="0" tIns="476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75"/>
              </a:spcBef>
            </a:pPr>
            <a:r>
              <a:rPr sz="650" dirty="0">
                <a:solidFill>
                  <a:srgbClr val="3C2B98"/>
                </a:solidFill>
                <a:latin typeface="Arial"/>
                <a:cs typeface="Arial"/>
                <a:hlinkClick r:id="rId23"/>
              </a:rPr>
              <a:t>www.technologystudent.com © </a:t>
            </a:r>
            <a:r>
              <a:rPr sz="650" dirty="0">
                <a:solidFill>
                  <a:srgbClr val="3C2B98"/>
                </a:solidFill>
                <a:latin typeface="Arial"/>
                <a:cs typeface="Arial"/>
              </a:rPr>
              <a:t>2018 </a:t>
            </a:r>
            <a:r>
              <a:rPr sz="650" spc="-10" dirty="0">
                <a:solidFill>
                  <a:srgbClr val="3C2B98"/>
                </a:solidFill>
                <a:latin typeface="Arial"/>
                <a:cs typeface="Arial"/>
              </a:rPr>
              <a:t>V.Ryan </a:t>
            </a:r>
            <a:r>
              <a:rPr sz="650" dirty="0">
                <a:solidFill>
                  <a:srgbClr val="3C2B98"/>
                </a:solidFill>
                <a:latin typeface="Arial"/>
                <a:cs typeface="Arial"/>
              </a:rPr>
              <a:t>©</a:t>
            </a:r>
            <a:r>
              <a:rPr sz="650" spc="-35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650" dirty="0">
                <a:solidFill>
                  <a:srgbClr val="3C2B98"/>
                </a:solidFill>
                <a:latin typeface="Arial"/>
                <a:cs typeface="Arial"/>
              </a:rPr>
              <a:t>2018</a:t>
            </a:r>
            <a:endParaRPr sz="650">
              <a:latin typeface="Arial"/>
              <a:cs typeface="Arial"/>
            </a:endParaRPr>
          </a:p>
          <a:p>
            <a:pPr marL="1490980" marR="5080">
              <a:lnSpc>
                <a:spcPts val="890"/>
              </a:lnSpc>
              <a:spcBef>
                <a:spcPts val="425"/>
              </a:spcBef>
            </a:pP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I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altered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800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rubber  grip so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that it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was  </a:t>
            </a:r>
            <a:r>
              <a:rPr sz="800" spc="-10" dirty="0">
                <a:solidFill>
                  <a:srgbClr val="151616"/>
                </a:solidFill>
                <a:latin typeface="Arial"/>
                <a:cs typeface="Arial"/>
              </a:rPr>
              <a:t>smoother,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see  sketch opposite.</a:t>
            </a:r>
            <a:endParaRPr sz="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6986" y="86957"/>
            <a:ext cx="10465435" cy="7366634"/>
          </a:xfrm>
          <a:custGeom>
            <a:avLst/>
            <a:gdLst/>
            <a:ahLst/>
            <a:cxnLst/>
            <a:rect l="l" t="t" r="r" b="b"/>
            <a:pathLst>
              <a:path w="10465435" h="7366634">
                <a:moveTo>
                  <a:pt x="0" y="0"/>
                </a:moveTo>
                <a:lnTo>
                  <a:pt x="10464866" y="0"/>
                </a:lnTo>
                <a:lnTo>
                  <a:pt x="10464866" y="7366045"/>
                </a:lnTo>
                <a:lnTo>
                  <a:pt x="0" y="7366045"/>
                </a:lnTo>
                <a:lnTo>
                  <a:pt x="0" y="0"/>
                </a:lnTo>
                <a:close/>
              </a:path>
            </a:pathLst>
          </a:custGeom>
          <a:solidFill>
            <a:srgbClr val="F9F5A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96933" y="475866"/>
            <a:ext cx="10325735" cy="6896734"/>
          </a:xfrm>
          <a:custGeom>
            <a:avLst/>
            <a:gdLst/>
            <a:ahLst/>
            <a:cxnLst/>
            <a:rect l="l" t="t" r="r" b="b"/>
            <a:pathLst>
              <a:path w="10325735" h="6896734">
                <a:moveTo>
                  <a:pt x="0" y="0"/>
                </a:moveTo>
                <a:lnTo>
                  <a:pt x="10325113" y="0"/>
                </a:lnTo>
                <a:lnTo>
                  <a:pt x="10325113" y="6896105"/>
                </a:lnTo>
                <a:lnTo>
                  <a:pt x="0" y="689610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43464" y="7172052"/>
            <a:ext cx="10231755" cy="203200"/>
          </a:xfrm>
          <a:custGeom>
            <a:avLst/>
            <a:gdLst/>
            <a:ahLst/>
            <a:cxnLst/>
            <a:rect l="l" t="t" r="r" b="b"/>
            <a:pathLst>
              <a:path w="10231755" h="203200">
                <a:moveTo>
                  <a:pt x="0" y="0"/>
                </a:moveTo>
                <a:lnTo>
                  <a:pt x="10231462" y="0"/>
                </a:lnTo>
                <a:lnTo>
                  <a:pt x="10231462" y="203198"/>
                </a:lnTo>
                <a:lnTo>
                  <a:pt x="0" y="203198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19659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5776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99035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46658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94283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541907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8001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621283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668908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16532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51460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789562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83083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87846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926085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964183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00228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04356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091185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138808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176911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21501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256287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303912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351537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399161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43726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1478537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1526162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157378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1608714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164681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168809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1735715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1783339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1821437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185954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190081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1948439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1996062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2027811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206591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2107187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2154812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220243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2250061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228816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2329437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237706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242468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2459614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249771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253899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258661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2634239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2672337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271044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275171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2799337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2846962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2885065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2923167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296444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301206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305969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3107315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314541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318669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3234315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328194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3316866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3354969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339624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3443867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3491492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3529591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356769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3608967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365659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370421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3742311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378041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3821687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3869312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391693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3964561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400266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4043937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409156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413918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4174114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421221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425349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430111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4348739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4386837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442494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446621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4513837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4561462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4599565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4637667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467894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472656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477419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4821815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485991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490119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4948815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499644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5031366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object 116"/>
          <p:cNvSpPr/>
          <p:nvPr/>
        </p:nvSpPr>
        <p:spPr>
          <a:xfrm>
            <a:off x="5069469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object 117"/>
          <p:cNvSpPr/>
          <p:nvPr/>
        </p:nvSpPr>
        <p:spPr>
          <a:xfrm>
            <a:off x="511074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" name="object 118"/>
          <p:cNvSpPr/>
          <p:nvPr/>
        </p:nvSpPr>
        <p:spPr>
          <a:xfrm>
            <a:off x="5158367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" name="object 119"/>
          <p:cNvSpPr/>
          <p:nvPr/>
        </p:nvSpPr>
        <p:spPr>
          <a:xfrm>
            <a:off x="5205992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" name="object 120"/>
          <p:cNvSpPr/>
          <p:nvPr/>
        </p:nvSpPr>
        <p:spPr>
          <a:xfrm>
            <a:off x="5244091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" name="object 121"/>
          <p:cNvSpPr/>
          <p:nvPr/>
        </p:nvSpPr>
        <p:spPr>
          <a:xfrm>
            <a:off x="528219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" name="object 122"/>
          <p:cNvSpPr/>
          <p:nvPr/>
        </p:nvSpPr>
        <p:spPr>
          <a:xfrm>
            <a:off x="5323467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" name="object 123"/>
          <p:cNvSpPr/>
          <p:nvPr/>
        </p:nvSpPr>
        <p:spPr>
          <a:xfrm>
            <a:off x="537109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" name="object 124"/>
          <p:cNvSpPr/>
          <p:nvPr/>
        </p:nvSpPr>
        <p:spPr>
          <a:xfrm>
            <a:off x="541871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" name="object 125"/>
          <p:cNvSpPr/>
          <p:nvPr/>
        </p:nvSpPr>
        <p:spPr>
          <a:xfrm>
            <a:off x="5450465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" name="object 126"/>
          <p:cNvSpPr/>
          <p:nvPr/>
        </p:nvSpPr>
        <p:spPr>
          <a:xfrm>
            <a:off x="548856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" name="object 127"/>
          <p:cNvSpPr/>
          <p:nvPr/>
        </p:nvSpPr>
        <p:spPr>
          <a:xfrm>
            <a:off x="552984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" name="object 128"/>
          <p:cNvSpPr/>
          <p:nvPr/>
        </p:nvSpPr>
        <p:spPr>
          <a:xfrm>
            <a:off x="5577465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" name="object 129"/>
          <p:cNvSpPr/>
          <p:nvPr/>
        </p:nvSpPr>
        <p:spPr>
          <a:xfrm>
            <a:off x="562509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" name="object 130"/>
          <p:cNvSpPr/>
          <p:nvPr/>
        </p:nvSpPr>
        <p:spPr>
          <a:xfrm>
            <a:off x="5672714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" name="object 131"/>
          <p:cNvSpPr/>
          <p:nvPr/>
        </p:nvSpPr>
        <p:spPr>
          <a:xfrm>
            <a:off x="571081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" name="object 132"/>
          <p:cNvSpPr/>
          <p:nvPr/>
        </p:nvSpPr>
        <p:spPr>
          <a:xfrm>
            <a:off x="575209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" name="object 133"/>
          <p:cNvSpPr/>
          <p:nvPr/>
        </p:nvSpPr>
        <p:spPr>
          <a:xfrm>
            <a:off x="5799715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" name="object 134"/>
          <p:cNvSpPr/>
          <p:nvPr/>
        </p:nvSpPr>
        <p:spPr>
          <a:xfrm>
            <a:off x="5847339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" name="object 135"/>
          <p:cNvSpPr/>
          <p:nvPr/>
        </p:nvSpPr>
        <p:spPr>
          <a:xfrm>
            <a:off x="5882266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" name="object 136"/>
          <p:cNvSpPr/>
          <p:nvPr/>
        </p:nvSpPr>
        <p:spPr>
          <a:xfrm>
            <a:off x="5920369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" name="object 137"/>
          <p:cNvSpPr/>
          <p:nvPr/>
        </p:nvSpPr>
        <p:spPr>
          <a:xfrm>
            <a:off x="5961642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" name="object 138"/>
          <p:cNvSpPr/>
          <p:nvPr/>
        </p:nvSpPr>
        <p:spPr>
          <a:xfrm>
            <a:off x="6009267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" name="object 139"/>
          <p:cNvSpPr/>
          <p:nvPr/>
        </p:nvSpPr>
        <p:spPr>
          <a:xfrm>
            <a:off x="605689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" name="object 140"/>
          <p:cNvSpPr/>
          <p:nvPr/>
        </p:nvSpPr>
        <p:spPr>
          <a:xfrm>
            <a:off x="6094990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" name="object 141"/>
          <p:cNvSpPr/>
          <p:nvPr/>
        </p:nvSpPr>
        <p:spPr>
          <a:xfrm>
            <a:off x="6133092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" name="object 142"/>
          <p:cNvSpPr/>
          <p:nvPr/>
        </p:nvSpPr>
        <p:spPr>
          <a:xfrm>
            <a:off x="617436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" name="object 143"/>
          <p:cNvSpPr/>
          <p:nvPr/>
        </p:nvSpPr>
        <p:spPr>
          <a:xfrm>
            <a:off x="622199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" name="object 144"/>
          <p:cNvSpPr/>
          <p:nvPr/>
        </p:nvSpPr>
        <p:spPr>
          <a:xfrm>
            <a:off x="626961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" name="object 145"/>
          <p:cNvSpPr/>
          <p:nvPr/>
        </p:nvSpPr>
        <p:spPr>
          <a:xfrm>
            <a:off x="6307717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" name="object 146"/>
          <p:cNvSpPr/>
          <p:nvPr/>
        </p:nvSpPr>
        <p:spPr>
          <a:xfrm>
            <a:off x="634582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" name="object 147"/>
          <p:cNvSpPr/>
          <p:nvPr/>
        </p:nvSpPr>
        <p:spPr>
          <a:xfrm>
            <a:off x="6387095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" name="object 148"/>
          <p:cNvSpPr/>
          <p:nvPr/>
        </p:nvSpPr>
        <p:spPr>
          <a:xfrm>
            <a:off x="6434719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" name="object 149"/>
          <p:cNvSpPr/>
          <p:nvPr/>
        </p:nvSpPr>
        <p:spPr>
          <a:xfrm>
            <a:off x="648234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" name="object 150"/>
          <p:cNvSpPr/>
          <p:nvPr/>
        </p:nvSpPr>
        <p:spPr>
          <a:xfrm>
            <a:off x="6529968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" name="object 151"/>
          <p:cNvSpPr/>
          <p:nvPr/>
        </p:nvSpPr>
        <p:spPr>
          <a:xfrm>
            <a:off x="656807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" name="object 152"/>
          <p:cNvSpPr/>
          <p:nvPr/>
        </p:nvSpPr>
        <p:spPr>
          <a:xfrm>
            <a:off x="6609343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" name="object 153"/>
          <p:cNvSpPr/>
          <p:nvPr/>
        </p:nvSpPr>
        <p:spPr>
          <a:xfrm>
            <a:off x="6656968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" name="object 154"/>
          <p:cNvSpPr/>
          <p:nvPr/>
        </p:nvSpPr>
        <p:spPr>
          <a:xfrm>
            <a:off x="6704593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" name="object 155"/>
          <p:cNvSpPr/>
          <p:nvPr/>
        </p:nvSpPr>
        <p:spPr>
          <a:xfrm>
            <a:off x="6739520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" name="object 156"/>
          <p:cNvSpPr/>
          <p:nvPr/>
        </p:nvSpPr>
        <p:spPr>
          <a:xfrm>
            <a:off x="6777622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" name="object 157"/>
          <p:cNvSpPr/>
          <p:nvPr/>
        </p:nvSpPr>
        <p:spPr>
          <a:xfrm>
            <a:off x="681889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" name="object 158"/>
          <p:cNvSpPr/>
          <p:nvPr/>
        </p:nvSpPr>
        <p:spPr>
          <a:xfrm>
            <a:off x="686652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" name="object 159"/>
          <p:cNvSpPr/>
          <p:nvPr/>
        </p:nvSpPr>
        <p:spPr>
          <a:xfrm>
            <a:off x="6914145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" name="object 160"/>
          <p:cNvSpPr/>
          <p:nvPr/>
        </p:nvSpPr>
        <p:spPr>
          <a:xfrm>
            <a:off x="6952243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" name="object 161"/>
          <p:cNvSpPr/>
          <p:nvPr/>
        </p:nvSpPr>
        <p:spPr>
          <a:xfrm>
            <a:off x="699034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" name="object 162"/>
          <p:cNvSpPr/>
          <p:nvPr/>
        </p:nvSpPr>
        <p:spPr>
          <a:xfrm>
            <a:off x="703162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" name="object 163"/>
          <p:cNvSpPr/>
          <p:nvPr/>
        </p:nvSpPr>
        <p:spPr>
          <a:xfrm>
            <a:off x="7079245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" name="object 164"/>
          <p:cNvSpPr/>
          <p:nvPr/>
        </p:nvSpPr>
        <p:spPr>
          <a:xfrm>
            <a:off x="7126868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" name="object 165"/>
          <p:cNvSpPr/>
          <p:nvPr/>
        </p:nvSpPr>
        <p:spPr>
          <a:xfrm>
            <a:off x="7203064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" name="object 166"/>
          <p:cNvSpPr/>
          <p:nvPr/>
        </p:nvSpPr>
        <p:spPr>
          <a:xfrm>
            <a:off x="724116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" name="object 167"/>
          <p:cNvSpPr/>
          <p:nvPr/>
        </p:nvSpPr>
        <p:spPr>
          <a:xfrm>
            <a:off x="7282439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" name="object 168"/>
          <p:cNvSpPr/>
          <p:nvPr/>
        </p:nvSpPr>
        <p:spPr>
          <a:xfrm>
            <a:off x="733006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" name="object 169"/>
          <p:cNvSpPr/>
          <p:nvPr/>
        </p:nvSpPr>
        <p:spPr>
          <a:xfrm>
            <a:off x="7377689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" name="object 170"/>
          <p:cNvSpPr/>
          <p:nvPr/>
        </p:nvSpPr>
        <p:spPr>
          <a:xfrm>
            <a:off x="7425312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" name="object 171"/>
          <p:cNvSpPr/>
          <p:nvPr/>
        </p:nvSpPr>
        <p:spPr>
          <a:xfrm>
            <a:off x="746341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" name="object 172"/>
          <p:cNvSpPr/>
          <p:nvPr/>
        </p:nvSpPr>
        <p:spPr>
          <a:xfrm>
            <a:off x="7504689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" name="object 173"/>
          <p:cNvSpPr/>
          <p:nvPr/>
        </p:nvSpPr>
        <p:spPr>
          <a:xfrm>
            <a:off x="755231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" name="object 174"/>
          <p:cNvSpPr/>
          <p:nvPr/>
        </p:nvSpPr>
        <p:spPr>
          <a:xfrm>
            <a:off x="7599937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" name="object 175"/>
          <p:cNvSpPr/>
          <p:nvPr/>
        </p:nvSpPr>
        <p:spPr>
          <a:xfrm>
            <a:off x="7634864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" name="object 176"/>
          <p:cNvSpPr/>
          <p:nvPr/>
        </p:nvSpPr>
        <p:spPr>
          <a:xfrm>
            <a:off x="7672968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" name="object 177"/>
          <p:cNvSpPr/>
          <p:nvPr/>
        </p:nvSpPr>
        <p:spPr>
          <a:xfrm>
            <a:off x="771424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" name="object 178"/>
          <p:cNvSpPr/>
          <p:nvPr/>
        </p:nvSpPr>
        <p:spPr>
          <a:xfrm>
            <a:off x="776186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" name="object 179"/>
          <p:cNvSpPr/>
          <p:nvPr/>
        </p:nvSpPr>
        <p:spPr>
          <a:xfrm>
            <a:off x="7809489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" name="object 180"/>
          <p:cNvSpPr/>
          <p:nvPr/>
        </p:nvSpPr>
        <p:spPr>
          <a:xfrm>
            <a:off x="7847589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" name="object 181"/>
          <p:cNvSpPr/>
          <p:nvPr/>
        </p:nvSpPr>
        <p:spPr>
          <a:xfrm>
            <a:off x="788569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" name="object 182"/>
          <p:cNvSpPr/>
          <p:nvPr/>
        </p:nvSpPr>
        <p:spPr>
          <a:xfrm>
            <a:off x="792696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" name="object 183"/>
          <p:cNvSpPr/>
          <p:nvPr/>
        </p:nvSpPr>
        <p:spPr>
          <a:xfrm>
            <a:off x="7974589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" name="object 184"/>
          <p:cNvSpPr/>
          <p:nvPr/>
        </p:nvSpPr>
        <p:spPr>
          <a:xfrm>
            <a:off x="802221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" name="object 185"/>
          <p:cNvSpPr/>
          <p:nvPr/>
        </p:nvSpPr>
        <p:spPr>
          <a:xfrm>
            <a:off x="8060316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" name="object 186"/>
          <p:cNvSpPr/>
          <p:nvPr/>
        </p:nvSpPr>
        <p:spPr>
          <a:xfrm>
            <a:off x="8098418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" name="object 187"/>
          <p:cNvSpPr/>
          <p:nvPr/>
        </p:nvSpPr>
        <p:spPr>
          <a:xfrm>
            <a:off x="8139693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" name="object 188"/>
          <p:cNvSpPr/>
          <p:nvPr/>
        </p:nvSpPr>
        <p:spPr>
          <a:xfrm>
            <a:off x="8187318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" name="object 189"/>
          <p:cNvSpPr/>
          <p:nvPr/>
        </p:nvSpPr>
        <p:spPr>
          <a:xfrm>
            <a:off x="8234943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" name="object 190"/>
          <p:cNvSpPr/>
          <p:nvPr/>
        </p:nvSpPr>
        <p:spPr>
          <a:xfrm>
            <a:off x="8282566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" name="object 191"/>
          <p:cNvSpPr/>
          <p:nvPr/>
        </p:nvSpPr>
        <p:spPr>
          <a:xfrm>
            <a:off x="8320668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" name="object 192"/>
          <p:cNvSpPr/>
          <p:nvPr/>
        </p:nvSpPr>
        <p:spPr>
          <a:xfrm>
            <a:off x="8361943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" name="object 193"/>
          <p:cNvSpPr/>
          <p:nvPr/>
        </p:nvSpPr>
        <p:spPr>
          <a:xfrm>
            <a:off x="8409568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" name="object 194"/>
          <p:cNvSpPr/>
          <p:nvPr/>
        </p:nvSpPr>
        <p:spPr>
          <a:xfrm>
            <a:off x="845719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" name="object 195"/>
          <p:cNvSpPr/>
          <p:nvPr/>
        </p:nvSpPr>
        <p:spPr>
          <a:xfrm>
            <a:off x="8492118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" name="object 196"/>
          <p:cNvSpPr/>
          <p:nvPr/>
        </p:nvSpPr>
        <p:spPr>
          <a:xfrm>
            <a:off x="853022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" name="object 197"/>
          <p:cNvSpPr/>
          <p:nvPr/>
        </p:nvSpPr>
        <p:spPr>
          <a:xfrm>
            <a:off x="8571495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8" name="object 198"/>
          <p:cNvSpPr/>
          <p:nvPr/>
        </p:nvSpPr>
        <p:spPr>
          <a:xfrm>
            <a:off x="861912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9" name="object 199"/>
          <p:cNvSpPr/>
          <p:nvPr/>
        </p:nvSpPr>
        <p:spPr>
          <a:xfrm>
            <a:off x="8666743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0" name="object 200"/>
          <p:cNvSpPr/>
          <p:nvPr/>
        </p:nvSpPr>
        <p:spPr>
          <a:xfrm>
            <a:off x="8704843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1" name="object 201"/>
          <p:cNvSpPr/>
          <p:nvPr/>
        </p:nvSpPr>
        <p:spPr>
          <a:xfrm>
            <a:off x="8742945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2" name="object 202"/>
          <p:cNvSpPr/>
          <p:nvPr/>
        </p:nvSpPr>
        <p:spPr>
          <a:xfrm>
            <a:off x="8784218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3" name="object 203"/>
          <p:cNvSpPr/>
          <p:nvPr/>
        </p:nvSpPr>
        <p:spPr>
          <a:xfrm>
            <a:off x="8831843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4" name="object 204"/>
          <p:cNvSpPr/>
          <p:nvPr/>
        </p:nvSpPr>
        <p:spPr>
          <a:xfrm>
            <a:off x="8879468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5" name="object 205"/>
          <p:cNvSpPr/>
          <p:nvPr/>
        </p:nvSpPr>
        <p:spPr>
          <a:xfrm>
            <a:off x="8911216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6" name="object 206"/>
          <p:cNvSpPr/>
          <p:nvPr/>
        </p:nvSpPr>
        <p:spPr>
          <a:xfrm>
            <a:off x="8949318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7" name="object 207"/>
          <p:cNvSpPr/>
          <p:nvPr/>
        </p:nvSpPr>
        <p:spPr>
          <a:xfrm>
            <a:off x="8990593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8" name="object 208"/>
          <p:cNvSpPr/>
          <p:nvPr/>
        </p:nvSpPr>
        <p:spPr>
          <a:xfrm>
            <a:off x="9038218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9" name="object 209"/>
          <p:cNvSpPr/>
          <p:nvPr/>
        </p:nvSpPr>
        <p:spPr>
          <a:xfrm>
            <a:off x="908584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0" name="object 210"/>
          <p:cNvSpPr/>
          <p:nvPr/>
        </p:nvSpPr>
        <p:spPr>
          <a:xfrm>
            <a:off x="9133466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1" name="object 211"/>
          <p:cNvSpPr/>
          <p:nvPr/>
        </p:nvSpPr>
        <p:spPr>
          <a:xfrm>
            <a:off x="9171568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2" name="object 212"/>
          <p:cNvSpPr/>
          <p:nvPr/>
        </p:nvSpPr>
        <p:spPr>
          <a:xfrm>
            <a:off x="9212843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3" name="object 213"/>
          <p:cNvSpPr/>
          <p:nvPr/>
        </p:nvSpPr>
        <p:spPr>
          <a:xfrm>
            <a:off x="926046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4" name="object 214"/>
          <p:cNvSpPr/>
          <p:nvPr/>
        </p:nvSpPr>
        <p:spPr>
          <a:xfrm>
            <a:off x="930809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5" name="object 215"/>
          <p:cNvSpPr/>
          <p:nvPr/>
        </p:nvSpPr>
        <p:spPr>
          <a:xfrm>
            <a:off x="9343018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6" name="object 216"/>
          <p:cNvSpPr/>
          <p:nvPr/>
        </p:nvSpPr>
        <p:spPr>
          <a:xfrm>
            <a:off x="938112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7" name="object 217"/>
          <p:cNvSpPr/>
          <p:nvPr/>
        </p:nvSpPr>
        <p:spPr>
          <a:xfrm>
            <a:off x="9422395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8" name="object 218"/>
          <p:cNvSpPr/>
          <p:nvPr/>
        </p:nvSpPr>
        <p:spPr>
          <a:xfrm>
            <a:off x="9470018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9" name="object 219"/>
          <p:cNvSpPr/>
          <p:nvPr/>
        </p:nvSpPr>
        <p:spPr>
          <a:xfrm>
            <a:off x="9517643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0" name="object 220"/>
          <p:cNvSpPr/>
          <p:nvPr/>
        </p:nvSpPr>
        <p:spPr>
          <a:xfrm>
            <a:off x="9555743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1" name="object 221"/>
          <p:cNvSpPr/>
          <p:nvPr/>
        </p:nvSpPr>
        <p:spPr>
          <a:xfrm>
            <a:off x="9593845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2" name="object 222"/>
          <p:cNvSpPr/>
          <p:nvPr/>
        </p:nvSpPr>
        <p:spPr>
          <a:xfrm>
            <a:off x="9635118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3" name="object 223"/>
          <p:cNvSpPr/>
          <p:nvPr/>
        </p:nvSpPr>
        <p:spPr>
          <a:xfrm>
            <a:off x="9682743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4" name="object 224"/>
          <p:cNvSpPr/>
          <p:nvPr/>
        </p:nvSpPr>
        <p:spPr>
          <a:xfrm>
            <a:off x="9730368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5" name="object 225"/>
          <p:cNvSpPr/>
          <p:nvPr/>
        </p:nvSpPr>
        <p:spPr>
          <a:xfrm>
            <a:off x="9768470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6" name="object 226"/>
          <p:cNvSpPr/>
          <p:nvPr/>
        </p:nvSpPr>
        <p:spPr>
          <a:xfrm>
            <a:off x="9806572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7" name="object 227"/>
          <p:cNvSpPr/>
          <p:nvPr/>
        </p:nvSpPr>
        <p:spPr>
          <a:xfrm>
            <a:off x="984784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8" name="object 228"/>
          <p:cNvSpPr/>
          <p:nvPr/>
        </p:nvSpPr>
        <p:spPr>
          <a:xfrm>
            <a:off x="989547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9" name="object 229"/>
          <p:cNvSpPr/>
          <p:nvPr/>
        </p:nvSpPr>
        <p:spPr>
          <a:xfrm>
            <a:off x="9943095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0" name="object 230"/>
          <p:cNvSpPr/>
          <p:nvPr/>
        </p:nvSpPr>
        <p:spPr>
          <a:xfrm>
            <a:off x="9990720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1" name="object 231"/>
          <p:cNvSpPr/>
          <p:nvPr/>
        </p:nvSpPr>
        <p:spPr>
          <a:xfrm>
            <a:off x="10028822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2" name="object 232"/>
          <p:cNvSpPr/>
          <p:nvPr/>
        </p:nvSpPr>
        <p:spPr>
          <a:xfrm>
            <a:off x="1007009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3" name="object 233"/>
          <p:cNvSpPr/>
          <p:nvPr/>
        </p:nvSpPr>
        <p:spPr>
          <a:xfrm>
            <a:off x="1011772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4" name="object 234"/>
          <p:cNvSpPr/>
          <p:nvPr/>
        </p:nvSpPr>
        <p:spPr>
          <a:xfrm>
            <a:off x="10165345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5" name="object 235"/>
          <p:cNvSpPr/>
          <p:nvPr/>
        </p:nvSpPr>
        <p:spPr>
          <a:xfrm>
            <a:off x="10200272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6" name="object 236"/>
          <p:cNvSpPr/>
          <p:nvPr/>
        </p:nvSpPr>
        <p:spPr>
          <a:xfrm>
            <a:off x="1023837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7" name="object 237"/>
          <p:cNvSpPr/>
          <p:nvPr/>
        </p:nvSpPr>
        <p:spPr>
          <a:xfrm>
            <a:off x="10279649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8" name="object 238"/>
          <p:cNvSpPr/>
          <p:nvPr/>
        </p:nvSpPr>
        <p:spPr>
          <a:xfrm>
            <a:off x="10327272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9" name="object 239"/>
          <p:cNvSpPr/>
          <p:nvPr/>
        </p:nvSpPr>
        <p:spPr>
          <a:xfrm>
            <a:off x="10374897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0" name="object 240"/>
          <p:cNvSpPr/>
          <p:nvPr/>
        </p:nvSpPr>
        <p:spPr>
          <a:xfrm>
            <a:off x="10412996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1" name="object 241"/>
          <p:cNvSpPr/>
          <p:nvPr/>
        </p:nvSpPr>
        <p:spPr>
          <a:xfrm>
            <a:off x="187913" y="480744"/>
            <a:ext cx="0" cy="6896734"/>
          </a:xfrm>
          <a:custGeom>
            <a:avLst/>
            <a:gdLst/>
            <a:ahLst/>
            <a:cxnLst/>
            <a:rect l="l" t="t" r="r" b="b"/>
            <a:pathLst>
              <a:path h="6896734">
                <a:moveTo>
                  <a:pt x="0" y="0"/>
                </a:moveTo>
                <a:lnTo>
                  <a:pt x="0" y="6896112"/>
                </a:lnTo>
              </a:path>
            </a:pathLst>
          </a:custGeom>
          <a:ln w="179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2" name="object 242"/>
          <p:cNvSpPr/>
          <p:nvPr/>
        </p:nvSpPr>
        <p:spPr>
          <a:xfrm>
            <a:off x="10525719" y="477569"/>
            <a:ext cx="0" cy="6899909"/>
          </a:xfrm>
          <a:custGeom>
            <a:avLst/>
            <a:gdLst/>
            <a:ahLst/>
            <a:cxnLst/>
            <a:rect l="l" t="t" r="r" b="b"/>
            <a:pathLst>
              <a:path h="6899909">
                <a:moveTo>
                  <a:pt x="0" y="0"/>
                </a:moveTo>
                <a:lnTo>
                  <a:pt x="0" y="6899287"/>
                </a:lnTo>
              </a:path>
            </a:pathLst>
          </a:custGeom>
          <a:ln w="179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3" name="object 243"/>
          <p:cNvSpPr txBox="1"/>
          <p:nvPr/>
        </p:nvSpPr>
        <p:spPr>
          <a:xfrm>
            <a:off x="4661428" y="252152"/>
            <a:ext cx="241363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25" dirty="0">
                <a:solidFill>
                  <a:srgbClr val="151616"/>
                </a:solidFill>
                <a:latin typeface="Arial"/>
                <a:cs typeface="Arial"/>
              </a:rPr>
              <a:t>PRODUCT</a:t>
            </a:r>
            <a:r>
              <a:rPr sz="1400" b="1" spc="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b="1" spc="30" dirty="0">
                <a:solidFill>
                  <a:srgbClr val="151616"/>
                </a:solidFill>
                <a:latin typeface="Arial"/>
                <a:cs typeface="Arial"/>
              </a:rPr>
              <a:t>DEVELOPMENT</a:t>
            </a:r>
            <a:endParaRPr sz="1400">
              <a:latin typeface="Arial"/>
              <a:cs typeface="Arial"/>
            </a:endParaRPr>
          </a:p>
        </p:txBody>
      </p:sp>
      <p:sp>
        <p:nvSpPr>
          <p:cNvPr id="244" name="object 244"/>
          <p:cNvSpPr txBox="1"/>
          <p:nvPr/>
        </p:nvSpPr>
        <p:spPr>
          <a:xfrm>
            <a:off x="9589033" y="226750"/>
            <a:ext cx="79502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25" dirty="0">
                <a:solidFill>
                  <a:srgbClr val="151616"/>
                </a:solidFill>
                <a:latin typeface="Arial"/>
                <a:cs typeface="Arial"/>
              </a:rPr>
              <a:t>SHEET</a:t>
            </a:r>
            <a:r>
              <a:rPr sz="1400" b="1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b="1" spc="-5" dirty="0">
                <a:solidFill>
                  <a:srgbClr val="151616"/>
                </a:solidFill>
                <a:latin typeface="Arial"/>
                <a:cs typeface="Arial"/>
              </a:rPr>
              <a:t>5</a:t>
            </a:r>
            <a:endParaRPr sz="1400">
              <a:latin typeface="Arial"/>
              <a:cs typeface="Arial"/>
            </a:endParaRPr>
          </a:p>
        </p:txBody>
      </p:sp>
      <p:sp>
        <p:nvSpPr>
          <p:cNvPr id="245" name="object 245"/>
          <p:cNvSpPr/>
          <p:nvPr/>
        </p:nvSpPr>
        <p:spPr>
          <a:xfrm>
            <a:off x="179165" y="480765"/>
            <a:ext cx="10354310" cy="0"/>
          </a:xfrm>
          <a:custGeom>
            <a:avLst/>
            <a:gdLst/>
            <a:ahLst/>
            <a:cxnLst/>
            <a:rect l="l" t="t" r="r" b="b"/>
            <a:pathLst>
              <a:path w="10354310">
                <a:moveTo>
                  <a:pt x="0" y="0"/>
                </a:moveTo>
                <a:lnTo>
                  <a:pt x="10354124" y="0"/>
                </a:lnTo>
              </a:path>
            </a:pathLst>
          </a:custGeom>
          <a:ln w="179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6" name="object 246"/>
          <p:cNvSpPr txBox="1"/>
          <p:nvPr/>
        </p:nvSpPr>
        <p:spPr>
          <a:xfrm>
            <a:off x="318024" y="252152"/>
            <a:ext cx="63055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25" dirty="0">
                <a:solidFill>
                  <a:srgbClr val="151616"/>
                </a:solidFill>
                <a:latin typeface="Arial"/>
                <a:cs typeface="Arial"/>
              </a:rPr>
              <a:t>NAME:</a:t>
            </a:r>
            <a:endParaRPr sz="1400">
              <a:latin typeface="Arial"/>
              <a:cs typeface="Arial"/>
            </a:endParaRPr>
          </a:p>
        </p:txBody>
      </p:sp>
      <p:sp>
        <p:nvSpPr>
          <p:cNvPr id="247" name="object 247"/>
          <p:cNvSpPr/>
          <p:nvPr/>
        </p:nvSpPr>
        <p:spPr>
          <a:xfrm>
            <a:off x="249619" y="1443959"/>
            <a:ext cx="2722086" cy="145680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8" name="object 248"/>
          <p:cNvSpPr/>
          <p:nvPr/>
        </p:nvSpPr>
        <p:spPr>
          <a:xfrm>
            <a:off x="469911" y="3317011"/>
            <a:ext cx="2631527" cy="130991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9" name="object 249"/>
          <p:cNvSpPr/>
          <p:nvPr/>
        </p:nvSpPr>
        <p:spPr>
          <a:xfrm>
            <a:off x="3478738" y="3322248"/>
            <a:ext cx="2690134" cy="132435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0" name="object 250"/>
          <p:cNvSpPr/>
          <p:nvPr/>
        </p:nvSpPr>
        <p:spPr>
          <a:xfrm>
            <a:off x="464234" y="4955561"/>
            <a:ext cx="1234159" cy="99304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1" name="object 251"/>
          <p:cNvSpPr/>
          <p:nvPr/>
        </p:nvSpPr>
        <p:spPr>
          <a:xfrm>
            <a:off x="3381110" y="5037807"/>
            <a:ext cx="1327171" cy="9622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2" name="object 252"/>
          <p:cNvSpPr txBox="1"/>
          <p:nvPr/>
        </p:nvSpPr>
        <p:spPr>
          <a:xfrm>
            <a:off x="1715512" y="613897"/>
            <a:ext cx="2654935" cy="116903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143510" algn="just">
              <a:lnSpc>
                <a:spcPts val="890"/>
              </a:lnSpc>
              <a:spcBef>
                <a:spcPts val="185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The model tape measure seen in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photograph below  gave positive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results. 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casing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felt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comfortable in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hand.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rubber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top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and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bottom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grips feel comfortable  due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to 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shape.</a:t>
            </a:r>
            <a:endParaRPr sz="800">
              <a:latin typeface="Arial"/>
              <a:cs typeface="Arial"/>
            </a:endParaRPr>
          </a:p>
          <a:p>
            <a:pPr marL="12700">
              <a:lnSpc>
                <a:spcPts val="855"/>
              </a:lnSpc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The position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of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a sensor or a mechanical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switch, to turn</a:t>
            </a:r>
            <a:r>
              <a:rPr sz="800" spc="9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on</a:t>
            </a:r>
            <a:endParaRPr sz="800">
              <a:latin typeface="Arial"/>
              <a:cs typeface="Arial"/>
            </a:endParaRPr>
          </a:p>
          <a:p>
            <a:pPr marL="1337945" marR="5080" indent="-635">
              <a:lnSpc>
                <a:spcPts val="890"/>
              </a:lnSpc>
              <a:spcBef>
                <a:spcPts val="55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10" dirty="0">
                <a:solidFill>
                  <a:srgbClr val="151616"/>
                </a:solidFill>
                <a:latin typeface="Arial"/>
                <a:cs typeface="Arial"/>
              </a:rPr>
              <a:t>LED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light, will need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be  considered.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ergonomic  design will need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ensure 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that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the ‘switch’ can be  reached and operated</a:t>
            </a:r>
            <a:r>
              <a:rPr sz="800" spc="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10" dirty="0">
                <a:solidFill>
                  <a:srgbClr val="151616"/>
                </a:solidFill>
                <a:latin typeface="Arial"/>
                <a:cs typeface="Arial"/>
              </a:rPr>
              <a:t>easily.</a:t>
            </a:r>
            <a:endParaRPr sz="800">
              <a:latin typeface="Arial"/>
              <a:cs typeface="Arial"/>
            </a:endParaRPr>
          </a:p>
        </p:txBody>
      </p:sp>
      <p:sp>
        <p:nvSpPr>
          <p:cNvPr id="253" name="object 253"/>
          <p:cNvSpPr/>
          <p:nvPr/>
        </p:nvSpPr>
        <p:spPr>
          <a:xfrm>
            <a:off x="4575999" y="1456210"/>
            <a:ext cx="1870516" cy="124087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4" name="object 254"/>
          <p:cNvSpPr txBox="1"/>
          <p:nvPr/>
        </p:nvSpPr>
        <p:spPr>
          <a:xfrm>
            <a:off x="4670305" y="621299"/>
            <a:ext cx="2171700" cy="715010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5080">
              <a:lnSpc>
                <a:spcPts val="890"/>
              </a:lnSpc>
              <a:spcBef>
                <a:spcPts val="185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The tape measure has been modiﬁed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include  a push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button switch. This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can be activated  </a:t>
            </a:r>
            <a:r>
              <a:rPr sz="800" spc="-10" dirty="0">
                <a:solidFill>
                  <a:srgbClr val="151616"/>
                </a:solidFill>
                <a:latin typeface="Arial"/>
                <a:cs typeface="Arial"/>
              </a:rPr>
              <a:t>easily,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by one </a:t>
            </a:r>
            <a:r>
              <a:rPr sz="800" spc="-10" dirty="0">
                <a:solidFill>
                  <a:srgbClr val="151616"/>
                </a:solidFill>
                <a:latin typeface="Arial"/>
                <a:cs typeface="Arial"/>
              </a:rPr>
              <a:t>ﬁnger.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Easy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and simple switching  on and oﬀ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of the </a:t>
            </a:r>
            <a:r>
              <a:rPr sz="800" spc="10" dirty="0">
                <a:solidFill>
                  <a:srgbClr val="151616"/>
                </a:solidFill>
                <a:latin typeface="Arial"/>
                <a:cs typeface="Arial"/>
              </a:rPr>
              <a:t>LED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is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800" spc="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result.</a:t>
            </a:r>
            <a:endParaRPr sz="800">
              <a:latin typeface="Arial"/>
              <a:cs typeface="Arial"/>
            </a:endParaRPr>
          </a:p>
          <a:p>
            <a:pPr marL="12700" marR="72390" indent="-635">
              <a:lnSpc>
                <a:spcPts val="890"/>
              </a:lnSpc>
              <a:spcBef>
                <a:spcPts val="15"/>
              </a:spcBef>
            </a:pP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A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possible problem, is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that 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switch could be  pressed by accident,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far too</a:t>
            </a:r>
            <a:r>
              <a:rPr sz="800" spc="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10" dirty="0">
                <a:solidFill>
                  <a:srgbClr val="151616"/>
                </a:solidFill>
                <a:latin typeface="Arial"/>
                <a:cs typeface="Arial"/>
              </a:rPr>
              <a:t>easily.</a:t>
            </a:r>
            <a:endParaRPr sz="800">
              <a:latin typeface="Arial"/>
              <a:cs typeface="Arial"/>
            </a:endParaRPr>
          </a:p>
        </p:txBody>
      </p:sp>
      <p:sp>
        <p:nvSpPr>
          <p:cNvPr id="255" name="object 255"/>
          <p:cNvSpPr/>
          <p:nvPr/>
        </p:nvSpPr>
        <p:spPr>
          <a:xfrm>
            <a:off x="6617487" y="1443376"/>
            <a:ext cx="1967694" cy="124154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6" name="object 256"/>
          <p:cNvSpPr txBox="1"/>
          <p:nvPr/>
        </p:nvSpPr>
        <p:spPr>
          <a:xfrm>
            <a:off x="4491089" y="1507211"/>
            <a:ext cx="784225" cy="26098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5080">
              <a:lnSpc>
                <a:spcPts val="890"/>
              </a:lnSpc>
              <a:spcBef>
                <a:spcPts val="185"/>
              </a:spcBef>
            </a:pPr>
            <a:r>
              <a:rPr sz="800" spc="10" dirty="0">
                <a:solidFill>
                  <a:srgbClr val="151616"/>
                </a:solidFill>
                <a:latin typeface="Arial"/>
                <a:cs typeface="Arial"/>
              </a:rPr>
              <a:t>PUSH</a:t>
            </a:r>
            <a:r>
              <a:rPr sz="800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10" dirty="0">
                <a:solidFill>
                  <a:srgbClr val="151616"/>
                </a:solidFill>
                <a:latin typeface="Arial"/>
                <a:cs typeface="Arial"/>
              </a:rPr>
              <a:t>BUTTON  </a:t>
            </a:r>
            <a:r>
              <a:rPr sz="800" spc="15" dirty="0">
                <a:solidFill>
                  <a:srgbClr val="151616"/>
                </a:solidFill>
                <a:latin typeface="Arial"/>
                <a:cs typeface="Arial"/>
              </a:rPr>
              <a:t>SWITCH</a:t>
            </a:r>
            <a:endParaRPr sz="800">
              <a:latin typeface="Arial"/>
              <a:cs typeface="Arial"/>
            </a:endParaRPr>
          </a:p>
        </p:txBody>
      </p:sp>
      <p:sp>
        <p:nvSpPr>
          <p:cNvPr id="257" name="object 257"/>
          <p:cNvSpPr txBox="1"/>
          <p:nvPr/>
        </p:nvSpPr>
        <p:spPr>
          <a:xfrm>
            <a:off x="6567549" y="1921550"/>
            <a:ext cx="78422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10" dirty="0">
                <a:solidFill>
                  <a:srgbClr val="151616"/>
                </a:solidFill>
                <a:latin typeface="Arial"/>
                <a:cs typeface="Arial"/>
              </a:rPr>
              <a:t>SLIDE</a:t>
            </a:r>
            <a:r>
              <a:rPr sz="8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15" dirty="0">
                <a:solidFill>
                  <a:srgbClr val="151616"/>
                </a:solidFill>
                <a:latin typeface="Arial"/>
                <a:cs typeface="Arial"/>
              </a:rPr>
              <a:t>SWITCH</a:t>
            </a:r>
            <a:endParaRPr sz="800">
              <a:latin typeface="Arial"/>
              <a:cs typeface="Arial"/>
            </a:endParaRPr>
          </a:p>
        </p:txBody>
      </p:sp>
      <p:sp>
        <p:nvSpPr>
          <p:cNvPr id="258" name="object 258"/>
          <p:cNvSpPr/>
          <p:nvPr/>
        </p:nvSpPr>
        <p:spPr>
          <a:xfrm>
            <a:off x="4867941" y="1795272"/>
            <a:ext cx="550545" cy="134620"/>
          </a:xfrm>
          <a:custGeom>
            <a:avLst/>
            <a:gdLst/>
            <a:ahLst/>
            <a:cxnLst/>
            <a:rect l="l" t="t" r="r" b="b"/>
            <a:pathLst>
              <a:path w="550545" h="134619">
                <a:moveTo>
                  <a:pt x="468241" y="40704"/>
                </a:moveTo>
                <a:lnTo>
                  <a:pt x="465531" y="78644"/>
                </a:lnTo>
                <a:lnTo>
                  <a:pt x="472927" y="79199"/>
                </a:lnTo>
                <a:lnTo>
                  <a:pt x="471646" y="97156"/>
                </a:lnTo>
                <a:lnTo>
                  <a:pt x="464208" y="97156"/>
                </a:lnTo>
                <a:lnTo>
                  <a:pt x="461534" y="134589"/>
                </a:lnTo>
                <a:lnTo>
                  <a:pt x="542814" y="97156"/>
                </a:lnTo>
                <a:lnTo>
                  <a:pt x="471646" y="97156"/>
                </a:lnTo>
                <a:lnTo>
                  <a:pt x="464248" y="96599"/>
                </a:lnTo>
                <a:lnTo>
                  <a:pt x="544022" y="96599"/>
                </a:lnTo>
                <a:lnTo>
                  <a:pt x="550223" y="93743"/>
                </a:lnTo>
                <a:lnTo>
                  <a:pt x="468241" y="40704"/>
                </a:lnTo>
                <a:close/>
              </a:path>
              <a:path w="550545" h="134619">
                <a:moveTo>
                  <a:pt x="465531" y="78644"/>
                </a:moveTo>
                <a:lnTo>
                  <a:pt x="464248" y="96599"/>
                </a:lnTo>
                <a:lnTo>
                  <a:pt x="471646" y="97156"/>
                </a:lnTo>
                <a:lnTo>
                  <a:pt x="472927" y="79199"/>
                </a:lnTo>
                <a:lnTo>
                  <a:pt x="465531" y="78644"/>
                </a:lnTo>
                <a:close/>
              </a:path>
              <a:path w="550545" h="134619">
                <a:moveTo>
                  <a:pt x="10939" y="0"/>
                </a:moveTo>
                <a:lnTo>
                  <a:pt x="11002" y="292"/>
                </a:lnTo>
                <a:lnTo>
                  <a:pt x="0" y="14292"/>
                </a:lnTo>
                <a:lnTo>
                  <a:pt x="594" y="14730"/>
                </a:lnTo>
                <a:lnTo>
                  <a:pt x="37068" y="31189"/>
                </a:lnTo>
                <a:lnTo>
                  <a:pt x="74663" y="42595"/>
                </a:lnTo>
                <a:lnTo>
                  <a:pt x="114400" y="52171"/>
                </a:lnTo>
                <a:lnTo>
                  <a:pt x="165510" y="62226"/>
                </a:lnTo>
                <a:lnTo>
                  <a:pt x="206554" y="69007"/>
                </a:lnTo>
                <a:lnTo>
                  <a:pt x="253638" y="75726"/>
                </a:lnTo>
                <a:lnTo>
                  <a:pt x="336444" y="85449"/>
                </a:lnTo>
                <a:lnTo>
                  <a:pt x="400340" y="91526"/>
                </a:lnTo>
                <a:lnTo>
                  <a:pt x="464248" y="96599"/>
                </a:lnTo>
                <a:lnTo>
                  <a:pt x="465531" y="78644"/>
                </a:lnTo>
                <a:lnTo>
                  <a:pt x="401896" y="73591"/>
                </a:lnTo>
                <a:lnTo>
                  <a:pt x="338302" y="67543"/>
                </a:lnTo>
                <a:lnTo>
                  <a:pt x="281753" y="61160"/>
                </a:lnTo>
                <a:lnTo>
                  <a:pt x="231861" y="54561"/>
                </a:lnTo>
                <a:lnTo>
                  <a:pt x="188240" y="47854"/>
                </a:lnTo>
                <a:lnTo>
                  <a:pt x="150491" y="41161"/>
                </a:lnTo>
                <a:lnTo>
                  <a:pt x="104047" y="31377"/>
                </a:lnTo>
                <a:lnTo>
                  <a:pt x="59079" y="19436"/>
                </a:lnTo>
                <a:lnTo>
                  <a:pt x="21675" y="5753"/>
                </a:lnTo>
                <a:lnTo>
                  <a:pt x="11357" y="292"/>
                </a:lnTo>
                <a:lnTo>
                  <a:pt x="10939" y="0"/>
                </a:lnTo>
                <a:close/>
              </a:path>
            </a:pathLst>
          </a:custGeom>
          <a:solidFill>
            <a:srgbClr val="DD2B1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9" name="object 259"/>
          <p:cNvSpPr/>
          <p:nvPr/>
        </p:nvSpPr>
        <p:spPr>
          <a:xfrm>
            <a:off x="6958678" y="2061971"/>
            <a:ext cx="550545" cy="134620"/>
          </a:xfrm>
          <a:custGeom>
            <a:avLst/>
            <a:gdLst/>
            <a:ahLst/>
            <a:cxnLst/>
            <a:rect l="l" t="t" r="r" b="b"/>
            <a:pathLst>
              <a:path w="550545" h="134619">
                <a:moveTo>
                  <a:pt x="468241" y="40704"/>
                </a:moveTo>
                <a:lnTo>
                  <a:pt x="465531" y="78644"/>
                </a:lnTo>
                <a:lnTo>
                  <a:pt x="472927" y="79199"/>
                </a:lnTo>
                <a:lnTo>
                  <a:pt x="471646" y="97157"/>
                </a:lnTo>
                <a:lnTo>
                  <a:pt x="464208" y="97157"/>
                </a:lnTo>
                <a:lnTo>
                  <a:pt x="461534" y="134589"/>
                </a:lnTo>
                <a:lnTo>
                  <a:pt x="542811" y="97157"/>
                </a:lnTo>
                <a:lnTo>
                  <a:pt x="471646" y="97157"/>
                </a:lnTo>
                <a:lnTo>
                  <a:pt x="464248" y="96600"/>
                </a:lnTo>
                <a:lnTo>
                  <a:pt x="544020" y="96600"/>
                </a:lnTo>
                <a:lnTo>
                  <a:pt x="550223" y="93743"/>
                </a:lnTo>
                <a:lnTo>
                  <a:pt x="468241" y="40704"/>
                </a:lnTo>
                <a:close/>
              </a:path>
              <a:path w="550545" h="134619">
                <a:moveTo>
                  <a:pt x="465531" y="78644"/>
                </a:moveTo>
                <a:lnTo>
                  <a:pt x="464248" y="96600"/>
                </a:lnTo>
                <a:lnTo>
                  <a:pt x="471646" y="97157"/>
                </a:lnTo>
                <a:lnTo>
                  <a:pt x="472927" y="79199"/>
                </a:lnTo>
                <a:lnTo>
                  <a:pt x="465531" y="78644"/>
                </a:lnTo>
                <a:close/>
              </a:path>
              <a:path w="550545" h="134619">
                <a:moveTo>
                  <a:pt x="10939" y="0"/>
                </a:moveTo>
                <a:lnTo>
                  <a:pt x="11002" y="292"/>
                </a:lnTo>
                <a:lnTo>
                  <a:pt x="0" y="14292"/>
                </a:lnTo>
                <a:lnTo>
                  <a:pt x="593" y="14730"/>
                </a:lnTo>
                <a:lnTo>
                  <a:pt x="37068" y="31189"/>
                </a:lnTo>
                <a:lnTo>
                  <a:pt x="74663" y="42595"/>
                </a:lnTo>
                <a:lnTo>
                  <a:pt x="114400" y="52171"/>
                </a:lnTo>
                <a:lnTo>
                  <a:pt x="165510" y="62226"/>
                </a:lnTo>
                <a:lnTo>
                  <a:pt x="206552" y="69007"/>
                </a:lnTo>
                <a:lnTo>
                  <a:pt x="253638" y="75726"/>
                </a:lnTo>
                <a:lnTo>
                  <a:pt x="336444" y="85449"/>
                </a:lnTo>
                <a:lnTo>
                  <a:pt x="400340" y="91526"/>
                </a:lnTo>
                <a:lnTo>
                  <a:pt x="464248" y="96600"/>
                </a:lnTo>
                <a:lnTo>
                  <a:pt x="465531" y="78644"/>
                </a:lnTo>
                <a:lnTo>
                  <a:pt x="401896" y="73591"/>
                </a:lnTo>
                <a:lnTo>
                  <a:pt x="338302" y="67543"/>
                </a:lnTo>
                <a:lnTo>
                  <a:pt x="281753" y="61160"/>
                </a:lnTo>
                <a:lnTo>
                  <a:pt x="231861" y="54561"/>
                </a:lnTo>
                <a:lnTo>
                  <a:pt x="188239" y="47854"/>
                </a:lnTo>
                <a:lnTo>
                  <a:pt x="150489" y="41161"/>
                </a:lnTo>
                <a:lnTo>
                  <a:pt x="104047" y="31377"/>
                </a:lnTo>
                <a:lnTo>
                  <a:pt x="59079" y="19436"/>
                </a:lnTo>
                <a:lnTo>
                  <a:pt x="21675" y="5753"/>
                </a:lnTo>
                <a:lnTo>
                  <a:pt x="11357" y="292"/>
                </a:lnTo>
                <a:lnTo>
                  <a:pt x="10939" y="0"/>
                </a:lnTo>
                <a:close/>
              </a:path>
            </a:pathLst>
          </a:custGeom>
          <a:solidFill>
            <a:srgbClr val="DD2B1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0" name="object 260"/>
          <p:cNvSpPr txBox="1"/>
          <p:nvPr/>
        </p:nvSpPr>
        <p:spPr>
          <a:xfrm>
            <a:off x="7069555" y="626237"/>
            <a:ext cx="1510665" cy="374650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5080" algn="just">
              <a:lnSpc>
                <a:spcPts val="890"/>
              </a:lnSpc>
              <a:spcBef>
                <a:spcPts val="185"/>
              </a:spcBef>
            </a:pP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A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slide switch requires a positive  on and oﬀ.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This type of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switch is  likely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be activated by</a:t>
            </a:r>
            <a:r>
              <a:rPr sz="800" spc="5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accident.</a:t>
            </a:r>
            <a:endParaRPr sz="800">
              <a:latin typeface="Arial"/>
              <a:cs typeface="Arial"/>
            </a:endParaRPr>
          </a:p>
        </p:txBody>
      </p:sp>
      <p:sp>
        <p:nvSpPr>
          <p:cNvPr id="261" name="object 261"/>
          <p:cNvSpPr/>
          <p:nvPr/>
        </p:nvSpPr>
        <p:spPr>
          <a:xfrm>
            <a:off x="8535978" y="1456760"/>
            <a:ext cx="1947731" cy="122754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2" name="object 262"/>
          <p:cNvSpPr txBox="1"/>
          <p:nvPr/>
        </p:nvSpPr>
        <p:spPr>
          <a:xfrm>
            <a:off x="8624923" y="1602482"/>
            <a:ext cx="664210" cy="26098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5080">
              <a:lnSpc>
                <a:spcPts val="890"/>
              </a:lnSpc>
              <a:spcBef>
                <a:spcPts val="185"/>
              </a:spcBef>
            </a:pPr>
            <a:r>
              <a:rPr sz="800" spc="15" dirty="0">
                <a:solidFill>
                  <a:srgbClr val="151616"/>
                </a:solidFill>
                <a:latin typeface="Arial"/>
                <a:cs typeface="Arial"/>
              </a:rPr>
              <a:t>L</a:t>
            </a:r>
            <a:r>
              <a:rPr sz="800" spc="25" dirty="0">
                <a:solidFill>
                  <a:srgbClr val="151616"/>
                </a:solidFill>
                <a:latin typeface="Arial"/>
                <a:cs typeface="Arial"/>
              </a:rPr>
              <a:t>IG</a:t>
            </a:r>
            <a:r>
              <a:rPr sz="800" spc="15" dirty="0">
                <a:solidFill>
                  <a:srgbClr val="151616"/>
                </a:solidFill>
                <a:latin typeface="Arial"/>
                <a:cs typeface="Arial"/>
              </a:rPr>
              <a:t>H</a:t>
            </a:r>
            <a:r>
              <a:rPr sz="800" spc="5" dirty="0">
                <a:solidFill>
                  <a:srgbClr val="151616"/>
                </a:solidFill>
                <a:latin typeface="Arial"/>
                <a:cs typeface="Arial"/>
              </a:rPr>
              <a:t>T/</a:t>
            </a:r>
            <a:r>
              <a:rPr sz="800" spc="15" dirty="0">
                <a:solidFill>
                  <a:srgbClr val="151616"/>
                </a:solidFill>
                <a:latin typeface="Arial"/>
                <a:cs typeface="Arial"/>
              </a:rPr>
              <a:t>D</a:t>
            </a:r>
            <a:r>
              <a:rPr sz="800" spc="25" dirty="0">
                <a:solidFill>
                  <a:srgbClr val="151616"/>
                </a:solidFill>
                <a:latin typeface="Arial"/>
                <a:cs typeface="Arial"/>
              </a:rPr>
              <a:t>A</a:t>
            </a:r>
            <a:r>
              <a:rPr sz="800" spc="15" dirty="0">
                <a:solidFill>
                  <a:srgbClr val="151616"/>
                </a:solidFill>
                <a:latin typeface="Arial"/>
                <a:cs typeface="Arial"/>
              </a:rPr>
              <a:t>R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K  </a:t>
            </a:r>
            <a:r>
              <a:rPr sz="800" spc="15" dirty="0">
                <a:solidFill>
                  <a:srgbClr val="151616"/>
                </a:solidFill>
                <a:latin typeface="Arial"/>
                <a:cs typeface="Arial"/>
              </a:rPr>
              <a:t>SENSOR</a:t>
            </a:r>
            <a:endParaRPr sz="800">
              <a:latin typeface="Arial"/>
              <a:cs typeface="Arial"/>
            </a:endParaRPr>
          </a:p>
        </p:txBody>
      </p:sp>
      <p:sp>
        <p:nvSpPr>
          <p:cNvPr id="263" name="object 263"/>
          <p:cNvSpPr/>
          <p:nvPr/>
        </p:nvSpPr>
        <p:spPr>
          <a:xfrm>
            <a:off x="8990052" y="1902722"/>
            <a:ext cx="480059" cy="264160"/>
          </a:xfrm>
          <a:custGeom>
            <a:avLst/>
            <a:gdLst/>
            <a:ahLst/>
            <a:cxnLst/>
            <a:rect l="l" t="t" r="r" b="b"/>
            <a:pathLst>
              <a:path w="480059" h="264160">
                <a:moveTo>
                  <a:pt x="394202" y="226359"/>
                </a:moveTo>
                <a:lnTo>
                  <a:pt x="387637" y="263959"/>
                </a:lnTo>
                <a:lnTo>
                  <a:pt x="480009" y="232314"/>
                </a:lnTo>
                <a:lnTo>
                  <a:pt x="474306" y="227742"/>
                </a:lnTo>
                <a:lnTo>
                  <a:pt x="401493" y="227742"/>
                </a:lnTo>
                <a:lnTo>
                  <a:pt x="394202" y="226359"/>
                </a:lnTo>
                <a:close/>
              </a:path>
              <a:path w="480059" h="264160">
                <a:moveTo>
                  <a:pt x="397298" y="208626"/>
                </a:moveTo>
                <a:lnTo>
                  <a:pt x="394202" y="226359"/>
                </a:lnTo>
                <a:lnTo>
                  <a:pt x="401493" y="227742"/>
                </a:lnTo>
                <a:lnTo>
                  <a:pt x="404590" y="210009"/>
                </a:lnTo>
                <a:lnTo>
                  <a:pt x="397298" y="208626"/>
                </a:lnTo>
                <a:close/>
              </a:path>
              <a:path w="480059" h="264160">
                <a:moveTo>
                  <a:pt x="403826" y="171240"/>
                </a:moveTo>
                <a:lnTo>
                  <a:pt x="397298" y="208626"/>
                </a:lnTo>
                <a:lnTo>
                  <a:pt x="404590" y="210009"/>
                </a:lnTo>
                <a:lnTo>
                  <a:pt x="401493" y="227742"/>
                </a:lnTo>
                <a:lnTo>
                  <a:pt x="474306" y="227742"/>
                </a:lnTo>
                <a:lnTo>
                  <a:pt x="403826" y="171240"/>
                </a:lnTo>
                <a:close/>
              </a:path>
              <a:path w="480059" h="264160">
                <a:moveTo>
                  <a:pt x="15515" y="0"/>
                </a:moveTo>
                <a:lnTo>
                  <a:pt x="0" y="9122"/>
                </a:lnTo>
                <a:lnTo>
                  <a:pt x="1346" y="11289"/>
                </a:lnTo>
                <a:lnTo>
                  <a:pt x="2908" y="13655"/>
                </a:lnTo>
                <a:lnTo>
                  <a:pt x="32453" y="49884"/>
                </a:lnTo>
                <a:lnTo>
                  <a:pt x="65758" y="81636"/>
                </a:lnTo>
                <a:lnTo>
                  <a:pt x="99557" y="108258"/>
                </a:lnTo>
                <a:lnTo>
                  <a:pt x="141516" y="135780"/>
                </a:lnTo>
                <a:lnTo>
                  <a:pt x="192167" y="162841"/>
                </a:lnTo>
                <a:lnTo>
                  <a:pt x="231019" y="179960"/>
                </a:lnTo>
                <a:lnTo>
                  <a:pt x="274125" y="195868"/>
                </a:lnTo>
                <a:lnTo>
                  <a:pt x="321631" y="210171"/>
                </a:lnTo>
                <a:lnTo>
                  <a:pt x="373701" y="222468"/>
                </a:lnTo>
                <a:lnTo>
                  <a:pt x="394202" y="226359"/>
                </a:lnTo>
                <a:lnTo>
                  <a:pt x="397298" y="208626"/>
                </a:lnTo>
                <a:lnTo>
                  <a:pt x="377315" y="204835"/>
                </a:lnTo>
                <a:lnTo>
                  <a:pt x="351227" y="199076"/>
                </a:lnTo>
                <a:lnTo>
                  <a:pt x="302507" y="186008"/>
                </a:lnTo>
                <a:lnTo>
                  <a:pt x="258264" y="171201"/>
                </a:lnTo>
                <a:lnTo>
                  <a:pt x="218329" y="155051"/>
                </a:lnTo>
                <a:lnTo>
                  <a:pt x="182534" y="137955"/>
                </a:lnTo>
                <a:lnTo>
                  <a:pt x="136249" y="111398"/>
                </a:lnTo>
                <a:lnTo>
                  <a:pt x="98358" y="84927"/>
                </a:lnTo>
                <a:lnTo>
                  <a:pt x="68309" y="59867"/>
                </a:lnTo>
                <a:lnTo>
                  <a:pt x="39499" y="30941"/>
                </a:lnTo>
                <a:lnTo>
                  <a:pt x="16451" y="1497"/>
                </a:lnTo>
                <a:lnTo>
                  <a:pt x="15515" y="0"/>
                </a:lnTo>
                <a:close/>
              </a:path>
            </a:pathLst>
          </a:custGeom>
          <a:solidFill>
            <a:srgbClr val="DD2B1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4" name="object 264"/>
          <p:cNvSpPr txBox="1"/>
          <p:nvPr/>
        </p:nvSpPr>
        <p:spPr>
          <a:xfrm>
            <a:off x="8766031" y="632426"/>
            <a:ext cx="1623695" cy="82867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5080">
              <a:lnSpc>
                <a:spcPts val="890"/>
              </a:lnSpc>
              <a:spcBef>
                <a:spcPts val="185"/>
              </a:spcBef>
            </a:pP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A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light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/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dark sensor could  automatically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turn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on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5" dirty="0">
                <a:solidFill>
                  <a:srgbClr val="151616"/>
                </a:solidFill>
                <a:latin typeface="Arial"/>
                <a:cs typeface="Arial"/>
              </a:rPr>
              <a:t>LED,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when illumination is required.  </a:t>
            </a:r>
            <a:r>
              <a:rPr sz="800" spc="-10" dirty="0">
                <a:solidFill>
                  <a:srgbClr val="151616"/>
                </a:solidFill>
                <a:latin typeface="Arial"/>
                <a:cs typeface="Arial"/>
              </a:rPr>
              <a:t>However,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a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‘master’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switch will be  needed, as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10" dirty="0">
                <a:solidFill>
                  <a:srgbClr val="151616"/>
                </a:solidFill>
                <a:latin typeface="Arial"/>
                <a:cs typeface="Arial"/>
              </a:rPr>
              <a:t>LED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will come on  when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tape measure is placed in  a bag,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for</a:t>
            </a:r>
            <a:r>
              <a:rPr sz="800" spc="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instance.</a:t>
            </a:r>
            <a:endParaRPr sz="800">
              <a:latin typeface="Arial"/>
              <a:cs typeface="Arial"/>
            </a:endParaRPr>
          </a:p>
        </p:txBody>
      </p:sp>
      <p:sp>
        <p:nvSpPr>
          <p:cNvPr id="265" name="object 265"/>
          <p:cNvSpPr/>
          <p:nvPr/>
        </p:nvSpPr>
        <p:spPr>
          <a:xfrm>
            <a:off x="7435108" y="3310974"/>
            <a:ext cx="1371603" cy="1263034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6" name="object 266"/>
          <p:cNvSpPr/>
          <p:nvPr/>
        </p:nvSpPr>
        <p:spPr>
          <a:xfrm>
            <a:off x="8854337" y="3289845"/>
            <a:ext cx="1520790" cy="1206924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7" name="object 267"/>
          <p:cNvSpPr txBox="1"/>
          <p:nvPr/>
        </p:nvSpPr>
        <p:spPr>
          <a:xfrm>
            <a:off x="7574814" y="2748405"/>
            <a:ext cx="2662555" cy="802640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5080">
              <a:lnSpc>
                <a:spcPts val="890"/>
              </a:lnSpc>
              <a:spcBef>
                <a:spcPts val="185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The reﬁned design </a:t>
            </a:r>
            <a:r>
              <a:rPr sz="800" spc="-10" dirty="0">
                <a:solidFill>
                  <a:srgbClr val="151616"/>
                </a:solidFill>
                <a:latin typeface="Arial"/>
                <a:cs typeface="Arial"/>
              </a:rPr>
              <a:t>below,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is a result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of testing 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model.  The small change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to the top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rubber grip, allows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‘thumb’ 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to ﬁt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into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grip.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This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is even more comfortable and  means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tape measure can be held even more</a:t>
            </a:r>
            <a:r>
              <a:rPr sz="800" spc="1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10" dirty="0">
                <a:solidFill>
                  <a:srgbClr val="151616"/>
                </a:solidFill>
                <a:latin typeface="Arial"/>
                <a:cs typeface="Arial"/>
              </a:rPr>
              <a:t>securely.</a:t>
            </a:r>
            <a:endParaRPr sz="800">
              <a:latin typeface="Arial"/>
              <a:cs typeface="Arial"/>
            </a:endParaRPr>
          </a:p>
          <a:p>
            <a:pPr marL="1200785" marR="1078230" algn="ctr">
              <a:lnSpc>
                <a:spcPts val="890"/>
              </a:lnSpc>
              <a:spcBef>
                <a:spcPts val="705"/>
              </a:spcBef>
            </a:pPr>
            <a:r>
              <a:rPr sz="800" spc="25" dirty="0">
                <a:solidFill>
                  <a:srgbClr val="151616"/>
                </a:solidFill>
                <a:latin typeface="Arial"/>
                <a:cs typeface="Arial"/>
              </a:rPr>
              <a:t>T</a:t>
            </a:r>
            <a:r>
              <a:rPr sz="800" spc="15" dirty="0">
                <a:solidFill>
                  <a:srgbClr val="151616"/>
                </a:solidFill>
                <a:latin typeface="Arial"/>
                <a:cs typeface="Arial"/>
              </a:rPr>
              <a:t>HU</a:t>
            </a:r>
            <a:r>
              <a:rPr sz="800" spc="25" dirty="0">
                <a:solidFill>
                  <a:srgbClr val="151616"/>
                </a:solidFill>
                <a:latin typeface="Arial"/>
                <a:cs typeface="Arial"/>
              </a:rPr>
              <a:t>M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B  </a:t>
            </a:r>
            <a:r>
              <a:rPr sz="800" spc="10" dirty="0">
                <a:solidFill>
                  <a:srgbClr val="151616"/>
                </a:solidFill>
                <a:latin typeface="Arial"/>
                <a:cs typeface="Arial"/>
              </a:rPr>
              <a:t>GRIP</a:t>
            </a:r>
            <a:endParaRPr sz="800">
              <a:latin typeface="Arial"/>
              <a:cs typeface="Arial"/>
            </a:endParaRPr>
          </a:p>
        </p:txBody>
      </p:sp>
      <p:sp>
        <p:nvSpPr>
          <p:cNvPr id="268" name="object 268"/>
          <p:cNvSpPr/>
          <p:nvPr/>
        </p:nvSpPr>
        <p:spPr>
          <a:xfrm>
            <a:off x="9028573" y="3529897"/>
            <a:ext cx="149622" cy="91810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9" name="object 269"/>
          <p:cNvSpPr/>
          <p:nvPr/>
        </p:nvSpPr>
        <p:spPr>
          <a:xfrm>
            <a:off x="8037162" y="3538817"/>
            <a:ext cx="811530" cy="127635"/>
          </a:xfrm>
          <a:custGeom>
            <a:avLst/>
            <a:gdLst/>
            <a:ahLst/>
            <a:cxnLst/>
            <a:rect l="l" t="t" r="r" b="b"/>
            <a:pathLst>
              <a:path w="811529" h="127635">
                <a:moveTo>
                  <a:pt x="89409" y="33444"/>
                </a:moveTo>
                <a:lnTo>
                  <a:pt x="0" y="72640"/>
                </a:lnTo>
                <a:lnTo>
                  <a:pt x="80975" y="127170"/>
                </a:lnTo>
                <a:lnTo>
                  <a:pt x="84391" y="89206"/>
                </a:lnTo>
                <a:lnTo>
                  <a:pt x="76996" y="88606"/>
                </a:lnTo>
                <a:lnTo>
                  <a:pt x="78609" y="70679"/>
                </a:lnTo>
                <a:lnTo>
                  <a:pt x="86058" y="70679"/>
                </a:lnTo>
                <a:lnTo>
                  <a:pt x="89409" y="33444"/>
                </a:lnTo>
                <a:close/>
              </a:path>
              <a:path w="811529" h="127635">
                <a:moveTo>
                  <a:pt x="86004" y="71278"/>
                </a:moveTo>
                <a:lnTo>
                  <a:pt x="121150" y="92189"/>
                </a:lnTo>
                <a:lnTo>
                  <a:pt x="163993" y="94889"/>
                </a:lnTo>
                <a:lnTo>
                  <a:pt x="205524" y="96771"/>
                </a:lnTo>
                <a:lnTo>
                  <a:pt x="245732" y="97880"/>
                </a:lnTo>
                <a:lnTo>
                  <a:pt x="284608" y="98258"/>
                </a:lnTo>
                <a:lnTo>
                  <a:pt x="322157" y="97966"/>
                </a:lnTo>
                <a:lnTo>
                  <a:pt x="393221" y="95550"/>
                </a:lnTo>
                <a:lnTo>
                  <a:pt x="458885" y="91033"/>
                </a:lnTo>
                <a:lnTo>
                  <a:pt x="519098" y="84809"/>
                </a:lnTo>
                <a:lnTo>
                  <a:pt x="553467" y="80258"/>
                </a:lnTo>
                <a:lnTo>
                  <a:pt x="284629" y="80258"/>
                </a:lnTo>
                <a:lnTo>
                  <a:pt x="246071" y="79880"/>
                </a:lnTo>
                <a:lnTo>
                  <a:pt x="206179" y="78785"/>
                </a:lnTo>
                <a:lnTo>
                  <a:pt x="164973" y="76917"/>
                </a:lnTo>
                <a:lnTo>
                  <a:pt x="122447" y="74231"/>
                </a:lnTo>
                <a:lnTo>
                  <a:pt x="86004" y="71278"/>
                </a:lnTo>
                <a:close/>
              </a:path>
              <a:path w="811529" h="127635">
                <a:moveTo>
                  <a:pt x="78609" y="70679"/>
                </a:moveTo>
                <a:lnTo>
                  <a:pt x="76996" y="88606"/>
                </a:lnTo>
                <a:lnTo>
                  <a:pt x="84391" y="89206"/>
                </a:lnTo>
                <a:lnTo>
                  <a:pt x="86004" y="71278"/>
                </a:lnTo>
                <a:lnTo>
                  <a:pt x="78609" y="70679"/>
                </a:lnTo>
                <a:close/>
              </a:path>
              <a:path w="811529" h="127635">
                <a:moveTo>
                  <a:pt x="803959" y="0"/>
                </a:moveTo>
                <a:lnTo>
                  <a:pt x="757839" y="16826"/>
                </a:lnTo>
                <a:lnTo>
                  <a:pt x="716652" y="29011"/>
                </a:lnTo>
                <a:lnTo>
                  <a:pt x="662673" y="42317"/>
                </a:lnTo>
                <a:lnTo>
                  <a:pt x="619657" y="51151"/>
                </a:lnTo>
                <a:lnTo>
                  <a:pt x="571068" y="59489"/>
                </a:lnTo>
                <a:lnTo>
                  <a:pt x="516945" y="66937"/>
                </a:lnTo>
                <a:lnTo>
                  <a:pt x="457343" y="73097"/>
                </a:lnTo>
                <a:lnTo>
                  <a:pt x="392299" y="77572"/>
                </a:lnTo>
                <a:lnTo>
                  <a:pt x="321861" y="79966"/>
                </a:lnTo>
                <a:lnTo>
                  <a:pt x="284629" y="80258"/>
                </a:lnTo>
                <a:lnTo>
                  <a:pt x="553467" y="80258"/>
                </a:lnTo>
                <a:lnTo>
                  <a:pt x="599100" y="73148"/>
                </a:lnTo>
                <a:lnTo>
                  <a:pt x="645487" y="64404"/>
                </a:lnTo>
                <a:lnTo>
                  <a:pt x="686261" y="55350"/>
                </a:lnTo>
                <a:lnTo>
                  <a:pt x="736798" y="42054"/>
                </a:lnTo>
                <a:lnTo>
                  <a:pt x="774449" y="30300"/>
                </a:lnTo>
                <a:lnTo>
                  <a:pt x="811353" y="16408"/>
                </a:lnTo>
                <a:lnTo>
                  <a:pt x="803959" y="0"/>
                </a:lnTo>
                <a:close/>
              </a:path>
              <a:path w="811529" h="127635">
                <a:moveTo>
                  <a:pt x="86058" y="70679"/>
                </a:moveTo>
                <a:lnTo>
                  <a:pt x="78609" y="70679"/>
                </a:lnTo>
                <a:lnTo>
                  <a:pt x="86004" y="71278"/>
                </a:lnTo>
                <a:lnTo>
                  <a:pt x="86058" y="70679"/>
                </a:lnTo>
                <a:close/>
              </a:path>
            </a:pathLst>
          </a:custGeom>
          <a:solidFill>
            <a:srgbClr val="E4134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0" name="object 270"/>
          <p:cNvSpPr/>
          <p:nvPr/>
        </p:nvSpPr>
        <p:spPr>
          <a:xfrm>
            <a:off x="7108363" y="4706777"/>
            <a:ext cx="2856497" cy="1915711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1" name="object 271"/>
          <p:cNvSpPr txBox="1"/>
          <p:nvPr/>
        </p:nvSpPr>
        <p:spPr>
          <a:xfrm>
            <a:off x="7062300" y="4857062"/>
            <a:ext cx="1657350" cy="942340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5080">
              <a:lnSpc>
                <a:spcPts val="890"/>
              </a:lnSpc>
              <a:spcBef>
                <a:spcPts val="185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This colour rendered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sketch,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gives a  relatively accurate view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of the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amended design.</a:t>
            </a:r>
            <a:endParaRPr sz="800">
              <a:latin typeface="Arial"/>
              <a:cs typeface="Arial"/>
            </a:endParaRPr>
          </a:p>
          <a:p>
            <a:pPr marL="12700" marR="191135">
              <a:lnSpc>
                <a:spcPts val="890"/>
              </a:lnSpc>
              <a:spcBef>
                <a:spcPts val="15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The thumb grip has been  added.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In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addition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to the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ergonomics being improved,</a:t>
            </a:r>
            <a:r>
              <a:rPr sz="800" spc="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endParaRPr sz="800">
              <a:latin typeface="Arial"/>
              <a:cs typeface="Arial"/>
            </a:endParaRPr>
          </a:p>
          <a:p>
            <a:pPr marL="12700" marR="66675">
              <a:lnSpc>
                <a:spcPts val="890"/>
              </a:lnSpc>
              <a:spcBef>
                <a:spcPts val="10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tape measure is more aesthetically  pleasing.</a:t>
            </a:r>
            <a:endParaRPr sz="800">
              <a:latin typeface="Arial"/>
              <a:cs typeface="Arial"/>
            </a:endParaRPr>
          </a:p>
        </p:txBody>
      </p:sp>
      <p:sp>
        <p:nvSpPr>
          <p:cNvPr id="272" name="object 272"/>
          <p:cNvSpPr/>
          <p:nvPr/>
        </p:nvSpPr>
        <p:spPr>
          <a:xfrm>
            <a:off x="3057217" y="1848247"/>
            <a:ext cx="428625" cy="0"/>
          </a:xfrm>
          <a:custGeom>
            <a:avLst/>
            <a:gdLst/>
            <a:ahLst/>
            <a:cxnLst/>
            <a:rect l="l" t="t" r="r" b="b"/>
            <a:pathLst>
              <a:path w="428625">
                <a:moveTo>
                  <a:pt x="0" y="0"/>
                </a:moveTo>
                <a:lnTo>
                  <a:pt x="428622" y="0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3" name="object 273"/>
          <p:cNvSpPr/>
          <p:nvPr/>
        </p:nvSpPr>
        <p:spPr>
          <a:xfrm>
            <a:off x="3057217" y="2538809"/>
            <a:ext cx="428625" cy="0"/>
          </a:xfrm>
          <a:custGeom>
            <a:avLst/>
            <a:gdLst/>
            <a:ahLst/>
            <a:cxnLst/>
            <a:rect l="l" t="t" r="r" b="b"/>
            <a:pathLst>
              <a:path w="428625">
                <a:moveTo>
                  <a:pt x="0" y="0"/>
                </a:moveTo>
                <a:lnTo>
                  <a:pt x="428622" y="0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4" name="object 274"/>
          <p:cNvSpPr/>
          <p:nvPr/>
        </p:nvSpPr>
        <p:spPr>
          <a:xfrm>
            <a:off x="3314264" y="1848247"/>
            <a:ext cx="67310" cy="690880"/>
          </a:xfrm>
          <a:custGeom>
            <a:avLst/>
            <a:gdLst/>
            <a:ahLst/>
            <a:cxnLst/>
            <a:rect l="l" t="t" r="r" b="b"/>
            <a:pathLst>
              <a:path w="67310" h="690880">
                <a:moveTo>
                  <a:pt x="29861" y="629729"/>
                </a:moveTo>
                <a:lnTo>
                  <a:pt x="0" y="629729"/>
                </a:lnTo>
                <a:lnTo>
                  <a:pt x="33461" y="690562"/>
                </a:lnTo>
                <a:lnTo>
                  <a:pt x="64022" y="635003"/>
                </a:lnTo>
                <a:lnTo>
                  <a:pt x="29861" y="635003"/>
                </a:lnTo>
                <a:lnTo>
                  <a:pt x="29861" y="629729"/>
                </a:lnTo>
                <a:close/>
              </a:path>
              <a:path w="67310" h="690880">
                <a:moveTo>
                  <a:pt x="37062" y="55558"/>
                </a:moveTo>
                <a:lnTo>
                  <a:pt x="29861" y="55558"/>
                </a:lnTo>
                <a:lnTo>
                  <a:pt x="29861" y="635003"/>
                </a:lnTo>
                <a:lnTo>
                  <a:pt x="37062" y="635003"/>
                </a:lnTo>
                <a:lnTo>
                  <a:pt x="37062" y="55558"/>
                </a:lnTo>
                <a:close/>
              </a:path>
              <a:path w="67310" h="690880">
                <a:moveTo>
                  <a:pt x="66923" y="629729"/>
                </a:moveTo>
                <a:lnTo>
                  <a:pt x="37062" y="629729"/>
                </a:lnTo>
                <a:lnTo>
                  <a:pt x="37062" y="635003"/>
                </a:lnTo>
                <a:lnTo>
                  <a:pt x="64022" y="635003"/>
                </a:lnTo>
                <a:lnTo>
                  <a:pt x="66923" y="629729"/>
                </a:lnTo>
                <a:close/>
              </a:path>
              <a:path w="67310" h="690880">
                <a:moveTo>
                  <a:pt x="33461" y="0"/>
                </a:moveTo>
                <a:lnTo>
                  <a:pt x="0" y="60833"/>
                </a:lnTo>
                <a:lnTo>
                  <a:pt x="29861" y="60833"/>
                </a:lnTo>
                <a:lnTo>
                  <a:pt x="29861" y="55558"/>
                </a:lnTo>
                <a:lnTo>
                  <a:pt x="64022" y="55558"/>
                </a:lnTo>
                <a:lnTo>
                  <a:pt x="33461" y="0"/>
                </a:lnTo>
                <a:close/>
              </a:path>
              <a:path w="67310" h="690880">
                <a:moveTo>
                  <a:pt x="64022" y="55558"/>
                </a:moveTo>
                <a:lnTo>
                  <a:pt x="37062" y="55558"/>
                </a:lnTo>
                <a:lnTo>
                  <a:pt x="37062" y="60833"/>
                </a:lnTo>
                <a:lnTo>
                  <a:pt x="66923" y="60833"/>
                </a:lnTo>
                <a:lnTo>
                  <a:pt x="64022" y="55558"/>
                </a:lnTo>
                <a:close/>
              </a:path>
            </a:pathLst>
          </a:custGeom>
          <a:solidFill>
            <a:srgbClr val="1516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5" name="object 275"/>
          <p:cNvSpPr txBox="1"/>
          <p:nvPr/>
        </p:nvSpPr>
        <p:spPr>
          <a:xfrm>
            <a:off x="3190835" y="2023963"/>
            <a:ext cx="164465" cy="307975"/>
          </a:xfrm>
          <a:prstGeom prst="rect">
            <a:avLst/>
          </a:prstGeom>
        </p:spPr>
        <p:txBody>
          <a:bodyPr vert="vert270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60mm</a:t>
            </a:r>
            <a:endParaRPr sz="800">
              <a:latin typeface="Arial"/>
              <a:cs typeface="Arial"/>
            </a:endParaRPr>
          </a:p>
        </p:txBody>
      </p:sp>
      <p:sp>
        <p:nvSpPr>
          <p:cNvPr id="276" name="object 276"/>
          <p:cNvSpPr/>
          <p:nvPr/>
        </p:nvSpPr>
        <p:spPr>
          <a:xfrm>
            <a:off x="2609542" y="2841231"/>
            <a:ext cx="0" cy="428625"/>
          </a:xfrm>
          <a:custGeom>
            <a:avLst/>
            <a:gdLst/>
            <a:ahLst/>
            <a:cxnLst/>
            <a:rect l="l" t="t" r="r" b="b"/>
            <a:pathLst>
              <a:path h="428625">
                <a:moveTo>
                  <a:pt x="0" y="0"/>
                </a:moveTo>
                <a:lnTo>
                  <a:pt x="0" y="428623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7" name="object 277"/>
          <p:cNvSpPr/>
          <p:nvPr/>
        </p:nvSpPr>
        <p:spPr>
          <a:xfrm>
            <a:off x="1797533" y="2841231"/>
            <a:ext cx="0" cy="428625"/>
          </a:xfrm>
          <a:custGeom>
            <a:avLst/>
            <a:gdLst/>
            <a:ahLst/>
            <a:cxnLst/>
            <a:rect l="l" t="t" r="r" b="b"/>
            <a:pathLst>
              <a:path h="428625">
                <a:moveTo>
                  <a:pt x="0" y="0"/>
                </a:moveTo>
                <a:lnTo>
                  <a:pt x="0" y="428623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8" name="object 278"/>
          <p:cNvSpPr/>
          <p:nvPr/>
        </p:nvSpPr>
        <p:spPr>
          <a:xfrm>
            <a:off x="1797533" y="3098278"/>
            <a:ext cx="812165" cy="67310"/>
          </a:xfrm>
          <a:custGeom>
            <a:avLst/>
            <a:gdLst/>
            <a:ahLst/>
            <a:cxnLst/>
            <a:rect l="l" t="t" r="r" b="b"/>
            <a:pathLst>
              <a:path w="812164" h="67310">
                <a:moveTo>
                  <a:pt x="60833" y="0"/>
                </a:moveTo>
                <a:lnTo>
                  <a:pt x="0" y="33461"/>
                </a:lnTo>
                <a:lnTo>
                  <a:pt x="60833" y="66923"/>
                </a:lnTo>
                <a:lnTo>
                  <a:pt x="60833" y="37061"/>
                </a:lnTo>
                <a:lnTo>
                  <a:pt x="55558" y="37061"/>
                </a:lnTo>
                <a:lnTo>
                  <a:pt x="55558" y="29861"/>
                </a:lnTo>
                <a:lnTo>
                  <a:pt x="60833" y="29861"/>
                </a:lnTo>
                <a:lnTo>
                  <a:pt x="60833" y="0"/>
                </a:lnTo>
                <a:close/>
              </a:path>
              <a:path w="812164" h="67310">
                <a:moveTo>
                  <a:pt x="751175" y="0"/>
                </a:moveTo>
                <a:lnTo>
                  <a:pt x="751175" y="66923"/>
                </a:lnTo>
                <a:lnTo>
                  <a:pt x="805465" y="37061"/>
                </a:lnTo>
                <a:lnTo>
                  <a:pt x="756450" y="37061"/>
                </a:lnTo>
                <a:lnTo>
                  <a:pt x="756450" y="29861"/>
                </a:lnTo>
                <a:lnTo>
                  <a:pt x="805463" y="29861"/>
                </a:lnTo>
                <a:lnTo>
                  <a:pt x="751175" y="0"/>
                </a:lnTo>
                <a:close/>
              </a:path>
              <a:path w="812164" h="67310">
                <a:moveTo>
                  <a:pt x="60833" y="29861"/>
                </a:moveTo>
                <a:lnTo>
                  <a:pt x="55558" y="29861"/>
                </a:lnTo>
                <a:lnTo>
                  <a:pt x="55558" y="37061"/>
                </a:lnTo>
                <a:lnTo>
                  <a:pt x="60833" y="37061"/>
                </a:lnTo>
                <a:lnTo>
                  <a:pt x="60833" y="29861"/>
                </a:lnTo>
                <a:close/>
              </a:path>
              <a:path w="812164" h="67310">
                <a:moveTo>
                  <a:pt x="751175" y="29861"/>
                </a:moveTo>
                <a:lnTo>
                  <a:pt x="60833" y="29861"/>
                </a:lnTo>
                <a:lnTo>
                  <a:pt x="60833" y="37061"/>
                </a:lnTo>
                <a:lnTo>
                  <a:pt x="751175" y="37061"/>
                </a:lnTo>
                <a:lnTo>
                  <a:pt x="751175" y="29861"/>
                </a:lnTo>
                <a:close/>
              </a:path>
              <a:path w="812164" h="67310">
                <a:moveTo>
                  <a:pt x="805463" y="29861"/>
                </a:moveTo>
                <a:lnTo>
                  <a:pt x="756450" y="29861"/>
                </a:lnTo>
                <a:lnTo>
                  <a:pt x="756450" y="37061"/>
                </a:lnTo>
                <a:lnTo>
                  <a:pt x="805465" y="37061"/>
                </a:lnTo>
                <a:lnTo>
                  <a:pt x="812008" y="33461"/>
                </a:lnTo>
                <a:lnTo>
                  <a:pt x="805463" y="29861"/>
                </a:lnTo>
                <a:close/>
              </a:path>
            </a:pathLst>
          </a:custGeom>
          <a:solidFill>
            <a:srgbClr val="1516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9" name="object 279"/>
          <p:cNvSpPr txBox="1"/>
          <p:nvPr/>
        </p:nvSpPr>
        <p:spPr>
          <a:xfrm>
            <a:off x="2066649" y="2978912"/>
            <a:ext cx="30797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70mm</a:t>
            </a:r>
            <a:endParaRPr sz="800">
              <a:latin typeface="Arial"/>
              <a:cs typeface="Arial"/>
            </a:endParaRPr>
          </a:p>
        </p:txBody>
      </p:sp>
      <p:sp>
        <p:nvSpPr>
          <p:cNvPr id="280" name="object 280"/>
          <p:cNvSpPr txBox="1"/>
          <p:nvPr/>
        </p:nvSpPr>
        <p:spPr>
          <a:xfrm>
            <a:off x="1741162" y="4727879"/>
            <a:ext cx="1426210" cy="1282700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5080">
              <a:lnSpc>
                <a:spcPts val="890"/>
              </a:lnSpc>
              <a:spcBef>
                <a:spcPts val="185"/>
              </a:spcBef>
            </a:pPr>
            <a:r>
              <a:rPr sz="800" spc="-15" dirty="0">
                <a:solidFill>
                  <a:srgbClr val="151616"/>
                </a:solidFill>
                <a:latin typeface="Arial"/>
                <a:cs typeface="Arial"/>
              </a:rPr>
              <a:t>Testing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model highlighted a  problem.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tape dis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not ﬂat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on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surface of 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material  being measured.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It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is slightly  raised, making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measurement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inaccurate.</a:t>
            </a:r>
            <a:endParaRPr sz="800">
              <a:latin typeface="Arial"/>
              <a:cs typeface="Arial"/>
            </a:endParaRPr>
          </a:p>
          <a:p>
            <a:pPr marL="12700" marR="43815">
              <a:lnSpc>
                <a:spcPts val="890"/>
              </a:lnSpc>
              <a:spcBef>
                <a:spcPts val="915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The grip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at 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end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of the</a:t>
            </a:r>
            <a:r>
              <a:rPr sz="8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tape  does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its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job and allows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tape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be pulled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out of the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tape measure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casing.</a:t>
            </a:r>
            <a:endParaRPr sz="800">
              <a:latin typeface="Arial"/>
              <a:cs typeface="Arial"/>
            </a:endParaRPr>
          </a:p>
        </p:txBody>
      </p:sp>
      <p:sp>
        <p:nvSpPr>
          <p:cNvPr id="281" name="object 281"/>
          <p:cNvSpPr/>
          <p:nvPr/>
        </p:nvSpPr>
        <p:spPr>
          <a:xfrm>
            <a:off x="1341691" y="4143438"/>
            <a:ext cx="360680" cy="796925"/>
          </a:xfrm>
          <a:custGeom>
            <a:avLst/>
            <a:gdLst/>
            <a:ahLst/>
            <a:cxnLst/>
            <a:rect l="l" t="t" r="r" b="b"/>
            <a:pathLst>
              <a:path w="360680" h="796925">
                <a:moveTo>
                  <a:pt x="116063" y="69338"/>
                </a:moveTo>
                <a:lnTo>
                  <a:pt x="89366" y="117485"/>
                </a:lnTo>
                <a:lnTo>
                  <a:pt x="63927" y="169415"/>
                </a:lnTo>
                <a:lnTo>
                  <a:pt x="43106" y="218714"/>
                </a:lnTo>
                <a:lnTo>
                  <a:pt x="26661" y="265452"/>
                </a:lnTo>
                <a:lnTo>
                  <a:pt x="14363" y="309711"/>
                </a:lnTo>
                <a:lnTo>
                  <a:pt x="5975" y="351553"/>
                </a:lnTo>
                <a:lnTo>
                  <a:pt x="1267" y="391060"/>
                </a:lnTo>
                <a:lnTo>
                  <a:pt x="0" y="428280"/>
                </a:lnTo>
                <a:lnTo>
                  <a:pt x="1950" y="463279"/>
                </a:lnTo>
                <a:lnTo>
                  <a:pt x="14532" y="526808"/>
                </a:lnTo>
                <a:lnTo>
                  <a:pt x="37050" y="582047"/>
                </a:lnTo>
                <a:lnTo>
                  <a:pt x="67438" y="629405"/>
                </a:lnTo>
                <a:lnTo>
                  <a:pt x="103604" y="669409"/>
                </a:lnTo>
                <a:lnTo>
                  <a:pt x="143480" y="702644"/>
                </a:lnTo>
                <a:lnTo>
                  <a:pt x="185058" y="729744"/>
                </a:lnTo>
                <a:lnTo>
                  <a:pt x="226349" y="751326"/>
                </a:lnTo>
                <a:lnTo>
                  <a:pt x="265399" y="768015"/>
                </a:lnTo>
                <a:lnTo>
                  <a:pt x="315468" y="785185"/>
                </a:lnTo>
                <a:lnTo>
                  <a:pt x="355733" y="796381"/>
                </a:lnTo>
                <a:lnTo>
                  <a:pt x="360679" y="779072"/>
                </a:lnTo>
                <a:lnTo>
                  <a:pt x="333816" y="771781"/>
                </a:lnTo>
                <a:lnTo>
                  <a:pt x="320687" y="767955"/>
                </a:lnTo>
                <a:lnTo>
                  <a:pt x="271922" y="751240"/>
                </a:lnTo>
                <a:lnTo>
                  <a:pt x="234031" y="735048"/>
                </a:lnTo>
                <a:lnTo>
                  <a:pt x="194115" y="714185"/>
                </a:lnTo>
                <a:lnTo>
                  <a:pt x="154137" y="688135"/>
                </a:lnTo>
                <a:lnTo>
                  <a:pt x="116031" y="656390"/>
                </a:lnTo>
                <a:lnTo>
                  <a:pt x="81709" y="618432"/>
                </a:lnTo>
                <a:lnTo>
                  <a:pt x="53013" y="573725"/>
                </a:lnTo>
                <a:lnTo>
                  <a:pt x="31776" y="521639"/>
                </a:lnTo>
                <a:lnTo>
                  <a:pt x="19857" y="461465"/>
                </a:lnTo>
                <a:lnTo>
                  <a:pt x="17999" y="428108"/>
                </a:lnTo>
                <a:lnTo>
                  <a:pt x="19208" y="392456"/>
                </a:lnTo>
                <a:lnTo>
                  <a:pt x="23745" y="354420"/>
                </a:lnTo>
                <a:lnTo>
                  <a:pt x="31866" y="313916"/>
                </a:lnTo>
                <a:lnTo>
                  <a:pt x="43826" y="270874"/>
                </a:lnTo>
                <a:lnTo>
                  <a:pt x="59889" y="225223"/>
                </a:lnTo>
                <a:lnTo>
                  <a:pt x="80300" y="176897"/>
                </a:lnTo>
                <a:lnTo>
                  <a:pt x="105313" y="125830"/>
                </a:lnTo>
                <a:lnTo>
                  <a:pt x="131593" y="78432"/>
                </a:lnTo>
                <a:lnTo>
                  <a:pt x="116063" y="69338"/>
                </a:lnTo>
                <a:close/>
              </a:path>
              <a:path w="360680" h="796925">
                <a:moveTo>
                  <a:pt x="165201" y="62852"/>
                </a:moveTo>
                <a:lnTo>
                  <a:pt x="119660" y="62852"/>
                </a:lnTo>
                <a:lnTo>
                  <a:pt x="135190" y="71945"/>
                </a:lnTo>
                <a:lnTo>
                  <a:pt x="131593" y="78432"/>
                </a:lnTo>
                <a:lnTo>
                  <a:pt x="164270" y="97566"/>
                </a:lnTo>
                <a:lnTo>
                  <a:pt x="165201" y="62852"/>
                </a:lnTo>
                <a:close/>
              </a:path>
              <a:path w="360680" h="796925">
                <a:moveTo>
                  <a:pt x="119660" y="62852"/>
                </a:moveTo>
                <a:lnTo>
                  <a:pt x="116063" y="69338"/>
                </a:lnTo>
                <a:lnTo>
                  <a:pt x="131593" y="78432"/>
                </a:lnTo>
                <a:lnTo>
                  <a:pt x="135190" y="71945"/>
                </a:lnTo>
                <a:lnTo>
                  <a:pt x="119660" y="62852"/>
                </a:lnTo>
                <a:close/>
              </a:path>
              <a:path w="360680" h="796925">
                <a:moveTo>
                  <a:pt x="166888" y="0"/>
                </a:moveTo>
                <a:lnTo>
                  <a:pt x="83080" y="50025"/>
                </a:lnTo>
                <a:lnTo>
                  <a:pt x="116063" y="69338"/>
                </a:lnTo>
                <a:lnTo>
                  <a:pt x="119660" y="62852"/>
                </a:lnTo>
                <a:lnTo>
                  <a:pt x="165201" y="62852"/>
                </a:lnTo>
                <a:lnTo>
                  <a:pt x="166888" y="0"/>
                </a:lnTo>
                <a:close/>
              </a:path>
            </a:pathLst>
          </a:custGeom>
          <a:solidFill>
            <a:srgbClr val="DD2B1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2" name="object 282"/>
          <p:cNvSpPr/>
          <p:nvPr/>
        </p:nvSpPr>
        <p:spPr>
          <a:xfrm>
            <a:off x="934008" y="5437493"/>
            <a:ext cx="782955" cy="441325"/>
          </a:xfrm>
          <a:custGeom>
            <a:avLst/>
            <a:gdLst/>
            <a:ahLst/>
            <a:cxnLst/>
            <a:rect l="l" t="t" r="r" b="b"/>
            <a:pathLst>
              <a:path w="782955" h="441325">
                <a:moveTo>
                  <a:pt x="73245" y="45063"/>
                </a:moveTo>
                <a:lnTo>
                  <a:pt x="92671" y="82401"/>
                </a:lnTo>
                <a:lnTo>
                  <a:pt x="128477" y="108705"/>
                </a:lnTo>
                <a:lnTo>
                  <a:pt x="163728" y="133765"/>
                </a:lnTo>
                <a:lnTo>
                  <a:pt x="198385" y="157612"/>
                </a:lnTo>
                <a:lnTo>
                  <a:pt x="232412" y="180270"/>
                </a:lnTo>
                <a:lnTo>
                  <a:pt x="265774" y="201766"/>
                </a:lnTo>
                <a:lnTo>
                  <a:pt x="298433" y="222128"/>
                </a:lnTo>
                <a:lnTo>
                  <a:pt x="361487" y="259549"/>
                </a:lnTo>
                <a:lnTo>
                  <a:pt x="421286" y="292756"/>
                </a:lnTo>
                <a:lnTo>
                  <a:pt x="477540" y="321955"/>
                </a:lnTo>
                <a:lnTo>
                  <a:pt x="529953" y="347367"/>
                </a:lnTo>
                <a:lnTo>
                  <a:pt x="578224" y="369201"/>
                </a:lnTo>
                <a:lnTo>
                  <a:pt x="622072" y="387677"/>
                </a:lnTo>
                <a:lnTo>
                  <a:pt x="661197" y="403006"/>
                </a:lnTo>
                <a:lnTo>
                  <a:pt x="710396" y="420566"/>
                </a:lnTo>
                <a:lnTo>
                  <a:pt x="747331" y="432252"/>
                </a:lnTo>
                <a:lnTo>
                  <a:pt x="779213" y="440701"/>
                </a:lnTo>
                <a:lnTo>
                  <a:pt x="782741" y="423054"/>
                </a:lnTo>
                <a:lnTo>
                  <a:pt x="779969" y="422442"/>
                </a:lnTo>
                <a:lnTo>
                  <a:pt x="775454" y="421347"/>
                </a:lnTo>
                <a:lnTo>
                  <a:pt x="729641" y="407949"/>
                </a:lnTo>
                <a:lnTo>
                  <a:pt x="685048" y="392638"/>
                </a:lnTo>
                <a:lnTo>
                  <a:pt x="648809" y="378961"/>
                </a:lnTo>
                <a:lnTo>
                  <a:pt x="607708" y="362257"/>
                </a:lnTo>
                <a:lnTo>
                  <a:pt x="562039" y="342317"/>
                </a:lnTo>
                <a:lnTo>
                  <a:pt x="512097" y="318924"/>
                </a:lnTo>
                <a:lnTo>
                  <a:pt x="458169" y="291866"/>
                </a:lnTo>
                <a:lnTo>
                  <a:pt x="400550" y="260929"/>
                </a:lnTo>
                <a:lnTo>
                  <a:pt x="339534" y="225899"/>
                </a:lnTo>
                <a:lnTo>
                  <a:pt x="275414" y="186566"/>
                </a:lnTo>
                <a:lnTo>
                  <a:pt x="242276" y="165215"/>
                </a:lnTo>
                <a:lnTo>
                  <a:pt x="208479" y="142708"/>
                </a:lnTo>
                <a:lnTo>
                  <a:pt x="174045" y="119020"/>
                </a:lnTo>
                <a:lnTo>
                  <a:pt x="139025" y="94118"/>
                </a:lnTo>
                <a:lnTo>
                  <a:pt x="103442" y="67979"/>
                </a:lnTo>
                <a:lnTo>
                  <a:pt x="73245" y="45063"/>
                </a:lnTo>
                <a:close/>
              </a:path>
              <a:path w="782955" h="441325">
                <a:moveTo>
                  <a:pt x="0" y="0"/>
                </a:moveTo>
                <a:lnTo>
                  <a:pt x="38977" y="89481"/>
                </a:lnTo>
                <a:lnTo>
                  <a:pt x="62251" y="59312"/>
                </a:lnTo>
                <a:lnTo>
                  <a:pt x="56343" y="54828"/>
                </a:lnTo>
                <a:lnTo>
                  <a:pt x="67337" y="40580"/>
                </a:lnTo>
                <a:lnTo>
                  <a:pt x="76703" y="40580"/>
                </a:lnTo>
                <a:lnTo>
                  <a:pt x="96447" y="14987"/>
                </a:lnTo>
                <a:lnTo>
                  <a:pt x="0" y="0"/>
                </a:lnTo>
                <a:close/>
              </a:path>
              <a:path w="782955" h="441325">
                <a:moveTo>
                  <a:pt x="67337" y="40580"/>
                </a:moveTo>
                <a:lnTo>
                  <a:pt x="56343" y="54828"/>
                </a:lnTo>
                <a:lnTo>
                  <a:pt x="62251" y="59312"/>
                </a:lnTo>
                <a:lnTo>
                  <a:pt x="73245" y="45063"/>
                </a:lnTo>
                <a:lnTo>
                  <a:pt x="67337" y="40580"/>
                </a:lnTo>
                <a:close/>
              </a:path>
              <a:path w="782955" h="441325">
                <a:moveTo>
                  <a:pt x="76703" y="40580"/>
                </a:moveTo>
                <a:lnTo>
                  <a:pt x="67337" y="40580"/>
                </a:lnTo>
                <a:lnTo>
                  <a:pt x="73245" y="45063"/>
                </a:lnTo>
                <a:lnTo>
                  <a:pt x="76703" y="40580"/>
                </a:lnTo>
                <a:close/>
              </a:path>
            </a:pathLst>
          </a:custGeom>
          <a:solidFill>
            <a:srgbClr val="DD2B1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3" name="object 283"/>
          <p:cNvSpPr/>
          <p:nvPr/>
        </p:nvSpPr>
        <p:spPr>
          <a:xfrm>
            <a:off x="1162490" y="735868"/>
            <a:ext cx="1455420" cy="1341120"/>
          </a:xfrm>
          <a:custGeom>
            <a:avLst/>
            <a:gdLst/>
            <a:ahLst/>
            <a:cxnLst/>
            <a:rect l="l" t="t" r="r" b="b"/>
            <a:pathLst>
              <a:path w="1455420" h="1341120">
                <a:moveTo>
                  <a:pt x="0" y="0"/>
                </a:moveTo>
                <a:lnTo>
                  <a:pt x="1454965" y="1340967"/>
                </a:lnTo>
              </a:path>
            </a:pathLst>
          </a:custGeom>
          <a:ln w="7199">
            <a:solidFill>
              <a:srgbClr val="DD2B1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4" name="object 284"/>
          <p:cNvSpPr/>
          <p:nvPr/>
        </p:nvSpPr>
        <p:spPr>
          <a:xfrm>
            <a:off x="530701" y="1421362"/>
            <a:ext cx="1455420" cy="1341755"/>
          </a:xfrm>
          <a:custGeom>
            <a:avLst/>
            <a:gdLst/>
            <a:ahLst/>
            <a:cxnLst/>
            <a:rect l="l" t="t" r="r" b="b"/>
            <a:pathLst>
              <a:path w="1455420" h="1341755">
                <a:moveTo>
                  <a:pt x="0" y="0"/>
                </a:moveTo>
                <a:lnTo>
                  <a:pt x="1455289" y="1341271"/>
                </a:lnTo>
              </a:path>
            </a:pathLst>
          </a:custGeom>
          <a:ln w="7199">
            <a:solidFill>
              <a:srgbClr val="DD2B1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5" name="object 285"/>
          <p:cNvSpPr/>
          <p:nvPr/>
        </p:nvSpPr>
        <p:spPr>
          <a:xfrm>
            <a:off x="819078" y="1001652"/>
            <a:ext cx="631825" cy="685800"/>
          </a:xfrm>
          <a:custGeom>
            <a:avLst/>
            <a:gdLst/>
            <a:ahLst/>
            <a:cxnLst/>
            <a:rect l="l" t="t" r="r" b="b"/>
            <a:pathLst>
              <a:path w="631825" h="685800">
                <a:moveTo>
                  <a:pt x="16621" y="618091"/>
                </a:moveTo>
                <a:lnTo>
                  <a:pt x="0" y="685501"/>
                </a:lnTo>
                <a:lnTo>
                  <a:pt x="65832" y="663448"/>
                </a:lnTo>
                <a:lnTo>
                  <a:pt x="48083" y="647089"/>
                </a:lnTo>
                <a:lnTo>
                  <a:pt x="40298" y="647089"/>
                </a:lnTo>
                <a:lnTo>
                  <a:pt x="35006" y="642208"/>
                </a:lnTo>
                <a:lnTo>
                  <a:pt x="38580" y="638330"/>
                </a:lnTo>
                <a:lnTo>
                  <a:pt x="16621" y="618091"/>
                </a:lnTo>
                <a:close/>
              </a:path>
              <a:path w="631825" h="685800">
                <a:moveTo>
                  <a:pt x="38580" y="638330"/>
                </a:moveTo>
                <a:lnTo>
                  <a:pt x="35006" y="642208"/>
                </a:lnTo>
                <a:lnTo>
                  <a:pt x="40298" y="647089"/>
                </a:lnTo>
                <a:lnTo>
                  <a:pt x="43874" y="643209"/>
                </a:lnTo>
                <a:lnTo>
                  <a:pt x="38580" y="638330"/>
                </a:lnTo>
                <a:close/>
              </a:path>
              <a:path w="631825" h="685800">
                <a:moveTo>
                  <a:pt x="43874" y="643209"/>
                </a:moveTo>
                <a:lnTo>
                  <a:pt x="40298" y="647089"/>
                </a:lnTo>
                <a:lnTo>
                  <a:pt x="48083" y="647089"/>
                </a:lnTo>
                <a:lnTo>
                  <a:pt x="43874" y="643209"/>
                </a:lnTo>
                <a:close/>
              </a:path>
              <a:path w="631825" h="685800">
                <a:moveTo>
                  <a:pt x="587918" y="42292"/>
                </a:moveTo>
                <a:lnTo>
                  <a:pt x="38580" y="638330"/>
                </a:lnTo>
                <a:lnTo>
                  <a:pt x="43874" y="643209"/>
                </a:lnTo>
                <a:lnTo>
                  <a:pt x="593213" y="47171"/>
                </a:lnTo>
                <a:lnTo>
                  <a:pt x="587918" y="42292"/>
                </a:lnTo>
                <a:close/>
              </a:path>
              <a:path w="631825" h="685800">
                <a:moveTo>
                  <a:pt x="622321" y="38412"/>
                </a:moveTo>
                <a:lnTo>
                  <a:pt x="591494" y="38412"/>
                </a:lnTo>
                <a:lnTo>
                  <a:pt x="596786" y="43294"/>
                </a:lnTo>
                <a:lnTo>
                  <a:pt x="593213" y="47171"/>
                </a:lnTo>
                <a:lnTo>
                  <a:pt x="615171" y="67410"/>
                </a:lnTo>
                <a:lnTo>
                  <a:pt x="622321" y="38412"/>
                </a:lnTo>
                <a:close/>
              </a:path>
              <a:path w="631825" h="685800">
                <a:moveTo>
                  <a:pt x="591494" y="38412"/>
                </a:moveTo>
                <a:lnTo>
                  <a:pt x="587918" y="42292"/>
                </a:lnTo>
                <a:lnTo>
                  <a:pt x="593213" y="47171"/>
                </a:lnTo>
                <a:lnTo>
                  <a:pt x="596786" y="43294"/>
                </a:lnTo>
                <a:lnTo>
                  <a:pt x="591494" y="38412"/>
                </a:lnTo>
                <a:close/>
              </a:path>
              <a:path w="631825" h="685800">
                <a:moveTo>
                  <a:pt x="631793" y="0"/>
                </a:moveTo>
                <a:lnTo>
                  <a:pt x="565960" y="22053"/>
                </a:lnTo>
                <a:lnTo>
                  <a:pt x="587918" y="42292"/>
                </a:lnTo>
                <a:lnTo>
                  <a:pt x="591494" y="38412"/>
                </a:lnTo>
                <a:lnTo>
                  <a:pt x="622321" y="38412"/>
                </a:lnTo>
                <a:lnTo>
                  <a:pt x="631793" y="0"/>
                </a:lnTo>
                <a:close/>
              </a:path>
            </a:pathLst>
          </a:custGeom>
          <a:solidFill>
            <a:srgbClr val="DD2B1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6" name="object 286"/>
          <p:cNvSpPr txBox="1"/>
          <p:nvPr/>
        </p:nvSpPr>
        <p:spPr>
          <a:xfrm rot="18780000">
            <a:off x="846747" y="1198704"/>
            <a:ext cx="300882" cy="101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800"/>
              </a:lnSpc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95mm</a:t>
            </a:r>
            <a:endParaRPr sz="800">
              <a:latin typeface="Arial"/>
              <a:cs typeface="Arial"/>
            </a:endParaRPr>
          </a:p>
        </p:txBody>
      </p:sp>
      <p:sp>
        <p:nvSpPr>
          <p:cNvPr id="287" name="object 287"/>
          <p:cNvSpPr txBox="1"/>
          <p:nvPr/>
        </p:nvSpPr>
        <p:spPr>
          <a:xfrm>
            <a:off x="4778126" y="4767472"/>
            <a:ext cx="1360805" cy="942340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5080">
              <a:lnSpc>
                <a:spcPts val="890"/>
              </a:lnSpc>
              <a:spcBef>
                <a:spcPts val="185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The ‘tape’ was level, when  the end grip ‘sat’ on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top of</a:t>
            </a:r>
            <a:r>
              <a:rPr sz="8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material, rather than</a:t>
            </a:r>
            <a:r>
              <a:rPr sz="800" spc="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gripping.</a:t>
            </a:r>
            <a:endParaRPr sz="800">
              <a:latin typeface="Arial"/>
              <a:cs typeface="Arial"/>
            </a:endParaRPr>
          </a:p>
          <a:p>
            <a:pPr marL="12700" marR="18415">
              <a:lnSpc>
                <a:spcPts val="890"/>
              </a:lnSpc>
              <a:spcBef>
                <a:spcPts val="905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Developing an new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type of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end grip,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that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securely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sits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on  top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of 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material,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may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be  the solution.</a:t>
            </a:r>
            <a:endParaRPr sz="800">
              <a:latin typeface="Arial"/>
              <a:cs typeface="Arial"/>
            </a:endParaRPr>
          </a:p>
        </p:txBody>
      </p:sp>
      <p:sp>
        <p:nvSpPr>
          <p:cNvPr id="288" name="object 288"/>
          <p:cNvSpPr/>
          <p:nvPr/>
        </p:nvSpPr>
        <p:spPr>
          <a:xfrm>
            <a:off x="3787527" y="6428092"/>
            <a:ext cx="1447800" cy="0"/>
          </a:xfrm>
          <a:custGeom>
            <a:avLst/>
            <a:gdLst/>
            <a:ahLst/>
            <a:cxnLst/>
            <a:rect l="l" t="t" r="r" b="b"/>
            <a:pathLst>
              <a:path w="1447800">
                <a:moveTo>
                  <a:pt x="0" y="0"/>
                </a:moveTo>
                <a:lnTo>
                  <a:pt x="1447801" y="0"/>
                </a:lnTo>
              </a:path>
            </a:pathLst>
          </a:custGeom>
          <a:ln w="38098">
            <a:solidFill>
              <a:srgbClr val="FFEE8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9" name="object 289"/>
          <p:cNvSpPr/>
          <p:nvPr/>
        </p:nvSpPr>
        <p:spPr>
          <a:xfrm>
            <a:off x="3787527" y="6409043"/>
            <a:ext cx="1447800" cy="38100"/>
          </a:xfrm>
          <a:custGeom>
            <a:avLst/>
            <a:gdLst/>
            <a:ahLst/>
            <a:cxnLst/>
            <a:rect l="l" t="t" r="r" b="b"/>
            <a:pathLst>
              <a:path w="1447800" h="38100">
                <a:moveTo>
                  <a:pt x="0" y="0"/>
                </a:moveTo>
                <a:lnTo>
                  <a:pt x="1447801" y="0"/>
                </a:lnTo>
                <a:lnTo>
                  <a:pt x="1447801" y="38098"/>
                </a:lnTo>
                <a:lnTo>
                  <a:pt x="0" y="38098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0" name="object 290"/>
          <p:cNvSpPr/>
          <p:nvPr/>
        </p:nvSpPr>
        <p:spPr>
          <a:xfrm>
            <a:off x="3762114" y="6363003"/>
            <a:ext cx="245110" cy="309880"/>
          </a:xfrm>
          <a:custGeom>
            <a:avLst/>
            <a:gdLst/>
            <a:ahLst/>
            <a:cxnLst/>
            <a:rect l="l" t="t" r="r" b="b"/>
            <a:pathLst>
              <a:path w="245110" h="309879">
                <a:moveTo>
                  <a:pt x="0" y="0"/>
                </a:moveTo>
                <a:lnTo>
                  <a:pt x="244472" y="0"/>
                </a:lnTo>
                <a:lnTo>
                  <a:pt x="244472" y="39293"/>
                </a:lnTo>
                <a:lnTo>
                  <a:pt x="22219" y="39293"/>
                </a:lnTo>
                <a:lnTo>
                  <a:pt x="22219" y="89693"/>
                </a:lnTo>
                <a:lnTo>
                  <a:pt x="244480" y="89693"/>
                </a:lnTo>
                <a:lnTo>
                  <a:pt x="244480" y="204790"/>
                </a:lnTo>
                <a:lnTo>
                  <a:pt x="31752" y="204790"/>
                </a:lnTo>
                <a:lnTo>
                  <a:pt x="31050" y="308933"/>
                </a:lnTo>
                <a:lnTo>
                  <a:pt x="0" y="309563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1" name="object 291"/>
          <p:cNvSpPr/>
          <p:nvPr/>
        </p:nvSpPr>
        <p:spPr>
          <a:xfrm>
            <a:off x="3757723" y="6358208"/>
            <a:ext cx="250732" cy="311096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2" name="object 292"/>
          <p:cNvSpPr/>
          <p:nvPr/>
        </p:nvSpPr>
        <p:spPr>
          <a:xfrm>
            <a:off x="3797481" y="6570132"/>
            <a:ext cx="1111885" cy="495934"/>
          </a:xfrm>
          <a:custGeom>
            <a:avLst/>
            <a:gdLst/>
            <a:ahLst/>
            <a:cxnLst/>
            <a:rect l="l" t="t" r="r" b="b"/>
            <a:pathLst>
              <a:path w="1111885" h="495934">
                <a:moveTo>
                  <a:pt x="0" y="0"/>
                </a:moveTo>
                <a:lnTo>
                  <a:pt x="1111255" y="0"/>
                </a:lnTo>
                <a:lnTo>
                  <a:pt x="1111255" y="495302"/>
                </a:lnTo>
                <a:lnTo>
                  <a:pt x="0" y="495302"/>
                </a:lnTo>
                <a:lnTo>
                  <a:pt x="0" y="0"/>
                </a:lnTo>
                <a:close/>
              </a:path>
            </a:pathLst>
          </a:custGeom>
          <a:solidFill>
            <a:srgbClr val="B1A2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3" name="object 293"/>
          <p:cNvSpPr/>
          <p:nvPr/>
        </p:nvSpPr>
        <p:spPr>
          <a:xfrm>
            <a:off x="3797481" y="6570132"/>
            <a:ext cx="1111885" cy="495934"/>
          </a:xfrm>
          <a:custGeom>
            <a:avLst/>
            <a:gdLst/>
            <a:ahLst/>
            <a:cxnLst/>
            <a:rect l="l" t="t" r="r" b="b"/>
            <a:pathLst>
              <a:path w="1111885" h="495934">
                <a:moveTo>
                  <a:pt x="0" y="0"/>
                </a:moveTo>
                <a:lnTo>
                  <a:pt x="1111255" y="0"/>
                </a:lnTo>
                <a:lnTo>
                  <a:pt x="1111255" y="495302"/>
                </a:lnTo>
                <a:lnTo>
                  <a:pt x="0" y="495302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4" name="object 294"/>
          <p:cNvSpPr/>
          <p:nvPr/>
        </p:nvSpPr>
        <p:spPr>
          <a:xfrm>
            <a:off x="3797485" y="6646327"/>
            <a:ext cx="1108710" cy="55244"/>
          </a:xfrm>
          <a:custGeom>
            <a:avLst/>
            <a:gdLst/>
            <a:ahLst/>
            <a:cxnLst/>
            <a:rect l="l" t="t" r="r" b="b"/>
            <a:pathLst>
              <a:path w="1108710" h="55245">
                <a:moveTo>
                  <a:pt x="0" y="0"/>
                </a:moveTo>
                <a:lnTo>
                  <a:pt x="51445" y="12749"/>
                </a:lnTo>
                <a:lnTo>
                  <a:pt x="182960" y="37702"/>
                </a:lnTo>
                <a:lnTo>
                  <a:pt x="360314" y="54915"/>
                </a:lnTo>
                <a:lnTo>
                  <a:pt x="549277" y="44448"/>
                </a:lnTo>
                <a:lnTo>
                  <a:pt x="739727" y="26044"/>
                </a:lnTo>
                <a:lnTo>
                  <a:pt x="920355" y="25796"/>
                </a:lnTo>
                <a:lnTo>
                  <a:pt x="1055143" y="33286"/>
                </a:lnTo>
                <a:lnTo>
                  <a:pt x="1108076" y="38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5" name="object 295"/>
          <p:cNvSpPr/>
          <p:nvPr/>
        </p:nvSpPr>
        <p:spPr>
          <a:xfrm>
            <a:off x="3797485" y="6747929"/>
            <a:ext cx="1108710" cy="55244"/>
          </a:xfrm>
          <a:custGeom>
            <a:avLst/>
            <a:gdLst/>
            <a:ahLst/>
            <a:cxnLst/>
            <a:rect l="l" t="t" r="r" b="b"/>
            <a:pathLst>
              <a:path w="1108710" h="55245">
                <a:moveTo>
                  <a:pt x="0" y="0"/>
                </a:moveTo>
                <a:lnTo>
                  <a:pt x="51445" y="12749"/>
                </a:lnTo>
                <a:lnTo>
                  <a:pt x="182960" y="37702"/>
                </a:lnTo>
                <a:lnTo>
                  <a:pt x="360314" y="54915"/>
                </a:lnTo>
                <a:lnTo>
                  <a:pt x="549277" y="44448"/>
                </a:lnTo>
                <a:lnTo>
                  <a:pt x="739727" y="26044"/>
                </a:lnTo>
                <a:lnTo>
                  <a:pt x="920355" y="25796"/>
                </a:lnTo>
                <a:lnTo>
                  <a:pt x="1055143" y="33286"/>
                </a:lnTo>
                <a:lnTo>
                  <a:pt x="1108076" y="38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6" name="object 296"/>
          <p:cNvSpPr/>
          <p:nvPr/>
        </p:nvSpPr>
        <p:spPr>
          <a:xfrm>
            <a:off x="3797485" y="6999527"/>
            <a:ext cx="1108710" cy="55244"/>
          </a:xfrm>
          <a:custGeom>
            <a:avLst/>
            <a:gdLst/>
            <a:ahLst/>
            <a:cxnLst/>
            <a:rect l="l" t="t" r="r" b="b"/>
            <a:pathLst>
              <a:path w="1108710" h="55245">
                <a:moveTo>
                  <a:pt x="0" y="54916"/>
                </a:moveTo>
                <a:lnTo>
                  <a:pt x="51445" y="42167"/>
                </a:lnTo>
                <a:lnTo>
                  <a:pt x="182960" y="17214"/>
                </a:lnTo>
                <a:lnTo>
                  <a:pt x="360314" y="0"/>
                </a:lnTo>
                <a:lnTo>
                  <a:pt x="549277" y="10467"/>
                </a:lnTo>
                <a:lnTo>
                  <a:pt x="739727" y="28872"/>
                </a:lnTo>
                <a:lnTo>
                  <a:pt x="920355" y="29120"/>
                </a:lnTo>
                <a:lnTo>
                  <a:pt x="1055143" y="21629"/>
                </a:lnTo>
                <a:lnTo>
                  <a:pt x="1108076" y="1681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7" name="object 297"/>
          <p:cNvSpPr/>
          <p:nvPr/>
        </p:nvSpPr>
        <p:spPr>
          <a:xfrm>
            <a:off x="3797485" y="6897924"/>
            <a:ext cx="1108710" cy="55244"/>
          </a:xfrm>
          <a:custGeom>
            <a:avLst/>
            <a:gdLst/>
            <a:ahLst/>
            <a:cxnLst/>
            <a:rect l="l" t="t" r="r" b="b"/>
            <a:pathLst>
              <a:path w="1108710" h="55245">
                <a:moveTo>
                  <a:pt x="0" y="54917"/>
                </a:moveTo>
                <a:lnTo>
                  <a:pt x="51445" y="42167"/>
                </a:lnTo>
                <a:lnTo>
                  <a:pt x="182960" y="17214"/>
                </a:lnTo>
                <a:lnTo>
                  <a:pt x="360314" y="0"/>
                </a:lnTo>
                <a:lnTo>
                  <a:pt x="549277" y="10467"/>
                </a:lnTo>
                <a:lnTo>
                  <a:pt x="739727" y="28872"/>
                </a:lnTo>
                <a:lnTo>
                  <a:pt x="920355" y="29120"/>
                </a:lnTo>
                <a:lnTo>
                  <a:pt x="1055143" y="21630"/>
                </a:lnTo>
                <a:lnTo>
                  <a:pt x="1108076" y="1681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8" name="object 298"/>
          <p:cNvSpPr/>
          <p:nvPr/>
        </p:nvSpPr>
        <p:spPr>
          <a:xfrm>
            <a:off x="3793885" y="6798301"/>
            <a:ext cx="211988" cy="123087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9" name="object 299"/>
          <p:cNvSpPr/>
          <p:nvPr/>
        </p:nvSpPr>
        <p:spPr>
          <a:xfrm>
            <a:off x="4357871" y="6814622"/>
            <a:ext cx="549910" cy="65405"/>
          </a:xfrm>
          <a:custGeom>
            <a:avLst/>
            <a:gdLst/>
            <a:ahLst/>
            <a:cxnLst/>
            <a:rect l="l" t="t" r="r" b="b"/>
            <a:pathLst>
              <a:path w="549910" h="65404">
                <a:moveTo>
                  <a:pt x="546102" y="12676"/>
                </a:moveTo>
                <a:lnTo>
                  <a:pt x="399158" y="0"/>
                </a:lnTo>
                <a:lnTo>
                  <a:pt x="218281" y="7714"/>
                </a:lnTo>
                <a:lnTo>
                  <a:pt x="64789" y="22276"/>
                </a:lnTo>
                <a:lnTo>
                  <a:pt x="0" y="30139"/>
                </a:lnTo>
                <a:lnTo>
                  <a:pt x="71983" y="36489"/>
                </a:lnTo>
                <a:lnTo>
                  <a:pt x="237728" y="49981"/>
                </a:lnTo>
                <a:lnTo>
                  <a:pt x="421928" y="62284"/>
                </a:lnTo>
                <a:lnTo>
                  <a:pt x="549277" y="65063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0" name="object 300"/>
          <p:cNvSpPr txBox="1"/>
          <p:nvPr/>
        </p:nvSpPr>
        <p:spPr>
          <a:xfrm>
            <a:off x="3219841" y="6108156"/>
            <a:ext cx="69024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10" dirty="0">
                <a:solidFill>
                  <a:srgbClr val="151616"/>
                </a:solidFill>
                <a:latin typeface="Arial"/>
                <a:cs typeface="Arial"/>
              </a:rPr>
              <a:t>RIVETS/PINS</a:t>
            </a:r>
            <a:endParaRPr sz="800">
              <a:latin typeface="Arial"/>
              <a:cs typeface="Arial"/>
            </a:endParaRPr>
          </a:p>
        </p:txBody>
      </p:sp>
      <p:sp>
        <p:nvSpPr>
          <p:cNvPr id="301" name="object 301"/>
          <p:cNvSpPr/>
          <p:nvPr/>
        </p:nvSpPr>
        <p:spPr>
          <a:xfrm>
            <a:off x="3797477" y="6222110"/>
            <a:ext cx="87329" cy="117824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2" name="object 302"/>
          <p:cNvSpPr txBox="1"/>
          <p:nvPr/>
        </p:nvSpPr>
        <p:spPr>
          <a:xfrm>
            <a:off x="4122929" y="6035979"/>
            <a:ext cx="1882139" cy="26098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5080">
              <a:lnSpc>
                <a:spcPts val="890"/>
              </a:lnSpc>
              <a:spcBef>
                <a:spcPts val="185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One possible solution, is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redesign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end grip.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one shown below has</a:t>
            </a:r>
            <a:r>
              <a:rPr sz="800" spc="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been</a:t>
            </a:r>
            <a:endParaRPr sz="800">
              <a:latin typeface="Arial"/>
              <a:cs typeface="Arial"/>
            </a:endParaRPr>
          </a:p>
        </p:txBody>
      </p:sp>
      <p:sp>
        <p:nvSpPr>
          <p:cNvPr id="303" name="object 303"/>
          <p:cNvSpPr txBox="1"/>
          <p:nvPr/>
        </p:nvSpPr>
        <p:spPr>
          <a:xfrm>
            <a:off x="4122929" y="6262974"/>
            <a:ext cx="175387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modiﬁed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hold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tape level with</a:t>
            </a:r>
            <a:r>
              <a:rPr sz="800" spc="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endParaRPr sz="800">
              <a:latin typeface="Arial"/>
              <a:cs typeface="Arial"/>
            </a:endParaRPr>
          </a:p>
        </p:txBody>
      </p:sp>
      <p:sp>
        <p:nvSpPr>
          <p:cNvPr id="304" name="object 304"/>
          <p:cNvSpPr txBox="1"/>
          <p:nvPr/>
        </p:nvSpPr>
        <p:spPr>
          <a:xfrm>
            <a:off x="5264751" y="6376475"/>
            <a:ext cx="889635" cy="48831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5080" algn="just">
              <a:lnSpc>
                <a:spcPts val="890"/>
              </a:lnSpc>
              <a:spcBef>
                <a:spcPts val="185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material and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at the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same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time,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grip</a:t>
            </a:r>
            <a:r>
              <a:rPr sz="800" spc="-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end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of 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material  </a:t>
            </a:r>
            <a:r>
              <a:rPr sz="800" spc="-10" dirty="0">
                <a:solidFill>
                  <a:srgbClr val="151616"/>
                </a:solidFill>
                <a:latin typeface="Arial"/>
                <a:cs typeface="Arial"/>
              </a:rPr>
              <a:t>securely.</a:t>
            </a:r>
            <a:endParaRPr sz="800">
              <a:latin typeface="Arial"/>
              <a:cs typeface="Arial"/>
            </a:endParaRPr>
          </a:p>
        </p:txBody>
      </p:sp>
      <p:sp>
        <p:nvSpPr>
          <p:cNvPr id="305" name="object 305"/>
          <p:cNvSpPr/>
          <p:nvPr/>
        </p:nvSpPr>
        <p:spPr>
          <a:xfrm>
            <a:off x="3724645" y="4154899"/>
            <a:ext cx="1003935" cy="807720"/>
          </a:xfrm>
          <a:custGeom>
            <a:avLst/>
            <a:gdLst/>
            <a:ahLst/>
            <a:cxnLst/>
            <a:rect l="l" t="t" r="r" b="b"/>
            <a:pathLst>
              <a:path w="1003935" h="807720">
                <a:moveTo>
                  <a:pt x="72385" y="46482"/>
                </a:moveTo>
                <a:lnTo>
                  <a:pt x="61125" y="60530"/>
                </a:lnTo>
                <a:lnTo>
                  <a:pt x="992588" y="807124"/>
                </a:lnTo>
                <a:lnTo>
                  <a:pt x="1003849" y="793076"/>
                </a:lnTo>
                <a:lnTo>
                  <a:pt x="72385" y="46482"/>
                </a:lnTo>
                <a:close/>
              </a:path>
              <a:path w="1003935" h="807720">
                <a:moveTo>
                  <a:pt x="0" y="0"/>
                </a:moveTo>
                <a:lnTo>
                  <a:pt x="37321" y="90227"/>
                </a:lnTo>
                <a:lnTo>
                  <a:pt x="61125" y="60530"/>
                </a:lnTo>
                <a:lnTo>
                  <a:pt x="55336" y="55890"/>
                </a:lnTo>
                <a:lnTo>
                  <a:pt x="66597" y="41842"/>
                </a:lnTo>
                <a:lnTo>
                  <a:pt x="76104" y="41842"/>
                </a:lnTo>
                <a:lnTo>
                  <a:pt x="96188" y="16786"/>
                </a:lnTo>
                <a:lnTo>
                  <a:pt x="0" y="0"/>
                </a:lnTo>
                <a:close/>
              </a:path>
              <a:path w="1003935" h="807720">
                <a:moveTo>
                  <a:pt x="66597" y="41842"/>
                </a:moveTo>
                <a:lnTo>
                  <a:pt x="55336" y="55890"/>
                </a:lnTo>
                <a:lnTo>
                  <a:pt x="61125" y="60530"/>
                </a:lnTo>
                <a:lnTo>
                  <a:pt x="72385" y="46482"/>
                </a:lnTo>
                <a:lnTo>
                  <a:pt x="66597" y="41842"/>
                </a:lnTo>
                <a:close/>
              </a:path>
              <a:path w="1003935" h="807720">
                <a:moveTo>
                  <a:pt x="76104" y="41842"/>
                </a:moveTo>
                <a:lnTo>
                  <a:pt x="66597" y="41842"/>
                </a:lnTo>
                <a:lnTo>
                  <a:pt x="72385" y="46482"/>
                </a:lnTo>
                <a:lnTo>
                  <a:pt x="76104" y="41842"/>
                </a:lnTo>
                <a:close/>
              </a:path>
            </a:pathLst>
          </a:custGeom>
          <a:solidFill>
            <a:srgbClr val="E4134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6" name="object 306"/>
          <p:cNvSpPr/>
          <p:nvPr/>
        </p:nvSpPr>
        <p:spPr>
          <a:xfrm>
            <a:off x="4242804" y="5091162"/>
            <a:ext cx="483234" cy="173990"/>
          </a:xfrm>
          <a:custGeom>
            <a:avLst/>
            <a:gdLst/>
            <a:ahLst/>
            <a:cxnLst/>
            <a:rect l="l" t="t" r="r" b="b"/>
            <a:pathLst>
              <a:path w="483235" h="173989">
                <a:moveTo>
                  <a:pt x="68320" y="83635"/>
                </a:moveTo>
                <a:lnTo>
                  <a:pt x="0" y="153395"/>
                </a:lnTo>
                <a:lnTo>
                  <a:pt x="95497" y="173749"/>
                </a:lnTo>
                <a:lnTo>
                  <a:pt x="85155" y="139457"/>
                </a:lnTo>
                <a:lnTo>
                  <a:pt x="77403" y="139457"/>
                </a:lnTo>
                <a:lnTo>
                  <a:pt x="72205" y="122219"/>
                </a:lnTo>
                <a:lnTo>
                  <a:pt x="79310" y="120076"/>
                </a:lnTo>
                <a:lnTo>
                  <a:pt x="68320" y="83635"/>
                </a:lnTo>
                <a:close/>
              </a:path>
              <a:path w="483235" h="173989">
                <a:moveTo>
                  <a:pt x="79310" y="120076"/>
                </a:moveTo>
                <a:lnTo>
                  <a:pt x="72205" y="122219"/>
                </a:lnTo>
                <a:lnTo>
                  <a:pt x="77403" y="139457"/>
                </a:lnTo>
                <a:lnTo>
                  <a:pt x="84509" y="137314"/>
                </a:lnTo>
                <a:lnTo>
                  <a:pt x="79310" y="120076"/>
                </a:lnTo>
                <a:close/>
              </a:path>
              <a:path w="483235" h="173989">
                <a:moveTo>
                  <a:pt x="84509" y="137314"/>
                </a:moveTo>
                <a:lnTo>
                  <a:pt x="77403" y="139457"/>
                </a:lnTo>
                <a:lnTo>
                  <a:pt x="85155" y="139457"/>
                </a:lnTo>
                <a:lnTo>
                  <a:pt x="84509" y="137314"/>
                </a:lnTo>
                <a:close/>
              </a:path>
              <a:path w="483235" h="173989">
                <a:moveTo>
                  <a:pt x="477461" y="0"/>
                </a:moveTo>
                <a:lnTo>
                  <a:pt x="79310" y="120076"/>
                </a:lnTo>
                <a:lnTo>
                  <a:pt x="84509" y="137314"/>
                </a:lnTo>
                <a:lnTo>
                  <a:pt x="482659" y="17236"/>
                </a:lnTo>
                <a:lnTo>
                  <a:pt x="477461" y="0"/>
                </a:lnTo>
                <a:close/>
              </a:path>
            </a:pathLst>
          </a:custGeom>
          <a:solidFill>
            <a:srgbClr val="E4134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7" name="object 307"/>
          <p:cNvSpPr/>
          <p:nvPr/>
        </p:nvSpPr>
        <p:spPr>
          <a:xfrm>
            <a:off x="3979912" y="2938316"/>
            <a:ext cx="1402080" cy="149860"/>
          </a:xfrm>
          <a:custGeom>
            <a:avLst/>
            <a:gdLst/>
            <a:ahLst/>
            <a:cxnLst/>
            <a:rect l="l" t="t" r="r" b="b"/>
            <a:pathLst>
              <a:path w="1402079" h="149860">
                <a:moveTo>
                  <a:pt x="411114" y="94222"/>
                </a:moveTo>
                <a:lnTo>
                  <a:pt x="186692" y="94222"/>
                </a:lnTo>
                <a:lnTo>
                  <a:pt x="186684" y="149814"/>
                </a:lnTo>
                <a:lnTo>
                  <a:pt x="411114" y="94222"/>
                </a:lnTo>
                <a:close/>
              </a:path>
              <a:path w="1402079" h="149860">
                <a:moveTo>
                  <a:pt x="1402081" y="0"/>
                </a:moveTo>
                <a:lnTo>
                  <a:pt x="0" y="0"/>
                </a:lnTo>
                <a:lnTo>
                  <a:pt x="0" y="149792"/>
                </a:lnTo>
                <a:lnTo>
                  <a:pt x="186692" y="94222"/>
                </a:lnTo>
                <a:lnTo>
                  <a:pt x="411114" y="94222"/>
                </a:lnTo>
                <a:lnTo>
                  <a:pt x="430531" y="89413"/>
                </a:lnTo>
                <a:lnTo>
                  <a:pt x="679484" y="89413"/>
                </a:lnTo>
                <a:lnTo>
                  <a:pt x="689612" y="86950"/>
                </a:lnTo>
                <a:lnTo>
                  <a:pt x="918111" y="86950"/>
                </a:lnTo>
                <a:lnTo>
                  <a:pt x="948670" y="78738"/>
                </a:lnTo>
                <a:lnTo>
                  <a:pt x="1181356" y="78738"/>
                </a:lnTo>
                <a:lnTo>
                  <a:pt x="1196315" y="74228"/>
                </a:lnTo>
                <a:lnTo>
                  <a:pt x="1402081" y="74228"/>
                </a:lnTo>
                <a:lnTo>
                  <a:pt x="1402081" y="0"/>
                </a:lnTo>
                <a:close/>
              </a:path>
              <a:path w="1402079" h="149860">
                <a:moveTo>
                  <a:pt x="1402081" y="74228"/>
                </a:moveTo>
                <a:lnTo>
                  <a:pt x="1196315" y="74228"/>
                </a:lnTo>
                <a:lnTo>
                  <a:pt x="1197046" y="149017"/>
                </a:lnTo>
                <a:lnTo>
                  <a:pt x="1402081" y="149792"/>
                </a:lnTo>
                <a:lnTo>
                  <a:pt x="1402081" y="74228"/>
                </a:lnTo>
                <a:close/>
              </a:path>
              <a:path w="1402079" h="149860">
                <a:moveTo>
                  <a:pt x="679484" y="89413"/>
                </a:moveTo>
                <a:lnTo>
                  <a:pt x="430531" y="89413"/>
                </a:lnTo>
                <a:lnTo>
                  <a:pt x="431283" y="149759"/>
                </a:lnTo>
                <a:lnTo>
                  <a:pt x="679484" y="89413"/>
                </a:lnTo>
                <a:close/>
              </a:path>
              <a:path w="1402079" h="149860">
                <a:moveTo>
                  <a:pt x="1181356" y="78738"/>
                </a:moveTo>
                <a:lnTo>
                  <a:pt x="948670" y="78738"/>
                </a:lnTo>
                <a:lnTo>
                  <a:pt x="949096" y="148758"/>
                </a:lnTo>
                <a:lnTo>
                  <a:pt x="1181356" y="78738"/>
                </a:lnTo>
                <a:close/>
              </a:path>
              <a:path w="1402079" h="149860">
                <a:moveTo>
                  <a:pt x="918111" y="86950"/>
                </a:moveTo>
                <a:lnTo>
                  <a:pt x="689612" y="86950"/>
                </a:lnTo>
                <a:lnTo>
                  <a:pt x="688820" y="148564"/>
                </a:lnTo>
                <a:lnTo>
                  <a:pt x="918111" y="86950"/>
                </a:lnTo>
                <a:close/>
              </a:path>
            </a:pathLst>
          </a:custGeom>
          <a:solidFill>
            <a:srgbClr val="81828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8" name="object 308"/>
          <p:cNvSpPr/>
          <p:nvPr/>
        </p:nvSpPr>
        <p:spPr>
          <a:xfrm>
            <a:off x="3979912" y="2938316"/>
            <a:ext cx="1402080" cy="149860"/>
          </a:xfrm>
          <a:custGeom>
            <a:avLst/>
            <a:gdLst/>
            <a:ahLst/>
            <a:cxnLst/>
            <a:rect l="l" t="t" r="r" b="b"/>
            <a:pathLst>
              <a:path w="1402079" h="149860">
                <a:moveTo>
                  <a:pt x="0" y="0"/>
                </a:moveTo>
                <a:lnTo>
                  <a:pt x="1402081" y="0"/>
                </a:lnTo>
                <a:lnTo>
                  <a:pt x="1402081" y="149792"/>
                </a:lnTo>
                <a:lnTo>
                  <a:pt x="1197046" y="149017"/>
                </a:lnTo>
                <a:lnTo>
                  <a:pt x="1196315" y="74228"/>
                </a:lnTo>
                <a:lnTo>
                  <a:pt x="949096" y="148758"/>
                </a:lnTo>
                <a:lnTo>
                  <a:pt x="948670" y="78738"/>
                </a:lnTo>
                <a:lnTo>
                  <a:pt x="688820" y="148564"/>
                </a:lnTo>
                <a:lnTo>
                  <a:pt x="689612" y="86950"/>
                </a:lnTo>
                <a:lnTo>
                  <a:pt x="431283" y="149759"/>
                </a:lnTo>
                <a:lnTo>
                  <a:pt x="430531" y="89413"/>
                </a:lnTo>
                <a:lnTo>
                  <a:pt x="186684" y="149814"/>
                </a:lnTo>
                <a:lnTo>
                  <a:pt x="186692" y="94222"/>
                </a:lnTo>
                <a:lnTo>
                  <a:pt x="0" y="149792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9" name="object 309"/>
          <p:cNvSpPr/>
          <p:nvPr/>
        </p:nvSpPr>
        <p:spPr>
          <a:xfrm>
            <a:off x="5383904" y="2787102"/>
            <a:ext cx="66040" cy="447040"/>
          </a:xfrm>
          <a:custGeom>
            <a:avLst/>
            <a:gdLst/>
            <a:ahLst/>
            <a:cxnLst/>
            <a:rect l="l" t="t" r="r" b="b"/>
            <a:pathLst>
              <a:path w="66039" h="447039">
                <a:moveTo>
                  <a:pt x="0" y="0"/>
                </a:moveTo>
                <a:lnTo>
                  <a:pt x="647" y="446643"/>
                </a:lnTo>
                <a:lnTo>
                  <a:pt x="65725" y="446719"/>
                </a:lnTo>
                <a:lnTo>
                  <a:pt x="65721" y="421004"/>
                </a:lnTo>
                <a:lnTo>
                  <a:pt x="26668" y="421004"/>
                </a:lnTo>
                <a:lnTo>
                  <a:pt x="27651" y="107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0" name="object 310"/>
          <p:cNvSpPr/>
          <p:nvPr/>
        </p:nvSpPr>
        <p:spPr>
          <a:xfrm>
            <a:off x="3980664" y="2625400"/>
            <a:ext cx="1478280" cy="309880"/>
          </a:xfrm>
          <a:custGeom>
            <a:avLst/>
            <a:gdLst/>
            <a:ahLst/>
            <a:cxnLst/>
            <a:rect l="l" t="t" r="r" b="b"/>
            <a:pathLst>
              <a:path w="1478279" h="309880">
                <a:moveTo>
                  <a:pt x="0" y="309106"/>
                </a:moveTo>
                <a:lnTo>
                  <a:pt x="1392558" y="309106"/>
                </a:lnTo>
                <a:lnTo>
                  <a:pt x="1392948" y="0"/>
                </a:lnTo>
                <a:lnTo>
                  <a:pt x="1443111" y="111"/>
                </a:lnTo>
                <a:lnTo>
                  <a:pt x="1442833" y="309279"/>
                </a:lnTo>
                <a:lnTo>
                  <a:pt x="1478278" y="309106"/>
                </a:lnTo>
                <a:lnTo>
                  <a:pt x="1478278" y="496"/>
                </a:lnTo>
                <a:lnTo>
                  <a:pt x="1427257" y="496"/>
                </a:lnTo>
                <a:lnTo>
                  <a:pt x="1376236" y="496"/>
                </a:lnTo>
                <a:lnTo>
                  <a:pt x="304797" y="496"/>
                </a:lnTo>
                <a:lnTo>
                  <a:pt x="245248" y="26226"/>
                </a:lnTo>
                <a:lnTo>
                  <a:pt x="193662" y="54610"/>
                </a:lnTo>
                <a:lnTo>
                  <a:pt x="149377" y="85428"/>
                </a:lnTo>
                <a:lnTo>
                  <a:pt x="111734" y="118460"/>
                </a:lnTo>
                <a:lnTo>
                  <a:pt x="80071" y="153484"/>
                </a:lnTo>
                <a:lnTo>
                  <a:pt x="53727" y="190281"/>
                </a:lnTo>
                <a:lnTo>
                  <a:pt x="32041" y="228631"/>
                </a:lnTo>
                <a:lnTo>
                  <a:pt x="14352" y="268312"/>
                </a:lnTo>
                <a:lnTo>
                  <a:pt x="0" y="309106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1" name="object 311"/>
          <p:cNvSpPr/>
          <p:nvPr/>
        </p:nvSpPr>
        <p:spPr>
          <a:xfrm>
            <a:off x="5483116" y="2898319"/>
            <a:ext cx="67310" cy="267335"/>
          </a:xfrm>
          <a:custGeom>
            <a:avLst/>
            <a:gdLst/>
            <a:ahLst/>
            <a:cxnLst/>
            <a:rect l="l" t="t" r="r" b="b"/>
            <a:pathLst>
              <a:path w="67310" h="267335">
                <a:moveTo>
                  <a:pt x="29861" y="205869"/>
                </a:moveTo>
                <a:lnTo>
                  <a:pt x="0" y="205869"/>
                </a:lnTo>
                <a:lnTo>
                  <a:pt x="33461" y="266702"/>
                </a:lnTo>
                <a:lnTo>
                  <a:pt x="64022" y="211143"/>
                </a:lnTo>
                <a:lnTo>
                  <a:pt x="29861" y="211143"/>
                </a:lnTo>
                <a:lnTo>
                  <a:pt x="29861" y="205869"/>
                </a:lnTo>
                <a:close/>
              </a:path>
              <a:path w="67310" h="267335">
                <a:moveTo>
                  <a:pt x="37061" y="55558"/>
                </a:moveTo>
                <a:lnTo>
                  <a:pt x="29861" y="55558"/>
                </a:lnTo>
                <a:lnTo>
                  <a:pt x="29861" y="211143"/>
                </a:lnTo>
                <a:lnTo>
                  <a:pt x="37061" y="211143"/>
                </a:lnTo>
                <a:lnTo>
                  <a:pt x="37061" y="55558"/>
                </a:lnTo>
                <a:close/>
              </a:path>
              <a:path w="67310" h="267335">
                <a:moveTo>
                  <a:pt x="66923" y="205869"/>
                </a:moveTo>
                <a:lnTo>
                  <a:pt x="37061" y="205869"/>
                </a:lnTo>
                <a:lnTo>
                  <a:pt x="37061" y="211143"/>
                </a:lnTo>
                <a:lnTo>
                  <a:pt x="64022" y="211143"/>
                </a:lnTo>
                <a:lnTo>
                  <a:pt x="66923" y="205869"/>
                </a:lnTo>
                <a:close/>
              </a:path>
              <a:path w="67310" h="267335">
                <a:moveTo>
                  <a:pt x="33461" y="0"/>
                </a:moveTo>
                <a:lnTo>
                  <a:pt x="0" y="60832"/>
                </a:lnTo>
                <a:lnTo>
                  <a:pt x="29861" y="60832"/>
                </a:lnTo>
                <a:lnTo>
                  <a:pt x="29861" y="55558"/>
                </a:lnTo>
                <a:lnTo>
                  <a:pt x="64022" y="55558"/>
                </a:lnTo>
                <a:lnTo>
                  <a:pt x="33461" y="0"/>
                </a:lnTo>
                <a:close/>
              </a:path>
              <a:path w="67310" h="267335">
                <a:moveTo>
                  <a:pt x="64022" y="55558"/>
                </a:moveTo>
                <a:lnTo>
                  <a:pt x="37061" y="55558"/>
                </a:lnTo>
                <a:lnTo>
                  <a:pt x="37061" y="60832"/>
                </a:lnTo>
                <a:lnTo>
                  <a:pt x="66923" y="60832"/>
                </a:lnTo>
                <a:lnTo>
                  <a:pt x="64022" y="55558"/>
                </a:lnTo>
                <a:close/>
              </a:path>
            </a:pathLst>
          </a:custGeom>
          <a:solidFill>
            <a:srgbClr val="E4134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2" name="object 312"/>
          <p:cNvSpPr/>
          <p:nvPr/>
        </p:nvSpPr>
        <p:spPr>
          <a:xfrm>
            <a:off x="4228019" y="2585901"/>
            <a:ext cx="1297305" cy="99060"/>
          </a:xfrm>
          <a:custGeom>
            <a:avLst/>
            <a:gdLst/>
            <a:ahLst/>
            <a:cxnLst/>
            <a:rect l="l" t="t" r="r" b="b"/>
            <a:pathLst>
              <a:path w="1297304" h="99060">
                <a:moveTo>
                  <a:pt x="4583" y="0"/>
                </a:moveTo>
                <a:lnTo>
                  <a:pt x="0" y="17085"/>
                </a:lnTo>
                <a:lnTo>
                  <a:pt x="13633" y="53814"/>
                </a:lnTo>
                <a:lnTo>
                  <a:pt x="86559" y="88401"/>
                </a:lnTo>
                <a:lnTo>
                  <a:pt x="259856" y="99057"/>
                </a:lnTo>
                <a:lnTo>
                  <a:pt x="341180" y="95427"/>
                </a:lnTo>
                <a:lnTo>
                  <a:pt x="413384" y="90991"/>
                </a:lnTo>
                <a:lnTo>
                  <a:pt x="477550" y="86073"/>
                </a:lnTo>
                <a:lnTo>
                  <a:pt x="675475" y="68121"/>
                </a:lnTo>
                <a:lnTo>
                  <a:pt x="715681" y="65694"/>
                </a:lnTo>
                <a:lnTo>
                  <a:pt x="754342" y="64744"/>
                </a:lnTo>
                <a:lnTo>
                  <a:pt x="1265502" y="64744"/>
                </a:lnTo>
                <a:lnTo>
                  <a:pt x="1283318" y="52624"/>
                </a:lnTo>
                <a:lnTo>
                  <a:pt x="1295224" y="31430"/>
                </a:lnTo>
                <a:lnTo>
                  <a:pt x="1297129" y="14523"/>
                </a:lnTo>
                <a:lnTo>
                  <a:pt x="1296177" y="7617"/>
                </a:lnTo>
                <a:lnTo>
                  <a:pt x="4583" y="0"/>
                </a:lnTo>
                <a:close/>
              </a:path>
              <a:path w="1297304" h="99060">
                <a:moveTo>
                  <a:pt x="1265502" y="64744"/>
                </a:moveTo>
                <a:lnTo>
                  <a:pt x="754342" y="64744"/>
                </a:lnTo>
                <a:lnTo>
                  <a:pt x="792540" y="65597"/>
                </a:lnTo>
                <a:lnTo>
                  <a:pt x="831356" y="68579"/>
                </a:lnTo>
                <a:lnTo>
                  <a:pt x="888908" y="74056"/>
                </a:lnTo>
                <a:lnTo>
                  <a:pt x="951014" y="78818"/>
                </a:lnTo>
                <a:lnTo>
                  <a:pt x="1014727" y="82509"/>
                </a:lnTo>
                <a:lnTo>
                  <a:pt x="1077101" y="84771"/>
                </a:lnTo>
                <a:lnTo>
                  <a:pt x="1135188" y="85247"/>
                </a:lnTo>
                <a:lnTo>
                  <a:pt x="1186043" y="83580"/>
                </a:lnTo>
                <a:lnTo>
                  <a:pt x="1226717" y="79413"/>
                </a:lnTo>
                <a:lnTo>
                  <a:pt x="1254266" y="72388"/>
                </a:lnTo>
                <a:lnTo>
                  <a:pt x="1265502" y="6474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3" name="object 313"/>
          <p:cNvSpPr/>
          <p:nvPr/>
        </p:nvSpPr>
        <p:spPr>
          <a:xfrm>
            <a:off x="4228019" y="2585901"/>
            <a:ext cx="1297305" cy="99060"/>
          </a:xfrm>
          <a:custGeom>
            <a:avLst/>
            <a:gdLst/>
            <a:ahLst/>
            <a:cxnLst/>
            <a:rect l="l" t="t" r="r" b="b"/>
            <a:pathLst>
              <a:path w="1297304" h="99060">
                <a:moveTo>
                  <a:pt x="4583" y="0"/>
                </a:moveTo>
                <a:lnTo>
                  <a:pt x="0" y="17085"/>
                </a:lnTo>
                <a:lnTo>
                  <a:pt x="13633" y="53814"/>
                </a:lnTo>
                <a:lnTo>
                  <a:pt x="86559" y="88401"/>
                </a:lnTo>
                <a:lnTo>
                  <a:pt x="259856" y="99057"/>
                </a:lnTo>
                <a:lnTo>
                  <a:pt x="341180" y="95427"/>
                </a:lnTo>
                <a:lnTo>
                  <a:pt x="413384" y="90991"/>
                </a:lnTo>
                <a:lnTo>
                  <a:pt x="477550" y="86073"/>
                </a:lnTo>
                <a:lnTo>
                  <a:pt x="534760" y="81001"/>
                </a:lnTo>
                <a:lnTo>
                  <a:pt x="586096" y="76101"/>
                </a:lnTo>
                <a:lnTo>
                  <a:pt x="632640" y="71699"/>
                </a:lnTo>
                <a:lnTo>
                  <a:pt x="675475" y="68121"/>
                </a:lnTo>
                <a:lnTo>
                  <a:pt x="715681" y="65694"/>
                </a:lnTo>
                <a:lnTo>
                  <a:pt x="754342" y="64744"/>
                </a:lnTo>
                <a:lnTo>
                  <a:pt x="792540" y="65597"/>
                </a:lnTo>
                <a:lnTo>
                  <a:pt x="831356" y="68579"/>
                </a:lnTo>
                <a:lnTo>
                  <a:pt x="888908" y="74056"/>
                </a:lnTo>
                <a:lnTo>
                  <a:pt x="951014" y="78818"/>
                </a:lnTo>
                <a:lnTo>
                  <a:pt x="1014727" y="82509"/>
                </a:lnTo>
                <a:lnTo>
                  <a:pt x="1077101" y="84771"/>
                </a:lnTo>
                <a:lnTo>
                  <a:pt x="1135188" y="85247"/>
                </a:lnTo>
                <a:lnTo>
                  <a:pt x="1186043" y="83580"/>
                </a:lnTo>
                <a:lnTo>
                  <a:pt x="1226717" y="79413"/>
                </a:lnTo>
                <a:lnTo>
                  <a:pt x="1283318" y="52624"/>
                </a:lnTo>
                <a:lnTo>
                  <a:pt x="1297129" y="14523"/>
                </a:lnTo>
                <a:lnTo>
                  <a:pt x="1296177" y="7617"/>
                </a:lnTo>
                <a:lnTo>
                  <a:pt x="4583" y="0"/>
                </a:lnTo>
                <a:close/>
              </a:path>
            </a:pathLst>
          </a:custGeom>
          <a:ln w="719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4" name="object 314"/>
          <p:cNvSpPr/>
          <p:nvPr/>
        </p:nvSpPr>
        <p:spPr>
          <a:xfrm>
            <a:off x="4236415" y="2641619"/>
            <a:ext cx="1223010" cy="101600"/>
          </a:xfrm>
          <a:custGeom>
            <a:avLst/>
            <a:gdLst/>
            <a:ahLst/>
            <a:cxnLst/>
            <a:rect l="l" t="t" r="r" b="b"/>
            <a:pathLst>
              <a:path w="1223010" h="101600">
                <a:moveTo>
                  <a:pt x="0" y="5240"/>
                </a:moveTo>
                <a:lnTo>
                  <a:pt x="33992" y="2441"/>
                </a:lnTo>
                <a:lnTo>
                  <a:pt x="114775" y="0"/>
                </a:lnTo>
                <a:lnTo>
                  <a:pt x="210560" y="6845"/>
                </a:lnTo>
                <a:lnTo>
                  <a:pt x="289558" y="31909"/>
                </a:lnTo>
                <a:lnTo>
                  <a:pt x="328682" y="55969"/>
                </a:lnTo>
                <a:lnTo>
                  <a:pt x="367594" y="77066"/>
                </a:lnTo>
                <a:lnTo>
                  <a:pt x="408623" y="92871"/>
                </a:lnTo>
                <a:lnTo>
                  <a:pt x="454097" y="101055"/>
                </a:lnTo>
                <a:lnTo>
                  <a:pt x="506343" y="99291"/>
                </a:lnTo>
                <a:lnTo>
                  <a:pt x="567691" y="85250"/>
                </a:lnTo>
                <a:lnTo>
                  <a:pt x="618121" y="68283"/>
                </a:lnTo>
                <a:lnTo>
                  <a:pt x="668953" y="50245"/>
                </a:lnTo>
                <a:lnTo>
                  <a:pt x="719517" y="33278"/>
                </a:lnTo>
                <a:lnTo>
                  <a:pt x="769145" y="19526"/>
                </a:lnTo>
                <a:lnTo>
                  <a:pt x="817164" y="11132"/>
                </a:lnTo>
                <a:lnTo>
                  <a:pt x="862907" y="10239"/>
                </a:lnTo>
                <a:lnTo>
                  <a:pt x="905702" y="18991"/>
                </a:lnTo>
                <a:lnTo>
                  <a:pt x="944881" y="39530"/>
                </a:lnTo>
                <a:lnTo>
                  <a:pt x="1000201" y="69493"/>
                </a:lnTo>
                <a:lnTo>
                  <a:pt x="1047293" y="77144"/>
                </a:lnTo>
                <a:lnTo>
                  <a:pt x="1086156" y="69433"/>
                </a:lnTo>
                <a:lnTo>
                  <a:pt x="1116789" y="53309"/>
                </a:lnTo>
                <a:lnTo>
                  <a:pt x="1139191" y="35721"/>
                </a:lnTo>
                <a:lnTo>
                  <a:pt x="1157644" y="22861"/>
                </a:lnTo>
                <a:lnTo>
                  <a:pt x="1172526" y="21433"/>
                </a:lnTo>
                <a:lnTo>
                  <a:pt x="1191695" y="27148"/>
                </a:lnTo>
                <a:lnTo>
                  <a:pt x="1223009" y="35721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5" name="object 315"/>
          <p:cNvSpPr txBox="1"/>
          <p:nvPr/>
        </p:nvSpPr>
        <p:spPr>
          <a:xfrm>
            <a:off x="5590515" y="2703585"/>
            <a:ext cx="1127125" cy="374650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5080">
              <a:lnSpc>
                <a:spcPts val="890"/>
              </a:lnSpc>
              <a:spcBef>
                <a:spcPts val="185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Retractable grip. Can be  pulled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out of 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base,  when required.</a:t>
            </a:r>
            <a:endParaRPr sz="800">
              <a:latin typeface="Arial"/>
              <a:cs typeface="Arial"/>
            </a:endParaRPr>
          </a:p>
        </p:txBody>
      </p:sp>
      <p:sp>
        <p:nvSpPr>
          <p:cNvPr id="316" name="object 316"/>
          <p:cNvSpPr/>
          <p:nvPr/>
        </p:nvSpPr>
        <p:spPr>
          <a:xfrm>
            <a:off x="4643297" y="2387472"/>
            <a:ext cx="845819" cy="482600"/>
          </a:xfrm>
          <a:custGeom>
            <a:avLst/>
            <a:gdLst/>
            <a:ahLst/>
            <a:cxnLst/>
            <a:rect l="l" t="t" r="r" b="b"/>
            <a:pathLst>
              <a:path w="845820" h="482600">
                <a:moveTo>
                  <a:pt x="0" y="384660"/>
                </a:moveTo>
                <a:lnTo>
                  <a:pt x="7589" y="481968"/>
                </a:lnTo>
                <a:lnTo>
                  <a:pt x="85712" y="423461"/>
                </a:lnTo>
                <a:lnTo>
                  <a:pt x="65981" y="414529"/>
                </a:lnTo>
                <a:lnTo>
                  <a:pt x="47995" y="414529"/>
                </a:lnTo>
                <a:lnTo>
                  <a:pt x="31601" y="407106"/>
                </a:lnTo>
                <a:lnTo>
                  <a:pt x="35034" y="400520"/>
                </a:lnTo>
                <a:lnTo>
                  <a:pt x="0" y="384660"/>
                </a:lnTo>
                <a:close/>
              </a:path>
              <a:path w="845820" h="482600">
                <a:moveTo>
                  <a:pt x="35034" y="400520"/>
                </a:moveTo>
                <a:lnTo>
                  <a:pt x="31601" y="407106"/>
                </a:lnTo>
                <a:lnTo>
                  <a:pt x="47995" y="414529"/>
                </a:lnTo>
                <a:lnTo>
                  <a:pt x="51430" y="407942"/>
                </a:lnTo>
                <a:lnTo>
                  <a:pt x="35034" y="400520"/>
                </a:lnTo>
                <a:close/>
              </a:path>
              <a:path w="845820" h="482600">
                <a:moveTo>
                  <a:pt x="51430" y="407942"/>
                </a:moveTo>
                <a:lnTo>
                  <a:pt x="47995" y="414529"/>
                </a:lnTo>
                <a:lnTo>
                  <a:pt x="65981" y="414529"/>
                </a:lnTo>
                <a:lnTo>
                  <a:pt x="51430" y="407942"/>
                </a:lnTo>
                <a:close/>
              </a:path>
              <a:path w="845820" h="482600">
                <a:moveTo>
                  <a:pt x="842137" y="0"/>
                </a:moveTo>
                <a:lnTo>
                  <a:pt x="796975" y="9010"/>
                </a:lnTo>
                <a:lnTo>
                  <a:pt x="757429" y="17762"/>
                </a:lnTo>
                <a:lnTo>
                  <a:pt x="708292" y="29545"/>
                </a:lnTo>
                <a:lnTo>
                  <a:pt x="651355" y="44430"/>
                </a:lnTo>
                <a:lnTo>
                  <a:pt x="588406" y="62475"/>
                </a:lnTo>
                <a:lnTo>
                  <a:pt x="521233" y="83753"/>
                </a:lnTo>
                <a:lnTo>
                  <a:pt x="451623" y="108330"/>
                </a:lnTo>
                <a:lnTo>
                  <a:pt x="381355" y="136278"/>
                </a:lnTo>
                <a:lnTo>
                  <a:pt x="312206" y="167678"/>
                </a:lnTo>
                <a:lnTo>
                  <a:pt x="245959" y="202615"/>
                </a:lnTo>
                <a:lnTo>
                  <a:pt x="184381" y="241197"/>
                </a:lnTo>
                <a:lnTo>
                  <a:pt x="129250" y="283550"/>
                </a:lnTo>
                <a:lnTo>
                  <a:pt x="82360" y="329850"/>
                </a:lnTo>
                <a:lnTo>
                  <a:pt x="45582" y="380286"/>
                </a:lnTo>
                <a:lnTo>
                  <a:pt x="35034" y="400520"/>
                </a:lnTo>
                <a:lnTo>
                  <a:pt x="51430" y="407942"/>
                </a:lnTo>
                <a:lnTo>
                  <a:pt x="61084" y="389430"/>
                </a:lnTo>
                <a:lnTo>
                  <a:pt x="77133" y="365145"/>
                </a:lnTo>
                <a:lnTo>
                  <a:pt x="117306" y="319003"/>
                </a:lnTo>
                <a:lnTo>
                  <a:pt x="166867" y="276166"/>
                </a:lnTo>
                <a:lnTo>
                  <a:pt x="224031" y="236696"/>
                </a:lnTo>
                <a:lnTo>
                  <a:pt x="287006" y="200618"/>
                </a:lnTo>
                <a:lnTo>
                  <a:pt x="353974" y="167929"/>
                </a:lnTo>
                <a:lnTo>
                  <a:pt x="423111" y="138603"/>
                </a:lnTo>
                <a:lnTo>
                  <a:pt x="492613" y="112596"/>
                </a:lnTo>
                <a:lnTo>
                  <a:pt x="560671" y="89867"/>
                </a:lnTo>
                <a:lnTo>
                  <a:pt x="625482" y="70355"/>
                </a:lnTo>
                <a:lnTo>
                  <a:pt x="685238" y="54010"/>
                </a:lnTo>
                <a:lnTo>
                  <a:pt x="761469" y="35302"/>
                </a:lnTo>
                <a:lnTo>
                  <a:pt x="800726" y="26615"/>
                </a:lnTo>
                <a:lnTo>
                  <a:pt x="845284" y="17726"/>
                </a:lnTo>
                <a:lnTo>
                  <a:pt x="842137" y="0"/>
                </a:lnTo>
                <a:close/>
              </a:path>
            </a:pathLst>
          </a:custGeom>
          <a:solidFill>
            <a:srgbClr val="DD2B1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7" name="object 317"/>
          <p:cNvSpPr/>
          <p:nvPr/>
        </p:nvSpPr>
        <p:spPr>
          <a:xfrm>
            <a:off x="2216429" y="6769789"/>
            <a:ext cx="1011555" cy="108585"/>
          </a:xfrm>
          <a:custGeom>
            <a:avLst/>
            <a:gdLst/>
            <a:ahLst/>
            <a:cxnLst/>
            <a:rect l="l" t="t" r="r" b="b"/>
            <a:pathLst>
              <a:path w="1011555" h="108584">
                <a:moveTo>
                  <a:pt x="296434" y="67938"/>
                </a:moveTo>
                <a:lnTo>
                  <a:pt x="134614" y="67938"/>
                </a:lnTo>
                <a:lnTo>
                  <a:pt x="134608" y="108021"/>
                </a:lnTo>
                <a:lnTo>
                  <a:pt x="296434" y="67938"/>
                </a:lnTo>
                <a:close/>
              </a:path>
              <a:path w="1011555" h="108584">
                <a:moveTo>
                  <a:pt x="1010959" y="0"/>
                </a:moveTo>
                <a:lnTo>
                  <a:pt x="0" y="0"/>
                </a:lnTo>
                <a:lnTo>
                  <a:pt x="0" y="108007"/>
                </a:lnTo>
                <a:lnTo>
                  <a:pt x="134614" y="67938"/>
                </a:lnTo>
                <a:lnTo>
                  <a:pt x="296434" y="67938"/>
                </a:lnTo>
                <a:lnTo>
                  <a:pt x="310432" y="64471"/>
                </a:lnTo>
                <a:lnTo>
                  <a:pt x="489942" y="64471"/>
                </a:lnTo>
                <a:lnTo>
                  <a:pt x="497239" y="62697"/>
                </a:lnTo>
                <a:lnTo>
                  <a:pt x="661994" y="62697"/>
                </a:lnTo>
                <a:lnTo>
                  <a:pt x="684033" y="56775"/>
                </a:lnTo>
                <a:lnTo>
                  <a:pt x="851796" y="56775"/>
                </a:lnTo>
                <a:lnTo>
                  <a:pt x="862592" y="53520"/>
                </a:lnTo>
                <a:lnTo>
                  <a:pt x="1010959" y="53520"/>
                </a:lnTo>
                <a:lnTo>
                  <a:pt x="1010959" y="0"/>
                </a:lnTo>
                <a:close/>
              </a:path>
              <a:path w="1011555" h="108584">
                <a:moveTo>
                  <a:pt x="1010959" y="53520"/>
                </a:moveTo>
                <a:lnTo>
                  <a:pt x="862592" y="53520"/>
                </a:lnTo>
                <a:lnTo>
                  <a:pt x="863122" y="107448"/>
                </a:lnTo>
                <a:lnTo>
                  <a:pt x="1010959" y="108007"/>
                </a:lnTo>
                <a:lnTo>
                  <a:pt x="1010959" y="53520"/>
                </a:lnTo>
                <a:close/>
              </a:path>
              <a:path w="1011555" h="108584">
                <a:moveTo>
                  <a:pt x="489942" y="64471"/>
                </a:moveTo>
                <a:lnTo>
                  <a:pt x="310432" y="64471"/>
                </a:lnTo>
                <a:lnTo>
                  <a:pt x="310976" y="107985"/>
                </a:lnTo>
                <a:lnTo>
                  <a:pt x="489942" y="64471"/>
                </a:lnTo>
                <a:close/>
              </a:path>
              <a:path w="1011555" h="108584">
                <a:moveTo>
                  <a:pt x="851796" y="56775"/>
                </a:moveTo>
                <a:lnTo>
                  <a:pt x="684033" y="56775"/>
                </a:lnTo>
                <a:lnTo>
                  <a:pt x="684339" y="107261"/>
                </a:lnTo>
                <a:lnTo>
                  <a:pt x="851796" y="56775"/>
                </a:lnTo>
                <a:close/>
              </a:path>
              <a:path w="1011555" h="108584">
                <a:moveTo>
                  <a:pt x="661994" y="62697"/>
                </a:moveTo>
                <a:lnTo>
                  <a:pt x="497239" y="62697"/>
                </a:lnTo>
                <a:lnTo>
                  <a:pt x="496667" y="107120"/>
                </a:lnTo>
                <a:lnTo>
                  <a:pt x="661994" y="62697"/>
                </a:lnTo>
                <a:close/>
              </a:path>
            </a:pathLst>
          </a:custGeom>
          <a:solidFill>
            <a:srgbClr val="81828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8" name="object 318"/>
          <p:cNvSpPr/>
          <p:nvPr/>
        </p:nvSpPr>
        <p:spPr>
          <a:xfrm>
            <a:off x="2216429" y="6769789"/>
            <a:ext cx="1011555" cy="108585"/>
          </a:xfrm>
          <a:custGeom>
            <a:avLst/>
            <a:gdLst/>
            <a:ahLst/>
            <a:cxnLst/>
            <a:rect l="l" t="t" r="r" b="b"/>
            <a:pathLst>
              <a:path w="1011555" h="108584">
                <a:moveTo>
                  <a:pt x="0" y="0"/>
                </a:moveTo>
                <a:lnTo>
                  <a:pt x="1010959" y="0"/>
                </a:lnTo>
                <a:lnTo>
                  <a:pt x="1010959" y="108007"/>
                </a:lnTo>
                <a:lnTo>
                  <a:pt x="863122" y="107448"/>
                </a:lnTo>
                <a:lnTo>
                  <a:pt x="862592" y="53520"/>
                </a:lnTo>
                <a:lnTo>
                  <a:pt x="684339" y="107261"/>
                </a:lnTo>
                <a:lnTo>
                  <a:pt x="684033" y="56775"/>
                </a:lnTo>
                <a:lnTo>
                  <a:pt x="496667" y="107120"/>
                </a:lnTo>
                <a:lnTo>
                  <a:pt x="497239" y="62697"/>
                </a:lnTo>
                <a:lnTo>
                  <a:pt x="310976" y="107985"/>
                </a:lnTo>
                <a:lnTo>
                  <a:pt x="310432" y="64471"/>
                </a:lnTo>
                <a:lnTo>
                  <a:pt x="134608" y="108021"/>
                </a:lnTo>
                <a:lnTo>
                  <a:pt x="134614" y="67938"/>
                </a:lnTo>
                <a:lnTo>
                  <a:pt x="0" y="108007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9" name="object 319"/>
          <p:cNvSpPr/>
          <p:nvPr/>
        </p:nvSpPr>
        <p:spPr>
          <a:xfrm>
            <a:off x="3228768" y="6660760"/>
            <a:ext cx="47625" cy="322580"/>
          </a:xfrm>
          <a:custGeom>
            <a:avLst/>
            <a:gdLst/>
            <a:ahLst/>
            <a:cxnLst/>
            <a:rect l="l" t="t" r="r" b="b"/>
            <a:pathLst>
              <a:path w="47625" h="322579">
                <a:moveTo>
                  <a:pt x="0" y="0"/>
                </a:moveTo>
                <a:lnTo>
                  <a:pt x="468" y="322047"/>
                </a:lnTo>
                <a:lnTo>
                  <a:pt x="47390" y="322102"/>
                </a:lnTo>
                <a:lnTo>
                  <a:pt x="47386" y="303563"/>
                </a:lnTo>
                <a:lnTo>
                  <a:pt x="19227" y="303563"/>
                </a:lnTo>
                <a:lnTo>
                  <a:pt x="19936" y="74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0" name="object 320"/>
          <p:cNvSpPr/>
          <p:nvPr/>
        </p:nvSpPr>
        <p:spPr>
          <a:xfrm>
            <a:off x="2216974" y="6544166"/>
            <a:ext cx="1066165" cy="223520"/>
          </a:xfrm>
          <a:custGeom>
            <a:avLst/>
            <a:gdLst/>
            <a:ahLst/>
            <a:cxnLst/>
            <a:rect l="l" t="t" r="r" b="b"/>
            <a:pathLst>
              <a:path w="1066164" h="223520">
                <a:moveTo>
                  <a:pt x="0" y="222876"/>
                </a:moveTo>
                <a:lnTo>
                  <a:pt x="1004089" y="222876"/>
                </a:lnTo>
                <a:lnTo>
                  <a:pt x="1004370" y="0"/>
                </a:lnTo>
                <a:lnTo>
                  <a:pt x="1040540" y="78"/>
                </a:lnTo>
                <a:lnTo>
                  <a:pt x="1040342" y="223001"/>
                </a:lnTo>
                <a:lnTo>
                  <a:pt x="1065898" y="222876"/>
                </a:lnTo>
                <a:lnTo>
                  <a:pt x="1065898" y="356"/>
                </a:lnTo>
                <a:lnTo>
                  <a:pt x="1016126" y="356"/>
                </a:lnTo>
                <a:lnTo>
                  <a:pt x="966354" y="356"/>
                </a:lnTo>
                <a:lnTo>
                  <a:pt x="219772" y="356"/>
                </a:lnTo>
                <a:lnTo>
                  <a:pt x="165642" y="24568"/>
                </a:lnTo>
                <a:lnTo>
                  <a:pt x="120778" y="51868"/>
                </a:lnTo>
                <a:lnTo>
                  <a:pt x="84167" y="81919"/>
                </a:lnTo>
                <a:lnTo>
                  <a:pt x="54797" y="114382"/>
                </a:lnTo>
                <a:lnTo>
                  <a:pt x="31654" y="148922"/>
                </a:lnTo>
                <a:lnTo>
                  <a:pt x="13726" y="185199"/>
                </a:lnTo>
                <a:lnTo>
                  <a:pt x="0" y="222876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1" name="object 321"/>
          <p:cNvSpPr/>
          <p:nvPr/>
        </p:nvSpPr>
        <p:spPr>
          <a:xfrm>
            <a:off x="3290968" y="6740952"/>
            <a:ext cx="66923" cy="192302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2" name="object 322"/>
          <p:cNvSpPr/>
          <p:nvPr/>
        </p:nvSpPr>
        <p:spPr>
          <a:xfrm>
            <a:off x="2395328" y="6515682"/>
            <a:ext cx="935355" cy="71755"/>
          </a:xfrm>
          <a:custGeom>
            <a:avLst/>
            <a:gdLst/>
            <a:ahLst/>
            <a:cxnLst/>
            <a:rect l="l" t="t" r="r" b="b"/>
            <a:pathLst>
              <a:path w="935354" h="71754">
                <a:moveTo>
                  <a:pt x="3305" y="0"/>
                </a:moveTo>
                <a:lnTo>
                  <a:pt x="0" y="12319"/>
                </a:lnTo>
                <a:lnTo>
                  <a:pt x="9829" y="38804"/>
                </a:lnTo>
                <a:lnTo>
                  <a:pt x="62411" y="63744"/>
                </a:lnTo>
                <a:lnTo>
                  <a:pt x="187365" y="71428"/>
                </a:lnTo>
                <a:lnTo>
                  <a:pt x="266255" y="67666"/>
                </a:lnTo>
                <a:lnTo>
                  <a:pt x="333266" y="62971"/>
                </a:lnTo>
                <a:lnTo>
                  <a:pt x="483302" y="49402"/>
                </a:lnTo>
                <a:lnTo>
                  <a:pt x="523077" y="47089"/>
                </a:lnTo>
                <a:lnTo>
                  <a:pt x="912158" y="46901"/>
                </a:lnTo>
                <a:lnTo>
                  <a:pt x="925322" y="37946"/>
                </a:lnTo>
                <a:lnTo>
                  <a:pt x="933908" y="22665"/>
                </a:lnTo>
                <a:lnTo>
                  <a:pt x="935282" y="10473"/>
                </a:lnTo>
                <a:lnTo>
                  <a:pt x="934596" y="5494"/>
                </a:lnTo>
                <a:lnTo>
                  <a:pt x="3305" y="0"/>
                </a:lnTo>
                <a:close/>
              </a:path>
              <a:path w="935354" h="71754">
                <a:moveTo>
                  <a:pt x="912158" y="46901"/>
                </a:moveTo>
                <a:lnTo>
                  <a:pt x="561113" y="46901"/>
                </a:lnTo>
                <a:lnTo>
                  <a:pt x="599439" y="49449"/>
                </a:lnTo>
                <a:lnTo>
                  <a:pt x="655603" y="54613"/>
                </a:lnTo>
                <a:lnTo>
                  <a:pt x="716346" y="58708"/>
                </a:lnTo>
                <a:lnTo>
                  <a:pt x="776631" y="61125"/>
                </a:lnTo>
                <a:lnTo>
                  <a:pt x="831422" y="61252"/>
                </a:lnTo>
                <a:lnTo>
                  <a:pt x="875681" y="58480"/>
                </a:lnTo>
                <a:lnTo>
                  <a:pt x="904374" y="52196"/>
                </a:lnTo>
                <a:lnTo>
                  <a:pt x="912158" y="4690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3" name="object 323"/>
          <p:cNvSpPr/>
          <p:nvPr/>
        </p:nvSpPr>
        <p:spPr>
          <a:xfrm>
            <a:off x="2395328" y="6515682"/>
            <a:ext cx="935355" cy="71755"/>
          </a:xfrm>
          <a:custGeom>
            <a:avLst/>
            <a:gdLst/>
            <a:ahLst/>
            <a:cxnLst/>
            <a:rect l="l" t="t" r="r" b="b"/>
            <a:pathLst>
              <a:path w="935354" h="71754">
                <a:moveTo>
                  <a:pt x="3305" y="0"/>
                </a:moveTo>
                <a:lnTo>
                  <a:pt x="0" y="12319"/>
                </a:lnTo>
                <a:lnTo>
                  <a:pt x="9829" y="38804"/>
                </a:lnTo>
                <a:lnTo>
                  <a:pt x="62411" y="63744"/>
                </a:lnTo>
                <a:lnTo>
                  <a:pt x="187365" y="71428"/>
                </a:lnTo>
                <a:lnTo>
                  <a:pt x="266255" y="67666"/>
                </a:lnTo>
                <a:lnTo>
                  <a:pt x="333266" y="62971"/>
                </a:lnTo>
                <a:lnTo>
                  <a:pt x="390425" y="57954"/>
                </a:lnTo>
                <a:lnTo>
                  <a:pt x="439761" y="53227"/>
                </a:lnTo>
                <a:lnTo>
                  <a:pt x="483302" y="49402"/>
                </a:lnTo>
                <a:lnTo>
                  <a:pt x="523077" y="47089"/>
                </a:lnTo>
                <a:lnTo>
                  <a:pt x="561113" y="46901"/>
                </a:lnTo>
                <a:lnTo>
                  <a:pt x="599439" y="49449"/>
                </a:lnTo>
                <a:lnTo>
                  <a:pt x="655603" y="54613"/>
                </a:lnTo>
                <a:lnTo>
                  <a:pt x="716346" y="58708"/>
                </a:lnTo>
                <a:lnTo>
                  <a:pt x="776631" y="61125"/>
                </a:lnTo>
                <a:lnTo>
                  <a:pt x="831422" y="61252"/>
                </a:lnTo>
                <a:lnTo>
                  <a:pt x="875681" y="58480"/>
                </a:lnTo>
                <a:lnTo>
                  <a:pt x="904374" y="52196"/>
                </a:lnTo>
                <a:lnTo>
                  <a:pt x="925322" y="37946"/>
                </a:lnTo>
                <a:lnTo>
                  <a:pt x="933908" y="22665"/>
                </a:lnTo>
                <a:lnTo>
                  <a:pt x="935282" y="10473"/>
                </a:lnTo>
                <a:lnTo>
                  <a:pt x="934596" y="5494"/>
                </a:lnTo>
                <a:lnTo>
                  <a:pt x="3305" y="0"/>
                </a:lnTo>
                <a:close/>
              </a:path>
            </a:pathLst>
          </a:custGeom>
          <a:ln w="719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4" name="object 324"/>
          <p:cNvSpPr/>
          <p:nvPr/>
        </p:nvSpPr>
        <p:spPr>
          <a:xfrm>
            <a:off x="2401379" y="6555860"/>
            <a:ext cx="882015" cy="73660"/>
          </a:xfrm>
          <a:custGeom>
            <a:avLst/>
            <a:gdLst/>
            <a:ahLst/>
            <a:cxnLst/>
            <a:rect l="l" t="t" r="r" b="b"/>
            <a:pathLst>
              <a:path w="882014" h="73659">
                <a:moveTo>
                  <a:pt x="0" y="3778"/>
                </a:moveTo>
                <a:lnTo>
                  <a:pt x="24509" y="1760"/>
                </a:lnTo>
                <a:lnTo>
                  <a:pt x="82757" y="0"/>
                </a:lnTo>
                <a:lnTo>
                  <a:pt x="151823" y="4935"/>
                </a:lnTo>
                <a:lnTo>
                  <a:pt x="208786" y="23006"/>
                </a:lnTo>
                <a:lnTo>
                  <a:pt x="250938" y="48333"/>
                </a:lnTo>
                <a:lnTo>
                  <a:pt x="294635" y="66963"/>
                </a:lnTo>
                <a:lnTo>
                  <a:pt x="345544" y="73230"/>
                </a:lnTo>
                <a:lnTo>
                  <a:pt x="409331" y="61469"/>
                </a:lnTo>
                <a:lnTo>
                  <a:pt x="457901" y="44909"/>
                </a:lnTo>
                <a:lnTo>
                  <a:pt x="506701" y="27892"/>
                </a:lnTo>
                <a:lnTo>
                  <a:pt x="554586" y="14079"/>
                </a:lnTo>
                <a:lnTo>
                  <a:pt x="600410" y="7134"/>
                </a:lnTo>
                <a:lnTo>
                  <a:pt x="643030" y="10721"/>
                </a:lnTo>
                <a:lnTo>
                  <a:pt x="681300" y="28503"/>
                </a:lnTo>
                <a:lnTo>
                  <a:pt x="730232" y="52799"/>
                </a:lnTo>
                <a:lnTo>
                  <a:pt x="769894" y="53915"/>
                </a:lnTo>
                <a:lnTo>
                  <a:pt x="800285" y="41639"/>
                </a:lnTo>
                <a:lnTo>
                  <a:pt x="821405" y="25756"/>
                </a:lnTo>
                <a:lnTo>
                  <a:pt x="834710" y="16484"/>
                </a:lnTo>
                <a:lnTo>
                  <a:pt x="845441" y="15454"/>
                </a:lnTo>
                <a:lnTo>
                  <a:pt x="859263" y="19575"/>
                </a:lnTo>
                <a:lnTo>
                  <a:pt x="881842" y="25756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5" name="object 325"/>
          <p:cNvSpPr/>
          <p:nvPr/>
        </p:nvSpPr>
        <p:spPr>
          <a:xfrm>
            <a:off x="2031065" y="6710885"/>
            <a:ext cx="207514" cy="242769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6" name="object 326"/>
          <p:cNvSpPr/>
          <p:nvPr/>
        </p:nvSpPr>
        <p:spPr>
          <a:xfrm>
            <a:off x="684809" y="6769789"/>
            <a:ext cx="1011555" cy="108585"/>
          </a:xfrm>
          <a:custGeom>
            <a:avLst/>
            <a:gdLst/>
            <a:ahLst/>
            <a:cxnLst/>
            <a:rect l="l" t="t" r="r" b="b"/>
            <a:pathLst>
              <a:path w="1011555" h="108584">
                <a:moveTo>
                  <a:pt x="296434" y="67938"/>
                </a:moveTo>
                <a:lnTo>
                  <a:pt x="134614" y="67938"/>
                </a:lnTo>
                <a:lnTo>
                  <a:pt x="134608" y="108021"/>
                </a:lnTo>
                <a:lnTo>
                  <a:pt x="296434" y="67938"/>
                </a:lnTo>
                <a:close/>
              </a:path>
              <a:path w="1011555" h="108584">
                <a:moveTo>
                  <a:pt x="1010959" y="0"/>
                </a:moveTo>
                <a:lnTo>
                  <a:pt x="0" y="0"/>
                </a:lnTo>
                <a:lnTo>
                  <a:pt x="0" y="108007"/>
                </a:lnTo>
                <a:lnTo>
                  <a:pt x="134614" y="67938"/>
                </a:lnTo>
                <a:lnTo>
                  <a:pt x="296434" y="67938"/>
                </a:lnTo>
                <a:lnTo>
                  <a:pt x="310432" y="64471"/>
                </a:lnTo>
                <a:lnTo>
                  <a:pt x="489942" y="64471"/>
                </a:lnTo>
                <a:lnTo>
                  <a:pt x="497239" y="62697"/>
                </a:lnTo>
                <a:lnTo>
                  <a:pt x="661994" y="62697"/>
                </a:lnTo>
                <a:lnTo>
                  <a:pt x="684033" y="56775"/>
                </a:lnTo>
                <a:lnTo>
                  <a:pt x="851796" y="56775"/>
                </a:lnTo>
                <a:lnTo>
                  <a:pt x="862592" y="53520"/>
                </a:lnTo>
                <a:lnTo>
                  <a:pt x="1010959" y="53520"/>
                </a:lnTo>
                <a:lnTo>
                  <a:pt x="1010959" y="0"/>
                </a:lnTo>
                <a:close/>
              </a:path>
              <a:path w="1011555" h="108584">
                <a:moveTo>
                  <a:pt x="1010959" y="53520"/>
                </a:moveTo>
                <a:lnTo>
                  <a:pt x="862592" y="53520"/>
                </a:lnTo>
                <a:lnTo>
                  <a:pt x="863122" y="107448"/>
                </a:lnTo>
                <a:lnTo>
                  <a:pt x="1010959" y="108007"/>
                </a:lnTo>
                <a:lnTo>
                  <a:pt x="1010959" y="53520"/>
                </a:lnTo>
                <a:close/>
              </a:path>
              <a:path w="1011555" h="108584">
                <a:moveTo>
                  <a:pt x="489942" y="64471"/>
                </a:moveTo>
                <a:lnTo>
                  <a:pt x="310432" y="64471"/>
                </a:lnTo>
                <a:lnTo>
                  <a:pt x="310976" y="107985"/>
                </a:lnTo>
                <a:lnTo>
                  <a:pt x="489942" y="64471"/>
                </a:lnTo>
                <a:close/>
              </a:path>
              <a:path w="1011555" h="108584">
                <a:moveTo>
                  <a:pt x="851796" y="56775"/>
                </a:moveTo>
                <a:lnTo>
                  <a:pt x="684033" y="56775"/>
                </a:lnTo>
                <a:lnTo>
                  <a:pt x="684339" y="107261"/>
                </a:lnTo>
                <a:lnTo>
                  <a:pt x="851796" y="56775"/>
                </a:lnTo>
                <a:close/>
              </a:path>
              <a:path w="1011555" h="108584">
                <a:moveTo>
                  <a:pt x="661994" y="62697"/>
                </a:moveTo>
                <a:lnTo>
                  <a:pt x="497239" y="62697"/>
                </a:lnTo>
                <a:lnTo>
                  <a:pt x="496667" y="107120"/>
                </a:lnTo>
                <a:lnTo>
                  <a:pt x="661994" y="62697"/>
                </a:lnTo>
                <a:close/>
              </a:path>
            </a:pathLst>
          </a:custGeom>
          <a:solidFill>
            <a:srgbClr val="81828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7" name="object 327"/>
          <p:cNvSpPr/>
          <p:nvPr/>
        </p:nvSpPr>
        <p:spPr>
          <a:xfrm>
            <a:off x="684809" y="6769789"/>
            <a:ext cx="1011555" cy="108585"/>
          </a:xfrm>
          <a:custGeom>
            <a:avLst/>
            <a:gdLst/>
            <a:ahLst/>
            <a:cxnLst/>
            <a:rect l="l" t="t" r="r" b="b"/>
            <a:pathLst>
              <a:path w="1011555" h="108584">
                <a:moveTo>
                  <a:pt x="0" y="0"/>
                </a:moveTo>
                <a:lnTo>
                  <a:pt x="1010959" y="0"/>
                </a:lnTo>
                <a:lnTo>
                  <a:pt x="1010959" y="108007"/>
                </a:lnTo>
                <a:lnTo>
                  <a:pt x="863122" y="107448"/>
                </a:lnTo>
                <a:lnTo>
                  <a:pt x="862592" y="53520"/>
                </a:lnTo>
                <a:lnTo>
                  <a:pt x="684339" y="107261"/>
                </a:lnTo>
                <a:lnTo>
                  <a:pt x="684033" y="56775"/>
                </a:lnTo>
                <a:lnTo>
                  <a:pt x="496667" y="107120"/>
                </a:lnTo>
                <a:lnTo>
                  <a:pt x="497239" y="62697"/>
                </a:lnTo>
                <a:lnTo>
                  <a:pt x="310976" y="107985"/>
                </a:lnTo>
                <a:lnTo>
                  <a:pt x="310432" y="64471"/>
                </a:lnTo>
                <a:lnTo>
                  <a:pt x="134608" y="108021"/>
                </a:lnTo>
                <a:lnTo>
                  <a:pt x="134614" y="67938"/>
                </a:lnTo>
                <a:lnTo>
                  <a:pt x="0" y="108007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8" name="object 328"/>
          <p:cNvSpPr/>
          <p:nvPr/>
        </p:nvSpPr>
        <p:spPr>
          <a:xfrm>
            <a:off x="1697147" y="6660760"/>
            <a:ext cx="47625" cy="322580"/>
          </a:xfrm>
          <a:custGeom>
            <a:avLst/>
            <a:gdLst/>
            <a:ahLst/>
            <a:cxnLst/>
            <a:rect l="l" t="t" r="r" b="b"/>
            <a:pathLst>
              <a:path w="47625" h="322579">
                <a:moveTo>
                  <a:pt x="0" y="0"/>
                </a:moveTo>
                <a:lnTo>
                  <a:pt x="468" y="322047"/>
                </a:lnTo>
                <a:lnTo>
                  <a:pt x="47390" y="322102"/>
                </a:lnTo>
                <a:lnTo>
                  <a:pt x="47386" y="303563"/>
                </a:lnTo>
                <a:lnTo>
                  <a:pt x="19227" y="303563"/>
                </a:lnTo>
                <a:lnTo>
                  <a:pt x="19936" y="74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9" name="object 329"/>
          <p:cNvSpPr/>
          <p:nvPr/>
        </p:nvSpPr>
        <p:spPr>
          <a:xfrm>
            <a:off x="685354" y="6544166"/>
            <a:ext cx="1066165" cy="223520"/>
          </a:xfrm>
          <a:custGeom>
            <a:avLst/>
            <a:gdLst/>
            <a:ahLst/>
            <a:cxnLst/>
            <a:rect l="l" t="t" r="r" b="b"/>
            <a:pathLst>
              <a:path w="1066164" h="223520">
                <a:moveTo>
                  <a:pt x="0" y="222876"/>
                </a:moveTo>
                <a:lnTo>
                  <a:pt x="1004089" y="222876"/>
                </a:lnTo>
                <a:lnTo>
                  <a:pt x="1004370" y="0"/>
                </a:lnTo>
                <a:lnTo>
                  <a:pt x="1040540" y="78"/>
                </a:lnTo>
                <a:lnTo>
                  <a:pt x="1040342" y="223001"/>
                </a:lnTo>
                <a:lnTo>
                  <a:pt x="1065898" y="222876"/>
                </a:lnTo>
                <a:lnTo>
                  <a:pt x="1065898" y="356"/>
                </a:lnTo>
                <a:lnTo>
                  <a:pt x="1016126" y="356"/>
                </a:lnTo>
                <a:lnTo>
                  <a:pt x="966354" y="356"/>
                </a:lnTo>
                <a:lnTo>
                  <a:pt x="219772" y="356"/>
                </a:lnTo>
                <a:lnTo>
                  <a:pt x="165642" y="24568"/>
                </a:lnTo>
                <a:lnTo>
                  <a:pt x="120778" y="51868"/>
                </a:lnTo>
                <a:lnTo>
                  <a:pt x="84167" y="81919"/>
                </a:lnTo>
                <a:lnTo>
                  <a:pt x="54797" y="114382"/>
                </a:lnTo>
                <a:lnTo>
                  <a:pt x="31654" y="148922"/>
                </a:lnTo>
                <a:lnTo>
                  <a:pt x="13726" y="185199"/>
                </a:lnTo>
                <a:lnTo>
                  <a:pt x="0" y="222876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0" name="object 330"/>
          <p:cNvSpPr/>
          <p:nvPr/>
        </p:nvSpPr>
        <p:spPr>
          <a:xfrm>
            <a:off x="1759348" y="6740952"/>
            <a:ext cx="66923" cy="192302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1" name="object 331"/>
          <p:cNvSpPr/>
          <p:nvPr/>
        </p:nvSpPr>
        <p:spPr>
          <a:xfrm>
            <a:off x="863708" y="6515682"/>
            <a:ext cx="935355" cy="71755"/>
          </a:xfrm>
          <a:custGeom>
            <a:avLst/>
            <a:gdLst/>
            <a:ahLst/>
            <a:cxnLst/>
            <a:rect l="l" t="t" r="r" b="b"/>
            <a:pathLst>
              <a:path w="935355" h="71754">
                <a:moveTo>
                  <a:pt x="3305" y="0"/>
                </a:moveTo>
                <a:lnTo>
                  <a:pt x="0" y="12319"/>
                </a:lnTo>
                <a:lnTo>
                  <a:pt x="9829" y="38804"/>
                </a:lnTo>
                <a:lnTo>
                  <a:pt x="62411" y="63744"/>
                </a:lnTo>
                <a:lnTo>
                  <a:pt x="187365" y="71428"/>
                </a:lnTo>
                <a:lnTo>
                  <a:pt x="266255" y="67666"/>
                </a:lnTo>
                <a:lnTo>
                  <a:pt x="333266" y="62971"/>
                </a:lnTo>
                <a:lnTo>
                  <a:pt x="483302" y="49402"/>
                </a:lnTo>
                <a:lnTo>
                  <a:pt x="523077" y="47089"/>
                </a:lnTo>
                <a:lnTo>
                  <a:pt x="912158" y="46901"/>
                </a:lnTo>
                <a:lnTo>
                  <a:pt x="925322" y="37946"/>
                </a:lnTo>
                <a:lnTo>
                  <a:pt x="933908" y="22665"/>
                </a:lnTo>
                <a:lnTo>
                  <a:pt x="935282" y="10473"/>
                </a:lnTo>
                <a:lnTo>
                  <a:pt x="934596" y="5494"/>
                </a:lnTo>
                <a:lnTo>
                  <a:pt x="3305" y="0"/>
                </a:lnTo>
                <a:close/>
              </a:path>
              <a:path w="935355" h="71754">
                <a:moveTo>
                  <a:pt x="912158" y="46901"/>
                </a:moveTo>
                <a:lnTo>
                  <a:pt x="561113" y="46901"/>
                </a:lnTo>
                <a:lnTo>
                  <a:pt x="599439" y="49449"/>
                </a:lnTo>
                <a:lnTo>
                  <a:pt x="655603" y="54613"/>
                </a:lnTo>
                <a:lnTo>
                  <a:pt x="716346" y="58708"/>
                </a:lnTo>
                <a:lnTo>
                  <a:pt x="776631" y="61125"/>
                </a:lnTo>
                <a:lnTo>
                  <a:pt x="831422" y="61252"/>
                </a:lnTo>
                <a:lnTo>
                  <a:pt x="875681" y="58480"/>
                </a:lnTo>
                <a:lnTo>
                  <a:pt x="904374" y="52196"/>
                </a:lnTo>
                <a:lnTo>
                  <a:pt x="912158" y="4690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2" name="object 332"/>
          <p:cNvSpPr/>
          <p:nvPr/>
        </p:nvSpPr>
        <p:spPr>
          <a:xfrm>
            <a:off x="863708" y="6515682"/>
            <a:ext cx="935355" cy="71755"/>
          </a:xfrm>
          <a:custGeom>
            <a:avLst/>
            <a:gdLst/>
            <a:ahLst/>
            <a:cxnLst/>
            <a:rect l="l" t="t" r="r" b="b"/>
            <a:pathLst>
              <a:path w="935355" h="71754">
                <a:moveTo>
                  <a:pt x="3305" y="0"/>
                </a:moveTo>
                <a:lnTo>
                  <a:pt x="0" y="12319"/>
                </a:lnTo>
                <a:lnTo>
                  <a:pt x="9829" y="38804"/>
                </a:lnTo>
                <a:lnTo>
                  <a:pt x="62411" y="63744"/>
                </a:lnTo>
                <a:lnTo>
                  <a:pt x="187365" y="71428"/>
                </a:lnTo>
                <a:lnTo>
                  <a:pt x="266255" y="67666"/>
                </a:lnTo>
                <a:lnTo>
                  <a:pt x="333266" y="62971"/>
                </a:lnTo>
                <a:lnTo>
                  <a:pt x="390425" y="57954"/>
                </a:lnTo>
                <a:lnTo>
                  <a:pt x="439761" y="53227"/>
                </a:lnTo>
                <a:lnTo>
                  <a:pt x="483302" y="49402"/>
                </a:lnTo>
                <a:lnTo>
                  <a:pt x="523077" y="47089"/>
                </a:lnTo>
                <a:lnTo>
                  <a:pt x="561113" y="46901"/>
                </a:lnTo>
                <a:lnTo>
                  <a:pt x="599439" y="49449"/>
                </a:lnTo>
                <a:lnTo>
                  <a:pt x="655603" y="54613"/>
                </a:lnTo>
                <a:lnTo>
                  <a:pt x="716346" y="58708"/>
                </a:lnTo>
                <a:lnTo>
                  <a:pt x="776631" y="61125"/>
                </a:lnTo>
                <a:lnTo>
                  <a:pt x="831422" y="61252"/>
                </a:lnTo>
                <a:lnTo>
                  <a:pt x="875681" y="58480"/>
                </a:lnTo>
                <a:lnTo>
                  <a:pt x="904374" y="52196"/>
                </a:lnTo>
                <a:lnTo>
                  <a:pt x="925322" y="37946"/>
                </a:lnTo>
                <a:lnTo>
                  <a:pt x="933908" y="22665"/>
                </a:lnTo>
                <a:lnTo>
                  <a:pt x="935282" y="10473"/>
                </a:lnTo>
                <a:lnTo>
                  <a:pt x="934596" y="5494"/>
                </a:lnTo>
                <a:lnTo>
                  <a:pt x="3305" y="0"/>
                </a:lnTo>
                <a:close/>
              </a:path>
            </a:pathLst>
          </a:custGeom>
          <a:ln w="719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3" name="object 333"/>
          <p:cNvSpPr/>
          <p:nvPr/>
        </p:nvSpPr>
        <p:spPr>
          <a:xfrm>
            <a:off x="869759" y="6555860"/>
            <a:ext cx="882015" cy="73660"/>
          </a:xfrm>
          <a:custGeom>
            <a:avLst/>
            <a:gdLst/>
            <a:ahLst/>
            <a:cxnLst/>
            <a:rect l="l" t="t" r="r" b="b"/>
            <a:pathLst>
              <a:path w="882014" h="73659">
                <a:moveTo>
                  <a:pt x="0" y="3778"/>
                </a:moveTo>
                <a:lnTo>
                  <a:pt x="24509" y="1760"/>
                </a:lnTo>
                <a:lnTo>
                  <a:pt x="82757" y="0"/>
                </a:lnTo>
                <a:lnTo>
                  <a:pt x="151823" y="4935"/>
                </a:lnTo>
                <a:lnTo>
                  <a:pt x="208786" y="23006"/>
                </a:lnTo>
                <a:lnTo>
                  <a:pt x="250938" y="48333"/>
                </a:lnTo>
                <a:lnTo>
                  <a:pt x="294635" y="66963"/>
                </a:lnTo>
                <a:lnTo>
                  <a:pt x="345544" y="73230"/>
                </a:lnTo>
                <a:lnTo>
                  <a:pt x="409331" y="61469"/>
                </a:lnTo>
                <a:lnTo>
                  <a:pt x="457901" y="44909"/>
                </a:lnTo>
                <a:lnTo>
                  <a:pt x="506701" y="27892"/>
                </a:lnTo>
                <a:lnTo>
                  <a:pt x="554586" y="14079"/>
                </a:lnTo>
                <a:lnTo>
                  <a:pt x="600410" y="7134"/>
                </a:lnTo>
                <a:lnTo>
                  <a:pt x="643030" y="10721"/>
                </a:lnTo>
                <a:lnTo>
                  <a:pt x="681300" y="28503"/>
                </a:lnTo>
                <a:lnTo>
                  <a:pt x="730232" y="52799"/>
                </a:lnTo>
                <a:lnTo>
                  <a:pt x="769894" y="53915"/>
                </a:lnTo>
                <a:lnTo>
                  <a:pt x="800285" y="41639"/>
                </a:lnTo>
                <a:lnTo>
                  <a:pt x="821405" y="25756"/>
                </a:lnTo>
                <a:lnTo>
                  <a:pt x="834710" y="16484"/>
                </a:lnTo>
                <a:lnTo>
                  <a:pt x="845441" y="15454"/>
                </a:lnTo>
                <a:lnTo>
                  <a:pt x="859263" y="19575"/>
                </a:lnTo>
                <a:lnTo>
                  <a:pt x="881842" y="25756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4" name="object 334"/>
          <p:cNvSpPr/>
          <p:nvPr/>
        </p:nvSpPr>
        <p:spPr>
          <a:xfrm>
            <a:off x="297514" y="6710885"/>
            <a:ext cx="398666" cy="242769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5" name="object 335"/>
          <p:cNvSpPr/>
          <p:nvPr/>
        </p:nvSpPr>
        <p:spPr>
          <a:xfrm>
            <a:off x="2754374" y="6337209"/>
            <a:ext cx="867410" cy="233679"/>
          </a:xfrm>
          <a:custGeom>
            <a:avLst/>
            <a:gdLst/>
            <a:ahLst/>
            <a:cxnLst/>
            <a:rect l="l" t="t" r="r" b="b"/>
            <a:pathLst>
              <a:path w="867410" h="233679">
                <a:moveTo>
                  <a:pt x="19198" y="137642"/>
                </a:moveTo>
                <a:lnTo>
                  <a:pt x="0" y="233358"/>
                </a:lnTo>
                <a:lnTo>
                  <a:pt x="91118" y="198327"/>
                </a:lnTo>
                <a:lnTo>
                  <a:pt x="68753" y="179456"/>
                </a:lnTo>
                <a:lnTo>
                  <a:pt x="57254" y="179456"/>
                </a:lnTo>
                <a:lnTo>
                  <a:pt x="43494" y="167849"/>
                </a:lnTo>
                <a:lnTo>
                  <a:pt x="48566" y="162422"/>
                </a:lnTo>
                <a:lnTo>
                  <a:pt x="19198" y="137642"/>
                </a:lnTo>
                <a:close/>
              </a:path>
              <a:path w="867410" h="233679">
                <a:moveTo>
                  <a:pt x="48566" y="162422"/>
                </a:moveTo>
                <a:lnTo>
                  <a:pt x="43494" y="167849"/>
                </a:lnTo>
                <a:lnTo>
                  <a:pt x="57254" y="179456"/>
                </a:lnTo>
                <a:lnTo>
                  <a:pt x="62324" y="174031"/>
                </a:lnTo>
                <a:lnTo>
                  <a:pt x="48566" y="162422"/>
                </a:lnTo>
                <a:close/>
              </a:path>
              <a:path w="867410" h="233679">
                <a:moveTo>
                  <a:pt x="62324" y="174031"/>
                </a:moveTo>
                <a:lnTo>
                  <a:pt x="57254" y="179456"/>
                </a:lnTo>
                <a:lnTo>
                  <a:pt x="68753" y="179456"/>
                </a:lnTo>
                <a:lnTo>
                  <a:pt x="62324" y="174031"/>
                </a:lnTo>
                <a:close/>
              </a:path>
              <a:path w="867410" h="233679">
                <a:moveTo>
                  <a:pt x="600588" y="0"/>
                </a:moveTo>
                <a:lnTo>
                  <a:pt x="534906" y="828"/>
                </a:lnTo>
                <a:lnTo>
                  <a:pt x="466742" y="4532"/>
                </a:lnTo>
                <a:lnTo>
                  <a:pt x="397569" y="11765"/>
                </a:lnTo>
                <a:lnTo>
                  <a:pt x="328856" y="23205"/>
                </a:lnTo>
                <a:lnTo>
                  <a:pt x="262050" y="39521"/>
                </a:lnTo>
                <a:lnTo>
                  <a:pt x="198619" y="61408"/>
                </a:lnTo>
                <a:lnTo>
                  <a:pt x="140032" y="89599"/>
                </a:lnTo>
                <a:lnTo>
                  <a:pt x="87792" y="124833"/>
                </a:lnTo>
                <a:lnTo>
                  <a:pt x="48566" y="162422"/>
                </a:lnTo>
                <a:lnTo>
                  <a:pt x="62324" y="174031"/>
                </a:lnTo>
                <a:lnTo>
                  <a:pt x="77082" y="158241"/>
                </a:lnTo>
                <a:lnTo>
                  <a:pt x="99082" y="138851"/>
                </a:lnTo>
                <a:lnTo>
                  <a:pt x="148924" y="105246"/>
                </a:lnTo>
                <a:lnTo>
                  <a:pt x="205416" y="78077"/>
                </a:lnTo>
                <a:lnTo>
                  <a:pt x="267083" y="56800"/>
                </a:lnTo>
                <a:lnTo>
                  <a:pt x="332433" y="40845"/>
                </a:lnTo>
                <a:lnTo>
                  <a:pt x="399959" y="29606"/>
                </a:lnTo>
                <a:lnTo>
                  <a:pt x="468147" y="22475"/>
                </a:lnTo>
                <a:lnTo>
                  <a:pt x="535489" y="18820"/>
                </a:lnTo>
                <a:lnTo>
                  <a:pt x="853703" y="17999"/>
                </a:lnTo>
                <a:lnTo>
                  <a:pt x="840278" y="16170"/>
                </a:lnTo>
                <a:lnTo>
                  <a:pt x="789717" y="10328"/>
                </a:lnTo>
                <a:lnTo>
                  <a:pt x="744303" y="6228"/>
                </a:lnTo>
                <a:lnTo>
                  <a:pt x="691253" y="2721"/>
                </a:lnTo>
                <a:lnTo>
                  <a:pt x="632044" y="464"/>
                </a:lnTo>
                <a:lnTo>
                  <a:pt x="600588" y="0"/>
                </a:lnTo>
                <a:close/>
              </a:path>
              <a:path w="867410" h="233679">
                <a:moveTo>
                  <a:pt x="853703" y="17999"/>
                </a:moveTo>
                <a:lnTo>
                  <a:pt x="600486" y="17999"/>
                </a:lnTo>
                <a:lnTo>
                  <a:pt x="631634" y="18456"/>
                </a:lnTo>
                <a:lnTo>
                  <a:pt x="661639" y="19382"/>
                </a:lnTo>
                <a:lnTo>
                  <a:pt x="717454" y="22324"/>
                </a:lnTo>
                <a:lnTo>
                  <a:pt x="766439" y="26172"/>
                </a:lnTo>
                <a:lnTo>
                  <a:pt x="823852" y="32241"/>
                </a:lnTo>
                <a:lnTo>
                  <a:pt x="864269" y="37760"/>
                </a:lnTo>
                <a:lnTo>
                  <a:pt x="867157" y="19991"/>
                </a:lnTo>
                <a:lnTo>
                  <a:pt x="860115" y="18914"/>
                </a:lnTo>
                <a:lnTo>
                  <a:pt x="853703" y="17999"/>
                </a:lnTo>
                <a:close/>
              </a:path>
            </a:pathLst>
          </a:custGeom>
          <a:solidFill>
            <a:srgbClr val="DD2B1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6" name="object 336"/>
          <p:cNvSpPr/>
          <p:nvPr/>
        </p:nvSpPr>
        <p:spPr>
          <a:xfrm>
            <a:off x="603511" y="6277748"/>
            <a:ext cx="1536065" cy="386080"/>
          </a:xfrm>
          <a:custGeom>
            <a:avLst/>
            <a:gdLst/>
            <a:ahLst/>
            <a:cxnLst/>
            <a:rect l="l" t="t" r="r" b="b"/>
            <a:pathLst>
              <a:path w="1536064" h="386079">
                <a:moveTo>
                  <a:pt x="0" y="293098"/>
                </a:moveTo>
                <a:lnTo>
                  <a:pt x="29940" y="385996"/>
                </a:lnTo>
                <a:lnTo>
                  <a:pt x="92327" y="311025"/>
                </a:lnTo>
                <a:lnTo>
                  <a:pt x="53610" y="311025"/>
                </a:lnTo>
                <a:lnTo>
                  <a:pt x="35942" y="307605"/>
                </a:lnTo>
                <a:lnTo>
                  <a:pt x="38018" y="300454"/>
                </a:lnTo>
                <a:lnTo>
                  <a:pt x="0" y="293098"/>
                </a:lnTo>
                <a:close/>
              </a:path>
              <a:path w="1536064" h="386079">
                <a:moveTo>
                  <a:pt x="984502" y="17999"/>
                </a:moveTo>
                <a:lnTo>
                  <a:pt x="738485" y="17999"/>
                </a:lnTo>
                <a:lnTo>
                  <a:pt x="804729" y="19555"/>
                </a:lnTo>
                <a:lnTo>
                  <a:pt x="870828" y="23493"/>
                </a:lnTo>
                <a:lnTo>
                  <a:pt x="936302" y="29761"/>
                </a:lnTo>
                <a:lnTo>
                  <a:pt x="1000666" y="38300"/>
                </a:lnTo>
                <a:lnTo>
                  <a:pt x="1063439" y="49053"/>
                </a:lnTo>
                <a:lnTo>
                  <a:pt x="1124146" y="61970"/>
                </a:lnTo>
                <a:lnTo>
                  <a:pt x="1182324" y="76993"/>
                </a:lnTo>
                <a:lnTo>
                  <a:pt x="1237413" y="94043"/>
                </a:lnTo>
                <a:lnTo>
                  <a:pt x="1289004" y="113071"/>
                </a:lnTo>
                <a:lnTo>
                  <a:pt x="1336582" y="134002"/>
                </a:lnTo>
                <a:lnTo>
                  <a:pt x="1379656" y="156754"/>
                </a:lnTo>
                <a:lnTo>
                  <a:pt x="1417747" y="181231"/>
                </a:lnTo>
                <a:lnTo>
                  <a:pt x="1450367" y="207319"/>
                </a:lnTo>
                <a:lnTo>
                  <a:pt x="1477064" y="234896"/>
                </a:lnTo>
                <a:lnTo>
                  <a:pt x="1511146" y="293975"/>
                </a:lnTo>
                <a:lnTo>
                  <a:pt x="1517910" y="325440"/>
                </a:lnTo>
                <a:lnTo>
                  <a:pt x="1535824" y="323668"/>
                </a:lnTo>
                <a:lnTo>
                  <a:pt x="1513032" y="254825"/>
                </a:lnTo>
                <a:lnTo>
                  <a:pt x="1490903" y="223384"/>
                </a:lnTo>
                <a:lnTo>
                  <a:pt x="1462449" y="193978"/>
                </a:lnTo>
                <a:lnTo>
                  <a:pt x="1428224" y="166593"/>
                </a:lnTo>
                <a:lnTo>
                  <a:pt x="1388714" y="141196"/>
                </a:lnTo>
                <a:lnTo>
                  <a:pt x="1344394" y="117788"/>
                </a:lnTo>
                <a:lnTo>
                  <a:pt x="1295730" y="96375"/>
                </a:lnTo>
                <a:lnTo>
                  <a:pt x="1243155" y="76986"/>
                </a:lnTo>
                <a:lnTo>
                  <a:pt x="1187203" y="59669"/>
                </a:lnTo>
                <a:lnTo>
                  <a:pt x="1128264" y="44446"/>
                </a:lnTo>
                <a:lnTo>
                  <a:pt x="1066830" y="31377"/>
                </a:lnTo>
                <a:lnTo>
                  <a:pt x="1003366" y="20501"/>
                </a:lnTo>
                <a:lnTo>
                  <a:pt x="984502" y="17999"/>
                </a:lnTo>
                <a:close/>
              </a:path>
              <a:path w="1536064" h="386079">
                <a:moveTo>
                  <a:pt x="38018" y="300454"/>
                </a:moveTo>
                <a:lnTo>
                  <a:pt x="35942" y="307605"/>
                </a:lnTo>
                <a:lnTo>
                  <a:pt x="53610" y="311025"/>
                </a:lnTo>
                <a:lnTo>
                  <a:pt x="55688" y="303873"/>
                </a:lnTo>
                <a:lnTo>
                  <a:pt x="38018" y="300454"/>
                </a:lnTo>
                <a:close/>
              </a:path>
              <a:path w="1536064" h="386079">
                <a:moveTo>
                  <a:pt x="55688" y="303873"/>
                </a:moveTo>
                <a:lnTo>
                  <a:pt x="53610" y="311025"/>
                </a:lnTo>
                <a:lnTo>
                  <a:pt x="92327" y="311025"/>
                </a:lnTo>
                <a:lnTo>
                  <a:pt x="55688" y="303873"/>
                </a:lnTo>
                <a:close/>
              </a:path>
              <a:path w="1536064" h="386079">
                <a:moveTo>
                  <a:pt x="738578" y="0"/>
                </a:moveTo>
                <a:lnTo>
                  <a:pt x="671993" y="885"/>
                </a:lnTo>
                <a:lnTo>
                  <a:pt x="606192" y="4291"/>
                </a:lnTo>
                <a:lnTo>
                  <a:pt x="541637" y="10264"/>
                </a:lnTo>
                <a:lnTo>
                  <a:pt x="478761" y="18878"/>
                </a:lnTo>
                <a:lnTo>
                  <a:pt x="418153" y="30165"/>
                </a:lnTo>
                <a:lnTo>
                  <a:pt x="360154" y="44211"/>
                </a:lnTo>
                <a:lnTo>
                  <a:pt x="305264" y="61081"/>
                </a:lnTo>
                <a:lnTo>
                  <a:pt x="253950" y="80841"/>
                </a:lnTo>
                <a:lnTo>
                  <a:pt x="206686" y="103578"/>
                </a:lnTo>
                <a:lnTo>
                  <a:pt x="163932" y="129391"/>
                </a:lnTo>
                <a:lnTo>
                  <a:pt x="126183" y="158367"/>
                </a:lnTo>
                <a:lnTo>
                  <a:pt x="93948" y="190623"/>
                </a:lnTo>
                <a:lnTo>
                  <a:pt x="67773" y="226235"/>
                </a:lnTo>
                <a:lnTo>
                  <a:pt x="48243" y="265248"/>
                </a:lnTo>
                <a:lnTo>
                  <a:pt x="38018" y="300454"/>
                </a:lnTo>
                <a:lnTo>
                  <a:pt x="55688" y="303873"/>
                </a:lnTo>
                <a:lnTo>
                  <a:pt x="65004" y="271806"/>
                </a:lnTo>
                <a:lnTo>
                  <a:pt x="83124" y="235638"/>
                </a:lnTo>
                <a:lnTo>
                  <a:pt x="107585" y="202366"/>
                </a:lnTo>
                <a:lnTo>
                  <a:pt x="138033" y="171918"/>
                </a:lnTo>
                <a:lnTo>
                  <a:pt x="174056" y="144273"/>
                </a:lnTo>
                <a:lnTo>
                  <a:pt x="215225" y="119426"/>
                </a:lnTo>
                <a:lnTo>
                  <a:pt x="261078" y="97373"/>
                </a:lnTo>
                <a:lnTo>
                  <a:pt x="311133" y="78094"/>
                </a:lnTo>
                <a:lnTo>
                  <a:pt x="364906" y="61570"/>
                </a:lnTo>
                <a:lnTo>
                  <a:pt x="421911" y="47768"/>
                </a:lnTo>
                <a:lnTo>
                  <a:pt x="481669" y="36640"/>
                </a:lnTo>
                <a:lnTo>
                  <a:pt x="543681" y="28148"/>
                </a:lnTo>
                <a:lnTo>
                  <a:pt x="607481" y="22247"/>
                </a:lnTo>
                <a:lnTo>
                  <a:pt x="672576" y="18878"/>
                </a:lnTo>
                <a:lnTo>
                  <a:pt x="738485" y="17999"/>
                </a:lnTo>
                <a:lnTo>
                  <a:pt x="984502" y="17999"/>
                </a:lnTo>
                <a:lnTo>
                  <a:pt x="938339" y="11877"/>
                </a:lnTo>
                <a:lnTo>
                  <a:pt x="872218" y="5543"/>
                </a:lnTo>
                <a:lnTo>
                  <a:pt x="805478" y="1569"/>
                </a:lnTo>
                <a:lnTo>
                  <a:pt x="738578" y="0"/>
                </a:lnTo>
                <a:close/>
              </a:path>
            </a:pathLst>
          </a:custGeom>
          <a:solidFill>
            <a:srgbClr val="DD2B1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7" name="object 337"/>
          <p:cNvSpPr txBox="1"/>
          <p:nvPr/>
        </p:nvSpPr>
        <p:spPr>
          <a:xfrm>
            <a:off x="2458548" y="6888053"/>
            <a:ext cx="46164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15" dirty="0">
                <a:solidFill>
                  <a:srgbClr val="151616"/>
                </a:solidFill>
                <a:latin typeface="Arial"/>
                <a:cs typeface="Arial"/>
              </a:rPr>
              <a:t>CL</a:t>
            </a:r>
            <a:r>
              <a:rPr sz="800" spc="25" dirty="0">
                <a:solidFill>
                  <a:srgbClr val="151616"/>
                </a:solidFill>
                <a:latin typeface="Arial"/>
                <a:cs typeface="Arial"/>
              </a:rPr>
              <a:t>OSE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D</a:t>
            </a:r>
            <a:endParaRPr sz="800">
              <a:latin typeface="Arial"/>
              <a:cs typeface="Arial"/>
            </a:endParaRPr>
          </a:p>
        </p:txBody>
      </p:sp>
      <p:sp>
        <p:nvSpPr>
          <p:cNvPr id="342" name="object 342"/>
          <p:cNvSpPr txBox="1"/>
          <p:nvPr/>
        </p:nvSpPr>
        <p:spPr>
          <a:xfrm>
            <a:off x="7249810" y="7367690"/>
            <a:ext cx="2862580" cy="187960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0"/>
              </a:spcBef>
              <a:tabLst>
                <a:tab pos="2057400" algn="l"/>
              </a:tabLst>
            </a:pPr>
            <a:r>
              <a:rPr sz="900" spc="5" dirty="0">
                <a:solidFill>
                  <a:srgbClr val="3C2B98"/>
                </a:solidFill>
                <a:latin typeface="Arial"/>
                <a:cs typeface="Arial"/>
                <a:hlinkClick r:id="rId20"/>
              </a:rPr>
              <a:t>www.technologystudent.com</a:t>
            </a:r>
            <a:r>
              <a:rPr sz="900" spc="25" dirty="0">
                <a:solidFill>
                  <a:srgbClr val="3C2B98"/>
                </a:solidFill>
                <a:latin typeface="Arial"/>
                <a:cs typeface="Arial"/>
                <a:hlinkClick r:id="rId20"/>
              </a:rPr>
              <a:t> </a:t>
            </a:r>
            <a:r>
              <a:rPr sz="900" spc="15" dirty="0">
                <a:solidFill>
                  <a:srgbClr val="3C2B98"/>
                </a:solidFill>
                <a:latin typeface="Arial"/>
                <a:cs typeface="Arial"/>
              </a:rPr>
              <a:t>©</a:t>
            </a:r>
            <a:r>
              <a:rPr sz="900" spc="25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900" spc="10" dirty="0">
                <a:solidFill>
                  <a:srgbClr val="3C2B98"/>
                </a:solidFill>
                <a:latin typeface="Arial"/>
                <a:cs typeface="Arial"/>
              </a:rPr>
              <a:t>2018	</a:t>
            </a:r>
            <a:r>
              <a:rPr sz="900" dirty="0">
                <a:solidFill>
                  <a:srgbClr val="3C2B98"/>
                </a:solidFill>
                <a:latin typeface="Arial"/>
                <a:cs typeface="Arial"/>
              </a:rPr>
              <a:t>V.Ryan </a:t>
            </a:r>
            <a:r>
              <a:rPr sz="900" spc="15" dirty="0">
                <a:solidFill>
                  <a:srgbClr val="3C2B98"/>
                </a:solidFill>
                <a:latin typeface="Arial"/>
                <a:cs typeface="Arial"/>
              </a:rPr>
              <a:t>©</a:t>
            </a:r>
            <a:r>
              <a:rPr sz="900" spc="-60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900" spc="10" dirty="0">
                <a:solidFill>
                  <a:srgbClr val="3C2B98"/>
                </a:solidFill>
                <a:latin typeface="Arial"/>
                <a:cs typeface="Arial"/>
              </a:rPr>
              <a:t>2018</a:t>
            </a:r>
            <a:endParaRPr sz="900">
              <a:latin typeface="Arial"/>
              <a:cs typeface="Arial"/>
            </a:endParaRPr>
          </a:p>
        </p:txBody>
      </p:sp>
      <p:sp>
        <p:nvSpPr>
          <p:cNvPr id="343" name="object 343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0"/>
              </a:spcBef>
            </a:pPr>
            <a:r>
              <a:rPr spc="35" dirty="0"/>
              <a:t>WORLD </a:t>
            </a:r>
            <a:r>
              <a:rPr spc="30" dirty="0"/>
              <a:t>ASSOCIATION OF </a:t>
            </a:r>
            <a:r>
              <a:rPr spc="40" dirty="0"/>
              <a:t>TECHNOLOGY </a:t>
            </a:r>
            <a:r>
              <a:rPr spc="35" dirty="0"/>
              <a:t>TEACHERS</a:t>
            </a:r>
          </a:p>
        </p:txBody>
      </p:sp>
      <p:sp>
        <p:nvSpPr>
          <p:cNvPr id="344" name="object 344"/>
          <p:cNvSpPr txBox="1"/>
          <p:nvPr/>
        </p:nvSpPr>
        <p:spPr>
          <a:xfrm>
            <a:off x="4106034" y="7385572"/>
            <a:ext cx="2849245" cy="187325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0"/>
              </a:spcBef>
            </a:pPr>
            <a:r>
              <a:rPr sz="900" spc="5" dirty="0">
                <a:solidFill>
                  <a:srgbClr val="3C2B98"/>
                </a:solidFill>
                <a:latin typeface="Arial"/>
                <a:cs typeface="Arial"/>
                <a:hlinkClick r:id="rId21"/>
              </a:rPr>
              <a:t>https://www.facebook.com/groups/254963448192823/</a:t>
            </a:r>
            <a:endParaRPr sz="900">
              <a:latin typeface="Arial"/>
              <a:cs typeface="Arial"/>
            </a:endParaRPr>
          </a:p>
        </p:txBody>
      </p:sp>
      <p:sp>
        <p:nvSpPr>
          <p:cNvPr id="338" name="object 338"/>
          <p:cNvSpPr txBox="1"/>
          <p:nvPr/>
        </p:nvSpPr>
        <p:spPr>
          <a:xfrm>
            <a:off x="926924" y="6888053"/>
            <a:ext cx="32448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25" dirty="0">
                <a:solidFill>
                  <a:srgbClr val="151616"/>
                </a:solidFill>
                <a:latin typeface="Arial"/>
                <a:cs typeface="Arial"/>
              </a:rPr>
              <a:t>OPE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N</a:t>
            </a:r>
            <a:endParaRPr sz="800">
              <a:latin typeface="Arial"/>
              <a:cs typeface="Arial"/>
            </a:endParaRPr>
          </a:p>
        </p:txBody>
      </p:sp>
      <p:sp>
        <p:nvSpPr>
          <p:cNvPr id="339" name="object 339"/>
          <p:cNvSpPr txBox="1"/>
          <p:nvPr/>
        </p:nvSpPr>
        <p:spPr>
          <a:xfrm>
            <a:off x="7483877" y="6476957"/>
            <a:ext cx="2832735" cy="60134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5080" indent="1270">
              <a:lnSpc>
                <a:spcPts val="890"/>
              </a:lnSpc>
              <a:spcBef>
                <a:spcPts val="185"/>
              </a:spcBef>
            </a:pPr>
            <a:r>
              <a:rPr sz="800" b="1" spc="5" dirty="0">
                <a:solidFill>
                  <a:srgbClr val="151616"/>
                </a:solidFill>
                <a:latin typeface="Arial"/>
                <a:cs typeface="Arial"/>
              </a:rPr>
              <a:t>UPDATE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- Most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tape measures automatically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retracted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back  into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casing, when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tape is released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from 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edge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of the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material. </a:t>
            </a:r>
            <a:r>
              <a:rPr sz="800" spc="-10" dirty="0">
                <a:solidFill>
                  <a:srgbClr val="151616"/>
                </a:solidFill>
                <a:latin typeface="Arial"/>
                <a:cs typeface="Arial"/>
              </a:rPr>
              <a:t>However,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tape measure could be designed, so 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that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the tape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stays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extended automatically and has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be  released by pressing a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button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(working in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opposite</a:t>
            </a:r>
            <a:r>
              <a:rPr sz="800" spc="8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way).</a:t>
            </a:r>
            <a:endParaRPr sz="800">
              <a:latin typeface="Arial"/>
              <a:cs typeface="Arial"/>
            </a:endParaRPr>
          </a:p>
        </p:txBody>
      </p:sp>
      <p:sp>
        <p:nvSpPr>
          <p:cNvPr id="340" name="object 340"/>
          <p:cNvSpPr txBox="1"/>
          <p:nvPr/>
        </p:nvSpPr>
        <p:spPr>
          <a:xfrm>
            <a:off x="6843644" y="4428626"/>
            <a:ext cx="93345" cy="2567305"/>
          </a:xfrm>
          <a:prstGeom prst="rect">
            <a:avLst/>
          </a:prstGeom>
        </p:spPr>
        <p:txBody>
          <a:bodyPr vert="vert270" wrap="square" lIns="0" tIns="1968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5"/>
              </a:spcBef>
            </a:pPr>
            <a:r>
              <a:rPr sz="350" spc="25" dirty="0">
                <a:solidFill>
                  <a:srgbClr val="3C2B98"/>
                </a:solidFill>
                <a:latin typeface="Arial"/>
                <a:cs typeface="Arial"/>
              </a:rPr>
              <a:t>WORLD </a:t>
            </a:r>
            <a:r>
              <a:rPr sz="350" spc="15" dirty="0">
                <a:solidFill>
                  <a:srgbClr val="3C2B98"/>
                </a:solidFill>
                <a:latin typeface="Arial"/>
                <a:cs typeface="Arial"/>
              </a:rPr>
              <a:t>ASSOCIATION </a:t>
            </a:r>
            <a:r>
              <a:rPr sz="350" spc="25" dirty="0">
                <a:solidFill>
                  <a:srgbClr val="3C2B98"/>
                </a:solidFill>
                <a:latin typeface="Arial"/>
                <a:cs typeface="Arial"/>
              </a:rPr>
              <a:t>OF TECHNOLOGY TEACHERS</a:t>
            </a:r>
            <a:r>
              <a:rPr sz="350" spc="100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350" spc="10" dirty="0">
                <a:solidFill>
                  <a:srgbClr val="3C2B98"/>
                </a:solidFill>
                <a:latin typeface="Arial"/>
                <a:cs typeface="Arial"/>
                <a:hlinkClick r:id="rId21"/>
              </a:rPr>
              <a:t>https://www.facebook.com/groups/254963448192823/</a:t>
            </a:r>
            <a:endParaRPr sz="350">
              <a:latin typeface="Arial"/>
              <a:cs typeface="Arial"/>
            </a:endParaRPr>
          </a:p>
        </p:txBody>
      </p:sp>
      <p:sp>
        <p:nvSpPr>
          <p:cNvPr id="341" name="object 341"/>
          <p:cNvSpPr txBox="1"/>
          <p:nvPr/>
        </p:nvSpPr>
        <p:spPr>
          <a:xfrm>
            <a:off x="6836288" y="3132071"/>
            <a:ext cx="92075" cy="1190625"/>
          </a:xfrm>
          <a:prstGeom prst="rect">
            <a:avLst/>
          </a:prstGeom>
        </p:spPr>
        <p:txBody>
          <a:bodyPr vert="vert270" wrap="square" lIns="0" tIns="190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0"/>
              </a:spcBef>
            </a:pPr>
            <a:r>
              <a:rPr sz="350" spc="10" dirty="0">
                <a:solidFill>
                  <a:srgbClr val="3C2B98"/>
                </a:solidFill>
                <a:latin typeface="Arial"/>
                <a:cs typeface="Arial"/>
                <a:hlinkClick r:id="rId20"/>
              </a:rPr>
              <a:t>www.technologystudent.com </a:t>
            </a:r>
            <a:r>
              <a:rPr sz="350" spc="15" dirty="0">
                <a:solidFill>
                  <a:srgbClr val="3C2B98"/>
                </a:solidFill>
                <a:latin typeface="Arial"/>
                <a:cs typeface="Arial"/>
              </a:rPr>
              <a:t>© </a:t>
            </a:r>
            <a:r>
              <a:rPr sz="350" spc="10" dirty="0">
                <a:solidFill>
                  <a:srgbClr val="3C2B98"/>
                </a:solidFill>
                <a:latin typeface="Arial"/>
                <a:cs typeface="Arial"/>
              </a:rPr>
              <a:t>2018 </a:t>
            </a:r>
            <a:r>
              <a:rPr sz="350" spc="5" dirty="0">
                <a:solidFill>
                  <a:srgbClr val="3C2B98"/>
                </a:solidFill>
                <a:latin typeface="Arial"/>
                <a:cs typeface="Arial"/>
              </a:rPr>
              <a:t>V.Ryan </a:t>
            </a:r>
            <a:r>
              <a:rPr sz="350" spc="15" dirty="0">
                <a:solidFill>
                  <a:srgbClr val="3C2B98"/>
                </a:solidFill>
                <a:latin typeface="Arial"/>
                <a:cs typeface="Arial"/>
              </a:rPr>
              <a:t>©</a:t>
            </a:r>
            <a:r>
              <a:rPr sz="350" spc="5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350" spc="10" dirty="0">
                <a:solidFill>
                  <a:srgbClr val="3C2B98"/>
                </a:solidFill>
                <a:latin typeface="Arial"/>
                <a:cs typeface="Arial"/>
              </a:rPr>
              <a:t>2018</a:t>
            </a:r>
            <a:endParaRPr sz="3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6986" y="86957"/>
            <a:ext cx="10465435" cy="7366634"/>
          </a:xfrm>
          <a:custGeom>
            <a:avLst/>
            <a:gdLst/>
            <a:ahLst/>
            <a:cxnLst/>
            <a:rect l="l" t="t" r="r" b="b"/>
            <a:pathLst>
              <a:path w="10465435" h="7366634">
                <a:moveTo>
                  <a:pt x="0" y="0"/>
                </a:moveTo>
                <a:lnTo>
                  <a:pt x="10464866" y="0"/>
                </a:lnTo>
                <a:lnTo>
                  <a:pt x="10464866" y="7366045"/>
                </a:lnTo>
                <a:lnTo>
                  <a:pt x="0" y="7366045"/>
                </a:lnTo>
                <a:lnTo>
                  <a:pt x="0" y="0"/>
                </a:lnTo>
                <a:close/>
              </a:path>
            </a:pathLst>
          </a:custGeom>
          <a:solidFill>
            <a:srgbClr val="F9F5A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00112" y="469497"/>
            <a:ext cx="10325735" cy="6934834"/>
          </a:xfrm>
          <a:custGeom>
            <a:avLst/>
            <a:gdLst/>
            <a:ahLst/>
            <a:cxnLst/>
            <a:rect l="l" t="t" r="r" b="b"/>
            <a:pathLst>
              <a:path w="10325735" h="6934834">
                <a:moveTo>
                  <a:pt x="0" y="0"/>
                </a:moveTo>
                <a:lnTo>
                  <a:pt x="10325106" y="0"/>
                </a:lnTo>
                <a:lnTo>
                  <a:pt x="10325106" y="6934205"/>
                </a:lnTo>
                <a:lnTo>
                  <a:pt x="0" y="693420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43464" y="7172052"/>
            <a:ext cx="10231755" cy="203200"/>
          </a:xfrm>
          <a:custGeom>
            <a:avLst/>
            <a:gdLst/>
            <a:ahLst/>
            <a:cxnLst/>
            <a:rect l="l" t="t" r="r" b="b"/>
            <a:pathLst>
              <a:path w="10231755" h="203200">
                <a:moveTo>
                  <a:pt x="0" y="0"/>
                </a:moveTo>
                <a:lnTo>
                  <a:pt x="10231462" y="0"/>
                </a:lnTo>
                <a:lnTo>
                  <a:pt x="10231462" y="203198"/>
                </a:lnTo>
                <a:lnTo>
                  <a:pt x="0" y="203198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19659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5776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99035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46658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94283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541907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8001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621283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668908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16532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51460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789562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83083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87846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926085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964183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00228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04356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091185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138808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176911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21501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256287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303912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351537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399161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43726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1478537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1526162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157378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1608714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164681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168809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1735715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1783339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1821437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185954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190081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1948439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1996062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2027811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206591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2107187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2154812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220243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2250061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228816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2329437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237706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242468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2459614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249771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253899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258661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2634239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2672337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271044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275171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2799337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2846962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2885065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2923167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296444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301206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305969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3107315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314541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318669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3234315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328194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3316866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3354969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339624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3443867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3491492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3529591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356769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3608967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365659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370421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3742311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378041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3821687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3869312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391693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3964561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400266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4043937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409156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413918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4174114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421221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425349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430111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4348739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4386837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442494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446621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4513837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4561462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4599565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4637667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467894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472656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477419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4821815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485991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490119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4948815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499644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5031366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object 116"/>
          <p:cNvSpPr/>
          <p:nvPr/>
        </p:nvSpPr>
        <p:spPr>
          <a:xfrm>
            <a:off x="5069469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object 117"/>
          <p:cNvSpPr/>
          <p:nvPr/>
        </p:nvSpPr>
        <p:spPr>
          <a:xfrm>
            <a:off x="511074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" name="object 118"/>
          <p:cNvSpPr/>
          <p:nvPr/>
        </p:nvSpPr>
        <p:spPr>
          <a:xfrm>
            <a:off x="5158367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" name="object 119"/>
          <p:cNvSpPr/>
          <p:nvPr/>
        </p:nvSpPr>
        <p:spPr>
          <a:xfrm>
            <a:off x="5205992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" name="object 120"/>
          <p:cNvSpPr/>
          <p:nvPr/>
        </p:nvSpPr>
        <p:spPr>
          <a:xfrm>
            <a:off x="5244091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" name="object 121"/>
          <p:cNvSpPr/>
          <p:nvPr/>
        </p:nvSpPr>
        <p:spPr>
          <a:xfrm>
            <a:off x="528219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" name="object 122"/>
          <p:cNvSpPr/>
          <p:nvPr/>
        </p:nvSpPr>
        <p:spPr>
          <a:xfrm>
            <a:off x="5323467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" name="object 123"/>
          <p:cNvSpPr/>
          <p:nvPr/>
        </p:nvSpPr>
        <p:spPr>
          <a:xfrm>
            <a:off x="537109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" name="object 124"/>
          <p:cNvSpPr/>
          <p:nvPr/>
        </p:nvSpPr>
        <p:spPr>
          <a:xfrm>
            <a:off x="541871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" name="object 125"/>
          <p:cNvSpPr/>
          <p:nvPr/>
        </p:nvSpPr>
        <p:spPr>
          <a:xfrm>
            <a:off x="5450465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" name="object 126"/>
          <p:cNvSpPr/>
          <p:nvPr/>
        </p:nvSpPr>
        <p:spPr>
          <a:xfrm>
            <a:off x="548856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" name="object 127"/>
          <p:cNvSpPr/>
          <p:nvPr/>
        </p:nvSpPr>
        <p:spPr>
          <a:xfrm>
            <a:off x="552984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" name="object 128"/>
          <p:cNvSpPr/>
          <p:nvPr/>
        </p:nvSpPr>
        <p:spPr>
          <a:xfrm>
            <a:off x="5577465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" name="object 129"/>
          <p:cNvSpPr/>
          <p:nvPr/>
        </p:nvSpPr>
        <p:spPr>
          <a:xfrm>
            <a:off x="562509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" name="object 130"/>
          <p:cNvSpPr/>
          <p:nvPr/>
        </p:nvSpPr>
        <p:spPr>
          <a:xfrm>
            <a:off x="5672714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" name="object 131"/>
          <p:cNvSpPr/>
          <p:nvPr/>
        </p:nvSpPr>
        <p:spPr>
          <a:xfrm>
            <a:off x="571081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" name="object 132"/>
          <p:cNvSpPr/>
          <p:nvPr/>
        </p:nvSpPr>
        <p:spPr>
          <a:xfrm>
            <a:off x="575209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" name="object 133"/>
          <p:cNvSpPr/>
          <p:nvPr/>
        </p:nvSpPr>
        <p:spPr>
          <a:xfrm>
            <a:off x="5799715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" name="object 134"/>
          <p:cNvSpPr/>
          <p:nvPr/>
        </p:nvSpPr>
        <p:spPr>
          <a:xfrm>
            <a:off x="5847339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" name="object 135"/>
          <p:cNvSpPr/>
          <p:nvPr/>
        </p:nvSpPr>
        <p:spPr>
          <a:xfrm>
            <a:off x="5882266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" name="object 136"/>
          <p:cNvSpPr/>
          <p:nvPr/>
        </p:nvSpPr>
        <p:spPr>
          <a:xfrm>
            <a:off x="5920369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" name="object 137"/>
          <p:cNvSpPr/>
          <p:nvPr/>
        </p:nvSpPr>
        <p:spPr>
          <a:xfrm>
            <a:off x="5961642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" name="object 138"/>
          <p:cNvSpPr/>
          <p:nvPr/>
        </p:nvSpPr>
        <p:spPr>
          <a:xfrm>
            <a:off x="6009267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" name="object 139"/>
          <p:cNvSpPr/>
          <p:nvPr/>
        </p:nvSpPr>
        <p:spPr>
          <a:xfrm>
            <a:off x="605689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" name="object 140"/>
          <p:cNvSpPr/>
          <p:nvPr/>
        </p:nvSpPr>
        <p:spPr>
          <a:xfrm>
            <a:off x="6094990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" name="object 141"/>
          <p:cNvSpPr/>
          <p:nvPr/>
        </p:nvSpPr>
        <p:spPr>
          <a:xfrm>
            <a:off x="6133092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" name="object 142"/>
          <p:cNvSpPr/>
          <p:nvPr/>
        </p:nvSpPr>
        <p:spPr>
          <a:xfrm>
            <a:off x="617436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" name="object 143"/>
          <p:cNvSpPr/>
          <p:nvPr/>
        </p:nvSpPr>
        <p:spPr>
          <a:xfrm>
            <a:off x="622199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" name="object 144"/>
          <p:cNvSpPr/>
          <p:nvPr/>
        </p:nvSpPr>
        <p:spPr>
          <a:xfrm>
            <a:off x="626961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" name="object 145"/>
          <p:cNvSpPr/>
          <p:nvPr/>
        </p:nvSpPr>
        <p:spPr>
          <a:xfrm>
            <a:off x="6307717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" name="object 146"/>
          <p:cNvSpPr/>
          <p:nvPr/>
        </p:nvSpPr>
        <p:spPr>
          <a:xfrm>
            <a:off x="634582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" name="object 147"/>
          <p:cNvSpPr/>
          <p:nvPr/>
        </p:nvSpPr>
        <p:spPr>
          <a:xfrm>
            <a:off x="6387095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" name="object 148"/>
          <p:cNvSpPr/>
          <p:nvPr/>
        </p:nvSpPr>
        <p:spPr>
          <a:xfrm>
            <a:off x="6434719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" name="object 149"/>
          <p:cNvSpPr/>
          <p:nvPr/>
        </p:nvSpPr>
        <p:spPr>
          <a:xfrm>
            <a:off x="648234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" name="object 150"/>
          <p:cNvSpPr/>
          <p:nvPr/>
        </p:nvSpPr>
        <p:spPr>
          <a:xfrm>
            <a:off x="6529968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" name="object 151"/>
          <p:cNvSpPr/>
          <p:nvPr/>
        </p:nvSpPr>
        <p:spPr>
          <a:xfrm>
            <a:off x="656807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" name="object 152"/>
          <p:cNvSpPr/>
          <p:nvPr/>
        </p:nvSpPr>
        <p:spPr>
          <a:xfrm>
            <a:off x="6609343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" name="object 153"/>
          <p:cNvSpPr/>
          <p:nvPr/>
        </p:nvSpPr>
        <p:spPr>
          <a:xfrm>
            <a:off x="6656968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" name="object 154"/>
          <p:cNvSpPr/>
          <p:nvPr/>
        </p:nvSpPr>
        <p:spPr>
          <a:xfrm>
            <a:off x="6704593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" name="object 155"/>
          <p:cNvSpPr/>
          <p:nvPr/>
        </p:nvSpPr>
        <p:spPr>
          <a:xfrm>
            <a:off x="6739520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" name="object 156"/>
          <p:cNvSpPr/>
          <p:nvPr/>
        </p:nvSpPr>
        <p:spPr>
          <a:xfrm>
            <a:off x="6777622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" name="object 157"/>
          <p:cNvSpPr/>
          <p:nvPr/>
        </p:nvSpPr>
        <p:spPr>
          <a:xfrm>
            <a:off x="681889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" name="object 158"/>
          <p:cNvSpPr/>
          <p:nvPr/>
        </p:nvSpPr>
        <p:spPr>
          <a:xfrm>
            <a:off x="686652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" name="object 159"/>
          <p:cNvSpPr/>
          <p:nvPr/>
        </p:nvSpPr>
        <p:spPr>
          <a:xfrm>
            <a:off x="6914145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" name="object 160"/>
          <p:cNvSpPr/>
          <p:nvPr/>
        </p:nvSpPr>
        <p:spPr>
          <a:xfrm>
            <a:off x="6952243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" name="object 161"/>
          <p:cNvSpPr/>
          <p:nvPr/>
        </p:nvSpPr>
        <p:spPr>
          <a:xfrm>
            <a:off x="699034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" name="object 162"/>
          <p:cNvSpPr/>
          <p:nvPr/>
        </p:nvSpPr>
        <p:spPr>
          <a:xfrm>
            <a:off x="703162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" name="object 163"/>
          <p:cNvSpPr/>
          <p:nvPr/>
        </p:nvSpPr>
        <p:spPr>
          <a:xfrm>
            <a:off x="7079245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" name="object 164"/>
          <p:cNvSpPr/>
          <p:nvPr/>
        </p:nvSpPr>
        <p:spPr>
          <a:xfrm>
            <a:off x="7126868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" name="object 165"/>
          <p:cNvSpPr/>
          <p:nvPr/>
        </p:nvSpPr>
        <p:spPr>
          <a:xfrm>
            <a:off x="7203064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" name="object 166"/>
          <p:cNvSpPr/>
          <p:nvPr/>
        </p:nvSpPr>
        <p:spPr>
          <a:xfrm>
            <a:off x="724116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" name="object 167"/>
          <p:cNvSpPr/>
          <p:nvPr/>
        </p:nvSpPr>
        <p:spPr>
          <a:xfrm>
            <a:off x="7282439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" name="object 168"/>
          <p:cNvSpPr/>
          <p:nvPr/>
        </p:nvSpPr>
        <p:spPr>
          <a:xfrm>
            <a:off x="733006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" name="object 169"/>
          <p:cNvSpPr/>
          <p:nvPr/>
        </p:nvSpPr>
        <p:spPr>
          <a:xfrm>
            <a:off x="7377689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" name="object 170"/>
          <p:cNvSpPr/>
          <p:nvPr/>
        </p:nvSpPr>
        <p:spPr>
          <a:xfrm>
            <a:off x="7425312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" name="object 171"/>
          <p:cNvSpPr/>
          <p:nvPr/>
        </p:nvSpPr>
        <p:spPr>
          <a:xfrm>
            <a:off x="746341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" name="object 172"/>
          <p:cNvSpPr/>
          <p:nvPr/>
        </p:nvSpPr>
        <p:spPr>
          <a:xfrm>
            <a:off x="7504689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" name="object 173"/>
          <p:cNvSpPr/>
          <p:nvPr/>
        </p:nvSpPr>
        <p:spPr>
          <a:xfrm>
            <a:off x="755231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" name="object 174"/>
          <p:cNvSpPr/>
          <p:nvPr/>
        </p:nvSpPr>
        <p:spPr>
          <a:xfrm>
            <a:off x="7599937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" name="object 175"/>
          <p:cNvSpPr/>
          <p:nvPr/>
        </p:nvSpPr>
        <p:spPr>
          <a:xfrm>
            <a:off x="7634864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" name="object 176"/>
          <p:cNvSpPr/>
          <p:nvPr/>
        </p:nvSpPr>
        <p:spPr>
          <a:xfrm>
            <a:off x="7672968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" name="object 177"/>
          <p:cNvSpPr/>
          <p:nvPr/>
        </p:nvSpPr>
        <p:spPr>
          <a:xfrm>
            <a:off x="771424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" name="object 178"/>
          <p:cNvSpPr/>
          <p:nvPr/>
        </p:nvSpPr>
        <p:spPr>
          <a:xfrm>
            <a:off x="776186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" name="object 179"/>
          <p:cNvSpPr/>
          <p:nvPr/>
        </p:nvSpPr>
        <p:spPr>
          <a:xfrm>
            <a:off x="7809489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" name="object 180"/>
          <p:cNvSpPr/>
          <p:nvPr/>
        </p:nvSpPr>
        <p:spPr>
          <a:xfrm>
            <a:off x="7847589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" name="object 181"/>
          <p:cNvSpPr/>
          <p:nvPr/>
        </p:nvSpPr>
        <p:spPr>
          <a:xfrm>
            <a:off x="788569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" name="object 182"/>
          <p:cNvSpPr/>
          <p:nvPr/>
        </p:nvSpPr>
        <p:spPr>
          <a:xfrm>
            <a:off x="792696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" name="object 183"/>
          <p:cNvSpPr/>
          <p:nvPr/>
        </p:nvSpPr>
        <p:spPr>
          <a:xfrm>
            <a:off x="7974589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" name="object 184"/>
          <p:cNvSpPr/>
          <p:nvPr/>
        </p:nvSpPr>
        <p:spPr>
          <a:xfrm>
            <a:off x="802221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" name="object 185"/>
          <p:cNvSpPr/>
          <p:nvPr/>
        </p:nvSpPr>
        <p:spPr>
          <a:xfrm>
            <a:off x="8060316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" name="object 186"/>
          <p:cNvSpPr/>
          <p:nvPr/>
        </p:nvSpPr>
        <p:spPr>
          <a:xfrm>
            <a:off x="8098418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" name="object 187"/>
          <p:cNvSpPr/>
          <p:nvPr/>
        </p:nvSpPr>
        <p:spPr>
          <a:xfrm>
            <a:off x="8139693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" name="object 188"/>
          <p:cNvSpPr/>
          <p:nvPr/>
        </p:nvSpPr>
        <p:spPr>
          <a:xfrm>
            <a:off x="8187318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" name="object 189"/>
          <p:cNvSpPr/>
          <p:nvPr/>
        </p:nvSpPr>
        <p:spPr>
          <a:xfrm>
            <a:off x="8234943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" name="object 190"/>
          <p:cNvSpPr/>
          <p:nvPr/>
        </p:nvSpPr>
        <p:spPr>
          <a:xfrm>
            <a:off x="8282566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" name="object 191"/>
          <p:cNvSpPr/>
          <p:nvPr/>
        </p:nvSpPr>
        <p:spPr>
          <a:xfrm>
            <a:off x="8320668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" name="object 192"/>
          <p:cNvSpPr/>
          <p:nvPr/>
        </p:nvSpPr>
        <p:spPr>
          <a:xfrm>
            <a:off x="8361943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" name="object 193"/>
          <p:cNvSpPr/>
          <p:nvPr/>
        </p:nvSpPr>
        <p:spPr>
          <a:xfrm>
            <a:off x="8409568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" name="object 194"/>
          <p:cNvSpPr/>
          <p:nvPr/>
        </p:nvSpPr>
        <p:spPr>
          <a:xfrm>
            <a:off x="845719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" name="object 195"/>
          <p:cNvSpPr/>
          <p:nvPr/>
        </p:nvSpPr>
        <p:spPr>
          <a:xfrm>
            <a:off x="8492118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" name="object 196"/>
          <p:cNvSpPr/>
          <p:nvPr/>
        </p:nvSpPr>
        <p:spPr>
          <a:xfrm>
            <a:off x="853022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" name="object 197"/>
          <p:cNvSpPr/>
          <p:nvPr/>
        </p:nvSpPr>
        <p:spPr>
          <a:xfrm>
            <a:off x="8571495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8" name="object 198"/>
          <p:cNvSpPr/>
          <p:nvPr/>
        </p:nvSpPr>
        <p:spPr>
          <a:xfrm>
            <a:off x="861912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9" name="object 199"/>
          <p:cNvSpPr/>
          <p:nvPr/>
        </p:nvSpPr>
        <p:spPr>
          <a:xfrm>
            <a:off x="8666743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0" name="object 200"/>
          <p:cNvSpPr/>
          <p:nvPr/>
        </p:nvSpPr>
        <p:spPr>
          <a:xfrm>
            <a:off x="8704843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1" name="object 201"/>
          <p:cNvSpPr/>
          <p:nvPr/>
        </p:nvSpPr>
        <p:spPr>
          <a:xfrm>
            <a:off x="8742945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2" name="object 202"/>
          <p:cNvSpPr/>
          <p:nvPr/>
        </p:nvSpPr>
        <p:spPr>
          <a:xfrm>
            <a:off x="8784218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3" name="object 203"/>
          <p:cNvSpPr/>
          <p:nvPr/>
        </p:nvSpPr>
        <p:spPr>
          <a:xfrm>
            <a:off x="8831843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4" name="object 204"/>
          <p:cNvSpPr/>
          <p:nvPr/>
        </p:nvSpPr>
        <p:spPr>
          <a:xfrm>
            <a:off x="8879468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5" name="object 205"/>
          <p:cNvSpPr/>
          <p:nvPr/>
        </p:nvSpPr>
        <p:spPr>
          <a:xfrm>
            <a:off x="8911216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6" name="object 206"/>
          <p:cNvSpPr/>
          <p:nvPr/>
        </p:nvSpPr>
        <p:spPr>
          <a:xfrm>
            <a:off x="8949318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7" name="object 207"/>
          <p:cNvSpPr/>
          <p:nvPr/>
        </p:nvSpPr>
        <p:spPr>
          <a:xfrm>
            <a:off x="8990593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8" name="object 208"/>
          <p:cNvSpPr/>
          <p:nvPr/>
        </p:nvSpPr>
        <p:spPr>
          <a:xfrm>
            <a:off x="9038218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9" name="object 209"/>
          <p:cNvSpPr/>
          <p:nvPr/>
        </p:nvSpPr>
        <p:spPr>
          <a:xfrm>
            <a:off x="908584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0" name="object 210"/>
          <p:cNvSpPr/>
          <p:nvPr/>
        </p:nvSpPr>
        <p:spPr>
          <a:xfrm>
            <a:off x="9133466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1" name="object 211"/>
          <p:cNvSpPr/>
          <p:nvPr/>
        </p:nvSpPr>
        <p:spPr>
          <a:xfrm>
            <a:off x="9171568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2" name="object 212"/>
          <p:cNvSpPr/>
          <p:nvPr/>
        </p:nvSpPr>
        <p:spPr>
          <a:xfrm>
            <a:off x="9212843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3" name="object 213"/>
          <p:cNvSpPr/>
          <p:nvPr/>
        </p:nvSpPr>
        <p:spPr>
          <a:xfrm>
            <a:off x="926046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4" name="object 214"/>
          <p:cNvSpPr/>
          <p:nvPr/>
        </p:nvSpPr>
        <p:spPr>
          <a:xfrm>
            <a:off x="930809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5" name="object 215"/>
          <p:cNvSpPr/>
          <p:nvPr/>
        </p:nvSpPr>
        <p:spPr>
          <a:xfrm>
            <a:off x="9343018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6" name="object 216"/>
          <p:cNvSpPr/>
          <p:nvPr/>
        </p:nvSpPr>
        <p:spPr>
          <a:xfrm>
            <a:off x="938112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7" name="object 217"/>
          <p:cNvSpPr/>
          <p:nvPr/>
        </p:nvSpPr>
        <p:spPr>
          <a:xfrm>
            <a:off x="9422395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8" name="object 218"/>
          <p:cNvSpPr/>
          <p:nvPr/>
        </p:nvSpPr>
        <p:spPr>
          <a:xfrm>
            <a:off x="9470018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9" name="object 219"/>
          <p:cNvSpPr/>
          <p:nvPr/>
        </p:nvSpPr>
        <p:spPr>
          <a:xfrm>
            <a:off x="9517643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0" name="object 220"/>
          <p:cNvSpPr/>
          <p:nvPr/>
        </p:nvSpPr>
        <p:spPr>
          <a:xfrm>
            <a:off x="9555743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1" name="object 221"/>
          <p:cNvSpPr/>
          <p:nvPr/>
        </p:nvSpPr>
        <p:spPr>
          <a:xfrm>
            <a:off x="9593845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2" name="object 222"/>
          <p:cNvSpPr/>
          <p:nvPr/>
        </p:nvSpPr>
        <p:spPr>
          <a:xfrm>
            <a:off x="9635118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3" name="object 223"/>
          <p:cNvSpPr/>
          <p:nvPr/>
        </p:nvSpPr>
        <p:spPr>
          <a:xfrm>
            <a:off x="9682743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4" name="object 224"/>
          <p:cNvSpPr/>
          <p:nvPr/>
        </p:nvSpPr>
        <p:spPr>
          <a:xfrm>
            <a:off x="9730368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5" name="object 225"/>
          <p:cNvSpPr/>
          <p:nvPr/>
        </p:nvSpPr>
        <p:spPr>
          <a:xfrm>
            <a:off x="9768470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6" name="object 226"/>
          <p:cNvSpPr/>
          <p:nvPr/>
        </p:nvSpPr>
        <p:spPr>
          <a:xfrm>
            <a:off x="9806572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7" name="object 227"/>
          <p:cNvSpPr/>
          <p:nvPr/>
        </p:nvSpPr>
        <p:spPr>
          <a:xfrm>
            <a:off x="984784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8" name="object 228"/>
          <p:cNvSpPr/>
          <p:nvPr/>
        </p:nvSpPr>
        <p:spPr>
          <a:xfrm>
            <a:off x="989547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9" name="object 229"/>
          <p:cNvSpPr/>
          <p:nvPr/>
        </p:nvSpPr>
        <p:spPr>
          <a:xfrm>
            <a:off x="9943095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0" name="object 230"/>
          <p:cNvSpPr/>
          <p:nvPr/>
        </p:nvSpPr>
        <p:spPr>
          <a:xfrm>
            <a:off x="9990720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1" name="object 231"/>
          <p:cNvSpPr/>
          <p:nvPr/>
        </p:nvSpPr>
        <p:spPr>
          <a:xfrm>
            <a:off x="10028822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2" name="object 232"/>
          <p:cNvSpPr/>
          <p:nvPr/>
        </p:nvSpPr>
        <p:spPr>
          <a:xfrm>
            <a:off x="1007009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3" name="object 233"/>
          <p:cNvSpPr/>
          <p:nvPr/>
        </p:nvSpPr>
        <p:spPr>
          <a:xfrm>
            <a:off x="1011772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4" name="object 234"/>
          <p:cNvSpPr/>
          <p:nvPr/>
        </p:nvSpPr>
        <p:spPr>
          <a:xfrm>
            <a:off x="10165345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5" name="object 235"/>
          <p:cNvSpPr/>
          <p:nvPr/>
        </p:nvSpPr>
        <p:spPr>
          <a:xfrm>
            <a:off x="10200272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6" name="object 236"/>
          <p:cNvSpPr/>
          <p:nvPr/>
        </p:nvSpPr>
        <p:spPr>
          <a:xfrm>
            <a:off x="1023837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7" name="object 237"/>
          <p:cNvSpPr/>
          <p:nvPr/>
        </p:nvSpPr>
        <p:spPr>
          <a:xfrm>
            <a:off x="10279649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8" name="object 238"/>
          <p:cNvSpPr/>
          <p:nvPr/>
        </p:nvSpPr>
        <p:spPr>
          <a:xfrm>
            <a:off x="10327272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9" name="object 239"/>
          <p:cNvSpPr/>
          <p:nvPr/>
        </p:nvSpPr>
        <p:spPr>
          <a:xfrm>
            <a:off x="10374897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0" name="object 240"/>
          <p:cNvSpPr/>
          <p:nvPr/>
        </p:nvSpPr>
        <p:spPr>
          <a:xfrm>
            <a:off x="10412996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1" name="object 241"/>
          <p:cNvSpPr/>
          <p:nvPr/>
        </p:nvSpPr>
        <p:spPr>
          <a:xfrm>
            <a:off x="187913" y="480744"/>
            <a:ext cx="0" cy="6896734"/>
          </a:xfrm>
          <a:custGeom>
            <a:avLst/>
            <a:gdLst/>
            <a:ahLst/>
            <a:cxnLst/>
            <a:rect l="l" t="t" r="r" b="b"/>
            <a:pathLst>
              <a:path h="6896734">
                <a:moveTo>
                  <a:pt x="0" y="0"/>
                </a:moveTo>
                <a:lnTo>
                  <a:pt x="0" y="6896112"/>
                </a:lnTo>
              </a:path>
            </a:pathLst>
          </a:custGeom>
          <a:ln w="179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2" name="object 242"/>
          <p:cNvSpPr/>
          <p:nvPr/>
        </p:nvSpPr>
        <p:spPr>
          <a:xfrm>
            <a:off x="10525719" y="477569"/>
            <a:ext cx="0" cy="6899909"/>
          </a:xfrm>
          <a:custGeom>
            <a:avLst/>
            <a:gdLst/>
            <a:ahLst/>
            <a:cxnLst/>
            <a:rect l="l" t="t" r="r" b="b"/>
            <a:pathLst>
              <a:path h="6899909">
                <a:moveTo>
                  <a:pt x="0" y="0"/>
                </a:moveTo>
                <a:lnTo>
                  <a:pt x="0" y="6899287"/>
                </a:lnTo>
              </a:path>
            </a:pathLst>
          </a:custGeom>
          <a:ln w="179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3" name="object 243"/>
          <p:cNvSpPr txBox="1"/>
          <p:nvPr/>
        </p:nvSpPr>
        <p:spPr>
          <a:xfrm>
            <a:off x="4661428" y="252152"/>
            <a:ext cx="241363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25" dirty="0">
                <a:solidFill>
                  <a:srgbClr val="151616"/>
                </a:solidFill>
                <a:latin typeface="Arial"/>
                <a:cs typeface="Arial"/>
              </a:rPr>
              <a:t>PRODUCT</a:t>
            </a:r>
            <a:r>
              <a:rPr sz="1400" b="1" spc="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b="1" spc="30" dirty="0">
                <a:solidFill>
                  <a:srgbClr val="151616"/>
                </a:solidFill>
                <a:latin typeface="Arial"/>
                <a:cs typeface="Arial"/>
              </a:rPr>
              <a:t>DEVELOPMENT</a:t>
            </a:r>
            <a:endParaRPr sz="1400">
              <a:latin typeface="Arial"/>
              <a:cs typeface="Arial"/>
            </a:endParaRPr>
          </a:p>
        </p:txBody>
      </p:sp>
      <p:sp>
        <p:nvSpPr>
          <p:cNvPr id="244" name="object 244"/>
          <p:cNvSpPr txBox="1"/>
          <p:nvPr/>
        </p:nvSpPr>
        <p:spPr>
          <a:xfrm>
            <a:off x="9589033" y="226750"/>
            <a:ext cx="79502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25" dirty="0">
                <a:solidFill>
                  <a:srgbClr val="151616"/>
                </a:solidFill>
                <a:latin typeface="Arial"/>
                <a:cs typeface="Arial"/>
              </a:rPr>
              <a:t>SHEET</a:t>
            </a:r>
            <a:r>
              <a:rPr sz="1400" b="1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b="1" spc="-5" dirty="0">
                <a:solidFill>
                  <a:srgbClr val="151616"/>
                </a:solidFill>
                <a:latin typeface="Arial"/>
                <a:cs typeface="Arial"/>
              </a:rPr>
              <a:t>6</a:t>
            </a:r>
            <a:endParaRPr sz="1400">
              <a:latin typeface="Arial"/>
              <a:cs typeface="Arial"/>
            </a:endParaRPr>
          </a:p>
        </p:txBody>
      </p:sp>
      <p:sp>
        <p:nvSpPr>
          <p:cNvPr id="245" name="object 245"/>
          <p:cNvSpPr/>
          <p:nvPr/>
        </p:nvSpPr>
        <p:spPr>
          <a:xfrm>
            <a:off x="179165" y="480765"/>
            <a:ext cx="10354310" cy="0"/>
          </a:xfrm>
          <a:custGeom>
            <a:avLst/>
            <a:gdLst/>
            <a:ahLst/>
            <a:cxnLst/>
            <a:rect l="l" t="t" r="r" b="b"/>
            <a:pathLst>
              <a:path w="10354310">
                <a:moveTo>
                  <a:pt x="0" y="0"/>
                </a:moveTo>
                <a:lnTo>
                  <a:pt x="10354124" y="0"/>
                </a:lnTo>
              </a:path>
            </a:pathLst>
          </a:custGeom>
          <a:ln w="179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6" name="object 246"/>
          <p:cNvSpPr txBox="1"/>
          <p:nvPr/>
        </p:nvSpPr>
        <p:spPr>
          <a:xfrm>
            <a:off x="318024" y="252152"/>
            <a:ext cx="63055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25" dirty="0">
                <a:solidFill>
                  <a:srgbClr val="151616"/>
                </a:solidFill>
                <a:latin typeface="Arial"/>
                <a:cs typeface="Arial"/>
              </a:rPr>
              <a:t>NAME:</a:t>
            </a:r>
            <a:endParaRPr sz="1400">
              <a:latin typeface="Arial"/>
              <a:cs typeface="Arial"/>
            </a:endParaRPr>
          </a:p>
        </p:txBody>
      </p:sp>
      <p:sp>
        <p:nvSpPr>
          <p:cNvPr id="247" name="object 247"/>
          <p:cNvSpPr/>
          <p:nvPr/>
        </p:nvSpPr>
        <p:spPr>
          <a:xfrm>
            <a:off x="534445" y="776807"/>
            <a:ext cx="2437009" cy="153590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8" name="object 248"/>
          <p:cNvSpPr/>
          <p:nvPr/>
        </p:nvSpPr>
        <p:spPr>
          <a:xfrm>
            <a:off x="5059724" y="910310"/>
            <a:ext cx="1946206" cy="141362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9" name="object 249"/>
          <p:cNvSpPr/>
          <p:nvPr/>
        </p:nvSpPr>
        <p:spPr>
          <a:xfrm>
            <a:off x="5144039" y="2610366"/>
            <a:ext cx="1350645" cy="398145"/>
          </a:xfrm>
          <a:custGeom>
            <a:avLst/>
            <a:gdLst/>
            <a:ahLst/>
            <a:cxnLst/>
            <a:rect l="l" t="t" r="r" b="b"/>
            <a:pathLst>
              <a:path w="1350645" h="398144">
                <a:moveTo>
                  <a:pt x="0" y="0"/>
                </a:moveTo>
                <a:lnTo>
                  <a:pt x="1350126" y="0"/>
                </a:lnTo>
                <a:lnTo>
                  <a:pt x="1350126" y="397530"/>
                </a:lnTo>
                <a:lnTo>
                  <a:pt x="0" y="397530"/>
                </a:lnTo>
                <a:lnTo>
                  <a:pt x="0" y="0"/>
                </a:lnTo>
                <a:close/>
              </a:path>
            </a:pathLst>
          </a:custGeom>
          <a:solidFill>
            <a:srgbClr val="DCDA1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0" name="object 250"/>
          <p:cNvSpPr/>
          <p:nvPr/>
        </p:nvSpPr>
        <p:spPr>
          <a:xfrm>
            <a:off x="5235001" y="2956419"/>
            <a:ext cx="0" cy="52069"/>
          </a:xfrm>
          <a:custGeom>
            <a:avLst/>
            <a:gdLst/>
            <a:ahLst/>
            <a:cxnLst/>
            <a:rect l="l" t="t" r="r" b="b"/>
            <a:pathLst>
              <a:path h="52069">
                <a:moveTo>
                  <a:pt x="0" y="51729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1" name="object 251"/>
          <p:cNvSpPr/>
          <p:nvPr/>
        </p:nvSpPr>
        <p:spPr>
          <a:xfrm>
            <a:off x="5263311" y="2956419"/>
            <a:ext cx="0" cy="52069"/>
          </a:xfrm>
          <a:custGeom>
            <a:avLst/>
            <a:gdLst/>
            <a:ahLst/>
            <a:cxnLst/>
            <a:rect l="l" t="t" r="r" b="b"/>
            <a:pathLst>
              <a:path h="52069">
                <a:moveTo>
                  <a:pt x="0" y="51729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2" name="object 252"/>
          <p:cNvSpPr/>
          <p:nvPr/>
        </p:nvSpPr>
        <p:spPr>
          <a:xfrm>
            <a:off x="5291621" y="2863584"/>
            <a:ext cx="0" cy="144780"/>
          </a:xfrm>
          <a:custGeom>
            <a:avLst/>
            <a:gdLst/>
            <a:ahLst/>
            <a:cxnLst/>
            <a:rect l="l" t="t" r="r" b="b"/>
            <a:pathLst>
              <a:path h="144780">
                <a:moveTo>
                  <a:pt x="0" y="144565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3" name="object 253"/>
          <p:cNvSpPr/>
          <p:nvPr/>
        </p:nvSpPr>
        <p:spPr>
          <a:xfrm>
            <a:off x="5318056" y="2956419"/>
            <a:ext cx="0" cy="52069"/>
          </a:xfrm>
          <a:custGeom>
            <a:avLst/>
            <a:gdLst/>
            <a:ahLst/>
            <a:cxnLst/>
            <a:rect l="l" t="t" r="r" b="b"/>
            <a:pathLst>
              <a:path h="52069">
                <a:moveTo>
                  <a:pt x="0" y="51729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4" name="object 254"/>
          <p:cNvSpPr/>
          <p:nvPr/>
        </p:nvSpPr>
        <p:spPr>
          <a:xfrm>
            <a:off x="5346367" y="2956419"/>
            <a:ext cx="0" cy="52069"/>
          </a:xfrm>
          <a:custGeom>
            <a:avLst/>
            <a:gdLst/>
            <a:ahLst/>
            <a:cxnLst/>
            <a:rect l="l" t="t" r="r" b="b"/>
            <a:pathLst>
              <a:path h="52069">
                <a:moveTo>
                  <a:pt x="0" y="51729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5" name="object 255"/>
          <p:cNvSpPr/>
          <p:nvPr/>
        </p:nvSpPr>
        <p:spPr>
          <a:xfrm>
            <a:off x="5374674" y="2956419"/>
            <a:ext cx="0" cy="52069"/>
          </a:xfrm>
          <a:custGeom>
            <a:avLst/>
            <a:gdLst/>
            <a:ahLst/>
            <a:cxnLst/>
            <a:rect l="l" t="t" r="r" b="b"/>
            <a:pathLst>
              <a:path h="52069">
                <a:moveTo>
                  <a:pt x="0" y="51729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6" name="object 256"/>
          <p:cNvSpPr/>
          <p:nvPr/>
        </p:nvSpPr>
        <p:spPr>
          <a:xfrm>
            <a:off x="5402983" y="2956419"/>
            <a:ext cx="0" cy="52069"/>
          </a:xfrm>
          <a:custGeom>
            <a:avLst/>
            <a:gdLst/>
            <a:ahLst/>
            <a:cxnLst/>
            <a:rect l="l" t="t" r="r" b="b"/>
            <a:pathLst>
              <a:path h="52069">
                <a:moveTo>
                  <a:pt x="0" y="51729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7" name="object 257"/>
          <p:cNvSpPr/>
          <p:nvPr/>
        </p:nvSpPr>
        <p:spPr>
          <a:xfrm>
            <a:off x="5431294" y="2921691"/>
            <a:ext cx="0" cy="86995"/>
          </a:xfrm>
          <a:custGeom>
            <a:avLst/>
            <a:gdLst/>
            <a:ahLst/>
            <a:cxnLst/>
            <a:rect l="l" t="t" r="r" b="b"/>
            <a:pathLst>
              <a:path h="86994">
                <a:moveTo>
                  <a:pt x="0" y="86457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8" name="object 258"/>
          <p:cNvSpPr/>
          <p:nvPr/>
        </p:nvSpPr>
        <p:spPr>
          <a:xfrm>
            <a:off x="5459605" y="2956419"/>
            <a:ext cx="0" cy="52069"/>
          </a:xfrm>
          <a:custGeom>
            <a:avLst/>
            <a:gdLst/>
            <a:ahLst/>
            <a:cxnLst/>
            <a:rect l="l" t="t" r="r" b="b"/>
            <a:pathLst>
              <a:path h="52069">
                <a:moveTo>
                  <a:pt x="0" y="51729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9" name="object 259"/>
          <p:cNvSpPr/>
          <p:nvPr/>
        </p:nvSpPr>
        <p:spPr>
          <a:xfrm>
            <a:off x="5487915" y="2956419"/>
            <a:ext cx="0" cy="52069"/>
          </a:xfrm>
          <a:custGeom>
            <a:avLst/>
            <a:gdLst/>
            <a:ahLst/>
            <a:cxnLst/>
            <a:rect l="l" t="t" r="r" b="b"/>
            <a:pathLst>
              <a:path h="52069">
                <a:moveTo>
                  <a:pt x="0" y="51729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0" name="object 260"/>
          <p:cNvSpPr/>
          <p:nvPr/>
        </p:nvSpPr>
        <p:spPr>
          <a:xfrm>
            <a:off x="5516226" y="2956419"/>
            <a:ext cx="0" cy="52069"/>
          </a:xfrm>
          <a:custGeom>
            <a:avLst/>
            <a:gdLst/>
            <a:ahLst/>
            <a:cxnLst/>
            <a:rect l="l" t="t" r="r" b="b"/>
            <a:pathLst>
              <a:path h="52069">
                <a:moveTo>
                  <a:pt x="0" y="51729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1" name="object 261"/>
          <p:cNvSpPr/>
          <p:nvPr/>
        </p:nvSpPr>
        <p:spPr>
          <a:xfrm>
            <a:off x="5544532" y="2956419"/>
            <a:ext cx="0" cy="52069"/>
          </a:xfrm>
          <a:custGeom>
            <a:avLst/>
            <a:gdLst/>
            <a:ahLst/>
            <a:cxnLst/>
            <a:rect l="l" t="t" r="r" b="b"/>
            <a:pathLst>
              <a:path h="52069">
                <a:moveTo>
                  <a:pt x="0" y="51729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2" name="object 262"/>
          <p:cNvSpPr/>
          <p:nvPr/>
        </p:nvSpPr>
        <p:spPr>
          <a:xfrm>
            <a:off x="5572843" y="2863584"/>
            <a:ext cx="0" cy="144780"/>
          </a:xfrm>
          <a:custGeom>
            <a:avLst/>
            <a:gdLst/>
            <a:ahLst/>
            <a:cxnLst/>
            <a:rect l="l" t="t" r="r" b="b"/>
            <a:pathLst>
              <a:path h="144780">
                <a:moveTo>
                  <a:pt x="0" y="144565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3" name="object 263"/>
          <p:cNvSpPr/>
          <p:nvPr/>
        </p:nvSpPr>
        <p:spPr>
          <a:xfrm>
            <a:off x="5260402" y="2762913"/>
            <a:ext cx="44450" cy="0"/>
          </a:xfrm>
          <a:custGeom>
            <a:avLst/>
            <a:gdLst/>
            <a:ahLst/>
            <a:cxnLst/>
            <a:rect l="l" t="t" r="r" b="b"/>
            <a:pathLst>
              <a:path w="44450">
                <a:moveTo>
                  <a:pt x="0" y="0"/>
                </a:moveTo>
                <a:lnTo>
                  <a:pt x="43971" y="0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4" name="object 264"/>
          <p:cNvSpPr/>
          <p:nvPr/>
        </p:nvSpPr>
        <p:spPr>
          <a:xfrm>
            <a:off x="5365979" y="2762913"/>
            <a:ext cx="44450" cy="0"/>
          </a:xfrm>
          <a:custGeom>
            <a:avLst/>
            <a:gdLst/>
            <a:ahLst/>
            <a:cxnLst/>
            <a:rect l="l" t="t" r="r" b="b"/>
            <a:pathLst>
              <a:path w="44450">
                <a:moveTo>
                  <a:pt x="0" y="0"/>
                </a:moveTo>
                <a:lnTo>
                  <a:pt x="43969" y="0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5" name="object 265"/>
          <p:cNvSpPr/>
          <p:nvPr/>
        </p:nvSpPr>
        <p:spPr>
          <a:xfrm>
            <a:off x="5460973" y="2762913"/>
            <a:ext cx="44450" cy="0"/>
          </a:xfrm>
          <a:custGeom>
            <a:avLst/>
            <a:gdLst/>
            <a:ahLst/>
            <a:cxnLst/>
            <a:rect l="l" t="t" r="r" b="b"/>
            <a:pathLst>
              <a:path w="44450">
                <a:moveTo>
                  <a:pt x="0" y="0"/>
                </a:moveTo>
                <a:lnTo>
                  <a:pt x="43969" y="0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6" name="object 266"/>
          <p:cNvSpPr/>
          <p:nvPr/>
        </p:nvSpPr>
        <p:spPr>
          <a:xfrm>
            <a:off x="5552203" y="2762913"/>
            <a:ext cx="44450" cy="0"/>
          </a:xfrm>
          <a:custGeom>
            <a:avLst/>
            <a:gdLst/>
            <a:ahLst/>
            <a:cxnLst/>
            <a:rect l="l" t="t" r="r" b="b"/>
            <a:pathLst>
              <a:path w="44450">
                <a:moveTo>
                  <a:pt x="0" y="0"/>
                </a:moveTo>
                <a:lnTo>
                  <a:pt x="43971" y="0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7" name="object 267"/>
          <p:cNvSpPr/>
          <p:nvPr/>
        </p:nvSpPr>
        <p:spPr>
          <a:xfrm>
            <a:off x="5232189" y="2609683"/>
            <a:ext cx="0" cy="87630"/>
          </a:xfrm>
          <a:custGeom>
            <a:avLst/>
            <a:gdLst/>
            <a:ahLst/>
            <a:cxnLst/>
            <a:rect l="l" t="t" r="r" b="b"/>
            <a:pathLst>
              <a:path h="87630">
                <a:moveTo>
                  <a:pt x="0" y="0"/>
                </a:moveTo>
                <a:lnTo>
                  <a:pt x="0" y="87001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8" name="object 268"/>
          <p:cNvSpPr/>
          <p:nvPr/>
        </p:nvSpPr>
        <p:spPr>
          <a:xfrm>
            <a:off x="5257375" y="2609683"/>
            <a:ext cx="0" cy="34925"/>
          </a:xfrm>
          <a:custGeom>
            <a:avLst/>
            <a:gdLst/>
            <a:ahLst/>
            <a:cxnLst/>
            <a:rect l="l" t="t" r="r" b="b"/>
            <a:pathLst>
              <a:path h="34925">
                <a:moveTo>
                  <a:pt x="0" y="0"/>
                </a:moveTo>
                <a:lnTo>
                  <a:pt x="0" y="34339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9" name="object 269"/>
          <p:cNvSpPr/>
          <p:nvPr/>
        </p:nvSpPr>
        <p:spPr>
          <a:xfrm>
            <a:off x="5282979" y="2609683"/>
            <a:ext cx="0" cy="87630"/>
          </a:xfrm>
          <a:custGeom>
            <a:avLst/>
            <a:gdLst/>
            <a:ahLst/>
            <a:cxnLst/>
            <a:rect l="l" t="t" r="r" b="b"/>
            <a:pathLst>
              <a:path h="87630">
                <a:moveTo>
                  <a:pt x="0" y="0"/>
                </a:moveTo>
                <a:lnTo>
                  <a:pt x="0" y="87001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0" name="object 270"/>
          <p:cNvSpPr/>
          <p:nvPr/>
        </p:nvSpPr>
        <p:spPr>
          <a:xfrm>
            <a:off x="5308160" y="2609683"/>
            <a:ext cx="0" cy="34925"/>
          </a:xfrm>
          <a:custGeom>
            <a:avLst/>
            <a:gdLst/>
            <a:ahLst/>
            <a:cxnLst/>
            <a:rect l="l" t="t" r="r" b="b"/>
            <a:pathLst>
              <a:path h="34925">
                <a:moveTo>
                  <a:pt x="0" y="0"/>
                </a:moveTo>
                <a:lnTo>
                  <a:pt x="0" y="34339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1" name="object 271"/>
          <p:cNvSpPr/>
          <p:nvPr/>
        </p:nvSpPr>
        <p:spPr>
          <a:xfrm>
            <a:off x="5333295" y="2609683"/>
            <a:ext cx="0" cy="87630"/>
          </a:xfrm>
          <a:custGeom>
            <a:avLst/>
            <a:gdLst/>
            <a:ahLst/>
            <a:cxnLst/>
            <a:rect l="l" t="t" r="r" b="b"/>
            <a:pathLst>
              <a:path h="87630">
                <a:moveTo>
                  <a:pt x="0" y="0"/>
                </a:moveTo>
                <a:lnTo>
                  <a:pt x="0" y="87001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2" name="object 272"/>
          <p:cNvSpPr/>
          <p:nvPr/>
        </p:nvSpPr>
        <p:spPr>
          <a:xfrm>
            <a:off x="5358481" y="2609683"/>
            <a:ext cx="0" cy="34925"/>
          </a:xfrm>
          <a:custGeom>
            <a:avLst/>
            <a:gdLst/>
            <a:ahLst/>
            <a:cxnLst/>
            <a:rect l="l" t="t" r="r" b="b"/>
            <a:pathLst>
              <a:path h="34925">
                <a:moveTo>
                  <a:pt x="0" y="0"/>
                </a:moveTo>
                <a:lnTo>
                  <a:pt x="0" y="34339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3" name="object 273"/>
          <p:cNvSpPr/>
          <p:nvPr/>
        </p:nvSpPr>
        <p:spPr>
          <a:xfrm>
            <a:off x="5384084" y="2609683"/>
            <a:ext cx="0" cy="87630"/>
          </a:xfrm>
          <a:custGeom>
            <a:avLst/>
            <a:gdLst/>
            <a:ahLst/>
            <a:cxnLst/>
            <a:rect l="l" t="t" r="r" b="b"/>
            <a:pathLst>
              <a:path h="87630">
                <a:moveTo>
                  <a:pt x="0" y="0"/>
                </a:moveTo>
                <a:lnTo>
                  <a:pt x="0" y="87001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4" name="object 274"/>
          <p:cNvSpPr/>
          <p:nvPr/>
        </p:nvSpPr>
        <p:spPr>
          <a:xfrm>
            <a:off x="5409270" y="2609683"/>
            <a:ext cx="0" cy="34925"/>
          </a:xfrm>
          <a:custGeom>
            <a:avLst/>
            <a:gdLst/>
            <a:ahLst/>
            <a:cxnLst/>
            <a:rect l="l" t="t" r="r" b="b"/>
            <a:pathLst>
              <a:path h="34925">
                <a:moveTo>
                  <a:pt x="0" y="0"/>
                </a:moveTo>
                <a:lnTo>
                  <a:pt x="0" y="34339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5" name="object 275"/>
          <p:cNvSpPr/>
          <p:nvPr/>
        </p:nvSpPr>
        <p:spPr>
          <a:xfrm>
            <a:off x="5429699" y="2609683"/>
            <a:ext cx="0" cy="87630"/>
          </a:xfrm>
          <a:custGeom>
            <a:avLst/>
            <a:gdLst/>
            <a:ahLst/>
            <a:cxnLst/>
            <a:rect l="l" t="t" r="r" b="b"/>
            <a:pathLst>
              <a:path h="87630">
                <a:moveTo>
                  <a:pt x="0" y="0"/>
                </a:moveTo>
                <a:lnTo>
                  <a:pt x="0" y="87001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6" name="object 276"/>
          <p:cNvSpPr/>
          <p:nvPr/>
        </p:nvSpPr>
        <p:spPr>
          <a:xfrm>
            <a:off x="5454886" y="2609683"/>
            <a:ext cx="0" cy="34925"/>
          </a:xfrm>
          <a:custGeom>
            <a:avLst/>
            <a:gdLst/>
            <a:ahLst/>
            <a:cxnLst/>
            <a:rect l="l" t="t" r="r" b="b"/>
            <a:pathLst>
              <a:path h="34925">
                <a:moveTo>
                  <a:pt x="0" y="0"/>
                </a:moveTo>
                <a:lnTo>
                  <a:pt x="0" y="34339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7" name="object 277"/>
          <p:cNvSpPr/>
          <p:nvPr/>
        </p:nvSpPr>
        <p:spPr>
          <a:xfrm>
            <a:off x="5480489" y="2609683"/>
            <a:ext cx="0" cy="87630"/>
          </a:xfrm>
          <a:custGeom>
            <a:avLst/>
            <a:gdLst/>
            <a:ahLst/>
            <a:cxnLst/>
            <a:rect l="l" t="t" r="r" b="b"/>
            <a:pathLst>
              <a:path h="87630">
                <a:moveTo>
                  <a:pt x="0" y="0"/>
                </a:moveTo>
                <a:lnTo>
                  <a:pt x="0" y="87001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8" name="object 278"/>
          <p:cNvSpPr/>
          <p:nvPr/>
        </p:nvSpPr>
        <p:spPr>
          <a:xfrm>
            <a:off x="5505674" y="2609683"/>
            <a:ext cx="0" cy="34925"/>
          </a:xfrm>
          <a:custGeom>
            <a:avLst/>
            <a:gdLst/>
            <a:ahLst/>
            <a:cxnLst/>
            <a:rect l="l" t="t" r="r" b="b"/>
            <a:pathLst>
              <a:path h="34925">
                <a:moveTo>
                  <a:pt x="0" y="0"/>
                </a:moveTo>
                <a:lnTo>
                  <a:pt x="0" y="34339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9" name="object 279"/>
          <p:cNvSpPr/>
          <p:nvPr/>
        </p:nvSpPr>
        <p:spPr>
          <a:xfrm>
            <a:off x="5528927" y="2609683"/>
            <a:ext cx="0" cy="87630"/>
          </a:xfrm>
          <a:custGeom>
            <a:avLst/>
            <a:gdLst/>
            <a:ahLst/>
            <a:cxnLst/>
            <a:rect l="l" t="t" r="r" b="b"/>
            <a:pathLst>
              <a:path h="87630">
                <a:moveTo>
                  <a:pt x="0" y="0"/>
                </a:moveTo>
                <a:lnTo>
                  <a:pt x="0" y="87001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0" name="object 280"/>
          <p:cNvSpPr/>
          <p:nvPr/>
        </p:nvSpPr>
        <p:spPr>
          <a:xfrm>
            <a:off x="5554112" y="2609683"/>
            <a:ext cx="0" cy="34925"/>
          </a:xfrm>
          <a:custGeom>
            <a:avLst/>
            <a:gdLst/>
            <a:ahLst/>
            <a:cxnLst/>
            <a:rect l="l" t="t" r="r" b="b"/>
            <a:pathLst>
              <a:path h="34925">
                <a:moveTo>
                  <a:pt x="0" y="0"/>
                </a:moveTo>
                <a:lnTo>
                  <a:pt x="0" y="34339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1" name="object 281"/>
          <p:cNvSpPr/>
          <p:nvPr/>
        </p:nvSpPr>
        <p:spPr>
          <a:xfrm>
            <a:off x="5579715" y="2609683"/>
            <a:ext cx="0" cy="87630"/>
          </a:xfrm>
          <a:custGeom>
            <a:avLst/>
            <a:gdLst/>
            <a:ahLst/>
            <a:cxnLst/>
            <a:rect l="l" t="t" r="r" b="b"/>
            <a:pathLst>
              <a:path h="87630">
                <a:moveTo>
                  <a:pt x="0" y="0"/>
                </a:moveTo>
                <a:lnTo>
                  <a:pt x="0" y="87001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2" name="object 282"/>
          <p:cNvSpPr/>
          <p:nvPr/>
        </p:nvSpPr>
        <p:spPr>
          <a:xfrm>
            <a:off x="5604897" y="2609683"/>
            <a:ext cx="0" cy="34925"/>
          </a:xfrm>
          <a:custGeom>
            <a:avLst/>
            <a:gdLst/>
            <a:ahLst/>
            <a:cxnLst/>
            <a:rect l="l" t="t" r="r" b="b"/>
            <a:pathLst>
              <a:path h="34925">
                <a:moveTo>
                  <a:pt x="0" y="0"/>
                </a:moveTo>
                <a:lnTo>
                  <a:pt x="0" y="34339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3" name="object 283"/>
          <p:cNvSpPr/>
          <p:nvPr/>
        </p:nvSpPr>
        <p:spPr>
          <a:xfrm>
            <a:off x="5625331" y="2609683"/>
            <a:ext cx="0" cy="87630"/>
          </a:xfrm>
          <a:custGeom>
            <a:avLst/>
            <a:gdLst/>
            <a:ahLst/>
            <a:cxnLst/>
            <a:rect l="l" t="t" r="r" b="b"/>
            <a:pathLst>
              <a:path h="87630">
                <a:moveTo>
                  <a:pt x="0" y="0"/>
                </a:moveTo>
                <a:lnTo>
                  <a:pt x="0" y="87001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4" name="object 284"/>
          <p:cNvSpPr/>
          <p:nvPr/>
        </p:nvSpPr>
        <p:spPr>
          <a:xfrm>
            <a:off x="5650513" y="2609683"/>
            <a:ext cx="0" cy="34925"/>
          </a:xfrm>
          <a:custGeom>
            <a:avLst/>
            <a:gdLst/>
            <a:ahLst/>
            <a:cxnLst/>
            <a:rect l="l" t="t" r="r" b="b"/>
            <a:pathLst>
              <a:path h="34925">
                <a:moveTo>
                  <a:pt x="0" y="0"/>
                </a:moveTo>
                <a:lnTo>
                  <a:pt x="0" y="34339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5" name="object 285"/>
          <p:cNvSpPr/>
          <p:nvPr/>
        </p:nvSpPr>
        <p:spPr>
          <a:xfrm>
            <a:off x="5676120" y="2609683"/>
            <a:ext cx="0" cy="175895"/>
          </a:xfrm>
          <a:custGeom>
            <a:avLst/>
            <a:gdLst/>
            <a:ahLst/>
            <a:cxnLst/>
            <a:rect l="l" t="t" r="r" b="b"/>
            <a:pathLst>
              <a:path h="175894">
                <a:moveTo>
                  <a:pt x="0" y="0"/>
                </a:moveTo>
                <a:lnTo>
                  <a:pt x="0" y="175409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6" name="object 286"/>
          <p:cNvSpPr/>
          <p:nvPr/>
        </p:nvSpPr>
        <p:spPr>
          <a:xfrm>
            <a:off x="5596728" y="2956419"/>
            <a:ext cx="0" cy="52069"/>
          </a:xfrm>
          <a:custGeom>
            <a:avLst/>
            <a:gdLst/>
            <a:ahLst/>
            <a:cxnLst/>
            <a:rect l="l" t="t" r="r" b="b"/>
            <a:pathLst>
              <a:path h="52069">
                <a:moveTo>
                  <a:pt x="0" y="51729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7" name="object 287"/>
          <p:cNvSpPr/>
          <p:nvPr/>
        </p:nvSpPr>
        <p:spPr>
          <a:xfrm>
            <a:off x="5881244" y="2956419"/>
            <a:ext cx="0" cy="52069"/>
          </a:xfrm>
          <a:custGeom>
            <a:avLst/>
            <a:gdLst/>
            <a:ahLst/>
            <a:cxnLst/>
            <a:rect l="l" t="t" r="r" b="b"/>
            <a:pathLst>
              <a:path h="52069">
                <a:moveTo>
                  <a:pt x="0" y="51729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8" name="object 288"/>
          <p:cNvSpPr/>
          <p:nvPr/>
        </p:nvSpPr>
        <p:spPr>
          <a:xfrm>
            <a:off x="5909551" y="2956419"/>
            <a:ext cx="0" cy="52069"/>
          </a:xfrm>
          <a:custGeom>
            <a:avLst/>
            <a:gdLst/>
            <a:ahLst/>
            <a:cxnLst/>
            <a:rect l="l" t="t" r="r" b="b"/>
            <a:pathLst>
              <a:path h="52069">
                <a:moveTo>
                  <a:pt x="0" y="51729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9" name="object 289"/>
          <p:cNvSpPr/>
          <p:nvPr/>
        </p:nvSpPr>
        <p:spPr>
          <a:xfrm>
            <a:off x="5937861" y="2956419"/>
            <a:ext cx="0" cy="52069"/>
          </a:xfrm>
          <a:custGeom>
            <a:avLst/>
            <a:gdLst/>
            <a:ahLst/>
            <a:cxnLst/>
            <a:rect l="l" t="t" r="r" b="b"/>
            <a:pathLst>
              <a:path h="52069">
                <a:moveTo>
                  <a:pt x="0" y="51729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0" name="object 290"/>
          <p:cNvSpPr/>
          <p:nvPr/>
        </p:nvSpPr>
        <p:spPr>
          <a:xfrm>
            <a:off x="5966171" y="2956419"/>
            <a:ext cx="0" cy="52069"/>
          </a:xfrm>
          <a:custGeom>
            <a:avLst/>
            <a:gdLst/>
            <a:ahLst/>
            <a:cxnLst/>
            <a:rect l="l" t="t" r="r" b="b"/>
            <a:pathLst>
              <a:path h="52069">
                <a:moveTo>
                  <a:pt x="0" y="51729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1" name="object 291"/>
          <p:cNvSpPr/>
          <p:nvPr/>
        </p:nvSpPr>
        <p:spPr>
          <a:xfrm>
            <a:off x="5994482" y="2921691"/>
            <a:ext cx="0" cy="86995"/>
          </a:xfrm>
          <a:custGeom>
            <a:avLst/>
            <a:gdLst/>
            <a:ahLst/>
            <a:cxnLst/>
            <a:rect l="l" t="t" r="r" b="b"/>
            <a:pathLst>
              <a:path h="86994">
                <a:moveTo>
                  <a:pt x="0" y="86457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2" name="object 292"/>
          <p:cNvSpPr/>
          <p:nvPr/>
        </p:nvSpPr>
        <p:spPr>
          <a:xfrm>
            <a:off x="6022793" y="2956419"/>
            <a:ext cx="0" cy="52069"/>
          </a:xfrm>
          <a:custGeom>
            <a:avLst/>
            <a:gdLst/>
            <a:ahLst/>
            <a:cxnLst/>
            <a:rect l="l" t="t" r="r" b="b"/>
            <a:pathLst>
              <a:path h="52069">
                <a:moveTo>
                  <a:pt x="0" y="51729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3" name="object 293"/>
          <p:cNvSpPr/>
          <p:nvPr/>
        </p:nvSpPr>
        <p:spPr>
          <a:xfrm>
            <a:off x="6051103" y="2956419"/>
            <a:ext cx="0" cy="52069"/>
          </a:xfrm>
          <a:custGeom>
            <a:avLst/>
            <a:gdLst/>
            <a:ahLst/>
            <a:cxnLst/>
            <a:rect l="l" t="t" r="r" b="b"/>
            <a:pathLst>
              <a:path h="52069">
                <a:moveTo>
                  <a:pt x="0" y="51729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4" name="object 294"/>
          <p:cNvSpPr/>
          <p:nvPr/>
        </p:nvSpPr>
        <p:spPr>
          <a:xfrm>
            <a:off x="6079409" y="2956419"/>
            <a:ext cx="0" cy="52069"/>
          </a:xfrm>
          <a:custGeom>
            <a:avLst/>
            <a:gdLst/>
            <a:ahLst/>
            <a:cxnLst/>
            <a:rect l="l" t="t" r="r" b="b"/>
            <a:pathLst>
              <a:path h="52069">
                <a:moveTo>
                  <a:pt x="0" y="51729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5" name="object 295"/>
          <p:cNvSpPr/>
          <p:nvPr/>
        </p:nvSpPr>
        <p:spPr>
          <a:xfrm>
            <a:off x="6107720" y="2956419"/>
            <a:ext cx="0" cy="52069"/>
          </a:xfrm>
          <a:custGeom>
            <a:avLst/>
            <a:gdLst/>
            <a:ahLst/>
            <a:cxnLst/>
            <a:rect l="l" t="t" r="r" b="b"/>
            <a:pathLst>
              <a:path h="52069">
                <a:moveTo>
                  <a:pt x="0" y="51729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6" name="object 296"/>
          <p:cNvSpPr/>
          <p:nvPr/>
        </p:nvSpPr>
        <p:spPr>
          <a:xfrm>
            <a:off x="6136030" y="2863584"/>
            <a:ext cx="0" cy="144780"/>
          </a:xfrm>
          <a:custGeom>
            <a:avLst/>
            <a:gdLst/>
            <a:ahLst/>
            <a:cxnLst/>
            <a:rect l="l" t="t" r="r" b="b"/>
            <a:pathLst>
              <a:path h="144780">
                <a:moveTo>
                  <a:pt x="0" y="144565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7" name="object 297"/>
          <p:cNvSpPr txBox="1"/>
          <p:nvPr/>
        </p:nvSpPr>
        <p:spPr>
          <a:xfrm>
            <a:off x="5219367" y="2823382"/>
            <a:ext cx="1209675" cy="15113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  <a:tabLst>
                <a:tab pos="293370" algn="l"/>
                <a:tab pos="573405" algn="l"/>
                <a:tab pos="856615" algn="l"/>
                <a:tab pos="1137920" algn="l"/>
              </a:tabLst>
            </a:pPr>
            <a:r>
              <a:rPr sz="800" spc="5" dirty="0">
                <a:solidFill>
                  <a:srgbClr val="151616"/>
                </a:solidFill>
                <a:latin typeface="Arial"/>
                <a:cs typeface="Arial"/>
              </a:rPr>
              <a:t>7	8	6	7	8</a:t>
            </a:r>
            <a:endParaRPr sz="800">
              <a:latin typeface="Arial"/>
              <a:cs typeface="Arial"/>
            </a:endParaRPr>
          </a:p>
        </p:txBody>
      </p:sp>
      <p:sp>
        <p:nvSpPr>
          <p:cNvPr id="298" name="object 298"/>
          <p:cNvSpPr/>
          <p:nvPr/>
        </p:nvSpPr>
        <p:spPr>
          <a:xfrm>
            <a:off x="6162465" y="2956419"/>
            <a:ext cx="0" cy="52069"/>
          </a:xfrm>
          <a:custGeom>
            <a:avLst/>
            <a:gdLst/>
            <a:ahLst/>
            <a:cxnLst/>
            <a:rect l="l" t="t" r="r" b="b"/>
            <a:pathLst>
              <a:path h="52069">
                <a:moveTo>
                  <a:pt x="0" y="51729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9" name="object 299"/>
          <p:cNvSpPr/>
          <p:nvPr/>
        </p:nvSpPr>
        <p:spPr>
          <a:xfrm>
            <a:off x="6190776" y="2956419"/>
            <a:ext cx="0" cy="52069"/>
          </a:xfrm>
          <a:custGeom>
            <a:avLst/>
            <a:gdLst/>
            <a:ahLst/>
            <a:cxnLst/>
            <a:rect l="l" t="t" r="r" b="b"/>
            <a:pathLst>
              <a:path h="52069">
                <a:moveTo>
                  <a:pt x="0" y="51729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0" name="object 300"/>
          <p:cNvSpPr/>
          <p:nvPr/>
        </p:nvSpPr>
        <p:spPr>
          <a:xfrm>
            <a:off x="6219083" y="2956419"/>
            <a:ext cx="0" cy="52069"/>
          </a:xfrm>
          <a:custGeom>
            <a:avLst/>
            <a:gdLst/>
            <a:ahLst/>
            <a:cxnLst/>
            <a:rect l="l" t="t" r="r" b="b"/>
            <a:pathLst>
              <a:path h="52069">
                <a:moveTo>
                  <a:pt x="0" y="51729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1" name="object 301"/>
          <p:cNvSpPr/>
          <p:nvPr/>
        </p:nvSpPr>
        <p:spPr>
          <a:xfrm>
            <a:off x="6247392" y="2956419"/>
            <a:ext cx="0" cy="52069"/>
          </a:xfrm>
          <a:custGeom>
            <a:avLst/>
            <a:gdLst/>
            <a:ahLst/>
            <a:cxnLst/>
            <a:rect l="l" t="t" r="r" b="b"/>
            <a:pathLst>
              <a:path h="52069">
                <a:moveTo>
                  <a:pt x="0" y="51729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2" name="object 302"/>
          <p:cNvSpPr/>
          <p:nvPr/>
        </p:nvSpPr>
        <p:spPr>
          <a:xfrm>
            <a:off x="6275703" y="2921691"/>
            <a:ext cx="0" cy="86995"/>
          </a:xfrm>
          <a:custGeom>
            <a:avLst/>
            <a:gdLst/>
            <a:ahLst/>
            <a:cxnLst/>
            <a:rect l="l" t="t" r="r" b="b"/>
            <a:pathLst>
              <a:path h="86994">
                <a:moveTo>
                  <a:pt x="0" y="86457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3" name="object 303"/>
          <p:cNvSpPr/>
          <p:nvPr/>
        </p:nvSpPr>
        <p:spPr>
          <a:xfrm>
            <a:off x="6304014" y="2956419"/>
            <a:ext cx="0" cy="52069"/>
          </a:xfrm>
          <a:custGeom>
            <a:avLst/>
            <a:gdLst/>
            <a:ahLst/>
            <a:cxnLst/>
            <a:rect l="l" t="t" r="r" b="b"/>
            <a:pathLst>
              <a:path h="52069">
                <a:moveTo>
                  <a:pt x="0" y="51729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4" name="object 304"/>
          <p:cNvSpPr/>
          <p:nvPr/>
        </p:nvSpPr>
        <p:spPr>
          <a:xfrm>
            <a:off x="6332323" y="2956419"/>
            <a:ext cx="0" cy="52069"/>
          </a:xfrm>
          <a:custGeom>
            <a:avLst/>
            <a:gdLst/>
            <a:ahLst/>
            <a:cxnLst/>
            <a:rect l="l" t="t" r="r" b="b"/>
            <a:pathLst>
              <a:path h="52069">
                <a:moveTo>
                  <a:pt x="0" y="51729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5" name="object 305"/>
          <p:cNvSpPr/>
          <p:nvPr/>
        </p:nvSpPr>
        <p:spPr>
          <a:xfrm>
            <a:off x="6360631" y="2956419"/>
            <a:ext cx="0" cy="52069"/>
          </a:xfrm>
          <a:custGeom>
            <a:avLst/>
            <a:gdLst/>
            <a:ahLst/>
            <a:cxnLst/>
            <a:rect l="l" t="t" r="r" b="b"/>
            <a:pathLst>
              <a:path h="52069">
                <a:moveTo>
                  <a:pt x="0" y="51729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6" name="object 306"/>
          <p:cNvSpPr/>
          <p:nvPr/>
        </p:nvSpPr>
        <p:spPr>
          <a:xfrm>
            <a:off x="6388942" y="2956419"/>
            <a:ext cx="0" cy="52069"/>
          </a:xfrm>
          <a:custGeom>
            <a:avLst/>
            <a:gdLst/>
            <a:ahLst/>
            <a:cxnLst/>
            <a:rect l="l" t="t" r="r" b="b"/>
            <a:pathLst>
              <a:path h="52069">
                <a:moveTo>
                  <a:pt x="0" y="51729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7" name="object 307"/>
          <p:cNvSpPr/>
          <p:nvPr/>
        </p:nvSpPr>
        <p:spPr>
          <a:xfrm>
            <a:off x="6417251" y="2863584"/>
            <a:ext cx="0" cy="144780"/>
          </a:xfrm>
          <a:custGeom>
            <a:avLst/>
            <a:gdLst/>
            <a:ahLst/>
            <a:cxnLst/>
            <a:rect l="l" t="t" r="r" b="b"/>
            <a:pathLst>
              <a:path h="144780">
                <a:moveTo>
                  <a:pt x="0" y="144565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8" name="object 308"/>
          <p:cNvSpPr/>
          <p:nvPr/>
        </p:nvSpPr>
        <p:spPr>
          <a:xfrm>
            <a:off x="5858445" y="2762913"/>
            <a:ext cx="44450" cy="0"/>
          </a:xfrm>
          <a:custGeom>
            <a:avLst/>
            <a:gdLst/>
            <a:ahLst/>
            <a:cxnLst/>
            <a:rect l="l" t="t" r="r" b="b"/>
            <a:pathLst>
              <a:path w="44450">
                <a:moveTo>
                  <a:pt x="0" y="0"/>
                </a:moveTo>
                <a:lnTo>
                  <a:pt x="43971" y="0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9" name="object 309"/>
          <p:cNvSpPr/>
          <p:nvPr/>
        </p:nvSpPr>
        <p:spPr>
          <a:xfrm>
            <a:off x="5956026" y="2762913"/>
            <a:ext cx="44450" cy="0"/>
          </a:xfrm>
          <a:custGeom>
            <a:avLst/>
            <a:gdLst/>
            <a:ahLst/>
            <a:cxnLst/>
            <a:rect l="l" t="t" r="r" b="b"/>
            <a:pathLst>
              <a:path w="44450">
                <a:moveTo>
                  <a:pt x="0" y="0"/>
                </a:moveTo>
                <a:lnTo>
                  <a:pt x="43971" y="0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0" name="object 310"/>
          <p:cNvSpPr/>
          <p:nvPr/>
        </p:nvSpPr>
        <p:spPr>
          <a:xfrm>
            <a:off x="6049136" y="2762913"/>
            <a:ext cx="44450" cy="0"/>
          </a:xfrm>
          <a:custGeom>
            <a:avLst/>
            <a:gdLst/>
            <a:ahLst/>
            <a:cxnLst/>
            <a:rect l="l" t="t" r="r" b="b"/>
            <a:pathLst>
              <a:path w="44450">
                <a:moveTo>
                  <a:pt x="0" y="0"/>
                </a:moveTo>
                <a:lnTo>
                  <a:pt x="43971" y="0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1" name="object 311"/>
          <p:cNvSpPr/>
          <p:nvPr/>
        </p:nvSpPr>
        <p:spPr>
          <a:xfrm>
            <a:off x="5762513" y="2762913"/>
            <a:ext cx="44450" cy="0"/>
          </a:xfrm>
          <a:custGeom>
            <a:avLst/>
            <a:gdLst/>
            <a:ahLst/>
            <a:cxnLst/>
            <a:rect l="l" t="t" r="r" b="b"/>
            <a:pathLst>
              <a:path w="44450">
                <a:moveTo>
                  <a:pt x="0" y="0"/>
                </a:moveTo>
                <a:lnTo>
                  <a:pt x="43969" y="0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2" name="object 312"/>
          <p:cNvSpPr/>
          <p:nvPr/>
        </p:nvSpPr>
        <p:spPr>
          <a:xfrm>
            <a:off x="6154714" y="2762913"/>
            <a:ext cx="44450" cy="0"/>
          </a:xfrm>
          <a:custGeom>
            <a:avLst/>
            <a:gdLst/>
            <a:ahLst/>
            <a:cxnLst/>
            <a:rect l="l" t="t" r="r" b="b"/>
            <a:pathLst>
              <a:path w="44450">
                <a:moveTo>
                  <a:pt x="0" y="0"/>
                </a:moveTo>
                <a:lnTo>
                  <a:pt x="43969" y="0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3" name="object 313"/>
          <p:cNvSpPr/>
          <p:nvPr/>
        </p:nvSpPr>
        <p:spPr>
          <a:xfrm>
            <a:off x="6249708" y="2762913"/>
            <a:ext cx="44450" cy="0"/>
          </a:xfrm>
          <a:custGeom>
            <a:avLst/>
            <a:gdLst/>
            <a:ahLst/>
            <a:cxnLst/>
            <a:rect l="l" t="t" r="r" b="b"/>
            <a:pathLst>
              <a:path w="44450">
                <a:moveTo>
                  <a:pt x="0" y="0"/>
                </a:moveTo>
                <a:lnTo>
                  <a:pt x="43969" y="0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4" name="object 314"/>
          <p:cNvSpPr/>
          <p:nvPr/>
        </p:nvSpPr>
        <p:spPr>
          <a:xfrm>
            <a:off x="6340939" y="2762913"/>
            <a:ext cx="44450" cy="0"/>
          </a:xfrm>
          <a:custGeom>
            <a:avLst/>
            <a:gdLst/>
            <a:ahLst/>
            <a:cxnLst/>
            <a:rect l="l" t="t" r="r" b="b"/>
            <a:pathLst>
              <a:path w="44450">
                <a:moveTo>
                  <a:pt x="0" y="0"/>
                </a:moveTo>
                <a:lnTo>
                  <a:pt x="43969" y="0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5" name="object 315"/>
          <p:cNvSpPr/>
          <p:nvPr/>
        </p:nvSpPr>
        <p:spPr>
          <a:xfrm>
            <a:off x="5728892" y="2609683"/>
            <a:ext cx="0" cy="87630"/>
          </a:xfrm>
          <a:custGeom>
            <a:avLst/>
            <a:gdLst/>
            <a:ahLst/>
            <a:cxnLst/>
            <a:rect l="l" t="t" r="r" b="b"/>
            <a:pathLst>
              <a:path h="87630">
                <a:moveTo>
                  <a:pt x="0" y="0"/>
                </a:moveTo>
                <a:lnTo>
                  <a:pt x="0" y="87001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6" name="object 316"/>
          <p:cNvSpPr/>
          <p:nvPr/>
        </p:nvSpPr>
        <p:spPr>
          <a:xfrm>
            <a:off x="5754073" y="2609683"/>
            <a:ext cx="0" cy="34925"/>
          </a:xfrm>
          <a:custGeom>
            <a:avLst/>
            <a:gdLst/>
            <a:ahLst/>
            <a:cxnLst/>
            <a:rect l="l" t="t" r="r" b="b"/>
            <a:pathLst>
              <a:path h="34925">
                <a:moveTo>
                  <a:pt x="0" y="0"/>
                </a:moveTo>
                <a:lnTo>
                  <a:pt x="0" y="34339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7" name="object 317"/>
          <p:cNvSpPr/>
          <p:nvPr/>
        </p:nvSpPr>
        <p:spPr>
          <a:xfrm>
            <a:off x="5779680" y="2609683"/>
            <a:ext cx="0" cy="87630"/>
          </a:xfrm>
          <a:custGeom>
            <a:avLst/>
            <a:gdLst/>
            <a:ahLst/>
            <a:cxnLst/>
            <a:rect l="l" t="t" r="r" b="b"/>
            <a:pathLst>
              <a:path h="87630">
                <a:moveTo>
                  <a:pt x="0" y="0"/>
                </a:moveTo>
                <a:lnTo>
                  <a:pt x="0" y="87001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8" name="object 318"/>
          <p:cNvSpPr/>
          <p:nvPr/>
        </p:nvSpPr>
        <p:spPr>
          <a:xfrm>
            <a:off x="5804862" y="2609683"/>
            <a:ext cx="0" cy="34925"/>
          </a:xfrm>
          <a:custGeom>
            <a:avLst/>
            <a:gdLst/>
            <a:ahLst/>
            <a:cxnLst/>
            <a:rect l="l" t="t" r="r" b="b"/>
            <a:pathLst>
              <a:path h="34925">
                <a:moveTo>
                  <a:pt x="0" y="0"/>
                </a:moveTo>
                <a:lnTo>
                  <a:pt x="0" y="34339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9" name="object 319"/>
          <p:cNvSpPr/>
          <p:nvPr/>
        </p:nvSpPr>
        <p:spPr>
          <a:xfrm>
            <a:off x="5825297" y="2609683"/>
            <a:ext cx="0" cy="87630"/>
          </a:xfrm>
          <a:custGeom>
            <a:avLst/>
            <a:gdLst/>
            <a:ahLst/>
            <a:cxnLst/>
            <a:rect l="l" t="t" r="r" b="b"/>
            <a:pathLst>
              <a:path h="87630">
                <a:moveTo>
                  <a:pt x="0" y="0"/>
                </a:moveTo>
                <a:lnTo>
                  <a:pt x="0" y="87001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0" name="object 320"/>
          <p:cNvSpPr/>
          <p:nvPr/>
        </p:nvSpPr>
        <p:spPr>
          <a:xfrm>
            <a:off x="5850478" y="2609683"/>
            <a:ext cx="0" cy="34925"/>
          </a:xfrm>
          <a:custGeom>
            <a:avLst/>
            <a:gdLst/>
            <a:ahLst/>
            <a:cxnLst/>
            <a:rect l="l" t="t" r="r" b="b"/>
            <a:pathLst>
              <a:path h="34925">
                <a:moveTo>
                  <a:pt x="0" y="0"/>
                </a:moveTo>
                <a:lnTo>
                  <a:pt x="0" y="34339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1" name="object 321"/>
          <p:cNvSpPr/>
          <p:nvPr/>
        </p:nvSpPr>
        <p:spPr>
          <a:xfrm>
            <a:off x="5876081" y="2609683"/>
            <a:ext cx="0" cy="87630"/>
          </a:xfrm>
          <a:custGeom>
            <a:avLst/>
            <a:gdLst/>
            <a:ahLst/>
            <a:cxnLst/>
            <a:rect l="l" t="t" r="r" b="b"/>
            <a:pathLst>
              <a:path h="87630">
                <a:moveTo>
                  <a:pt x="0" y="0"/>
                </a:moveTo>
                <a:lnTo>
                  <a:pt x="0" y="87001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2" name="object 322"/>
          <p:cNvSpPr/>
          <p:nvPr/>
        </p:nvSpPr>
        <p:spPr>
          <a:xfrm>
            <a:off x="5901266" y="2609683"/>
            <a:ext cx="0" cy="34925"/>
          </a:xfrm>
          <a:custGeom>
            <a:avLst/>
            <a:gdLst/>
            <a:ahLst/>
            <a:cxnLst/>
            <a:rect l="l" t="t" r="r" b="b"/>
            <a:pathLst>
              <a:path h="34925">
                <a:moveTo>
                  <a:pt x="0" y="0"/>
                </a:moveTo>
                <a:lnTo>
                  <a:pt x="0" y="34339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3" name="object 323"/>
          <p:cNvSpPr/>
          <p:nvPr/>
        </p:nvSpPr>
        <p:spPr>
          <a:xfrm>
            <a:off x="5924519" y="2609683"/>
            <a:ext cx="0" cy="87630"/>
          </a:xfrm>
          <a:custGeom>
            <a:avLst/>
            <a:gdLst/>
            <a:ahLst/>
            <a:cxnLst/>
            <a:rect l="l" t="t" r="r" b="b"/>
            <a:pathLst>
              <a:path h="87630">
                <a:moveTo>
                  <a:pt x="0" y="0"/>
                </a:moveTo>
                <a:lnTo>
                  <a:pt x="0" y="87001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4" name="object 324"/>
          <p:cNvSpPr/>
          <p:nvPr/>
        </p:nvSpPr>
        <p:spPr>
          <a:xfrm>
            <a:off x="5949706" y="2609683"/>
            <a:ext cx="0" cy="34925"/>
          </a:xfrm>
          <a:custGeom>
            <a:avLst/>
            <a:gdLst/>
            <a:ahLst/>
            <a:cxnLst/>
            <a:rect l="l" t="t" r="r" b="b"/>
            <a:pathLst>
              <a:path h="34925">
                <a:moveTo>
                  <a:pt x="0" y="0"/>
                </a:moveTo>
                <a:lnTo>
                  <a:pt x="0" y="34339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5" name="object 325"/>
          <p:cNvSpPr/>
          <p:nvPr/>
        </p:nvSpPr>
        <p:spPr>
          <a:xfrm>
            <a:off x="5975309" y="2609683"/>
            <a:ext cx="0" cy="87630"/>
          </a:xfrm>
          <a:custGeom>
            <a:avLst/>
            <a:gdLst/>
            <a:ahLst/>
            <a:cxnLst/>
            <a:rect l="l" t="t" r="r" b="b"/>
            <a:pathLst>
              <a:path h="87630">
                <a:moveTo>
                  <a:pt x="0" y="0"/>
                </a:moveTo>
                <a:lnTo>
                  <a:pt x="0" y="87001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6" name="object 326"/>
          <p:cNvSpPr/>
          <p:nvPr/>
        </p:nvSpPr>
        <p:spPr>
          <a:xfrm>
            <a:off x="6000494" y="2609683"/>
            <a:ext cx="0" cy="34925"/>
          </a:xfrm>
          <a:custGeom>
            <a:avLst/>
            <a:gdLst/>
            <a:ahLst/>
            <a:cxnLst/>
            <a:rect l="l" t="t" r="r" b="b"/>
            <a:pathLst>
              <a:path h="34925">
                <a:moveTo>
                  <a:pt x="0" y="0"/>
                </a:moveTo>
                <a:lnTo>
                  <a:pt x="0" y="34339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7" name="object 327"/>
          <p:cNvSpPr/>
          <p:nvPr/>
        </p:nvSpPr>
        <p:spPr>
          <a:xfrm>
            <a:off x="6020923" y="2609683"/>
            <a:ext cx="0" cy="87630"/>
          </a:xfrm>
          <a:custGeom>
            <a:avLst/>
            <a:gdLst/>
            <a:ahLst/>
            <a:cxnLst/>
            <a:rect l="l" t="t" r="r" b="b"/>
            <a:pathLst>
              <a:path h="87630">
                <a:moveTo>
                  <a:pt x="0" y="0"/>
                </a:moveTo>
                <a:lnTo>
                  <a:pt x="0" y="87001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8" name="object 328"/>
          <p:cNvSpPr/>
          <p:nvPr/>
        </p:nvSpPr>
        <p:spPr>
          <a:xfrm>
            <a:off x="6046110" y="2609683"/>
            <a:ext cx="0" cy="34925"/>
          </a:xfrm>
          <a:custGeom>
            <a:avLst/>
            <a:gdLst/>
            <a:ahLst/>
            <a:cxnLst/>
            <a:rect l="l" t="t" r="r" b="b"/>
            <a:pathLst>
              <a:path h="34925">
                <a:moveTo>
                  <a:pt x="0" y="0"/>
                </a:moveTo>
                <a:lnTo>
                  <a:pt x="0" y="34339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9" name="object 329"/>
          <p:cNvSpPr/>
          <p:nvPr/>
        </p:nvSpPr>
        <p:spPr>
          <a:xfrm>
            <a:off x="6071713" y="2609683"/>
            <a:ext cx="0" cy="87630"/>
          </a:xfrm>
          <a:custGeom>
            <a:avLst/>
            <a:gdLst/>
            <a:ahLst/>
            <a:cxnLst/>
            <a:rect l="l" t="t" r="r" b="b"/>
            <a:pathLst>
              <a:path h="87630">
                <a:moveTo>
                  <a:pt x="0" y="0"/>
                </a:moveTo>
                <a:lnTo>
                  <a:pt x="0" y="87001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0" name="object 330"/>
          <p:cNvSpPr/>
          <p:nvPr/>
        </p:nvSpPr>
        <p:spPr>
          <a:xfrm>
            <a:off x="6096899" y="2609683"/>
            <a:ext cx="0" cy="34925"/>
          </a:xfrm>
          <a:custGeom>
            <a:avLst/>
            <a:gdLst/>
            <a:ahLst/>
            <a:cxnLst/>
            <a:rect l="l" t="t" r="r" b="b"/>
            <a:pathLst>
              <a:path h="34925">
                <a:moveTo>
                  <a:pt x="0" y="0"/>
                </a:moveTo>
                <a:lnTo>
                  <a:pt x="0" y="34339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1" name="object 331"/>
          <p:cNvSpPr/>
          <p:nvPr/>
        </p:nvSpPr>
        <p:spPr>
          <a:xfrm>
            <a:off x="6122029" y="2609683"/>
            <a:ext cx="0" cy="87630"/>
          </a:xfrm>
          <a:custGeom>
            <a:avLst/>
            <a:gdLst/>
            <a:ahLst/>
            <a:cxnLst/>
            <a:rect l="l" t="t" r="r" b="b"/>
            <a:pathLst>
              <a:path h="87630">
                <a:moveTo>
                  <a:pt x="0" y="0"/>
                </a:moveTo>
                <a:lnTo>
                  <a:pt x="0" y="87001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2" name="object 332"/>
          <p:cNvSpPr/>
          <p:nvPr/>
        </p:nvSpPr>
        <p:spPr>
          <a:xfrm>
            <a:off x="6147216" y="2609683"/>
            <a:ext cx="0" cy="34925"/>
          </a:xfrm>
          <a:custGeom>
            <a:avLst/>
            <a:gdLst/>
            <a:ahLst/>
            <a:cxnLst/>
            <a:rect l="l" t="t" r="r" b="b"/>
            <a:pathLst>
              <a:path h="34925">
                <a:moveTo>
                  <a:pt x="0" y="0"/>
                </a:moveTo>
                <a:lnTo>
                  <a:pt x="0" y="34339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3" name="object 333"/>
          <p:cNvSpPr/>
          <p:nvPr/>
        </p:nvSpPr>
        <p:spPr>
          <a:xfrm>
            <a:off x="6172819" y="2609683"/>
            <a:ext cx="0" cy="87630"/>
          </a:xfrm>
          <a:custGeom>
            <a:avLst/>
            <a:gdLst/>
            <a:ahLst/>
            <a:cxnLst/>
            <a:rect l="l" t="t" r="r" b="b"/>
            <a:pathLst>
              <a:path h="87630">
                <a:moveTo>
                  <a:pt x="0" y="0"/>
                </a:moveTo>
                <a:lnTo>
                  <a:pt x="0" y="87001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4" name="object 334"/>
          <p:cNvSpPr/>
          <p:nvPr/>
        </p:nvSpPr>
        <p:spPr>
          <a:xfrm>
            <a:off x="6198005" y="2609683"/>
            <a:ext cx="0" cy="34925"/>
          </a:xfrm>
          <a:custGeom>
            <a:avLst/>
            <a:gdLst/>
            <a:ahLst/>
            <a:cxnLst/>
            <a:rect l="l" t="t" r="r" b="b"/>
            <a:pathLst>
              <a:path h="34925">
                <a:moveTo>
                  <a:pt x="0" y="0"/>
                </a:moveTo>
                <a:lnTo>
                  <a:pt x="0" y="34339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5" name="object 335"/>
          <p:cNvSpPr/>
          <p:nvPr/>
        </p:nvSpPr>
        <p:spPr>
          <a:xfrm>
            <a:off x="6218434" y="2609683"/>
            <a:ext cx="0" cy="87630"/>
          </a:xfrm>
          <a:custGeom>
            <a:avLst/>
            <a:gdLst/>
            <a:ahLst/>
            <a:cxnLst/>
            <a:rect l="l" t="t" r="r" b="b"/>
            <a:pathLst>
              <a:path h="87630">
                <a:moveTo>
                  <a:pt x="0" y="0"/>
                </a:moveTo>
                <a:lnTo>
                  <a:pt x="0" y="87001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6" name="object 336"/>
          <p:cNvSpPr/>
          <p:nvPr/>
        </p:nvSpPr>
        <p:spPr>
          <a:xfrm>
            <a:off x="6243620" y="2609683"/>
            <a:ext cx="0" cy="34925"/>
          </a:xfrm>
          <a:custGeom>
            <a:avLst/>
            <a:gdLst/>
            <a:ahLst/>
            <a:cxnLst/>
            <a:rect l="l" t="t" r="r" b="b"/>
            <a:pathLst>
              <a:path h="34925">
                <a:moveTo>
                  <a:pt x="0" y="0"/>
                </a:moveTo>
                <a:lnTo>
                  <a:pt x="0" y="34339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7" name="object 337"/>
          <p:cNvSpPr/>
          <p:nvPr/>
        </p:nvSpPr>
        <p:spPr>
          <a:xfrm>
            <a:off x="6269224" y="2609683"/>
            <a:ext cx="0" cy="87630"/>
          </a:xfrm>
          <a:custGeom>
            <a:avLst/>
            <a:gdLst/>
            <a:ahLst/>
            <a:cxnLst/>
            <a:rect l="l" t="t" r="r" b="b"/>
            <a:pathLst>
              <a:path h="87630">
                <a:moveTo>
                  <a:pt x="0" y="0"/>
                </a:moveTo>
                <a:lnTo>
                  <a:pt x="0" y="87001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8" name="object 338"/>
          <p:cNvSpPr/>
          <p:nvPr/>
        </p:nvSpPr>
        <p:spPr>
          <a:xfrm>
            <a:off x="6294409" y="2609683"/>
            <a:ext cx="0" cy="34925"/>
          </a:xfrm>
          <a:custGeom>
            <a:avLst/>
            <a:gdLst/>
            <a:ahLst/>
            <a:cxnLst/>
            <a:rect l="l" t="t" r="r" b="b"/>
            <a:pathLst>
              <a:path h="34925">
                <a:moveTo>
                  <a:pt x="0" y="0"/>
                </a:moveTo>
                <a:lnTo>
                  <a:pt x="0" y="34339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9" name="object 339"/>
          <p:cNvSpPr/>
          <p:nvPr/>
        </p:nvSpPr>
        <p:spPr>
          <a:xfrm>
            <a:off x="6317662" y="2609683"/>
            <a:ext cx="0" cy="87630"/>
          </a:xfrm>
          <a:custGeom>
            <a:avLst/>
            <a:gdLst/>
            <a:ahLst/>
            <a:cxnLst/>
            <a:rect l="l" t="t" r="r" b="b"/>
            <a:pathLst>
              <a:path h="87630">
                <a:moveTo>
                  <a:pt x="0" y="0"/>
                </a:moveTo>
                <a:lnTo>
                  <a:pt x="0" y="87001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0" name="object 340"/>
          <p:cNvSpPr/>
          <p:nvPr/>
        </p:nvSpPr>
        <p:spPr>
          <a:xfrm>
            <a:off x="6342847" y="2609683"/>
            <a:ext cx="0" cy="34925"/>
          </a:xfrm>
          <a:custGeom>
            <a:avLst/>
            <a:gdLst/>
            <a:ahLst/>
            <a:cxnLst/>
            <a:rect l="l" t="t" r="r" b="b"/>
            <a:pathLst>
              <a:path h="34925">
                <a:moveTo>
                  <a:pt x="0" y="0"/>
                </a:moveTo>
                <a:lnTo>
                  <a:pt x="0" y="34339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1" name="object 341"/>
          <p:cNvSpPr/>
          <p:nvPr/>
        </p:nvSpPr>
        <p:spPr>
          <a:xfrm>
            <a:off x="6368450" y="2609683"/>
            <a:ext cx="0" cy="87630"/>
          </a:xfrm>
          <a:custGeom>
            <a:avLst/>
            <a:gdLst/>
            <a:ahLst/>
            <a:cxnLst/>
            <a:rect l="l" t="t" r="r" b="b"/>
            <a:pathLst>
              <a:path h="87630">
                <a:moveTo>
                  <a:pt x="0" y="0"/>
                </a:moveTo>
                <a:lnTo>
                  <a:pt x="0" y="87001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2" name="object 342"/>
          <p:cNvSpPr/>
          <p:nvPr/>
        </p:nvSpPr>
        <p:spPr>
          <a:xfrm>
            <a:off x="6393632" y="2609683"/>
            <a:ext cx="0" cy="34925"/>
          </a:xfrm>
          <a:custGeom>
            <a:avLst/>
            <a:gdLst/>
            <a:ahLst/>
            <a:cxnLst/>
            <a:rect l="l" t="t" r="r" b="b"/>
            <a:pathLst>
              <a:path h="34925">
                <a:moveTo>
                  <a:pt x="0" y="0"/>
                </a:moveTo>
                <a:lnTo>
                  <a:pt x="0" y="34339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3" name="object 343"/>
          <p:cNvSpPr/>
          <p:nvPr/>
        </p:nvSpPr>
        <p:spPr>
          <a:xfrm>
            <a:off x="6414066" y="2609683"/>
            <a:ext cx="0" cy="87630"/>
          </a:xfrm>
          <a:custGeom>
            <a:avLst/>
            <a:gdLst/>
            <a:ahLst/>
            <a:cxnLst/>
            <a:rect l="l" t="t" r="r" b="b"/>
            <a:pathLst>
              <a:path h="87630">
                <a:moveTo>
                  <a:pt x="0" y="0"/>
                </a:moveTo>
                <a:lnTo>
                  <a:pt x="0" y="87001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4" name="object 344"/>
          <p:cNvSpPr/>
          <p:nvPr/>
        </p:nvSpPr>
        <p:spPr>
          <a:xfrm>
            <a:off x="6439248" y="2609683"/>
            <a:ext cx="0" cy="34925"/>
          </a:xfrm>
          <a:custGeom>
            <a:avLst/>
            <a:gdLst/>
            <a:ahLst/>
            <a:cxnLst/>
            <a:rect l="l" t="t" r="r" b="b"/>
            <a:pathLst>
              <a:path h="34925">
                <a:moveTo>
                  <a:pt x="0" y="0"/>
                </a:moveTo>
                <a:lnTo>
                  <a:pt x="0" y="34339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5" name="object 345"/>
          <p:cNvSpPr/>
          <p:nvPr/>
        </p:nvSpPr>
        <p:spPr>
          <a:xfrm>
            <a:off x="6464855" y="2609683"/>
            <a:ext cx="0" cy="175895"/>
          </a:xfrm>
          <a:custGeom>
            <a:avLst/>
            <a:gdLst/>
            <a:ahLst/>
            <a:cxnLst/>
            <a:rect l="l" t="t" r="r" b="b"/>
            <a:pathLst>
              <a:path h="175894">
                <a:moveTo>
                  <a:pt x="0" y="0"/>
                </a:moveTo>
                <a:lnTo>
                  <a:pt x="0" y="175409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6" name="object 346"/>
          <p:cNvSpPr/>
          <p:nvPr/>
        </p:nvSpPr>
        <p:spPr>
          <a:xfrm>
            <a:off x="5704228" y="2609683"/>
            <a:ext cx="0" cy="34925"/>
          </a:xfrm>
          <a:custGeom>
            <a:avLst/>
            <a:gdLst/>
            <a:ahLst/>
            <a:cxnLst/>
            <a:rect l="l" t="t" r="r" b="b"/>
            <a:pathLst>
              <a:path h="34925">
                <a:moveTo>
                  <a:pt x="0" y="0"/>
                </a:moveTo>
                <a:lnTo>
                  <a:pt x="0" y="34339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7" name="object 347"/>
          <p:cNvSpPr/>
          <p:nvPr/>
        </p:nvSpPr>
        <p:spPr>
          <a:xfrm>
            <a:off x="5626458" y="2956419"/>
            <a:ext cx="0" cy="52069"/>
          </a:xfrm>
          <a:custGeom>
            <a:avLst/>
            <a:gdLst/>
            <a:ahLst/>
            <a:cxnLst/>
            <a:rect l="l" t="t" r="r" b="b"/>
            <a:pathLst>
              <a:path h="52069">
                <a:moveTo>
                  <a:pt x="0" y="51729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8" name="object 348"/>
          <p:cNvSpPr/>
          <p:nvPr/>
        </p:nvSpPr>
        <p:spPr>
          <a:xfrm>
            <a:off x="5654768" y="2956419"/>
            <a:ext cx="0" cy="52069"/>
          </a:xfrm>
          <a:custGeom>
            <a:avLst/>
            <a:gdLst/>
            <a:ahLst/>
            <a:cxnLst/>
            <a:rect l="l" t="t" r="r" b="b"/>
            <a:pathLst>
              <a:path h="52069">
                <a:moveTo>
                  <a:pt x="0" y="51729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9" name="object 349"/>
          <p:cNvSpPr/>
          <p:nvPr/>
        </p:nvSpPr>
        <p:spPr>
          <a:xfrm>
            <a:off x="5683078" y="2956419"/>
            <a:ext cx="0" cy="52069"/>
          </a:xfrm>
          <a:custGeom>
            <a:avLst/>
            <a:gdLst/>
            <a:ahLst/>
            <a:cxnLst/>
            <a:rect l="l" t="t" r="r" b="b"/>
            <a:pathLst>
              <a:path h="52069">
                <a:moveTo>
                  <a:pt x="0" y="51729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0" name="object 350"/>
          <p:cNvSpPr/>
          <p:nvPr/>
        </p:nvSpPr>
        <p:spPr>
          <a:xfrm>
            <a:off x="5711389" y="2921691"/>
            <a:ext cx="0" cy="86995"/>
          </a:xfrm>
          <a:custGeom>
            <a:avLst/>
            <a:gdLst/>
            <a:ahLst/>
            <a:cxnLst/>
            <a:rect l="l" t="t" r="r" b="b"/>
            <a:pathLst>
              <a:path h="86994">
                <a:moveTo>
                  <a:pt x="0" y="86457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1" name="object 351"/>
          <p:cNvSpPr/>
          <p:nvPr/>
        </p:nvSpPr>
        <p:spPr>
          <a:xfrm>
            <a:off x="5739696" y="2956419"/>
            <a:ext cx="0" cy="52069"/>
          </a:xfrm>
          <a:custGeom>
            <a:avLst/>
            <a:gdLst/>
            <a:ahLst/>
            <a:cxnLst/>
            <a:rect l="l" t="t" r="r" b="b"/>
            <a:pathLst>
              <a:path h="52069">
                <a:moveTo>
                  <a:pt x="0" y="51729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2" name="object 352"/>
          <p:cNvSpPr/>
          <p:nvPr/>
        </p:nvSpPr>
        <p:spPr>
          <a:xfrm>
            <a:off x="5768006" y="2956419"/>
            <a:ext cx="0" cy="52069"/>
          </a:xfrm>
          <a:custGeom>
            <a:avLst/>
            <a:gdLst/>
            <a:ahLst/>
            <a:cxnLst/>
            <a:rect l="l" t="t" r="r" b="b"/>
            <a:pathLst>
              <a:path h="52069">
                <a:moveTo>
                  <a:pt x="0" y="51729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3" name="object 353"/>
          <p:cNvSpPr/>
          <p:nvPr/>
        </p:nvSpPr>
        <p:spPr>
          <a:xfrm>
            <a:off x="5796316" y="2956419"/>
            <a:ext cx="0" cy="52069"/>
          </a:xfrm>
          <a:custGeom>
            <a:avLst/>
            <a:gdLst/>
            <a:ahLst/>
            <a:cxnLst/>
            <a:rect l="l" t="t" r="r" b="b"/>
            <a:pathLst>
              <a:path h="52069">
                <a:moveTo>
                  <a:pt x="0" y="51729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4" name="object 354"/>
          <p:cNvSpPr/>
          <p:nvPr/>
        </p:nvSpPr>
        <p:spPr>
          <a:xfrm>
            <a:off x="5824627" y="2956419"/>
            <a:ext cx="0" cy="52069"/>
          </a:xfrm>
          <a:custGeom>
            <a:avLst/>
            <a:gdLst/>
            <a:ahLst/>
            <a:cxnLst/>
            <a:rect l="l" t="t" r="r" b="b"/>
            <a:pathLst>
              <a:path h="52069">
                <a:moveTo>
                  <a:pt x="0" y="51729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5" name="object 355"/>
          <p:cNvSpPr/>
          <p:nvPr/>
        </p:nvSpPr>
        <p:spPr>
          <a:xfrm>
            <a:off x="5852937" y="2863584"/>
            <a:ext cx="0" cy="144780"/>
          </a:xfrm>
          <a:custGeom>
            <a:avLst/>
            <a:gdLst/>
            <a:ahLst/>
            <a:cxnLst/>
            <a:rect l="l" t="t" r="r" b="b"/>
            <a:pathLst>
              <a:path h="144780">
                <a:moveTo>
                  <a:pt x="0" y="144565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6" name="object 356"/>
          <p:cNvSpPr txBox="1"/>
          <p:nvPr/>
        </p:nvSpPr>
        <p:spPr>
          <a:xfrm>
            <a:off x="5250859" y="2677749"/>
            <a:ext cx="356870" cy="9779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450" spc="5" dirty="0">
                <a:solidFill>
                  <a:srgbClr val="151616"/>
                </a:solidFill>
                <a:latin typeface="Arial"/>
                <a:cs typeface="Arial"/>
              </a:rPr>
              <a:t>1 5 3</a:t>
            </a:r>
            <a:r>
              <a:rPr sz="450" spc="114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450" spc="5" dirty="0">
                <a:solidFill>
                  <a:srgbClr val="151616"/>
                </a:solidFill>
                <a:latin typeface="Arial"/>
                <a:cs typeface="Arial"/>
              </a:rPr>
              <a:t>7</a:t>
            </a:r>
            <a:endParaRPr sz="450">
              <a:latin typeface="Arial"/>
              <a:cs typeface="Arial"/>
            </a:endParaRPr>
          </a:p>
        </p:txBody>
      </p:sp>
      <p:sp>
        <p:nvSpPr>
          <p:cNvPr id="357" name="object 357"/>
          <p:cNvSpPr/>
          <p:nvPr/>
        </p:nvSpPr>
        <p:spPr>
          <a:xfrm>
            <a:off x="5260402" y="2762913"/>
            <a:ext cx="44450" cy="0"/>
          </a:xfrm>
          <a:custGeom>
            <a:avLst/>
            <a:gdLst/>
            <a:ahLst/>
            <a:cxnLst/>
            <a:rect l="l" t="t" r="r" b="b"/>
            <a:pathLst>
              <a:path w="44450">
                <a:moveTo>
                  <a:pt x="0" y="0"/>
                </a:moveTo>
                <a:lnTo>
                  <a:pt x="43971" y="0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8" name="object 358"/>
          <p:cNvSpPr/>
          <p:nvPr/>
        </p:nvSpPr>
        <p:spPr>
          <a:xfrm>
            <a:off x="5365979" y="2762913"/>
            <a:ext cx="44450" cy="0"/>
          </a:xfrm>
          <a:custGeom>
            <a:avLst/>
            <a:gdLst/>
            <a:ahLst/>
            <a:cxnLst/>
            <a:rect l="l" t="t" r="r" b="b"/>
            <a:pathLst>
              <a:path w="44450">
                <a:moveTo>
                  <a:pt x="0" y="0"/>
                </a:moveTo>
                <a:lnTo>
                  <a:pt x="43969" y="0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9" name="object 359"/>
          <p:cNvSpPr/>
          <p:nvPr/>
        </p:nvSpPr>
        <p:spPr>
          <a:xfrm>
            <a:off x="5460973" y="2762913"/>
            <a:ext cx="44450" cy="0"/>
          </a:xfrm>
          <a:custGeom>
            <a:avLst/>
            <a:gdLst/>
            <a:ahLst/>
            <a:cxnLst/>
            <a:rect l="l" t="t" r="r" b="b"/>
            <a:pathLst>
              <a:path w="44450">
                <a:moveTo>
                  <a:pt x="0" y="0"/>
                </a:moveTo>
                <a:lnTo>
                  <a:pt x="43969" y="0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0" name="object 360"/>
          <p:cNvSpPr/>
          <p:nvPr/>
        </p:nvSpPr>
        <p:spPr>
          <a:xfrm>
            <a:off x="5552203" y="2762913"/>
            <a:ext cx="44450" cy="0"/>
          </a:xfrm>
          <a:custGeom>
            <a:avLst/>
            <a:gdLst/>
            <a:ahLst/>
            <a:cxnLst/>
            <a:rect l="l" t="t" r="r" b="b"/>
            <a:pathLst>
              <a:path w="44450">
                <a:moveTo>
                  <a:pt x="0" y="0"/>
                </a:moveTo>
                <a:lnTo>
                  <a:pt x="43971" y="0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1" name="object 361"/>
          <p:cNvSpPr/>
          <p:nvPr/>
        </p:nvSpPr>
        <p:spPr>
          <a:xfrm>
            <a:off x="5232189" y="2609683"/>
            <a:ext cx="0" cy="87630"/>
          </a:xfrm>
          <a:custGeom>
            <a:avLst/>
            <a:gdLst/>
            <a:ahLst/>
            <a:cxnLst/>
            <a:rect l="l" t="t" r="r" b="b"/>
            <a:pathLst>
              <a:path h="87630">
                <a:moveTo>
                  <a:pt x="0" y="0"/>
                </a:moveTo>
                <a:lnTo>
                  <a:pt x="0" y="87001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2" name="object 362"/>
          <p:cNvSpPr/>
          <p:nvPr/>
        </p:nvSpPr>
        <p:spPr>
          <a:xfrm>
            <a:off x="5257375" y="2609683"/>
            <a:ext cx="0" cy="34925"/>
          </a:xfrm>
          <a:custGeom>
            <a:avLst/>
            <a:gdLst/>
            <a:ahLst/>
            <a:cxnLst/>
            <a:rect l="l" t="t" r="r" b="b"/>
            <a:pathLst>
              <a:path h="34925">
                <a:moveTo>
                  <a:pt x="0" y="0"/>
                </a:moveTo>
                <a:lnTo>
                  <a:pt x="0" y="34339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3" name="object 363"/>
          <p:cNvSpPr/>
          <p:nvPr/>
        </p:nvSpPr>
        <p:spPr>
          <a:xfrm>
            <a:off x="5282979" y="2609683"/>
            <a:ext cx="0" cy="87630"/>
          </a:xfrm>
          <a:custGeom>
            <a:avLst/>
            <a:gdLst/>
            <a:ahLst/>
            <a:cxnLst/>
            <a:rect l="l" t="t" r="r" b="b"/>
            <a:pathLst>
              <a:path h="87630">
                <a:moveTo>
                  <a:pt x="0" y="0"/>
                </a:moveTo>
                <a:lnTo>
                  <a:pt x="0" y="87001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4" name="object 364"/>
          <p:cNvSpPr/>
          <p:nvPr/>
        </p:nvSpPr>
        <p:spPr>
          <a:xfrm>
            <a:off x="5308160" y="2609683"/>
            <a:ext cx="0" cy="34925"/>
          </a:xfrm>
          <a:custGeom>
            <a:avLst/>
            <a:gdLst/>
            <a:ahLst/>
            <a:cxnLst/>
            <a:rect l="l" t="t" r="r" b="b"/>
            <a:pathLst>
              <a:path h="34925">
                <a:moveTo>
                  <a:pt x="0" y="0"/>
                </a:moveTo>
                <a:lnTo>
                  <a:pt x="0" y="34339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5" name="object 365"/>
          <p:cNvSpPr/>
          <p:nvPr/>
        </p:nvSpPr>
        <p:spPr>
          <a:xfrm>
            <a:off x="5333295" y="2609683"/>
            <a:ext cx="0" cy="87630"/>
          </a:xfrm>
          <a:custGeom>
            <a:avLst/>
            <a:gdLst/>
            <a:ahLst/>
            <a:cxnLst/>
            <a:rect l="l" t="t" r="r" b="b"/>
            <a:pathLst>
              <a:path h="87630">
                <a:moveTo>
                  <a:pt x="0" y="0"/>
                </a:moveTo>
                <a:lnTo>
                  <a:pt x="0" y="87001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6" name="object 366"/>
          <p:cNvSpPr/>
          <p:nvPr/>
        </p:nvSpPr>
        <p:spPr>
          <a:xfrm>
            <a:off x="5358481" y="2609683"/>
            <a:ext cx="0" cy="34925"/>
          </a:xfrm>
          <a:custGeom>
            <a:avLst/>
            <a:gdLst/>
            <a:ahLst/>
            <a:cxnLst/>
            <a:rect l="l" t="t" r="r" b="b"/>
            <a:pathLst>
              <a:path h="34925">
                <a:moveTo>
                  <a:pt x="0" y="0"/>
                </a:moveTo>
                <a:lnTo>
                  <a:pt x="0" y="34339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7" name="object 367"/>
          <p:cNvSpPr/>
          <p:nvPr/>
        </p:nvSpPr>
        <p:spPr>
          <a:xfrm>
            <a:off x="5384084" y="2609683"/>
            <a:ext cx="0" cy="87630"/>
          </a:xfrm>
          <a:custGeom>
            <a:avLst/>
            <a:gdLst/>
            <a:ahLst/>
            <a:cxnLst/>
            <a:rect l="l" t="t" r="r" b="b"/>
            <a:pathLst>
              <a:path h="87630">
                <a:moveTo>
                  <a:pt x="0" y="0"/>
                </a:moveTo>
                <a:lnTo>
                  <a:pt x="0" y="87001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8" name="object 368"/>
          <p:cNvSpPr/>
          <p:nvPr/>
        </p:nvSpPr>
        <p:spPr>
          <a:xfrm>
            <a:off x="5409270" y="2609683"/>
            <a:ext cx="0" cy="34925"/>
          </a:xfrm>
          <a:custGeom>
            <a:avLst/>
            <a:gdLst/>
            <a:ahLst/>
            <a:cxnLst/>
            <a:rect l="l" t="t" r="r" b="b"/>
            <a:pathLst>
              <a:path h="34925">
                <a:moveTo>
                  <a:pt x="0" y="0"/>
                </a:moveTo>
                <a:lnTo>
                  <a:pt x="0" y="34339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9" name="object 369"/>
          <p:cNvSpPr/>
          <p:nvPr/>
        </p:nvSpPr>
        <p:spPr>
          <a:xfrm>
            <a:off x="5429699" y="2609683"/>
            <a:ext cx="0" cy="87630"/>
          </a:xfrm>
          <a:custGeom>
            <a:avLst/>
            <a:gdLst/>
            <a:ahLst/>
            <a:cxnLst/>
            <a:rect l="l" t="t" r="r" b="b"/>
            <a:pathLst>
              <a:path h="87630">
                <a:moveTo>
                  <a:pt x="0" y="0"/>
                </a:moveTo>
                <a:lnTo>
                  <a:pt x="0" y="87001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0" name="object 370"/>
          <p:cNvSpPr/>
          <p:nvPr/>
        </p:nvSpPr>
        <p:spPr>
          <a:xfrm>
            <a:off x="5454886" y="2609683"/>
            <a:ext cx="0" cy="34925"/>
          </a:xfrm>
          <a:custGeom>
            <a:avLst/>
            <a:gdLst/>
            <a:ahLst/>
            <a:cxnLst/>
            <a:rect l="l" t="t" r="r" b="b"/>
            <a:pathLst>
              <a:path h="34925">
                <a:moveTo>
                  <a:pt x="0" y="0"/>
                </a:moveTo>
                <a:lnTo>
                  <a:pt x="0" y="34339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1" name="object 371"/>
          <p:cNvSpPr/>
          <p:nvPr/>
        </p:nvSpPr>
        <p:spPr>
          <a:xfrm>
            <a:off x="5480489" y="2609683"/>
            <a:ext cx="0" cy="87630"/>
          </a:xfrm>
          <a:custGeom>
            <a:avLst/>
            <a:gdLst/>
            <a:ahLst/>
            <a:cxnLst/>
            <a:rect l="l" t="t" r="r" b="b"/>
            <a:pathLst>
              <a:path h="87630">
                <a:moveTo>
                  <a:pt x="0" y="0"/>
                </a:moveTo>
                <a:lnTo>
                  <a:pt x="0" y="87001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2" name="object 372"/>
          <p:cNvSpPr/>
          <p:nvPr/>
        </p:nvSpPr>
        <p:spPr>
          <a:xfrm>
            <a:off x="5505674" y="2609683"/>
            <a:ext cx="0" cy="34925"/>
          </a:xfrm>
          <a:custGeom>
            <a:avLst/>
            <a:gdLst/>
            <a:ahLst/>
            <a:cxnLst/>
            <a:rect l="l" t="t" r="r" b="b"/>
            <a:pathLst>
              <a:path h="34925">
                <a:moveTo>
                  <a:pt x="0" y="0"/>
                </a:moveTo>
                <a:lnTo>
                  <a:pt x="0" y="34339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3" name="object 373"/>
          <p:cNvSpPr/>
          <p:nvPr/>
        </p:nvSpPr>
        <p:spPr>
          <a:xfrm>
            <a:off x="5528927" y="2609683"/>
            <a:ext cx="0" cy="87630"/>
          </a:xfrm>
          <a:custGeom>
            <a:avLst/>
            <a:gdLst/>
            <a:ahLst/>
            <a:cxnLst/>
            <a:rect l="l" t="t" r="r" b="b"/>
            <a:pathLst>
              <a:path h="87630">
                <a:moveTo>
                  <a:pt x="0" y="0"/>
                </a:moveTo>
                <a:lnTo>
                  <a:pt x="0" y="87001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4" name="object 374"/>
          <p:cNvSpPr/>
          <p:nvPr/>
        </p:nvSpPr>
        <p:spPr>
          <a:xfrm>
            <a:off x="5554112" y="2609683"/>
            <a:ext cx="0" cy="34925"/>
          </a:xfrm>
          <a:custGeom>
            <a:avLst/>
            <a:gdLst/>
            <a:ahLst/>
            <a:cxnLst/>
            <a:rect l="l" t="t" r="r" b="b"/>
            <a:pathLst>
              <a:path h="34925">
                <a:moveTo>
                  <a:pt x="0" y="0"/>
                </a:moveTo>
                <a:lnTo>
                  <a:pt x="0" y="34339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5" name="object 375"/>
          <p:cNvSpPr/>
          <p:nvPr/>
        </p:nvSpPr>
        <p:spPr>
          <a:xfrm>
            <a:off x="5579715" y="2609683"/>
            <a:ext cx="0" cy="87630"/>
          </a:xfrm>
          <a:custGeom>
            <a:avLst/>
            <a:gdLst/>
            <a:ahLst/>
            <a:cxnLst/>
            <a:rect l="l" t="t" r="r" b="b"/>
            <a:pathLst>
              <a:path h="87630">
                <a:moveTo>
                  <a:pt x="0" y="0"/>
                </a:moveTo>
                <a:lnTo>
                  <a:pt x="0" y="87001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6" name="object 376"/>
          <p:cNvSpPr/>
          <p:nvPr/>
        </p:nvSpPr>
        <p:spPr>
          <a:xfrm>
            <a:off x="5604897" y="2609683"/>
            <a:ext cx="0" cy="34925"/>
          </a:xfrm>
          <a:custGeom>
            <a:avLst/>
            <a:gdLst/>
            <a:ahLst/>
            <a:cxnLst/>
            <a:rect l="l" t="t" r="r" b="b"/>
            <a:pathLst>
              <a:path h="34925">
                <a:moveTo>
                  <a:pt x="0" y="0"/>
                </a:moveTo>
                <a:lnTo>
                  <a:pt x="0" y="34339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7" name="object 377"/>
          <p:cNvSpPr/>
          <p:nvPr/>
        </p:nvSpPr>
        <p:spPr>
          <a:xfrm>
            <a:off x="5625331" y="2609683"/>
            <a:ext cx="0" cy="87630"/>
          </a:xfrm>
          <a:custGeom>
            <a:avLst/>
            <a:gdLst/>
            <a:ahLst/>
            <a:cxnLst/>
            <a:rect l="l" t="t" r="r" b="b"/>
            <a:pathLst>
              <a:path h="87630">
                <a:moveTo>
                  <a:pt x="0" y="0"/>
                </a:moveTo>
                <a:lnTo>
                  <a:pt x="0" y="87001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8" name="object 378"/>
          <p:cNvSpPr/>
          <p:nvPr/>
        </p:nvSpPr>
        <p:spPr>
          <a:xfrm>
            <a:off x="5650513" y="2609683"/>
            <a:ext cx="0" cy="34925"/>
          </a:xfrm>
          <a:custGeom>
            <a:avLst/>
            <a:gdLst/>
            <a:ahLst/>
            <a:cxnLst/>
            <a:rect l="l" t="t" r="r" b="b"/>
            <a:pathLst>
              <a:path h="34925">
                <a:moveTo>
                  <a:pt x="0" y="0"/>
                </a:moveTo>
                <a:lnTo>
                  <a:pt x="0" y="34339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9" name="object 379"/>
          <p:cNvSpPr/>
          <p:nvPr/>
        </p:nvSpPr>
        <p:spPr>
          <a:xfrm>
            <a:off x="5676120" y="2609683"/>
            <a:ext cx="0" cy="175895"/>
          </a:xfrm>
          <a:custGeom>
            <a:avLst/>
            <a:gdLst/>
            <a:ahLst/>
            <a:cxnLst/>
            <a:rect l="l" t="t" r="r" b="b"/>
            <a:pathLst>
              <a:path h="175894">
                <a:moveTo>
                  <a:pt x="0" y="0"/>
                </a:moveTo>
                <a:lnTo>
                  <a:pt x="0" y="175409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0" name="object 380"/>
          <p:cNvSpPr txBox="1"/>
          <p:nvPr/>
        </p:nvSpPr>
        <p:spPr>
          <a:xfrm>
            <a:off x="5751486" y="2677749"/>
            <a:ext cx="645160" cy="9779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450" spc="5" dirty="0">
                <a:solidFill>
                  <a:srgbClr val="151616"/>
                </a:solidFill>
                <a:latin typeface="Arial"/>
                <a:cs typeface="Arial"/>
              </a:rPr>
              <a:t>1 1 3 1 5 3</a:t>
            </a:r>
            <a:r>
              <a:rPr sz="450" spc="1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450" spc="5" dirty="0">
                <a:solidFill>
                  <a:srgbClr val="151616"/>
                </a:solidFill>
                <a:latin typeface="Arial"/>
                <a:cs typeface="Arial"/>
              </a:rPr>
              <a:t>7</a:t>
            </a:r>
            <a:endParaRPr sz="450">
              <a:latin typeface="Arial"/>
              <a:cs typeface="Arial"/>
            </a:endParaRPr>
          </a:p>
        </p:txBody>
      </p:sp>
      <p:sp>
        <p:nvSpPr>
          <p:cNvPr id="381" name="object 381"/>
          <p:cNvSpPr txBox="1"/>
          <p:nvPr/>
        </p:nvSpPr>
        <p:spPr>
          <a:xfrm>
            <a:off x="5250859" y="2667262"/>
            <a:ext cx="1229995" cy="19113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450" spc="5" dirty="0">
                <a:solidFill>
                  <a:srgbClr val="151616"/>
                </a:solidFill>
                <a:latin typeface="Arial"/>
                <a:cs typeface="Arial"/>
              </a:rPr>
              <a:t>2 8 4 8 </a:t>
            </a:r>
            <a:r>
              <a:rPr sz="1050" spc="10" dirty="0">
                <a:solidFill>
                  <a:srgbClr val="151616"/>
                </a:solidFill>
                <a:latin typeface="Arial"/>
                <a:cs typeface="Arial"/>
              </a:rPr>
              <a:t>3 </a:t>
            </a:r>
            <a:r>
              <a:rPr sz="450" spc="5" dirty="0">
                <a:solidFill>
                  <a:srgbClr val="151616"/>
                </a:solidFill>
                <a:latin typeface="Arial"/>
                <a:cs typeface="Arial"/>
              </a:rPr>
              <a:t>8 4 8 2 8 4</a:t>
            </a:r>
            <a:r>
              <a:rPr sz="450" spc="8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450" spc="5" dirty="0">
                <a:solidFill>
                  <a:srgbClr val="151616"/>
                </a:solidFill>
                <a:latin typeface="Arial"/>
                <a:cs typeface="Arial"/>
              </a:rPr>
              <a:t>8 </a:t>
            </a:r>
            <a:r>
              <a:rPr sz="1050" spc="10" dirty="0">
                <a:solidFill>
                  <a:srgbClr val="151616"/>
                </a:solidFill>
                <a:latin typeface="Arial"/>
                <a:cs typeface="Arial"/>
              </a:rPr>
              <a:t>4</a:t>
            </a:r>
            <a:endParaRPr sz="1050">
              <a:latin typeface="Arial"/>
              <a:cs typeface="Arial"/>
            </a:endParaRPr>
          </a:p>
        </p:txBody>
      </p:sp>
      <p:sp>
        <p:nvSpPr>
          <p:cNvPr id="382" name="object 382"/>
          <p:cNvSpPr/>
          <p:nvPr/>
        </p:nvSpPr>
        <p:spPr>
          <a:xfrm>
            <a:off x="5858445" y="2762913"/>
            <a:ext cx="44450" cy="0"/>
          </a:xfrm>
          <a:custGeom>
            <a:avLst/>
            <a:gdLst/>
            <a:ahLst/>
            <a:cxnLst/>
            <a:rect l="l" t="t" r="r" b="b"/>
            <a:pathLst>
              <a:path w="44450">
                <a:moveTo>
                  <a:pt x="0" y="0"/>
                </a:moveTo>
                <a:lnTo>
                  <a:pt x="43971" y="0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3" name="object 383"/>
          <p:cNvSpPr/>
          <p:nvPr/>
        </p:nvSpPr>
        <p:spPr>
          <a:xfrm>
            <a:off x="5956026" y="2762913"/>
            <a:ext cx="44450" cy="0"/>
          </a:xfrm>
          <a:custGeom>
            <a:avLst/>
            <a:gdLst/>
            <a:ahLst/>
            <a:cxnLst/>
            <a:rect l="l" t="t" r="r" b="b"/>
            <a:pathLst>
              <a:path w="44450">
                <a:moveTo>
                  <a:pt x="0" y="0"/>
                </a:moveTo>
                <a:lnTo>
                  <a:pt x="43971" y="0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4" name="object 384"/>
          <p:cNvSpPr/>
          <p:nvPr/>
        </p:nvSpPr>
        <p:spPr>
          <a:xfrm>
            <a:off x="6049136" y="2762913"/>
            <a:ext cx="44450" cy="0"/>
          </a:xfrm>
          <a:custGeom>
            <a:avLst/>
            <a:gdLst/>
            <a:ahLst/>
            <a:cxnLst/>
            <a:rect l="l" t="t" r="r" b="b"/>
            <a:pathLst>
              <a:path w="44450">
                <a:moveTo>
                  <a:pt x="0" y="0"/>
                </a:moveTo>
                <a:lnTo>
                  <a:pt x="43971" y="0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5" name="object 385"/>
          <p:cNvSpPr/>
          <p:nvPr/>
        </p:nvSpPr>
        <p:spPr>
          <a:xfrm>
            <a:off x="5762513" y="2762913"/>
            <a:ext cx="44450" cy="0"/>
          </a:xfrm>
          <a:custGeom>
            <a:avLst/>
            <a:gdLst/>
            <a:ahLst/>
            <a:cxnLst/>
            <a:rect l="l" t="t" r="r" b="b"/>
            <a:pathLst>
              <a:path w="44450">
                <a:moveTo>
                  <a:pt x="0" y="0"/>
                </a:moveTo>
                <a:lnTo>
                  <a:pt x="43969" y="0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6" name="object 386"/>
          <p:cNvSpPr/>
          <p:nvPr/>
        </p:nvSpPr>
        <p:spPr>
          <a:xfrm>
            <a:off x="6154714" y="2762913"/>
            <a:ext cx="44450" cy="0"/>
          </a:xfrm>
          <a:custGeom>
            <a:avLst/>
            <a:gdLst/>
            <a:ahLst/>
            <a:cxnLst/>
            <a:rect l="l" t="t" r="r" b="b"/>
            <a:pathLst>
              <a:path w="44450">
                <a:moveTo>
                  <a:pt x="0" y="0"/>
                </a:moveTo>
                <a:lnTo>
                  <a:pt x="43969" y="0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7" name="object 387"/>
          <p:cNvSpPr/>
          <p:nvPr/>
        </p:nvSpPr>
        <p:spPr>
          <a:xfrm>
            <a:off x="6249708" y="2762913"/>
            <a:ext cx="44450" cy="0"/>
          </a:xfrm>
          <a:custGeom>
            <a:avLst/>
            <a:gdLst/>
            <a:ahLst/>
            <a:cxnLst/>
            <a:rect l="l" t="t" r="r" b="b"/>
            <a:pathLst>
              <a:path w="44450">
                <a:moveTo>
                  <a:pt x="0" y="0"/>
                </a:moveTo>
                <a:lnTo>
                  <a:pt x="43969" y="0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8" name="object 388"/>
          <p:cNvSpPr/>
          <p:nvPr/>
        </p:nvSpPr>
        <p:spPr>
          <a:xfrm>
            <a:off x="6340939" y="2762913"/>
            <a:ext cx="44450" cy="0"/>
          </a:xfrm>
          <a:custGeom>
            <a:avLst/>
            <a:gdLst/>
            <a:ahLst/>
            <a:cxnLst/>
            <a:rect l="l" t="t" r="r" b="b"/>
            <a:pathLst>
              <a:path w="44450">
                <a:moveTo>
                  <a:pt x="0" y="0"/>
                </a:moveTo>
                <a:lnTo>
                  <a:pt x="43969" y="0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9" name="object 389"/>
          <p:cNvSpPr/>
          <p:nvPr/>
        </p:nvSpPr>
        <p:spPr>
          <a:xfrm>
            <a:off x="5728892" y="2609683"/>
            <a:ext cx="0" cy="87630"/>
          </a:xfrm>
          <a:custGeom>
            <a:avLst/>
            <a:gdLst/>
            <a:ahLst/>
            <a:cxnLst/>
            <a:rect l="l" t="t" r="r" b="b"/>
            <a:pathLst>
              <a:path h="87630">
                <a:moveTo>
                  <a:pt x="0" y="0"/>
                </a:moveTo>
                <a:lnTo>
                  <a:pt x="0" y="87001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0" name="object 390"/>
          <p:cNvSpPr/>
          <p:nvPr/>
        </p:nvSpPr>
        <p:spPr>
          <a:xfrm>
            <a:off x="5754073" y="2609683"/>
            <a:ext cx="0" cy="34925"/>
          </a:xfrm>
          <a:custGeom>
            <a:avLst/>
            <a:gdLst/>
            <a:ahLst/>
            <a:cxnLst/>
            <a:rect l="l" t="t" r="r" b="b"/>
            <a:pathLst>
              <a:path h="34925">
                <a:moveTo>
                  <a:pt x="0" y="0"/>
                </a:moveTo>
                <a:lnTo>
                  <a:pt x="0" y="34339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1" name="object 391"/>
          <p:cNvSpPr/>
          <p:nvPr/>
        </p:nvSpPr>
        <p:spPr>
          <a:xfrm>
            <a:off x="5779680" y="2609683"/>
            <a:ext cx="0" cy="87630"/>
          </a:xfrm>
          <a:custGeom>
            <a:avLst/>
            <a:gdLst/>
            <a:ahLst/>
            <a:cxnLst/>
            <a:rect l="l" t="t" r="r" b="b"/>
            <a:pathLst>
              <a:path h="87630">
                <a:moveTo>
                  <a:pt x="0" y="0"/>
                </a:moveTo>
                <a:lnTo>
                  <a:pt x="0" y="87001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2" name="object 392"/>
          <p:cNvSpPr/>
          <p:nvPr/>
        </p:nvSpPr>
        <p:spPr>
          <a:xfrm>
            <a:off x="5804862" y="2609683"/>
            <a:ext cx="0" cy="34925"/>
          </a:xfrm>
          <a:custGeom>
            <a:avLst/>
            <a:gdLst/>
            <a:ahLst/>
            <a:cxnLst/>
            <a:rect l="l" t="t" r="r" b="b"/>
            <a:pathLst>
              <a:path h="34925">
                <a:moveTo>
                  <a:pt x="0" y="0"/>
                </a:moveTo>
                <a:lnTo>
                  <a:pt x="0" y="34339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3" name="object 393"/>
          <p:cNvSpPr/>
          <p:nvPr/>
        </p:nvSpPr>
        <p:spPr>
          <a:xfrm>
            <a:off x="5825297" y="2609683"/>
            <a:ext cx="0" cy="87630"/>
          </a:xfrm>
          <a:custGeom>
            <a:avLst/>
            <a:gdLst/>
            <a:ahLst/>
            <a:cxnLst/>
            <a:rect l="l" t="t" r="r" b="b"/>
            <a:pathLst>
              <a:path h="87630">
                <a:moveTo>
                  <a:pt x="0" y="0"/>
                </a:moveTo>
                <a:lnTo>
                  <a:pt x="0" y="87001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4" name="object 394"/>
          <p:cNvSpPr/>
          <p:nvPr/>
        </p:nvSpPr>
        <p:spPr>
          <a:xfrm>
            <a:off x="5850478" y="2609683"/>
            <a:ext cx="0" cy="34925"/>
          </a:xfrm>
          <a:custGeom>
            <a:avLst/>
            <a:gdLst/>
            <a:ahLst/>
            <a:cxnLst/>
            <a:rect l="l" t="t" r="r" b="b"/>
            <a:pathLst>
              <a:path h="34925">
                <a:moveTo>
                  <a:pt x="0" y="0"/>
                </a:moveTo>
                <a:lnTo>
                  <a:pt x="0" y="34339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5" name="object 395"/>
          <p:cNvSpPr/>
          <p:nvPr/>
        </p:nvSpPr>
        <p:spPr>
          <a:xfrm>
            <a:off x="5876081" y="2609683"/>
            <a:ext cx="0" cy="87630"/>
          </a:xfrm>
          <a:custGeom>
            <a:avLst/>
            <a:gdLst/>
            <a:ahLst/>
            <a:cxnLst/>
            <a:rect l="l" t="t" r="r" b="b"/>
            <a:pathLst>
              <a:path h="87630">
                <a:moveTo>
                  <a:pt x="0" y="0"/>
                </a:moveTo>
                <a:lnTo>
                  <a:pt x="0" y="87001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6" name="object 396"/>
          <p:cNvSpPr/>
          <p:nvPr/>
        </p:nvSpPr>
        <p:spPr>
          <a:xfrm>
            <a:off x="5901266" y="2609683"/>
            <a:ext cx="0" cy="34925"/>
          </a:xfrm>
          <a:custGeom>
            <a:avLst/>
            <a:gdLst/>
            <a:ahLst/>
            <a:cxnLst/>
            <a:rect l="l" t="t" r="r" b="b"/>
            <a:pathLst>
              <a:path h="34925">
                <a:moveTo>
                  <a:pt x="0" y="0"/>
                </a:moveTo>
                <a:lnTo>
                  <a:pt x="0" y="34339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7" name="object 397"/>
          <p:cNvSpPr/>
          <p:nvPr/>
        </p:nvSpPr>
        <p:spPr>
          <a:xfrm>
            <a:off x="5924519" y="2609683"/>
            <a:ext cx="0" cy="87630"/>
          </a:xfrm>
          <a:custGeom>
            <a:avLst/>
            <a:gdLst/>
            <a:ahLst/>
            <a:cxnLst/>
            <a:rect l="l" t="t" r="r" b="b"/>
            <a:pathLst>
              <a:path h="87630">
                <a:moveTo>
                  <a:pt x="0" y="0"/>
                </a:moveTo>
                <a:lnTo>
                  <a:pt x="0" y="87001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8" name="object 398"/>
          <p:cNvSpPr/>
          <p:nvPr/>
        </p:nvSpPr>
        <p:spPr>
          <a:xfrm>
            <a:off x="5949706" y="2609683"/>
            <a:ext cx="0" cy="34925"/>
          </a:xfrm>
          <a:custGeom>
            <a:avLst/>
            <a:gdLst/>
            <a:ahLst/>
            <a:cxnLst/>
            <a:rect l="l" t="t" r="r" b="b"/>
            <a:pathLst>
              <a:path h="34925">
                <a:moveTo>
                  <a:pt x="0" y="0"/>
                </a:moveTo>
                <a:lnTo>
                  <a:pt x="0" y="34339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9" name="object 399"/>
          <p:cNvSpPr/>
          <p:nvPr/>
        </p:nvSpPr>
        <p:spPr>
          <a:xfrm>
            <a:off x="5975309" y="2609683"/>
            <a:ext cx="0" cy="87630"/>
          </a:xfrm>
          <a:custGeom>
            <a:avLst/>
            <a:gdLst/>
            <a:ahLst/>
            <a:cxnLst/>
            <a:rect l="l" t="t" r="r" b="b"/>
            <a:pathLst>
              <a:path h="87630">
                <a:moveTo>
                  <a:pt x="0" y="0"/>
                </a:moveTo>
                <a:lnTo>
                  <a:pt x="0" y="87001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0" name="object 400"/>
          <p:cNvSpPr/>
          <p:nvPr/>
        </p:nvSpPr>
        <p:spPr>
          <a:xfrm>
            <a:off x="6000494" y="2609683"/>
            <a:ext cx="0" cy="34925"/>
          </a:xfrm>
          <a:custGeom>
            <a:avLst/>
            <a:gdLst/>
            <a:ahLst/>
            <a:cxnLst/>
            <a:rect l="l" t="t" r="r" b="b"/>
            <a:pathLst>
              <a:path h="34925">
                <a:moveTo>
                  <a:pt x="0" y="0"/>
                </a:moveTo>
                <a:lnTo>
                  <a:pt x="0" y="34339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1" name="object 401"/>
          <p:cNvSpPr/>
          <p:nvPr/>
        </p:nvSpPr>
        <p:spPr>
          <a:xfrm>
            <a:off x="6020923" y="2609683"/>
            <a:ext cx="0" cy="87630"/>
          </a:xfrm>
          <a:custGeom>
            <a:avLst/>
            <a:gdLst/>
            <a:ahLst/>
            <a:cxnLst/>
            <a:rect l="l" t="t" r="r" b="b"/>
            <a:pathLst>
              <a:path h="87630">
                <a:moveTo>
                  <a:pt x="0" y="0"/>
                </a:moveTo>
                <a:lnTo>
                  <a:pt x="0" y="87001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2" name="object 402"/>
          <p:cNvSpPr/>
          <p:nvPr/>
        </p:nvSpPr>
        <p:spPr>
          <a:xfrm>
            <a:off x="6046110" y="2609683"/>
            <a:ext cx="0" cy="34925"/>
          </a:xfrm>
          <a:custGeom>
            <a:avLst/>
            <a:gdLst/>
            <a:ahLst/>
            <a:cxnLst/>
            <a:rect l="l" t="t" r="r" b="b"/>
            <a:pathLst>
              <a:path h="34925">
                <a:moveTo>
                  <a:pt x="0" y="0"/>
                </a:moveTo>
                <a:lnTo>
                  <a:pt x="0" y="34339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3" name="object 403"/>
          <p:cNvSpPr/>
          <p:nvPr/>
        </p:nvSpPr>
        <p:spPr>
          <a:xfrm>
            <a:off x="6071713" y="2609683"/>
            <a:ext cx="0" cy="87630"/>
          </a:xfrm>
          <a:custGeom>
            <a:avLst/>
            <a:gdLst/>
            <a:ahLst/>
            <a:cxnLst/>
            <a:rect l="l" t="t" r="r" b="b"/>
            <a:pathLst>
              <a:path h="87630">
                <a:moveTo>
                  <a:pt x="0" y="0"/>
                </a:moveTo>
                <a:lnTo>
                  <a:pt x="0" y="87001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4" name="object 404"/>
          <p:cNvSpPr/>
          <p:nvPr/>
        </p:nvSpPr>
        <p:spPr>
          <a:xfrm>
            <a:off x="6096899" y="2609683"/>
            <a:ext cx="0" cy="34925"/>
          </a:xfrm>
          <a:custGeom>
            <a:avLst/>
            <a:gdLst/>
            <a:ahLst/>
            <a:cxnLst/>
            <a:rect l="l" t="t" r="r" b="b"/>
            <a:pathLst>
              <a:path h="34925">
                <a:moveTo>
                  <a:pt x="0" y="0"/>
                </a:moveTo>
                <a:lnTo>
                  <a:pt x="0" y="34339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5" name="object 405"/>
          <p:cNvSpPr/>
          <p:nvPr/>
        </p:nvSpPr>
        <p:spPr>
          <a:xfrm>
            <a:off x="6122029" y="2609683"/>
            <a:ext cx="0" cy="87630"/>
          </a:xfrm>
          <a:custGeom>
            <a:avLst/>
            <a:gdLst/>
            <a:ahLst/>
            <a:cxnLst/>
            <a:rect l="l" t="t" r="r" b="b"/>
            <a:pathLst>
              <a:path h="87630">
                <a:moveTo>
                  <a:pt x="0" y="0"/>
                </a:moveTo>
                <a:lnTo>
                  <a:pt x="0" y="87001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6" name="object 406"/>
          <p:cNvSpPr/>
          <p:nvPr/>
        </p:nvSpPr>
        <p:spPr>
          <a:xfrm>
            <a:off x="6147216" y="2609683"/>
            <a:ext cx="0" cy="34925"/>
          </a:xfrm>
          <a:custGeom>
            <a:avLst/>
            <a:gdLst/>
            <a:ahLst/>
            <a:cxnLst/>
            <a:rect l="l" t="t" r="r" b="b"/>
            <a:pathLst>
              <a:path h="34925">
                <a:moveTo>
                  <a:pt x="0" y="0"/>
                </a:moveTo>
                <a:lnTo>
                  <a:pt x="0" y="34339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7" name="object 407"/>
          <p:cNvSpPr/>
          <p:nvPr/>
        </p:nvSpPr>
        <p:spPr>
          <a:xfrm>
            <a:off x="6172819" y="2609683"/>
            <a:ext cx="0" cy="87630"/>
          </a:xfrm>
          <a:custGeom>
            <a:avLst/>
            <a:gdLst/>
            <a:ahLst/>
            <a:cxnLst/>
            <a:rect l="l" t="t" r="r" b="b"/>
            <a:pathLst>
              <a:path h="87630">
                <a:moveTo>
                  <a:pt x="0" y="0"/>
                </a:moveTo>
                <a:lnTo>
                  <a:pt x="0" y="87001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8" name="object 408"/>
          <p:cNvSpPr/>
          <p:nvPr/>
        </p:nvSpPr>
        <p:spPr>
          <a:xfrm>
            <a:off x="6198005" y="2609683"/>
            <a:ext cx="0" cy="34925"/>
          </a:xfrm>
          <a:custGeom>
            <a:avLst/>
            <a:gdLst/>
            <a:ahLst/>
            <a:cxnLst/>
            <a:rect l="l" t="t" r="r" b="b"/>
            <a:pathLst>
              <a:path h="34925">
                <a:moveTo>
                  <a:pt x="0" y="0"/>
                </a:moveTo>
                <a:lnTo>
                  <a:pt x="0" y="34339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9" name="object 409"/>
          <p:cNvSpPr/>
          <p:nvPr/>
        </p:nvSpPr>
        <p:spPr>
          <a:xfrm>
            <a:off x="6218434" y="2609683"/>
            <a:ext cx="0" cy="87630"/>
          </a:xfrm>
          <a:custGeom>
            <a:avLst/>
            <a:gdLst/>
            <a:ahLst/>
            <a:cxnLst/>
            <a:rect l="l" t="t" r="r" b="b"/>
            <a:pathLst>
              <a:path h="87630">
                <a:moveTo>
                  <a:pt x="0" y="0"/>
                </a:moveTo>
                <a:lnTo>
                  <a:pt x="0" y="87001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0" name="object 410"/>
          <p:cNvSpPr/>
          <p:nvPr/>
        </p:nvSpPr>
        <p:spPr>
          <a:xfrm>
            <a:off x="6243620" y="2609683"/>
            <a:ext cx="0" cy="34925"/>
          </a:xfrm>
          <a:custGeom>
            <a:avLst/>
            <a:gdLst/>
            <a:ahLst/>
            <a:cxnLst/>
            <a:rect l="l" t="t" r="r" b="b"/>
            <a:pathLst>
              <a:path h="34925">
                <a:moveTo>
                  <a:pt x="0" y="0"/>
                </a:moveTo>
                <a:lnTo>
                  <a:pt x="0" y="34339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1" name="object 411"/>
          <p:cNvSpPr/>
          <p:nvPr/>
        </p:nvSpPr>
        <p:spPr>
          <a:xfrm>
            <a:off x="6269224" y="2609683"/>
            <a:ext cx="0" cy="87630"/>
          </a:xfrm>
          <a:custGeom>
            <a:avLst/>
            <a:gdLst/>
            <a:ahLst/>
            <a:cxnLst/>
            <a:rect l="l" t="t" r="r" b="b"/>
            <a:pathLst>
              <a:path h="87630">
                <a:moveTo>
                  <a:pt x="0" y="0"/>
                </a:moveTo>
                <a:lnTo>
                  <a:pt x="0" y="87001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2" name="object 412"/>
          <p:cNvSpPr/>
          <p:nvPr/>
        </p:nvSpPr>
        <p:spPr>
          <a:xfrm>
            <a:off x="6294409" y="2609683"/>
            <a:ext cx="0" cy="34925"/>
          </a:xfrm>
          <a:custGeom>
            <a:avLst/>
            <a:gdLst/>
            <a:ahLst/>
            <a:cxnLst/>
            <a:rect l="l" t="t" r="r" b="b"/>
            <a:pathLst>
              <a:path h="34925">
                <a:moveTo>
                  <a:pt x="0" y="0"/>
                </a:moveTo>
                <a:lnTo>
                  <a:pt x="0" y="34339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3" name="object 413"/>
          <p:cNvSpPr/>
          <p:nvPr/>
        </p:nvSpPr>
        <p:spPr>
          <a:xfrm>
            <a:off x="6317662" y="2609683"/>
            <a:ext cx="0" cy="87630"/>
          </a:xfrm>
          <a:custGeom>
            <a:avLst/>
            <a:gdLst/>
            <a:ahLst/>
            <a:cxnLst/>
            <a:rect l="l" t="t" r="r" b="b"/>
            <a:pathLst>
              <a:path h="87630">
                <a:moveTo>
                  <a:pt x="0" y="0"/>
                </a:moveTo>
                <a:lnTo>
                  <a:pt x="0" y="87001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4" name="object 414"/>
          <p:cNvSpPr/>
          <p:nvPr/>
        </p:nvSpPr>
        <p:spPr>
          <a:xfrm>
            <a:off x="6342847" y="2609683"/>
            <a:ext cx="0" cy="34925"/>
          </a:xfrm>
          <a:custGeom>
            <a:avLst/>
            <a:gdLst/>
            <a:ahLst/>
            <a:cxnLst/>
            <a:rect l="l" t="t" r="r" b="b"/>
            <a:pathLst>
              <a:path h="34925">
                <a:moveTo>
                  <a:pt x="0" y="0"/>
                </a:moveTo>
                <a:lnTo>
                  <a:pt x="0" y="34339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5" name="object 415"/>
          <p:cNvSpPr/>
          <p:nvPr/>
        </p:nvSpPr>
        <p:spPr>
          <a:xfrm>
            <a:off x="6368450" y="2609683"/>
            <a:ext cx="0" cy="87630"/>
          </a:xfrm>
          <a:custGeom>
            <a:avLst/>
            <a:gdLst/>
            <a:ahLst/>
            <a:cxnLst/>
            <a:rect l="l" t="t" r="r" b="b"/>
            <a:pathLst>
              <a:path h="87630">
                <a:moveTo>
                  <a:pt x="0" y="0"/>
                </a:moveTo>
                <a:lnTo>
                  <a:pt x="0" y="87001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6" name="object 416"/>
          <p:cNvSpPr/>
          <p:nvPr/>
        </p:nvSpPr>
        <p:spPr>
          <a:xfrm>
            <a:off x="6393632" y="2609683"/>
            <a:ext cx="0" cy="34925"/>
          </a:xfrm>
          <a:custGeom>
            <a:avLst/>
            <a:gdLst/>
            <a:ahLst/>
            <a:cxnLst/>
            <a:rect l="l" t="t" r="r" b="b"/>
            <a:pathLst>
              <a:path h="34925">
                <a:moveTo>
                  <a:pt x="0" y="0"/>
                </a:moveTo>
                <a:lnTo>
                  <a:pt x="0" y="34339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7" name="object 417"/>
          <p:cNvSpPr/>
          <p:nvPr/>
        </p:nvSpPr>
        <p:spPr>
          <a:xfrm>
            <a:off x="6414066" y="2609683"/>
            <a:ext cx="0" cy="87630"/>
          </a:xfrm>
          <a:custGeom>
            <a:avLst/>
            <a:gdLst/>
            <a:ahLst/>
            <a:cxnLst/>
            <a:rect l="l" t="t" r="r" b="b"/>
            <a:pathLst>
              <a:path h="87630">
                <a:moveTo>
                  <a:pt x="0" y="0"/>
                </a:moveTo>
                <a:lnTo>
                  <a:pt x="0" y="87001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8" name="object 418"/>
          <p:cNvSpPr/>
          <p:nvPr/>
        </p:nvSpPr>
        <p:spPr>
          <a:xfrm>
            <a:off x="6439248" y="2609683"/>
            <a:ext cx="0" cy="34925"/>
          </a:xfrm>
          <a:custGeom>
            <a:avLst/>
            <a:gdLst/>
            <a:ahLst/>
            <a:cxnLst/>
            <a:rect l="l" t="t" r="r" b="b"/>
            <a:pathLst>
              <a:path h="34925">
                <a:moveTo>
                  <a:pt x="0" y="0"/>
                </a:moveTo>
                <a:lnTo>
                  <a:pt x="0" y="34339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9" name="object 419"/>
          <p:cNvSpPr/>
          <p:nvPr/>
        </p:nvSpPr>
        <p:spPr>
          <a:xfrm>
            <a:off x="5704228" y="2609683"/>
            <a:ext cx="0" cy="34925"/>
          </a:xfrm>
          <a:custGeom>
            <a:avLst/>
            <a:gdLst/>
            <a:ahLst/>
            <a:cxnLst/>
            <a:rect l="l" t="t" r="r" b="b"/>
            <a:pathLst>
              <a:path h="34925">
                <a:moveTo>
                  <a:pt x="0" y="0"/>
                </a:moveTo>
                <a:lnTo>
                  <a:pt x="0" y="34339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0" name="object 420"/>
          <p:cNvSpPr/>
          <p:nvPr/>
        </p:nvSpPr>
        <p:spPr>
          <a:xfrm>
            <a:off x="5624215" y="2387440"/>
            <a:ext cx="831850" cy="831850"/>
          </a:xfrm>
          <a:custGeom>
            <a:avLst/>
            <a:gdLst/>
            <a:ahLst/>
            <a:cxnLst/>
            <a:rect l="l" t="t" r="r" b="b"/>
            <a:pathLst>
              <a:path w="831850" h="831850">
                <a:moveTo>
                  <a:pt x="415922" y="0"/>
                </a:moveTo>
                <a:lnTo>
                  <a:pt x="367416" y="2798"/>
                </a:lnTo>
                <a:lnTo>
                  <a:pt x="320554" y="10984"/>
                </a:lnTo>
                <a:lnTo>
                  <a:pt x="275648" y="24247"/>
                </a:lnTo>
                <a:lnTo>
                  <a:pt x="233009" y="42274"/>
                </a:lnTo>
                <a:lnTo>
                  <a:pt x="192950" y="64753"/>
                </a:lnTo>
                <a:lnTo>
                  <a:pt x="155783" y="91373"/>
                </a:lnTo>
                <a:lnTo>
                  <a:pt x="121820" y="121820"/>
                </a:lnTo>
                <a:lnTo>
                  <a:pt x="91373" y="155783"/>
                </a:lnTo>
                <a:lnTo>
                  <a:pt x="64753" y="192950"/>
                </a:lnTo>
                <a:lnTo>
                  <a:pt x="42274" y="233009"/>
                </a:lnTo>
                <a:lnTo>
                  <a:pt x="24247" y="275648"/>
                </a:lnTo>
                <a:lnTo>
                  <a:pt x="10984" y="320554"/>
                </a:lnTo>
                <a:lnTo>
                  <a:pt x="2798" y="367416"/>
                </a:lnTo>
                <a:lnTo>
                  <a:pt x="0" y="415922"/>
                </a:lnTo>
                <a:lnTo>
                  <a:pt x="2798" y="464428"/>
                </a:lnTo>
                <a:lnTo>
                  <a:pt x="10984" y="511290"/>
                </a:lnTo>
                <a:lnTo>
                  <a:pt x="24247" y="556196"/>
                </a:lnTo>
                <a:lnTo>
                  <a:pt x="42274" y="598835"/>
                </a:lnTo>
                <a:lnTo>
                  <a:pt x="64753" y="638894"/>
                </a:lnTo>
                <a:lnTo>
                  <a:pt x="91373" y="676061"/>
                </a:lnTo>
                <a:lnTo>
                  <a:pt x="121820" y="710024"/>
                </a:lnTo>
                <a:lnTo>
                  <a:pt x="155783" y="740471"/>
                </a:lnTo>
                <a:lnTo>
                  <a:pt x="192950" y="767091"/>
                </a:lnTo>
                <a:lnTo>
                  <a:pt x="233009" y="789570"/>
                </a:lnTo>
                <a:lnTo>
                  <a:pt x="275648" y="807597"/>
                </a:lnTo>
                <a:lnTo>
                  <a:pt x="320554" y="820860"/>
                </a:lnTo>
                <a:lnTo>
                  <a:pt x="367416" y="829046"/>
                </a:lnTo>
                <a:lnTo>
                  <a:pt x="415922" y="831844"/>
                </a:lnTo>
                <a:lnTo>
                  <a:pt x="464428" y="829046"/>
                </a:lnTo>
                <a:lnTo>
                  <a:pt x="511290" y="820860"/>
                </a:lnTo>
                <a:lnTo>
                  <a:pt x="556196" y="807597"/>
                </a:lnTo>
                <a:lnTo>
                  <a:pt x="598835" y="789570"/>
                </a:lnTo>
                <a:lnTo>
                  <a:pt x="638894" y="767091"/>
                </a:lnTo>
                <a:lnTo>
                  <a:pt x="676061" y="740471"/>
                </a:lnTo>
                <a:lnTo>
                  <a:pt x="710024" y="710024"/>
                </a:lnTo>
                <a:lnTo>
                  <a:pt x="740471" y="676061"/>
                </a:lnTo>
                <a:lnTo>
                  <a:pt x="767091" y="638894"/>
                </a:lnTo>
                <a:lnTo>
                  <a:pt x="789570" y="598835"/>
                </a:lnTo>
                <a:lnTo>
                  <a:pt x="807597" y="556196"/>
                </a:lnTo>
                <a:lnTo>
                  <a:pt x="820860" y="511290"/>
                </a:lnTo>
                <a:lnTo>
                  <a:pt x="829046" y="464428"/>
                </a:lnTo>
                <a:lnTo>
                  <a:pt x="831844" y="415922"/>
                </a:lnTo>
                <a:lnTo>
                  <a:pt x="829046" y="367416"/>
                </a:lnTo>
                <a:lnTo>
                  <a:pt x="820860" y="320554"/>
                </a:lnTo>
                <a:lnTo>
                  <a:pt x="807597" y="275648"/>
                </a:lnTo>
                <a:lnTo>
                  <a:pt x="789570" y="233009"/>
                </a:lnTo>
                <a:lnTo>
                  <a:pt x="767091" y="192950"/>
                </a:lnTo>
                <a:lnTo>
                  <a:pt x="740471" y="155783"/>
                </a:lnTo>
                <a:lnTo>
                  <a:pt x="710024" y="121820"/>
                </a:lnTo>
                <a:lnTo>
                  <a:pt x="676061" y="91373"/>
                </a:lnTo>
                <a:lnTo>
                  <a:pt x="638894" y="64753"/>
                </a:lnTo>
                <a:lnTo>
                  <a:pt x="598835" y="42274"/>
                </a:lnTo>
                <a:lnTo>
                  <a:pt x="556196" y="24247"/>
                </a:lnTo>
                <a:lnTo>
                  <a:pt x="511290" y="10984"/>
                </a:lnTo>
                <a:lnTo>
                  <a:pt x="464428" y="2798"/>
                </a:lnTo>
                <a:lnTo>
                  <a:pt x="41592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1" name="object 421"/>
          <p:cNvSpPr/>
          <p:nvPr/>
        </p:nvSpPr>
        <p:spPr>
          <a:xfrm>
            <a:off x="5624215" y="2387440"/>
            <a:ext cx="831850" cy="831850"/>
          </a:xfrm>
          <a:custGeom>
            <a:avLst/>
            <a:gdLst/>
            <a:ahLst/>
            <a:cxnLst/>
            <a:rect l="l" t="t" r="r" b="b"/>
            <a:pathLst>
              <a:path w="831850" h="831850">
                <a:moveTo>
                  <a:pt x="415922" y="0"/>
                </a:moveTo>
                <a:lnTo>
                  <a:pt x="367416" y="2798"/>
                </a:lnTo>
                <a:lnTo>
                  <a:pt x="320554" y="10984"/>
                </a:lnTo>
                <a:lnTo>
                  <a:pt x="275648" y="24247"/>
                </a:lnTo>
                <a:lnTo>
                  <a:pt x="233009" y="42274"/>
                </a:lnTo>
                <a:lnTo>
                  <a:pt x="192950" y="64753"/>
                </a:lnTo>
                <a:lnTo>
                  <a:pt x="155783" y="91373"/>
                </a:lnTo>
                <a:lnTo>
                  <a:pt x="121820" y="121820"/>
                </a:lnTo>
                <a:lnTo>
                  <a:pt x="91373" y="155783"/>
                </a:lnTo>
                <a:lnTo>
                  <a:pt x="64753" y="192950"/>
                </a:lnTo>
                <a:lnTo>
                  <a:pt x="42274" y="233009"/>
                </a:lnTo>
                <a:lnTo>
                  <a:pt x="24247" y="275648"/>
                </a:lnTo>
                <a:lnTo>
                  <a:pt x="10984" y="320554"/>
                </a:lnTo>
                <a:lnTo>
                  <a:pt x="2798" y="367416"/>
                </a:lnTo>
                <a:lnTo>
                  <a:pt x="0" y="415922"/>
                </a:lnTo>
                <a:lnTo>
                  <a:pt x="2798" y="464428"/>
                </a:lnTo>
                <a:lnTo>
                  <a:pt x="10984" y="511290"/>
                </a:lnTo>
                <a:lnTo>
                  <a:pt x="24247" y="556196"/>
                </a:lnTo>
                <a:lnTo>
                  <a:pt x="42274" y="598835"/>
                </a:lnTo>
                <a:lnTo>
                  <a:pt x="64753" y="638894"/>
                </a:lnTo>
                <a:lnTo>
                  <a:pt x="91373" y="676061"/>
                </a:lnTo>
                <a:lnTo>
                  <a:pt x="121820" y="710024"/>
                </a:lnTo>
                <a:lnTo>
                  <a:pt x="155783" y="740471"/>
                </a:lnTo>
                <a:lnTo>
                  <a:pt x="192950" y="767091"/>
                </a:lnTo>
                <a:lnTo>
                  <a:pt x="233009" y="789570"/>
                </a:lnTo>
                <a:lnTo>
                  <a:pt x="275648" y="807597"/>
                </a:lnTo>
                <a:lnTo>
                  <a:pt x="320554" y="820860"/>
                </a:lnTo>
                <a:lnTo>
                  <a:pt x="367416" y="829046"/>
                </a:lnTo>
                <a:lnTo>
                  <a:pt x="415922" y="831844"/>
                </a:lnTo>
                <a:lnTo>
                  <a:pt x="464428" y="829046"/>
                </a:lnTo>
                <a:lnTo>
                  <a:pt x="511290" y="820860"/>
                </a:lnTo>
                <a:lnTo>
                  <a:pt x="556196" y="807597"/>
                </a:lnTo>
                <a:lnTo>
                  <a:pt x="598835" y="789570"/>
                </a:lnTo>
                <a:lnTo>
                  <a:pt x="638894" y="767091"/>
                </a:lnTo>
                <a:lnTo>
                  <a:pt x="676061" y="740471"/>
                </a:lnTo>
                <a:lnTo>
                  <a:pt x="710024" y="710024"/>
                </a:lnTo>
                <a:lnTo>
                  <a:pt x="740471" y="676061"/>
                </a:lnTo>
                <a:lnTo>
                  <a:pt x="767091" y="638894"/>
                </a:lnTo>
                <a:lnTo>
                  <a:pt x="789570" y="598835"/>
                </a:lnTo>
                <a:lnTo>
                  <a:pt x="807597" y="556196"/>
                </a:lnTo>
                <a:lnTo>
                  <a:pt x="820860" y="511290"/>
                </a:lnTo>
                <a:lnTo>
                  <a:pt x="829046" y="464428"/>
                </a:lnTo>
                <a:lnTo>
                  <a:pt x="831844" y="415922"/>
                </a:lnTo>
                <a:lnTo>
                  <a:pt x="829046" y="367416"/>
                </a:lnTo>
                <a:lnTo>
                  <a:pt x="820860" y="320554"/>
                </a:lnTo>
                <a:lnTo>
                  <a:pt x="807597" y="275648"/>
                </a:lnTo>
                <a:lnTo>
                  <a:pt x="789570" y="233009"/>
                </a:lnTo>
                <a:lnTo>
                  <a:pt x="767091" y="192950"/>
                </a:lnTo>
                <a:lnTo>
                  <a:pt x="740471" y="155783"/>
                </a:lnTo>
                <a:lnTo>
                  <a:pt x="710024" y="121820"/>
                </a:lnTo>
                <a:lnTo>
                  <a:pt x="676061" y="91373"/>
                </a:lnTo>
                <a:lnTo>
                  <a:pt x="638894" y="64753"/>
                </a:lnTo>
                <a:lnTo>
                  <a:pt x="598835" y="42274"/>
                </a:lnTo>
                <a:lnTo>
                  <a:pt x="556196" y="24247"/>
                </a:lnTo>
                <a:lnTo>
                  <a:pt x="511290" y="10984"/>
                </a:lnTo>
                <a:lnTo>
                  <a:pt x="464428" y="2798"/>
                </a:lnTo>
                <a:lnTo>
                  <a:pt x="415922" y="0"/>
                </a:lnTo>
                <a:close/>
              </a:path>
            </a:pathLst>
          </a:custGeom>
          <a:solidFill>
            <a:srgbClr val="F9F5A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2" name="object 422"/>
          <p:cNvSpPr/>
          <p:nvPr/>
        </p:nvSpPr>
        <p:spPr>
          <a:xfrm>
            <a:off x="5624215" y="2387440"/>
            <a:ext cx="831850" cy="831850"/>
          </a:xfrm>
          <a:custGeom>
            <a:avLst/>
            <a:gdLst/>
            <a:ahLst/>
            <a:cxnLst/>
            <a:rect l="l" t="t" r="r" b="b"/>
            <a:pathLst>
              <a:path w="831850" h="831850">
                <a:moveTo>
                  <a:pt x="415922" y="0"/>
                </a:moveTo>
                <a:lnTo>
                  <a:pt x="367416" y="2798"/>
                </a:lnTo>
                <a:lnTo>
                  <a:pt x="320554" y="10984"/>
                </a:lnTo>
                <a:lnTo>
                  <a:pt x="275648" y="24247"/>
                </a:lnTo>
                <a:lnTo>
                  <a:pt x="233009" y="42274"/>
                </a:lnTo>
                <a:lnTo>
                  <a:pt x="192950" y="64753"/>
                </a:lnTo>
                <a:lnTo>
                  <a:pt x="155783" y="91373"/>
                </a:lnTo>
                <a:lnTo>
                  <a:pt x="121820" y="121820"/>
                </a:lnTo>
                <a:lnTo>
                  <a:pt x="91373" y="155783"/>
                </a:lnTo>
                <a:lnTo>
                  <a:pt x="64753" y="192950"/>
                </a:lnTo>
                <a:lnTo>
                  <a:pt x="42274" y="233009"/>
                </a:lnTo>
                <a:lnTo>
                  <a:pt x="24247" y="275648"/>
                </a:lnTo>
                <a:lnTo>
                  <a:pt x="10984" y="320554"/>
                </a:lnTo>
                <a:lnTo>
                  <a:pt x="2798" y="367416"/>
                </a:lnTo>
                <a:lnTo>
                  <a:pt x="0" y="415922"/>
                </a:lnTo>
                <a:lnTo>
                  <a:pt x="2798" y="464428"/>
                </a:lnTo>
                <a:lnTo>
                  <a:pt x="10984" y="511290"/>
                </a:lnTo>
                <a:lnTo>
                  <a:pt x="24247" y="556196"/>
                </a:lnTo>
                <a:lnTo>
                  <a:pt x="42274" y="598835"/>
                </a:lnTo>
                <a:lnTo>
                  <a:pt x="64753" y="638894"/>
                </a:lnTo>
                <a:lnTo>
                  <a:pt x="91373" y="676061"/>
                </a:lnTo>
                <a:lnTo>
                  <a:pt x="121820" y="710024"/>
                </a:lnTo>
                <a:lnTo>
                  <a:pt x="155783" y="740471"/>
                </a:lnTo>
                <a:lnTo>
                  <a:pt x="192950" y="767091"/>
                </a:lnTo>
                <a:lnTo>
                  <a:pt x="233009" y="789570"/>
                </a:lnTo>
                <a:lnTo>
                  <a:pt x="275648" y="807597"/>
                </a:lnTo>
                <a:lnTo>
                  <a:pt x="320554" y="820860"/>
                </a:lnTo>
                <a:lnTo>
                  <a:pt x="367416" y="829046"/>
                </a:lnTo>
                <a:lnTo>
                  <a:pt x="415922" y="831844"/>
                </a:lnTo>
                <a:lnTo>
                  <a:pt x="464428" y="829046"/>
                </a:lnTo>
                <a:lnTo>
                  <a:pt x="511290" y="820860"/>
                </a:lnTo>
                <a:lnTo>
                  <a:pt x="556196" y="807597"/>
                </a:lnTo>
                <a:lnTo>
                  <a:pt x="598835" y="789570"/>
                </a:lnTo>
                <a:lnTo>
                  <a:pt x="638894" y="767091"/>
                </a:lnTo>
                <a:lnTo>
                  <a:pt x="676061" y="740471"/>
                </a:lnTo>
                <a:lnTo>
                  <a:pt x="710024" y="710024"/>
                </a:lnTo>
                <a:lnTo>
                  <a:pt x="740471" y="676061"/>
                </a:lnTo>
                <a:lnTo>
                  <a:pt x="767091" y="638894"/>
                </a:lnTo>
                <a:lnTo>
                  <a:pt x="789570" y="598835"/>
                </a:lnTo>
                <a:lnTo>
                  <a:pt x="807597" y="556196"/>
                </a:lnTo>
                <a:lnTo>
                  <a:pt x="820860" y="511290"/>
                </a:lnTo>
                <a:lnTo>
                  <a:pt x="829046" y="464428"/>
                </a:lnTo>
                <a:lnTo>
                  <a:pt x="831844" y="415922"/>
                </a:lnTo>
                <a:lnTo>
                  <a:pt x="829046" y="367416"/>
                </a:lnTo>
                <a:lnTo>
                  <a:pt x="820860" y="320554"/>
                </a:lnTo>
                <a:lnTo>
                  <a:pt x="807597" y="275648"/>
                </a:lnTo>
                <a:lnTo>
                  <a:pt x="789570" y="233009"/>
                </a:lnTo>
                <a:lnTo>
                  <a:pt x="767091" y="192950"/>
                </a:lnTo>
                <a:lnTo>
                  <a:pt x="740471" y="155783"/>
                </a:lnTo>
                <a:lnTo>
                  <a:pt x="710024" y="121820"/>
                </a:lnTo>
                <a:lnTo>
                  <a:pt x="676061" y="91373"/>
                </a:lnTo>
                <a:lnTo>
                  <a:pt x="638894" y="64753"/>
                </a:lnTo>
                <a:lnTo>
                  <a:pt x="598835" y="42274"/>
                </a:lnTo>
                <a:lnTo>
                  <a:pt x="556196" y="24247"/>
                </a:lnTo>
                <a:lnTo>
                  <a:pt x="511290" y="10984"/>
                </a:lnTo>
                <a:lnTo>
                  <a:pt x="464428" y="2798"/>
                </a:lnTo>
                <a:lnTo>
                  <a:pt x="41592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3" name="object 423"/>
          <p:cNvSpPr/>
          <p:nvPr/>
        </p:nvSpPr>
        <p:spPr>
          <a:xfrm>
            <a:off x="5624215" y="2417371"/>
            <a:ext cx="831850" cy="795655"/>
          </a:xfrm>
          <a:custGeom>
            <a:avLst/>
            <a:gdLst/>
            <a:ahLst/>
            <a:cxnLst/>
            <a:rect l="l" t="t" r="r" b="b"/>
            <a:pathLst>
              <a:path w="831850" h="795655">
                <a:moveTo>
                  <a:pt x="569636" y="0"/>
                </a:moveTo>
                <a:lnTo>
                  <a:pt x="262207" y="0"/>
                </a:lnTo>
                <a:lnTo>
                  <a:pt x="233009" y="12344"/>
                </a:lnTo>
                <a:lnTo>
                  <a:pt x="192950" y="34823"/>
                </a:lnTo>
                <a:lnTo>
                  <a:pt x="155783" y="61443"/>
                </a:lnTo>
                <a:lnTo>
                  <a:pt x="121820" y="91890"/>
                </a:lnTo>
                <a:lnTo>
                  <a:pt x="91373" y="125853"/>
                </a:lnTo>
                <a:lnTo>
                  <a:pt x="64753" y="163020"/>
                </a:lnTo>
                <a:lnTo>
                  <a:pt x="42274" y="203079"/>
                </a:lnTo>
                <a:lnTo>
                  <a:pt x="24247" y="245718"/>
                </a:lnTo>
                <a:lnTo>
                  <a:pt x="10984" y="290624"/>
                </a:lnTo>
                <a:lnTo>
                  <a:pt x="2798" y="337486"/>
                </a:lnTo>
                <a:lnTo>
                  <a:pt x="0" y="385992"/>
                </a:lnTo>
                <a:lnTo>
                  <a:pt x="2798" y="434497"/>
                </a:lnTo>
                <a:lnTo>
                  <a:pt x="10984" y="481359"/>
                </a:lnTo>
                <a:lnTo>
                  <a:pt x="24247" y="526266"/>
                </a:lnTo>
                <a:lnTo>
                  <a:pt x="42274" y="568905"/>
                </a:lnTo>
                <a:lnTo>
                  <a:pt x="64753" y="608963"/>
                </a:lnTo>
                <a:lnTo>
                  <a:pt x="91373" y="646131"/>
                </a:lnTo>
                <a:lnTo>
                  <a:pt x="121820" y="680094"/>
                </a:lnTo>
                <a:lnTo>
                  <a:pt x="155783" y="710541"/>
                </a:lnTo>
                <a:lnTo>
                  <a:pt x="192950" y="737160"/>
                </a:lnTo>
                <a:lnTo>
                  <a:pt x="233009" y="759640"/>
                </a:lnTo>
                <a:lnTo>
                  <a:pt x="275648" y="777667"/>
                </a:lnTo>
                <a:lnTo>
                  <a:pt x="320554" y="790930"/>
                </a:lnTo>
                <a:lnTo>
                  <a:pt x="344192" y="795059"/>
                </a:lnTo>
                <a:lnTo>
                  <a:pt x="487652" y="795059"/>
                </a:lnTo>
                <a:lnTo>
                  <a:pt x="556196" y="777667"/>
                </a:lnTo>
                <a:lnTo>
                  <a:pt x="598835" y="759640"/>
                </a:lnTo>
                <a:lnTo>
                  <a:pt x="638894" y="737160"/>
                </a:lnTo>
                <a:lnTo>
                  <a:pt x="676061" y="710541"/>
                </a:lnTo>
                <a:lnTo>
                  <a:pt x="710024" y="680094"/>
                </a:lnTo>
                <a:lnTo>
                  <a:pt x="740471" y="646131"/>
                </a:lnTo>
                <a:lnTo>
                  <a:pt x="767091" y="608963"/>
                </a:lnTo>
                <a:lnTo>
                  <a:pt x="789570" y="568905"/>
                </a:lnTo>
                <a:lnTo>
                  <a:pt x="807597" y="526266"/>
                </a:lnTo>
                <a:lnTo>
                  <a:pt x="820860" y="481359"/>
                </a:lnTo>
                <a:lnTo>
                  <a:pt x="829046" y="434497"/>
                </a:lnTo>
                <a:lnTo>
                  <a:pt x="831844" y="385992"/>
                </a:lnTo>
                <a:lnTo>
                  <a:pt x="829046" y="337486"/>
                </a:lnTo>
                <a:lnTo>
                  <a:pt x="820860" y="290624"/>
                </a:lnTo>
                <a:lnTo>
                  <a:pt x="807597" y="245718"/>
                </a:lnTo>
                <a:lnTo>
                  <a:pt x="789570" y="203079"/>
                </a:lnTo>
                <a:lnTo>
                  <a:pt x="767091" y="163020"/>
                </a:lnTo>
                <a:lnTo>
                  <a:pt x="740471" y="125853"/>
                </a:lnTo>
                <a:lnTo>
                  <a:pt x="710024" y="91890"/>
                </a:lnTo>
                <a:lnTo>
                  <a:pt x="676061" y="61443"/>
                </a:lnTo>
                <a:lnTo>
                  <a:pt x="638894" y="34823"/>
                </a:lnTo>
                <a:lnTo>
                  <a:pt x="598835" y="12344"/>
                </a:lnTo>
                <a:lnTo>
                  <a:pt x="569636" y="0"/>
                </a:lnTo>
                <a:close/>
              </a:path>
            </a:pathLst>
          </a:custGeom>
          <a:solidFill>
            <a:srgbClr val="DCDA1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4" name="object 424"/>
          <p:cNvSpPr/>
          <p:nvPr/>
        </p:nvSpPr>
        <p:spPr>
          <a:xfrm>
            <a:off x="6122649" y="2930097"/>
            <a:ext cx="97155" cy="147955"/>
          </a:xfrm>
          <a:custGeom>
            <a:avLst/>
            <a:gdLst/>
            <a:ahLst/>
            <a:cxnLst/>
            <a:rect l="l" t="t" r="r" b="b"/>
            <a:pathLst>
              <a:path w="97154" h="147955">
                <a:moveTo>
                  <a:pt x="96875" y="0"/>
                </a:moveTo>
                <a:lnTo>
                  <a:pt x="0" y="0"/>
                </a:lnTo>
                <a:lnTo>
                  <a:pt x="0" y="17574"/>
                </a:lnTo>
                <a:lnTo>
                  <a:pt x="73230" y="17574"/>
                </a:lnTo>
                <a:lnTo>
                  <a:pt x="66346" y="26007"/>
                </a:lnTo>
                <a:lnTo>
                  <a:pt x="41031" y="68553"/>
                </a:lnTo>
                <a:lnTo>
                  <a:pt x="27863" y="105169"/>
                </a:lnTo>
                <a:lnTo>
                  <a:pt x="20923" y="147923"/>
                </a:lnTo>
                <a:lnTo>
                  <a:pt x="39750" y="147923"/>
                </a:lnTo>
                <a:lnTo>
                  <a:pt x="40765" y="136946"/>
                </a:lnTo>
                <a:lnTo>
                  <a:pt x="42281" y="126411"/>
                </a:lnTo>
                <a:lnTo>
                  <a:pt x="56065" y="80340"/>
                </a:lnTo>
                <a:lnTo>
                  <a:pt x="75555" y="42705"/>
                </a:lnTo>
                <a:lnTo>
                  <a:pt x="96875" y="14226"/>
                </a:lnTo>
                <a:lnTo>
                  <a:pt x="96875" y="0"/>
                </a:lnTo>
                <a:close/>
              </a:path>
            </a:pathLst>
          </a:custGeom>
          <a:solidFill>
            <a:srgbClr val="1516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5" name="object 425"/>
          <p:cNvSpPr/>
          <p:nvPr/>
        </p:nvSpPr>
        <p:spPr>
          <a:xfrm>
            <a:off x="5769964" y="3109477"/>
            <a:ext cx="18415" cy="24765"/>
          </a:xfrm>
          <a:custGeom>
            <a:avLst/>
            <a:gdLst/>
            <a:ahLst/>
            <a:cxnLst/>
            <a:rect l="l" t="t" r="r" b="b"/>
            <a:pathLst>
              <a:path w="18414" h="24764">
                <a:moveTo>
                  <a:pt x="17999" y="0"/>
                </a:moveTo>
                <a:lnTo>
                  <a:pt x="0" y="0"/>
                </a:lnTo>
                <a:lnTo>
                  <a:pt x="0" y="9439"/>
                </a:lnTo>
                <a:lnTo>
                  <a:pt x="10034" y="18434"/>
                </a:lnTo>
                <a:lnTo>
                  <a:pt x="17999" y="24139"/>
                </a:lnTo>
                <a:lnTo>
                  <a:pt x="17999" y="0"/>
                </a:lnTo>
                <a:close/>
              </a:path>
            </a:pathLst>
          </a:custGeom>
          <a:solidFill>
            <a:srgbClr val="1516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6" name="object 426"/>
          <p:cNvSpPr/>
          <p:nvPr/>
        </p:nvSpPr>
        <p:spPr>
          <a:xfrm>
            <a:off x="5826585" y="3109477"/>
            <a:ext cx="18415" cy="60960"/>
          </a:xfrm>
          <a:custGeom>
            <a:avLst/>
            <a:gdLst/>
            <a:ahLst/>
            <a:cxnLst/>
            <a:rect l="l" t="t" r="r" b="b"/>
            <a:pathLst>
              <a:path w="18414" h="60960">
                <a:moveTo>
                  <a:pt x="17999" y="0"/>
                </a:moveTo>
                <a:lnTo>
                  <a:pt x="0" y="0"/>
                </a:lnTo>
                <a:lnTo>
                  <a:pt x="0" y="50339"/>
                </a:lnTo>
                <a:lnTo>
                  <a:pt x="17999" y="60440"/>
                </a:lnTo>
                <a:lnTo>
                  <a:pt x="17999" y="0"/>
                </a:lnTo>
                <a:close/>
              </a:path>
            </a:pathLst>
          </a:custGeom>
          <a:solidFill>
            <a:srgbClr val="1516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7" name="object 427"/>
          <p:cNvSpPr/>
          <p:nvPr/>
        </p:nvSpPr>
        <p:spPr>
          <a:xfrm>
            <a:off x="5883207" y="3109477"/>
            <a:ext cx="18415" cy="86360"/>
          </a:xfrm>
          <a:custGeom>
            <a:avLst/>
            <a:gdLst/>
            <a:ahLst/>
            <a:cxnLst/>
            <a:rect l="l" t="t" r="r" b="b"/>
            <a:pathLst>
              <a:path w="18414" h="86360">
                <a:moveTo>
                  <a:pt x="17999" y="0"/>
                </a:moveTo>
                <a:lnTo>
                  <a:pt x="0" y="0"/>
                </a:lnTo>
                <a:lnTo>
                  <a:pt x="0" y="78518"/>
                </a:lnTo>
                <a:lnTo>
                  <a:pt x="16656" y="85560"/>
                </a:lnTo>
                <a:lnTo>
                  <a:pt x="17999" y="85957"/>
                </a:lnTo>
                <a:lnTo>
                  <a:pt x="17999" y="0"/>
                </a:lnTo>
                <a:close/>
              </a:path>
            </a:pathLst>
          </a:custGeom>
          <a:solidFill>
            <a:srgbClr val="1516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8" name="object 428"/>
          <p:cNvSpPr/>
          <p:nvPr/>
        </p:nvSpPr>
        <p:spPr>
          <a:xfrm>
            <a:off x="5939827" y="3040020"/>
            <a:ext cx="18415" cy="170815"/>
          </a:xfrm>
          <a:custGeom>
            <a:avLst/>
            <a:gdLst/>
            <a:ahLst/>
            <a:cxnLst/>
            <a:rect l="l" t="t" r="r" b="b"/>
            <a:pathLst>
              <a:path w="18414" h="170814">
                <a:moveTo>
                  <a:pt x="17999" y="0"/>
                </a:moveTo>
                <a:lnTo>
                  <a:pt x="0" y="0"/>
                </a:lnTo>
                <a:lnTo>
                  <a:pt x="0" y="166821"/>
                </a:lnTo>
                <a:lnTo>
                  <a:pt x="4942" y="168280"/>
                </a:lnTo>
                <a:lnTo>
                  <a:pt x="17999" y="170561"/>
                </a:lnTo>
                <a:lnTo>
                  <a:pt x="17999" y="0"/>
                </a:lnTo>
                <a:close/>
              </a:path>
            </a:pathLst>
          </a:custGeom>
          <a:solidFill>
            <a:srgbClr val="1516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9" name="object 429"/>
          <p:cNvSpPr/>
          <p:nvPr/>
        </p:nvSpPr>
        <p:spPr>
          <a:xfrm>
            <a:off x="6005447" y="3109477"/>
            <a:ext cx="0" cy="103505"/>
          </a:xfrm>
          <a:custGeom>
            <a:avLst/>
            <a:gdLst/>
            <a:ahLst/>
            <a:cxnLst/>
            <a:rect l="l" t="t" r="r" b="b"/>
            <a:pathLst>
              <a:path h="103505">
                <a:moveTo>
                  <a:pt x="0" y="0"/>
                </a:moveTo>
                <a:lnTo>
                  <a:pt x="0" y="103456"/>
                </a:lnTo>
              </a:path>
            </a:pathLst>
          </a:custGeom>
          <a:ln w="179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0" name="object 430"/>
          <p:cNvSpPr/>
          <p:nvPr/>
        </p:nvSpPr>
        <p:spPr>
          <a:xfrm>
            <a:off x="6062069" y="3109477"/>
            <a:ext cx="0" cy="103505"/>
          </a:xfrm>
          <a:custGeom>
            <a:avLst/>
            <a:gdLst/>
            <a:ahLst/>
            <a:cxnLst/>
            <a:rect l="l" t="t" r="r" b="b"/>
            <a:pathLst>
              <a:path h="103505">
                <a:moveTo>
                  <a:pt x="0" y="0"/>
                </a:moveTo>
                <a:lnTo>
                  <a:pt x="0" y="103456"/>
                </a:lnTo>
              </a:path>
            </a:pathLst>
          </a:custGeom>
          <a:ln w="179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1" name="object 431"/>
          <p:cNvSpPr/>
          <p:nvPr/>
        </p:nvSpPr>
        <p:spPr>
          <a:xfrm>
            <a:off x="6109682" y="3109477"/>
            <a:ext cx="18415" cy="103505"/>
          </a:xfrm>
          <a:custGeom>
            <a:avLst/>
            <a:gdLst/>
            <a:ahLst/>
            <a:cxnLst/>
            <a:rect l="l" t="t" r="r" b="b"/>
            <a:pathLst>
              <a:path w="18414" h="103505">
                <a:moveTo>
                  <a:pt x="17999" y="0"/>
                </a:moveTo>
                <a:lnTo>
                  <a:pt x="0" y="0"/>
                </a:lnTo>
                <a:lnTo>
                  <a:pt x="0" y="103334"/>
                </a:lnTo>
                <a:lnTo>
                  <a:pt x="17999" y="100189"/>
                </a:lnTo>
                <a:lnTo>
                  <a:pt x="17999" y="0"/>
                </a:lnTo>
                <a:close/>
              </a:path>
            </a:pathLst>
          </a:custGeom>
          <a:solidFill>
            <a:srgbClr val="1516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2" name="object 432"/>
          <p:cNvSpPr/>
          <p:nvPr/>
        </p:nvSpPr>
        <p:spPr>
          <a:xfrm>
            <a:off x="6166302" y="3109477"/>
            <a:ext cx="18415" cy="90170"/>
          </a:xfrm>
          <a:custGeom>
            <a:avLst/>
            <a:gdLst/>
            <a:ahLst/>
            <a:cxnLst/>
            <a:rect l="l" t="t" r="r" b="b"/>
            <a:pathLst>
              <a:path w="18414" h="90169">
                <a:moveTo>
                  <a:pt x="17999" y="0"/>
                </a:moveTo>
                <a:lnTo>
                  <a:pt x="0" y="0"/>
                </a:lnTo>
                <a:lnTo>
                  <a:pt x="0" y="89727"/>
                </a:lnTo>
                <a:lnTo>
                  <a:pt x="14108" y="85560"/>
                </a:lnTo>
                <a:lnTo>
                  <a:pt x="17999" y="83915"/>
                </a:lnTo>
                <a:lnTo>
                  <a:pt x="17999" y="0"/>
                </a:lnTo>
                <a:close/>
              </a:path>
            </a:pathLst>
          </a:custGeom>
          <a:solidFill>
            <a:srgbClr val="1516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3" name="object 433"/>
          <p:cNvSpPr/>
          <p:nvPr/>
        </p:nvSpPr>
        <p:spPr>
          <a:xfrm>
            <a:off x="6231924" y="2923805"/>
            <a:ext cx="0" cy="253365"/>
          </a:xfrm>
          <a:custGeom>
            <a:avLst/>
            <a:gdLst/>
            <a:ahLst/>
            <a:cxnLst/>
            <a:rect l="l" t="t" r="r" b="b"/>
            <a:pathLst>
              <a:path h="253364">
                <a:moveTo>
                  <a:pt x="0" y="0"/>
                </a:moveTo>
                <a:lnTo>
                  <a:pt x="0" y="253259"/>
                </a:lnTo>
              </a:path>
            </a:pathLst>
          </a:custGeom>
          <a:ln w="179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4" name="object 434"/>
          <p:cNvSpPr/>
          <p:nvPr/>
        </p:nvSpPr>
        <p:spPr>
          <a:xfrm>
            <a:off x="6275793" y="3109477"/>
            <a:ext cx="18415" cy="36195"/>
          </a:xfrm>
          <a:custGeom>
            <a:avLst/>
            <a:gdLst/>
            <a:ahLst/>
            <a:cxnLst/>
            <a:rect l="l" t="t" r="r" b="b"/>
            <a:pathLst>
              <a:path w="18414" h="36194">
                <a:moveTo>
                  <a:pt x="17999" y="0"/>
                </a:moveTo>
                <a:lnTo>
                  <a:pt x="0" y="0"/>
                </a:lnTo>
                <a:lnTo>
                  <a:pt x="0" y="35969"/>
                </a:lnTo>
                <a:lnTo>
                  <a:pt x="17999" y="23078"/>
                </a:lnTo>
                <a:lnTo>
                  <a:pt x="17999" y="0"/>
                </a:lnTo>
                <a:close/>
              </a:path>
            </a:pathLst>
          </a:custGeom>
          <a:solidFill>
            <a:srgbClr val="1516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5" name="object 435"/>
          <p:cNvSpPr/>
          <p:nvPr/>
        </p:nvSpPr>
        <p:spPr>
          <a:xfrm>
            <a:off x="5680346" y="2611353"/>
            <a:ext cx="60325" cy="221615"/>
          </a:xfrm>
          <a:custGeom>
            <a:avLst/>
            <a:gdLst/>
            <a:ahLst/>
            <a:cxnLst/>
            <a:rect l="l" t="t" r="r" b="b"/>
            <a:pathLst>
              <a:path w="60325" h="221614">
                <a:moveTo>
                  <a:pt x="43328" y="19102"/>
                </a:moveTo>
                <a:lnTo>
                  <a:pt x="32738" y="19102"/>
                </a:lnTo>
                <a:lnTo>
                  <a:pt x="32738" y="86551"/>
                </a:lnTo>
                <a:lnTo>
                  <a:pt x="43328" y="86551"/>
                </a:lnTo>
                <a:lnTo>
                  <a:pt x="43328" y="19102"/>
                </a:lnTo>
                <a:close/>
              </a:path>
              <a:path w="60325" h="221614">
                <a:moveTo>
                  <a:pt x="43328" y="0"/>
                </a:moveTo>
                <a:lnTo>
                  <a:pt x="36511" y="0"/>
                </a:lnTo>
                <a:lnTo>
                  <a:pt x="34667" y="3729"/>
                </a:lnTo>
                <a:lnTo>
                  <a:pt x="31513" y="7566"/>
                </a:lnTo>
                <a:lnTo>
                  <a:pt x="22650" y="15487"/>
                </a:lnTo>
                <a:lnTo>
                  <a:pt x="17473" y="18856"/>
                </a:lnTo>
                <a:lnTo>
                  <a:pt x="11555" y="21629"/>
                </a:lnTo>
                <a:lnTo>
                  <a:pt x="11555" y="31860"/>
                </a:lnTo>
                <a:lnTo>
                  <a:pt x="32738" y="19102"/>
                </a:lnTo>
                <a:lnTo>
                  <a:pt x="43328" y="19102"/>
                </a:lnTo>
                <a:lnTo>
                  <a:pt x="43328" y="0"/>
                </a:lnTo>
                <a:close/>
              </a:path>
              <a:path w="60325" h="221614">
                <a:moveTo>
                  <a:pt x="48031" y="200447"/>
                </a:moveTo>
                <a:lnTo>
                  <a:pt x="37431" y="200447"/>
                </a:lnTo>
                <a:lnTo>
                  <a:pt x="37431" y="221033"/>
                </a:lnTo>
                <a:lnTo>
                  <a:pt x="48031" y="221033"/>
                </a:lnTo>
                <a:lnTo>
                  <a:pt x="48031" y="200447"/>
                </a:lnTo>
                <a:close/>
              </a:path>
              <a:path w="60325" h="221614">
                <a:moveTo>
                  <a:pt x="48031" y="134842"/>
                </a:moveTo>
                <a:lnTo>
                  <a:pt x="39362" y="134842"/>
                </a:lnTo>
                <a:lnTo>
                  <a:pt x="0" y="190699"/>
                </a:lnTo>
                <a:lnTo>
                  <a:pt x="0" y="200447"/>
                </a:lnTo>
                <a:lnTo>
                  <a:pt x="59701" y="200447"/>
                </a:lnTo>
                <a:lnTo>
                  <a:pt x="59701" y="190699"/>
                </a:lnTo>
                <a:lnTo>
                  <a:pt x="10410" y="190699"/>
                </a:lnTo>
                <a:lnTo>
                  <a:pt x="37431" y="151919"/>
                </a:lnTo>
                <a:lnTo>
                  <a:pt x="48031" y="151919"/>
                </a:lnTo>
                <a:lnTo>
                  <a:pt x="48031" y="134842"/>
                </a:lnTo>
                <a:close/>
              </a:path>
              <a:path w="60325" h="221614">
                <a:moveTo>
                  <a:pt x="48031" y="151919"/>
                </a:moveTo>
                <a:lnTo>
                  <a:pt x="37431" y="151919"/>
                </a:lnTo>
                <a:lnTo>
                  <a:pt x="37431" y="190699"/>
                </a:lnTo>
                <a:lnTo>
                  <a:pt x="48031" y="190699"/>
                </a:lnTo>
                <a:lnTo>
                  <a:pt x="48031" y="151919"/>
                </a:lnTo>
                <a:close/>
              </a:path>
            </a:pathLst>
          </a:custGeom>
          <a:solidFill>
            <a:srgbClr val="1516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6" name="object 436"/>
          <p:cNvSpPr/>
          <p:nvPr/>
        </p:nvSpPr>
        <p:spPr>
          <a:xfrm>
            <a:off x="5891969" y="2611353"/>
            <a:ext cx="57150" cy="222885"/>
          </a:xfrm>
          <a:custGeom>
            <a:avLst/>
            <a:gdLst/>
            <a:ahLst/>
            <a:cxnLst/>
            <a:rect l="l" t="t" r="r" b="b"/>
            <a:pathLst>
              <a:path w="57150" h="222885">
                <a:moveTo>
                  <a:pt x="10712" y="62236"/>
                </a:moveTo>
                <a:lnTo>
                  <a:pt x="121" y="63676"/>
                </a:lnTo>
                <a:lnTo>
                  <a:pt x="826" y="70862"/>
                </a:lnTo>
                <a:lnTo>
                  <a:pt x="3671" y="76701"/>
                </a:lnTo>
                <a:lnTo>
                  <a:pt x="13686" y="85730"/>
                </a:lnTo>
                <a:lnTo>
                  <a:pt x="19964" y="87998"/>
                </a:lnTo>
                <a:lnTo>
                  <a:pt x="35913" y="87998"/>
                </a:lnTo>
                <a:lnTo>
                  <a:pt x="42853" y="85384"/>
                </a:lnTo>
                <a:lnTo>
                  <a:pt x="49332" y="79207"/>
                </a:lnTo>
                <a:lnTo>
                  <a:pt x="23378" y="79207"/>
                </a:lnTo>
                <a:lnTo>
                  <a:pt x="19806" y="77882"/>
                </a:lnTo>
                <a:lnTo>
                  <a:pt x="13989" y="72590"/>
                </a:lnTo>
                <a:lnTo>
                  <a:pt x="11936" y="68256"/>
                </a:lnTo>
                <a:lnTo>
                  <a:pt x="10712" y="62236"/>
                </a:lnTo>
                <a:close/>
              </a:path>
              <a:path w="57150" h="222885">
                <a:moveTo>
                  <a:pt x="50345" y="44438"/>
                </a:moveTo>
                <a:lnTo>
                  <a:pt x="33407" y="44438"/>
                </a:lnTo>
                <a:lnTo>
                  <a:pt x="37439" y="46022"/>
                </a:lnTo>
                <a:lnTo>
                  <a:pt x="43797" y="52344"/>
                </a:lnTo>
                <a:lnTo>
                  <a:pt x="45388" y="56354"/>
                </a:lnTo>
                <a:lnTo>
                  <a:pt x="45388" y="66305"/>
                </a:lnTo>
                <a:lnTo>
                  <a:pt x="43681" y="70581"/>
                </a:lnTo>
                <a:lnTo>
                  <a:pt x="36856" y="77486"/>
                </a:lnTo>
                <a:lnTo>
                  <a:pt x="32622" y="79207"/>
                </a:lnTo>
                <a:lnTo>
                  <a:pt x="49332" y="79207"/>
                </a:lnTo>
                <a:lnTo>
                  <a:pt x="53834" y="74916"/>
                </a:lnTo>
                <a:lnTo>
                  <a:pt x="56577" y="68515"/>
                </a:lnTo>
                <a:lnTo>
                  <a:pt x="56577" y="55432"/>
                </a:lnTo>
                <a:lnTo>
                  <a:pt x="55172" y="50782"/>
                </a:lnTo>
                <a:lnTo>
                  <a:pt x="50345" y="44438"/>
                </a:lnTo>
                <a:close/>
              </a:path>
              <a:path w="57150" h="222885">
                <a:moveTo>
                  <a:pt x="47663" y="8669"/>
                </a:moveTo>
                <a:lnTo>
                  <a:pt x="31564" y="8669"/>
                </a:lnTo>
                <a:lnTo>
                  <a:pt x="34955" y="9928"/>
                </a:lnTo>
                <a:lnTo>
                  <a:pt x="40212" y="15026"/>
                </a:lnTo>
                <a:lnTo>
                  <a:pt x="41536" y="18237"/>
                </a:lnTo>
                <a:lnTo>
                  <a:pt x="41536" y="26986"/>
                </a:lnTo>
                <a:lnTo>
                  <a:pt x="39729" y="30593"/>
                </a:lnTo>
                <a:lnTo>
                  <a:pt x="32485" y="35286"/>
                </a:lnTo>
                <a:lnTo>
                  <a:pt x="28432" y="36475"/>
                </a:lnTo>
                <a:lnTo>
                  <a:pt x="22173" y="36475"/>
                </a:lnTo>
                <a:lnTo>
                  <a:pt x="21009" y="45626"/>
                </a:lnTo>
                <a:lnTo>
                  <a:pt x="23996" y="44841"/>
                </a:lnTo>
                <a:lnTo>
                  <a:pt x="26488" y="44438"/>
                </a:lnTo>
                <a:lnTo>
                  <a:pt x="50345" y="44438"/>
                </a:lnTo>
                <a:lnTo>
                  <a:pt x="49535" y="43373"/>
                </a:lnTo>
                <a:lnTo>
                  <a:pt x="45582" y="40924"/>
                </a:lnTo>
                <a:lnTo>
                  <a:pt x="40492" y="39766"/>
                </a:lnTo>
                <a:lnTo>
                  <a:pt x="44401" y="37959"/>
                </a:lnTo>
                <a:lnTo>
                  <a:pt x="46214" y="36475"/>
                </a:lnTo>
                <a:lnTo>
                  <a:pt x="23478" y="36475"/>
                </a:lnTo>
                <a:lnTo>
                  <a:pt x="22189" y="36352"/>
                </a:lnTo>
                <a:lnTo>
                  <a:pt x="46365" y="36352"/>
                </a:lnTo>
                <a:lnTo>
                  <a:pt x="47368" y="35532"/>
                </a:lnTo>
                <a:lnTo>
                  <a:pt x="51363" y="29433"/>
                </a:lnTo>
                <a:lnTo>
                  <a:pt x="52364" y="26064"/>
                </a:lnTo>
                <a:lnTo>
                  <a:pt x="52307" y="18237"/>
                </a:lnTo>
                <a:lnTo>
                  <a:pt x="51320" y="14745"/>
                </a:lnTo>
                <a:lnTo>
                  <a:pt x="47663" y="8669"/>
                </a:lnTo>
                <a:close/>
              </a:path>
              <a:path w="57150" h="222885">
                <a:moveTo>
                  <a:pt x="31845" y="0"/>
                </a:moveTo>
                <a:lnTo>
                  <a:pt x="20325" y="0"/>
                </a:lnTo>
                <a:lnTo>
                  <a:pt x="14608" y="1944"/>
                </a:lnTo>
                <a:lnTo>
                  <a:pt x="5441" y="9770"/>
                </a:lnTo>
                <a:lnTo>
                  <a:pt x="2512" y="15285"/>
                </a:lnTo>
                <a:lnTo>
                  <a:pt x="1209" y="22392"/>
                </a:lnTo>
                <a:lnTo>
                  <a:pt x="11799" y="24314"/>
                </a:lnTo>
                <a:lnTo>
                  <a:pt x="12584" y="19102"/>
                </a:lnTo>
                <a:lnTo>
                  <a:pt x="14348" y="15185"/>
                </a:lnTo>
                <a:lnTo>
                  <a:pt x="19842" y="9972"/>
                </a:lnTo>
                <a:lnTo>
                  <a:pt x="23276" y="8669"/>
                </a:lnTo>
                <a:lnTo>
                  <a:pt x="47663" y="8669"/>
                </a:lnTo>
                <a:lnTo>
                  <a:pt x="47130" y="7783"/>
                </a:lnTo>
                <a:lnTo>
                  <a:pt x="44099" y="5033"/>
                </a:lnTo>
                <a:lnTo>
                  <a:pt x="40124" y="3031"/>
                </a:lnTo>
                <a:lnTo>
                  <a:pt x="36179" y="1000"/>
                </a:lnTo>
                <a:lnTo>
                  <a:pt x="31845" y="0"/>
                </a:lnTo>
                <a:close/>
              </a:path>
              <a:path w="57150" h="222885">
                <a:moveTo>
                  <a:pt x="35711" y="134481"/>
                </a:moveTo>
                <a:lnTo>
                  <a:pt x="20727" y="134481"/>
                </a:lnTo>
                <a:lnTo>
                  <a:pt x="14752" y="136627"/>
                </a:lnTo>
                <a:lnTo>
                  <a:pt x="5737" y="145173"/>
                </a:lnTo>
                <a:lnTo>
                  <a:pt x="3491" y="150430"/>
                </a:lnTo>
                <a:lnTo>
                  <a:pt x="3534" y="161006"/>
                </a:lnTo>
                <a:lnTo>
                  <a:pt x="4556" y="164433"/>
                </a:lnTo>
                <a:lnTo>
                  <a:pt x="8821" y="170416"/>
                </a:lnTo>
                <a:lnTo>
                  <a:pt x="12038" y="172699"/>
                </a:lnTo>
                <a:lnTo>
                  <a:pt x="16437" y="174304"/>
                </a:lnTo>
                <a:lnTo>
                  <a:pt x="11181" y="175672"/>
                </a:lnTo>
                <a:lnTo>
                  <a:pt x="7127" y="178235"/>
                </a:lnTo>
                <a:lnTo>
                  <a:pt x="1424" y="185803"/>
                </a:lnTo>
                <a:lnTo>
                  <a:pt x="0" y="190497"/>
                </a:lnTo>
                <a:lnTo>
                  <a:pt x="59" y="203760"/>
                </a:lnTo>
                <a:lnTo>
                  <a:pt x="2612" y="209894"/>
                </a:lnTo>
                <a:lnTo>
                  <a:pt x="13023" y="219967"/>
                </a:lnTo>
                <a:lnTo>
                  <a:pt x="19864" y="222479"/>
                </a:lnTo>
                <a:lnTo>
                  <a:pt x="36835" y="222479"/>
                </a:lnTo>
                <a:lnTo>
                  <a:pt x="43681" y="219967"/>
                </a:lnTo>
                <a:lnTo>
                  <a:pt x="50072" y="213810"/>
                </a:lnTo>
                <a:lnTo>
                  <a:pt x="25199" y="213810"/>
                </a:lnTo>
                <a:lnTo>
                  <a:pt x="22153" y="213025"/>
                </a:lnTo>
                <a:lnTo>
                  <a:pt x="16473" y="209937"/>
                </a:lnTo>
                <a:lnTo>
                  <a:pt x="14348" y="207749"/>
                </a:lnTo>
                <a:lnTo>
                  <a:pt x="11540" y="202111"/>
                </a:lnTo>
                <a:lnTo>
                  <a:pt x="10835" y="199202"/>
                </a:lnTo>
                <a:lnTo>
                  <a:pt x="10907" y="191058"/>
                </a:lnTo>
                <a:lnTo>
                  <a:pt x="12462" y="187128"/>
                </a:lnTo>
                <a:lnTo>
                  <a:pt x="18963" y="180547"/>
                </a:lnTo>
                <a:lnTo>
                  <a:pt x="23075" y="178898"/>
                </a:lnTo>
                <a:lnTo>
                  <a:pt x="49887" y="178898"/>
                </a:lnTo>
                <a:lnTo>
                  <a:pt x="45827" y="176033"/>
                </a:lnTo>
                <a:lnTo>
                  <a:pt x="40549" y="174304"/>
                </a:lnTo>
                <a:lnTo>
                  <a:pt x="44827" y="172699"/>
                </a:lnTo>
                <a:lnTo>
                  <a:pt x="47994" y="170416"/>
                </a:lnTo>
                <a:lnTo>
                  <a:pt x="48120" y="170237"/>
                </a:lnTo>
                <a:lnTo>
                  <a:pt x="24241" y="170237"/>
                </a:lnTo>
                <a:lnTo>
                  <a:pt x="20829" y="168926"/>
                </a:lnTo>
                <a:lnTo>
                  <a:pt x="15631" y="163756"/>
                </a:lnTo>
                <a:lnTo>
                  <a:pt x="14419" y="160661"/>
                </a:lnTo>
                <a:lnTo>
                  <a:pt x="14326" y="152718"/>
                </a:lnTo>
                <a:lnTo>
                  <a:pt x="15652" y="149630"/>
                </a:lnTo>
                <a:lnTo>
                  <a:pt x="20929" y="144453"/>
                </a:lnTo>
                <a:lnTo>
                  <a:pt x="24277" y="143150"/>
                </a:lnTo>
                <a:lnTo>
                  <a:pt x="48551" y="143150"/>
                </a:lnTo>
                <a:lnTo>
                  <a:pt x="41774" y="136671"/>
                </a:lnTo>
                <a:lnTo>
                  <a:pt x="35711" y="134481"/>
                </a:lnTo>
                <a:close/>
              </a:path>
              <a:path w="57150" h="222885">
                <a:moveTo>
                  <a:pt x="49887" y="178898"/>
                </a:moveTo>
                <a:lnTo>
                  <a:pt x="33205" y="178898"/>
                </a:lnTo>
                <a:lnTo>
                  <a:pt x="37461" y="180568"/>
                </a:lnTo>
                <a:lnTo>
                  <a:pt x="44178" y="187228"/>
                </a:lnTo>
                <a:lnTo>
                  <a:pt x="45782" y="191239"/>
                </a:lnTo>
                <a:lnTo>
                  <a:pt x="45863" y="201550"/>
                </a:lnTo>
                <a:lnTo>
                  <a:pt x="44242" y="205682"/>
                </a:lnTo>
                <a:lnTo>
                  <a:pt x="37698" y="212183"/>
                </a:lnTo>
                <a:lnTo>
                  <a:pt x="33529" y="213810"/>
                </a:lnTo>
                <a:lnTo>
                  <a:pt x="50072" y="213810"/>
                </a:lnTo>
                <a:lnTo>
                  <a:pt x="54093" y="209937"/>
                </a:lnTo>
                <a:lnTo>
                  <a:pt x="56699" y="203760"/>
                </a:lnTo>
                <a:lnTo>
                  <a:pt x="56699" y="191058"/>
                </a:lnTo>
                <a:lnTo>
                  <a:pt x="55317" y="186486"/>
                </a:lnTo>
                <a:lnTo>
                  <a:pt x="49887" y="178898"/>
                </a:lnTo>
                <a:close/>
              </a:path>
              <a:path w="57150" h="222885">
                <a:moveTo>
                  <a:pt x="48551" y="143150"/>
                </a:moveTo>
                <a:lnTo>
                  <a:pt x="32385" y="143150"/>
                </a:lnTo>
                <a:lnTo>
                  <a:pt x="35732" y="144475"/>
                </a:lnTo>
                <a:lnTo>
                  <a:pt x="41054" y="149767"/>
                </a:lnTo>
                <a:lnTo>
                  <a:pt x="42247" y="152718"/>
                </a:lnTo>
                <a:lnTo>
                  <a:pt x="42296" y="160862"/>
                </a:lnTo>
                <a:lnTo>
                  <a:pt x="41089" y="163814"/>
                </a:lnTo>
                <a:lnTo>
                  <a:pt x="35913" y="168948"/>
                </a:lnTo>
                <a:lnTo>
                  <a:pt x="32586" y="170237"/>
                </a:lnTo>
                <a:lnTo>
                  <a:pt x="48120" y="170237"/>
                </a:lnTo>
                <a:lnTo>
                  <a:pt x="52163" y="164498"/>
                </a:lnTo>
                <a:lnTo>
                  <a:pt x="53207" y="161006"/>
                </a:lnTo>
                <a:lnTo>
                  <a:pt x="53207" y="150732"/>
                </a:lnTo>
                <a:lnTo>
                  <a:pt x="50924" y="145418"/>
                </a:lnTo>
                <a:lnTo>
                  <a:pt x="48551" y="143150"/>
                </a:lnTo>
                <a:close/>
              </a:path>
            </a:pathLst>
          </a:custGeom>
          <a:solidFill>
            <a:srgbClr val="1516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7" name="object 437"/>
          <p:cNvSpPr/>
          <p:nvPr/>
        </p:nvSpPr>
        <p:spPr>
          <a:xfrm>
            <a:off x="6067864" y="2611353"/>
            <a:ext cx="57150" cy="221615"/>
          </a:xfrm>
          <a:custGeom>
            <a:avLst/>
            <a:gdLst/>
            <a:ahLst/>
            <a:cxnLst/>
            <a:rect l="l" t="t" r="r" b="b"/>
            <a:pathLst>
              <a:path w="57150" h="221614">
                <a:moveTo>
                  <a:pt x="41363" y="19102"/>
                </a:moveTo>
                <a:lnTo>
                  <a:pt x="30773" y="19102"/>
                </a:lnTo>
                <a:lnTo>
                  <a:pt x="30773" y="86551"/>
                </a:lnTo>
                <a:lnTo>
                  <a:pt x="41363" y="86551"/>
                </a:lnTo>
                <a:lnTo>
                  <a:pt x="41363" y="19102"/>
                </a:lnTo>
                <a:close/>
              </a:path>
              <a:path w="57150" h="221614">
                <a:moveTo>
                  <a:pt x="41363" y="0"/>
                </a:moveTo>
                <a:lnTo>
                  <a:pt x="34546" y="0"/>
                </a:lnTo>
                <a:lnTo>
                  <a:pt x="32702" y="3729"/>
                </a:lnTo>
                <a:lnTo>
                  <a:pt x="29549" y="7566"/>
                </a:lnTo>
                <a:lnTo>
                  <a:pt x="20685" y="15487"/>
                </a:lnTo>
                <a:lnTo>
                  <a:pt x="15509" y="18856"/>
                </a:lnTo>
                <a:lnTo>
                  <a:pt x="9591" y="21629"/>
                </a:lnTo>
                <a:lnTo>
                  <a:pt x="9591" y="31860"/>
                </a:lnTo>
                <a:lnTo>
                  <a:pt x="30773" y="19102"/>
                </a:lnTo>
                <a:lnTo>
                  <a:pt x="41363" y="19102"/>
                </a:lnTo>
                <a:lnTo>
                  <a:pt x="41363" y="0"/>
                </a:lnTo>
                <a:close/>
              </a:path>
              <a:path w="57150" h="221614">
                <a:moveTo>
                  <a:pt x="51789" y="143272"/>
                </a:moveTo>
                <a:lnTo>
                  <a:pt x="34725" y="143272"/>
                </a:lnTo>
                <a:lnTo>
                  <a:pt x="38657" y="144712"/>
                </a:lnTo>
                <a:lnTo>
                  <a:pt x="44676" y="150473"/>
                </a:lnTo>
                <a:lnTo>
                  <a:pt x="46181" y="154001"/>
                </a:lnTo>
                <a:lnTo>
                  <a:pt x="46181" y="162208"/>
                </a:lnTo>
                <a:lnTo>
                  <a:pt x="16207" y="194125"/>
                </a:lnTo>
                <a:lnTo>
                  <a:pt x="11592" y="198460"/>
                </a:lnTo>
                <a:lnTo>
                  <a:pt x="5134" y="205963"/>
                </a:lnTo>
                <a:lnTo>
                  <a:pt x="2786" y="209801"/>
                </a:lnTo>
                <a:lnTo>
                  <a:pt x="417" y="216035"/>
                </a:lnTo>
                <a:lnTo>
                  <a:pt x="0" y="218484"/>
                </a:lnTo>
                <a:lnTo>
                  <a:pt x="80" y="221033"/>
                </a:lnTo>
                <a:lnTo>
                  <a:pt x="57139" y="221033"/>
                </a:lnTo>
                <a:lnTo>
                  <a:pt x="57139" y="210924"/>
                </a:lnTo>
                <a:lnTo>
                  <a:pt x="14824" y="210924"/>
                </a:lnTo>
                <a:lnTo>
                  <a:pt x="16005" y="208995"/>
                </a:lnTo>
                <a:lnTo>
                  <a:pt x="17496" y="207086"/>
                </a:lnTo>
                <a:lnTo>
                  <a:pt x="21103" y="203277"/>
                </a:lnTo>
                <a:lnTo>
                  <a:pt x="25200" y="199663"/>
                </a:lnTo>
                <a:lnTo>
                  <a:pt x="39140" y="187905"/>
                </a:lnTo>
                <a:lnTo>
                  <a:pt x="44575" y="182836"/>
                </a:lnTo>
                <a:lnTo>
                  <a:pt x="57016" y="151653"/>
                </a:lnTo>
                <a:lnTo>
                  <a:pt x="54612" y="145958"/>
                </a:lnTo>
                <a:lnTo>
                  <a:pt x="51789" y="143272"/>
                </a:lnTo>
                <a:close/>
              </a:path>
              <a:path w="57150" h="221614">
                <a:moveTo>
                  <a:pt x="38398" y="134481"/>
                </a:moveTo>
                <a:lnTo>
                  <a:pt x="21924" y="134481"/>
                </a:lnTo>
                <a:lnTo>
                  <a:pt x="15408" y="136605"/>
                </a:lnTo>
                <a:lnTo>
                  <a:pt x="5674" y="145116"/>
                </a:lnTo>
                <a:lnTo>
                  <a:pt x="2866" y="151293"/>
                </a:lnTo>
                <a:lnTo>
                  <a:pt x="2124" y="159400"/>
                </a:lnTo>
                <a:lnTo>
                  <a:pt x="12960" y="160481"/>
                </a:lnTo>
                <a:lnTo>
                  <a:pt x="12995" y="155088"/>
                </a:lnTo>
                <a:lnTo>
                  <a:pt x="14544" y="150875"/>
                </a:lnTo>
                <a:lnTo>
                  <a:pt x="20685" y="144791"/>
                </a:lnTo>
                <a:lnTo>
                  <a:pt x="24775" y="143272"/>
                </a:lnTo>
                <a:lnTo>
                  <a:pt x="51789" y="143272"/>
                </a:lnTo>
                <a:lnTo>
                  <a:pt x="44956" y="136771"/>
                </a:lnTo>
                <a:lnTo>
                  <a:pt x="38398" y="134481"/>
                </a:lnTo>
                <a:close/>
              </a:path>
            </a:pathLst>
          </a:custGeom>
          <a:solidFill>
            <a:srgbClr val="1516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8" name="object 438"/>
          <p:cNvSpPr/>
          <p:nvPr/>
        </p:nvSpPr>
        <p:spPr>
          <a:xfrm>
            <a:off x="6279487" y="2611353"/>
            <a:ext cx="57785" cy="221615"/>
          </a:xfrm>
          <a:custGeom>
            <a:avLst/>
            <a:gdLst/>
            <a:ahLst/>
            <a:cxnLst/>
            <a:rect l="l" t="t" r="r" b="b"/>
            <a:pathLst>
              <a:path w="57785" h="221614">
                <a:moveTo>
                  <a:pt x="11196" y="61631"/>
                </a:moveTo>
                <a:lnTo>
                  <a:pt x="121" y="62473"/>
                </a:lnTo>
                <a:lnTo>
                  <a:pt x="828" y="69739"/>
                </a:lnTo>
                <a:lnTo>
                  <a:pt x="3657" y="75557"/>
                </a:lnTo>
                <a:lnTo>
                  <a:pt x="13564" y="84340"/>
                </a:lnTo>
                <a:lnTo>
                  <a:pt x="19944" y="86551"/>
                </a:lnTo>
                <a:lnTo>
                  <a:pt x="37317" y="86551"/>
                </a:lnTo>
                <a:lnTo>
                  <a:pt x="44862" y="83059"/>
                </a:lnTo>
                <a:lnTo>
                  <a:pt x="48951" y="77882"/>
                </a:lnTo>
                <a:lnTo>
                  <a:pt x="23493" y="77882"/>
                </a:lnTo>
                <a:lnTo>
                  <a:pt x="19865" y="76514"/>
                </a:lnTo>
                <a:lnTo>
                  <a:pt x="13925" y="71078"/>
                </a:lnTo>
                <a:lnTo>
                  <a:pt x="12024" y="67024"/>
                </a:lnTo>
                <a:lnTo>
                  <a:pt x="11196" y="61631"/>
                </a:lnTo>
                <a:close/>
              </a:path>
              <a:path w="57785" h="221614">
                <a:moveTo>
                  <a:pt x="50987" y="37317"/>
                </a:moveTo>
                <a:lnTo>
                  <a:pt x="33185" y="37317"/>
                </a:lnTo>
                <a:lnTo>
                  <a:pt x="37619" y="39060"/>
                </a:lnTo>
                <a:lnTo>
                  <a:pt x="44323" y="46043"/>
                </a:lnTo>
                <a:lnTo>
                  <a:pt x="45986" y="50796"/>
                </a:lnTo>
                <a:lnTo>
                  <a:pt x="45986" y="63172"/>
                </a:lnTo>
                <a:lnTo>
                  <a:pt x="44244" y="68270"/>
                </a:lnTo>
                <a:lnTo>
                  <a:pt x="40751" y="72122"/>
                </a:lnTo>
                <a:lnTo>
                  <a:pt x="37238" y="75952"/>
                </a:lnTo>
                <a:lnTo>
                  <a:pt x="32926" y="77882"/>
                </a:lnTo>
                <a:lnTo>
                  <a:pt x="48951" y="77882"/>
                </a:lnTo>
                <a:lnTo>
                  <a:pt x="54914" y="70394"/>
                </a:lnTo>
                <a:lnTo>
                  <a:pt x="57183" y="63654"/>
                </a:lnTo>
                <a:lnTo>
                  <a:pt x="57183" y="47664"/>
                </a:lnTo>
                <a:lnTo>
                  <a:pt x="54597" y="40967"/>
                </a:lnTo>
                <a:lnTo>
                  <a:pt x="50987" y="37317"/>
                </a:lnTo>
                <a:close/>
              </a:path>
              <a:path w="57785" h="221614">
                <a:moveTo>
                  <a:pt x="53092" y="0"/>
                </a:moveTo>
                <a:lnTo>
                  <a:pt x="10354" y="0"/>
                </a:lnTo>
                <a:lnTo>
                  <a:pt x="2052" y="44295"/>
                </a:lnTo>
                <a:lnTo>
                  <a:pt x="12038" y="45741"/>
                </a:lnTo>
                <a:lnTo>
                  <a:pt x="13608" y="43249"/>
                </a:lnTo>
                <a:lnTo>
                  <a:pt x="15732" y="41226"/>
                </a:lnTo>
                <a:lnTo>
                  <a:pt x="21168" y="38094"/>
                </a:lnTo>
                <a:lnTo>
                  <a:pt x="24243" y="37317"/>
                </a:lnTo>
                <a:lnTo>
                  <a:pt x="50987" y="37317"/>
                </a:lnTo>
                <a:lnTo>
                  <a:pt x="47079" y="33365"/>
                </a:lnTo>
                <a:lnTo>
                  <a:pt x="14206" y="33365"/>
                </a:lnTo>
                <a:lnTo>
                  <a:pt x="18799" y="10109"/>
                </a:lnTo>
                <a:lnTo>
                  <a:pt x="53092" y="10109"/>
                </a:lnTo>
                <a:lnTo>
                  <a:pt x="53092" y="0"/>
                </a:lnTo>
                <a:close/>
              </a:path>
              <a:path w="57785" h="221614">
                <a:moveTo>
                  <a:pt x="37943" y="27922"/>
                </a:moveTo>
                <a:lnTo>
                  <a:pt x="24782" y="27922"/>
                </a:lnTo>
                <a:lnTo>
                  <a:pt x="19361" y="29729"/>
                </a:lnTo>
                <a:lnTo>
                  <a:pt x="14206" y="33365"/>
                </a:lnTo>
                <a:lnTo>
                  <a:pt x="47079" y="33365"/>
                </a:lnTo>
                <a:lnTo>
                  <a:pt x="44279" y="30534"/>
                </a:lnTo>
                <a:lnTo>
                  <a:pt x="37943" y="27922"/>
                </a:lnTo>
                <a:close/>
              </a:path>
              <a:path w="57785" h="221614">
                <a:moveTo>
                  <a:pt x="35712" y="133035"/>
                </a:moveTo>
                <a:lnTo>
                  <a:pt x="20728" y="133035"/>
                </a:lnTo>
                <a:lnTo>
                  <a:pt x="14752" y="135180"/>
                </a:lnTo>
                <a:lnTo>
                  <a:pt x="5739" y="143725"/>
                </a:lnTo>
                <a:lnTo>
                  <a:pt x="3492" y="148982"/>
                </a:lnTo>
                <a:lnTo>
                  <a:pt x="3535" y="159558"/>
                </a:lnTo>
                <a:lnTo>
                  <a:pt x="4558" y="162986"/>
                </a:lnTo>
                <a:lnTo>
                  <a:pt x="8821" y="168969"/>
                </a:lnTo>
                <a:lnTo>
                  <a:pt x="12038" y="171251"/>
                </a:lnTo>
                <a:lnTo>
                  <a:pt x="16437" y="172857"/>
                </a:lnTo>
                <a:lnTo>
                  <a:pt x="11182" y="174226"/>
                </a:lnTo>
                <a:lnTo>
                  <a:pt x="7128" y="176789"/>
                </a:lnTo>
                <a:lnTo>
                  <a:pt x="1426" y="184355"/>
                </a:lnTo>
                <a:lnTo>
                  <a:pt x="0" y="189050"/>
                </a:lnTo>
                <a:lnTo>
                  <a:pt x="59" y="202312"/>
                </a:lnTo>
                <a:lnTo>
                  <a:pt x="2613" y="208447"/>
                </a:lnTo>
                <a:lnTo>
                  <a:pt x="13025" y="218520"/>
                </a:lnTo>
                <a:lnTo>
                  <a:pt x="19865" y="221033"/>
                </a:lnTo>
                <a:lnTo>
                  <a:pt x="36835" y="221033"/>
                </a:lnTo>
                <a:lnTo>
                  <a:pt x="43682" y="218520"/>
                </a:lnTo>
                <a:lnTo>
                  <a:pt x="50072" y="212364"/>
                </a:lnTo>
                <a:lnTo>
                  <a:pt x="25200" y="212364"/>
                </a:lnTo>
                <a:lnTo>
                  <a:pt x="22155" y="211579"/>
                </a:lnTo>
                <a:lnTo>
                  <a:pt x="16473" y="208490"/>
                </a:lnTo>
                <a:lnTo>
                  <a:pt x="14349" y="206301"/>
                </a:lnTo>
                <a:lnTo>
                  <a:pt x="11541" y="200663"/>
                </a:lnTo>
                <a:lnTo>
                  <a:pt x="10835" y="197755"/>
                </a:lnTo>
                <a:lnTo>
                  <a:pt x="10907" y="189612"/>
                </a:lnTo>
                <a:lnTo>
                  <a:pt x="12463" y="185680"/>
                </a:lnTo>
                <a:lnTo>
                  <a:pt x="18964" y="179100"/>
                </a:lnTo>
                <a:lnTo>
                  <a:pt x="23075" y="177450"/>
                </a:lnTo>
                <a:lnTo>
                  <a:pt x="49888" y="177450"/>
                </a:lnTo>
                <a:lnTo>
                  <a:pt x="45827" y="174585"/>
                </a:lnTo>
                <a:lnTo>
                  <a:pt x="40551" y="172857"/>
                </a:lnTo>
                <a:lnTo>
                  <a:pt x="44827" y="171251"/>
                </a:lnTo>
                <a:lnTo>
                  <a:pt x="48011" y="168948"/>
                </a:lnTo>
                <a:lnTo>
                  <a:pt x="48122" y="168789"/>
                </a:lnTo>
                <a:lnTo>
                  <a:pt x="24243" y="168789"/>
                </a:lnTo>
                <a:lnTo>
                  <a:pt x="20829" y="167478"/>
                </a:lnTo>
                <a:lnTo>
                  <a:pt x="15631" y="162309"/>
                </a:lnTo>
                <a:lnTo>
                  <a:pt x="14420" y="159213"/>
                </a:lnTo>
                <a:lnTo>
                  <a:pt x="14328" y="151272"/>
                </a:lnTo>
                <a:lnTo>
                  <a:pt x="15652" y="148183"/>
                </a:lnTo>
                <a:lnTo>
                  <a:pt x="20930" y="143005"/>
                </a:lnTo>
                <a:lnTo>
                  <a:pt x="24278" y="141702"/>
                </a:lnTo>
                <a:lnTo>
                  <a:pt x="48552" y="141702"/>
                </a:lnTo>
                <a:lnTo>
                  <a:pt x="41774" y="135223"/>
                </a:lnTo>
                <a:lnTo>
                  <a:pt x="35712" y="133035"/>
                </a:lnTo>
                <a:close/>
              </a:path>
              <a:path w="57785" h="221614">
                <a:moveTo>
                  <a:pt x="49888" y="177450"/>
                </a:moveTo>
                <a:lnTo>
                  <a:pt x="33206" y="177450"/>
                </a:lnTo>
                <a:lnTo>
                  <a:pt x="37461" y="179122"/>
                </a:lnTo>
                <a:lnTo>
                  <a:pt x="44179" y="185781"/>
                </a:lnTo>
                <a:lnTo>
                  <a:pt x="45783" y="189792"/>
                </a:lnTo>
                <a:lnTo>
                  <a:pt x="45863" y="200102"/>
                </a:lnTo>
                <a:lnTo>
                  <a:pt x="44244" y="204235"/>
                </a:lnTo>
                <a:lnTo>
                  <a:pt x="37699" y="210737"/>
                </a:lnTo>
                <a:lnTo>
                  <a:pt x="33530" y="212364"/>
                </a:lnTo>
                <a:lnTo>
                  <a:pt x="50072" y="212364"/>
                </a:lnTo>
                <a:lnTo>
                  <a:pt x="54093" y="208490"/>
                </a:lnTo>
                <a:lnTo>
                  <a:pt x="56700" y="202312"/>
                </a:lnTo>
                <a:lnTo>
                  <a:pt x="56700" y="189612"/>
                </a:lnTo>
                <a:lnTo>
                  <a:pt x="55317" y="185040"/>
                </a:lnTo>
                <a:lnTo>
                  <a:pt x="49888" y="177450"/>
                </a:lnTo>
                <a:close/>
              </a:path>
              <a:path w="57785" h="221614">
                <a:moveTo>
                  <a:pt x="48552" y="141702"/>
                </a:moveTo>
                <a:lnTo>
                  <a:pt x="32386" y="141702"/>
                </a:lnTo>
                <a:lnTo>
                  <a:pt x="35733" y="143028"/>
                </a:lnTo>
                <a:lnTo>
                  <a:pt x="41054" y="148319"/>
                </a:lnTo>
                <a:lnTo>
                  <a:pt x="42248" y="151272"/>
                </a:lnTo>
                <a:lnTo>
                  <a:pt x="42297" y="159415"/>
                </a:lnTo>
                <a:lnTo>
                  <a:pt x="41090" y="162366"/>
                </a:lnTo>
                <a:lnTo>
                  <a:pt x="35914" y="167500"/>
                </a:lnTo>
                <a:lnTo>
                  <a:pt x="32586" y="168789"/>
                </a:lnTo>
                <a:lnTo>
                  <a:pt x="48122" y="168789"/>
                </a:lnTo>
                <a:lnTo>
                  <a:pt x="52163" y="163051"/>
                </a:lnTo>
                <a:lnTo>
                  <a:pt x="53207" y="159558"/>
                </a:lnTo>
                <a:lnTo>
                  <a:pt x="53207" y="149284"/>
                </a:lnTo>
                <a:lnTo>
                  <a:pt x="50925" y="143971"/>
                </a:lnTo>
                <a:lnTo>
                  <a:pt x="48552" y="141702"/>
                </a:lnTo>
                <a:close/>
              </a:path>
            </a:pathLst>
          </a:custGeom>
          <a:solidFill>
            <a:srgbClr val="1516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9" name="object 439"/>
          <p:cNvSpPr/>
          <p:nvPr/>
        </p:nvSpPr>
        <p:spPr>
          <a:xfrm>
            <a:off x="5676753" y="2722464"/>
            <a:ext cx="88265" cy="0"/>
          </a:xfrm>
          <a:custGeom>
            <a:avLst/>
            <a:gdLst/>
            <a:ahLst/>
            <a:cxnLst/>
            <a:rect l="l" t="t" r="r" b="b"/>
            <a:pathLst>
              <a:path w="88264">
                <a:moveTo>
                  <a:pt x="0" y="0"/>
                </a:moveTo>
                <a:lnTo>
                  <a:pt x="87939" y="0"/>
                </a:lnTo>
              </a:path>
            </a:pathLst>
          </a:custGeom>
          <a:ln w="144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0" name="object 440"/>
          <p:cNvSpPr/>
          <p:nvPr/>
        </p:nvSpPr>
        <p:spPr>
          <a:xfrm>
            <a:off x="5871917" y="2722464"/>
            <a:ext cx="88265" cy="0"/>
          </a:xfrm>
          <a:custGeom>
            <a:avLst/>
            <a:gdLst/>
            <a:ahLst/>
            <a:cxnLst/>
            <a:rect l="l" t="t" r="r" b="b"/>
            <a:pathLst>
              <a:path w="88264">
                <a:moveTo>
                  <a:pt x="0" y="0"/>
                </a:moveTo>
                <a:lnTo>
                  <a:pt x="87939" y="0"/>
                </a:lnTo>
              </a:path>
            </a:pathLst>
          </a:custGeom>
          <a:ln w="144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1" name="object 441"/>
          <p:cNvSpPr/>
          <p:nvPr/>
        </p:nvSpPr>
        <p:spPr>
          <a:xfrm>
            <a:off x="6058137" y="2722464"/>
            <a:ext cx="88265" cy="0"/>
          </a:xfrm>
          <a:custGeom>
            <a:avLst/>
            <a:gdLst/>
            <a:ahLst/>
            <a:cxnLst/>
            <a:rect l="l" t="t" r="r" b="b"/>
            <a:pathLst>
              <a:path w="88264">
                <a:moveTo>
                  <a:pt x="0" y="0"/>
                </a:moveTo>
                <a:lnTo>
                  <a:pt x="87941" y="0"/>
                </a:lnTo>
              </a:path>
            </a:pathLst>
          </a:custGeom>
          <a:ln w="144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2" name="object 442"/>
          <p:cNvSpPr/>
          <p:nvPr/>
        </p:nvSpPr>
        <p:spPr>
          <a:xfrm>
            <a:off x="6269291" y="2722464"/>
            <a:ext cx="88265" cy="0"/>
          </a:xfrm>
          <a:custGeom>
            <a:avLst/>
            <a:gdLst/>
            <a:ahLst/>
            <a:cxnLst/>
            <a:rect l="l" t="t" r="r" b="b"/>
            <a:pathLst>
              <a:path w="88264">
                <a:moveTo>
                  <a:pt x="0" y="0"/>
                </a:moveTo>
                <a:lnTo>
                  <a:pt x="87941" y="0"/>
                </a:lnTo>
              </a:path>
            </a:pathLst>
          </a:custGeom>
          <a:ln w="144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3" name="object 443"/>
          <p:cNvSpPr/>
          <p:nvPr/>
        </p:nvSpPr>
        <p:spPr>
          <a:xfrm>
            <a:off x="5703027" y="2537158"/>
            <a:ext cx="18415" cy="53340"/>
          </a:xfrm>
          <a:custGeom>
            <a:avLst/>
            <a:gdLst/>
            <a:ahLst/>
            <a:cxnLst/>
            <a:rect l="l" t="t" r="r" b="b"/>
            <a:pathLst>
              <a:path w="18414" h="53339">
                <a:moveTo>
                  <a:pt x="17999" y="0"/>
                </a:moveTo>
                <a:lnTo>
                  <a:pt x="12561" y="6066"/>
                </a:lnTo>
                <a:lnTo>
                  <a:pt x="0" y="23605"/>
                </a:lnTo>
                <a:lnTo>
                  <a:pt x="0" y="52847"/>
                </a:lnTo>
                <a:lnTo>
                  <a:pt x="17999" y="52847"/>
                </a:lnTo>
                <a:lnTo>
                  <a:pt x="17999" y="0"/>
                </a:lnTo>
                <a:close/>
              </a:path>
            </a:pathLst>
          </a:custGeom>
          <a:solidFill>
            <a:srgbClr val="1516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4" name="object 444"/>
          <p:cNvSpPr/>
          <p:nvPr/>
        </p:nvSpPr>
        <p:spPr>
          <a:xfrm>
            <a:off x="5799902" y="2451781"/>
            <a:ext cx="18415" cy="138430"/>
          </a:xfrm>
          <a:custGeom>
            <a:avLst/>
            <a:gdLst/>
            <a:ahLst/>
            <a:cxnLst/>
            <a:rect l="l" t="t" r="r" b="b"/>
            <a:pathLst>
              <a:path w="18414" h="138430">
                <a:moveTo>
                  <a:pt x="17999" y="0"/>
                </a:moveTo>
                <a:lnTo>
                  <a:pt x="17263" y="413"/>
                </a:lnTo>
                <a:lnTo>
                  <a:pt x="0" y="12777"/>
                </a:lnTo>
                <a:lnTo>
                  <a:pt x="0" y="138224"/>
                </a:lnTo>
                <a:lnTo>
                  <a:pt x="17999" y="138224"/>
                </a:lnTo>
                <a:lnTo>
                  <a:pt x="17999" y="0"/>
                </a:lnTo>
                <a:close/>
              </a:path>
            </a:pathLst>
          </a:custGeom>
          <a:solidFill>
            <a:srgbClr val="1516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5" name="object 445"/>
          <p:cNvSpPr/>
          <p:nvPr/>
        </p:nvSpPr>
        <p:spPr>
          <a:xfrm>
            <a:off x="5850273" y="2425044"/>
            <a:ext cx="18415" cy="59690"/>
          </a:xfrm>
          <a:custGeom>
            <a:avLst/>
            <a:gdLst/>
            <a:ahLst/>
            <a:cxnLst/>
            <a:rect l="l" t="t" r="r" b="b"/>
            <a:pathLst>
              <a:path w="18414" h="59689">
                <a:moveTo>
                  <a:pt x="17999" y="0"/>
                </a:moveTo>
                <a:lnTo>
                  <a:pt x="6951" y="4670"/>
                </a:lnTo>
                <a:lnTo>
                  <a:pt x="0" y="8571"/>
                </a:lnTo>
                <a:lnTo>
                  <a:pt x="0" y="59638"/>
                </a:lnTo>
                <a:lnTo>
                  <a:pt x="17999" y="59638"/>
                </a:lnTo>
                <a:lnTo>
                  <a:pt x="17999" y="0"/>
                </a:lnTo>
                <a:close/>
              </a:path>
            </a:pathLst>
          </a:custGeom>
          <a:solidFill>
            <a:srgbClr val="1516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6" name="object 446"/>
          <p:cNvSpPr/>
          <p:nvPr/>
        </p:nvSpPr>
        <p:spPr>
          <a:xfrm>
            <a:off x="5901479" y="2416003"/>
            <a:ext cx="18415" cy="174625"/>
          </a:xfrm>
          <a:custGeom>
            <a:avLst/>
            <a:gdLst/>
            <a:ahLst/>
            <a:cxnLst/>
            <a:rect l="l" t="t" r="r" b="b"/>
            <a:pathLst>
              <a:path w="18414" h="174625">
                <a:moveTo>
                  <a:pt x="0" y="174002"/>
                </a:moveTo>
                <a:lnTo>
                  <a:pt x="17999" y="174002"/>
                </a:lnTo>
                <a:lnTo>
                  <a:pt x="17999" y="0"/>
                </a:lnTo>
                <a:lnTo>
                  <a:pt x="0" y="0"/>
                </a:lnTo>
                <a:lnTo>
                  <a:pt x="0" y="174002"/>
                </a:lnTo>
                <a:close/>
              </a:path>
            </a:pathLst>
          </a:custGeom>
          <a:solidFill>
            <a:srgbClr val="1516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7" name="object 447"/>
          <p:cNvSpPr/>
          <p:nvPr/>
        </p:nvSpPr>
        <p:spPr>
          <a:xfrm>
            <a:off x="5960851" y="2416003"/>
            <a:ext cx="0" cy="69215"/>
          </a:xfrm>
          <a:custGeom>
            <a:avLst/>
            <a:gdLst/>
            <a:ahLst/>
            <a:cxnLst/>
            <a:rect l="l" t="t" r="r" b="b"/>
            <a:pathLst>
              <a:path h="69214">
                <a:moveTo>
                  <a:pt x="0" y="68680"/>
                </a:moveTo>
                <a:lnTo>
                  <a:pt x="0" y="0"/>
                </a:lnTo>
                <a:lnTo>
                  <a:pt x="0" y="68680"/>
                </a:lnTo>
                <a:close/>
              </a:path>
            </a:pathLst>
          </a:custGeom>
          <a:solidFill>
            <a:srgbClr val="1516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8" name="object 448"/>
          <p:cNvSpPr/>
          <p:nvPr/>
        </p:nvSpPr>
        <p:spPr>
          <a:xfrm>
            <a:off x="5992711" y="2416003"/>
            <a:ext cx="18415" cy="174625"/>
          </a:xfrm>
          <a:custGeom>
            <a:avLst/>
            <a:gdLst/>
            <a:ahLst/>
            <a:cxnLst/>
            <a:rect l="l" t="t" r="r" b="b"/>
            <a:pathLst>
              <a:path w="18414" h="174625">
                <a:moveTo>
                  <a:pt x="0" y="174002"/>
                </a:moveTo>
                <a:lnTo>
                  <a:pt x="17999" y="174002"/>
                </a:lnTo>
                <a:lnTo>
                  <a:pt x="17999" y="0"/>
                </a:lnTo>
                <a:lnTo>
                  <a:pt x="0" y="0"/>
                </a:lnTo>
                <a:lnTo>
                  <a:pt x="0" y="174002"/>
                </a:lnTo>
                <a:close/>
              </a:path>
            </a:pathLst>
          </a:custGeom>
          <a:solidFill>
            <a:srgbClr val="1516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9" name="object 449"/>
          <p:cNvSpPr/>
          <p:nvPr/>
        </p:nvSpPr>
        <p:spPr>
          <a:xfrm>
            <a:off x="6052082" y="2416003"/>
            <a:ext cx="0" cy="69215"/>
          </a:xfrm>
          <a:custGeom>
            <a:avLst/>
            <a:gdLst/>
            <a:ahLst/>
            <a:cxnLst/>
            <a:rect l="l" t="t" r="r" b="b"/>
            <a:pathLst>
              <a:path h="69214">
                <a:moveTo>
                  <a:pt x="0" y="68680"/>
                </a:moveTo>
                <a:lnTo>
                  <a:pt x="0" y="0"/>
                </a:lnTo>
                <a:lnTo>
                  <a:pt x="0" y="68680"/>
                </a:lnTo>
                <a:close/>
              </a:path>
            </a:pathLst>
          </a:custGeom>
          <a:solidFill>
            <a:srgbClr val="1516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0" name="object 450"/>
          <p:cNvSpPr/>
          <p:nvPr/>
        </p:nvSpPr>
        <p:spPr>
          <a:xfrm>
            <a:off x="6094288" y="2416003"/>
            <a:ext cx="18415" cy="174625"/>
          </a:xfrm>
          <a:custGeom>
            <a:avLst/>
            <a:gdLst/>
            <a:ahLst/>
            <a:cxnLst/>
            <a:rect l="l" t="t" r="r" b="b"/>
            <a:pathLst>
              <a:path w="18414" h="174625">
                <a:moveTo>
                  <a:pt x="0" y="174002"/>
                </a:moveTo>
                <a:lnTo>
                  <a:pt x="17999" y="174002"/>
                </a:lnTo>
                <a:lnTo>
                  <a:pt x="17999" y="0"/>
                </a:lnTo>
                <a:lnTo>
                  <a:pt x="0" y="0"/>
                </a:lnTo>
                <a:lnTo>
                  <a:pt x="0" y="174002"/>
                </a:lnTo>
                <a:close/>
              </a:path>
            </a:pathLst>
          </a:custGeom>
          <a:solidFill>
            <a:srgbClr val="1516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1" name="object 451"/>
          <p:cNvSpPr/>
          <p:nvPr/>
        </p:nvSpPr>
        <p:spPr>
          <a:xfrm>
            <a:off x="6153660" y="2416003"/>
            <a:ext cx="0" cy="69215"/>
          </a:xfrm>
          <a:custGeom>
            <a:avLst/>
            <a:gdLst/>
            <a:ahLst/>
            <a:cxnLst/>
            <a:rect l="l" t="t" r="r" b="b"/>
            <a:pathLst>
              <a:path h="69214">
                <a:moveTo>
                  <a:pt x="0" y="68680"/>
                </a:moveTo>
                <a:lnTo>
                  <a:pt x="0" y="0"/>
                </a:lnTo>
                <a:lnTo>
                  <a:pt x="0" y="68680"/>
                </a:lnTo>
                <a:close/>
              </a:path>
            </a:pathLst>
          </a:custGeom>
          <a:solidFill>
            <a:srgbClr val="1516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2" name="object 452"/>
          <p:cNvSpPr/>
          <p:nvPr/>
        </p:nvSpPr>
        <p:spPr>
          <a:xfrm>
            <a:off x="6194923" y="2417823"/>
            <a:ext cx="18415" cy="172720"/>
          </a:xfrm>
          <a:custGeom>
            <a:avLst/>
            <a:gdLst/>
            <a:ahLst/>
            <a:cxnLst/>
            <a:rect l="l" t="t" r="r" b="b"/>
            <a:pathLst>
              <a:path w="18414" h="172719">
                <a:moveTo>
                  <a:pt x="0" y="0"/>
                </a:moveTo>
                <a:lnTo>
                  <a:pt x="0" y="172182"/>
                </a:lnTo>
                <a:lnTo>
                  <a:pt x="17999" y="172182"/>
                </a:lnTo>
                <a:lnTo>
                  <a:pt x="17999" y="7610"/>
                </a:lnTo>
                <a:lnTo>
                  <a:pt x="0" y="0"/>
                </a:lnTo>
                <a:close/>
              </a:path>
            </a:pathLst>
          </a:custGeom>
          <a:solidFill>
            <a:srgbClr val="1516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3" name="object 453"/>
          <p:cNvSpPr/>
          <p:nvPr/>
        </p:nvSpPr>
        <p:spPr>
          <a:xfrm>
            <a:off x="6245294" y="2442197"/>
            <a:ext cx="18415" cy="42545"/>
          </a:xfrm>
          <a:custGeom>
            <a:avLst/>
            <a:gdLst/>
            <a:ahLst/>
            <a:cxnLst/>
            <a:rect l="l" t="t" r="r" b="b"/>
            <a:pathLst>
              <a:path w="18414" h="42544">
                <a:moveTo>
                  <a:pt x="0" y="0"/>
                </a:moveTo>
                <a:lnTo>
                  <a:pt x="0" y="42485"/>
                </a:lnTo>
                <a:lnTo>
                  <a:pt x="17999" y="42485"/>
                </a:lnTo>
                <a:lnTo>
                  <a:pt x="17999" y="10129"/>
                </a:lnTo>
                <a:lnTo>
                  <a:pt x="17815" y="9997"/>
                </a:lnTo>
                <a:lnTo>
                  <a:pt x="0" y="0"/>
                </a:lnTo>
                <a:close/>
              </a:path>
            </a:pathLst>
          </a:custGeom>
          <a:solidFill>
            <a:srgbClr val="1516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4" name="object 454"/>
          <p:cNvSpPr/>
          <p:nvPr/>
        </p:nvSpPr>
        <p:spPr>
          <a:xfrm>
            <a:off x="6296500" y="2476109"/>
            <a:ext cx="18415" cy="114300"/>
          </a:xfrm>
          <a:custGeom>
            <a:avLst/>
            <a:gdLst/>
            <a:ahLst/>
            <a:cxnLst/>
            <a:rect l="l" t="t" r="r" b="b"/>
            <a:pathLst>
              <a:path w="18414" h="114300">
                <a:moveTo>
                  <a:pt x="0" y="0"/>
                </a:moveTo>
                <a:lnTo>
                  <a:pt x="0" y="113896"/>
                </a:lnTo>
                <a:lnTo>
                  <a:pt x="17999" y="113896"/>
                </a:lnTo>
                <a:lnTo>
                  <a:pt x="17999" y="15455"/>
                </a:lnTo>
                <a:lnTo>
                  <a:pt x="3775" y="2704"/>
                </a:lnTo>
                <a:lnTo>
                  <a:pt x="0" y="0"/>
                </a:lnTo>
                <a:close/>
              </a:path>
            </a:pathLst>
          </a:custGeom>
          <a:solidFill>
            <a:srgbClr val="1516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5" name="object 455"/>
          <p:cNvSpPr/>
          <p:nvPr/>
        </p:nvSpPr>
        <p:spPr>
          <a:xfrm>
            <a:off x="5656738" y="2923805"/>
            <a:ext cx="18415" cy="77470"/>
          </a:xfrm>
          <a:custGeom>
            <a:avLst/>
            <a:gdLst/>
            <a:ahLst/>
            <a:cxnLst/>
            <a:rect l="l" t="t" r="r" b="b"/>
            <a:pathLst>
              <a:path w="18414" h="77469">
                <a:moveTo>
                  <a:pt x="17999" y="0"/>
                </a:moveTo>
                <a:lnTo>
                  <a:pt x="0" y="0"/>
                </a:lnTo>
                <a:lnTo>
                  <a:pt x="0" y="39405"/>
                </a:lnTo>
                <a:lnTo>
                  <a:pt x="9751" y="62470"/>
                </a:lnTo>
                <a:lnTo>
                  <a:pt x="17999" y="77168"/>
                </a:lnTo>
                <a:lnTo>
                  <a:pt x="17999" y="0"/>
                </a:lnTo>
                <a:close/>
              </a:path>
            </a:pathLst>
          </a:custGeom>
          <a:solidFill>
            <a:srgbClr val="1516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6" name="object 456"/>
          <p:cNvSpPr/>
          <p:nvPr/>
        </p:nvSpPr>
        <p:spPr>
          <a:xfrm>
            <a:off x="5680346" y="2611353"/>
            <a:ext cx="60325" cy="221615"/>
          </a:xfrm>
          <a:custGeom>
            <a:avLst/>
            <a:gdLst/>
            <a:ahLst/>
            <a:cxnLst/>
            <a:rect l="l" t="t" r="r" b="b"/>
            <a:pathLst>
              <a:path w="60325" h="221614">
                <a:moveTo>
                  <a:pt x="43328" y="19102"/>
                </a:moveTo>
                <a:lnTo>
                  <a:pt x="32738" y="19102"/>
                </a:lnTo>
                <a:lnTo>
                  <a:pt x="32738" y="86551"/>
                </a:lnTo>
                <a:lnTo>
                  <a:pt x="43328" y="86551"/>
                </a:lnTo>
                <a:lnTo>
                  <a:pt x="43328" y="19102"/>
                </a:lnTo>
                <a:close/>
              </a:path>
              <a:path w="60325" h="221614">
                <a:moveTo>
                  <a:pt x="43328" y="0"/>
                </a:moveTo>
                <a:lnTo>
                  <a:pt x="36511" y="0"/>
                </a:lnTo>
                <a:lnTo>
                  <a:pt x="34667" y="3729"/>
                </a:lnTo>
                <a:lnTo>
                  <a:pt x="31513" y="7566"/>
                </a:lnTo>
                <a:lnTo>
                  <a:pt x="22650" y="15487"/>
                </a:lnTo>
                <a:lnTo>
                  <a:pt x="17473" y="18856"/>
                </a:lnTo>
                <a:lnTo>
                  <a:pt x="11555" y="21629"/>
                </a:lnTo>
                <a:lnTo>
                  <a:pt x="11555" y="31860"/>
                </a:lnTo>
                <a:lnTo>
                  <a:pt x="32738" y="19102"/>
                </a:lnTo>
                <a:lnTo>
                  <a:pt x="43328" y="19102"/>
                </a:lnTo>
                <a:lnTo>
                  <a:pt x="43328" y="0"/>
                </a:lnTo>
                <a:close/>
              </a:path>
              <a:path w="60325" h="221614">
                <a:moveTo>
                  <a:pt x="48031" y="200447"/>
                </a:moveTo>
                <a:lnTo>
                  <a:pt x="37431" y="200447"/>
                </a:lnTo>
                <a:lnTo>
                  <a:pt x="37431" y="221033"/>
                </a:lnTo>
                <a:lnTo>
                  <a:pt x="48031" y="221033"/>
                </a:lnTo>
                <a:lnTo>
                  <a:pt x="48031" y="200447"/>
                </a:lnTo>
                <a:close/>
              </a:path>
              <a:path w="60325" h="221614">
                <a:moveTo>
                  <a:pt x="48031" y="134842"/>
                </a:moveTo>
                <a:lnTo>
                  <a:pt x="39362" y="134842"/>
                </a:lnTo>
                <a:lnTo>
                  <a:pt x="0" y="190699"/>
                </a:lnTo>
                <a:lnTo>
                  <a:pt x="0" y="200447"/>
                </a:lnTo>
                <a:lnTo>
                  <a:pt x="59701" y="200447"/>
                </a:lnTo>
                <a:lnTo>
                  <a:pt x="59701" y="190699"/>
                </a:lnTo>
                <a:lnTo>
                  <a:pt x="10410" y="190699"/>
                </a:lnTo>
                <a:lnTo>
                  <a:pt x="37431" y="151919"/>
                </a:lnTo>
                <a:lnTo>
                  <a:pt x="48031" y="151919"/>
                </a:lnTo>
                <a:lnTo>
                  <a:pt x="48031" y="134842"/>
                </a:lnTo>
                <a:close/>
              </a:path>
              <a:path w="60325" h="221614">
                <a:moveTo>
                  <a:pt x="48031" y="151919"/>
                </a:moveTo>
                <a:lnTo>
                  <a:pt x="37431" y="151919"/>
                </a:lnTo>
                <a:lnTo>
                  <a:pt x="37431" y="190699"/>
                </a:lnTo>
                <a:lnTo>
                  <a:pt x="48031" y="190699"/>
                </a:lnTo>
                <a:lnTo>
                  <a:pt x="48031" y="151919"/>
                </a:lnTo>
                <a:close/>
              </a:path>
            </a:pathLst>
          </a:custGeom>
          <a:solidFill>
            <a:srgbClr val="1516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7" name="object 457"/>
          <p:cNvSpPr/>
          <p:nvPr/>
        </p:nvSpPr>
        <p:spPr>
          <a:xfrm>
            <a:off x="5891969" y="2611353"/>
            <a:ext cx="57150" cy="222885"/>
          </a:xfrm>
          <a:custGeom>
            <a:avLst/>
            <a:gdLst/>
            <a:ahLst/>
            <a:cxnLst/>
            <a:rect l="l" t="t" r="r" b="b"/>
            <a:pathLst>
              <a:path w="57150" h="222885">
                <a:moveTo>
                  <a:pt x="10712" y="62236"/>
                </a:moveTo>
                <a:lnTo>
                  <a:pt x="121" y="63676"/>
                </a:lnTo>
                <a:lnTo>
                  <a:pt x="826" y="70862"/>
                </a:lnTo>
                <a:lnTo>
                  <a:pt x="3671" y="76701"/>
                </a:lnTo>
                <a:lnTo>
                  <a:pt x="13686" y="85730"/>
                </a:lnTo>
                <a:lnTo>
                  <a:pt x="19964" y="87998"/>
                </a:lnTo>
                <a:lnTo>
                  <a:pt x="35913" y="87998"/>
                </a:lnTo>
                <a:lnTo>
                  <a:pt x="42853" y="85384"/>
                </a:lnTo>
                <a:lnTo>
                  <a:pt x="49332" y="79207"/>
                </a:lnTo>
                <a:lnTo>
                  <a:pt x="23378" y="79207"/>
                </a:lnTo>
                <a:lnTo>
                  <a:pt x="19806" y="77882"/>
                </a:lnTo>
                <a:lnTo>
                  <a:pt x="13989" y="72590"/>
                </a:lnTo>
                <a:lnTo>
                  <a:pt x="11936" y="68256"/>
                </a:lnTo>
                <a:lnTo>
                  <a:pt x="10712" y="62236"/>
                </a:lnTo>
                <a:close/>
              </a:path>
              <a:path w="57150" h="222885">
                <a:moveTo>
                  <a:pt x="50345" y="44438"/>
                </a:moveTo>
                <a:lnTo>
                  <a:pt x="33407" y="44438"/>
                </a:lnTo>
                <a:lnTo>
                  <a:pt x="37439" y="46022"/>
                </a:lnTo>
                <a:lnTo>
                  <a:pt x="43797" y="52344"/>
                </a:lnTo>
                <a:lnTo>
                  <a:pt x="45388" y="56354"/>
                </a:lnTo>
                <a:lnTo>
                  <a:pt x="45388" y="66305"/>
                </a:lnTo>
                <a:lnTo>
                  <a:pt x="43681" y="70581"/>
                </a:lnTo>
                <a:lnTo>
                  <a:pt x="36856" y="77486"/>
                </a:lnTo>
                <a:lnTo>
                  <a:pt x="32622" y="79207"/>
                </a:lnTo>
                <a:lnTo>
                  <a:pt x="49332" y="79207"/>
                </a:lnTo>
                <a:lnTo>
                  <a:pt x="53834" y="74916"/>
                </a:lnTo>
                <a:lnTo>
                  <a:pt x="56577" y="68515"/>
                </a:lnTo>
                <a:lnTo>
                  <a:pt x="56577" y="55432"/>
                </a:lnTo>
                <a:lnTo>
                  <a:pt x="55172" y="50782"/>
                </a:lnTo>
                <a:lnTo>
                  <a:pt x="50345" y="44438"/>
                </a:lnTo>
                <a:close/>
              </a:path>
              <a:path w="57150" h="222885">
                <a:moveTo>
                  <a:pt x="47663" y="8669"/>
                </a:moveTo>
                <a:lnTo>
                  <a:pt x="31564" y="8669"/>
                </a:lnTo>
                <a:lnTo>
                  <a:pt x="34955" y="9928"/>
                </a:lnTo>
                <a:lnTo>
                  <a:pt x="40212" y="15026"/>
                </a:lnTo>
                <a:lnTo>
                  <a:pt x="41536" y="18237"/>
                </a:lnTo>
                <a:lnTo>
                  <a:pt x="41536" y="26986"/>
                </a:lnTo>
                <a:lnTo>
                  <a:pt x="39729" y="30593"/>
                </a:lnTo>
                <a:lnTo>
                  <a:pt x="32485" y="35286"/>
                </a:lnTo>
                <a:lnTo>
                  <a:pt x="28432" y="36475"/>
                </a:lnTo>
                <a:lnTo>
                  <a:pt x="22173" y="36475"/>
                </a:lnTo>
                <a:lnTo>
                  <a:pt x="21009" y="45626"/>
                </a:lnTo>
                <a:lnTo>
                  <a:pt x="23996" y="44841"/>
                </a:lnTo>
                <a:lnTo>
                  <a:pt x="26488" y="44438"/>
                </a:lnTo>
                <a:lnTo>
                  <a:pt x="50345" y="44438"/>
                </a:lnTo>
                <a:lnTo>
                  <a:pt x="49535" y="43373"/>
                </a:lnTo>
                <a:lnTo>
                  <a:pt x="45582" y="40924"/>
                </a:lnTo>
                <a:lnTo>
                  <a:pt x="40492" y="39766"/>
                </a:lnTo>
                <a:lnTo>
                  <a:pt x="44401" y="37959"/>
                </a:lnTo>
                <a:lnTo>
                  <a:pt x="46214" y="36475"/>
                </a:lnTo>
                <a:lnTo>
                  <a:pt x="23478" y="36475"/>
                </a:lnTo>
                <a:lnTo>
                  <a:pt x="22189" y="36352"/>
                </a:lnTo>
                <a:lnTo>
                  <a:pt x="46365" y="36352"/>
                </a:lnTo>
                <a:lnTo>
                  <a:pt x="47368" y="35532"/>
                </a:lnTo>
                <a:lnTo>
                  <a:pt x="51363" y="29433"/>
                </a:lnTo>
                <a:lnTo>
                  <a:pt x="52364" y="26064"/>
                </a:lnTo>
                <a:lnTo>
                  <a:pt x="52307" y="18237"/>
                </a:lnTo>
                <a:lnTo>
                  <a:pt x="51320" y="14745"/>
                </a:lnTo>
                <a:lnTo>
                  <a:pt x="47663" y="8669"/>
                </a:lnTo>
                <a:close/>
              </a:path>
              <a:path w="57150" h="222885">
                <a:moveTo>
                  <a:pt x="31845" y="0"/>
                </a:moveTo>
                <a:lnTo>
                  <a:pt x="20325" y="0"/>
                </a:lnTo>
                <a:lnTo>
                  <a:pt x="14608" y="1944"/>
                </a:lnTo>
                <a:lnTo>
                  <a:pt x="5441" y="9770"/>
                </a:lnTo>
                <a:lnTo>
                  <a:pt x="2512" y="15285"/>
                </a:lnTo>
                <a:lnTo>
                  <a:pt x="1209" y="22392"/>
                </a:lnTo>
                <a:lnTo>
                  <a:pt x="11799" y="24314"/>
                </a:lnTo>
                <a:lnTo>
                  <a:pt x="12584" y="19102"/>
                </a:lnTo>
                <a:lnTo>
                  <a:pt x="14348" y="15185"/>
                </a:lnTo>
                <a:lnTo>
                  <a:pt x="19842" y="9972"/>
                </a:lnTo>
                <a:lnTo>
                  <a:pt x="23276" y="8669"/>
                </a:lnTo>
                <a:lnTo>
                  <a:pt x="47663" y="8669"/>
                </a:lnTo>
                <a:lnTo>
                  <a:pt x="47130" y="7783"/>
                </a:lnTo>
                <a:lnTo>
                  <a:pt x="44099" y="5033"/>
                </a:lnTo>
                <a:lnTo>
                  <a:pt x="40124" y="3031"/>
                </a:lnTo>
                <a:lnTo>
                  <a:pt x="36179" y="1000"/>
                </a:lnTo>
                <a:lnTo>
                  <a:pt x="31845" y="0"/>
                </a:lnTo>
                <a:close/>
              </a:path>
              <a:path w="57150" h="222885">
                <a:moveTo>
                  <a:pt x="35711" y="134481"/>
                </a:moveTo>
                <a:lnTo>
                  <a:pt x="20727" y="134481"/>
                </a:lnTo>
                <a:lnTo>
                  <a:pt x="14752" y="136627"/>
                </a:lnTo>
                <a:lnTo>
                  <a:pt x="5737" y="145173"/>
                </a:lnTo>
                <a:lnTo>
                  <a:pt x="3491" y="150430"/>
                </a:lnTo>
                <a:lnTo>
                  <a:pt x="3534" y="161006"/>
                </a:lnTo>
                <a:lnTo>
                  <a:pt x="4556" y="164433"/>
                </a:lnTo>
                <a:lnTo>
                  <a:pt x="8821" y="170416"/>
                </a:lnTo>
                <a:lnTo>
                  <a:pt x="12038" y="172699"/>
                </a:lnTo>
                <a:lnTo>
                  <a:pt x="16437" y="174304"/>
                </a:lnTo>
                <a:lnTo>
                  <a:pt x="11181" y="175672"/>
                </a:lnTo>
                <a:lnTo>
                  <a:pt x="7127" y="178235"/>
                </a:lnTo>
                <a:lnTo>
                  <a:pt x="1424" y="185803"/>
                </a:lnTo>
                <a:lnTo>
                  <a:pt x="0" y="190497"/>
                </a:lnTo>
                <a:lnTo>
                  <a:pt x="59" y="203760"/>
                </a:lnTo>
                <a:lnTo>
                  <a:pt x="2612" y="209894"/>
                </a:lnTo>
                <a:lnTo>
                  <a:pt x="13023" y="219967"/>
                </a:lnTo>
                <a:lnTo>
                  <a:pt x="19864" y="222479"/>
                </a:lnTo>
                <a:lnTo>
                  <a:pt x="36835" y="222479"/>
                </a:lnTo>
                <a:lnTo>
                  <a:pt x="43681" y="219967"/>
                </a:lnTo>
                <a:lnTo>
                  <a:pt x="50072" y="213810"/>
                </a:lnTo>
                <a:lnTo>
                  <a:pt x="25199" y="213810"/>
                </a:lnTo>
                <a:lnTo>
                  <a:pt x="22153" y="213025"/>
                </a:lnTo>
                <a:lnTo>
                  <a:pt x="16473" y="209937"/>
                </a:lnTo>
                <a:lnTo>
                  <a:pt x="14348" y="207749"/>
                </a:lnTo>
                <a:lnTo>
                  <a:pt x="11540" y="202111"/>
                </a:lnTo>
                <a:lnTo>
                  <a:pt x="10835" y="199202"/>
                </a:lnTo>
                <a:lnTo>
                  <a:pt x="10907" y="191058"/>
                </a:lnTo>
                <a:lnTo>
                  <a:pt x="12462" y="187128"/>
                </a:lnTo>
                <a:lnTo>
                  <a:pt x="18963" y="180547"/>
                </a:lnTo>
                <a:lnTo>
                  <a:pt x="23075" y="178898"/>
                </a:lnTo>
                <a:lnTo>
                  <a:pt x="49887" y="178898"/>
                </a:lnTo>
                <a:lnTo>
                  <a:pt x="45827" y="176033"/>
                </a:lnTo>
                <a:lnTo>
                  <a:pt x="40549" y="174304"/>
                </a:lnTo>
                <a:lnTo>
                  <a:pt x="44827" y="172699"/>
                </a:lnTo>
                <a:lnTo>
                  <a:pt x="47994" y="170416"/>
                </a:lnTo>
                <a:lnTo>
                  <a:pt x="48120" y="170237"/>
                </a:lnTo>
                <a:lnTo>
                  <a:pt x="24241" y="170237"/>
                </a:lnTo>
                <a:lnTo>
                  <a:pt x="20829" y="168926"/>
                </a:lnTo>
                <a:lnTo>
                  <a:pt x="15631" y="163756"/>
                </a:lnTo>
                <a:lnTo>
                  <a:pt x="14419" y="160661"/>
                </a:lnTo>
                <a:lnTo>
                  <a:pt x="14326" y="152718"/>
                </a:lnTo>
                <a:lnTo>
                  <a:pt x="15652" y="149630"/>
                </a:lnTo>
                <a:lnTo>
                  <a:pt x="20929" y="144453"/>
                </a:lnTo>
                <a:lnTo>
                  <a:pt x="24277" y="143150"/>
                </a:lnTo>
                <a:lnTo>
                  <a:pt x="48551" y="143150"/>
                </a:lnTo>
                <a:lnTo>
                  <a:pt x="41774" y="136671"/>
                </a:lnTo>
                <a:lnTo>
                  <a:pt x="35711" y="134481"/>
                </a:lnTo>
                <a:close/>
              </a:path>
              <a:path w="57150" h="222885">
                <a:moveTo>
                  <a:pt x="49887" y="178898"/>
                </a:moveTo>
                <a:lnTo>
                  <a:pt x="33205" y="178898"/>
                </a:lnTo>
                <a:lnTo>
                  <a:pt x="37461" y="180568"/>
                </a:lnTo>
                <a:lnTo>
                  <a:pt x="44178" y="187228"/>
                </a:lnTo>
                <a:lnTo>
                  <a:pt x="45782" y="191239"/>
                </a:lnTo>
                <a:lnTo>
                  <a:pt x="45863" y="201550"/>
                </a:lnTo>
                <a:lnTo>
                  <a:pt x="44242" y="205682"/>
                </a:lnTo>
                <a:lnTo>
                  <a:pt x="37698" y="212183"/>
                </a:lnTo>
                <a:lnTo>
                  <a:pt x="33529" y="213810"/>
                </a:lnTo>
                <a:lnTo>
                  <a:pt x="50072" y="213810"/>
                </a:lnTo>
                <a:lnTo>
                  <a:pt x="54093" y="209937"/>
                </a:lnTo>
                <a:lnTo>
                  <a:pt x="56699" y="203760"/>
                </a:lnTo>
                <a:lnTo>
                  <a:pt x="56699" y="191058"/>
                </a:lnTo>
                <a:lnTo>
                  <a:pt x="55317" y="186486"/>
                </a:lnTo>
                <a:lnTo>
                  <a:pt x="49887" y="178898"/>
                </a:lnTo>
                <a:close/>
              </a:path>
              <a:path w="57150" h="222885">
                <a:moveTo>
                  <a:pt x="48551" y="143150"/>
                </a:moveTo>
                <a:lnTo>
                  <a:pt x="32385" y="143150"/>
                </a:lnTo>
                <a:lnTo>
                  <a:pt x="35732" y="144475"/>
                </a:lnTo>
                <a:lnTo>
                  <a:pt x="41054" y="149767"/>
                </a:lnTo>
                <a:lnTo>
                  <a:pt x="42247" y="152718"/>
                </a:lnTo>
                <a:lnTo>
                  <a:pt x="42296" y="160862"/>
                </a:lnTo>
                <a:lnTo>
                  <a:pt x="41089" y="163814"/>
                </a:lnTo>
                <a:lnTo>
                  <a:pt x="35913" y="168948"/>
                </a:lnTo>
                <a:lnTo>
                  <a:pt x="32586" y="170237"/>
                </a:lnTo>
                <a:lnTo>
                  <a:pt x="48120" y="170237"/>
                </a:lnTo>
                <a:lnTo>
                  <a:pt x="52163" y="164498"/>
                </a:lnTo>
                <a:lnTo>
                  <a:pt x="53207" y="161006"/>
                </a:lnTo>
                <a:lnTo>
                  <a:pt x="53207" y="150732"/>
                </a:lnTo>
                <a:lnTo>
                  <a:pt x="50924" y="145418"/>
                </a:lnTo>
                <a:lnTo>
                  <a:pt x="48551" y="143150"/>
                </a:lnTo>
                <a:close/>
              </a:path>
            </a:pathLst>
          </a:custGeom>
          <a:solidFill>
            <a:srgbClr val="1516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8" name="object 458"/>
          <p:cNvSpPr/>
          <p:nvPr/>
        </p:nvSpPr>
        <p:spPr>
          <a:xfrm>
            <a:off x="6067864" y="2611353"/>
            <a:ext cx="57150" cy="221615"/>
          </a:xfrm>
          <a:custGeom>
            <a:avLst/>
            <a:gdLst/>
            <a:ahLst/>
            <a:cxnLst/>
            <a:rect l="l" t="t" r="r" b="b"/>
            <a:pathLst>
              <a:path w="57150" h="221614">
                <a:moveTo>
                  <a:pt x="41363" y="19102"/>
                </a:moveTo>
                <a:lnTo>
                  <a:pt x="30773" y="19102"/>
                </a:lnTo>
                <a:lnTo>
                  <a:pt x="30773" y="86551"/>
                </a:lnTo>
                <a:lnTo>
                  <a:pt x="41363" y="86551"/>
                </a:lnTo>
                <a:lnTo>
                  <a:pt x="41363" y="19102"/>
                </a:lnTo>
                <a:close/>
              </a:path>
              <a:path w="57150" h="221614">
                <a:moveTo>
                  <a:pt x="41363" y="0"/>
                </a:moveTo>
                <a:lnTo>
                  <a:pt x="34546" y="0"/>
                </a:lnTo>
                <a:lnTo>
                  <a:pt x="32702" y="3729"/>
                </a:lnTo>
                <a:lnTo>
                  <a:pt x="29549" y="7566"/>
                </a:lnTo>
                <a:lnTo>
                  <a:pt x="20685" y="15487"/>
                </a:lnTo>
                <a:lnTo>
                  <a:pt x="15509" y="18856"/>
                </a:lnTo>
                <a:lnTo>
                  <a:pt x="9591" y="21629"/>
                </a:lnTo>
                <a:lnTo>
                  <a:pt x="9591" y="31860"/>
                </a:lnTo>
                <a:lnTo>
                  <a:pt x="30773" y="19102"/>
                </a:lnTo>
                <a:lnTo>
                  <a:pt x="41363" y="19102"/>
                </a:lnTo>
                <a:lnTo>
                  <a:pt x="41363" y="0"/>
                </a:lnTo>
                <a:close/>
              </a:path>
              <a:path w="57150" h="221614">
                <a:moveTo>
                  <a:pt x="51789" y="143272"/>
                </a:moveTo>
                <a:lnTo>
                  <a:pt x="34725" y="143272"/>
                </a:lnTo>
                <a:lnTo>
                  <a:pt x="38657" y="144712"/>
                </a:lnTo>
                <a:lnTo>
                  <a:pt x="44676" y="150473"/>
                </a:lnTo>
                <a:lnTo>
                  <a:pt x="46181" y="154001"/>
                </a:lnTo>
                <a:lnTo>
                  <a:pt x="46181" y="162208"/>
                </a:lnTo>
                <a:lnTo>
                  <a:pt x="16207" y="194125"/>
                </a:lnTo>
                <a:lnTo>
                  <a:pt x="11592" y="198460"/>
                </a:lnTo>
                <a:lnTo>
                  <a:pt x="5134" y="205963"/>
                </a:lnTo>
                <a:lnTo>
                  <a:pt x="2786" y="209801"/>
                </a:lnTo>
                <a:lnTo>
                  <a:pt x="417" y="216035"/>
                </a:lnTo>
                <a:lnTo>
                  <a:pt x="0" y="218484"/>
                </a:lnTo>
                <a:lnTo>
                  <a:pt x="80" y="221033"/>
                </a:lnTo>
                <a:lnTo>
                  <a:pt x="57139" y="221033"/>
                </a:lnTo>
                <a:lnTo>
                  <a:pt x="57139" y="210924"/>
                </a:lnTo>
                <a:lnTo>
                  <a:pt x="14824" y="210924"/>
                </a:lnTo>
                <a:lnTo>
                  <a:pt x="16005" y="208995"/>
                </a:lnTo>
                <a:lnTo>
                  <a:pt x="17496" y="207086"/>
                </a:lnTo>
                <a:lnTo>
                  <a:pt x="21103" y="203277"/>
                </a:lnTo>
                <a:lnTo>
                  <a:pt x="25200" y="199663"/>
                </a:lnTo>
                <a:lnTo>
                  <a:pt x="39140" y="187905"/>
                </a:lnTo>
                <a:lnTo>
                  <a:pt x="44575" y="182836"/>
                </a:lnTo>
                <a:lnTo>
                  <a:pt x="57016" y="151653"/>
                </a:lnTo>
                <a:lnTo>
                  <a:pt x="54612" y="145958"/>
                </a:lnTo>
                <a:lnTo>
                  <a:pt x="51789" y="143272"/>
                </a:lnTo>
                <a:close/>
              </a:path>
              <a:path w="57150" h="221614">
                <a:moveTo>
                  <a:pt x="38398" y="134481"/>
                </a:moveTo>
                <a:lnTo>
                  <a:pt x="21924" y="134481"/>
                </a:lnTo>
                <a:lnTo>
                  <a:pt x="15408" y="136605"/>
                </a:lnTo>
                <a:lnTo>
                  <a:pt x="5674" y="145116"/>
                </a:lnTo>
                <a:lnTo>
                  <a:pt x="2866" y="151293"/>
                </a:lnTo>
                <a:lnTo>
                  <a:pt x="2124" y="159400"/>
                </a:lnTo>
                <a:lnTo>
                  <a:pt x="12960" y="160481"/>
                </a:lnTo>
                <a:lnTo>
                  <a:pt x="12995" y="155088"/>
                </a:lnTo>
                <a:lnTo>
                  <a:pt x="14544" y="150875"/>
                </a:lnTo>
                <a:lnTo>
                  <a:pt x="20685" y="144791"/>
                </a:lnTo>
                <a:lnTo>
                  <a:pt x="24775" y="143272"/>
                </a:lnTo>
                <a:lnTo>
                  <a:pt x="51789" y="143272"/>
                </a:lnTo>
                <a:lnTo>
                  <a:pt x="44956" y="136771"/>
                </a:lnTo>
                <a:lnTo>
                  <a:pt x="38398" y="134481"/>
                </a:lnTo>
                <a:close/>
              </a:path>
            </a:pathLst>
          </a:custGeom>
          <a:solidFill>
            <a:srgbClr val="1516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9" name="object 459"/>
          <p:cNvSpPr/>
          <p:nvPr/>
        </p:nvSpPr>
        <p:spPr>
          <a:xfrm>
            <a:off x="6279487" y="2611353"/>
            <a:ext cx="57785" cy="221615"/>
          </a:xfrm>
          <a:custGeom>
            <a:avLst/>
            <a:gdLst/>
            <a:ahLst/>
            <a:cxnLst/>
            <a:rect l="l" t="t" r="r" b="b"/>
            <a:pathLst>
              <a:path w="57785" h="221614">
                <a:moveTo>
                  <a:pt x="11196" y="61631"/>
                </a:moveTo>
                <a:lnTo>
                  <a:pt x="121" y="62473"/>
                </a:lnTo>
                <a:lnTo>
                  <a:pt x="828" y="69739"/>
                </a:lnTo>
                <a:lnTo>
                  <a:pt x="3657" y="75557"/>
                </a:lnTo>
                <a:lnTo>
                  <a:pt x="13564" y="84340"/>
                </a:lnTo>
                <a:lnTo>
                  <a:pt x="19944" y="86551"/>
                </a:lnTo>
                <a:lnTo>
                  <a:pt x="37317" y="86551"/>
                </a:lnTo>
                <a:lnTo>
                  <a:pt x="44862" y="83059"/>
                </a:lnTo>
                <a:lnTo>
                  <a:pt x="48951" y="77882"/>
                </a:lnTo>
                <a:lnTo>
                  <a:pt x="23493" y="77882"/>
                </a:lnTo>
                <a:lnTo>
                  <a:pt x="19865" y="76514"/>
                </a:lnTo>
                <a:lnTo>
                  <a:pt x="13925" y="71078"/>
                </a:lnTo>
                <a:lnTo>
                  <a:pt x="12024" y="67024"/>
                </a:lnTo>
                <a:lnTo>
                  <a:pt x="11196" y="61631"/>
                </a:lnTo>
                <a:close/>
              </a:path>
              <a:path w="57785" h="221614">
                <a:moveTo>
                  <a:pt x="50987" y="37317"/>
                </a:moveTo>
                <a:lnTo>
                  <a:pt x="33185" y="37317"/>
                </a:lnTo>
                <a:lnTo>
                  <a:pt x="37619" y="39060"/>
                </a:lnTo>
                <a:lnTo>
                  <a:pt x="44323" y="46043"/>
                </a:lnTo>
                <a:lnTo>
                  <a:pt x="45986" y="50796"/>
                </a:lnTo>
                <a:lnTo>
                  <a:pt x="45986" y="63172"/>
                </a:lnTo>
                <a:lnTo>
                  <a:pt x="44244" y="68270"/>
                </a:lnTo>
                <a:lnTo>
                  <a:pt x="40751" y="72122"/>
                </a:lnTo>
                <a:lnTo>
                  <a:pt x="37238" y="75952"/>
                </a:lnTo>
                <a:lnTo>
                  <a:pt x="32926" y="77882"/>
                </a:lnTo>
                <a:lnTo>
                  <a:pt x="48951" y="77882"/>
                </a:lnTo>
                <a:lnTo>
                  <a:pt x="54914" y="70394"/>
                </a:lnTo>
                <a:lnTo>
                  <a:pt x="57183" y="63654"/>
                </a:lnTo>
                <a:lnTo>
                  <a:pt x="57183" y="47664"/>
                </a:lnTo>
                <a:lnTo>
                  <a:pt x="54597" y="40967"/>
                </a:lnTo>
                <a:lnTo>
                  <a:pt x="50987" y="37317"/>
                </a:lnTo>
                <a:close/>
              </a:path>
              <a:path w="57785" h="221614">
                <a:moveTo>
                  <a:pt x="53092" y="0"/>
                </a:moveTo>
                <a:lnTo>
                  <a:pt x="10354" y="0"/>
                </a:lnTo>
                <a:lnTo>
                  <a:pt x="2052" y="44295"/>
                </a:lnTo>
                <a:lnTo>
                  <a:pt x="12038" y="45741"/>
                </a:lnTo>
                <a:lnTo>
                  <a:pt x="13608" y="43249"/>
                </a:lnTo>
                <a:lnTo>
                  <a:pt x="15732" y="41226"/>
                </a:lnTo>
                <a:lnTo>
                  <a:pt x="21168" y="38094"/>
                </a:lnTo>
                <a:lnTo>
                  <a:pt x="24243" y="37317"/>
                </a:lnTo>
                <a:lnTo>
                  <a:pt x="50987" y="37317"/>
                </a:lnTo>
                <a:lnTo>
                  <a:pt x="47079" y="33365"/>
                </a:lnTo>
                <a:lnTo>
                  <a:pt x="14206" y="33365"/>
                </a:lnTo>
                <a:lnTo>
                  <a:pt x="18799" y="10109"/>
                </a:lnTo>
                <a:lnTo>
                  <a:pt x="53092" y="10109"/>
                </a:lnTo>
                <a:lnTo>
                  <a:pt x="53092" y="0"/>
                </a:lnTo>
                <a:close/>
              </a:path>
              <a:path w="57785" h="221614">
                <a:moveTo>
                  <a:pt x="37943" y="27922"/>
                </a:moveTo>
                <a:lnTo>
                  <a:pt x="24782" y="27922"/>
                </a:lnTo>
                <a:lnTo>
                  <a:pt x="19361" y="29729"/>
                </a:lnTo>
                <a:lnTo>
                  <a:pt x="14206" y="33365"/>
                </a:lnTo>
                <a:lnTo>
                  <a:pt x="47079" y="33365"/>
                </a:lnTo>
                <a:lnTo>
                  <a:pt x="44279" y="30534"/>
                </a:lnTo>
                <a:lnTo>
                  <a:pt x="37943" y="27922"/>
                </a:lnTo>
                <a:close/>
              </a:path>
              <a:path w="57785" h="221614">
                <a:moveTo>
                  <a:pt x="35712" y="133035"/>
                </a:moveTo>
                <a:lnTo>
                  <a:pt x="20728" y="133035"/>
                </a:lnTo>
                <a:lnTo>
                  <a:pt x="14752" y="135180"/>
                </a:lnTo>
                <a:lnTo>
                  <a:pt x="5739" y="143725"/>
                </a:lnTo>
                <a:lnTo>
                  <a:pt x="3492" y="148982"/>
                </a:lnTo>
                <a:lnTo>
                  <a:pt x="3535" y="159558"/>
                </a:lnTo>
                <a:lnTo>
                  <a:pt x="4558" y="162986"/>
                </a:lnTo>
                <a:lnTo>
                  <a:pt x="8821" y="168969"/>
                </a:lnTo>
                <a:lnTo>
                  <a:pt x="12038" y="171251"/>
                </a:lnTo>
                <a:lnTo>
                  <a:pt x="16437" y="172857"/>
                </a:lnTo>
                <a:lnTo>
                  <a:pt x="11182" y="174226"/>
                </a:lnTo>
                <a:lnTo>
                  <a:pt x="7128" y="176789"/>
                </a:lnTo>
                <a:lnTo>
                  <a:pt x="1426" y="184355"/>
                </a:lnTo>
                <a:lnTo>
                  <a:pt x="0" y="189050"/>
                </a:lnTo>
                <a:lnTo>
                  <a:pt x="59" y="202312"/>
                </a:lnTo>
                <a:lnTo>
                  <a:pt x="2613" y="208447"/>
                </a:lnTo>
                <a:lnTo>
                  <a:pt x="13025" y="218520"/>
                </a:lnTo>
                <a:lnTo>
                  <a:pt x="19865" y="221033"/>
                </a:lnTo>
                <a:lnTo>
                  <a:pt x="36835" y="221033"/>
                </a:lnTo>
                <a:lnTo>
                  <a:pt x="43682" y="218520"/>
                </a:lnTo>
                <a:lnTo>
                  <a:pt x="50072" y="212364"/>
                </a:lnTo>
                <a:lnTo>
                  <a:pt x="25200" y="212364"/>
                </a:lnTo>
                <a:lnTo>
                  <a:pt x="22155" y="211579"/>
                </a:lnTo>
                <a:lnTo>
                  <a:pt x="16473" y="208490"/>
                </a:lnTo>
                <a:lnTo>
                  <a:pt x="14349" y="206301"/>
                </a:lnTo>
                <a:lnTo>
                  <a:pt x="11541" y="200663"/>
                </a:lnTo>
                <a:lnTo>
                  <a:pt x="10835" y="197755"/>
                </a:lnTo>
                <a:lnTo>
                  <a:pt x="10907" y="189612"/>
                </a:lnTo>
                <a:lnTo>
                  <a:pt x="12463" y="185680"/>
                </a:lnTo>
                <a:lnTo>
                  <a:pt x="18964" y="179100"/>
                </a:lnTo>
                <a:lnTo>
                  <a:pt x="23075" y="177450"/>
                </a:lnTo>
                <a:lnTo>
                  <a:pt x="49888" y="177450"/>
                </a:lnTo>
                <a:lnTo>
                  <a:pt x="45827" y="174585"/>
                </a:lnTo>
                <a:lnTo>
                  <a:pt x="40551" y="172857"/>
                </a:lnTo>
                <a:lnTo>
                  <a:pt x="44827" y="171251"/>
                </a:lnTo>
                <a:lnTo>
                  <a:pt x="48011" y="168948"/>
                </a:lnTo>
                <a:lnTo>
                  <a:pt x="48122" y="168789"/>
                </a:lnTo>
                <a:lnTo>
                  <a:pt x="24243" y="168789"/>
                </a:lnTo>
                <a:lnTo>
                  <a:pt x="20829" y="167478"/>
                </a:lnTo>
                <a:lnTo>
                  <a:pt x="15631" y="162309"/>
                </a:lnTo>
                <a:lnTo>
                  <a:pt x="14420" y="159213"/>
                </a:lnTo>
                <a:lnTo>
                  <a:pt x="14328" y="151272"/>
                </a:lnTo>
                <a:lnTo>
                  <a:pt x="15652" y="148183"/>
                </a:lnTo>
                <a:lnTo>
                  <a:pt x="20930" y="143005"/>
                </a:lnTo>
                <a:lnTo>
                  <a:pt x="24278" y="141702"/>
                </a:lnTo>
                <a:lnTo>
                  <a:pt x="48552" y="141702"/>
                </a:lnTo>
                <a:lnTo>
                  <a:pt x="41774" y="135223"/>
                </a:lnTo>
                <a:lnTo>
                  <a:pt x="35712" y="133035"/>
                </a:lnTo>
                <a:close/>
              </a:path>
              <a:path w="57785" h="221614">
                <a:moveTo>
                  <a:pt x="49888" y="177450"/>
                </a:moveTo>
                <a:lnTo>
                  <a:pt x="33206" y="177450"/>
                </a:lnTo>
                <a:lnTo>
                  <a:pt x="37461" y="179122"/>
                </a:lnTo>
                <a:lnTo>
                  <a:pt x="44179" y="185781"/>
                </a:lnTo>
                <a:lnTo>
                  <a:pt x="45783" y="189792"/>
                </a:lnTo>
                <a:lnTo>
                  <a:pt x="45863" y="200102"/>
                </a:lnTo>
                <a:lnTo>
                  <a:pt x="44244" y="204235"/>
                </a:lnTo>
                <a:lnTo>
                  <a:pt x="37699" y="210737"/>
                </a:lnTo>
                <a:lnTo>
                  <a:pt x="33530" y="212364"/>
                </a:lnTo>
                <a:lnTo>
                  <a:pt x="50072" y="212364"/>
                </a:lnTo>
                <a:lnTo>
                  <a:pt x="54093" y="208490"/>
                </a:lnTo>
                <a:lnTo>
                  <a:pt x="56700" y="202312"/>
                </a:lnTo>
                <a:lnTo>
                  <a:pt x="56700" y="189612"/>
                </a:lnTo>
                <a:lnTo>
                  <a:pt x="55317" y="185040"/>
                </a:lnTo>
                <a:lnTo>
                  <a:pt x="49888" y="177450"/>
                </a:lnTo>
                <a:close/>
              </a:path>
              <a:path w="57785" h="221614">
                <a:moveTo>
                  <a:pt x="48552" y="141702"/>
                </a:moveTo>
                <a:lnTo>
                  <a:pt x="32386" y="141702"/>
                </a:lnTo>
                <a:lnTo>
                  <a:pt x="35733" y="143028"/>
                </a:lnTo>
                <a:lnTo>
                  <a:pt x="41054" y="148319"/>
                </a:lnTo>
                <a:lnTo>
                  <a:pt x="42248" y="151272"/>
                </a:lnTo>
                <a:lnTo>
                  <a:pt x="42297" y="159415"/>
                </a:lnTo>
                <a:lnTo>
                  <a:pt x="41090" y="162366"/>
                </a:lnTo>
                <a:lnTo>
                  <a:pt x="35914" y="167500"/>
                </a:lnTo>
                <a:lnTo>
                  <a:pt x="32586" y="168789"/>
                </a:lnTo>
                <a:lnTo>
                  <a:pt x="48122" y="168789"/>
                </a:lnTo>
                <a:lnTo>
                  <a:pt x="52163" y="163051"/>
                </a:lnTo>
                <a:lnTo>
                  <a:pt x="53207" y="159558"/>
                </a:lnTo>
                <a:lnTo>
                  <a:pt x="53207" y="149284"/>
                </a:lnTo>
                <a:lnTo>
                  <a:pt x="50925" y="143971"/>
                </a:lnTo>
                <a:lnTo>
                  <a:pt x="48552" y="141702"/>
                </a:lnTo>
                <a:close/>
              </a:path>
            </a:pathLst>
          </a:custGeom>
          <a:solidFill>
            <a:srgbClr val="1516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0" name="object 460"/>
          <p:cNvSpPr/>
          <p:nvPr/>
        </p:nvSpPr>
        <p:spPr>
          <a:xfrm>
            <a:off x="5676753" y="2722464"/>
            <a:ext cx="88265" cy="0"/>
          </a:xfrm>
          <a:custGeom>
            <a:avLst/>
            <a:gdLst/>
            <a:ahLst/>
            <a:cxnLst/>
            <a:rect l="l" t="t" r="r" b="b"/>
            <a:pathLst>
              <a:path w="88264">
                <a:moveTo>
                  <a:pt x="0" y="0"/>
                </a:moveTo>
                <a:lnTo>
                  <a:pt x="87939" y="0"/>
                </a:lnTo>
              </a:path>
            </a:pathLst>
          </a:custGeom>
          <a:ln w="144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1" name="object 461"/>
          <p:cNvSpPr/>
          <p:nvPr/>
        </p:nvSpPr>
        <p:spPr>
          <a:xfrm>
            <a:off x="5871917" y="2722464"/>
            <a:ext cx="88265" cy="0"/>
          </a:xfrm>
          <a:custGeom>
            <a:avLst/>
            <a:gdLst/>
            <a:ahLst/>
            <a:cxnLst/>
            <a:rect l="l" t="t" r="r" b="b"/>
            <a:pathLst>
              <a:path w="88264">
                <a:moveTo>
                  <a:pt x="0" y="0"/>
                </a:moveTo>
                <a:lnTo>
                  <a:pt x="87939" y="0"/>
                </a:lnTo>
              </a:path>
            </a:pathLst>
          </a:custGeom>
          <a:ln w="144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2" name="object 462"/>
          <p:cNvSpPr/>
          <p:nvPr/>
        </p:nvSpPr>
        <p:spPr>
          <a:xfrm>
            <a:off x="6058137" y="2722464"/>
            <a:ext cx="88265" cy="0"/>
          </a:xfrm>
          <a:custGeom>
            <a:avLst/>
            <a:gdLst/>
            <a:ahLst/>
            <a:cxnLst/>
            <a:rect l="l" t="t" r="r" b="b"/>
            <a:pathLst>
              <a:path w="88264">
                <a:moveTo>
                  <a:pt x="0" y="0"/>
                </a:moveTo>
                <a:lnTo>
                  <a:pt x="87941" y="0"/>
                </a:lnTo>
              </a:path>
            </a:pathLst>
          </a:custGeom>
          <a:ln w="144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3" name="object 463"/>
          <p:cNvSpPr/>
          <p:nvPr/>
        </p:nvSpPr>
        <p:spPr>
          <a:xfrm>
            <a:off x="6269291" y="2722464"/>
            <a:ext cx="88265" cy="0"/>
          </a:xfrm>
          <a:custGeom>
            <a:avLst/>
            <a:gdLst/>
            <a:ahLst/>
            <a:cxnLst/>
            <a:rect l="l" t="t" r="r" b="b"/>
            <a:pathLst>
              <a:path w="88264">
                <a:moveTo>
                  <a:pt x="0" y="0"/>
                </a:moveTo>
                <a:lnTo>
                  <a:pt x="87941" y="0"/>
                </a:lnTo>
              </a:path>
            </a:pathLst>
          </a:custGeom>
          <a:ln w="144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4" name="object 464"/>
          <p:cNvSpPr/>
          <p:nvPr/>
        </p:nvSpPr>
        <p:spPr>
          <a:xfrm>
            <a:off x="5703027" y="2537158"/>
            <a:ext cx="18415" cy="53340"/>
          </a:xfrm>
          <a:custGeom>
            <a:avLst/>
            <a:gdLst/>
            <a:ahLst/>
            <a:cxnLst/>
            <a:rect l="l" t="t" r="r" b="b"/>
            <a:pathLst>
              <a:path w="18414" h="53339">
                <a:moveTo>
                  <a:pt x="17999" y="0"/>
                </a:moveTo>
                <a:lnTo>
                  <a:pt x="12561" y="6066"/>
                </a:lnTo>
                <a:lnTo>
                  <a:pt x="0" y="23605"/>
                </a:lnTo>
                <a:lnTo>
                  <a:pt x="0" y="52847"/>
                </a:lnTo>
                <a:lnTo>
                  <a:pt x="17999" y="52847"/>
                </a:lnTo>
                <a:lnTo>
                  <a:pt x="17999" y="0"/>
                </a:lnTo>
                <a:close/>
              </a:path>
            </a:pathLst>
          </a:custGeom>
          <a:solidFill>
            <a:srgbClr val="1516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5" name="object 465"/>
          <p:cNvSpPr/>
          <p:nvPr/>
        </p:nvSpPr>
        <p:spPr>
          <a:xfrm>
            <a:off x="5799902" y="2451781"/>
            <a:ext cx="18415" cy="138430"/>
          </a:xfrm>
          <a:custGeom>
            <a:avLst/>
            <a:gdLst/>
            <a:ahLst/>
            <a:cxnLst/>
            <a:rect l="l" t="t" r="r" b="b"/>
            <a:pathLst>
              <a:path w="18414" h="138430">
                <a:moveTo>
                  <a:pt x="17999" y="0"/>
                </a:moveTo>
                <a:lnTo>
                  <a:pt x="17263" y="413"/>
                </a:lnTo>
                <a:lnTo>
                  <a:pt x="0" y="12777"/>
                </a:lnTo>
                <a:lnTo>
                  <a:pt x="0" y="138224"/>
                </a:lnTo>
                <a:lnTo>
                  <a:pt x="17999" y="138224"/>
                </a:lnTo>
                <a:lnTo>
                  <a:pt x="17999" y="0"/>
                </a:lnTo>
                <a:close/>
              </a:path>
            </a:pathLst>
          </a:custGeom>
          <a:solidFill>
            <a:srgbClr val="1516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6" name="object 466"/>
          <p:cNvSpPr/>
          <p:nvPr/>
        </p:nvSpPr>
        <p:spPr>
          <a:xfrm>
            <a:off x="5850273" y="2425044"/>
            <a:ext cx="18415" cy="59690"/>
          </a:xfrm>
          <a:custGeom>
            <a:avLst/>
            <a:gdLst/>
            <a:ahLst/>
            <a:cxnLst/>
            <a:rect l="l" t="t" r="r" b="b"/>
            <a:pathLst>
              <a:path w="18414" h="59689">
                <a:moveTo>
                  <a:pt x="17999" y="0"/>
                </a:moveTo>
                <a:lnTo>
                  <a:pt x="6951" y="4670"/>
                </a:lnTo>
                <a:lnTo>
                  <a:pt x="0" y="8571"/>
                </a:lnTo>
                <a:lnTo>
                  <a:pt x="0" y="59638"/>
                </a:lnTo>
                <a:lnTo>
                  <a:pt x="17999" y="59638"/>
                </a:lnTo>
                <a:lnTo>
                  <a:pt x="17999" y="0"/>
                </a:lnTo>
                <a:close/>
              </a:path>
            </a:pathLst>
          </a:custGeom>
          <a:solidFill>
            <a:srgbClr val="1516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7" name="object 467"/>
          <p:cNvSpPr/>
          <p:nvPr/>
        </p:nvSpPr>
        <p:spPr>
          <a:xfrm>
            <a:off x="5901479" y="2416003"/>
            <a:ext cx="18415" cy="174625"/>
          </a:xfrm>
          <a:custGeom>
            <a:avLst/>
            <a:gdLst/>
            <a:ahLst/>
            <a:cxnLst/>
            <a:rect l="l" t="t" r="r" b="b"/>
            <a:pathLst>
              <a:path w="18414" h="174625">
                <a:moveTo>
                  <a:pt x="0" y="174002"/>
                </a:moveTo>
                <a:lnTo>
                  <a:pt x="17999" y="174002"/>
                </a:lnTo>
                <a:lnTo>
                  <a:pt x="17999" y="0"/>
                </a:lnTo>
                <a:lnTo>
                  <a:pt x="0" y="0"/>
                </a:lnTo>
                <a:lnTo>
                  <a:pt x="0" y="174002"/>
                </a:lnTo>
                <a:close/>
              </a:path>
            </a:pathLst>
          </a:custGeom>
          <a:solidFill>
            <a:srgbClr val="1516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8" name="object 468"/>
          <p:cNvSpPr/>
          <p:nvPr/>
        </p:nvSpPr>
        <p:spPr>
          <a:xfrm>
            <a:off x="5992711" y="2416003"/>
            <a:ext cx="18415" cy="174625"/>
          </a:xfrm>
          <a:custGeom>
            <a:avLst/>
            <a:gdLst/>
            <a:ahLst/>
            <a:cxnLst/>
            <a:rect l="l" t="t" r="r" b="b"/>
            <a:pathLst>
              <a:path w="18414" h="174625">
                <a:moveTo>
                  <a:pt x="0" y="174002"/>
                </a:moveTo>
                <a:lnTo>
                  <a:pt x="17999" y="174002"/>
                </a:lnTo>
                <a:lnTo>
                  <a:pt x="17999" y="0"/>
                </a:lnTo>
                <a:lnTo>
                  <a:pt x="0" y="0"/>
                </a:lnTo>
                <a:lnTo>
                  <a:pt x="0" y="174002"/>
                </a:lnTo>
                <a:close/>
              </a:path>
            </a:pathLst>
          </a:custGeom>
          <a:solidFill>
            <a:srgbClr val="1516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9" name="object 469"/>
          <p:cNvSpPr/>
          <p:nvPr/>
        </p:nvSpPr>
        <p:spPr>
          <a:xfrm>
            <a:off x="6094288" y="2416003"/>
            <a:ext cx="18415" cy="174625"/>
          </a:xfrm>
          <a:custGeom>
            <a:avLst/>
            <a:gdLst/>
            <a:ahLst/>
            <a:cxnLst/>
            <a:rect l="l" t="t" r="r" b="b"/>
            <a:pathLst>
              <a:path w="18414" h="174625">
                <a:moveTo>
                  <a:pt x="0" y="174002"/>
                </a:moveTo>
                <a:lnTo>
                  <a:pt x="17999" y="174002"/>
                </a:lnTo>
                <a:lnTo>
                  <a:pt x="17999" y="0"/>
                </a:lnTo>
                <a:lnTo>
                  <a:pt x="0" y="0"/>
                </a:lnTo>
                <a:lnTo>
                  <a:pt x="0" y="174002"/>
                </a:lnTo>
                <a:close/>
              </a:path>
            </a:pathLst>
          </a:custGeom>
          <a:solidFill>
            <a:srgbClr val="1516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0" name="object 470"/>
          <p:cNvSpPr/>
          <p:nvPr/>
        </p:nvSpPr>
        <p:spPr>
          <a:xfrm>
            <a:off x="6194923" y="2417823"/>
            <a:ext cx="18415" cy="172720"/>
          </a:xfrm>
          <a:custGeom>
            <a:avLst/>
            <a:gdLst/>
            <a:ahLst/>
            <a:cxnLst/>
            <a:rect l="l" t="t" r="r" b="b"/>
            <a:pathLst>
              <a:path w="18414" h="172719">
                <a:moveTo>
                  <a:pt x="0" y="0"/>
                </a:moveTo>
                <a:lnTo>
                  <a:pt x="0" y="172182"/>
                </a:lnTo>
                <a:lnTo>
                  <a:pt x="17999" y="172182"/>
                </a:lnTo>
                <a:lnTo>
                  <a:pt x="17999" y="7610"/>
                </a:lnTo>
                <a:lnTo>
                  <a:pt x="0" y="0"/>
                </a:lnTo>
                <a:close/>
              </a:path>
            </a:pathLst>
          </a:custGeom>
          <a:solidFill>
            <a:srgbClr val="1516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1" name="object 471"/>
          <p:cNvSpPr/>
          <p:nvPr/>
        </p:nvSpPr>
        <p:spPr>
          <a:xfrm>
            <a:off x="6245294" y="2442197"/>
            <a:ext cx="18415" cy="42545"/>
          </a:xfrm>
          <a:custGeom>
            <a:avLst/>
            <a:gdLst/>
            <a:ahLst/>
            <a:cxnLst/>
            <a:rect l="l" t="t" r="r" b="b"/>
            <a:pathLst>
              <a:path w="18414" h="42544">
                <a:moveTo>
                  <a:pt x="0" y="0"/>
                </a:moveTo>
                <a:lnTo>
                  <a:pt x="0" y="42485"/>
                </a:lnTo>
                <a:lnTo>
                  <a:pt x="17999" y="42485"/>
                </a:lnTo>
                <a:lnTo>
                  <a:pt x="17999" y="10129"/>
                </a:lnTo>
                <a:lnTo>
                  <a:pt x="17815" y="9997"/>
                </a:lnTo>
                <a:lnTo>
                  <a:pt x="0" y="0"/>
                </a:lnTo>
                <a:close/>
              </a:path>
            </a:pathLst>
          </a:custGeom>
          <a:solidFill>
            <a:srgbClr val="1516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2" name="object 472"/>
          <p:cNvSpPr/>
          <p:nvPr/>
        </p:nvSpPr>
        <p:spPr>
          <a:xfrm>
            <a:off x="6296500" y="2476109"/>
            <a:ext cx="18415" cy="114300"/>
          </a:xfrm>
          <a:custGeom>
            <a:avLst/>
            <a:gdLst/>
            <a:ahLst/>
            <a:cxnLst/>
            <a:rect l="l" t="t" r="r" b="b"/>
            <a:pathLst>
              <a:path w="18414" h="114300">
                <a:moveTo>
                  <a:pt x="0" y="0"/>
                </a:moveTo>
                <a:lnTo>
                  <a:pt x="0" y="113896"/>
                </a:lnTo>
                <a:lnTo>
                  <a:pt x="17999" y="113896"/>
                </a:lnTo>
                <a:lnTo>
                  <a:pt x="17999" y="15455"/>
                </a:lnTo>
                <a:lnTo>
                  <a:pt x="3775" y="2704"/>
                </a:lnTo>
                <a:lnTo>
                  <a:pt x="0" y="0"/>
                </a:lnTo>
                <a:close/>
              </a:path>
            </a:pathLst>
          </a:custGeom>
          <a:solidFill>
            <a:srgbClr val="1516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3" name="object 473"/>
          <p:cNvSpPr/>
          <p:nvPr/>
        </p:nvSpPr>
        <p:spPr>
          <a:xfrm>
            <a:off x="5624215" y="2387440"/>
            <a:ext cx="831850" cy="831850"/>
          </a:xfrm>
          <a:custGeom>
            <a:avLst/>
            <a:gdLst/>
            <a:ahLst/>
            <a:cxnLst/>
            <a:rect l="l" t="t" r="r" b="b"/>
            <a:pathLst>
              <a:path w="831850" h="831850">
                <a:moveTo>
                  <a:pt x="415922" y="0"/>
                </a:moveTo>
                <a:lnTo>
                  <a:pt x="464428" y="2798"/>
                </a:lnTo>
                <a:lnTo>
                  <a:pt x="511290" y="10984"/>
                </a:lnTo>
                <a:lnTo>
                  <a:pt x="556196" y="24247"/>
                </a:lnTo>
                <a:lnTo>
                  <a:pt x="598835" y="42274"/>
                </a:lnTo>
                <a:lnTo>
                  <a:pt x="638894" y="64753"/>
                </a:lnTo>
                <a:lnTo>
                  <a:pt x="676061" y="91373"/>
                </a:lnTo>
                <a:lnTo>
                  <a:pt x="710024" y="121820"/>
                </a:lnTo>
                <a:lnTo>
                  <a:pt x="740471" y="155783"/>
                </a:lnTo>
                <a:lnTo>
                  <a:pt x="767091" y="192950"/>
                </a:lnTo>
                <a:lnTo>
                  <a:pt x="789570" y="233009"/>
                </a:lnTo>
                <a:lnTo>
                  <a:pt x="807597" y="275648"/>
                </a:lnTo>
                <a:lnTo>
                  <a:pt x="820860" y="320554"/>
                </a:lnTo>
                <a:lnTo>
                  <a:pt x="829046" y="367416"/>
                </a:lnTo>
                <a:lnTo>
                  <a:pt x="831844" y="415922"/>
                </a:lnTo>
                <a:lnTo>
                  <a:pt x="829046" y="464428"/>
                </a:lnTo>
                <a:lnTo>
                  <a:pt x="820860" y="511290"/>
                </a:lnTo>
                <a:lnTo>
                  <a:pt x="807597" y="556196"/>
                </a:lnTo>
                <a:lnTo>
                  <a:pt x="789570" y="598835"/>
                </a:lnTo>
                <a:lnTo>
                  <a:pt x="767091" y="638894"/>
                </a:lnTo>
                <a:lnTo>
                  <a:pt x="740471" y="676061"/>
                </a:lnTo>
                <a:lnTo>
                  <a:pt x="710024" y="710024"/>
                </a:lnTo>
                <a:lnTo>
                  <a:pt x="676061" y="740471"/>
                </a:lnTo>
                <a:lnTo>
                  <a:pt x="638894" y="767091"/>
                </a:lnTo>
                <a:lnTo>
                  <a:pt x="598835" y="789570"/>
                </a:lnTo>
                <a:lnTo>
                  <a:pt x="556196" y="807597"/>
                </a:lnTo>
                <a:lnTo>
                  <a:pt x="511290" y="820860"/>
                </a:lnTo>
                <a:lnTo>
                  <a:pt x="464428" y="829046"/>
                </a:lnTo>
                <a:lnTo>
                  <a:pt x="415922" y="831844"/>
                </a:lnTo>
                <a:lnTo>
                  <a:pt x="367416" y="829046"/>
                </a:lnTo>
                <a:lnTo>
                  <a:pt x="320554" y="820860"/>
                </a:lnTo>
                <a:lnTo>
                  <a:pt x="275648" y="807597"/>
                </a:lnTo>
                <a:lnTo>
                  <a:pt x="233009" y="789570"/>
                </a:lnTo>
                <a:lnTo>
                  <a:pt x="192950" y="767091"/>
                </a:lnTo>
                <a:lnTo>
                  <a:pt x="155783" y="740471"/>
                </a:lnTo>
                <a:lnTo>
                  <a:pt x="121820" y="710024"/>
                </a:lnTo>
                <a:lnTo>
                  <a:pt x="91373" y="676061"/>
                </a:lnTo>
                <a:lnTo>
                  <a:pt x="64753" y="638894"/>
                </a:lnTo>
                <a:lnTo>
                  <a:pt x="42274" y="598835"/>
                </a:lnTo>
                <a:lnTo>
                  <a:pt x="24247" y="556196"/>
                </a:lnTo>
                <a:lnTo>
                  <a:pt x="10984" y="511290"/>
                </a:lnTo>
                <a:lnTo>
                  <a:pt x="2798" y="464428"/>
                </a:lnTo>
                <a:lnTo>
                  <a:pt x="0" y="415922"/>
                </a:lnTo>
                <a:lnTo>
                  <a:pt x="2798" y="367416"/>
                </a:lnTo>
                <a:lnTo>
                  <a:pt x="10984" y="320554"/>
                </a:lnTo>
                <a:lnTo>
                  <a:pt x="24247" y="275648"/>
                </a:lnTo>
                <a:lnTo>
                  <a:pt x="42274" y="233009"/>
                </a:lnTo>
                <a:lnTo>
                  <a:pt x="64753" y="192950"/>
                </a:lnTo>
                <a:lnTo>
                  <a:pt x="91373" y="155783"/>
                </a:lnTo>
                <a:lnTo>
                  <a:pt x="121820" y="121820"/>
                </a:lnTo>
                <a:lnTo>
                  <a:pt x="155783" y="91373"/>
                </a:lnTo>
                <a:lnTo>
                  <a:pt x="192950" y="64753"/>
                </a:lnTo>
                <a:lnTo>
                  <a:pt x="233009" y="42274"/>
                </a:lnTo>
                <a:lnTo>
                  <a:pt x="275648" y="24247"/>
                </a:lnTo>
                <a:lnTo>
                  <a:pt x="320554" y="10984"/>
                </a:lnTo>
                <a:lnTo>
                  <a:pt x="367416" y="2798"/>
                </a:lnTo>
                <a:lnTo>
                  <a:pt x="415922" y="0"/>
                </a:lnTo>
                <a:close/>
              </a:path>
            </a:pathLst>
          </a:custGeom>
          <a:ln w="9000">
            <a:solidFill>
              <a:srgbClr val="DD2B1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4" name="object 474"/>
          <p:cNvSpPr/>
          <p:nvPr/>
        </p:nvSpPr>
        <p:spPr>
          <a:xfrm>
            <a:off x="6148871" y="2414415"/>
            <a:ext cx="6350" cy="793750"/>
          </a:xfrm>
          <a:custGeom>
            <a:avLst/>
            <a:gdLst/>
            <a:ahLst/>
            <a:cxnLst/>
            <a:rect l="l" t="t" r="r" b="b"/>
            <a:pathLst>
              <a:path w="6350" h="793750">
                <a:moveTo>
                  <a:pt x="6347" y="0"/>
                </a:moveTo>
                <a:lnTo>
                  <a:pt x="0" y="793748"/>
                </a:lnTo>
              </a:path>
            </a:pathLst>
          </a:custGeom>
          <a:ln w="27000">
            <a:solidFill>
              <a:srgbClr val="DD2B1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5" name="object 475"/>
          <p:cNvSpPr/>
          <p:nvPr/>
        </p:nvSpPr>
        <p:spPr>
          <a:xfrm>
            <a:off x="7440290" y="846295"/>
            <a:ext cx="2693609" cy="158083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6" name="object 476"/>
          <p:cNvSpPr/>
          <p:nvPr/>
        </p:nvSpPr>
        <p:spPr>
          <a:xfrm>
            <a:off x="7844327" y="2643604"/>
            <a:ext cx="2346469" cy="135340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7" name="object 477"/>
          <p:cNvSpPr/>
          <p:nvPr/>
        </p:nvSpPr>
        <p:spPr>
          <a:xfrm>
            <a:off x="7837974" y="2649379"/>
            <a:ext cx="2362200" cy="1339850"/>
          </a:xfrm>
          <a:custGeom>
            <a:avLst/>
            <a:gdLst/>
            <a:ahLst/>
            <a:cxnLst/>
            <a:rect l="l" t="t" r="r" b="b"/>
            <a:pathLst>
              <a:path w="2362200" h="1339850">
                <a:moveTo>
                  <a:pt x="1181098" y="0"/>
                </a:moveTo>
                <a:lnTo>
                  <a:pt x="1241877" y="871"/>
                </a:lnTo>
                <a:lnTo>
                  <a:pt x="1301859" y="3458"/>
                </a:lnTo>
                <a:lnTo>
                  <a:pt x="1360968" y="7719"/>
                </a:lnTo>
                <a:lnTo>
                  <a:pt x="1419131" y="13610"/>
                </a:lnTo>
                <a:lnTo>
                  <a:pt x="1476273" y="21090"/>
                </a:lnTo>
                <a:lnTo>
                  <a:pt x="1532321" y="30118"/>
                </a:lnTo>
                <a:lnTo>
                  <a:pt x="1587199" y="40650"/>
                </a:lnTo>
                <a:lnTo>
                  <a:pt x="1640835" y="52645"/>
                </a:lnTo>
                <a:lnTo>
                  <a:pt x="1693153" y="66061"/>
                </a:lnTo>
                <a:lnTo>
                  <a:pt x="1744080" y="80856"/>
                </a:lnTo>
                <a:lnTo>
                  <a:pt x="1793541" y="96987"/>
                </a:lnTo>
                <a:lnTo>
                  <a:pt x="1841462" y="114412"/>
                </a:lnTo>
                <a:lnTo>
                  <a:pt x="1887768" y="133090"/>
                </a:lnTo>
                <a:lnTo>
                  <a:pt x="1932387" y="152977"/>
                </a:lnTo>
                <a:lnTo>
                  <a:pt x="1975242" y="174034"/>
                </a:lnTo>
                <a:lnTo>
                  <a:pt x="2016261" y="196216"/>
                </a:lnTo>
                <a:lnTo>
                  <a:pt x="2055369" y="219482"/>
                </a:lnTo>
                <a:lnTo>
                  <a:pt x="2092491" y="243790"/>
                </a:lnTo>
                <a:lnTo>
                  <a:pt x="2127554" y="269097"/>
                </a:lnTo>
                <a:lnTo>
                  <a:pt x="2160484" y="295363"/>
                </a:lnTo>
                <a:lnTo>
                  <a:pt x="2191205" y="322544"/>
                </a:lnTo>
                <a:lnTo>
                  <a:pt x="2219645" y="350598"/>
                </a:lnTo>
                <a:lnTo>
                  <a:pt x="2245728" y="379484"/>
                </a:lnTo>
                <a:lnTo>
                  <a:pt x="2290528" y="439581"/>
                </a:lnTo>
                <a:lnTo>
                  <a:pt x="2325013" y="502499"/>
                </a:lnTo>
                <a:lnTo>
                  <a:pt x="2348588" y="567901"/>
                </a:lnTo>
                <a:lnTo>
                  <a:pt x="2360660" y="635450"/>
                </a:lnTo>
                <a:lnTo>
                  <a:pt x="2362197" y="669925"/>
                </a:lnTo>
                <a:lnTo>
                  <a:pt x="2360660" y="704399"/>
                </a:lnTo>
                <a:lnTo>
                  <a:pt x="2348588" y="771947"/>
                </a:lnTo>
                <a:lnTo>
                  <a:pt x="2325013" y="837349"/>
                </a:lnTo>
                <a:lnTo>
                  <a:pt x="2290528" y="900267"/>
                </a:lnTo>
                <a:lnTo>
                  <a:pt x="2245728" y="960364"/>
                </a:lnTo>
                <a:lnTo>
                  <a:pt x="2219645" y="989250"/>
                </a:lnTo>
                <a:lnTo>
                  <a:pt x="2191205" y="1017305"/>
                </a:lnTo>
                <a:lnTo>
                  <a:pt x="2160484" y="1044485"/>
                </a:lnTo>
                <a:lnTo>
                  <a:pt x="2127554" y="1070751"/>
                </a:lnTo>
                <a:lnTo>
                  <a:pt x="2092491" y="1096058"/>
                </a:lnTo>
                <a:lnTo>
                  <a:pt x="2055369" y="1120366"/>
                </a:lnTo>
                <a:lnTo>
                  <a:pt x="2016261" y="1143632"/>
                </a:lnTo>
                <a:lnTo>
                  <a:pt x="1975242" y="1165814"/>
                </a:lnTo>
                <a:lnTo>
                  <a:pt x="1932387" y="1186870"/>
                </a:lnTo>
                <a:lnTo>
                  <a:pt x="1887768" y="1206758"/>
                </a:lnTo>
                <a:lnTo>
                  <a:pt x="1841462" y="1225436"/>
                </a:lnTo>
                <a:lnTo>
                  <a:pt x="1793541" y="1242861"/>
                </a:lnTo>
                <a:lnTo>
                  <a:pt x="1744080" y="1258992"/>
                </a:lnTo>
                <a:lnTo>
                  <a:pt x="1693153" y="1273787"/>
                </a:lnTo>
                <a:lnTo>
                  <a:pt x="1640835" y="1287202"/>
                </a:lnTo>
                <a:lnTo>
                  <a:pt x="1587199" y="1299197"/>
                </a:lnTo>
                <a:lnTo>
                  <a:pt x="1532321" y="1309730"/>
                </a:lnTo>
                <a:lnTo>
                  <a:pt x="1476273" y="1318757"/>
                </a:lnTo>
                <a:lnTo>
                  <a:pt x="1419131" y="1326238"/>
                </a:lnTo>
                <a:lnTo>
                  <a:pt x="1360968" y="1332129"/>
                </a:lnTo>
                <a:lnTo>
                  <a:pt x="1301859" y="1336389"/>
                </a:lnTo>
                <a:lnTo>
                  <a:pt x="1241877" y="1338977"/>
                </a:lnTo>
                <a:lnTo>
                  <a:pt x="1181098" y="1339848"/>
                </a:lnTo>
                <a:lnTo>
                  <a:pt x="1120319" y="1338977"/>
                </a:lnTo>
                <a:lnTo>
                  <a:pt x="1060338" y="1336389"/>
                </a:lnTo>
                <a:lnTo>
                  <a:pt x="1001229" y="1332129"/>
                </a:lnTo>
                <a:lnTo>
                  <a:pt x="943066" y="1326238"/>
                </a:lnTo>
                <a:lnTo>
                  <a:pt x="885924" y="1318757"/>
                </a:lnTo>
                <a:lnTo>
                  <a:pt x="829876" y="1309730"/>
                </a:lnTo>
                <a:lnTo>
                  <a:pt x="774998" y="1299197"/>
                </a:lnTo>
                <a:lnTo>
                  <a:pt x="721362" y="1287202"/>
                </a:lnTo>
                <a:lnTo>
                  <a:pt x="669044" y="1273787"/>
                </a:lnTo>
                <a:lnTo>
                  <a:pt x="618117" y="1258992"/>
                </a:lnTo>
                <a:lnTo>
                  <a:pt x="568656" y="1242861"/>
                </a:lnTo>
                <a:lnTo>
                  <a:pt x="520735" y="1225436"/>
                </a:lnTo>
                <a:lnTo>
                  <a:pt x="474429" y="1206758"/>
                </a:lnTo>
                <a:lnTo>
                  <a:pt x="429810" y="1186870"/>
                </a:lnTo>
                <a:lnTo>
                  <a:pt x="386955" y="1165814"/>
                </a:lnTo>
                <a:lnTo>
                  <a:pt x="345936" y="1143632"/>
                </a:lnTo>
                <a:lnTo>
                  <a:pt x="306828" y="1120366"/>
                </a:lnTo>
                <a:lnTo>
                  <a:pt x="269706" y="1096058"/>
                </a:lnTo>
                <a:lnTo>
                  <a:pt x="234642" y="1070751"/>
                </a:lnTo>
                <a:lnTo>
                  <a:pt x="201713" y="1044485"/>
                </a:lnTo>
                <a:lnTo>
                  <a:pt x="170992" y="1017305"/>
                </a:lnTo>
                <a:lnTo>
                  <a:pt x="142552" y="989250"/>
                </a:lnTo>
                <a:lnTo>
                  <a:pt x="116469" y="960364"/>
                </a:lnTo>
                <a:lnTo>
                  <a:pt x="71668" y="900267"/>
                </a:lnTo>
                <a:lnTo>
                  <a:pt x="37184" y="837349"/>
                </a:lnTo>
                <a:lnTo>
                  <a:pt x="13608" y="771947"/>
                </a:lnTo>
                <a:lnTo>
                  <a:pt x="1536" y="704399"/>
                </a:lnTo>
                <a:lnTo>
                  <a:pt x="0" y="669925"/>
                </a:lnTo>
                <a:lnTo>
                  <a:pt x="1536" y="635450"/>
                </a:lnTo>
                <a:lnTo>
                  <a:pt x="13608" y="567901"/>
                </a:lnTo>
                <a:lnTo>
                  <a:pt x="37184" y="502499"/>
                </a:lnTo>
                <a:lnTo>
                  <a:pt x="71668" y="439581"/>
                </a:lnTo>
                <a:lnTo>
                  <a:pt x="116469" y="379484"/>
                </a:lnTo>
                <a:lnTo>
                  <a:pt x="142552" y="350598"/>
                </a:lnTo>
                <a:lnTo>
                  <a:pt x="170992" y="322544"/>
                </a:lnTo>
                <a:lnTo>
                  <a:pt x="201713" y="295363"/>
                </a:lnTo>
                <a:lnTo>
                  <a:pt x="234642" y="269097"/>
                </a:lnTo>
                <a:lnTo>
                  <a:pt x="269706" y="243790"/>
                </a:lnTo>
                <a:lnTo>
                  <a:pt x="306828" y="219482"/>
                </a:lnTo>
                <a:lnTo>
                  <a:pt x="345936" y="196216"/>
                </a:lnTo>
                <a:lnTo>
                  <a:pt x="386955" y="174034"/>
                </a:lnTo>
                <a:lnTo>
                  <a:pt x="429810" y="152977"/>
                </a:lnTo>
                <a:lnTo>
                  <a:pt x="474429" y="133090"/>
                </a:lnTo>
                <a:lnTo>
                  <a:pt x="520735" y="114412"/>
                </a:lnTo>
                <a:lnTo>
                  <a:pt x="568656" y="96987"/>
                </a:lnTo>
                <a:lnTo>
                  <a:pt x="618117" y="80856"/>
                </a:lnTo>
                <a:lnTo>
                  <a:pt x="669044" y="66061"/>
                </a:lnTo>
                <a:lnTo>
                  <a:pt x="721362" y="52645"/>
                </a:lnTo>
                <a:lnTo>
                  <a:pt x="774998" y="40650"/>
                </a:lnTo>
                <a:lnTo>
                  <a:pt x="829876" y="30118"/>
                </a:lnTo>
                <a:lnTo>
                  <a:pt x="885924" y="21090"/>
                </a:lnTo>
                <a:lnTo>
                  <a:pt x="943066" y="13610"/>
                </a:lnTo>
                <a:lnTo>
                  <a:pt x="1001229" y="7719"/>
                </a:lnTo>
                <a:lnTo>
                  <a:pt x="1060338" y="3458"/>
                </a:lnTo>
                <a:lnTo>
                  <a:pt x="1120319" y="871"/>
                </a:lnTo>
                <a:lnTo>
                  <a:pt x="1181098" y="0"/>
                </a:lnTo>
                <a:close/>
              </a:path>
            </a:pathLst>
          </a:custGeom>
          <a:ln w="9000">
            <a:solidFill>
              <a:srgbClr val="DD2B1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8" name="object 478"/>
          <p:cNvSpPr/>
          <p:nvPr/>
        </p:nvSpPr>
        <p:spPr>
          <a:xfrm>
            <a:off x="9313130" y="1817528"/>
            <a:ext cx="214629" cy="858519"/>
          </a:xfrm>
          <a:custGeom>
            <a:avLst/>
            <a:gdLst/>
            <a:ahLst/>
            <a:cxnLst/>
            <a:rect l="l" t="t" r="r" b="b"/>
            <a:pathLst>
              <a:path w="214629" h="858519">
                <a:moveTo>
                  <a:pt x="177308" y="58408"/>
                </a:moveTo>
                <a:lnTo>
                  <a:pt x="0" y="856274"/>
                </a:lnTo>
                <a:lnTo>
                  <a:pt x="8784" y="858225"/>
                </a:lnTo>
                <a:lnTo>
                  <a:pt x="186091" y="60360"/>
                </a:lnTo>
                <a:lnTo>
                  <a:pt x="177308" y="58408"/>
                </a:lnTo>
                <a:close/>
              </a:path>
              <a:path w="214629" h="858519">
                <a:moveTo>
                  <a:pt x="210452" y="53258"/>
                </a:moveTo>
                <a:lnTo>
                  <a:pt x="178452" y="53258"/>
                </a:lnTo>
                <a:lnTo>
                  <a:pt x="187236" y="55209"/>
                </a:lnTo>
                <a:lnTo>
                  <a:pt x="186091" y="60360"/>
                </a:lnTo>
                <a:lnTo>
                  <a:pt x="214362" y="66643"/>
                </a:lnTo>
                <a:lnTo>
                  <a:pt x="210452" y="53258"/>
                </a:lnTo>
                <a:close/>
              </a:path>
              <a:path w="214629" h="858519">
                <a:moveTo>
                  <a:pt x="178452" y="53258"/>
                </a:moveTo>
                <a:lnTo>
                  <a:pt x="177308" y="58408"/>
                </a:lnTo>
                <a:lnTo>
                  <a:pt x="186091" y="60360"/>
                </a:lnTo>
                <a:lnTo>
                  <a:pt x="187236" y="55209"/>
                </a:lnTo>
                <a:lnTo>
                  <a:pt x="178452" y="53258"/>
                </a:lnTo>
                <a:close/>
              </a:path>
              <a:path w="214629" h="858519">
                <a:moveTo>
                  <a:pt x="194894" y="0"/>
                </a:moveTo>
                <a:lnTo>
                  <a:pt x="149029" y="52124"/>
                </a:lnTo>
                <a:lnTo>
                  <a:pt x="177308" y="58408"/>
                </a:lnTo>
                <a:lnTo>
                  <a:pt x="178452" y="53258"/>
                </a:lnTo>
                <a:lnTo>
                  <a:pt x="210452" y="53258"/>
                </a:lnTo>
                <a:lnTo>
                  <a:pt x="194894" y="0"/>
                </a:lnTo>
                <a:close/>
              </a:path>
            </a:pathLst>
          </a:custGeom>
          <a:solidFill>
            <a:srgbClr val="DD2B1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9" name="object 479"/>
          <p:cNvSpPr/>
          <p:nvPr/>
        </p:nvSpPr>
        <p:spPr>
          <a:xfrm>
            <a:off x="6042178" y="1773147"/>
            <a:ext cx="67310" cy="617855"/>
          </a:xfrm>
          <a:custGeom>
            <a:avLst/>
            <a:gdLst/>
            <a:ahLst/>
            <a:cxnLst/>
            <a:rect l="l" t="t" r="r" b="b"/>
            <a:pathLst>
              <a:path w="67310" h="617855">
                <a:moveTo>
                  <a:pt x="28933" y="60564"/>
                </a:moveTo>
                <a:lnTo>
                  <a:pt x="12945" y="410973"/>
                </a:lnTo>
                <a:lnTo>
                  <a:pt x="4867" y="590850"/>
                </a:lnTo>
                <a:lnTo>
                  <a:pt x="3848" y="614994"/>
                </a:lnTo>
                <a:lnTo>
                  <a:pt x="3773" y="617476"/>
                </a:lnTo>
                <a:lnTo>
                  <a:pt x="12772" y="617476"/>
                </a:lnTo>
                <a:lnTo>
                  <a:pt x="12855" y="614994"/>
                </a:lnTo>
                <a:lnTo>
                  <a:pt x="13395" y="601945"/>
                </a:lnTo>
                <a:lnTo>
                  <a:pt x="16736" y="526517"/>
                </a:lnTo>
                <a:lnTo>
                  <a:pt x="37927" y="60976"/>
                </a:lnTo>
                <a:lnTo>
                  <a:pt x="28933" y="60564"/>
                </a:lnTo>
                <a:close/>
              </a:path>
              <a:path w="67310" h="617855">
                <a:moveTo>
                  <a:pt x="63407" y="55293"/>
                </a:moveTo>
                <a:lnTo>
                  <a:pt x="29174" y="55293"/>
                </a:lnTo>
                <a:lnTo>
                  <a:pt x="38167" y="55703"/>
                </a:lnTo>
                <a:lnTo>
                  <a:pt x="37927" y="60976"/>
                </a:lnTo>
                <a:lnTo>
                  <a:pt x="66855" y="62302"/>
                </a:lnTo>
                <a:lnTo>
                  <a:pt x="63407" y="55293"/>
                </a:lnTo>
                <a:close/>
              </a:path>
              <a:path w="67310" h="617855">
                <a:moveTo>
                  <a:pt x="29174" y="55293"/>
                </a:moveTo>
                <a:lnTo>
                  <a:pt x="28933" y="60564"/>
                </a:lnTo>
                <a:lnTo>
                  <a:pt x="37927" y="60976"/>
                </a:lnTo>
                <a:lnTo>
                  <a:pt x="38167" y="55703"/>
                </a:lnTo>
                <a:lnTo>
                  <a:pt x="29174" y="55293"/>
                </a:lnTo>
                <a:close/>
              </a:path>
              <a:path w="67310" h="617855">
                <a:moveTo>
                  <a:pt x="36212" y="0"/>
                </a:moveTo>
                <a:lnTo>
                  <a:pt x="0" y="59237"/>
                </a:lnTo>
                <a:lnTo>
                  <a:pt x="28933" y="60564"/>
                </a:lnTo>
                <a:lnTo>
                  <a:pt x="29174" y="55293"/>
                </a:lnTo>
                <a:lnTo>
                  <a:pt x="63407" y="55293"/>
                </a:lnTo>
                <a:lnTo>
                  <a:pt x="36212" y="0"/>
                </a:lnTo>
                <a:close/>
              </a:path>
            </a:pathLst>
          </a:custGeom>
          <a:solidFill>
            <a:srgbClr val="DD2B1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0" name="object 480"/>
          <p:cNvSpPr/>
          <p:nvPr/>
        </p:nvSpPr>
        <p:spPr>
          <a:xfrm>
            <a:off x="3112253" y="3200522"/>
            <a:ext cx="180446" cy="18044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1" name="object 481"/>
          <p:cNvSpPr/>
          <p:nvPr/>
        </p:nvSpPr>
        <p:spPr>
          <a:xfrm>
            <a:off x="3424992" y="3200522"/>
            <a:ext cx="180447" cy="18044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2" name="object 482"/>
          <p:cNvSpPr/>
          <p:nvPr/>
        </p:nvSpPr>
        <p:spPr>
          <a:xfrm>
            <a:off x="3737732" y="3200522"/>
            <a:ext cx="180446" cy="18044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3" name="object 483"/>
          <p:cNvSpPr/>
          <p:nvPr/>
        </p:nvSpPr>
        <p:spPr>
          <a:xfrm>
            <a:off x="4050467" y="3200522"/>
            <a:ext cx="180446" cy="18044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4" name="object 484"/>
          <p:cNvSpPr/>
          <p:nvPr/>
        </p:nvSpPr>
        <p:spPr>
          <a:xfrm>
            <a:off x="4363207" y="3200522"/>
            <a:ext cx="180446" cy="180446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5" name="object 485"/>
          <p:cNvSpPr txBox="1"/>
          <p:nvPr/>
        </p:nvSpPr>
        <p:spPr>
          <a:xfrm>
            <a:off x="3224703" y="2550971"/>
            <a:ext cx="1200150" cy="571500"/>
          </a:xfrm>
          <a:prstGeom prst="rect">
            <a:avLst/>
          </a:prstGeom>
          <a:ln w="9000">
            <a:solidFill>
              <a:srgbClr val="151616"/>
            </a:solidFill>
          </a:ln>
        </p:spPr>
        <p:txBody>
          <a:bodyPr vert="horz" wrap="square" lIns="0" tIns="48895" rIns="0" bIns="0" rtlCol="0">
            <a:spAutoFit/>
          </a:bodyPr>
          <a:lstStyle/>
          <a:p>
            <a:pPr marL="197485" marR="106680" indent="-7620">
              <a:lnSpc>
                <a:spcPts val="1930"/>
              </a:lnSpc>
              <a:spcBef>
                <a:spcPts val="385"/>
              </a:spcBef>
            </a:pPr>
            <a:r>
              <a:rPr sz="1850" spc="-5" dirty="0">
                <a:solidFill>
                  <a:srgbClr val="151616"/>
                </a:solidFill>
                <a:latin typeface="Arial"/>
                <a:cs typeface="Arial"/>
              </a:rPr>
              <a:t>8.88cm  3.48inch</a:t>
            </a:r>
            <a:endParaRPr sz="1850">
              <a:latin typeface="Arial"/>
              <a:cs typeface="Arial"/>
            </a:endParaRPr>
          </a:p>
        </p:txBody>
      </p:sp>
      <p:sp>
        <p:nvSpPr>
          <p:cNvPr id="486" name="object 486"/>
          <p:cNvSpPr/>
          <p:nvPr/>
        </p:nvSpPr>
        <p:spPr>
          <a:xfrm>
            <a:off x="3091913" y="793795"/>
            <a:ext cx="2023318" cy="161586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7" name="object 487"/>
          <p:cNvSpPr txBox="1"/>
          <p:nvPr/>
        </p:nvSpPr>
        <p:spPr>
          <a:xfrm rot="1740000">
            <a:off x="3457803" y="1194749"/>
            <a:ext cx="473448" cy="11048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869"/>
              </a:lnSpc>
            </a:pPr>
            <a:r>
              <a:rPr sz="850" spc="5" dirty="0">
                <a:solidFill>
                  <a:srgbClr val="989899"/>
                </a:solidFill>
                <a:latin typeface="Arial"/>
                <a:cs typeface="Arial"/>
              </a:rPr>
              <a:t>88.88mm</a:t>
            </a:r>
            <a:endParaRPr sz="850">
              <a:latin typeface="Arial"/>
              <a:cs typeface="Arial"/>
            </a:endParaRPr>
          </a:p>
        </p:txBody>
      </p:sp>
      <p:sp>
        <p:nvSpPr>
          <p:cNvPr id="488" name="object 488"/>
          <p:cNvSpPr txBox="1"/>
          <p:nvPr/>
        </p:nvSpPr>
        <p:spPr>
          <a:xfrm rot="1740000">
            <a:off x="3426831" y="1307037"/>
            <a:ext cx="432192" cy="11048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869"/>
              </a:lnSpc>
            </a:pPr>
            <a:r>
              <a:rPr sz="850" spc="0" dirty="0">
                <a:solidFill>
                  <a:srgbClr val="989899"/>
                </a:solidFill>
                <a:latin typeface="Arial"/>
                <a:cs typeface="Arial"/>
              </a:rPr>
              <a:t>3.48inch</a:t>
            </a:r>
            <a:endParaRPr sz="850">
              <a:latin typeface="Arial"/>
              <a:cs typeface="Arial"/>
            </a:endParaRPr>
          </a:p>
        </p:txBody>
      </p:sp>
      <p:sp>
        <p:nvSpPr>
          <p:cNvPr id="489" name="object 489"/>
          <p:cNvSpPr txBox="1"/>
          <p:nvPr/>
        </p:nvSpPr>
        <p:spPr>
          <a:xfrm>
            <a:off x="2956087" y="3436318"/>
            <a:ext cx="1691639" cy="82867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134620">
              <a:lnSpc>
                <a:spcPts val="890"/>
              </a:lnSpc>
              <a:spcBef>
                <a:spcPts val="185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b="1" dirty="0">
                <a:solidFill>
                  <a:srgbClr val="151616"/>
                </a:solidFill>
                <a:latin typeface="Arial"/>
                <a:cs typeface="Arial"/>
              </a:rPr>
              <a:t>function buttons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will allow  easy selection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of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various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features.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Each function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button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will be  allocated a dedicated</a:t>
            </a:r>
            <a:r>
              <a:rPr sz="800" spc="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feature.</a:t>
            </a:r>
            <a:endParaRPr sz="800">
              <a:latin typeface="Arial"/>
              <a:cs typeface="Arial"/>
            </a:endParaRPr>
          </a:p>
          <a:p>
            <a:pPr marL="12700" marR="5080">
              <a:lnSpc>
                <a:spcPts val="890"/>
              </a:lnSpc>
              <a:spcBef>
                <a:spcPts val="15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The buttons have been positioned so 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that they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cannot be ‘knocked’  accidentally.</a:t>
            </a:r>
            <a:endParaRPr sz="800">
              <a:latin typeface="Arial"/>
              <a:cs typeface="Arial"/>
            </a:endParaRPr>
          </a:p>
        </p:txBody>
      </p:sp>
      <p:sp>
        <p:nvSpPr>
          <p:cNvPr id="490" name="object 490"/>
          <p:cNvSpPr txBox="1"/>
          <p:nvPr/>
        </p:nvSpPr>
        <p:spPr>
          <a:xfrm>
            <a:off x="403391" y="597883"/>
            <a:ext cx="1024890" cy="60134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5080">
              <a:lnSpc>
                <a:spcPts val="890"/>
              </a:lnSpc>
              <a:spcBef>
                <a:spcPts val="185"/>
              </a:spcBef>
            </a:pPr>
            <a:r>
              <a:rPr sz="800" b="1" spc="-5" dirty="0">
                <a:solidFill>
                  <a:srgbClr val="151616"/>
                </a:solidFill>
                <a:latin typeface="Arial"/>
                <a:cs typeface="Arial"/>
              </a:rPr>
              <a:t>Metric </a:t>
            </a:r>
            <a:r>
              <a:rPr sz="800" b="1" dirty="0">
                <a:solidFill>
                  <a:srgbClr val="151616"/>
                </a:solidFill>
                <a:latin typeface="Arial"/>
                <a:cs typeface="Arial"/>
              </a:rPr>
              <a:t>and imperial  tape </a:t>
            </a:r>
            <a:r>
              <a:rPr sz="800" b="1" spc="-5" dirty="0">
                <a:solidFill>
                  <a:srgbClr val="151616"/>
                </a:solidFill>
                <a:latin typeface="Arial"/>
                <a:cs typeface="Arial"/>
              </a:rPr>
              <a:t>measure.</a:t>
            </a:r>
            <a:r>
              <a:rPr sz="800" b="1" spc="-8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Allows  measuring via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two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tapes and a digital  </a:t>
            </a:r>
            <a:r>
              <a:rPr sz="800" spc="-10" dirty="0">
                <a:solidFill>
                  <a:srgbClr val="151616"/>
                </a:solidFill>
                <a:latin typeface="Arial"/>
                <a:cs typeface="Arial"/>
              </a:rPr>
              <a:t>display.</a:t>
            </a:r>
            <a:endParaRPr sz="800">
              <a:latin typeface="Arial"/>
              <a:cs typeface="Arial"/>
            </a:endParaRPr>
          </a:p>
        </p:txBody>
      </p:sp>
      <p:sp>
        <p:nvSpPr>
          <p:cNvPr id="491" name="object 491"/>
          <p:cNvSpPr/>
          <p:nvPr/>
        </p:nvSpPr>
        <p:spPr>
          <a:xfrm>
            <a:off x="4650818" y="768470"/>
            <a:ext cx="65397" cy="147008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2" name="object 492"/>
          <p:cNvSpPr/>
          <p:nvPr/>
        </p:nvSpPr>
        <p:spPr>
          <a:xfrm>
            <a:off x="4987951" y="778838"/>
            <a:ext cx="66902" cy="247765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3" name="object 493"/>
          <p:cNvSpPr txBox="1"/>
          <p:nvPr/>
        </p:nvSpPr>
        <p:spPr>
          <a:xfrm>
            <a:off x="4310420" y="594803"/>
            <a:ext cx="1781810" cy="82676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15" dirty="0">
                <a:solidFill>
                  <a:srgbClr val="151616"/>
                </a:solidFill>
                <a:latin typeface="Arial"/>
                <a:cs typeface="Arial"/>
              </a:rPr>
              <a:t>SELECTION </a:t>
            </a:r>
            <a:r>
              <a:rPr sz="800" spc="5" dirty="0">
                <a:solidFill>
                  <a:srgbClr val="151616"/>
                </a:solidFill>
                <a:latin typeface="Arial"/>
                <a:cs typeface="Arial"/>
              </a:rPr>
              <a:t>OF</a:t>
            </a:r>
            <a:r>
              <a:rPr sz="800" spc="15" dirty="0">
                <a:solidFill>
                  <a:srgbClr val="151616"/>
                </a:solidFill>
                <a:latin typeface="Arial"/>
                <a:cs typeface="Arial"/>
              </a:rPr>
              <a:t> SCALES</a:t>
            </a:r>
            <a:endParaRPr sz="800">
              <a:latin typeface="Arial"/>
              <a:cs typeface="Arial"/>
            </a:endParaRPr>
          </a:p>
          <a:p>
            <a:pPr marL="842644" marR="5080">
              <a:lnSpc>
                <a:spcPts val="890"/>
              </a:lnSpc>
              <a:spcBef>
                <a:spcPts val="900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The lens facility  ensures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that</a:t>
            </a:r>
            <a:r>
              <a:rPr sz="8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reading  the scale is </a:t>
            </a:r>
            <a:r>
              <a:rPr sz="800" spc="-15" dirty="0">
                <a:solidFill>
                  <a:srgbClr val="151616"/>
                </a:solidFill>
                <a:latin typeface="Arial"/>
                <a:cs typeface="Arial"/>
              </a:rPr>
              <a:t>easy,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and helps in poor  light conditions</a:t>
            </a:r>
            <a:endParaRPr sz="800">
              <a:latin typeface="Arial"/>
              <a:cs typeface="Arial"/>
            </a:endParaRPr>
          </a:p>
        </p:txBody>
      </p:sp>
      <p:sp>
        <p:nvSpPr>
          <p:cNvPr id="494" name="object 494"/>
          <p:cNvSpPr txBox="1"/>
          <p:nvPr/>
        </p:nvSpPr>
        <p:spPr>
          <a:xfrm>
            <a:off x="390687" y="1756756"/>
            <a:ext cx="906780" cy="374650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5080">
              <a:lnSpc>
                <a:spcPts val="890"/>
              </a:lnSpc>
              <a:spcBef>
                <a:spcPts val="185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Both tapes can be  used</a:t>
            </a:r>
            <a:r>
              <a:rPr sz="8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independently  or </a:t>
            </a:r>
            <a:r>
              <a:rPr sz="800" spc="-10" dirty="0">
                <a:solidFill>
                  <a:srgbClr val="151616"/>
                </a:solidFill>
                <a:latin typeface="Arial"/>
                <a:cs typeface="Arial"/>
              </a:rPr>
              <a:t>together.</a:t>
            </a:r>
            <a:endParaRPr sz="800">
              <a:latin typeface="Arial"/>
              <a:cs typeface="Arial"/>
            </a:endParaRPr>
          </a:p>
        </p:txBody>
      </p:sp>
      <p:sp>
        <p:nvSpPr>
          <p:cNvPr id="495" name="object 495"/>
          <p:cNvSpPr txBox="1"/>
          <p:nvPr/>
        </p:nvSpPr>
        <p:spPr>
          <a:xfrm>
            <a:off x="7134391" y="804265"/>
            <a:ext cx="1278890" cy="1055370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78105">
              <a:lnSpc>
                <a:spcPts val="890"/>
              </a:lnSpc>
              <a:spcBef>
                <a:spcPts val="185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This design has a robust  polycarbonate casing,  capable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of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surviving drops  and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knocks. It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can also be  recycled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at 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end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of its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useful working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life.</a:t>
            </a:r>
            <a:endParaRPr sz="800">
              <a:latin typeface="Arial"/>
              <a:cs typeface="Arial"/>
            </a:endParaRPr>
          </a:p>
          <a:p>
            <a:pPr marL="12700" marR="5080">
              <a:lnSpc>
                <a:spcPts val="890"/>
              </a:lnSpc>
              <a:spcBef>
                <a:spcPts val="25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The casing is ergonomically  designed,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to ﬁt 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hand  </a:t>
            </a:r>
            <a:r>
              <a:rPr sz="800" spc="-10" dirty="0">
                <a:solidFill>
                  <a:srgbClr val="151616"/>
                </a:solidFill>
                <a:latin typeface="Arial"/>
                <a:cs typeface="Arial"/>
              </a:rPr>
              <a:t>comfortably.</a:t>
            </a:r>
            <a:endParaRPr sz="800">
              <a:latin typeface="Arial"/>
              <a:cs typeface="Arial"/>
            </a:endParaRPr>
          </a:p>
        </p:txBody>
      </p:sp>
      <p:sp>
        <p:nvSpPr>
          <p:cNvPr id="496" name="object 496"/>
          <p:cNvSpPr txBox="1"/>
          <p:nvPr/>
        </p:nvSpPr>
        <p:spPr>
          <a:xfrm>
            <a:off x="6632724" y="2852156"/>
            <a:ext cx="1313180" cy="1055370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5080">
              <a:lnSpc>
                <a:spcPts val="890"/>
              </a:lnSpc>
              <a:spcBef>
                <a:spcPts val="185"/>
              </a:spcBef>
            </a:pP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A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spirit level is a logical  addition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to 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tape measure  and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it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compliments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its  functions.</a:t>
            </a:r>
            <a:endParaRPr sz="800">
              <a:latin typeface="Arial"/>
              <a:cs typeface="Arial"/>
            </a:endParaRPr>
          </a:p>
          <a:p>
            <a:pPr marL="12700" marR="168910">
              <a:lnSpc>
                <a:spcPts val="890"/>
              </a:lnSpc>
              <a:spcBef>
                <a:spcPts val="910"/>
              </a:spcBef>
            </a:pP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It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will be used by a range 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of trades,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including  builders, joiners and </a:t>
            </a:r>
            <a:r>
              <a:rPr sz="800" spc="10" dirty="0">
                <a:solidFill>
                  <a:srgbClr val="151616"/>
                </a:solidFill>
                <a:latin typeface="Arial"/>
                <a:cs typeface="Arial"/>
              </a:rPr>
              <a:t>DIY 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enthusiasts.</a:t>
            </a:r>
            <a:endParaRPr sz="800">
              <a:latin typeface="Arial"/>
              <a:cs typeface="Arial"/>
            </a:endParaRPr>
          </a:p>
        </p:txBody>
      </p:sp>
      <p:sp>
        <p:nvSpPr>
          <p:cNvPr id="497" name="object 497"/>
          <p:cNvSpPr/>
          <p:nvPr/>
        </p:nvSpPr>
        <p:spPr>
          <a:xfrm>
            <a:off x="405194" y="4648931"/>
            <a:ext cx="3604179" cy="2006852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8" name="object 498"/>
          <p:cNvSpPr txBox="1"/>
          <p:nvPr/>
        </p:nvSpPr>
        <p:spPr>
          <a:xfrm>
            <a:off x="1462072" y="4256410"/>
            <a:ext cx="148971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u="sng" spc="1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MODEL</a:t>
            </a:r>
            <a:r>
              <a:rPr sz="1000" b="1" u="sng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 </a:t>
            </a:r>
            <a:r>
              <a:rPr sz="1000" b="1" u="sng" spc="2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COMPONENTS</a:t>
            </a:r>
            <a:endParaRPr sz="1000">
              <a:latin typeface="Arial"/>
              <a:cs typeface="Arial"/>
            </a:endParaRPr>
          </a:p>
        </p:txBody>
      </p:sp>
      <p:sp>
        <p:nvSpPr>
          <p:cNvPr id="499" name="object 499"/>
          <p:cNvSpPr txBox="1"/>
          <p:nvPr/>
        </p:nvSpPr>
        <p:spPr>
          <a:xfrm>
            <a:off x="3065000" y="4507235"/>
            <a:ext cx="68516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800" spc="15" dirty="0">
                <a:solidFill>
                  <a:srgbClr val="151616"/>
                </a:solidFill>
                <a:latin typeface="Arial"/>
                <a:cs typeface="Arial"/>
              </a:rPr>
              <a:t>STYROFOAM</a:t>
            </a:r>
            <a:endParaRPr sz="800">
              <a:latin typeface="Arial"/>
              <a:cs typeface="Arial"/>
            </a:endParaRPr>
          </a:p>
        </p:txBody>
      </p:sp>
      <p:sp>
        <p:nvSpPr>
          <p:cNvPr id="500" name="object 500"/>
          <p:cNvSpPr txBox="1"/>
          <p:nvPr/>
        </p:nvSpPr>
        <p:spPr>
          <a:xfrm>
            <a:off x="3522200" y="4945384"/>
            <a:ext cx="79184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800" spc="10" dirty="0">
                <a:solidFill>
                  <a:srgbClr val="151616"/>
                </a:solidFill>
                <a:latin typeface="Arial"/>
                <a:cs typeface="Arial"/>
              </a:rPr>
              <a:t>POLYSTYRENE</a:t>
            </a:r>
            <a:endParaRPr sz="800">
              <a:latin typeface="Arial"/>
              <a:cs typeface="Arial"/>
            </a:endParaRPr>
          </a:p>
        </p:txBody>
      </p:sp>
      <p:sp>
        <p:nvSpPr>
          <p:cNvPr id="501" name="object 501"/>
          <p:cNvSpPr/>
          <p:nvPr/>
        </p:nvSpPr>
        <p:spPr>
          <a:xfrm>
            <a:off x="2885422" y="4674643"/>
            <a:ext cx="393065" cy="198120"/>
          </a:xfrm>
          <a:custGeom>
            <a:avLst/>
            <a:gdLst/>
            <a:ahLst/>
            <a:cxnLst/>
            <a:rect l="l" t="t" r="r" b="b"/>
            <a:pathLst>
              <a:path w="393064" h="198120">
                <a:moveTo>
                  <a:pt x="40002" y="137792"/>
                </a:moveTo>
                <a:lnTo>
                  <a:pt x="0" y="194539"/>
                </a:lnTo>
                <a:lnTo>
                  <a:pt x="69345" y="197946"/>
                </a:lnTo>
                <a:lnTo>
                  <a:pt x="57774" y="174224"/>
                </a:lnTo>
                <a:lnTo>
                  <a:pt x="51903" y="174224"/>
                </a:lnTo>
                <a:lnTo>
                  <a:pt x="47959" y="166138"/>
                </a:lnTo>
                <a:lnTo>
                  <a:pt x="52701" y="163825"/>
                </a:lnTo>
                <a:lnTo>
                  <a:pt x="40002" y="137792"/>
                </a:lnTo>
                <a:close/>
              </a:path>
              <a:path w="393064" h="198120">
                <a:moveTo>
                  <a:pt x="52701" y="163825"/>
                </a:moveTo>
                <a:lnTo>
                  <a:pt x="47959" y="166138"/>
                </a:lnTo>
                <a:lnTo>
                  <a:pt x="51903" y="174224"/>
                </a:lnTo>
                <a:lnTo>
                  <a:pt x="56646" y="171911"/>
                </a:lnTo>
                <a:lnTo>
                  <a:pt x="52701" y="163825"/>
                </a:lnTo>
                <a:close/>
              </a:path>
              <a:path w="393064" h="198120">
                <a:moveTo>
                  <a:pt x="56646" y="171911"/>
                </a:moveTo>
                <a:lnTo>
                  <a:pt x="51903" y="174224"/>
                </a:lnTo>
                <a:lnTo>
                  <a:pt x="57774" y="174224"/>
                </a:lnTo>
                <a:lnTo>
                  <a:pt x="56646" y="171911"/>
                </a:lnTo>
                <a:close/>
              </a:path>
              <a:path w="393064" h="198120">
                <a:moveTo>
                  <a:pt x="388551" y="0"/>
                </a:moveTo>
                <a:lnTo>
                  <a:pt x="52701" y="163825"/>
                </a:lnTo>
                <a:lnTo>
                  <a:pt x="56646" y="171911"/>
                </a:lnTo>
                <a:lnTo>
                  <a:pt x="392496" y="8084"/>
                </a:lnTo>
                <a:lnTo>
                  <a:pt x="388551" y="0"/>
                </a:lnTo>
                <a:close/>
              </a:path>
            </a:pathLst>
          </a:custGeom>
          <a:solidFill>
            <a:srgbClr val="1516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2" name="object 502"/>
          <p:cNvSpPr/>
          <p:nvPr/>
        </p:nvSpPr>
        <p:spPr>
          <a:xfrm>
            <a:off x="3552418" y="5092984"/>
            <a:ext cx="160020" cy="379730"/>
          </a:xfrm>
          <a:custGeom>
            <a:avLst/>
            <a:gdLst/>
            <a:ahLst/>
            <a:cxnLst/>
            <a:rect l="l" t="t" r="r" b="b"/>
            <a:pathLst>
              <a:path w="160020" h="379729">
                <a:moveTo>
                  <a:pt x="0" y="310644"/>
                </a:moveTo>
                <a:lnTo>
                  <a:pt x="9277" y="379451"/>
                </a:lnTo>
                <a:lnTo>
                  <a:pt x="62424" y="334775"/>
                </a:lnTo>
                <a:lnTo>
                  <a:pt x="48146" y="329256"/>
                </a:lnTo>
                <a:lnTo>
                  <a:pt x="33505" y="329256"/>
                </a:lnTo>
                <a:lnTo>
                  <a:pt x="25110" y="326008"/>
                </a:lnTo>
                <a:lnTo>
                  <a:pt x="27013" y="321086"/>
                </a:lnTo>
                <a:lnTo>
                  <a:pt x="0" y="310644"/>
                </a:lnTo>
                <a:close/>
              </a:path>
              <a:path w="160020" h="379729">
                <a:moveTo>
                  <a:pt x="27013" y="321086"/>
                </a:moveTo>
                <a:lnTo>
                  <a:pt x="25110" y="326008"/>
                </a:lnTo>
                <a:lnTo>
                  <a:pt x="33505" y="329256"/>
                </a:lnTo>
                <a:lnTo>
                  <a:pt x="35408" y="324332"/>
                </a:lnTo>
                <a:lnTo>
                  <a:pt x="27013" y="321086"/>
                </a:lnTo>
                <a:close/>
              </a:path>
              <a:path w="160020" h="379729">
                <a:moveTo>
                  <a:pt x="35408" y="324332"/>
                </a:moveTo>
                <a:lnTo>
                  <a:pt x="33505" y="329256"/>
                </a:lnTo>
                <a:lnTo>
                  <a:pt x="48146" y="329256"/>
                </a:lnTo>
                <a:lnTo>
                  <a:pt x="35408" y="324332"/>
                </a:lnTo>
                <a:close/>
              </a:path>
              <a:path w="160020" h="379729">
                <a:moveTo>
                  <a:pt x="151131" y="0"/>
                </a:moveTo>
                <a:lnTo>
                  <a:pt x="27013" y="321086"/>
                </a:lnTo>
                <a:lnTo>
                  <a:pt x="35408" y="324332"/>
                </a:lnTo>
                <a:lnTo>
                  <a:pt x="159527" y="3247"/>
                </a:lnTo>
                <a:lnTo>
                  <a:pt x="151131" y="0"/>
                </a:lnTo>
                <a:close/>
              </a:path>
            </a:pathLst>
          </a:custGeom>
          <a:solidFill>
            <a:srgbClr val="1516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3" name="object 503"/>
          <p:cNvSpPr/>
          <p:nvPr/>
        </p:nvSpPr>
        <p:spPr>
          <a:xfrm>
            <a:off x="4053823" y="5681987"/>
            <a:ext cx="245110" cy="279400"/>
          </a:xfrm>
          <a:custGeom>
            <a:avLst/>
            <a:gdLst/>
            <a:ahLst/>
            <a:cxnLst/>
            <a:rect l="l" t="t" r="r" b="b"/>
            <a:pathLst>
              <a:path w="245110" h="279400">
                <a:moveTo>
                  <a:pt x="43410" y="42856"/>
                </a:moveTo>
                <a:lnTo>
                  <a:pt x="36636" y="48774"/>
                </a:lnTo>
                <a:lnTo>
                  <a:pt x="237912" y="279184"/>
                </a:lnTo>
                <a:lnTo>
                  <a:pt x="244688" y="273265"/>
                </a:lnTo>
                <a:lnTo>
                  <a:pt x="43410" y="42856"/>
                </a:lnTo>
                <a:close/>
              </a:path>
              <a:path w="245110" h="279400">
                <a:moveTo>
                  <a:pt x="0" y="0"/>
                </a:moveTo>
                <a:lnTo>
                  <a:pt x="14820" y="67831"/>
                </a:lnTo>
                <a:lnTo>
                  <a:pt x="36636" y="48774"/>
                </a:lnTo>
                <a:lnTo>
                  <a:pt x="33163" y="44799"/>
                </a:lnTo>
                <a:lnTo>
                  <a:pt x="39937" y="38881"/>
                </a:lnTo>
                <a:lnTo>
                  <a:pt x="47961" y="38881"/>
                </a:lnTo>
                <a:lnTo>
                  <a:pt x="65224" y="23799"/>
                </a:lnTo>
                <a:lnTo>
                  <a:pt x="0" y="0"/>
                </a:lnTo>
                <a:close/>
              </a:path>
              <a:path w="245110" h="279400">
                <a:moveTo>
                  <a:pt x="39937" y="38881"/>
                </a:moveTo>
                <a:lnTo>
                  <a:pt x="33163" y="44799"/>
                </a:lnTo>
                <a:lnTo>
                  <a:pt x="36636" y="48774"/>
                </a:lnTo>
                <a:lnTo>
                  <a:pt x="43410" y="42856"/>
                </a:lnTo>
                <a:lnTo>
                  <a:pt x="39937" y="38881"/>
                </a:lnTo>
                <a:close/>
              </a:path>
              <a:path w="245110" h="279400">
                <a:moveTo>
                  <a:pt x="47961" y="38881"/>
                </a:moveTo>
                <a:lnTo>
                  <a:pt x="39937" y="38881"/>
                </a:lnTo>
                <a:lnTo>
                  <a:pt x="43410" y="42856"/>
                </a:lnTo>
                <a:lnTo>
                  <a:pt x="47961" y="38881"/>
                </a:lnTo>
                <a:close/>
              </a:path>
            </a:pathLst>
          </a:custGeom>
          <a:solidFill>
            <a:srgbClr val="1516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4" name="object 504"/>
          <p:cNvSpPr txBox="1"/>
          <p:nvPr/>
        </p:nvSpPr>
        <p:spPr>
          <a:xfrm>
            <a:off x="3172919" y="5930916"/>
            <a:ext cx="1378585" cy="4311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indent="717550">
              <a:lnSpc>
                <a:spcPct val="119800"/>
              </a:lnSpc>
              <a:spcBef>
                <a:spcPts val="100"/>
              </a:spcBef>
            </a:pPr>
            <a:r>
              <a:rPr sz="800" spc="15" dirty="0">
                <a:solidFill>
                  <a:srgbClr val="151616"/>
                </a:solidFill>
                <a:latin typeface="Arial"/>
                <a:cs typeface="Arial"/>
              </a:rPr>
              <a:t>DOWEL</a:t>
            </a:r>
            <a:r>
              <a:rPr sz="800" spc="-9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10" dirty="0">
                <a:solidFill>
                  <a:srgbClr val="151616"/>
                </a:solidFill>
                <a:latin typeface="Arial"/>
                <a:cs typeface="Arial"/>
              </a:rPr>
              <a:t>ROD  </a:t>
            </a:r>
            <a:r>
              <a:rPr sz="800" spc="15" dirty="0">
                <a:solidFill>
                  <a:srgbClr val="151616"/>
                </a:solidFill>
                <a:latin typeface="Arial"/>
                <a:cs typeface="Arial"/>
              </a:rPr>
              <a:t>RUBBER </a:t>
            </a:r>
            <a:r>
              <a:rPr sz="800" spc="10" dirty="0">
                <a:solidFill>
                  <a:srgbClr val="151616"/>
                </a:solidFill>
                <a:latin typeface="Arial"/>
                <a:cs typeface="Arial"/>
              </a:rPr>
              <a:t>FROM</a:t>
            </a:r>
            <a:endParaRPr sz="800">
              <a:latin typeface="Arial"/>
              <a:cs typeface="Arial"/>
            </a:endParaRPr>
          </a:p>
          <a:p>
            <a:pPr>
              <a:lnSpc>
                <a:spcPts val="894"/>
              </a:lnSpc>
            </a:pPr>
            <a:r>
              <a:rPr sz="800" spc="5" dirty="0">
                <a:solidFill>
                  <a:srgbClr val="151616"/>
                </a:solidFill>
                <a:latin typeface="Arial"/>
                <a:cs typeface="Arial"/>
              </a:rPr>
              <a:t>AN </a:t>
            </a:r>
            <a:r>
              <a:rPr sz="800" spc="10" dirty="0">
                <a:solidFill>
                  <a:srgbClr val="151616"/>
                </a:solidFill>
                <a:latin typeface="Arial"/>
                <a:cs typeface="Arial"/>
              </a:rPr>
              <a:t>INNER TUBE</a:t>
            </a:r>
            <a:endParaRPr sz="800">
              <a:latin typeface="Arial"/>
              <a:cs typeface="Arial"/>
            </a:endParaRPr>
          </a:p>
        </p:txBody>
      </p:sp>
      <p:sp>
        <p:nvSpPr>
          <p:cNvPr id="505" name="object 505"/>
          <p:cNvSpPr txBox="1"/>
          <p:nvPr/>
        </p:nvSpPr>
        <p:spPr>
          <a:xfrm>
            <a:off x="3115778" y="6532883"/>
            <a:ext cx="826135" cy="26098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R="5080">
              <a:lnSpc>
                <a:spcPts val="890"/>
              </a:lnSpc>
              <a:spcBef>
                <a:spcPts val="185"/>
              </a:spcBef>
            </a:pPr>
            <a:r>
              <a:rPr sz="800" spc="10" dirty="0">
                <a:solidFill>
                  <a:srgbClr val="151616"/>
                </a:solidFill>
                <a:latin typeface="Arial"/>
                <a:cs typeface="Arial"/>
              </a:rPr>
              <a:t>TRANSPARENT  </a:t>
            </a:r>
            <a:r>
              <a:rPr sz="800" spc="15" dirty="0">
                <a:solidFill>
                  <a:srgbClr val="151616"/>
                </a:solidFill>
                <a:latin typeface="Arial"/>
                <a:cs typeface="Arial"/>
              </a:rPr>
              <a:t>PERSPEX</a:t>
            </a:r>
            <a:r>
              <a:rPr sz="800" spc="-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10" dirty="0">
                <a:solidFill>
                  <a:srgbClr val="151616"/>
                </a:solidFill>
                <a:latin typeface="Arial"/>
                <a:cs typeface="Arial"/>
              </a:rPr>
              <a:t>TUBE</a:t>
            </a:r>
            <a:endParaRPr sz="800">
              <a:latin typeface="Arial"/>
              <a:cs typeface="Arial"/>
            </a:endParaRPr>
          </a:p>
        </p:txBody>
      </p:sp>
      <p:sp>
        <p:nvSpPr>
          <p:cNvPr id="506" name="object 506"/>
          <p:cNvSpPr txBox="1"/>
          <p:nvPr/>
        </p:nvSpPr>
        <p:spPr>
          <a:xfrm>
            <a:off x="984775" y="6424923"/>
            <a:ext cx="799465" cy="26098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42240" marR="5080" indent="-142875">
              <a:lnSpc>
                <a:spcPts val="890"/>
              </a:lnSpc>
              <a:spcBef>
                <a:spcPts val="185"/>
              </a:spcBef>
            </a:pPr>
            <a:r>
              <a:rPr sz="800" spc="25" dirty="0">
                <a:solidFill>
                  <a:srgbClr val="151616"/>
                </a:solidFill>
                <a:latin typeface="Arial"/>
                <a:cs typeface="Arial"/>
              </a:rPr>
              <a:t>T</a:t>
            </a:r>
            <a:r>
              <a:rPr sz="800" spc="15" dirty="0">
                <a:solidFill>
                  <a:srgbClr val="151616"/>
                </a:solidFill>
                <a:latin typeface="Arial"/>
                <a:cs typeface="Arial"/>
              </a:rPr>
              <a:t>R</a:t>
            </a:r>
            <a:r>
              <a:rPr sz="800" spc="25" dirty="0">
                <a:solidFill>
                  <a:srgbClr val="151616"/>
                </a:solidFill>
                <a:latin typeface="Arial"/>
                <a:cs typeface="Arial"/>
              </a:rPr>
              <a:t>A</a:t>
            </a:r>
            <a:r>
              <a:rPr sz="800" spc="15" dirty="0">
                <a:solidFill>
                  <a:srgbClr val="151616"/>
                </a:solidFill>
                <a:latin typeface="Arial"/>
                <a:cs typeface="Arial"/>
              </a:rPr>
              <a:t>N</a:t>
            </a:r>
            <a:r>
              <a:rPr sz="800" spc="25" dirty="0">
                <a:solidFill>
                  <a:srgbClr val="151616"/>
                </a:solidFill>
                <a:latin typeface="Arial"/>
                <a:cs typeface="Arial"/>
              </a:rPr>
              <a:t>S</a:t>
            </a:r>
            <a:r>
              <a:rPr sz="800" spc="15" dirty="0">
                <a:solidFill>
                  <a:srgbClr val="151616"/>
                </a:solidFill>
                <a:latin typeface="Arial"/>
                <a:cs typeface="Arial"/>
              </a:rPr>
              <a:t>LUC</a:t>
            </a:r>
            <a:r>
              <a:rPr sz="800" spc="25" dirty="0">
                <a:solidFill>
                  <a:srgbClr val="151616"/>
                </a:solidFill>
                <a:latin typeface="Arial"/>
                <a:cs typeface="Arial"/>
              </a:rPr>
              <a:t>E</a:t>
            </a:r>
            <a:r>
              <a:rPr sz="800" spc="15" dirty="0">
                <a:solidFill>
                  <a:srgbClr val="151616"/>
                </a:solidFill>
                <a:latin typeface="Arial"/>
                <a:cs typeface="Arial"/>
              </a:rPr>
              <a:t>N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  </a:t>
            </a:r>
            <a:r>
              <a:rPr sz="800" spc="15" dirty="0">
                <a:solidFill>
                  <a:srgbClr val="151616"/>
                </a:solidFill>
                <a:latin typeface="Arial"/>
                <a:cs typeface="Arial"/>
              </a:rPr>
              <a:t>PERSPEX</a:t>
            </a:r>
            <a:endParaRPr sz="800">
              <a:latin typeface="Arial"/>
              <a:cs typeface="Arial"/>
            </a:endParaRPr>
          </a:p>
        </p:txBody>
      </p:sp>
      <p:sp>
        <p:nvSpPr>
          <p:cNvPr id="507" name="object 507"/>
          <p:cNvSpPr txBox="1"/>
          <p:nvPr/>
        </p:nvSpPr>
        <p:spPr>
          <a:xfrm>
            <a:off x="1956927" y="4799321"/>
            <a:ext cx="240029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800" spc="25" dirty="0">
                <a:solidFill>
                  <a:srgbClr val="151616"/>
                </a:solidFill>
                <a:latin typeface="Arial"/>
                <a:cs typeface="Arial"/>
              </a:rPr>
              <a:t>M</a:t>
            </a:r>
            <a:r>
              <a:rPr sz="800" spc="15" dirty="0">
                <a:solidFill>
                  <a:srgbClr val="151616"/>
                </a:solidFill>
                <a:latin typeface="Arial"/>
                <a:cs typeface="Arial"/>
              </a:rPr>
              <a:t>D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F</a:t>
            </a:r>
            <a:endParaRPr sz="800">
              <a:latin typeface="Arial"/>
              <a:cs typeface="Arial"/>
            </a:endParaRPr>
          </a:p>
        </p:txBody>
      </p:sp>
      <p:sp>
        <p:nvSpPr>
          <p:cNvPr id="508" name="object 508"/>
          <p:cNvSpPr/>
          <p:nvPr/>
        </p:nvSpPr>
        <p:spPr>
          <a:xfrm>
            <a:off x="1995584" y="4967301"/>
            <a:ext cx="66784" cy="193972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9" name="object 509"/>
          <p:cNvSpPr/>
          <p:nvPr/>
        </p:nvSpPr>
        <p:spPr>
          <a:xfrm>
            <a:off x="1430348" y="6091549"/>
            <a:ext cx="152400" cy="316230"/>
          </a:xfrm>
          <a:custGeom>
            <a:avLst/>
            <a:gdLst/>
            <a:ahLst/>
            <a:cxnLst/>
            <a:rect l="l" t="t" r="r" b="b"/>
            <a:pathLst>
              <a:path w="152400" h="316229">
                <a:moveTo>
                  <a:pt x="117703" y="53518"/>
                </a:moveTo>
                <a:lnTo>
                  <a:pt x="0" y="312464"/>
                </a:lnTo>
                <a:lnTo>
                  <a:pt x="8192" y="316186"/>
                </a:lnTo>
                <a:lnTo>
                  <a:pt x="125896" y="57242"/>
                </a:lnTo>
                <a:lnTo>
                  <a:pt x="117703" y="53518"/>
                </a:lnTo>
                <a:close/>
              </a:path>
              <a:path w="152400" h="316229">
                <a:moveTo>
                  <a:pt x="150697" y="48714"/>
                </a:moveTo>
                <a:lnTo>
                  <a:pt x="119886" y="48714"/>
                </a:lnTo>
                <a:lnTo>
                  <a:pt x="128080" y="52437"/>
                </a:lnTo>
                <a:lnTo>
                  <a:pt x="125896" y="57242"/>
                </a:lnTo>
                <a:lnTo>
                  <a:pt x="152265" y="69227"/>
                </a:lnTo>
                <a:lnTo>
                  <a:pt x="150697" y="48714"/>
                </a:lnTo>
                <a:close/>
              </a:path>
              <a:path w="152400" h="316229">
                <a:moveTo>
                  <a:pt x="119886" y="48714"/>
                </a:moveTo>
                <a:lnTo>
                  <a:pt x="117703" y="53518"/>
                </a:lnTo>
                <a:lnTo>
                  <a:pt x="125896" y="57242"/>
                </a:lnTo>
                <a:lnTo>
                  <a:pt x="128080" y="52437"/>
                </a:lnTo>
                <a:lnTo>
                  <a:pt x="119886" y="48714"/>
                </a:lnTo>
                <a:close/>
              </a:path>
              <a:path w="152400" h="316229">
                <a:moveTo>
                  <a:pt x="146973" y="0"/>
                </a:moveTo>
                <a:lnTo>
                  <a:pt x="91334" y="41532"/>
                </a:lnTo>
                <a:lnTo>
                  <a:pt x="117703" y="53518"/>
                </a:lnTo>
                <a:lnTo>
                  <a:pt x="119886" y="48714"/>
                </a:lnTo>
                <a:lnTo>
                  <a:pt x="150697" y="48714"/>
                </a:lnTo>
                <a:lnTo>
                  <a:pt x="146973" y="0"/>
                </a:lnTo>
                <a:close/>
              </a:path>
            </a:pathLst>
          </a:custGeom>
          <a:solidFill>
            <a:srgbClr val="1516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0" name="object 510"/>
          <p:cNvSpPr/>
          <p:nvPr/>
        </p:nvSpPr>
        <p:spPr>
          <a:xfrm>
            <a:off x="2967969" y="6108317"/>
            <a:ext cx="181828" cy="65714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1" name="object 511"/>
          <p:cNvSpPr txBox="1"/>
          <p:nvPr/>
        </p:nvSpPr>
        <p:spPr>
          <a:xfrm>
            <a:off x="752598" y="4548492"/>
            <a:ext cx="996315" cy="26098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01600" marR="5080" indent="-102235">
              <a:lnSpc>
                <a:spcPts val="890"/>
              </a:lnSpc>
              <a:spcBef>
                <a:spcPts val="185"/>
              </a:spcBef>
            </a:pPr>
            <a:r>
              <a:rPr sz="800" spc="5" dirty="0">
                <a:solidFill>
                  <a:srgbClr val="151616"/>
                </a:solidFill>
                <a:latin typeface="Arial"/>
                <a:cs typeface="Arial"/>
              </a:rPr>
              <a:t>VACUUM</a:t>
            </a:r>
            <a:r>
              <a:rPr sz="800" spc="-4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15" dirty="0">
                <a:solidFill>
                  <a:srgbClr val="151616"/>
                </a:solidFill>
                <a:latin typeface="Arial"/>
                <a:cs typeface="Arial"/>
              </a:rPr>
              <a:t>FORMING  </a:t>
            </a:r>
            <a:r>
              <a:rPr sz="800" spc="10" dirty="0">
                <a:solidFill>
                  <a:srgbClr val="151616"/>
                </a:solidFill>
                <a:latin typeface="Arial"/>
                <a:cs typeface="Arial"/>
              </a:rPr>
              <a:t>POLYSTYRENE</a:t>
            </a:r>
            <a:endParaRPr sz="800">
              <a:latin typeface="Arial"/>
              <a:cs typeface="Arial"/>
            </a:endParaRPr>
          </a:p>
        </p:txBody>
      </p:sp>
      <p:sp>
        <p:nvSpPr>
          <p:cNvPr id="512" name="object 512"/>
          <p:cNvSpPr/>
          <p:nvPr/>
        </p:nvSpPr>
        <p:spPr>
          <a:xfrm>
            <a:off x="1271675" y="4839436"/>
            <a:ext cx="87735" cy="251981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3" name="object 513"/>
          <p:cNvSpPr/>
          <p:nvPr/>
        </p:nvSpPr>
        <p:spPr>
          <a:xfrm>
            <a:off x="973227" y="4820388"/>
            <a:ext cx="205740" cy="694055"/>
          </a:xfrm>
          <a:custGeom>
            <a:avLst/>
            <a:gdLst/>
            <a:ahLst/>
            <a:cxnLst/>
            <a:rect l="l" t="t" r="r" b="b"/>
            <a:pathLst>
              <a:path w="205740" h="694054">
                <a:moveTo>
                  <a:pt x="0" y="626508"/>
                </a:moveTo>
                <a:lnTo>
                  <a:pt x="16710" y="693896"/>
                </a:lnTo>
                <a:lnTo>
                  <a:pt x="64681" y="643702"/>
                </a:lnTo>
                <a:lnTo>
                  <a:pt x="55861" y="641357"/>
                </a:lnTo>
                <a:lnTo>
                  <a:pt x="35330" y="641357"/>
                </a:lnTo>
                <a:lnTo>
                  <a:pt x="26633" y="639047"/>
                </a:lnTo>
                <a:lnTo>
                  <a:pt x="27988" y="633948"/>
                </a:lnTo>
                <a:lnTo>
                  <a:pt x="0" y="626508"/>
                </a:lnTo>
                <a:close/>
              </a:path>
              <a:path w="205740" h="694054">
                <a:moveTo>
                  <a:pt x="27988" y="633948"/>
                </a:moveTo>
                <a:lnTo>
                  <a:pt x="26633" y="639047"/>
                </a:lnTo>
                <a:lnTo>
                  <a:pt x="35330" y="641357"/>
                </a:lnTo>
                <a:lnTo>
                  <a:pt x="36685" y="636260"/>
                </a:lnTo>
                <a:lnTo>
                  <a:pt x="27988" y="633948"/>
                </a:lnTo>
                <a:close/>
              </a:path>
              <a:path w="205740" h="694054">
                <a:moveTo>
                  <a:pt x="36685" y="636260"/>
                </a:moveTo>
                <a:lnTo>
                  <a:pt x="35330" y="641357"/>
                </a:lnTo>
                <a:lnTo>
                  <a:pt x="55861" y="641357"/>
                </a:lnTo>
                <a:lnTo>
                  <a:pt x="36685" y="636260"/>
                </a:lnTo>
                <a:close/>
              </a:path>
              <a:path w="205740" h="694054">
                <a:moveTo>
                  <a:pt x="196509" y="0"/>
                </a:moveTo>
                <a:lnTo>
                  <a:pt x="27988" y="633948"/>
                </a:lnTo>
                <a:lnTo>
                  <a:pt x="36685" y="636260"/>
                </a:lnTo>
                <a:lnTo>
                  <a:pt x="205206" y="2311"/>
                </a:lnTo>
                <a:lnTo>
                  <a:pt x="196509" y="0"/>
                </a:lnTo>
                <a:close/>
              </a:path>
            </a:pathLst>
          </a:custGeom>
          <a:solidFill>
            <a:srgbClr val="1516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4" name="object 514"/>
          <p:cNvSpPr/>
          <p:nvPr/>
        </p:nvSpPr>
        <p:spPr>
          <a:xfrm>
            <a:off x="2658423" y="6563009"/>
            <a:ext cx="411480" cy="67310"/>
          </a:xfrm>
          <a:custGeom>
            <a:avLst/>
            <a:gdLst/>
            <a:ahLst/>
            <a:cxnLst/>
            <a:rect l="l" t="t" r="r" b="b"/>
            <a:pathLst>
              <a:path w="411480" h="67309">
                <a:moveTo>
                  <a:pt x="61451" y="0"/>
                </a:moveTo>
                <a:lnTo>
                  <a:pt x="0" y="32310"/>
                </a:lnTo>
                <a:lnTo>
                  <a:pt x="60191" y="66916"/>
                </a:lnTo>
                <a:lnTo>
                  <a:pt x="60736" y="37977"/>
                </a:lnTo>
                <a:lnTo>
                  <a:pt x="55460" y="37857"/>
                </a:lnTo>
                <a:lnTo>
                  <a:pt x="55634" y="28856"/>
                </a:lnTo>
                <a:lnTo>
                  <a:pt x="60908" y="28856"/>
                </a:lnTo>
                <a:lnTo>
                  <a:pt x="61451" y="0"/>
                </a:lnTo>
                <a:close/>
              </a:path>
              <a:path w="411480" h="67309">
                <a:moveTo>
                  <a:pt x="60905" y="28973"/>
                </a:moveTo>
                <a:lnTo>
                  <a:pt x="60736" y="37977"/>
                </a:lnTo>
                <a:lnTo>
                  <a:pt x="225619" y="43012"/>
                </a:lnTo>
                <a:lnTo>
                  <a:pt x="304466" y="46958"/>
                </a:lnTo>
                <a:lnTo>
                  <a:pt x="357973" y="50979"/>
                </a:lnTo>
                <a:lnTo>
                  <a:pt x="400201" y="57056"/>
                </a:lnTo>
                <a:lnTo>
                  <a:pt x="404790" y="58765"/>
                </a:lnTo>
                <a:lnTo>
                  <a:pt x="411156" y="52401"/>
                </a:lnTo>
                <a:lnTo>
                  <a:pt x="370047" y="43163"/>
                </a:lnTo>
                <a:lnTo>
                  <a:pt x="319500" y="38905"/>
                </a:lnTo>
                <a:lnTo>
                  <a:pt x="258253" y="35452"/>
                </a:lnTo>
                <a:lnTo>
                  <a:pt x="120916" y="30434"/>
                </a:lnTo>
                <a:lnTo>
                  <a:pt x="60905" y="28973"/>
                </a:lnTo>
                <a:close/>
              </a:path>
              <a:path w="411480" h="67309">
                <a:moveTo>
                  <a:pt x="55634" y="28856"/>
                </a:moveTo>
                <a:lnTo>
                  <a:pt x="55460" y="37857"/>
                </a:lnTo>
                <a:lnTo>
                  <a:pt x="60736" y="37977"/>
                </a:lnTo>
                <a:lnTo>
                  <a:pt x="60905" y="28973"/>
                </a:lnTo>
                <a:lnTo>
                  <a:pt x="55634" y="28856"/>
                </a:lnTo>
                <a:close/>
              </a:path>
              <a:path w="411480" h="67309">
                <a:moveTo>
                  <a:pt x="60908" y="28856"/>
                </a:moveTo>
                <a:lnTo>
                  <a:pt x="55634" y="28856"/>
                </a:lnTo>
                <a:lnTo>
                  <a:pt x="60905" y="28973"/>
                </a:lnTo>
                <a:close/>
              </a:path>
            </a:pathLst>
          </a:custGeom>
          <a:solidFill>
            <a:srgbClr val="1516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5" name="object 515"/>
          <p:cNvSpPr/>
          <p:nvPr/>
        </p:nvSpPr>
        <p:spPr>
          <a:xfrm>
            <a:off x="6315774" y="4470879"/>
            <a:ext cx="2859022" cy="2109214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6" name="object 516"/>
          <p:cNvSpPr txBox="1"/>
          <p:nvPr/>
        </p:nvSpPr>
        <p:spPr>
          <a:xfrm>
            <a:off x="4644353" y="4480084"/>
            <a:ext cx="3340735" cy="1963420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1377315">
              <a:lnSpc>
                <a:spcPts val="890"/>
              </a:lnSpc>
              <a:spcBef>
                <a:spcPts val="185"/>
              </a:spcBef>
            </a:pP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I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made a </a:t>
            </a:r>
            <a:r>
              <a:rPr sz="800" b="1" dirty="0">
                <a:solidFill>
                  <a:srgbClr val="151616"/>
                </a:solidFill>
                <a:latin typeface="Arial"/>
                <a:cs typeface="Arial"/>
              </a:rPr>
              <a:t>model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from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a variety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of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modelling  materials including:</a:t>
            </a:r>
            <a:endParaRPr sz="800">
              <a:latin typeface="Arial"/>
              <a:cs typeface="Arial"/>
            </a:endParaRPr>
          </a:p>
          <a:p>
            <a:pPr marL="12700" marR="2788920">
              <a:lnSpc>
                <a:spcPts val="890"/>
              </a:lnSpc>
              <a:spcBef>
                <a:spcPts val="905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Styrofoam  Polystyrene  Dowel rod  Rubber  </a:t>
            </a:r>
            <a:r>
              <a:rPr sz="800" spc="10" dirty="0">
                <a:solidFill>
                  <a:srgbClr val="151616"/>
                </a:solidFill>
                <a:latin typeface="Arial"/>
                <a:cs typeface="Arial"/>
              </a:rPr>
              <a:t>MDF</a:t>
            </a:r>
            <a:endParaRPr sz="800">
              <a:latin typeface="Arial"/>
              <a:cs typeface="Arial"/>
            </a:endParaRPr>
          </a:p>
          <a:p>
            <a:pPr marL="12700" marR="2177415">
              <a:lnSpc>
                <a:spcPts val="890"/>
              </a:lnSpc>
              <a:spcBef>
                <a:spcPts val="15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Translucent perspex  Translucent perspex</a:t>
            </a:r>
            <a:r>
              <a:rPr sz="8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tube</a:t>
            </a:r>
            <a:endParaRPr sz="800">
              <a:latin typeface="Arial"/>
              <a:cs typeface="Arial"/>
            </a:endParaRPr>
          </a:p>
          <a:p>
            <a:pPr marL="12700" marR="598170" indent="-635">
              <a:lnSpc>
                <a:spcPts val="890"/>
              </a:lnSpc>
              <a:spcBef>
                <a:spcPts val="900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When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tested, 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model was found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be ‘bulky’ and  relatively uncomfortable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hold. </a:t>
            </a:r>
            <a:r>
              <a:rPr sz="800" spc="-10" dirty="0">
                <a:solidFill>
                  <a:srgbClr val="151616"/>
                </a:solidFill>
                <a:latin typeface="Arial"/>
                <a:cs typeface="Arial"/>
              </a:rPr>
              <a:t>However,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it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was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very</a:t>
            </a:r>
            <a:r>
              <a:rPr sz="800" spc="1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stable,</a:t>
            </a:r>
            <a:endParaRPr sz="800">
              <a:latin typeface="Arial"/>
              <a:cs typeface="Arial"/>
            </a:endParaRPr>
          </a:p>
          <a:p>
            <a:pPr marL="12700" marR="362585">
              <a:lnSpc>
                <a:spcPts val="890"/>
              </a:lnSpc>
              <a:spcBef>
                <a:spcPts val="10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due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to its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wide base.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lenses were found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be in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wrong  position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for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proper viewing.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function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buttons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were easy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use  and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display was in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right position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for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normal</a:t>
            </a:r>
            <a:r>
              <a:rPr sz="800" spc="7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viewing.</a:t>
            </a:r>
            <a:endParaRPr sz="800">
              <a:latin typeface="Arial"/>
              <a:cs typeface="Arial"/>
            </a:endParaRPr>
          </a:p>
          <a:p>
            <a:pPr marL="12700">
              <a:lnSpc>
                <a:spcPts val="885"/>
              </a:lnSpc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The two scales, were awkward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use </a:t>
            </a:r>
            <a:r>
              <a:rPr sz="800" spc="-10" dirty="0">
                <a:solidFill>
                  <a:srgbClr val="151616"/>
                </a:solidFill>
                <a:latin typeface="Arial"/>
                <a:cs typeface="Arial"/>
              </a:rPr>
              <a:t>together,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and when one was in</a:t>
            </a:r>
            <a:r>
              <a:rPr sz="800" spc="20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use,</a:t>
            </a:r>
            <a:endParaRPr sz="800">
              <a:latin typeface="Arial"/>
              <a:cs typeface="Arial"/>
            </a:endParaRPr>
          </a:p>
        </p:txBody>
      </p:sp>
      <p:sp>
        <p:nvSpPr>
          <p:cNvPr id="517" name="object 517"/>
          <p:cNvSpPr txBox="1"/>
          <p:nvPr/>
        </p:nvSpPr>
        <p:spPr>
          <a:xfrm>
            <a:off x="4644363" y="6409576"/>
            <a:ext cx="110236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the other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got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in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8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20" dirty="0">
                <a:solidFill>
                  <a:srgbClr val="151616"/>
                </a:solidFill>
                <a:latin typeface="Arial"/>
                <a:cs typeface="Arial"/>
              </a:rPr>
              <a:t>way.</a:t>
            </a:r>
            <a:endParaRPr sz="800">
              <a:latin typeface="Arial"/>
              <a:cs typeface="Arial"/>
            </a:endParaRPr>
          </a:p>
        </p:txBody>
      </p:sp>
      <p:sp>
        <p:nvSpPr>
          <p:cNvPr id="518" name="object 518"/>
          <p:cNvSpPr txBox="1"/>
          <p:nvPr/>
        </p:nvSpPr>
        <p:spPr>
          <a:xfrm>
            <a:off x="4644363" y="6523073"/>
            <a:ext cx="3967479" cy="3746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925"/>
              </a:lnSpc>
              <a:spcBef>
                <a:spcPts val="100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The overall design needs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further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development,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if this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is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be a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successful</a:t>
            </a:r>
            <a:r>
              <a:rPr sz="800" spc="10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design.</a:t>
            </a:r>
            <a:endParaRPr sz="800">
              <a:latin typeface="Arial"/>
              <a:cs typeface="Arial"/>
            </a:endParaRPr>
          </a:p>
          <a:p>
            <a:pPr marL="12700" marR="5080" indent="-635">
              <a:lnSpc>
                <a:spcPts val="890"/>
              </a:lnSpc>
              <a:spcBef>
                <a:spcPts val="55"/>
              </a:spcBef>
            </a:pP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If 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design is developed </a:t>
            </a:r>
            <a:r>
              <a:rPr sz="800" spc="-10" dirty="0">
                <a:solidFill>
                  <a:srgbClr val="151616"/>
                </a:solidFill>
                <a:latin typeface="Arial"/>
                <a:cs typeface="Arial"/>
              </a:rPr>
              <a:t>further,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end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of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life cycle disassembly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of 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tape measure,  in readiness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for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recycling, will be a</a:t>
            </a:r>
            <a:r>
              <a:rPr sz="800" spc="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10" dirty="0">
                <a:solidFill>
                  <a:srgbClr val="151616"/>
                </a:solidFill>
                <a:latin typeface="Arial"/>
                <a:cs typeface="Arial"/>
              </a:rPr>
              <a:t>priority.</a:t>
            </a:r>
            <a:endParaRPr sz="800">
              <a:latin typeface="Arial"/>
              <a:cs typeface="Arial"/>
            </a:endParaRPr>
          </a:p>
        </p:txBody>
      </p:sp>
      <p:sp>
        <p:nvSpPr>
          <p:cNvPr id="519" name="object 519"/>
          <p:cNvSpPr txBox="1"/>
          <p:nvPr/>
        </p:nvSpPr>
        <p:spPr>
          <a:xfrm>
            <a:off x="5006313" y="3337070"/>
            <a:ext cx="1442720" cy="60134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5080">
              <a:lnSpc>
                <a:spcPts val="890"/>
              </a:lnSpc>
              <a:spcBef>
                <a:spcPts val="185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The lens has a </a:t>
            </a:r>
            <a:r>
              <a:rPr sz="800" spc="10" dirty="0">
                <a:solidFill>
                  <a:srgbClr val="151616"/>
                </a:solidFill>
                <a:latin typeface="Arial"/>
                <a:cs typeface="Arial"/>
              </a:rPr>
              <a:t>RED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datum line 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that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accurately indicates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 correct</a:t>
            </a:r>
            <a:r>
              <a:rPr sz="800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measurement.</a:t>
            </a:r>
            <a:endParaRPr sz="800">
              <a:latin typeface="Arial"/>
              <a:cs typeface="Arial"/>
            </a:endParaRPr>
          </a:p>
          <a:p>
            <a:pPr marL="12700" marR="88900">
              <a:lnSpc>
                <a:spcPts val="890"/>
              </a:lnSpc>
              <a:spcBef>
                <a:spcPts val="15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The lens clearly displays both  imperial and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metric</a:t>
            </a:r>
            <a:r>
              <a:rPr sz="800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scales.</a:t>
            </a:r>
            <a:endParaRPr sz="800">
              <a:latin typeface="Arial"/>
              <a:cs typeface="Arial"/>
            </a:endParaRPr>
          </a:p>
        </p:txBody>
      </p:sp>
      <p:sp>
        <p:nvSpPr>
          <p:cNvPr id="520" name="object 520"/>
          <p:cNvSpPr txBox="1"/>
          <p:nvPr/>
        </p:nvSpPr>
        <p:spPr>
          <a:xfrm>
            <a:off x="8554417" y="581269"/>
            <a:ext cx="608965" cy="231775"/>
          </a:xfrm>
          <a:prstGeom prst="rect">
            <a:avLst/>
          </a:prstGeom>
        </p:spPr>
        <p:txBody>
          <a:bodyPr vert="horz" wrap="square" lIns="0" tIns="22225" rIns="0" bIns="0" rtlCol="0">
            <a:spAutoFit/>
          </a:bodyPr>
          <a:lstStyle/>
          <a:p>
            <a:pPr marL="146685" marR="5080" indent="-134620">
              <a:lnSpc>
                <a:spcPts val="780"/>
              </a:lnSpc>
              <a:spcBef>
                <a:spcPts val="175"/>
              </a:spcBef>
            </a:pPr>
            <a:r>
              <a:rPr sz="700" spc="5" dirty="0">
                <a:solidFill>
                  <a:srgbClr val="151616"/>
                </a:solidFill>
                <a:latin typeface="Arial"/>
                <a:cs typeface="Arial"/>
              </a:rPr>
              <a:t>ERGONOMIC  SHAPE</a:t>
            </a:r>
            <a:endParaRPr sz="700">
              <a:latin typeface="Arial"/>
              <a:cs typeface="Arial"/>
            </a:endParaRPr>
          </a:p>
        </p:txBody>
      </p:sp>
      <p:sp>
        <p:nvSpPr>
          <p:cNvPr id="521" name="object 521"/>
          <p:cNvSpPr/>
          <p:nvPr/>
        </p:nvSpPr>
        <p:spPr>
          <a:xfrm>
            <a:off x="8885380" y="810946"/>
            <a:ext cx="117993" cy="216410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2" name="object 522"/>
          <p:cNvSpPr txBox="1"/>
          <p:nvPr/>
        </p:nvSpPr>
        <p:spPr>
          <a:xfrm>
            <a:off x="9435622" y="2386255"/>
            <a:ext cx="731520" cy="26098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5080">
              <a:lnSpc>
                <a:spcPts val="890"/>
              </a:lnSpc>
              <a:spcBef>
                <a:spcPts val="185"/>
              </a:spcBef>
            </a:pPr>
            <a:r>
              <a:rPr sz="800" spc="10" dirty="0">
                <a:solidFill>
                  <a:srgbClr val="151616"/>
                </a:solidFill>
                <a:latin typeface="Arial"/>
                <a:cs typeface="Arial"/>
              </a:rPr>
              <a:t>EASY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800" spc="10" dirty="0">
                <a:solidFill>
                  <a:srgbClr val="151616"/>
                </a:solidFill>
                <a:latin typeface="Arial"/>
                <a:cs typeface="Arial"/>
              </a:rPr>
              <a:t>SEE  </a:t>
            </a:r>
            <a:r>
              <a:rPr sz="800" spc="15" dirty="0">
                <a:solidFill>
                  <a:srgbClr val="151616"/>
                </a:solidFill>
                <a:latin typeface="Arial"/>
                <a:cs typeface="Arial"/>
              </a:rPr>
              <a:t>SPIRIT</a:t>
            </a:r>
            <a:r>
              <a:rPr sz="800" spc="-5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10" dirty="0">
                <a:solidFill>
                  <a:srgbClr val="151616"/>
                </a:solidFill>
                <a:latin typeface="Arial"/>
                <a:cs typeface="Arial"/>
              </a:rPr>
              <a:t>LEVEL</a:t>
            </a:r>
            <a:endParaRPr sz="800">
              <a:latin typeface="Arial"/>
              <a:cs typeface="Arial"/>
            </a:endParaRPr>
          </a:p>
        </p:txBody>
      </p:sp>
      <p:sp>
        <p:nvSpPr>
          <p:cNvPr id="523" name="object 523"/>
          <p:cNvSpPr txBox="1"/>
          <p:nvPr/>
        </p:nvSpPr>
        <p:spPr>
          <a:xfrm>
            <a:off x="8189267" y="4351489"/>
            <a:ext cx="2281555" cy="207708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13970">
              <a:lnSpc>
                <a:spcPts val="890"/>
              </a:lnSpc>
              <a:spcBef>
                <a:spcPts val="185"/>
              </a:spcBef>
            </a:pP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My </a:t>
            </a:r>
            <a:r>
              <a:rPr sz="800" b="1" dirty="0">
                <a:solidFill>
                  <a:srgbClr val="151616"/>
                </a:solidFill>
                <a:latin typeface="Arial"/>
                <a:cs typeface="Arial"/>
              </a:rPr>
              <a:t>client and other potential </a:t>
            </a:r>
            <a:r>
              <a:rPr sz="800" b="1" spc="-5" dirty="0">
                <a:solidFill>
                  <a:srgbClr val="151616"/>
                </a:solidFill>
                <a:latin typeface="Arial"/>
                <a:cs typeface="Arial"/>
              </a:rPr>
              <a:t>customers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did</a:t>
            </a:r>
            <a:r>
              <a:rPr sz="800" spc="-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not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like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this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design, mainly due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to its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overall</a:t>
            </a:r>
            <a:r>
              <a:rPr sz="800" spc="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size.</a:t>
            </a:r>
            <a:endParaRPr sz="800">
              <a:latin typeface="Arial"/>
              <a:cs typeface="Arial"/>
            </a:endParaRPr>
          </a:p>
          <a:p>
            <a:pPr marL="12700" marR="7620">
              <a:lnSpc>
                <a:spcPts val="890"/>
              </a:lnSpc>
              <a:spcBef>
                <a:spcPts val="10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They felt it was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too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large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for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general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use,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although 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it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incorporated some good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features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and</a:t>
            </a:r>
            <a:r>
              <a:rPr sz="800" spc="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functions.</a:t>
            </a:r>
            <a:endParaRPr sz="800">
              <a:latin typeface="Arial"/>
              <a:cs typeface="Arial"/>
            </a:endParaRPr>
          </a:p>
          <a:p>
            <a:pPr marL="12700" marR="45085">
              <a:lnSpc>
                <a:spcPts val="890"/>
              </a:lnSpc>
              <a:spcBef>
                <a:spcPts val="900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They suggested only one scale was necessary  and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that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having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two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was more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of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a ‘gimmick’ than 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it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realistic solution.</a:t>
            </a:r>
            <a:endParaRPr sz="800">
              <a:latin typeface="Arial"/>
              <a:cs typeface="Arial"/>
            </a:endParaRPr>
          </a:p>
          <a:p>
            <a:pPr marL="425450" marR="108585" indent="-136525">
              <a:lnSpc>
                <a:spcPts val="890"/>
              </a:lnSpc>
              <a:spcBef>
                <a:spcPts val="905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The potential clients also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felt that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a small  spirit level was useful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those</a:t>
            </a:r>
            <a:r>
              <a:rPr sz="800" spc="7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carrying</a:t>
            </a:r>
            <a:endParaRPr sz="800">
              <a:latin typeface="Arial"/>
              <a:cs typeface="Arial"/>
            </a:endParaRPr>
          </a:p>
          <a:p>
            <a:pPr marL="697865" marR="13970" indent="-136525">
              <a:lnSpc>
                <a:spcPts val="890"/>
              </a:lnSpc>
              <a:spcBef>
                <a:spcPts val="5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out limit </a:t>
            </a:r>
            <a:r>
              <a:rPr sz="800" spc="-10" dirty="0">
                <a:solidFill>
                  <a:srgbClr val="151616"/>
                </a:solidFill>
                <a:latin typeface="Arial"/>
                <a:cs typeface="Arial"/>
              </a:rPr>
              <a:t>DIY,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but not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accurate enough 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for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professional trades</a:t>
            </a:r>
            <a:r>
              <a:rPr sz="800" spc="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people.</a:t>
            </a:r>
            <a:endParaRPr sz="800">
              <a:latin typeface="Arial"/>
              <a:cs typeface="Arial"/>
            </a:endParaRPr>
          </a:p>
          <a:p>
            <a:pPr marL="1007744" marR="5080" indent="-38100">
              <a:lnSpc>
                <a:spcPts val="890"/>
              </a:lnSpc>
              <a:spcBef>
                <a:spcPts val="905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The shape was deemed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to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be less than a good  ergonomic design, as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it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was  not entirely comfortable</a:t>
            </a:r>
            <a:r>
              <a:rPr sz="800" spc="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in</a:t>
            </a:r>
            <a:endParaRPr sz="800">
              <a:latin typeface="Arial"/>
              <a:cs typeface="Arial"/>
            </a:endParaRPr>
          </a:p>
        </p:txBody>
      </p:sp>
      <p:sp>
        <p:nvSpPr>
          <p:cNvPr id="524" name="object 524"/>
          <p:cNvSpPr txBox="1"/>
          <p:nvPr/>
        </p:nvSpPr>
        <p:spPr>
          <a:xfrm>
            <a:off x="9205331" y="6394471"/>
            <a:ext cx="1130935" cy="6013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the hand.</a:t>
            </a:r>
            <a:endParaRPr sz="800">
              <a:latin typeface="Arial"/>
              <a:cs typeface="Arial"/>
            </a:endParaRPr>
          </a:p>
          <a:p>
            <a:pPr marL="33020" marR="5080" indent="-6985">
              <a:lnSpc>
                <a:spcPts val="890"/>
              </a:lnSpc>
              <a:spcBef>
                <a:spcPts val="915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The ‘easy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see’ spirit  level was referred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as  ‘diﬃcult’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see and</a:t>
            </a:r>
            <a:r>
              <a:rPr sz="800" spc="-4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use.</a:t>
            </a:r>
            <a:endParaRPr sz="800">
              <a:latin typeface="Arial"/>
              <a:cs typeface="Arial"/>
            </a:endParaRPr>
          </a:p>
        </p:txBody>
      </p:sp>
      <p:sp>
        <p:nvSpPr>
          <p:cNvPr id="525" name="object 525"/>
          <p:cNvSpPr/>
          <p:nvPr/>
        </p:nvSpPr>
        <p:spPr>
          <a:xfrm>
            <a:off x="359718" y="4437305"/>
            <a:ext cx="4223385" cy="2514600"/>
          </a:xfrm>
          <a:custGeom>
            <a:avLst/>
            <a:gdLst/>
            <a:ahLst/>
            <a:cxnLst/>
            <a:rect l="l" t="t" r="r" b="b"/>
            <a:pathLst>
              <a:path w="4223385" h="2514600">
                <a:moveTo>
                  <a:pt x="0" y="0"/>
                </a:moveTo>
                <a:lnTo>
                  <a:pt x="4222753" y="0"/>
                </a:lnTo>
                <a:lnTo>
                  <a:pt x="4222753" y="2514600"/>
                </a:lnTo>
                <a:lnTo>
                  <a:pt x="0" y="2514600"/>
                </a:lnTo>
                <a:lnTo>
                  <a:pt x="0" y="0"/>
                </a:lnTo>
                <a:close/>
              </a:path>
            </a:pathLst>
          </a:custGeom>
          <a:ln w="9000">
            <a:solidFill>
              <a:srgbClr val="C4C4C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6" name="object 526"/>
          <p:cNvSpPr/>
          <p:nvPr/>
        </p:nvSpPr>
        <p:spPr>
          <a:xfrm>
            <a:off x="1841331" y="1104519"/>
            <a:ext cx="67310" cy="982980"/>
          </a:xfrm>
          <a:custGeom>
            <a:avLst/>
            <a:gdLst/>
            <a:ahLst/>
            <a:cxnLst/>
            <a:rect l="l" t="t" r="r" b="b"/>
            <a:pathLst>
              <a:path w="67310" h="982980">
                <a:moveTo>
                  <a:pt x="28962" y="922147"/>
                </a:moveTo>
                <a:lnTo>
                  <a:pt x="0" y="922147"/>
                </a:lnTo>
                <a:lnTo>
                  <a:pt x="33461" y="982979"/>
                </a:lnTo>
                <a:lnTo>
                  <a:pt x="64023" y="927420"/>
                </a:lnTo>
                <a:lnTo>
                  <a:pt x="28962" y="927420"/>
                </a:lnTo>
                <a:lnTo>
                  <a:pt x="28962" y="922147"/>
                </a:lnTo>
                <a:close/>
              </a:path>
              <a:path w="67310" h="982980">
                <a:moveTo>
                  <a:pt x="37962" y="55558"/>
                </a:moveTo>
                <a:lnTo>
                  <a:pt x="28962" y="55558"/>
                </a:lnTo>
                <a:lnTo>
                  <a:pt x="28962" y="927420"/>
                </a:lnTo>
                <a:lnTo>
                  <a:pt x="37962" y="927420"/>
                </a:lnTo>
                <a:lnTo>
                  <a:pt x="37962" y="55558"/>
                </a:lnTo>
                <a:close/>
              </a:path>
              <a:path w="67310" h="982980">
                <a:moveTo>
                  <a:pt x="66923" y="922147"/>
                </a:moveTo>
                <a:lnTo>
                  <a:pt x="37962" y="922147"/>
                </a:lnTo>
                <a:lnTo>
                  <a:pt x="37962" y="927420"/>
                </a:lnTo>
                <a:lnTo>
                  <a:pt x="64023" y="927420"/>
                </a:lnTo>
                <a:lnTo>
                  <a:pt x="66923" y="922147"/>
                </a:lnTo>
                <a:close/>
              </a:path>
              <a:path w="67310" h="982980">
                <a:moveTo>
                  <a:pt x="33461" y="0"/>
                </a:moveTo>
                <a:lnTo>
                  <a:pt x="0" y="60831"/>
                </a:lnTo>
                <a:lnTo>
                  <a:pt x="28962" y="60831"/>
                </a:lnTo>
                <a:lnTo>
                  <a:pt x="28962" y="55558"/>
                </a:lnTo>
                <a:lnTo>
                  <a:pt x="64023" y="55558"/>
                </a:lnTo>
                <a:lnTo>
                  <a:pt x="33461" y="0"/>
                </a:lnTo>
                <a:close/>
              </a:path>
              <a:path w="67310" h="982980">
                <a:moveTo>
                  <a:pt x="64023" y="55558"/>
                </a:moveTo>
                <a:lnTo>
                  <a:pt x="37962" y="55558"/>
                </a:lnTo>
                <a:lnTo>
                  <a:pt x="37962" y="60831"/>
                </a:lnTo>
                <a:lnTo>
                  <a:pt x="66923" y="60831"/>
                </a:lnTo>
                <a:lnTo>
                  <a:pt x="64023" y="55558"/>
                </a:lnTo>
                <a:close/>
              </a:path>
            </a:pathLst>
          </a:custGeom>
          <a:solidFill>
            <a:srgbClr val="DD2B1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7" name="object 527"/>
          <p:cNvSpPr txBox="1"/>
          <p:nvPr/>
        </p:nvSpPr>
        <p:spPr>
          <a:xfrm>
            <a:off x="1884952" y="1538859"/>
            <a:ext cx="30797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93mm</a:t>
            </a:r>
            <a:endParaRPr sz="800">
              <a:latin typeface="Arial"/>
              <a:cs typeface="Arial"/>
            </a:endParaRPr>
          </a:p>
        </p:txBody>
      </p:sp>
      <p:sp>
        <p:nvSpPr>
          <p:cNvPr id="528" name="object 528"/>
          <p:cNvSpPr/>
          <p:nvPr/>
        </p:nvSpPr>
        <p:spPr>
          <a:xfrm>
            <a:off x="3124471" y="2117981"/>
            <a:ext cx="666750" cy="388620"/>
          </a:xfrm>
          <a:custGeom>
            <a:avLst/>
            <a:gdLst/>
            <a:ahLst/>
            <a:cxnLst/>
            <a:rect l="l" t="t" r="r" b="b"/>
            <a:pathLst>
              <a:path w="666750" h="388619">
                <a:moveTo>
                  <a:pt x="611927" y="361874"/>
                </a:moveTo>
                <a:lnTo>
                  <a:pt x="597341" y="386899"/>
                </a:lnTo>
                <a:lnTo>
                  <a:pt x="666750" y="388620"/>
                </a:lnTo>
                <a:lnTo>
                  <a:pt x="652306" y="364531"/>
                </a:lnTo>
                <a:lnTo>
                  <a:pt x="616485" y="364531"/>
                </a:lnTo>
                <a:lnTo>
                  <a:pt x="611927" y="361874"/>
                </a:lnTo>
                <a:close/>
              </a:path>
              <a:path w="666750" h="388619">
                <a:moveTo>
                  <a:pt x="616458" y="354100"/>
                </a:moveTo>
                <a:lnTo>
                  <a:pt x="611927" y="361874"/>
                </a:lnTo>
                <a:lnTo>
                  <a:pt x="616485" y="364531"/>
                </a:lnTo>
                <a:lnTo>
                  <a:pt x="621014" y="356755"/>
                </a:lnTo>
                <a:lnTo>
                  <a:pt x="616458" y="354100"/>
                </a:lnTo>
                <a:close/>
              </a:path>
              <a:path w="666750" h="388619">
                <a:moveTo>
                  <a:pt x="631045" y="329074"/>
                </a:moveTo>
                <a:lnTo>
                  <a:pt x="616458" y="354100"/>
                </a:lnTo>
                <a:lnTo>
                  <a:pt x="621014" y="356755"/>
                </a:lnTo>
                <a:lnTo>
                  <a:pt x="616485" y="364531"/>
                </a:lnTo>
                <a:lnTo>
                  <a:pt x="652306" y="364531"/>
                </a:lnTo>
                <a:lnTo>
                  <a:pt x="631045" y="329074"/>
                </a:lnTo>
                <a:close/>
              </a:path>
              <a:path w="666750" h="388619">
                <a:moveTo>
                  <a:pt x="54822" y="26744"/>
                </a:moveTo>
                <a:lnTo>
                  <a:pt x="50291" y="34518"/>
                </a:lnTo>
                <a:lnTo>
                  <a:pt x="611927" y="361874"/>
                </a:lnTo>
                <a:lnTo>
                  <a:pt x="616458" y="354100"/>
                </a:lnTo>
                <a:lnTo>
                  <a:pt x="54822" y="26744"/>
                </a:lnTo>
                <a:close/>
              </a:path>
              <a:path w="666750" h="388619">
                <a:moveTo>
                  <a:pt x="0" y="0"/>
                </a:moveTo>
                <a:lnTo>
                  <a:pt x="35706" y="59543"/>
                </a:lnTo>
                <a:lnTo>
                  <a:pt x="50291" y="34518"/>
                </a:lnTo>
                <a:lnTo>
                  <a:pt x="45735" y="31863"/>
                </a:lnTo>
                <a:lnTo>
                  <a:pt x="50264" y="24086"/>
                </a:lnTo>
                <a:lnTo>
                  <a:pt x="56371" y="24086"/>
                </a:lnTo>
                <a:lnTo>
                  <a:pt x="69408" y="1719"/>
                </a:lnTo>
                <a:lnTo>
                  <a:pt x="0" y="0"/>
                </a:lnTo>
                <a:close/>
              </a:path>
              <a:path w="666750" h="388619">
                <a:moveTo>
                  <a:pt x="50264" y="24086"/>
                </a:moveTo>
                <a:lnTo>
                  <a:pt x="45735" y="31863"/>
                </a:lnTo>
                <a:lnTo>
                  <a:pt x="50291" y="34518"/>
                </a:lnTo>
                <a:lnTo>
                  <a:pt x="54822" y="26744"/>
                </a:lnTo>
                <a:lnTo>
                  <a:pt x="50264" y="24086"/>
                </a:lnTo>
                <a:close/>
              </a:path>
              <a:path w="666750" h="388619">
                <a:moveTo>
                  <a:pt x="56371" y="24086"/>
                </a:moveTo>
                <a:lnTo>
                  <a:pt x="50264" y="24086"/>
                </a:lnTo>
                <a:lnTo>
                  <a:pt x="54822" y="26744"/>
                </a:lnTo>
                <a:lnTo>
                  <a:pt x="56371" y="24086"/>
                </a:lnTo>
                <a:close/>
              </a:path>
            </a:pathLst>
          </a:custGeom>
          <a:solidFill>
            <a:srgbClr val="DD2B1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9" name="object 529"/>
          <p:cNvSpPr txBox="1"/>
          <p:nvPr/>
        </p:nvSpPr>
        <p:spPr>
          <a:xfrm>
            <a:off x="3187976" y="2274191"/>
            <a:ext cx="30797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53mm</a:t>
            </a:r>
            <a:endParaRPr sz="800">
              <a:latin typeface="Arial"/>
              <a:cs typeface="Arial"/>
            </a:endParaRPr>
          </a:p>
        </p:txBody>
      </p:sp>
      <p:sp>
        <p:nvSpPr>
          <p:cNvPr id="530" name="object 530"/>
          <p:cNvSpPr/>
          <p:nvPr/>
        </p:nvSpPr>
        <p:spPr>
          <a:xfrm>
            <a:off x="4061735" y="1912241"/>
            <a:ext cx="590550" cy="563880"/>
          </a:xfrm>
          <a:custGeom>
            <a:avLst/>
            <a:gdLst/>
            <a:ahLst/>
            <a:cxnLst/>
            <a:rect l="l" t="t" r="r" b="b"/>
            <a:pathLst>
              <a:path w="590550" h="563880">
                <a:moveTo>
                  <a:pt x="20887" y="497667"/>
                </a:moveTo>
                <a:lnTo>
                  <a:pt x="0" y="563878"/>
                </a:lnTo>
                <a:lnTo>
                  <a:pt x="67108" y="546069"/>
                </a:lnTo>
                <a:lnTo>
                  <a:pt x="50585" y="528767"/>
                </a:lnTo>
                <a:lnTo>
                  <a:pt x="43286" y="528767"/>
                </a:lnTo>
                <a:lnTo>
                  <a:pt x="37073" y="522258"/>
                </a:lnTo>
                <a:lnTo>
                  <a:pt x="40890" y="518614"/>
                </a:lnTo>
                <a:lnTo>
                  <a:pt x="20887" y="497667"/>
                </a:lnTo>
                <a:close/>
              </a:path>
              <a:path w="590550" h="563880">
                <a:moveTo>
                  <a:pt x="40890" y="518614"/>
                </a:moveTo>
                <a:lnTo>
                  <a:pt x="37073" y="522258"/>
                </a:lnTo>
                <a:lnTo>
                  <a:pt x="43286" y="528767"/>
                </a:lnTo>
                <a:lnTo>
                  <a:pt x="47104" y="525121"/>
                </a:lnTo>
                <a:lnTo>
                  <a:pt x="40890" y="518614"/>
                </a:lnTo>
                <a:close/>
              </a:path>
              <a:path w="590550" h="563880">
                <a:moveTo>
                  <a:pt x="47104" y="525121"/>
                </a:moveTo>
                <a:lnTo>
                  <a:pt x="43286" y="528767"/>
                </a:lnTo>
                <a:lnTo>
                  <a:pt x="50585" y="528767"/>
                </a:lnTo>
                <a:lnTo>
                  <a:pt x="47104" y="525121"/>
                </a:lnTo>
                <a:close/>
              </a:path>
              <a:path w="590550" h="563880">
                <a:moveTo>
                  <a:pt x="543447" y="38755"/>
                </a:moveTo>
                <a:lnTo>
                  <a:pt x="40890" y="518614"/>
                </a:lnTo>
                <a:lnTo>
                  <a:pt x="47104" y="525121"/>
                </a:lnTo>
                <a:lnTo>
                  <a:pt x="549661" y="45263"/>
                </a:lnTo>
                <a:lnTo>
                  <a:pt x="543447" y="38755"/>
                </a:lnTo>
                <a:close/>
              </a:path>
              <a:path w="590550" h="563880">
                <a:moveTo>
                  <a:pt x="579475" y="35110"/>
                </a:moveTo>
                <a:lnTo>
                  <a:pt x="547264" y="35110"/>
                </a:lnTo>
                <a:lnTo>
                  <a:pt x="553478" y="41619"/>
                </a:lnTo>
                <a:lnTo>
                  <a:pt x="549661" y="45263"/>
                </a:lnTo>
                <a:lnTo>
                  <a:pt x="569664" y="66210"/>
                </a:lnTo>
                <a:lnTo>
                  <a:pt x="579475" y="35110"/>
                </a:lnTo>
                <a:close/>
              </a:path>
              <a:path w="590550" h="563880">
                <a:moveTo>
                  <a:pt x="547264" y="35110"/>
                </a:moveTo>
                <a:lnTo>
                  <a:pt x="543447" y="38755"/>
                </a:lnTo>
                <a:lnTo>
                  <a:pt x="549661" y="45263"/>
                </a:lnTo>
                <a:lnTo>
                  <a:pt x="553478" y="41619"/>
                </a:lnTo>
                <a:lnTo>
                  <a:pt x="547264" y="35110"/>
                </a:lnTo>
                <a:close/>
              </a:path>
              <a:path w="590550" h="563880">
                <a:moveTo>
                  <a:pt x="590551" y="0"/>
                </a:moveTo>
                <a:lnTo>
                  <a:pt x="523444" y="17809"/>
                </a:lnTo>
                <a:lnTo>
                  <a:pt x="543447" y="38755"/>
                </a:lnTo>
                <a:lnTo>
                  <a:pt x="547264" y="35110"/>
                </a:lnTo>
                <a:lnTo>
                  <a:pt x="579475" y="35110"/>
                </a:lnTo>
                <a:lnTo>
                  <a:pt x="590551" y="0"/>
                </a:lnTo>
                <a:close/>
              </a:path>
            </a:pathLst>
          </a:custGeom>
          <a:solidFill>
            <a:srgbClr val="DD2B1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1" name="object 531"/>
          <p:cNvSpPr txBox="1"/>
          <p:nvPr/>
        </p:nvSpPr>
        <p:spPr>
          <a:xfrm>
            <a:off x="4372884" y="2224659"/>
            <a:ext cx="30797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74mm</a:t>
            </a:r>
            <a:endParaRPr sz="800">
              <a:latin typeface="Arial"/>
              <a:cs typeface="Arial"/>
            </a:endParaRPr>
          </a:p>
        </p:txBody>
      </p:sp>
      <p:sp>
        <p:nvSpPr>
          <p:cNvPr id="532" name="object 532"/>
          <p:cNvSpPr/>
          <p:nvPr/>
        </p:nvSpPr>
        <p:spPr>
          <a:xfrm>
            <a:off x="2991434" y="1130176"/>
            <a:ext cx="469265" cy="1671320"/>
          </a:xfrm>
          <a:custGeom>
            <a:avLst/>
            <a:gdLst/>
            <a:ahLst/>
            <a:cxnLst/>
            <a:rect l="l" t="t" r="r" b="b"/>
            <a:pathLst>
              <a:path w="469264" h="1671320">
                <a:moveTo>
                  <a:pt x="407763" y="29329"/>
                </a:moveTo>
                <a:lnTo>
                  <a:pt x="348552" y="34113"/>
                </a:lnTo>
                <a:lnTo>
                  <a:pt x="290458" y="47941"/>
                </a:lnTo>
                <a:lnTo>
                  <a:pt x="238528" y="69855"/>
                </a:lnTo>
                <a:lnTo>
                  <a:pt x="192541" y="99277"/>
                </a:lnTo>
                <a:lnTo>
                  <a:pt x="152272" y="135619"/>
                </a:lnTo>
                <a:lnTo>
                  <a:pt x="117456" y="178272"/>
                </a:lnTo>
                <a:lnTo>
                  <a:pt x="87807" y="226637"/>
                </a:lnTo>
                <a:lnTo>
                  <a:pt x="63032" y="280148"/>
                </a:lnTo>
                <a:lnTo>
                  <a:pt x="42817" y="338231"/>
                </a:lnTo>
                <a:lnTo>
                  <a:pt x="26877" y="400334"/>
                </a:lnTo>
                <a:lnTo>
                  <a:pt x="14910" y="465908"/>
                </a:lnTo>
                <a:lnTo>
                  <a:pt x="6633" y="534409"/>
                </a:lnTo>
                <a:lnTo>
                  <a:pt x="1755" y="605279"/>
                </a:lnTo>
                <a:lnTo>
                  <a:pt x="0" y="678019"/>
                </a:lnTo>
                <a:lnTo>
                  <a:pt x="1086" y="751950"/>
                </a:lnTo>
                <a:lnTo>
                  <a:pt x="4730" y="826650"/>
                </a:lnTo>
                <a:lnTo>
                  <a:pt x="10652" y="901519"/>
                </a:lnTo>
                <a:lnTo>
                  <a:pt x="18583" y="976014"/>
                </a:lnTo>
                <a:lnTo>
                  <a:pt x="28227" y="1049580"/>
                </a:lnTo>
                <a:lnTo>
                  <a:pt x="39326" y="1121662"/>
                </a:lnTo>
                <a:lnTo>
                  <a:pt x="51584" y="1191704"/>
                </a:lnTo>
                <a:lnTo>
                  <a:pt x="64735" y="1259161"/>
                </a:lnTo>
                <a:lnTo>
                  <a:pt x="78498" y="1323475"/>
                </a:lnTo>
                <a:lnTo>
                  <a:pt x="92595" y="1384095"/>
                </a:lnTo>
                <a:lnTo>
                  <a:pt x="106750" y="1440468"/>
                </a:lnTo>
                <a:lnTo>
                  <a:pt x="120682" y="1492041"/>
                </a:lnTo>
                <a:lnTo>
                  <a:pt x="134125" y="1538265"/>
                </a:lnTo>
                <a:lnTo>
                  <a:pt x="146793" y="1578593"/>
                </a:lnTo>
                <a:lnTo>
                  <a:pt x="168739" y="1639407"/>
                </a:lnTo>
                <a:lnTo>
                  <a:pt x="184849" y="1670795"/>
                </a:lnTo>
                <a:lnTo>
                  <a:pt x="191732" y="1665000"/>
                </a:lnTo>
                <a:lnTo>
                  <a:pt x="185550" y="1654818"/>
                </a:lnTo>
                <a:lnTo>
                  <a:pt x="177061" y="1635980"/>
                </a:lnTo>
                <a:lnTo>
                  <a:pt x="155347" y="1575791"/>
                </a:lnTo>
                <a:lnTo>
                  <a:pt x="142743" y="1535666"/>
                </a:lnTo>
                <a:lnTo>
                  <a:pt x="129351" y="1489614"/>
                </a:lnTo>
                <a:lnTo>
                  <a:pt x="115462" y="1438200"/>
                </a:lnTo>
                <a:lnTo>
                  <a:pt x="101342" y="1381986"/>
                </a:lnTo>
                <a:lnTo>
                  <a:pt x="87281" y="1321516"/>
                </a:lnTo>
                <a:lnTo>
                  <a:pt x="73555" y="1257360"/>
                </a:lnTo>
                <a:lnTo>
                  <a:pt x="60432" y="1190070"/>
                </a:lnTo>
                <a:lnTo>
                  <a:pt x="48203" y="1120200"/>
                </a:lnTo>
                <a:lnTo>
                  <a:pt x="37140" y="1048312"/>
                </a:lnTo>
                <a:lnTo>
                  <a:pt x="27517" y="974956"/>
                </a:lnTo>
                <a:lnTo>
                  <a:pt x="19615" y="900691"/>
                </a:lnTo>
                <a:lnTo>
                  <a:pt x="13707" y="826074"/>
                </a:lnTo>
                <a:lnTo>
                  <a:pt x="10079" y="751662"/>
                </a:lnTo>
                <a:lnTo>
                  <a:pt x="9000" y="677976"/>
                </a:lnTo>
                <a:lnTo>
                  <a:pt x="10748" y="605696"/>
                </a:lnTo>
                <a:lnTo>
                  <a:pt x="15591" y="535251"/>
                </a:lnTo>
                <a:lnTo>
                  <a:pt x="23810" y="467254"/>
                </a:lnTo>
                <a:lnTo>
                  <a:pt x="35668" y="402257"/>
                </a:lnTo>
                <a:lnTo>
                  <a:pt x="51436" y="340822"/>
                </a:lnTo>
                <a:lnTo>
                  <a:pt x="71377" y="283510"/>
                </a:lnTo>
                <a:lnTo>
                  <a:pt x="95748" y="230878"/>
                </a:lnTo>
                <a:lnTo>
                  <a:pt x="124800" y="183470"/>
                </a:lnTo>
                <a:lnTo>
                  <a:pt x="158795" y="141818"/>
                </a:lnTo>
                <a:lnTo>
                  <a:pt x="197999" y="106433"/>
                </a:lnTo>
                <a:lnTo>
                  <a:pt x="242703" y="77824"/>
                </a:lnTo>
                <a:lnTo>
                  <a:pt x="293237" y="56502"/>
                </a:lnTo>
                <a:lnTo>
                  <a:pt x="349933" y="43006"/>
                </a:lnTo>
                <a:lnTo>
                  <a:pt x="407858" y="38329"/>
                </a:lnTo>
                <a:lnTo>
                  <a:pt x="407763" y="29329"/>
                </a:lnTo>
                <a:close/>
              </a:path>
              <a:path w="469264" h="1671320">
                <a:moveTo>
                  <a:pt x="461345" y="28903"/>
                </a:moveTo>
                <a:lnTo>
                  <a:pt x="413035" y="28903"/>
                </a:lnTo>
                <a:lnTo>
                  <a:pt x="413127" y="37904"/>
                </a:lnTo>
                <a:lnTo>
                  <a:pt x="407858" y="38329"/>
                </a:lnTo>
                <a:lnTo>
                  <a:pt x="408163" y="66923"/>
                </a:lnTo>
                <a:lnTo>
                  <a:pt x="468636" y="32814"/>
                </a:lnTo>
                <a:lnTo>
                  <a:pt x="461345" y="28903"/>
                </a:lnTo>
                <a:close/>
              </a:path>
              <a:path w="469264" h="1671320">
                <a:moveTo>
                  <a:pt x="413035" y="28903"/>
                </a:moveTo>
                <a:lnTo>
                  <a:pt x="407763" y="29329"/>
                </a:lnTo>
                <a:lnTo>
                  <a:pt x="407858" y="38329"/>
                </a:lnTo>
                <a:lnTo>
                  <a:pt x="413127" y="37904"/>
                </a:lnTo>
                <a:lnTo>
                  <a:pt x="413035" y="28903"/>
                </a:lnTo>
                <a:close/>
              </a:path>
              <a:path w="469264" h="1671320">
                <a:moveTo>
                  <a:pt x="407450" y="0"/>
                </a:moveTo>
                <a:lnTo>
                  <a:pt x="407763" y="29329"/>
                </a:lnTo>
                <a:lnTo>
                  <a:pt x="413035" y="28903"/>
                </a:lnTo>
                <a:lnTo>
                  <a:pt x="461345" y="28903"/>
                </a:lnTo>
                <a:lnTo>
                  <a:pt x="407450" y="0"/>
                </a:lnTo>
                <a:close/>
              </a:path>
            </a:pathLst>
          </a:custGeom>
          <a:solidFill>
            <a:srgbClr val="DD2B1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3" name="object 533"/>
          <p:cNvSpPr txBox="1"/>
          <p:nvPr/>
        </p:nvSpPr>
        <p:spPr>
          <a:xfrm>
            <a:off x="403197" y="2281177"/>
            <a:ext cx="2293620" cy="143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190"/>
              </a:lnSpc>
              <a:spcBef>
                <a:spcPts val="100"/>
              </a:spcBef>
            </a:pPr>
            <a:r>
              <a:rPr sz="1000" b="1" u="sng" spc="1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GENERAL</a:t>
            </a:r>
            <a:r>
              <a:rPr sz="1000" b="1" u="sng" spc="1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 </a:t>
            </a:r>
            <a:r>
              <a:rPr sz="1000" b="1" u="sng" spc="2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DESCRIPTION</a:t>
            </a:r>
            <a:endParaRPr sz="1000">
              <a:latin typeface="Arial"/>
              <a:cs typeface="Arial"/>
            </a:endParaRPr>
          </a:p>
          <a:p>
            <a:pPr marL="21590" marR="5080">
              <a:lnSpc>
                <a:spcPts val="890"/>
              </a:lnSpc>
              <a:spcBef>
                <a:spcPts val="75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Robust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metric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and imperial, 5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metre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tape measure  with digital </a:t>
            </a:r>
            <a:r>
              <a:rPr sz="800" spc="-10" dirty="0">
                <a:solidFill>
                  <a:srgbClr val="151616"/>
                </a:solidFill>
                <a:latin typeface="Arial"/>
                <a:cs typeface="Arial"/>
              </a:rPr>
              <a:t>display.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Its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digital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memory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will save up 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99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measurements. 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large </a:t>
            </a:r>
            <a:r>
              <a:rPr sz="800" spc="10" dirty="0">
                <a:solidFill>
                  <a:srgbClr val="151616"/>
                </a:solidFill>
                <a:latin typeface="Arial"/>
                <a:cs typeface="Arial"/>
              </a:rPr>
              <a:t>LCD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Display  ensures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that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measurements can be read</a:t>
            </a:r>
            <a:r>
              <a:rPr sz="800" spc="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10" dirty="0">
                <a:solidFill>
                  <a:srgbClr val="151616"/>
                </a:solidFill>
                <a:latin typeface="Arial"/>
                <a:cs typeface="Arial"/>
              </a:rPr>
              <a:t>easily.</a:t>
            </a:r>
            <a:endParaRPr sz="800">
              <a:latin typeface="Arial"/>
              <a:cs typeface="Arial"/>
            </a:endParaRPr>
          </a:p>
          <a:p>
            <a:pPr marL="21590" marR="60960">
              <a:lnSpc>
                <a:spcPts val="890"/>
              </a:lnSpc>
              <a:spcBef>
                <a:spcPts val="15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Measurements can also be read directly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from the  tape,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through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magnifying</a:t>
            </a:r>
            <a:r>
              <a:rPr sz="800" spc="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lenses.</a:t>
            </a:r>
            <a:endParaRPr sz="800">
              <a:latin typeface="Arial"/>
              <a:cs typeface="Arial"/>
            </a:endParaRPr>
          </a:p>
          <a:p>
            <a:pPr marL="21590" marR="74295">
              <a:lnSpc>
                <a:spcPts val="890"/>
              </a:lnSpc>
              <a:spcBef>
                <a:spcPts val="10"/>
              </a:spcBef>
            </a:pP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Other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functions include;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last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measurement hold  function and auto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shut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oﬀ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save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battery </a:t>
            </a:r>
            <a:r>
              <a:rPr sz="800" spc="-10" dirty="0">
                <a:solidFill>
                  <a:srgbClr val="151616"/>
                </a:solidFill>
                <a:latin typeface="Arial"/>
                <a:cs typeface="Arial"/>
              </a:rPr>
              <a:t>power.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Dimensions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W x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H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x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D 74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x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93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x 53mm. </a:t>
            </a:r>
            <a:r>
              <a:rPr sz="800" spc="-25" dirty="0">
                <a:solidFill>
                  <a:srgbClr val="151616"/>
                </a:solidFill>
                <a:latin typeface="Arial"/>
                <a:cs typeface="Arial"/>
              </a:rPr>
              <a:t>Tape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measure length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5m.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Measuring </a:t>
            </a:r>
            <a:r>
              <a:rPr sz="800" spc="-10" dirty="0">
                <a:solidFill>
                  <a:srgbClr val="151616"/>
                </a:solidFill>
                <a:latin typeface="Arial"/>
                <a:cs typeface="Arial"/>
              </a:rPr>
              <a:t>accuracy,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1  hundredth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of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a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 mm.</a:t>
            </a:r>
            <a:endParaRPr sz="800">
              <a:latin typeface="Arial"/>
              <a:cs typeface="Arial"/>
            </a:endParaRPr>
          </a:p>
        </p:txBody>
      </p:sp>
      <p:sp>
        <p:nvSpPr>
          <p:cNvPr id="537" name="object 537"/>
          <p:cNvSpPr txBox="1"/>
          <p:nvPr/>
        </p:nvSpPr>
        <p:spPr>
          <a:xfrm>
            <a:off x="7249810" y="7367690"/>
            <a:ext cx="2862580" cy="187960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0"/>
              </a:spcBef>
              <a:tabLst>
                <a:tab pos="2057400" algn="l"/>
              </a:tabLst>
            </a:pPr>
            <a:r>
              <a:rPr sz="900" spc="5" dirty="0">
                <a:solidFill>
                  <a:srgbClr val="3C2B98"/>
                </a:solidFill>
                <a:latin typeface="Arial"/>
                <a:cs typeface="Arial"/>
                <a:hlinkClick r:id="rId20"/>
              </a:rPr>
              <a:t>www.technologystudent.com</a:t>
            </a:r>
            <a:r>
              <a:rPr sz="900" spc="25" dirty="0">
                <a:solidFill>
                  <a:srgbClr val="3C2B98"/>
                </a:solidFill>
                <a:latin typeface="Arial"/>
                <a:cs typeface="Arial"/>
                <a:hlinkClick r:id="rId20"/>
              </a:rPr>
              <a:t> </a:t>
            </a:r>
            <a:r>
              <a:rPr sz="900" spc="15" dirty="0">
                <a:solidFill>
                  <a:srgbClr val="3C2B98"/>
                </a:solidFill>
                <a:latin typeface="Arial"/>
                <a:cs typeface="Arial"/>
              </a:rPr>
              <a:t>©</a:t>
            </a:r>
            <a:r>
              <a:rPr sz="900" spc="25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900" spc="10" dirty="0">
                <a:solidFill>
                  <a:srgbClr val="3C2B98"/>
                </a:solidFill>
                <a:latin typeface="Arial"/>
                <a:cs typeface="Arial"/>
              </a:rPr>
              <a:t>2018	</a:t>
            </a:r>
            <a:r>
              <a:rPr sz="900" dirty="0">
                <a:solidFill>
                  <a:srgbClr val="3C2B98"/>
                </a:solidFill>
                <a:latin typeface="Arial"/>
                <a:cs typeface="Arial"/>
              </a:rPr>
              <a:t>V.Ryan </a:t>
            </a:r>
            <a:r>
              <a:rPr sz="900" spc="15" dirty="0">
                <a:solidFill>
                  <a:srgbClr val="3C2B98"/>
                </a:solidFill>
                <a:latin typeface="Arial"/>
                <a:cs typeface="Arial"/>
              </a:rPr>
              <a:t>©</a:t>
            </a:r>
            <a:r>
              <a:rPr sz="900" spc="-60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900" spc="10" dirty="0">
                <a:solidFill>
                  <a:srgbClr val="3C2B98"/>
                </a:solidFill>
                <a:latin typeface="Arial"/>
                <a:cs typeface="Arial"/>
              </a:rPr>
              <a:t>2018</a:t>
            </a:r>
            <a:endParaRPr sz="900">
              <a:latin typeface="Arial"/>
              <a:cs typeface="Arial"/>
            </a:endParaRPr>
          </a:p>
        </p:txBody>
      </p:sp>
      <p:sp>
        <p:nvSpPr>
          <p:cNvPr id="538" name="object 538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0"/>
              </a:spcBef>
            </a:pPr>
            <a:r>
              <a:rPr spc="35" dirty="0"/>
              <a:t>WORLD </a:t>
            </a:r>
            <a:r>
              <a:rPr spc="30" dirty="0"/>
              <a:t>ASSOCIATION OF </a:t>
            </a:r>
            <a:r>
              <a:rPr spc="40" dirty="0"/>
              <a:t>TECHNOLOGY </a:t>
            </a:r>
            <a:r>
              <a:rPr spc="35" dirty="0"/>
              <a:t>TEACHERS</a:t>
            </a:r>
          </a:p>
        </p:txBody>
      </p:sp>
      <p:sp>
        <p:nvSpPr>
          <p:cNvPr id="539" name="object 539"/>
          <p:cNvSpPr txBox="1"/>
          <p:nvPr/>
        </p:nvSpPr>
        <p:spPr>
          <a:xfrm>
            <a:off x="4106034" y="7385572"/>
            <a:ext cx="2849245" cy="187325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0"/>
              </a:spcBef>
            </a:pPr>
            <a:r>
              <a:rPr sz="900" spc="5" dirty="0">
                <a:solidFill>
                  <a:srgbClr val="3C2B98"/>
                </a:solidFill>
                <a:latin typeface="Arial"/>
                <a:cs typeface="Arial"/>
                <a:hlinkClick r:id="rId21"/>
              </a:rPr>
              <a:t>https://www.facebook.com/groups/254963448192823/</a:t>
            </a:r>
            <a:endParaRPr sz="900">
              <a:latin typeface="Arial"/>
              <a:cs typeface="Arial"/>
            </a:endParaRPr>
          </a:p>
        </p:txBody>
      </p:sp>
      <p:sp>
        <p:nvSpPr>
          <p:cNvPr id="534" name="object 534"/>
          <p:cNvSpPr txBox="1"/>
          <p:nvPr/>
        </p:nvSpPr>
        <p:spPr>
          <a:xfrm>
            <a:off x="6786580" y="4106613"/>
            <a:ext cx="1738630" cy="11176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550" spc="0" dirty="0">
                <a:solidFill>
                  <a:srgbClr val="3C2B98"/>
                </a:solidFill>
                <a:latin typeface="Arial"/>
                <a:cs typeface="Arial"/>
                <a:hlinkClick r:id="rId22"/>
              </a:rPr>
              <a:t>https://www.facebook.com/groups/254963448192823/</a:t>
            </a:r>
            <a:endParaRPr sz="550">
              <a:latin typeface="Arial"/>
              <a:cs typeface="Arial"/>
            </a:endParaRPr>
          </a:p>
        </p:txBody>
      </p:sp>
      <p:sp>
        <p:nvSpPr>
          <p:cNvPr id="535" name="object 535"/>
          <p:cNvSpPr txBox="1"/>
          <p:nvPr/>
        </p:nvSpPr>
        <p:spPr>
          <a:xfrm>
            <a:off x="4743716" y="4108406"/>
            <a:ext cx="1932939" cy="11176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550" spc="10" dirty="0">
                <a:solidFill>
                  <a:srgbClr val="3C2B98"/>
                </a:solidFill>
                <a:latin typeface="Arial"/>
                <a:cs typeface="Arial"/>
              </a:rPr>
              <a:t>WORLD ASSOCIATION OF TECHNOLOGY</a:t>
            </a:r>
            <a:r>
              <a:rPr sz="550" spc="80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550" spc="10" dirty="0">
                <a:solidFill>
                  <a:srgbClr val="3C2B98"/>
                </a:solidFill>
                <a:latin typeface="Arial"/>
                <a:cs typeface="Arial"/>
              </a:rPr>
              <a:t>TEACHERS</a:t>
            </a:r>
            <a:endParaRPr sz="550">
              <a:latin typeface="Arial"/>
              <a:cs typeface="Arial"/>
            </a:endParaRPr>
          </a:p>
        </p:txBody>
      </p:sp>
      <p:sp>
        <p:nvSpPr>
          <p:cNvPr id="536" name="object 536"/>
          <p:cNvSpPr txBox="1"/>
          <p:nvPr/>
        </p:nvSpPr>
        <p:spPr>
          <a:xfrm>
            <a:off x="8693863" y="4095975"/>
            <a:ext cx="1746885" cy="11176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550" spc="0" dirty="0">
                <a:solidFill>
                  <a:srgbClr val="3C2B98"/>
                </a:solidFill>
                <a:latin typeface="Arial"/>
                <a:cs typeface="Arial"/>
                <a:hlinkClick r:id="rId20"/>
              </a:rPr>
              <a:t>www.technologystudent.com </a:t>
            </a:r>
            <a:r>
              <a:rPr sz="550" spc="5" dirty="0">
                <a:solidFill>
                  <a:srgbClr val="3C2B98"/>
                </a:solidFill>
                <a:latin typeface="Arial"/>
                <a:cs typeface="Arial"/>
                <a:hlinkClick r:id="rId20"/>
              </a:rPr>
              <a:t>© </a:t>
            </a:r>
            <a:r>
              <a:rPr sz="550" spc="0" dirty="0">
                <a:solidFill>
                  <a:srgbClr val="3C2B98"/>
                </a:solidFill>
                <a:latin typeface="Arial"/>
                <a:cs typeface="Arial"/>
              </a:rPr>
              <a:t>2018 </a:t>
            </a:r>
            <a:r>
              <a:rPr sz="550" spc="-5" dirty="0">
                <a:solidFill>
                  <a:srgbClr val="3C2B98"/>
                </a:solidFill>
                <a:latin typeface="Arial"/>
                <a:cs typeface="Arial"/>
              </a:rPr>
              <a:t>V.Ryan </a:t>
            </a:r>
            <a:r>
              <a:rPr sz="550" spc="5" dirty="0">
                <a:solidFill>
                  <a:srgbClr val="3C2B98"/>
                </a:solidFill>
                <a:latin typeface="Arial"/>
                <a:cs typeface="Arial"/>
              </a:rPr>
              <a:t>©</a:t>
            </a:r>
            <a:r>
              <a:rPr sz="550" spc="-45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550" spc="0" dirty="0">
                <a:solidFill>
                  <a:srgbClr val="3C2B98"/>
                </a:solidFill>
                <a:latin typeface="Arial"/>
                <a:cs typeface="Arial"/>
              </a:rPr>
              <a:t>2018</a:t>
            </a:r>
            <a:endParaRPr sz="5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6986" y="86957"/>
            <a:ext cx="10465435" cy="7366634"/>
          </a:xfrm>
          <a:custGeom>
            <a:avLst/>
            <a:gdLst/>
            <a:ahLst/>
            <a:cxnLst/>
            <a:rect l="l" t="t" r="r" b="b"/>
            <a:pathLst>
              <a:path w="10465435" h="7366634">
                <a:moveTo>
                  <a:pt x="0" y="0"/>
                </a:moveTo>
                <a:lnTo>
                  <a:pt x="10464866" y="0"/>
                </a:lnTo>
                <a:lnTo>
                  <a:pt x="10464866" y="7366045"/>
                </a:lnTo>
                <a:lnTo>
                  <a:pt x="0" y="7366045"/>
                </a:lnTo>
                <a:lnTo>
                  <a:pt x="0" y="0"/>
                </a:lnTo>
                <a:close/>
              </a:path>
            </a:pathLst>
          </a:custGeom>
          <a:solidFill>
            <a:srgbClr val="F9F5A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92175" y="482950"/>
            <a:ext cx="10325735" cy="6900545"/>
          </a:xfrm>
          <a:custGeom>
            <a:avLst/>
            <a:gdLst/>
            <a:ahLst/>
            <a:cxnLst/>
            <a:rect l="l" t="t" r="r" b="b"/>
            <a:pathLst>
              <a:path w="10325735" h="6900545">
                <a:moveTo>
                  <a:pt x="0" y="0"/>
                </a:moveTo>
                <a:lnTo>
                  <a:pt x="10325106" y="0"/>
                </a:lnTo>
                <a:lnTo>
                  <a:pt x="10325106" y="6900099"/>
                </a:lnTo>
                <a:lnTo>
                  <a:pt x="0" y="69000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43464" y="7172052"/>
            <a:ext cx="10231755" cy="203200"/>
          </a:xfrm>
          <a:custGeom>
            <a:avLst/>
            <a:gdLst/>
            <a:ahLst/>
            <a:cxnLst/>
            <a:rect l="l" t="t" r="r" b="b"/>
            <a:pathLst>
              <a:path w="10231755" h="203200">
                <a:moveTo>
                  <a:pt x="0" y="0"/>
                </a:moveTo>
                <a:lnTo>
                  <a:pt x="10231462" y="0"/>
                </a:lnTo>
                <a:lnTo>
                  <a:pt x="10231462" y="203198"/>
                </a:lnTo>
                <a:lnTo>
                  <a:pt x="0" y="203198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19659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5776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99035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46658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94283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541907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8001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621283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668908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16532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51460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789562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83083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87846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926085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964183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00228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04356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091185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138808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176911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21501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256287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303912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351537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399161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43726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1478537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1526162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157378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1608714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164681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168809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1735715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1783339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1821437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185954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190081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1948439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1996062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2027811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206591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2107187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2154812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220243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2250061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228816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2329437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237706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242468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2459614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249771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253899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258661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2634239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2672337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271044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275171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2799337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2846962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2885065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2923167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296444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301206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305969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3107315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314541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318669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3234315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328194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3316866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3354969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339624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3443867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3491492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3529591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356769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3608967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365659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370421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3742311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378041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3821687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3869312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391693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3964561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400266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4043937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409156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413918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4174114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421221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425349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430111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4348739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4386837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442494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446621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4513837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4561462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4599565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4637667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467894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472656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477419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4821815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485991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490119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4948815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499644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5031366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object 116"/>
          <p:cNvSpPr/>
          <p:nvPr/>
        </p:nvSpPr>
        <p:spPr>
          <a:xfrm>
            <a:off x="5069469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object 117"/>
          <p:cNvSpPr/>
          <p:nvPr/>
        </p:nvSpPr>
        <p:spPr>
          <a:xfrm>
            <a:off x="511074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" name="object 118"/>
          <p:cNvSpPr/>
          <p:nvPr/>
        </p:nvSpPr>
        <p:spPr>
          <a:xfrm>
            <a:off x="5158367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" name="object 119"/>
          <p:cNvSpPr/>
          <p:nvPr/>
        </p:nvSpPr>
        <p:spPr>
          <a:xfrm>
            <a:off x="5205992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" name="object 120"/>
          <p:cNvSpPr/>
          <p:nvPr/>
        </p:nvSpPr>
        <p:spPr>
          <a:xfrm>
            <a:off x="5244091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" name="object 121"/>
          <p:cNvSpPr/>
          <p:nvPr/>
        </p:nvSpPr>
        <p:spPr>
          <a:xfrm>
            <a:off x="528219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" name="object 122"/>
          <p:cNvSpPr/>
          <p:nvPr/>
        </p:nvSpPr>
        <p:spPr>
          <a:xfrm>
            <a:off x="5323467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" name="object 123"/>
          <p:cNvSpPr/>
          <p:nvPr/>
        </p:nvSpPr>
        <p:spPr>
          <a:xfrm>
            <a:off x="537109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" name="object 124"/>
          <p:cNvSpPr/>
          <p:nvPr/>
        </p:nvSpPr>
        <p:spPr>
          <a:xfrm>
            <a:off x="541871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" name="object 125"/>
          <p:cNvSpPr/>
          <p:nvPr/>
        </p:nvSpPr>
        <p:spPr>
          <a:xfrm>
            <a:off x="5450465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" name="object 126"/>
          <p:cNvSpPr/>
          <p:nvPr/>
        </p:nvSpPr>
        <p:spPr>
          <a:xfrm>
            <a:off x="548856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" name="object 127"/>
          <p:cNvSpPr/>
          <p:nvPr/>
        </p:nvSpPr>
        <p:spPr>
          <a:xfrm>
            <a:off x="552984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" name="object 128"/>
          <p:cNvSpPr/>
          <p:nvPr/>
        </p:nvSpPr>
        <p:spPr>
          <a:xfrm>
            <a:off x="5577465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" name="object 129"/>
          <p:cNvSpPr/>
          <p:nvPr/>
        </p:nvSpPr>
        <p:spPr>
          <a:xfrm>
            <a:off x="562509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" name="object 130"/>
          <p:cNvSpPr/>
          <p:nvPr/>
        </p:nvSpPr>
        <p:spPr>
          <a:xfrm>
            <a:off x="5672714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" name="object 131"/>
          <p:cNvSpPr/>
          <p:nvPr/>
        </p:nvSpPr>
        <p:spPr>
          <a:xfrm>
            <a:off x="571081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" name="object 132"/>
          <p:cNvSpPr/>
          <p:nvPr/>
        </p:nvSpPr>
        <p:spPr>
          <a:xfrm>
            <a:off x="575209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" name="object 133"/>
          <p:cNvSpPr/>
          <p:nvPr/>
        </p:nvSpPr>
        <p:spPr>
          <a:xfrm>
            <a:off x="5799715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" name="object 134"/>
          <p:cNvSpPr/>
          <p:nvPr/>
        </p:nvSpPr>
        <p:spPr>
          <a:xfrm>
            <a:off x="5847339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" name="object 135"/>
          <p:cNvSpPr/>
          <p:nvPr/>
        </p:nvSpPr>
        <p:spPr>
          <a:xfrm>
            <a:off x="5882266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" name="object 136"/>
          <p:cNvSpPr/>
          <p:nvPr/>
        </p:nvSpPr>
        <p:spPr>
          <a:xfrm>
            <a:off x="5920369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" name="object 137"/>
          <p:cNvSpPr/>
          <p:nvPr/>
        </p:nvSpPr>
        <p:spPr>
          <a:xfrm>
            <a:off x="5961642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" name="object 138"/>
          <p:cNvSpPr/>
          <p:nvPr/>
        </p:nvSpPr>
        <p:spPr>
          <a:xfrm>
            <a:off x="6009267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" name="object 139"/>
          <p:cNvSpPr/>
          <p:nvPr/>
        </p:nvSpPr>
        <p:spPr>
          <a:xfrm>
            <a:off x="605689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" name="object 140"/>
          <p:cNvSpPr/>
          <p:nvPr/>
        </p:nvSpPr>
        <p:spPr>
          <a:xfrm>
            <a:off x="6094990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" name="object 141"/>
          <p:cNvSpPr/>
          <p:nvPr/>
        </p:nvSpPr>
        <p:spPr>
          <a:xfrm>
            <a:off x="6133092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" name="object 142"/>
          <p:cNvSpPr/>
          <p:nvPr/>
        </p:nvSpPr>
        <p:spPr>
          <a:xfrm>
            <a:off x="617436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" name="object 143"/>
          <p:cNvSpPr/>
          <p:nvPr/>
        </p:nvSpPr>
        <p:spPr>
          <a:xfrm>
            <a:off x="622199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" name="object 144"/>
          <p:cNvSpPr/>
          <p:nvPr/>
        </p:nvSpPr>
        <p:spPr>
          <a:xfrm>
            <a:off x="626961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" name="object 145"/>
          <p:cNvSpPr/>
          <p:nvPr/>
        </p:nvSpPr>
        <p:spPr>
          <a:xfrm>
            <a:off x="6307717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" name="object 146"/>
          <p:cNvSpPr/>
          <p:nvPr/>
        </p:nvSpPr>
        <p:spPr>
          <a:xfrm>
            <a:off x="634582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" name="object 147"/>
          <p:cNvSpPr/>
          <p:nvPr/>
        </p:nvSpPr>
        <p:spPr>
          <a:xfrm>
            <a:off x="6387095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" name="object 148"/>
          <p:cNvSpPr/>
          <p:nvPr/>
        </p:nvSpPr>
        <p:spPr>
          <a:xfrm>
            <a:off x="6434719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" name="object 149"/>
          <p:cNvSpPr/>
          <p:nvPr/>
        </p:nvSpPr>
        <p:spPr>
          <a:xfrm>
            <a:off x="648234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" name="object 150"/>
          <p:cNvSpPr/>
          <p:nvPr/>
        </p:nvSpPr>
        <p:spPr>
          <a:xfrm>
            <a:off x="6529968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" name="object 151"/>
          <p:cNvSpPr/>
          <p:nvPr/>
        </p:nvSpPr>
        <p:spPr>
          <a:xfrm>
            <a:off x="656807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" name="object 152"/>
          <p:cNvSpPr/>
          <p:nvPr/>
        </p:nvSpPr>
        <p:spPr>
          <a:xfrm>
            <a:off x="6609343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" name="object 153"/>
          <p:cNvSpPr/>
          <p:nvPr/>
        </p:nvSpPr>
        <p:spPr>
          <a:xfrm>
            <a:off x="6656968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" name="object 154"/>
          <p:cNvSpPr/>
          <p:nvPr/>
        </p:nvSpPr>
        <p:spPr>
          <a:xfrm>
            <a:off x="6704593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" name="object 155"/>
          <p:cNvSpPr/>
          <p:nvPr/>
        </p:nvSpPr>
        <p:spPr>
          <a:xfrm>
            <a:off x="6739520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" name="object 156"/>
          <p:cNvSpPr/>
          <p:nvPr/>
        </p:nvSpPr>
        <p:spPr>
          <a:xfrm>
            <a:off x="6777622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" name="object 157"/>
          <p:cNvSpPr/>
          <p:nvPr/>
        </p:nvSpPr>
        <p:spPr>
          <a:xfrm>
            <a:off x="681889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" name="object 158"/>
          <p:cNvSpPr/>
          <p:nvPr/>
        </p:nvSpPr>
        <p:spPr>
          <a:xfrm>
            <a:off x="686652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" name="object 159"/>
          <p:cNvSpPr/>
          <p:nvPr/>
        </p:nvSpPr>
        <p:spPr>
          <a:xfrm>
            <a:off x="6914145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" name="object 160"/>
          <p:cNvSpPr/>
          <p:nvPr/>
        </p:nvSpPr>
        <p:spPr>
          <a:xfrm>
            <a:off x="6952243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" name="object 161"/>
          <p:cNvSpPr/>
          <p:nvPr/>
        </p:nvSpPr>
        <p:spPr>
          <a:xfrm>
            <a:off x="699034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" name="object 162"/>
          <p:cNvSpPr/>
          <p:nvPr/>
        </p:nvSpPr>
        <p:spPr>
          <a:xfrm>
            <a:off x="703162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" name="object 163"/>
          <p:cNvSpPr/>
          <p:nvPr/>
        </p:nvSpPr>
        <p:spPr>
          <a:xfrm>
            <a:off x="7079245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" name="object 164"/>
          <p:cNvSpPr/>
          <p:nvPr/>
        </p:nvSpPr>
        <p:spPr>
          <a:xfrm>
            <a:off x="7126868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" name="object 165"/>
          <p:cNvSpPr/>
          <p:nvPr/>
        </p:nvSpPr>
        <p:spPr>
          <a:xfrm>
            <a:off x="7203064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" name="object 166"/>
          <p:cNvSpPr/>
          <p:nvPr/>
        </p:nvSpPr>
        <p:spPr>
          <a:xfrm>
            <a:off x="724116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" name="object 167"/>
          <p:cNvSpPr/>
          <p:nvPr/>
        </p:nvSpPr>
        <p:spPr>
          <a:xfrm>
            <a:off x="7282439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" name="object 168"/>
          <p:cNvSpPr/>
          <p:nvPr/>
        </p:nvSpPr>
        <p:spPr>
          <a:xfrm>
            <a:off x="733006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" name="object 169"/>
          <p:cNvSpPr/>
          <p:nvPr/>
        </p:nvSpPr>
        <p:spPr>
          <a:xfrm>
            <a:off x="7377689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" name="object 170"/>
          <p:cNvSpPr/>
          <p:nvPr/>
        </p:nvSpPr>
        <p:spPr>
          <a:xfrm>
            <a:off x="7425312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" name="object 171"/>
          <p:cNvSpPr/>
          <p:nvPr/>
        </p:nvSpPr>
        <p:spPr>
          <a:xfrm>
            <a:off x="746341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" name="object 172"/>
          <p:cNvSpPr/>
          <p:nvPr/>
        </p:nvSpPr>
        <p:spPr>
          <a:xfrm>
            <a:off x="7504689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" name="object 173"/>
          <p:cNvSpPr/>
          <p:nvPr/>
        </p:nvSpPr>
        <p:spPr>
          <a:xfrm>
            <a:off x="755231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" name="object 174"/>
          <p:cNvSpPr/>
          <p:nvPr/>
        </p:nvSpPr>
        <p:spPr>
          <a:xfrm>
            <a:off x="7599937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" name="object 175"/>
          <p:cNvSpPr/>
          <p:nvPr/>
        </p:nvSpPr>
        <p:spPr>
          <a:xfrm>
            <a:off x="7634864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" name="object 176"/>
          <p:cNvSpPr/>
          <p:nvPr/>
        </p:nvSpPr>
        <p:spPr>
          <a:xfrm>
            <a:off x="7672968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" name="object 177"/>
          <p:cNvSpPr/>
          <p:nvPr/>
        </p:nvSpPr>
        <p:spPr>
          <a:xfrm>
            <a:off x="771424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" name="object 178"/>
          <p:cNvSpPr/>
          <p:nvPr/>
        </p:nvSpPr>
        <p:spPr>
          <a:xfrm>
            <a:off x="776186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" name="object 179"/>
          <p:cNvSpPr/>
          <p:nvPr/>
        </p:nvSpPr>
        <p:spPr>
          <a:xfrm>
            <a:off x="7809489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" name="object 180"/>
          <p:cNvSpPr/>
          <p:nvPr/>
        </p:nvSpPr>
        <p:spPr>
          <a:xfrm>
            <a:off x="7847589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" name="object 181"/>
          <p:cNvSpPr/>
          <p:nvPr/>
        </p:nvSpPr>
        <p:spPr>
          <a:xfrm>
            <a:off x="788569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" name="object 182"/>
          <p:cNvSpPr/>
          <p:nvPr/>
        </p:nvSpPr>
        <p:spPr>
          <a:xfrm>
            <a:off x="792696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" name="object 183"/>
          <p:cNvSpPr/>
          <p:nvPr/>
        </p:nvSpPr>
        <p:spPr>
          <a:xfrm>
            <a:off x="7974589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" name="object 184"/>
          <p:cNvSpPr/>
          <p:nvPr/>
        </p:nvSpPr>
        <p:spPr>
          <a:xfrm>
            <a:off x="802221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" name="object 185"/>
          <p:cNvSpPr/>
          <p:nvPr/>
        </p:nvSpPr>
        <p:spPr>
          <a:xfrm>
            <a:off x="8060316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" name="object 186"/>
          <p:cNvSpPr/>
          <p:nvPr/>
        </p:nvSpPr>
        <p:spPr>
          <a:xfrm>
            <a:off x="8098418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" name="object 187"/>
          <p:cNvSpPr/>
          <p:nvPr/>
        </p:nvSpPr>
        <p:spPr>
          <a:xfrm>
            <a:off x="8139693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" name="object 188"/>
          <p:cNvSpPr/>
          <p:nvPr/>
        </p:nvSpPr>
        <p:spPr>
          <a:xfrm>
            <a:off x="8187318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" name="object 189"/>
          <p:cNvSpPr/>
          <p:nvPr/>
        </p:nvSpPr>
        <p:spPr>
          <a:xfrm>
            <a:off x="8234943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" name="object 190"/>
          <p:cNvSpPr/>
          <p:nvPr/>
        </p:nvSpPr>
        <p:spPr>
          <a:xfrm>
            <a:off x="8282566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" name="object 191"/>
          <p:cNvSpPr/>
          <p:nvPr/>
        </p:nvSpPr>
        <p:spPr>
          <a:xfrm>
            <a:off x="8320668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" name="object 192"/>
          <p:cNvSpPr/>
          <p:nvPr/>
        </p:nvSpPr>
        <p:spPr>
          <a:xfrm>
            <a:off x="8361943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" name="object 193"/>
          <p:cNvSpPr/>
          <p:nvPr/>
        </p:nvSpPr>
        <p:spPr>
          <a:xfrm>
            <a:off x="8409568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" name="object 194"/>
          <p:cNvSpPr/>
          <p:nvPr/>
        </p:nvSpPr>
        <p:spPr>
          <a:xfrm>
            <a:off x="845719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" name="object 195"/>
          <p:cNvSpPr/>
          <p:nvPr/>
        </p:nvSpPr>
        <p:spPr>
          <a:xfrm>
            <a:off x="8492118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" name="object 196"/>
          <p:cNvSpPr/>
          <p:nvPr/>
        </p:nvSpPr>
        <p:spPr>
          <a:xfrm>
            <a:off x="853022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" name="object 197"/>
          <p:cNvSpPr/>
          <p:nvPr/>
        </p:nvSpPr>
        <p:spPr>
          <a:xfrm>
            <a:off x="8571495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8" name="object 198"/>
          <p:cNvSpPr/>
          <p:nvPr/>
        </p:nvSpPr>
        <p:spPr>
          <a:xfrm>
            <a:off x="861912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9" name="object 199"/>
          <p:cNvSpPr/>
          <p:nvPr/>
        </p:nvSpPr>
        <p:spPr>
          <a:xfrm>
            <a:off x="8666743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0" name="object 200"/>
          <p:cNvSpPr/>
          <p:nvPr/>
        </p:nvSpPr>
        <p:spPr>
          <a:xfrm>
            <a:off x="8704843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1" name="object 201"/>
          <p:cNvSpPr/>
          <p:nvPr/>
        </p:nvSpPr>
        <p:spPr>
          <a:xfrm>
            <a:off x="8742945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2" name="object 202"/>
          <p:cNvSpPr/>
          <p:nvPr/>
        </p:nvSpPr>
        <p:spPr>
          <a:xfrm>
            <a:off x="8784218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3" name="object 203"/>
          <p:cNvSpPr/>
          <p:nvPr/>
        </p:nvSpPr>
        <p:spPr>
          <a:xfrm>
            <a:off x="8831843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4" name="object 204"/>
          <p:cNvSpPr/>
          <p:nvPr/>
        </p:nvSpPr>
        <p:spPr>
          <a:xfrm>
            <a:off x="8879468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5" name="object 205"/>
          <p:cNvSpPr/>
          <p:nvPr/>
        </p:nvSpPr>
        <p:spPr>
          <a:xfrm>
            <a:off x="8911216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6" name="object 206"/>
          <p:cNvSpPr/>
          <p:nvPr/>
        </p:nvSpPr>
        <p:spPr>
          <a:xfrm>
            <a:off x="8949318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7" name="object 207"/>
          <p:cNvSpPr/>
          <p:nvPr/>
        </p:nvSpPr>
        <p:spPr>
          <a:xfrm>
            <a:off x="8990593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8" name="object 208"/>
          <p:cNvSpPr/>
          <p:nvPr/>
        </p:nvSpPr>
        <p:spPr>
          <a:xfrm>
            <a:off x="9038218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9" name="object 209"/>
          <p:cNvSpPr/>
          <p:nvPr/>
        </p:nvSpPr>
        <p:spPr>
          <a:xfrm>
            <a:off x="908584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0" name="object 210"/>
          <p:cNvSpPr/>
          <p:nvPr/>
        </p:nvSpPr>
        <p:spPr>
          <a:xfrm>
            <a:off x="9133466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1" name="object 211"/>
          <p:cNvSpPr/>
          <p:nvPr/>
        </p:nvSpPr>
        <p:spPr>
          <a:xfrm>
            <a:off x="9171568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2" name="object 212"/>
          <p:cNvSpPr/>
          <p:nvPr/>
        </p:nvSpPr>
        <p:spPr>
          <a:xfrm>
            <a:off x="9212843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3" name="object 213"/>
          <p:cNvSpPr/>
          <p:nvPr/>
        </p:nvSpPr>
        <p:spPr>
          <a:xfrm>
            <a:off x="926046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4" name="object 214"/>
          <p:cNvSpPr/>
          <p:nvPr/>
        </p:nvSpPr>
        <p:spPr>
          <a:xfrm>
            <a:off x="930809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5" name="object 215"/>
          <p:cNvSpPr/>
          <p:nvPr/>
        </p:nvSpPr>
        <p:spPr>
          <a:xfrm>
            <a:off x="9343018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6" name="object 216"/>
          <p:cNvSpPr/>
          <p:nvPr/>
        </p:nvSpPr>
        <p:spPr>
          <a:xfrm>
            <a:off x="938112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7" name="object 217"/>
          <p:cNvSpPr/>
          <p:nvPr/>
        </p:nvSpPr>
        <p:spPr>
          <a:xfrm>
            <a:off x="9422395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8" name="object 218"/>
          <p:cNvSpPr/>
          <p:nvPr/>
        </p:nvSpPr>
        <p:spPr>
          <a:xfrm>
            <a:off x="9470018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9" name="object 219"/>
          <p:cNvSpPr/>
          <p:nvPr/>
        </p:nvSpPr>
        <p:spPr>
          <a:xfrm>
            <a:off x="9517643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0" name="object 220"/>
          <p:cNvSpPr/>
          <p:nvPr/>
        </p:nvSpPr>
        <p:spPr>
          <a:xfrm>
            <a:off x="9555743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1" name="object 221"/>
          <p:cNvSpPr/>
          <p:nvPr/>
        </p:nvSpPr>
        <p:spPr>
          <a:xfrm>
            <a:off x="9593845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2" name="object 222"/>
          <p:cNvSpPr/>
          <p:nvPr/>
        </p:nvSpPr>
        <p:spPr>
          <a:xfrm>
            <a:off x="9635118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3" name="object 223"/>
          <p:cNvSpPr/>
          <p:nvPr/>
        </p:nvSpPr>
        <p:spPr>
          <a:xfrm>
            <a:off x="9682743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4" name="object 224"/>
          <p:cNvSpPr/>
          <p:nvPr/>
        </p:nvSpPr>
        <p:spPr>
          <a:xfrm>
            <a:off x="9730368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5" name="object 225"/>
          <p:cNvSpPr/>
          <p:nvPr/>
        </p:nvSpPr>
        <p:spPr>
          <a:xfrm>
            <a:off x="9768470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6" name="object 226"/>
          <p:cNvSpPr/>
          <p:nvPr/>
        </p:nvSpPr>
        <p:spPr>
          <a:xfrm>
            <a:off x="9806572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7" name="object 227"/>
          <p:cNvSpPr/>
          <p:nvPr/>
        </p:nvSpPr>
        <p:spPr>
          <a:xfrm>
            <a:off x="984784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8" name="object 228"/>
          <p:cNvSpPr/>
          <p:nvPr/>
        </p:nvSpPr>
        <p:spPr>
          <a:xfrm>
            <a:off x="989547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9" name="object 229"/>
          <p:cNvSpPr/>
          <p:nvPr/>
        </p:nvSpPr>
        <p:spPr>
          <a:xfrm>
            <a:off x="9943095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0" name="object 230"/>
          <p:cNvSpPr/>
          <p:nvPr/>
        </p:nvSpPr>
        <p:spPr>
          <a:xfrm>
            <a:off x="9990720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1" name="object 231"/>
          <p:cNvSpPr/>
          <p:nvPr/>
        </p:nvSpPr>
        <p:spPr>
          <a:xfrm>
            <a:off x="10028822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2" name="object 232"/>
          <p:cNvSpPr/>
          <p:nvPr/>
        </p:nvSpPr>
        <p:spPr>
          <a:xfrm>
            <a:off x="1007009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3" name="object 233"/>
          <p:cNvSpPr/>
          <p:nvPr/>
        </p:nvSpPr>
        <p:spPr>
          <a:xfrm>
            <a:off x="1011772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4" name="object 234"/>
          <p:cNvSpPr/>
          <p:nvPr/>
        </p:nvSpPr>
        <p:spPr>
          <a:xfrm>
            <a:off x="10165345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5" name="object 235"/>
          <p:cNvSpPr/>
          <p:nvPr/>
        </p:nvSpPr>
        <p:spPr>
          <a:xfrm>
            <a:off x="10200272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6" name="object 236"/>
          <p:cNvSpPr/>
          <p:nvPr/>
        </p:nvSpPr>
        <p:spPr>
          <a:xfrm>
            <a:off x="1023837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7" name="object 237"/>
          <p:cNvSpPr/>
          <p:nvPr/>
        </p:nvSpPr>
        <p:spPr>
          <a:xfrm>
            <a:off x="10279649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8" name="object 238"/>
          <p:cNvSpPr/>
          <p:nvPr/>
        </p:nvSpPr>
        <p:spPr>
          <a:xfrm>
            <a:off x="10327272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9" name="object 239"/>
          <p:cNvSpPr/>
          <p:nvPr/>
        </p:nvSpPr>
        <p:spPr>
          <a:xfrm>
            <a:off x="10374897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0" name="object 240"/>
          <p:cNvSpPr/>
          <p:nvPr/>
        </p:nvSpPr>
        <p:spPr>
          <a:xfrm>
            <a:off x="10412996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1" name="object 241"/>
          <p:cNvSpPr/>
          <p:nvPr/>
        </p:nvSpPr>
        <p:spPr>
          <a:xfrm>
            <a:off x="187913" y="480744"/>
            <a:ext cx="0" cy="6896734"/>
          </a:xfrm>
          <a:custGeom>
            <a:avLst/>
            <a:gdLst/>
            <a:ahLst/>
            <a:cxnLst/>
            <a:rect l="l" t="t" r="r" b="b"/>
            <a:pathLst>
              <a:path h="6896734">
                <a:moveTo>
                  <a:pt x="0" y="0"/>
                </a:moveTo>
                <a:lnTo>
                  <a:pt x="0" y="6896112"/>
                </a:lnTo>
              </a:path>
            </a:pathLst>
          </a:custGeom>
          <a:ln w="179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2" name="object 242"/>
          <p:cNvSpPr/>
          <p:nvPr/>
        </p:nvSpPr>
        <p:spPr>
          <a:xfrm>
            <a:off x="10525719" y="477569"/>
            <a:ext cx="0" cy="6899909"/>
          </a:xfrm>
          <a:custGeom>
            <a:avLst/>
            <a:gdLst/>
            <a:ahLst/>
            <a:cxnLst/>
            <a:rect l="l" t="t" r="r" b="b"/>
            <a:pathLst>
              <a:path h="6899909">
                <a:moveTo>
                  <a:pt x="0" y="0"/>
                </a:moveTo>
                <a:lnTo>
                  <a:pt x="0" y="6899287"/>
                </a:lnTo>
              </a:path>
            </a:pathLst>
          </a:custGeom>
          <a:ln w="179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3" name="object 243"/>
          <p:cNvSpPr txBox="1"/>
          <p:nvPr/>
        </p:nvSpPr>
        <p:spPr>
          <a:xfrm>
            <a:off x="4661428" y="252152"/>
            <a:ext cx="241363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25" dirty="0">
                <a:solidFill>
                  <a:srgbClr val="151616"/>
                </a:solidFill>
                <a:latin typeface="Arial"/>
                <a:cs typeface="Arial"/>
              </a:rPr>
              <a:t>PRODUCT</a:t>
            </a:r>
            <a:r>
              <a:rPr sz="1400" b="1" spc="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b="1" spc="30" dirty="0">
                <a:solidFill>
                  <a:srgbClr val="151616"/>
                </a:solidFill>
                <a:latin typeface="Arial"/>
                <a:cs typeface="Arial"/>
              </a:rPr>
              <a:t>DEVELOPMENT</a:t>
            </a:r>
            <a:endParaRPr sz="1400">
              <a:latin typeface="Arial"/>
              <a:cs typeface="Arial"/>
            </a:endParaRPr>
          </a:p>
        </p:txBody>
      </p:sp>
      <p:sp>
        <p:nvSpPr>
          <p:cNvPr id="244" name="object 244"/>
          <p:cNvSpPr txBox="1"/>
          <p:nvPr/>
        </p:nvSpPr>
        <p:spPr>
          <a:xfrm>
            <a:off x="9589033" y="226750"/>
            <a:ext cx="79502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25" dirty="0">
                <a:solidFill>
                  <a:srgbClr val="151616"/>
                </a:solidFill>
                <a:latin typeface="Arial"/>
                <a:cs typeface="Arial"/>
              </a:rPr>
              <a:t>SHEET</a:t>
            </a:r>
            <a:r>
              <a:rPr sz="1400" b="1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b="1" spc="-5" dirty="0">
                <a:solidFill>
                  <a:srgbClr val="151616"/>
                </a:solidFill>
                <a:latin typeface="Arial"/>
                <a:cs typeface="Arial"/>
              </a:rPr>
              <a:t>7</a:t>
            </a:r>
            <a:endParaRPr sz="1400">
              <a:latin typeface="Arial"/>
              <a:cs typeface="Arial"/>
            </a:endParaRPr>
          </a:p>
        </p:txBody>
      </p:sp>
      <p:sp>
        <p:nvSpPr>
          <p:cNvPr id="245" name="object 245"/>
          <p:cNvSpPr/>
          <p:nvPr/>
        </p:nvSpPr>
        <p:spPr>
          <a:xfrm>
            <a:off x="179165" y="480765"/>
            <a:ext cx="10354310" cy="0"/>
          </a:xfrm>
          <a:custGeom>
            <a:avLst/>
            <a:gdLst/>
            <a:ahLst/>
            <a:cxnLst/>
            <a:rect l="l" t="t" r="r" b="b"/>
            <a:pathLst>
              <a:path w="10354310">
                <a:moveTo>
                  <a:pt x="0" y="0"/>
                </a:moveTo>
                <a:lnTo>
                  <a:pt x="10354124" y="0"/>
                </a:lnTo>
              </a:path>
            </a:pathLst>
          </a:custGeom>
          <a:ln w="179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6" name="object 246"/>
          <p:cNvSpPr txBox="1"/>
          <p:nvPr/>
        </p:nvSpPr>
        <p:spPr>
          <a:xfrm>
            <a:off x="318024" y="252152"/>
            <a:ext cx="63055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25" dirty="0">
                <a:solidFill>
                  <a:srgbClr val="151616"/>
                </a:solidFill>
                <a:latin typeface="Arial"/>
                <a:cs typeface="Arial"/>
              </a:rPr>
              <a:t>NAME:</a:t>
            </a:r>
            <a:endParaRPr sz="1400">
              <a:latin typeface="Arial"/>
              <a:cs typeface="Arial"/>
            </a:endParaRPr>
          </a:p>
        </p:txBody>
      </p:sp>
      <p:sp>
        <p:nvSpPr>
          <p:cNvPr id="247" name="object 247"/>
          <p:cNvSpPr/>
          <p:nvPr/>
        </p:nvSpPr>
        <p:spPr>
          <a:xfrm>
            <a:off x="746283" y="710164"/>
            <a:ext cx="1425488" cy="127706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8" name="object 248"/>
          <p:cNvSpPr/>
          <p:nvPr/>
        </p:nvSpPr>
        <p:spPr>
          <a:xfrm>
            <a:off x="4582110" y="700221"/>
            <a:ext cx="1447327" cy="97488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9" name="object 249"/>
          <p:cNvSpPr/>
          <p:nvPr/>
        </p:nvSpPr>
        <p:spPr>
          <a:xfrm>
            <a:off x="1948806" y="632821"/>
            <a:ext cx="2508250" cy="105099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0" name="object 250"/>
          <p:cNvSpPr/>
          <p:nvPr/>
        </p:nvSpPr>
        <p:spPr>
          <a:xfrm>
            <a:off x="3337866" y="986003"/>
            <a:ext cx="151130" cy="311785"/>
          </a:xfrm>
          <a:custGeom>
            <a:avLst/>
            <a:gdLst/>
            <a:ahLst/>
            <a:cxnLst/>
            <a:rect l="l" t="t" r="r" b="b"/>
            <a:pathLst>
              <a:path w="151129" h="311784">
                <a:moveTo>
                  <a:pt x="30161" y="311151"/>
                </a:moveTo>
                <a:lnTo>
                  <a:pt x="22620" y="307579"/>
                </a:lnTo>
                <a:lnTo>
                  <a:pt x="15080" y="304007"/>
                </a:lnTo>
                <a:lnTo>
                  <a:pt x="7540" y="300435"/>
                </a:lnTo>
                <a:lnTo>
                  <a:pt x="0" y="296863"/>
                </a:lnTo>
                <a:lnTo>
                  <a:pt x="22146" y="248268"/>
                </a:lnTo>
                <a:lnTo>
                  <a:pt x="40401" y="199320"/>
                </a:lnTo>
                <a:lnTo>
                  <a:pt x="54771" y="150018"/>
                </a:lnTo>
                <a:lnTo>
                  <a:pt x="65259" y="100364"/>
                </a:lnTo>
                <a:lnTo>
                  <a:pt x="71870" y="50357"/>
                </a:lnTo>
                <a:lnTo>
                  <a:pt x="74609" y="0"/>
                </a:lnTo>
                <a:lnTo>
                  <a:pt x="150811" y="23813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1" name="object 251"/>
          <p:cNvSpPr txBox="1"/>
          <p:nvPr/>
        </p:nvSpPr>
        <p:spPr>
          <a:xfrm>
            <a:off x="283451" y="598582"/>
            <a:ext cx="1075055" cy="10553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3970">
              <a:lnSpc>
                <a:spcPts val="925"/>
              </a:lnSpc>
              <a:spcBef>
                <a:spcPts val="100"/>
              </a:spcBef>
            </a:pPr>
            <a:r>
              <a:rPr sz="800" spc="15" dirty="0">
                <a:solidFill>
                  <a:srgbClr val="151616"/>
                </a:solidFill>
                <a:latin typeface="Arial"/>
                <a:cs typeface="Arial"/>
              </a:rPr>
              <a:t>RELEASE </a:t>
            </a:r>
            <a:r>
              <a:rPr sz="800" spc="10" dirty="0">
                <a:solidFill>
                  <a:srgbClr val="151616"/>
                </a:solidFill>
                <a:latin typeface="Arial"/>
                <a:cs typeface="Arial"/>
              </a:rPr>
              <a:t>BUTTON</a:t>
            </a:r>
            <a:r>
              <a:rPr sz="800" spc="17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-</a:t>
            </a:r>
            <a:endParaRPr sz="800">
              <a:latin typeface="Arial"/>
              <a:cs typeface="Arial"/>
            </a:endParaRPr>
          </a:p>
          <a:p>
            <a:pPr marL="12700" marR="9525">
              <a:lnSpc>
                <a:spcPts val="890"/>
              </a:lnSpc>
              <a:spcBef>
                <a:spcPts val="55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when pressed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tape  measure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retracts. The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speed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of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rewinding</a:t>
            </a:r>
            <a:r>
              <a:rPr sz="8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can  be controlled by  increasing or  decreasing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pressure applied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to</a:t>
            </a:r>
            <a:endParaRPr sz="800">
              <a:latin typeface="Arial"/>
              <a:cs typeface="Arial"/>
            </a:endParaRPr>
          </a:p>
          <a:p>
            <a:pPr marL="12700">
              <a:lnSpc>
                <a:spcPts val="900"/>
              </a:lnSpc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button.</a:t>
            </a:r>
            <a:endParaRPr sz="800">
              <a:latin typeface="Arial"/>
              <a:cs typeface="Arial"/>
            </a:endParaRPr>
          </a:p>
        </p:txBody>
      </p:sp>
      <p:sp>
        <p:nvSpPr>
          <p:cNvPr id="252" name="object 252"/>
          <p:cNvSpPr txBox="1"/>
          <p:nvPr/>
        </p:nvSpPr>
        <p:spPr>
          <a:xfrm>
            <a:off x="2518834" y="1052686"/>
            <a:ext cx="543560" cy="374650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5080" algn="just">
              <a:lnSpc>
                <a:spcPts val="890"/>
              </a:lnSpc>
              <a:spcBef>
                <a:spcPts val="185"/>
              </a:spcBef>
            </a:pPr>
            <a:r>
              <a:rPr sz="800" spc="15" dirty="0">
                <a:solidFill>
                  <a:srgbClr val="151616"/>
                </a:solidFill>
                <a:latin typeface="Arial"/>
                <a:cs typeface="Arial"/>
              </a:rPr>
              <a:t>C</a:t>
            </a:r>
            <a:r>
              <a:rPr sz="800" spc="25" dirty="0">
                <a:solidFill>
                  <a:srgbClr val="151616"/>
                </a:solidFill>
                <a:latin typeface="Arial"/>
                <a:cs typeface="Arial"/>
              </a:rPr>
              <a:t>O</a:t>
            </a:r>
            <a:r>
              <a:rPr sz="800" spc="15" dirty="0">
                <a:solidFill>
                  <a:srgbClr val="151616"/>
                </a:solidFill>
                <a:latin typeface="Arial"/>
                <a:cs typeface="Arial"/>
              </a:rPr>
              <a:t>N</a:t>
            </a:r>
            <a:r>
              <a:rPr sz="800" spc="25" dirty="0">
                <a:solidFill>
                  <a:srgbClr val="151616"/>
                </a:solidFill>
                <a:latin typeface="Arial"/>
                <a:cs typeface="Arial"/>
              </a:rPr>
              <a:t>T</a:t>
            </a:r>
            <a:r>
              <a:rPr sz="800" spc="15" dirty="0">
                <a:solidFill>
                  <a:srgbClr val="151616"/>
                </a:solidFill>
                <a:latin typeface="Arial"/>
                <a:cs typeface="Arial"/>
              </a:rPr>
              <a:t>R</a:t>
            </a:r>
            <a:r>
              <a:rPr sz="800" spc="25" dirty="0">
                <a:solidFill>
                  <a:srgbClr val="151616"/>
                </a:solidFill>
                <a:latin typeface="Arial"/>
                <a:cs typeface="Arial"/>
              </a:rPr>
              <a:t>O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L  </a:t>
            </a:r>
            <a:r>
              <a:rPr sz="800" spc="15" dirty="0">
                <a:solidFill>
                  <a:srgbClr val="151616"/>
                </a:solidFill>
                <a:latin typeface="Arial"/>
                <a:cs typeface="Arial"/>
              </a:rPr>
              <a:t>RELEASE  </a:t>
            </a:r>
            <a:r>
              <a:rPr sz="800" spc="10" dirty="0">
                <a:solidFill>
                  <a:srgbClr val="151616"/>
                </a:solidFill>
                <a:latin typeface="Arial"/>
                <a:cs typeface="Arial"/>
              </a:rPr>
              <a:t>BUTTON</a:t>
            </a:r>
            <a:endParaRPr sz="800">
              <a:latin typeface="Arial"/>
              <a:cs typeface="Arial"/>
            </a:endParaRPr>
          </a:p>
        </p:txBody>
      </p:sp>
      <p:sp>
        <p:nvSpPr>
          <p:cNvPr id="253" name="object 253"/>
          <p:cNvSpPr/>
          <p:nvPr/>
        </p:nvSpPr>
        <p:spPr>
          <a:xfrm>
            <a:off x="3055787" y="1132746"/>
            <a:ext cx="306070" cy="95885"/>
          </a:xfrm>
          <a:custGeom>
            <a:avLst/>
            <a:gdLst/>
            <a:ahLst/>
            <a:cxnLst/>
            <a:rect l="l" t="t" r="r" b="b"/>
            <a:pathLst>
              <a:path w="306070" h="95884">
                <a:moveTo>
                  <a:pt x="245640" y="28161"/>
                </a:moveTo>
                <a:lnTo>
                  <a:pt x="0" y="87015"/>
                </a:lnTo>
                <a:lnTo>
                  <a:pt x="2095" y="95770"/>
                </a:lnTo>
                <a:lnTo>
                  <a:pt x="247738" y="36916"/>
                </a:lnTo>
                <a:lnTo>
                  <a:pt x="245640" y="28161"/>
                </a:lnTo>
                <a:close/>
              </a:path>
              <a:path w="306070" h="95884">
                <a:moveTo>
                  <a:pt x="296432" y="26931"/>
                </a:moveTo>
                <a:lnTo>
                  <a:pt x="250772" y="26931"/>
                </a:lnTo>
                <a:lnTo>
                  <a:pt x="252868" y="35687"/>
                </a:lnTo>
                <a:lnTo>
                  <a:pt x="247738" y="36916"/>
                </a:lnTo>
                <a:lnTo>
                  <a:pt x="254487" y="65084"/>
                </a:lnTo>
                <a:lnTo>
                  <a:pt x="296432" y="26931"/>
                </a:lnTo>
                <a:close/>
              </a:path>
              <a:path w="306070" h="95884">
                <a:moveTo>
                  <a:pt x="250772" y="26931"/>
                </a:moveTo>
                <a:lnTo>
                  <a:pt x="245640" y="28161"/>
                </a:lnTo>
                <a:lnTo>
                  <a:pt x="247738" y="36916"/>
                </a:lnTo>
                <a:lnTo>
                  <a:pt x="252868" y="35687"/>
                </a:lnTo>
                <a:lnTo>
                  <a:pt x="250772" y="26931"/>
                </a:lnTo>
                <a:close/>
              </a:path>
              <a:path w="306070" h="95884">
                <a:moveTo>
                  <a:pt x="238893" y="0"/>
                </a:moveTo>
                <a:lnTo>
                  <a:pt x="245640" y="28161"/>
                </a:lnTo>
                <a:lnTo>
                  <a:pt x="250772" y="26931"/>
                </a:lnTo>
                <a:lnTo>
                  <a:pt x="296432" y="26931"/>
                </a:lnTo>
                <a:lnTo>
                  <a:pt x="305849" y="18366"/>
                </a:lnTo>
                <a:lnTo>
                  <a:pt x="238893" y="0"/>
                </a:lnTo>
                <a:close/>
              </a:path>
            </a:pathLst>
          </a:custGeom>
          <a:solidFill>
            <a:srgbClr val="DD2B1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4" name="object 254"/>
          <p:cNvSpPr/>
          <p:nvPr/>
        </p:nvSpPr>
        <p:spPr>
          <a:xfrm>
            <a:off x="1650307" y="1107791"/>
            <a:ext cx="837565" cy="113030"/>
          </a:xfrm>
          <a:custGeom>
            <a:avLst/>
            <a:gdLst/>
            <a:ahLst/>
            <a:cxnLst/>
            <a:rect l="l" t="t" r="r" b="b"/>
            <a:pathLst>
              <a:path w="837564" h="113030">
                <a:moveTo>
                  <a:pt x="60984" y="28826"/>
                </a:moveTo>
                <a:lnTo>
                  <a:pt x="60117" y="37782"/>
                </a:lnTo>
                <a:lnTo>
                  <a:pt x="836183" y="112889"/>
                </a:lnTo>
                <a:lnTo>
                  <a:pt x="837046" y="103931"/>
                </a:lnTo>
                <a:lnTo>
                  <a:pt x="60984" y="28826"/>
                </a:lnTo>
                <a:close/>
              </a:path>
              <a:path w="837564" h="113030">
                <a:moveTo>
                  <a:pt x="63774" y="0"/>
                </a:moveTo>
                <a:lnTo>
                  <a:pt x="0" y="27447"/>
                </a:lnTo>
                <a:lnTo>
                  <a:pt x="57326" y="66615"/>
                </a:lnTo>
                <a:lnTo>
                  <a:pt x="60117" y="37782"/>
                </a:lnTo>
                <a:lnTo>
                  <a:pt x="54867" y="37274"/>
                </a:lnTo>
                <a:lnTo>
                  <a:pt x="55732" y="28318"/>
                </a:lnTo>
                <a:lnTo>
                  <a:pt x="61033" y="28318"/>
                </a:lnTo>
                <a:lnTo>
                  <a:pt x="63774" y="0"/>
                </a:lnTo>
                <a:close/>
              </a:path>
              <a:path w="837564" h="113030">
                <a:moveTo>
                  <a:pt x="55732" y="28318"/>
                </a:moveTo>
                <a:lnTo>
                  <a:pt x="54867" y="37274"/>
                </a:lnTo>
                <a:lnTo>
                  <a:pt x="60117" y="37782"/>
                </a:lnTo>
                <a:lnTo>
                  <a:pt x="60984" y="28826"/>
                </a:lnTo>
                <a:lnTo>
                  <a:pt x="55732" y="28318"/>
                </a:lnTo>
                <a:close/>
              </a:path>
              <a:path w="837564" h="113030">
                <a:moveTo>
                  <a:pt x="61033" y="28318"/>
                </a:moveTo>
                <a:lnTo>
                  <a:pt x="55732" y="28318"/>
                </a:lnTo>
                <a:lnTo>
                  <a:pt x="60984" y="28826"/>
                </a:lnTo>
                <a:lnTo>
                  <a:pt x="61033" y="28318"/>
                </a:lnTo>
                <a:close/>
              </a:path>
            </a:pathLst>
          </a:custGeom>
          <a:solidFill>
            <a:srgbClr val="DD2B1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5" name="object 255"/>
          <p:cNvSpPr txBox="1"/>
          <p:nvPr/>
        </p:nvSpPr>
        <p:spPr>
          <a:xfrm>
            <a:off x="6235031" y="652550"/>
            <a:ext cx="1092835" cy="1055370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5080">
              <a:lnSpc>
                <a:spcPts val="890"/>
              </a:lnSpc>
              <a:spcBef>
                <a:spcPts val="185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The smooth shape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of  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casing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ﬁts the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average hand  </a:t>
            </a:r>
            <a:r>
              <a:rPr sz="800" spc="-10" dirty="0">
                <a:solidFill>
                  <a:srgbClr val="151616"/>
                </a:solidFill>
                <a:latin typeface="Arial"/>
                <a:cs typeface="Arial"/>
              </a:rPr>
              <a:t>comfortably.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shape  has been designed with  ergonomics in mind,  allowing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for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easy reach 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of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the ‘control release’  button.</a:t>
            </a:r>
            <a:endParaRPr sz="800">
              <a:latin typeface="Arial"/>
              <a:cs typeface="Arial"/>
            </a:endParaRPr>
          </a:p>
        </p:txBody>
      </p:sp>
      <p:sp>
        <p:nvSpPr>
          <p:cNvPr id="256" name="object 256"/>
          <p:cNvSpPr/>
          <p:nvPr/>
        </p:nvSpPr>
        <p:spPr>
          <a:xfrm>
            <a:off x="7660588" y="603986"/>
            <a:ext cx="2479407" cy="165078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7" name="object 257"/>
          <p:cNvSpPr/>
          <p:nvPr/>
        </p:nvSpPr>
        <p:spPr>
          <a:xfrm>
            <a:off x="5790557" y="697178"/>
            <a:ext cx="353060" cy="207645"/>
          </a:xfrm>
          <a:custGeom>
            <a:avLst/>
            <a:gdLst/>
            <a:ahLst/>
            <a:cxnLst/>
            <a:rect l="l" t="t" r="r" b="b"/>
            <a:pathLst>
              <a:path w="353060" h="207644">
                <a:moveTo>
                  <a:pt x="22715" y="141429"/>
                </a:moveTo>
                <a:lnTo>
                  <a:pt x="0" y="207040"/>
                </a:lnTo>
                <a:lnTo>
                  <a:pt x="67575" y="191099"/>
                </a:lnTo>
                <a:lnTo>
                  <a:pt x="51357" y="173142"/>
                </a:lnTo>
                <a:lnTo>
                  <a:pt x="44246" y="173142"/>
                </a:lnTo>
                <a:lnTo>
                  <a:pt x="38213" y="166461"/>
                </a:lnTo>
                <a:lnTo>
                  <a:pt x="42165" y="162964"/>
                </a:lnTo>
                <a:lnTo>
                  <a:pt x="22715" y="141429"/>
                </a:lnTo>
                <a:close/>
              </a:path>
              <a:path w="353060" h="207644">
                <a:moveTo>
                  <a:pt x="42165" y="162964"/>
                </a:moveTo>
                <a:lnTo>
                  <a:pt x="38213" y="166461"/>
                </a:lnTo>
                <a:lnTo>
                  <a:pt x="44246" y="173142"/>
                </a:lnTo>
                <a:lnTo>
                  <a:pt x="48198" y="169645"/>
                </a:lnTo>
                <a:lnTo>
                  <a:pt x="42165" y="162964"/>
                </a:lnTo>
                <a:close/>
              </a:path>
              <a:path w="353060" h="207644">
                <a:moveTo>
                  <a:pt x="48198" y="169645"/>
                </a:moveTo>
                <a:lnTo>
                  <a:pt x="44246" y="173142"/>
                </a:lnTo>
                <a:lnTo>
                  <a:pt x="51357" y="173142"/>
                </a:lnTo>
                <a:lnTo>
                  <a:pt x="48198" y="169645"/>
                </a:lnTo>
                <a:close/>
              </a:path>
              <a:path w="353060" h="207644">
                <a:moveTo>
                  <a:pt x="347071" y="0"/>
                </a:moveTo>
                <a:lnTo>
                  <a:pt x="304803" y="5678"/>
                </a:lnTo>
                <a:lnTo>
                  <a:pt x="258728" y="20224"/>
                </a:lnTo>
                <a:lnTo>
                  <a:pt x="211599" y="41732"/>
                </a:lnTo>
                <a:lnTo>
                  <a:pt x="170520" y="65171"/>
                </a:lnTo>
                <a:lnTo>
                  <a:pt x="124696" y="95994"/>
                </a:lnTo>
                <a:lnTo>
                  <a:pt x="91591" y="121126"/>
                </a:lnTo>
                <a:lnTo>
                  <a:pt x="56494" y="150286"/>
                </a:lnTo>
                <a:lnTo>
                  <a:pt x="42165" y="162964"/>
                </a:lnTo>
                <a:lnTo>
                  <a:pt x="48198" y="169645"/>
                </a:lnTo>
                <a:lnTo>
                  <a:pt x="62391" y="157082"/>
                </a:lnTo>
                <a:lnTo>
                  <a:pt x="80041" y="142106"/>
                </a:lnTo>
                <a:lnTo>
                  <a:pt x="113838" y="115247"/>
                </a:lnTo>
                <a:lnTo>
                  <a:pt x="145594" y="92246"/>
                </a:lnTo>
                <a:lnTo>
                  <a:pt x="189304" y="64350"/>
                </a:lnTo>
                <a:lnTo>
                  <a:pt x="228160" y="43474"/>
                </a:lnTo>
                <a:lnTo>
                  <a:pt x="272141" y="24811"/>
                </a:lnTo>
                <a:lnTo>
                  <a:pt x="314053" y="12860"/>
                </a:lnTo>
                <a:lnTo>
                  <a:pt x="347093" y="9000"/>
                </a:lnTo>
                <a:lnTo>
                  <a:pt x="351900" y="9000"/>
                </a:lnTo>
                <a:lnTo>
                  <a:pt x="352874" y="227"/>
                </a:lnTo>
                <a:lnTo>
                  <a:pt x="351273" y="105"/>
                </a:lnTo>
                <a:lnTo>
                  <a:pt x="349501" y="33"/>
                </a:lnTo>
                <a:lnTo>
                  <a:pt x="347071" y="0"/>
                </a:lnTo>
                <a:close/>
              </a:path>
              <a:path w="353060" h="207644">
                <a:moveTo>
                  <a:pt x="351900" y="9000"/>
                </a:moveTo>
                <a:lnTo>
                  <a:pt x="347093" y="9000"/>
                </a:lnTo>
                <a:lnTo>
                  <a:pt x="349279" y="9033"/>
                </a:lnTo>
                <a:lnTo>
                  <a:pt x="350819" y="9090"/>
                </a:lnTo>
                <a:lnTo>
                  <a:pt x="351881" y="9169"/>
                </a:lnTo>
                <a:lnTo>
                  <a:pt x="351900" y="9000"/>
                </a:lnTo>
                <a:close/>
              </a:path>
            </a:pathLst>
          </a:custGeom>
          <a:solidFill>
            <a:srgbClr val="DD2B1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8" name="object 258"/>
          <p:cNvSpPr/>
          <p:nvPr/>
        </p:nvSpPr>
        <p:spPr>
          <a:xfrm>
            <a:off x="4398623" y="584118"/>
            <a:ext cx="1824355" cy="204470"/>
          </a:xfrm>
          <a:custGeom>
            <a:avLst/>
            <a:gdLst/>
            <a:ahLst/>
            <a:cxnLst/>
            <a:rect l="l" t="t" r="r" b="b"/>
            <a:pathLst>
              <a:path w="1824354" h="204470">
                <a:moveTo>
                  <a:pt x="45262" y="141716"/>
                </a:moveTo>
                <a:lnTo>
                  <a:pt x="0" y="194363"/>
                </a:lnTo>
                <a:lnTo>
                  <a:pt x="68699" y="204403"/>
                </a:lnTo>
                <a:lnTo>
                  <a:pt x="59248" y="179124"/>
                </a:lnTo>
                <a:lnTo>
                  <a:pt x="53615" y="179124"/>
                </a:lnTo>
                <a:lnTo>
                  <a:pt x="50462" y="170693"/>
                </a:lnTo>
                <a:lnTo>
                  <a:pt x="55441" y="168942"/>
                </a:lnTo>
                <a:lnTo>
                  <a:pt x="45262" y="141716"/>
                </a:lnTo>
                <a:close/>
              </a:path>
              <a:path w="1824354" h="204470">
                <a:moveTo>
                  <a:pt x="55441" y="168942"/>
                </a:moveTo>
                <a:lnTo>
                  <a:pt x="50462" y="170693"/>
                </a:lnTo>
                <a:lnTo>
                  <a:pt x="53615" y="179124"/>
                </a:lnTo>
                <a:lnTo>
                  <a:pt x="58593" y="177374"/>
                </a:lnTo>
                <a:lnTo>
                  <a:pt x="55441" y="168942"/>
                </a:lnTo>
                <a:close/>
              </a:path>
              <a:path w="1824354" h="204470">
                <a:moveTo>
                  <a:pt x="58593" y="177374"/>
                </a:moveTo>
                <a:lnTo>
                  <a:pt x="53615" y="179124"/>
                </a:lnTo>
                <a:lnTo>
                  <a:pt x="59248" y="179124"/>
                </a:lnTo>
                <a:lnTo>
                  <a:pt x="58593" y="177374"/>
                </a:lnTo>
                <a:close/>
              </a:path>
              <a:path w="1824354" h="204470">
                <a:moveTo>
                  <a:pt x="1267650" y="0"/>
                </a:moveTo>
                <a:lnTo>
                  <a:pt x="1202148" y="151"/>
                </a:lnTo>
                <a:lnTo>
                  <a:pt x="1134579" y="1071"/>
                </a:lnTo>
                <a:lnTo>
                  <a:pt x="1065208" y="2861"/>
                </a:lnTo>
                <a:lnTo>
                  <a:pt x="994284" y="5604"/>
                </a:lnTo>
                <a:lnTo>
                  <a:pt x="922079" y="9403"/>
                </a:lnTo>
                <a:lnTo>
                  <a:pt x="848851" y="14345"/>
                </a:lnTo>
                <a:lnTo>
                  <a:pt x="774861" y="20515"/>
                </a:lnTo>
                <a:lnTo>
                  <a:pt x="700369" y="28021"/>
                </a:lnTo>
                <a:lnTo>
                  <a:pt x="625637" y="36945"/>
                </a:lnTo>
                <a:lnTo>
                  <a:pt x="550929" y="47386"/>
                </a:lnTo>
                <a:lnTo>
                  <a:pt x="476503" y="59432"/>
                </a:lnTo>
                <a:lnTo>
                  <a:pt x="402617" y="73179"/>
                </a:lnTo>
                <a:lnTo>
                  <a:pt x="329537" y="88720"/>
                </a:lnTo>
                <a:lnTo>
                  <a:pt x="257519" y="106149"/>
                </a:lnTo>
                <a:lnTo>
                  <a:pt x="186825" y="125556"/>
                </a:lnTo>
                <a:lnTo>
                  <a:pt x="117720" y="147041"/>
                </a:lnTo>
                <a:lnTo>
                  <a:pt x="55441" y="168942"/>
                </a:lnTo>
                <a:lnTo>
                  <a:pt x="58593" y="177374"/>
                </a:lnTo>
                <a:lnTo>
                  <a:pt x="120549" y="155587"/>
                </a:lnTo>
                <a:lnTo>
                  <a:pt x="189353" y="134197"/>
                </a:lnTo>
                <a:lnTo>
                  <a:pt x="259765" y="114861"/>
                </a:lnTo>
                <a:lnTo>
                  <a:pt x="331532" y="97497"/>
                </a:lnTo>
                <a:lnTo>
                  <a:pt x="404374" y="82007"/>
                </a:lnTo>
                <a:lnTo>
                  <a:pt x="478044" y="68301"/>
                </a:lnTo>
                <a:lnTo>
                  <a:pt x="552269" y="56285"/>
                </a:lnTo>
                <a:lnTo>
                  <a:pt x="626797" y="45873"/>
                </a:lnTo>
                <a:lnTo>
                  <a:pt x="701356" y="36964"/>
                </a:lnTo>
                <a:lnTo>
                  <a:pt x="775689" y="29479"/>
                </a:lnTo>
                <a:lnTo>
                  <a:pt x="849528" y="23317"/>
                </a:lnTo>
                <a:lnTo>
                  <a:pt x="922619" y="18388"/>
                </a:lnTo>
                <a:lnTo>
                  <a:pt x="994694" y="14597"/>
                </a:lnTo>
                <a:lnTo>
                  <a:pt x="1065495" y="11854"/>
                </a:lnTo>
                <a:lnTo>
                  <a:pt x="1134760" y="10072"/>
                </a:lnTo>
                <a:lnTo>
                  <a:pt x="1202220" y="9150"/>
                </a:lnTo>
                <a:lnTo>
                  <a:pt x="1581130" y="8999"/>
                </a:lnTo>
                <a:lnTo>
                  <a:pt x="1503738" y="5273"/>
                </a:lnTo>
                <a:lnTo>
                  <a:pt x="1391396" y="1644"/>
                </a:lnTo>
                <a:lnTo>
                  <a:pt x="1330820" y="528"/>
                </a:lnTo>
                <a:lnTo>
                  <a:pt x="1267650" y="0"/>
                </a:lnTo>
                <a:close/>
              </a:path>
              <a:path w="1824354" h="204470">
                <a:moveTo>
                  <a:pt x="1581130" y="8999"/>
                </a:moveTo>
                <a:lnTo>
                  <a:pt x="1267621" y="8999"/>
                </a:lnTo>
                <a:lnTo>
                  <a:pt x="1330697" y="9528"/>
                </a:lnTo>
                <a:lnTo>
                  <a:pt x="1391188" y="10645"/>
                </a:lnTo>
                <a:lnTo>
                  <a:pt x="1503371" y="14265"/>
                </a:lnTo>
                <a:lnTo>
                  <a:pt x="1602065" y="19130"/>
                </a:lnTo>
                <a:lnTo>
                  <a:pt x="1685182" y="24490"/>
                </a:lnTo>
                <a:lnTo>
                  <a:pt x="1776068" y="31849"/>
                </a:lnTo>
                <a:lnTo>
                  <a:pt x="1823187" y="36507"/>
                </a:lnTo>
                <a:lnTo>
                  <a:pt x="1824196" y="27564"/>
                </a:lnTo>
                <a:lnTo>
                  <a:pt x="1776881" y="22884"/>
                </a:lnTo>
                <a:lnTo>
                  <a:pt x="1685823" y="15511"/>
                </a:lnTo>
                <a:lnTo>
                  <a:pt x="1602576" y="10144"/>
                </a:lnTo>
                <a:lnTo>
                  <a:pt x="1581130" y="8999"/>
                </a:lnTo>
                <a:close/>
              </a:path>
            </a:pathLst>
          </a:custGeom>
          <a:solidFill>
            <a:srgbClr val="DD2B1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9" name="object 259"/>
          <p:cNvSpPr txBox="1"/>
          <p:nvPr/>
        </p:nvSpPr>
        <p:spPr>
          <a:xfrm>
            <a:off x="7600259" y="670031"/>
            <a:ext cx="1256665" cy="82867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5080">
              <a:lnSpc>
                <a:spcPts val="890"/>
              </a:lnSpc>
              <a:spcBef>
                <a:spcPts val="185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The sample colour scheme  is typical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of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tape</a:t>
            </a:r>
            <a:r>
              <a:rPr sz="8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measures.  </a:t>
            </a:r>
            <a:r>
              <a:rPr sz="800" spc="-10" dirty="0">
                <a:solidFill>
                  <a:srgbClr val="151616"/>
                </a:solidFill>
                <a:latin typeface="Arial"/>
                <a:cs typeface="Arial"/>
              </a:rPr>
              <a:t>However,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this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design could  be manufactured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for the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widest range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of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potential  clients, in a variety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of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colours.</a:t>
            </a:r>
            <a:endParaRPr sz="800">
              <a:latin typeface="Arial"/>
              <a:cs typeface="Arial"/>
            </a:endParaRPr>
          </a:p>
        </p:txBody>
      </p:sp>
      <p:sp>
        <p:nvSpPr>
          <p:cNvPr id="260" name="object 260"/>
          <p:cNvSpPr/>
          <p:nvPr/>
        </p:nvSpPr>
        <p:spPr>
          <a:xfrm>
            <a:off x="7657409" y="1930884"/>
            <a:ext cx="2433283" cy="162532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1" name="object 261"/>
          <p:cNvSpPr/>
          <p:nvPr/>
        </p:nvSpPr>
        <p:spPr>
          <a:xfrm>
            <a:off x="7727259" y="3775435"/>
            <a:ext cx="2475219" cy="177138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2" name="object 262"/>
          <p:cNvSpPr txBox="1"/>
          <p:nvPr/>
        </p:nvSpPr>
        <p:spPr>
          <a:xfrm>
            <a:off x="6282617" y="3976801"/>
            <a:ext cx="1347470" cy="82867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5080">
              <a:lnSpc>
                <a:spcPts val="890"/>
              </a:lnSpc>
              <a:spcBef>
                <a:spcPts val="185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translucent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elastomers.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These materials have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combined properties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of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‘plastic’ and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‘rubber’. This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means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that 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tape</a:t>
            </a:r>
            <a:r>
              <a:rPr sz="8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measure  should survive everyday  knocks and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blows.</a:t>
            </a:r>
            <a:endParaRPr sz="800">
              <a:latin typeface="Arial"/>
              <a:cs typeface="Arial"/>
            </a:endParaRPr>
          </a:p>
        </p:txBody>
      </p:sp>
      <p:sp>
        <p:nvSpPr>
          <p:cNvPr id="263" name="object 263"/>
          <p:cNvSpPr txBox="1"/>
          <p:nvPr/>
        </p:nvSpPr>
        <p:spPr>
          <a:xfrm>
            <a:off x="8917878" y="3670436"/>
            <a:ext cx="1386840" cy="1055370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5080">
              <a:lnSpc>
                <a:spcPts val="890"/>
              </a:lnSpc>
              <a:spcBef>
                <a:spcPts val="185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The translucent casing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of this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design, means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that the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mechanism inside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casing  can be seen and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it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adds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to the  aesthetics of the</a:t>
            </a:r>
            <a:r>
              <a:rPr sz="8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design.</a:t>
            </a:r>
            <a:endParaRPr sz="800">
              <a:latin typeface="Arial"/>
              <a:cs typeface="Arial"/>
            </a:endParaRPr>
          </a:p>
          <a:p>
            <a:pPr marL="12700" marR="39370">
              <a:lnSpc>
                <a:spcPts val="890"/>
              </a:lnSpc>
              <a:spcBef>
                <a:spcPts val="20"/>
              </a:spcBef>
            </a:pP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If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an </a:t>
            </a:r>
            <a:r>
              <a:rPr sz="800" spc="10" dirty="0">
                <a:solidFill>
                  <a:srgbClr val="151616"/>
                </a:solidFill>
                <a:latin typeface="Arial"/>
                <a:cs typeface="Arial"/>
              </a:rPr>
              <a:t>LED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light is added,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illumination, with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casings  varied translucent colours will  be visually</a:t>
            </a:r>
            <a:r>
              <a:rPr sz="800" spc="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impressive.</a:t>
            </a:r>
            <a:endParaRPr sz="800">
              <a:latin typeface="Arial"/>
              <a:cs typeface="Arial"/>
            </a:endParaRPr>
          </a:p>
        </p:txBody>
      </p:sp>
      <p:sp>
        <p:nvSpPr>
          <p:cNvPr id="264" name="object 264"/>
          <p:cNvSpPr txBox="1"/>
          <p:nvPr/>
        </p:nvSpPr>
        <p:spPr>
          <a:xfrm>
            <a:off x="2365089" y="554239"/>
            <a:ext cx="84963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15" dirty="0">
                <a:solidFill>
                  <a:srgbClr val="151616"/>
                </a:solidFill>
                <a:latin typeface="Arial"/>
                <a:cs typeface="Arial"/>
              </a:rPr>
              <a:t>RUBBER</a:t>
            </a:r>
            <a:r>
              <a:rPr sz="90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900" spc="10" dirty="0">
                <a:solidFill>
                  <a:srgbClr val="151616"/>
                </a:solidFill>
                <a:latin typeface="Arial"/>
                <a:cs typeface="Arial"/>
              </a:rPr>
              <a:t>GRIP</a:t>
            </a:r>
            <a:endParaRPr sz="900">
              <a:latin typeface="Arial"/>
              <a:cs typeface="Arial"/>
            </a:endParaRPr>
          </a:p>
        </p:txBody>
      </p:sp>
      <p:sp>
        <p:nvSpPr>
          <p:cNvPr id="265" name="object 265"/>
          <p:cNvSpPr/>
          <p:nvPr/>
        </p:nvSpPr>
        <p:spPr>
          <a:xfrm>
            <a:off x="1947160" y="654663"/>
            <a:ext cx="315595" cy="104139"/>
          </a:xfrm>
          <a:custGeom>
            <a:avLst/>
            <a:gdLst/>
            <a:ahLst/>
            <a:cxnLst/>
            <a:rect l="l" t="t" r="r" b="b"/>
            <a:pathLst>
              <a:path w="315594" h="104140">
                <a:moveTo>
                  <a:pt x="50338" y="39081"/>
                </a:moveTo>
                <a:lnTo>
                  <a:pt x="0" y="86901"/>
                </a:lnTo>
                <a:lnTo>
                  <a:pt x="67339" y="103813"/>
                </a:lnTo>
                <a:lnTo>
                  <a:pt x="60334" y="77141"/>
                </a:lnTo>
                <a:lnTo>
                  <a:pt x="54879" y="77141"/>
                </a:lnTo>
                <a:lnTo>
                  <a:pt x="52589" y="68436"/>
                </a:lnTo>
                <a:lnTo>
                  <a:pt x="57696" y="67095"/>
                </a:lnTo>
                <a:lnTo>
                  <a:pt x="50338" y="39081"/>
                </a:lnTo>
                <a:close/>
              </a:path>
              <a:path w="315594" h="104140">
                <a:moveTo>
                  <a:pt x="57696" y="67095"/>
                </a:moveTo>
                <a:lnTo>
                  <a:pt x="52589" y="68436"/>
                </a:lnTo>
                <a:lnTo>
                  <a:pt x="54879" y="77141"/>
                </a:lnTo>
                <a:lnTo>
                  <a:pt x="59982" y="75800"/>
                </a:lnTo>
                <a:lnTo>
                  <a:pt x="57696" y="67095"/>
                </a:lnTo>
                <a:close/>
              </a:path>
              <a:path w="315594" h="104140">
                <a:moveTo>
                  <a:pt x="59982" y="75800"/>
                </a:moveTo>
                <a:lnTo>
                  <a:pt x="54879" y="77141"/>
                </a:lnTo>
                <a:lnTo>
                  <a:pt x="60334" y="77141"/>
                </a:lnTo>
                <a:lnTo>
                  <a:pt x="59982" y="75800"/>
                </a:lnTo>
                <a:close/>
              </a:path>
              <a:path w="315594" h="104140">
                <a:moveTo>
                  <a:pt x="313181" y="0"/>
                </a:moveTo>
                <a:lnTo>
                  <a:pt x="57696" y="67095"/>
                </a:lnTo>
                <a:lnTo>
                  <a:pt x="59982" y="75800"/>
                </a:lnTo>
                <a:lnTo>
                  <a:pt x="315471" y="8704"/>
                </a:lnTo>
                <a:lnTo>
                  <a:pt x="313181" y="0"/>
                </a:lnTo>
                <a:close/>
              </a:path>
            </a:pathLst>
          </a:custGeom>
          <a:solidFill>
            <a:srgbClr val="DD2B1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6" name="object 266"/>
          <p:cNvSpPr/>
          <p:nvPr/>
        </p:nvSpPr>
        <p:spPr>
          <a:xfrm>
            <a:off x="3168525" y="654631"/>
            <a:ext cx="509270" cy="140970"/>
          </a:xfrm>
          <a:custGeom>
            <a:avLst/>
            <a:gdLst/>
            <a:ahLst/>
            <a:cxnLst/>
            <a:rect l="l" t="t" r="r" b="b"/>
            <a:pathLst>
              <a:path w="509270" h="140970">
                <a:moveTo>
                  <a:pt x="448732" y="112539"/>
                </a:moveTo>
                <a:lnTo>
                  <a:pt x="442206" y="140756"/>
                </a:lnTo>
                <a:lnTo>
                  <a:pt x="509014" y="121859"/>
                </a:lnTo>
                <a:lnTo>
                  <a:pt x="499931" y="113727"/>
                </a:lnTo>
                <a:lnTo>
                  <a:pt x="453870" y="113727"/>
                </a:lnTo>
                <a:lnTo>
                  <a:pt x="448732" y="112539"/>
                </a:lnTo>
                <a:close/>
              </a:path>
              <a:path w="509270" h="140970">
                <a:moveTo>
                  <a:pt x="450760" y="103769"/>
                </a:moveTo>
                <a:lnTo>
                  <a:pt x="448732" y="112539"/>
                </a:lnTo>
                <a:lnTo>
                  <a:pt x="453870" y="113727"/>
                </a:lnTo>
                <a:lnTo>
                  <a:pt x="455900" y="104957"/>
                </a:lnTo>
                <a:lnTo>
                  <a:pt x="450760" y="103769"/>
                </a:lnTo>
                <a:close/>
              </a:path>
              <a:path w="509270" h="140970">
                <a:moveTo>
                  <a:pt x="457286" y="75549"/>
                </a:moveTo>
                <a:lnTo>
                  <a:pt x="450760" y="103769"/>
                </a:lnTo>
                <a:lnTo>
                  <a:pt x="455900" y="104957"/>
                </a:lnTo>
                <a:lnTo>
                  <a:pt x="453870" y="113727"/>
                </a:lnTo>
                <a:lnTo>
                  <a:pt x="499931" y="113727"/>
                </a:lnTo>
                <a:lnTo>
                  <a:pt x="457286" y="75549"/>
                </a:lnTo>
                <a:close/>
              </a:path>
              <a:path w="509270" h="140970">
                <a:moveTo>
                  <a:pt x="2030" y="0"/>
                </a:moveTo>
                <a:lnTo>
                  <a:pt x="0" y="8769"/>
                </a:lnTo>
                <a:lnTo>
                  <a:pt x="448732" y="112539"/>
                </a:lnTo>
                <a:lnTo>
                  <a:pt x="450760" y="103769"/>
                </a:lnTo>
                <a:lnTo>
                  <a:pt x="2030" y="0"/>
                </a:lnTo>
                <a:close/>
              </a:path>
            </a:pathLst>
          </a:custGeom>
          <a:solidFill>
            <a:srgbClr val="DD2B1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7" name="object 267"/>
          <p:cNvSpPr/>
          <p:nvPr/>
        </p:nvSpPr>
        <p:spPr>
          <a:xfrm>
            <a:off x="340927" y="2329916"/>
            <a:ext cx="1545912" cy="110155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8" name="object 268"/>
          <p:cNvSpPr txBox="1"/>
          <p:nvPr/>
        </p:nvSpPr>
        <p:spPr>
          <a:xfrm>
            <a:off x="1969395" y="2363918"/>
            <a:ext cx="1550670" cy="1055370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95250">
              <a:lnSpc>
                <a:spcPts val="890"/>
              </a:lnSpc>
              <a:spcBef>
                <a:spcPts val="185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The small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slot at 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back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of</a:t>
            </a:r>
            <a:r>
              <a:rPr sz="8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tape measure is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for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a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strap, for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looping round a hand, or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for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hanging up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tape</a:t>
            </a:r>
            <a:r>
              <a:rPr sz="800" spc="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measure.</a:t>
            </a:r>
            <a:endParaRPr sz="800">
              <a:latin typeface="Arial"/>
              <a:cs typeface="Arial"/>
            </a:endParaRPr>
          </a:p>
          <a:p>
            <a:pPr marL="12700" marR="5080">
              <a:lnSpc>
                <a:spcPts val="890"/>
              </a:lnSpc>
              <a:spcBef>
                <a:spcPts val="15"/>
              </a:spcBef>
            </a:pP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I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looked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at two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existing tape  measures, both used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this system,  for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securing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tape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to 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hand  during use and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for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hanging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up, for  storage.</a:t>
            </a:r>
            <a:endParaRPr sz="800">
              <a:latin typeface="Arial"/>
              <a:cs typeface="Arial"/>
            </a:endParaRPr>
          </a:p>
        </p:txBody>
      </p:sp>
      <p:sp>
        <p:nvSpPr>
          <p:cNvPr id="269" name="object 269"/>
          <p:cNvSpPr/>
          <p:nvPr/>
        </p:nvSpPr>
        <p:spPr>
          <a:xfrm>
            <a:off x="415861" y="3808962"/>
            <a:ext cx="1194818" cy="1258818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0" name="object 270"/>
          <p:cNvSpPr/>
          <p:nvPr/>
        </p:nvSpPr>
        <p:spPr>
          <a:xfrm>
            <a:off x="1799654" y="3790674"/>
            <a:ext cx="1475233" cy="1249674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1" name="object 271"/>
          <p:cNvSpPr/>
          <p:nvPr/>
        </p:nvSpPr>
        <p:spPr>
          <a:xfrm>
            <a:off x="3688548" y="2304266"/>
            <a:ext cx="1529946" cy="1270908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2" name="object 272"/>
          <p:cNvSpPr/>
          <p:nvPr/>
        </p:nvSpPr>
        <p:spPr>
          <a:xfrm>
            <a:off x="339660" y="5184630"/>
            <a:ext cx="2111251" cy="1917720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3" name="object 273"/>
          <p:cNvSpPr txBox="1"/>
          <p:nvPr/>
        </p:nvSpPr>
        <p:spPr>
          <a:xfrm>
            <a:off x="5304622" y="2290852"/>
            <a:ext cx="2346960" cy="1720214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5080">
              <a:lnSpc>
                <a:spcPts val="890"/>
              </a:lnSpc>
              <a:spcBef>
                <a:spcPts val="185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The styrofoam model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(left),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shows how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this type of  system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can be manufactured easily and initial  testing would suggest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that 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mechanical way in  which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strap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is secured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to 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casing, needs little  reﬁnement, as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it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is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very</a:t>
            </a:r>
            <a:r>
              <a:rPr sz="800" spc="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strong.</a:t>
            </a:r>
            <a:endParaRPr sz="800">
              <a:latin typeface="Arial"/>
              <a:cs typeface="Arial"/>
            </a:endParaRPr>
          </a:p>
          <a:p>
            <a:pPr marL="12700" marR="264795">
              <a:lnSpc>
                <a:spcPts val="890"/>
              </a:lnSpc>
              <a:spcBef>
                <a:spcPts val="20"/>
              </a:spcBef>
            </a:pPr>
            <a:r>
              <a:rPr sz="800" spc="-10" dirty="0">
                <a:solidFill>
                  <a:srgbClr val="151616"/>
                </a:solidFill>
                <a:latin typeface="Arial"/>
                <a:cs typeface="Arial"/>
              </a:rPr>
              <a:t>However,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some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straps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are manufactured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from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rubber or a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synthetic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rubber material, which is  prone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wear and </a:t>
            </a:r>
            <a:r>
              <a:rPr sz="800" spc="-10" dirty="0">
                <a:solidFill>
                  <a:srgbClr val="151616"/>
                </a:solidFill>
                <a:latin typeface="Arial"/>
                <a:cs typeface="Arial"/>
              </a:rPr>
              <a:t>tear.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Alternatively, a more  reliable woven textile material is</a:t>
            </a:r>
            <a:r>
              <a:rPr sz="800" spc="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used.</a:t>
            </a:r>
            <a:endParaRPr sz="800">
              <a:latin typeface="Arial"/>
              <a:cs typeface="Arial"/>
            </a:endParaRPr>
          </a:p>
          <a:p>
            <a:pPr marL="12700" marR="24130">
              <a:lnSpc>
                <a:spcPts val="890"/>
              </a:lnSpc>
              <a:spcBef>
                <a:spcPts val="15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Both of these could be replaced by using woven  </a:t>
            </a:r>
            <a:r>
              <a:rPr sz="800" spc="-10" dirty="0">
                <a:solidFill>
                  <a:srgbClr val="151616"/>
                </a:solidFill>
                <a:latin typeface="Arial"/>
                <a:cs typeface="Arial"/>
              </a:rPr>
              <a:t>kevlar.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This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will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not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break and will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resist most forms  of extreme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wear and </a:t>
            </a:r>
            <a:r>
              <a:rPr sz="800" spc="-10" dirty="0">
                <a:solidFill>
                  <a:srgbClr val="151616"/>
                </a:solidFill>
                <a:latin typeface="Arial"/>
                <a:cs typeface="Arial"/>
              </a:rPr>
              <a:t>tear.</a:t>
            </a:r>
            <a:endParaRPr sz="800">
              <a:latin typeface="Arial"/>
              <a:cs typeface="Arial"/>
            </a:endParaRPr>
          </a:p>
          <a:p>
            <a:pPr marL="990600" marR="314325">
              <a:lnSpc>
                <a:spcPts val="890"/>
              </a:lnSpc>
              <a:spcBef>
                <a:spcPts val="775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This colour scheme  incorporates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use</a:t>
            </a:r>
            <a:r>
              <a:rPr sz="8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of</a:t>
            </a:r>
            <a:endParaRPr sz="800">
              <a:latin typeface="Arial"/>
              <a:cs typeface="Arial"/>
            </a:endParaRPr>
          </a:p>
        </p:txBody>
      </p:sp>
      <p:sp>
        <p:nvSpPr>
          <p:cNvPr id="274" name="object 274"/>
          <p:cNvSpPr txBox="1"/>
          <p:nvPr/>
        </p:nvSpPr>
        <p:spPr>
          <a:xfrm>
            <a:off x="3819471" y="2103625"/>
            <a:ext cx="137477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15" dirty="0">
                <a:solidFill>
                  <a:srgbClr val="151616"/>
                </a:solidFill>
                <a:latin typeface="Arial"/>
                <a:cs typeface="Arial"/>
              </a:rPr>
              <a:t>STYROFOAM</a:t>
            </a:r>
            <a:r>
              <a:rPr sz="1000" spc="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000" spc="15" dirty="0">
                <a:solidFill>
                  <a:srgbClr val="151616"/>
                </a:solidFill>
                <a:latin typeface="Arial"/>
                <a:cs typeface="Arial"/>
              </a:rPr>
              <a:t>MODEL</a:t>
            </a:r>
            <a:endParaRPr sz="1000">
              <a:latin typeface="Arial"/>
              <a:cs typeface="Arial"/>
            </a:endParaRPr>
          </a:p>
        </p:txBody>
      </p:sp>
      <p:sp>
        <p:nvSpPr>
          <p:cNvPr id="275" name="object 275"/>
          <p:cNvSpPr txBox="1"/>
          <p:nvPr/>
        </p:nvSpPr>
        <p:spPr>
          <a:xfrm>
            <a:off x="2468512" y="5184547"/>
            <a:ext cx="2442210" cy="150939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5080">
              <a:lnSpc>
                <a:spcPts val="890"/>
              </a:lnSpc>
              <a:spcBef>
                <a:spcPts val="185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When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testing the two types of strap, it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was found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that  it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was virtually impossible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break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one made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from  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woven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textile. </a:t>
            </a:r>
            <a:r>
              <a:rPr sz="800" spc="-10" dirty="0">
                <a:solidFill>
                  <a:srgbClr val="151616"/>
                </a:solidFill>
                <a:latin typeface="Arial"/>
                <a:cs typeface="Arial"/>
              </a:rPr>
              <a:t>However,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rubber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/ synthetic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rubber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strap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could break with ease,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if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a small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tear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developed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ﬁrst.</a:t>
            </a:r>
            <a:endParaRPr sz="800">
              <a:latin typeface="Arial"/>
              <a:cs typeface="Arial"/>
            </a:endParaRPr>
          </a:p>
          <a:p>
            <a:pPr marL="12700" marR="27305">
              <a:lnSpc>
                <a:spcPts val="890"/>
              </a:lnSpc>
              <a:spcBef>
                <a:spcPts val="20"/>
              </a:spcBef>
            </a:pP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In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a working environment, where chisels,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craft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knives  and tools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of this nature, may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come in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contact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with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 strap,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rubber is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not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a good selection (even though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it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has a comfortable</a:t>
            </a:r>
            <a:r>
              <a:rPr sz="800" spc="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feel).</a:t>
            </a:r>
            <a:endParaRPr sz="800">
              <a:latin typeface="Arial"/>
              <a:cs typeface="Arial"/>
            </a:endParaRPr>
          </a:p>
          <a:p>
            <a:pPr marL="12700" marR="60960" indent="-635">
              <a:lnSpc>
                <a:spcPts val="890"/>
              </a:lnSpc>
              <a:spcBef>
                <a:spcPts val="15"/>
              </a:spcBef>
            </a:pP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A further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development could be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make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strap  retractable,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rather like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tape measure.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strap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could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retract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into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casing, when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tape measure  is in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 use.</a:t>
            </a:r>
            <a:endParaRPr sz="800">
              <a:latin typeface="Arial"/>
              <a:cs typeface="Arial"/>
            </a:endParaRPr>
          </a:p>
        </p:txBody>
      </p:sp>
      <p:sp>
        <p:nvSpPr>
          <p:cNvPr id="276" name="object 276"/>
          <p:cNvSpPr txBox="1"/>
          <p:nvPr/>
        </p:nvSpPr>
        <p:spPr>
          <a:xfrm>
            <a:off x="322574" y="2049627"/>
            <a:ext cx="1418590" cy="26098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296545" marR="5080" indent="-284480">
              <a:lnSpc>
                <a:spcPts val="890"/>
              </a:lnSpc>
              <a:spcBef>
                <a:spcPts val="185"/>
              </a:spcBef>
            </a:pPr>
            <a:r>
              <a:rPr sz="800" spc="10" dirty="0">
                <a:solidFill>
                  <a:srgbClr val="151616"/>
                </a:solidFill>
                <a:latin typeface="Arial"/>
                <a:cs typeface="Arial"/>
              </a:rPr>
              <a:t>CAD </a:t>
            </a:r>
            <a:r>
              <a:rPr sz="800" spc="5" dirty="0">
                <a:solidFill>
                  <a:srgbClr val="151616"/>
                </a:solidFill>
                <a:latin typeface="Arial"/>
                <a:cs typeface="Arial"/>
              </a:rPr>
              <a:t>REPRESENTATION OF  </a:t>
            </a:r>
            <a:r>
              <a:rPr sz="800" spc="15" dirty="0">
                <a:solidFill>
                  <a:srgbClr val="151616"/>
                </a:solidFill>
                <a:latin typeface="Arial"/>
                <a:cs typeface="Arial"/>
              </a:rPr>
              <a:t>STRAP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15" dirty="0">
                <a:solidFill>
                  <a:srgbClr val="151616"/>
                </a:solidFill>
                <a:latin typeface="Arial"/>
                <a:cs typeface="Arial"/>
              </a:rPr>
              <a:t>HOLDER</a:t>
            </a:r>
            <a:endParaRPr sz="800">
              <a:latin typeface="Arial"/>
              <a:cs typeface="Arial"/>
            </a:endParaRPr>
          </a:p>
        </p:txBody>
      </p:sp>
      <p:sp>
        <p:nvSpPr>
          <p:cNvPr id="277" name="object 277"/>
          <p:cNvSpPr/>
          <p:nvPr/>
        </p:nvSpPr>
        <p:spPr>
          <a:xfrm>
            <a:off x="5061845" y="5078174"/>
            <a:ext cx="1217033" cy="1902223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8" name="object 278"/>
          <p:cNvSpPr/>
          <p:nvPr/>
        </p:nvSpPr>
        <p:spPr>
          <a:xfrm>
            <a:off x="3315135" y="3773296"/>
            <a:ext cx="1433977" cy="1257300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9" name="object 279"/>
          <p:cNvSpPr/>
          <p:nvPr/>
        </p:nvSpPr>
        <p:spPr>
          <a:xfrm>
            <a:off x="6361959" y="6118059"/>
            <a:ext cx="2410301" cy="578866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0" name="object 280"/>
          <p:cNvSpPr/>
          <p:nvPr/>
        </p:nvSpPr>
        <p:spPr>
          <a:xfrm>
            <a:off x="6959876" y="5901394"/>
            <a:ext cx="3078480" cy="0"/>
          </a:xfrm>
          <a:custGeom>
            <a:avLst/>
            <a:gdLst/>
            <a:ahLst/>
            <a:cxnLst/>
            <a:rect l="l" t="t" r="r" b="b"/>
            <a:pathLst>
              <a:path w="3078479">
                <a:moveTo>
                  <a:pt x="0" y="0"/>
                </a:moveTo>
                <a:lnTo>
                  <a:pt x="3077905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1" name="object 281"/>
          <p:cNvSpPr/>
          <p:nvPr/>
        </p:nvSpPr>
        <p:spPr>
          <a:xfrm>
            <a:off x="6959876" y="5901394"/>
            <a:ext cx="3078480" cy="0"/>
          </a:xfrm>
          <a:custGeom>
            <a:avLst/>
            <a:gdLst/>
            <a:ahLst/>
            <a:cxnLst/>
            <a:rect l="l" t="t" r="r" b="b"/>
            <a:pathLst>
              <a:path w="3078479">
                <a:moveTo>
                  <a:pt x="0" y="0"/>
                </a:moveTo>
                <a:lnTo>
                  <a:pt x="3077905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2" name="object 282"/>
          <p:cNvSpPr/>
          <p:nvPr/>
        </p:nvSpPr>
        <p:spPr>
          <a:xfrm>
            <a:off x="8445639" y="5879933"/>
            <a:ext cx="1828671" cy="1095131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3" name="object 283"/>
          <p:cNvSpPr/>
          <p:nvPr/>
        </p:nvSpPr>
        <p:spPr>
          <a:xfrm>
            <a:off x="7212863" y="6049487"/>
            <a:ext cx="681990" cy="697230"/>
          </a:xfrm>
          <a:custGeom>
            <a:avLst/>
            <a:gdLst/>
            <a:ahLst/>
            <a:cxnLst/>
            <a:rect l="l" t="t" r="r" b="b"/>
            <a:pathLst>
              <a:path w="681990" h="697229">
                <a:moveTo>
                  <a:pt x="340829" y="0"/>
                </a:moveTo>
                <a:lnTo>
                  <a:pt x="387078" y="3181"/>
                </a:lnTo>
                <a:lnTo>
                  <a:pt x="431435" y="12450"/>
                </a:lnTo>
                <a:lnTo>
                  <a:pt x="473495" y="27389"/>
                </a:lnTo>
                <a:lnTo>
                  <a:pt x="512852" y="47585"/>
                </a:lnTo>
                <a:lnTo>
                  <a:pt x="549099" y="72621"/>
                </a:lnTo>
                <a:lnTo>
                  <a:pt x="581832" y="102084"/>
                </a:lnTo>
                <a:lnTo>
                  <a:pt x="610642" y="135556"/>
                </a:lnTo>
                <a:lnTo>
                  <a:pt x="635126" y="172623"/>
                </a:lnTo>
                <a:lnTo>
                  <a:pt x="654875" y="212870"/>
                </a:lnTo>
                <a:lnTo>
                  <a:pt x="669484" y="255882"/>
                </a:lnTo>
                <a:lnTo>
                  <a:pt x="678548" y="301242"/>
                </a:lnTo>
                <a:lnTo>
                  <a:pt x="681659" y="348537"/>
                </a:lnTo>
                <a:lnTo>
                  <a:pt x="678548" y="395831"/>
                </a:lnTo>
                <a:lnTo>
                  <a:pt x="669484" y="441192"/>
                </a:lnTo>
                <a:lnTo>
                  <a:pt x="654875" y="484203"/>
                </a:lnTo>
                <a:lnTo>
                  <a:pt x="635126" y="524450"/>
                </a:lnTo>
                <a:lnTo>
                  <a:pt x="610642" y="561518"/>
                </a:lnTo>
                <a:lnTo>
                  <a:pt x="581832" y="594990"/>
                </a:lnTo>
                <a:lnTo>
                  <a:pt x="549099" y="624452"/>
                </a:lnTo>
                <a:lnTo>
                  <a:pt x="512852" y="649489"/>
                </a:lnTo>
                <a:lnTo>
                  <a:pt x="473495" y="669685"/>
                </a:lnTo>
                <a:lnTo>
                  <a:pt x="431435" y="684624"/>
                </a:lnTo>
                <a:lnTo>
                  <a:pt x="387078" y="693893"/>
                </a:lnTo>
                <a:lnTo>
                  <a:pt x="340829" y="697075"/>
                </a:lnTo>
                <a:lnTo>
                  <a:pt x="294581" y="693893"/>
                </a:lnTo>
                <a:lnTo>
                  <a:pt x="250224" y="684624"/>
                </a:lnTo>
                <a:lnTo>
                  <a:pt x="208163" y="669685"/>
                </a:lnTo>
                <a:lnTo>
                  <a:pt x="168806" y="649489"/>
                </a:lnTo>
                <a:lnTo>
                  <a:pt x="132559" y="624452"/>
                </a:lnTo>
                <a:lnTo>
                  <a:pt x="99827" y="594990"/>
                </a:lnTo>
                <a:lnTo>
                  <a:pt x="71016" y="561518"/>
                </a:lnTo>
                <a:lnTo>
                  <a:pt x="46533" y="524450"/>
                </a:lnTo>
                <a:lnTo>
                  <a:pt x="26784" y="484203"/>
                </a:lnTo>
                <a:lnTo>
                  <a:pt x="12174" y="441192"/>
                </a:lnTo>
                <a:lnTo>
                  <a:pt x="3111" y="395831"/>
                </a:lnTo>
                <a:lnTo>
                  <a:pt x="0" y="348537"/>
                </a:lnTo>
                <a:lnTo>
                  <a:pt x="3111" y="301242"/>
                </a:lnTo>
                <a:lnTo>
                  <a:pt x="12174" y="255882"/>
                </a:lnTo>
                <a:lnTo>
                  <a:pt x="26784" y="212870"/>
                </a:lnTo>
                <a:lnTo>
                  <a:pt x="46533" y="172623"/>
                </a:lnTo>
                <a:lnTo>
                  <a:pt x="71016" y="135556"/>
                </a:lnTo>
                <a:lnTo>
                  <a:pt x="99827" y="102084"/>
                </a:lnTo>
                <a:lnTo>
                  <a:pt x="132559" y="72621"/>
                </a:lnTo>
                <a:lnTo>
                  <a:pt x="168806" y="47585"/>
                </a:lnTo>
                <a:lnTo>
                  <a:pt x="208163" y="27389"/>
                </a:lnTo>
                <a:lnTo>
                  <a:pt x="250224" y="12450"/>
                </a:lnTo>
                <a:lnTo>
                  <a:pt x="294581" y="3181"/>
                </a:lnTo>
                <a:lnTo>
                  <a:pt x="340829" y="0"/>
                </a:lnTo>
                <a:close/>
              </a:path>
            </a:pathLst>
          </a:custGeom>
          <a:ln w="9000">
            <a:solidFill>
              <a:srgbClr val="DD2B1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4" name="object 284"/>
          <p:cNvSpPr/>
          <p:nvPr/>
        </p:nvSpPr>
        <p:spPr>
          <a:xfrm>
            <a:off x="7309695" y="5813492"/>
            <a:ext cx="190821" cy="233028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5" name="object 285"/>
          <p:cNvSpPr txBox="1"/>
          <p:nvPr/>
        </p:nvSpPr>
        <p:spPr>
          <a:xfrm>
            <a:off x="7753881" y="5198090"/>
            <a:ext cx="1674495" cy="715010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5080">
              <a:lnSpc>
                <a:spcPts val="890"/>
              </a:lnSpc>
              <a:spcBef>
                <a:spcPts val="185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The scale includes both imperial and 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metric. 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imperial scale is broken  down into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1/8ths, 1/4s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etc...</a:t>
            </a:r>
            <a:endParaRPr sz="800">
              <a:latin typeface="Arial"/>
              <a:cs typeface="Arial"/>
            </a:endParaRPr>
          </a:p>
          <a:p>
            <a:pPr marL="12700" marR="134620">
              <a:lnSpc>
                <a:spcPts val="890"/>
              </a:lnSpc>
              <a:spcBef>
                <a:spcPts val="15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Potential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customers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could choose  between, imperial,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metric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or a  combination scale.</a:t>
            </a:r>
            <a:endParaRPr sz="800">
              <a:latin typeface="Arial"/>
              <a:cs typeface="Arial"/>
            </a:endParaRPr>
          </a:p>
        </p:txBody>
      </p:sp>
      <p:sp>
        <p:nvSpPr>
          <p:cNvPr id="286" name="object 286"/>
          <p:cNvSpPr txBox="1"/>
          <p:nvPr/>
        </p:nvSpPr>
        <p:spPr>
          <a:xfrm>
            <a:off x="6849922" y="6926308"/>
            <a:ext cx="288861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15" dirty="0">
                <a:solidFill>
                  <a:srgbClr val="151616"/>
                </a:solidFill>
                <a:latin typeface="Arial"/>
                <a:cs typeface="Arial"/>
              </a:rPr>
              <a:t>PLAN VIEW </a:t>
            </a:r>
            <a:r>
              <a:rPr sz="1000" spc="5" dirty="0">
                <a:solidFill>
                  <a:srgbClr val="151616"/>
                </a:solidFill>
                <a:latin typeface="Arial"/>
                <a:cs typeface="Arial"/>
              </a:rPr>
              <a:t>OF </a:t>
            </a:r>
            <a:r>
              <a:rPr sz="1000" spc="25" dirty="0">
                <a:solidFill>
                  <a:srgbClr val="151616"/>
                </a:solidFill>
                <a:latin typeface="Arial"/>
                <a:cs typeface="Arial"/>
              </a:rPr>
              <a:t>DEVELOPED </a:t>
            </a:r>
            <a:r>
              <a:rPr sz="1000" spc="0" dirty="0">
                <a:solidFill>
                  <a:srgbClr val="151616"/>
                </a:solidFill>
                <a:latin typeface="Arial"/>
                <a:cs typeface="Arial"/>
              </a:rPr>
              <a:t>TAPE</a:t>
            </a:r>
            <a:r>
              <a:rPr sz="1000" spc="10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000" spc="25" dirty="0">
                <a:solidFill>
                  <a:srgbClr val="151616"/>
                </a:solidFill>
                <a:latin typeface="Arial"/>
                <a:cs typeface="Arial"/>
              </a:rPr>
              <a:t>MEASURE</a:t>
            </a:r>
            <a:endParaRPr sz="1000">
              <a:latin typeface="Arial"/>
              <a:cs typeface="Arial"/>
            </a:endParaRPr>
          </a:p>
        </p:txBody>
      </p:sp>
      <p:sp>
        <p:nvSpPr>
          <p:cNvPr id="287" name="object 287"/>
          <p:cNvSpPr txBox="1"/>
          <p:nvPr/>
        </p:nvSpPr>
        <p:spPr>
          <a:xfrm>
            <a:off x="1685138" y="1693800"/>
            <a:ext cx="4466590" cy="374650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5080" indent="-635">
              <a:lnSpc>
                <a:spcPts val="890"/>
              </a:lnSpc>
              <a:spcBef>
                <a:spcPts val="185"/>
              </a:spcBef>
            </a:pP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A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control release mechanism, would ensure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that 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tape does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not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rewind </a:t>
            </a:r>
            <a:r>
              <a:rPr sz="800" spc="-10" dirty="0">
                <a:solidFill>
                  <a:srgbClr val="151616"/>
                </a:solidFill>
                <a:latin typeface="Arial"/>
                <a:cs typeface="Arial"/>
              </a:rPr>
              <a:t>quickly,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trapping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ﬁngers.  Furthermore, it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would mean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that 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tape measure could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sit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on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top of 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materials being  measured, without retracting automatically.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This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would making measuring long pieces much</a:t>
            </a:r>
            <a:r>
              <a:rPr sz="800" spc="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10" dirty="0">
                <a:solidFill>
                  <a:srgbClr val="151616"/>
                </a:solidFill>
                <a:latin typeface="Arial"/>
                <a:cs typeface="Arial"/>
              </a:rPr>
              <a:t>easier.</a:t>
            </a:r>
            <a:endParaRPr sz="800">
              <a:latin typeface="Arial"/>
              <a:cs typeface="Arial"/>
            </a:endParaRPr>
          </a:p>
        </p:txBody>
      </p:sp>
      <p:sp>
        <p:nvSpPr>
          <p:cNvPr id="288" name="object 288"/>
          <p:cNvSpPr/>
          <p:nvPr/>
        </p:nvSpPr>
        <p:spPr>
          <a:xfrm>
            <a:off x="6386389" y="5232553"/>
            <a:ext cx="1311910" cy="544195"/>
          </a:xfrm>
          <a:custGeom>
            <a:avLst/>
            <a:gdLst/>
            <a:ahLst/>
            <a:cxnLst/>
            <a:rect l="l" t="t" r="r" b="b"/>
            <a:pathLst>
              <a:path w="1311909" h="544195">
                <a:moveTo>
                  <a:pt x="0" y="0"/>
                </a:moveTo>
                <a:lnTo>
                  <a:pt x="1311281" y="0"/>
                </a:lnTo>
                <a:lnTo>
                  <a:pt x="1311281" y="544078"/>
                </a:lnTo>
                <a:lnTo>
                  <a:pt x="0" y="544078"/>
                </a:lnTo>
                <a:lnTo>
                  <a:pt x="0" y="0"/>
                </a:lnTo>
                <a:close/>
              </a:path>
            </a:pathLst>
          </a:custGeom>
          <a:solidFill>
            <a:srgbClr val="DCDA1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9" name="object 289"/>
          <p:cNvSpPr/>
          <p:nvPr/>
        </p:nvSpPr>
        <p:spPr>
          <a:xfrm>
            <a:off x="6465326" y="5231617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0" y="0"/>
                </a:moveTo>
                <a:lnTo>
                  <a:pt x="0" y="46997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0" name="object 290"/>
          <p:cNvSpPr/>
          <p:nvPr/>
        </p:nvSpPr>
        <p:spPr>
          <a:xfrm>
            <a:off x="6425276" y="5231617"/>
            <a:ext cx="0" cy="119380"/>
          </a:xfrm>
          <a:custGeom>
            <a:avLst/>
            <a:gdLst/>
            <a:ahLst/>
            <a:cxnLst/>
            <a:rect l="l" t="t" r="r" b="b"/>
            <a:pathLst>
              <a:path h="119379">
                <a:moveTo>
                  <a:pt x="0" y="0"/>
                </a:moveTo>
                <a:lnTo>
                  <a:pt x="0" y="119072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1" name="object 291"/>
          <p:cNvSpPr/>
          <p:nvPr/>
        </p:nvSpPr>
        <p:spPr>
          <a:xfrm>
            <a:off x="6446883" y="5706179"/>
            <a:ext cx="0" cy="71120"/>
          </a:xfrm>
          <a:custGeom>
            <a:avLst/>
            <a:gdLst/>
            <a:ahLst/>
            <a:cxnLst/>
            <a:rect l="l" t="t" r="r" b="b"/>
            <a:pathLst>
              <a:path h="71120">
                <a:moveTo>
                  <a:pt x="0" y="70797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2" name="object 292"/>
          <p:cNvSpPr/>
          <p:nvPr/>
        </p:nvSpPr>
        <p:spPr>
          <a:xfrm>
            <a:off x="6405691" y="5706179"/>
            <a:ext cx="0" cy="71120"/>
          </a:xfrm>
          <a:custGeom>
            <a:avLst/>
            <a:gdLst/>
            <a:ahLst/>
            <a:cxnLst/>
            <a:rect l="l" t="t" r="r" b="b"/>
            <a:pathLst>
              <a:path h="71120">
                <a:moveTo>
                  <a:pt x="0" y="70797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3" name="object 293"/>
          <p:cNvSpPr/>
          <p:nvPr/>
        </p:nvSpPr>
        <p:spPr>
          <a:xfrm>
            <a:off x="6911320" y="5706179"/>
            <a:ext cx="0" cy="71120"/>
          </a:xfrm>
          <a:custGeom>
            <a:avLst/>
            <a:gdLst/>
            <a:ahLst/>
            <a:cxnLst/>
            <a:rect l="l" t="t" r="r" b="b"/>
            <a:pathLst>
              <a:path h="71120">
                <a:moveTo>
                  <a:pt x="0" y="70797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4" name="object 294"/>
          <p:cNvSpPr/>
          <p:nvPr/>
        </p:nvSpPr>
        <p:spPr>
          <a:xfrm>
            <a:off x="6950066" y="5706179"/>
            <a:ext cx="0" cy="71120"/>
          </a:xfrm>
          <a:custGeom>
            <a:avLst/>
            <a:gdLst/>
            <a:ahLst/>
            <a:cxnLst/>
            <a:rect l="l" t="t" r="r" b="b"/>
            <a:pathLst>
              <a:path h="71120">
                <a:moveTo>
                  <a:pt x="0" y="70797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5" name="object 295"/>
          <p:cNvSpPr/>
          <p:nvPr/>
        </p:nvSpPr>
        <p:spPr>
          <a:xfrm>
            <a:off x="6988813" y="5706179"/>
            <a:ext cx="0" cy="71120"/>
          </a:xfrm>
          <a:custGeom>
            <a:avLst/>
            <a:gdLst/>
            <a:ahLst/>
            <a:cxnLst/>
            <a:rect l="l" t="t" r="r" b="b"/>
            <a:pathLst>
              <a:path h="71120">
                <a:moveTo>
                  <a:pt x="0" y="70797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6" name="object 296"/>
          <p:cNvSpPr/>
          <p:nvPr/>
        </p:nvSpPr>
        <p:spPr>
          <a:xfrm>
            <a:off x="7027560" y="5706179"/>
            <a:ext cx="0" cy="71120"/>
          </a:xfrm>
          <a:custGeom>
            <a:avLst/>
            <a:gdLst/>
            <a:ahLst/>
            <a:cxnLst/>
            <a:rect l="l" t="t" r="r" b="b"/>
            <a:pathLst>
              <a:path h="71120">
                <a:moveTo>
                  <a:pt x="0" y="70797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7" name="object 297"/>
          <p:cNvSpPr/>
          <p:nvPr/>
        </p:nvSpPr>
        <p:spPr>
          <a:xfrm>
            <a:off x="7066306" y="5658646"/>
            <a:ext cx="0" cy="118745"/>
          </a:xfrm>
          <a:custGeom>
            <a:avLst/>
            <a:gdLst/>
            <a:ahLst/>
            <a:cxnLst/>
            <a:rect l="l" t="t" r="r" b="b"/>
            <a:pathLst>
              <a:path h="118745">
                <a:moveTo>
                  <a:pt x="0" y="118330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8" name="object 298"/>
          <p:cNvSpPr/>
          <p:nvPr/>
        </p:nvSpPr>
        <p:spPr>
          <a:xfrm>
            <a:off x="7105053" y="5706179"/>
            <a:ext cx="0" cy="71120"/>
          </a:xfrm>
          <a:custGeom>
            <a:avLst/>
            <a:gdLst/>
            <a:ahLst/>
            <a:cxnLst/>
            <a:rect l="l" t="t" r="r" b="b"/>
            <a:pathLst>
              <a:path h="71120">
                <a:moveTo>
                  <a:pt x="0" y="70797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9" name="object 299"/>
          <p:cNvSpPr/>
          <p:nvPr/>
        </p:nvSpPr>
        <p:spPr>
          <a:xfrm>
            <a:off x="7143801" y="5706179"/>
            <a:ext cx="0" cy="71120"/>
          </a:xfrm>
          <a:custGeom>
            <a:avLst/>
            <a:gdLst/>
            <a:ahLst/>
            <a:cxnLst/>
            <a:rect l="l" t="t" r="r" b="b"/>
            <a:pathLst>
              <a:path h="71120">
                <a:moveTo>
                  <a:pt x="0" y="70797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0" name="object 300"/>
          <p:cNvSpPr/>
          <p:nvPr/>
        </p:nvSpPr>
        <p:spPr>
          <a:xfrm>
            <a:off x="7182543" y="5706179"/>
            <a:ext cx="0" cy="71120"/>
          </a:xfrm>
          <a:custGeom>
            <a:avLst/>
            <a:gdLst/>
            <a:ahLst/>
            <a:cxnLst/>
            <a:rect l="l" t="t" r="r" b="b"/>
            <a:pathLst>
              <a:path h="71120">
                <a:moveTo>
                  <a:pt x="0" y="70797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1" name="object 301"/>
          <p:cNvSpPr/>
          <p:nvPr/>
        </p:nvSpPr>
        <p:spPr>
          <a:xfrm>
            <a:off x="7221290" y="5706179"/>
            <a:ext cx="0" cy="71120"/>
          </a:xfrm>
          <a:custGeom>
            <a:avLst/>
            <a:gdLst/>
            <a:ahLst/>
            <a:cxnLst/>
            <a:rect l="l" t="t" r="r" b="b"/>
            <a:pathLst>
              <a:path h="71120">
                <a:moveTo>
                  <a:pt x="0" y="70797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2" name="object 302"/>
          <p:cNvSpPr/>
          <p:nvPr/>
        </p:nvSpPr>
        <p:spPr>
          <a:xfrm>
            <a:off x="7260037" y="5579117"/>
            <a:ext cx="0" cy="198120"/>
          </a:xfrm>
          <a:custGeom>
            <a:avLst/>
            <a:gdLst/>
            <a:ahLst/>
            <a:cxnLst/>
            <a:rect l="l" t="t" r="r" b="b"/>
            <a:pathLst>
              <a:path h="198120">
                <a:moveTo>
                  <a:pt x="0" y="197859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3" name="object 303"/>
          <p:cNvSpPr txBox="1"/>
          <p:nvPr/>
        </p:nvSpPr>
        <p:spPr>
          <a:xfrm>
            <a:off x="6385327" y="5528759"/>
            <a:ext cx="1270635" cy="19748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  <a:tabLst>
                <a:tab pos="405130" algn="l"/>
                <a:tab pos="793115" algn="l"/>
                <a:tab pos="1177925" algn="l"/>
              </a:tabLst>
            </a:pPr>
            <a:r>
              <a:rPr sz="1100" spc="10" dirty="0">
                <a:solidFill>
                  <a:srgbClr val="151616"/>
                </a:solidFill>
                <a:latin typeface="Arial"/>
                <a:cs typeface="Arial"/>
              </a:rPr>
              <a:t>5	6	7	8</a:t>
            </a:r>
            <a:endParaRPr sz="1100">
              <a:latin typeface="Arial"/>
              <a:cs typeface="Arial"/>
            </a:endParaRPr>
          </a:p>
        </p:txBody>
      </p:sp>
      <p:sp>
        <p:nvSpPr>
          <p:cNvPr id="304" name="object 304"/>
          <p:cNvSpPr/>
          <p:nvPr/>
        </p:nvSpPr>
        <p:spPr>
          <a:xfrm>
            <a:off x="7296213" y="5706179"/>
            <a:ext cx="0" cy="71120"/>
          </a:xfrm>
          <a:custGeom>
            <a:avLst/>
            <a:gdLst/>
            <a:ahLst/>
            <a:cxnLst/>
            <a:rect l="l" t="t" r="r" b="b"/>
            <a:pathLst>
              <a:path h="71120">
                <a:moveTo>
                  <a:pt x="0" y="70797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5" name="object 305"/>
          <p:cNvSpPr/>
          <p:nvPr/>
        </p:nvSpPr>
        <p:spPr>
          <a:xfrm>
            <a:off x="7334960" y="5706179"/>
            <a:ext cx="0" cy="71120"/>
          </a:xfrm>
          <a:custGeom>
            <a:avLst/>
            <a:gdLst/>
            <a:ahLst/>
            <a:cxnLst/>
            <a:rect l="l" t="t" r="r" b="b"/>
            <a:pathLst>
              <a:path h="71120">
                <a:moveTo>
                  <a:pt x="0" y="70797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6" name="object 306"/>
          <p:cNvSpPr/>
          <p:nvPr/>
        </p:nvSpPr>
        <p:spPr>
          <a:xfrm>
            <a:off x="7373707" y="5706179"/>
            <a:ext cx="0" cy="71120"/>
          </a:xfrm>
          <a:custGeom>
            <a:avLst/>
            <a:gdLst/>
            <a:ahLst/>
            <a:cxnLst/>
            <a:rect l="l" t="t" r="r" b="b"/>
            <a:pathLst>
              <a:path h="71120">
                <a:moveTo>
                  <a:pt x="0" y="70797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7" name="object 307"/>
          <p:cNvSpPr/>
          <p:nvPr/>
        </p:nvSpPr>
        <p:spPr>
          <a:xfrm>
            <a:off x="7412453" y="5706179"/>
            <a:ext cx="0" cy="71120"/>
          </a:xfrm>
          <a:custGeom>
            <a:avLst/>
            <a:gdLst/>
            <a:ahLst/>
            <a:cxnLst/>
            <a:rect l="l" t="t" r="r" b="b"/>
            <a:pathLst>
              <a:path h="71120">
                <a:moveTo>
                  <a:pt x="0" y="70797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8" name="object 308"/>
          <p:cNvSpPr/>
          <p:nvPr/>
        </p:nvSpPr>
        <p:spPr>
          <a:xfrm>
            <a:off x="7451200" y="5658646"/>
            <a:ext cx="0" cy="118745"/>
          </a:xfrm>
          <a:custGeom>
            <a:avLst/>
            <a:gdLst/>
            <a:ahLst/>
            <a:cxnLst/>
            <a:rect l="l" t="t" r="r" b="b"/>
            <a:pathLst>
              <a:path h="118745">
                <a:moveTo>
                  <a:pt x="0" y="118330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9" name="object 309"/>
          <p:cNvSpPr/>
          <p:nvPr/>
        </p:nvSpPr>
        <p:spPr>
          <a:xfrm>
            <a:off x="7489948" y="5706179"/>
            <a:ext cx="0" cy="71120"/>
          </a:xfrm>
          <a:custGeom>
            <a:avLst/>
            <a:gdLst/>
            <a:ahLst/>
            <a:cxnLst/>
            <a:rect l="l" t="t" r="r" b="b"/>
            <a:pathLst>
              <a:path h="71120">
                <a:moveTo>
                  <a:pt x="0" y="70797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0" name="object 310"/>
          <p:cNvSpPr/>
          <p:nvPr/>
        </p:nvSpPr>
        <p:spPr>
          <a:xfrm>
            <a:off x="7528694" y="5706179"/>
            <a:ext cx="0" cy="71120"/>
          </a:xfrm>
          <a:custGeom>
            <a:avLst/>
            <a:gdLst/>
            <a:ahLst/>
            <a:cxnLst/>
            <a:rect l="l" t="t" r="r" b="b"/>
            <a:pathLst>
              <a:path h="71120">
                <a:moveTo>
                  <a:pt x="0" y="70797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1" name="object 311"/>
          <p:cNvSpPr/>
          <p:nvPr/>
        </p:nvSpPr>
        <p:spPr>
          <a:xfrm>
            <a:off x="7567437" y="5706179"/>
            <a:ext cx="0" cy="71120"/>
          </a:xfrm>
          <a:custGeom>
            <a:avLst/>
            <a:gdLst/>
            <a:ahLst/>
            <a:cxnLst/>
            <a:rect l="l" t="t" r="r" b="b"/>
            <a:pathLst>
              <a:path h="71120">
                <a:moveTo>
                  <a:pt x="0" y="70797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2" name="object 312"/>
          <p:cNvSpPr/>
          <p:nvPr/>
        </p:nvSpPr>
        <p:spPr>
          <a:xfrm>
            <a:off x="7606184" y="5706179"/>
            <a:ext cx="0" cy="71120"/>
          </a:xfrm>
          <a:custGeom>
            <a:avLst/>
            <a:gdLst/>
            <a:ahLst/>
            <a:cxnLst/>
            <a:rect l="l" t="t" r="r" b="b"/>
            <a:pathLst>
              <a:path h="71120">
                <a:moveTo>
                  <a:pt x="0" y="70797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3" name="object 313"/>
          <p:cNvSpPr/>
          <p:nvPr/>
        </p:nvSpPr>
        <p:spPr>
          <a:xfrm>
            <a:off x="7644931" y="5579117"/>
            <a:ext cx="0" cy="198120"/>
          </a:xfrm>
          <a:custGeom>
            <a:avLst/>
            <a:gdLst/>
            <a:ahLst/>
            <a:cxnLst/>
            <a:rect l="l" t="t" r="r" b="b"/>
            <a:pathLst>
              <a:path h="198120">
                <a:moveTo>
                  <a:pt x="0" y="197859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4" name="object 314"/>
          <p:cNvSpPr txBox="1"/>
          <p:nvPr/>
        </p:nvSpPr>
        <p:spPr>
          <a:xfrm>
            <a:off x="6605058" y="5329441"/>
            <a:ext cx="873760" cy="1244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650" u="sng" spc="-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1</a:t>
            </a:r>
            <a:r>
              <a:rPr sz="650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650" u="sng" spc="-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1</a:t>
            </a:r>
            <a:r>
              <a:rPr sz="650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650" u="sng" spc="-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3</a:t>
            </a:r>
            <a:r>
              <a:rPr sz="650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650" u="sng" spc="-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1</a:t>
            </a:r>
            <a:r>
              <a:rPr sz="650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650" u="sng" spc="-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5</a:t>
            </a:r>
            <a:r>
              <a:rPr sz="650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650" u="sng" spc="-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3</a:t>
            </a:r>
            <a:r>
              <a:rPr sz="650" spc="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650" u="sng" spc="-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7</a:t>
            </a:r>
            <a:endParaRPr sz="650">
              <a:latin typeface="Arial"/>
              <a:cs typeface="Arial"/>
            </a:endParaRPr>
          </a:p>
        </p:txBody>
      </p:sp>
      <p:sp>
        <p:nvSpPr>
          <p:cNvPr id="315" name="object 315"/>
          <p:cNvSpPr txBox="1"/>
          <p:nvPr/>
        </p:nvSpPr>
        <p:spPr>
          <a:xfrm>
            <a:off x="6383286" y="5315104"/>
            <a:ext cx="1210310" cy="25209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2175" spc="15" baseline="1915" dirty="0">
                <a:solidFill>
                  <a:srgbClr val="151616"/>
                </a:solidFill>
                <a:latin typeface="Arial"/>
                <a:cs typeface="Arial"/>
              </a:rPr>
              <a:t>2 </a:t>
            </a:r>
            <a:r>
              <a:rPr sz="650" spc="-5" dirty="0">
                <a:solidFill>
                  <a:srgbClr val="151616"/>
                </a:solidFill>
                <a:latin typeface="Arial"/>
                <a:cs typeface="Arial"/>
              </a:rPr>
              <a:t>8 4 8 2 8 4 8</a:t>
            </a:r>
            <a:r>
              <a:rPr sz="650" spc="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175" spc="15" baseline="1915" dirty="0">
                <a:solidFill>
                  <a:srgbClr val="151616"/>
                </a:solidFill>
                <a:latin typeface="Arial"/>
                <a:cs typeface="Arial"/>
              </a:rPr>
              <a:t>3</a:t>
            </a:r>
            <a:endParaRPr sz="2175" baseline="1915">
              <a:latin typeface="Arial"/>
              <a:cs typeface="Arial"/>
            </a:endParaRPr>
          </a:p>
        </p:txBody>
      </p:sp>
      <p:sp>
        <p:nvSpPr>
          <p:cNvPr id="316" name="object 316"/>
          <p:cNvSpPr/>
          <p:nvPr/>
        </p:nvSpPr>
        <p:spPr>
          <a:xfrm>
            <a:off x="6569449" y="5231617"/>
            <a:ext cx="0" cy="119380"/>
          </a:xfrm>
          <a:custGeom>
            <a:avLst/>
            <a:gdLst/>
            <a:ahLst/>
            <a:cxnLst/>
            <a:rect l="l" t="t" r="r" b="b"/>
            <a:pathLst>
              <a:path h="119379">
                <a:moveTo>
                  <a:pt x="0" y="0"/>
                </a:moveTo>
                <a:lnTo>
                  <a:pt x="0" y="119072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7" name="object 317"/>
          <p:cNvSpPr/>
          <p:nvPr/>
        </p:nvSpPr>
        <p:spPr>
          <a:xfrm>
            <a:off x="6603918" y="5231617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0" y="0"/>
                </a:moveTo>
                <a:lnTo>
                  <a:pt x="0" y="46997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8" name="object 318"/>
          <p:cNvSpPr/>
          <p:nvPr/>
        </p:nvSpPr>
        <p:spPr>
          <a:xfrm>
            <a:off x="6638962" y="5231617"/>
            <a:ext cx="0" cy="119380"/>
          </a:xfrm>
          <a:custGeom>
            <a:avLst/>
            <a:gdLst/>
            <a:ahLst/>
            <a:cxnLst/>
            <a:rect l="l" t="t" r="r" b="b"/>
            <a:pathLst>
              <a:path h="119379">
                <a:moveTo>
                  <a:pt x="0" y="0"/>
                </a:moveTo>
                <a:lnTo>
                  <a:pt x="0" y="119072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9" name="object 319"/>
          <p:cNvSpPr/>
          <p:nvPr/>
        </p:nvSpPr>
        <p:spPr>
          <a:xfrm>
            <a:off x="6673428" y="5231617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0" y="0"/>
                </a:moveTo>
                <a:lnTo>
                  <a:pt x="0" y="46997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0" name="object 320"/>
          <p:cNvSpPr/>
          <p:nvPr/>
        </p:nvSpPr>
        <p:spPr>
          <a:xfrm>
            <a:off x="6701392" y="5231617"/>
            <a:ext cx="0" cy="119380"/>
          </a:xfrm>
          <a:custGeom>
            <a:avLst/>
            <a:gdLst/>
            <a:ahLst/>
            <a:cxnLst/>
            <a:rect l="l" t="t" r="r" b="b"/>
            <a:pathLst>
              <a:path h="119379">
                <a:moveTo>
                  <a:pt x="0" y="0"/>
                </a:moveTo>
                <a:lnTo>
                  <a:pt x="0" y="119072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1" name="object 321"/>
          <p:cNvSpPr/>
          <p:nvPr/>
        </p:nvSpPr>
        <p:spPr>
          <a:xfrm>
            <a:off x="6735862" y="5231617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0" y="0"/>
                </a:moveTo>
                <a:lnTo>
                  <a:pt x="0" y="46997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2" name="object 322"/>
          <p:cNvSpPr/>
          <p:nvPr/>
        </p:nvSpPr>
        <p:spPr>
          <a:xfrm>
            <a:off x="6770904" y="5231617"/>
            <a:ext cx="0" cy="119380"/>
          </a:xfrm>
          <a:custGeom>
            <a:avLst/>
            <a:gdLst/>
            <a:ahLst/>
            <a:cxnLst/>
            <a:rect l="l" t="t" r="r" b="b"/>
            <a:pathLst>
              <a:path h="119379">
                <a:moveTo>
                  <a:pt x="0" y="0"/>
                </a:moveTo>
                <a:lnTo>
                  <a:pt x="0" y="119072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3" name="object 323"/>
          <p:cNvSpPr/>
          <p:nvPr/>
        </p:nvSpPr>
        <p:spPr>
          <a:xfrm>
            <a:off x="6805371" y="5231617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0" y="0"/>
                </a:moveTo>
                <a:lnTo>
                  <a:pt x="0" y="46997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4" name="object 324"/>
          <p:cNvSpPr/>
          <p:nvPr/>
        </p:nvSpPr>
        <p:spPr>
          <a:xfrm>
            <a:off x="6837198" y="5231617"/>
            <a:ext cx="0" cy="119380"/>
          </a:xfrm>
          <a:custGeom>
            <a:avLst/>
            <a:gdLst/>
            <a:ahLst/>
            <a:cxnLst/>
            <a:rect l="l" t="t" r="r" b="b"/>
            <a:pathLst>
              <a:path h="119379">
                <a:moveTo>
                  <a:pt x="0" y="0"/>
                </a:moveTo>
                <a:lnTo>
                  <a:pt x="0" y="119072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5" name="object 325"/>
          <p:cNvSpPr/>
          <p:nvPr/>
        </p:nvSpPr>
        <p:spPr>
          <a:xfrm>
            <a:off x="6871665" y="5231617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0" y="0"/>
                </a:moveTo>
                <a:lnTo>
                  <a:pt x="0" y="46997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6" name="object 326"/>
          <p:cNvSpPr/>
          <p:nvPr/>
        </p:nvSpPr>
        <p:spPr>
          <a:xfrm>
            <a:off x="6906711" y="5231617"/>
            <a:ext cx="0" cy="119380"/>
          </a:xfrm>
          <a:custGeom>
            <a:avLst/>
            <a:gdLst/>
            <a:ahLst/>
            <a:cxnLst/>
            <a:rect l="l" t="t" r="r" b="b"/>
            <a:pathLst>
              <a:path h="119379">
                <a:moveTo>
                  <a:pt x="0" y="0"/>
                </a:moveTo>
                <a:lnTo>
                  <a:pt x="0" y="119072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7" name="object 327"/>
          <p:cNvSpPr/>
          <p:nvPr/>
        </p:nvSpPr>
        <p:spPr>
          <a:xfrm>
            <a:off x="6941177" y="5231617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0" y="0"/>
                </a:moveTo>
                <a:lnTo>
                  <a:pt x="0" y="46997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8" name="object 328"/>
          <p:cNvSpPr/>
          <p:nvPr/>
        </p:nvSpPr>
        <p:spPr>
          <a:xfrm>
            <a:off x="6969142" y="5231617"/>
            <a:ext cx="0" cy="119380"/>
          </a:xfrm>
          <a:custGeom>
            <a:avLst/>
            <a:gdLst/>
            <a:ahLst/>
            <a:cxnLst/>
            <a:rect l="l" t="t" r="r" b="b"/>
            <a:pathLst>
              <a:path h="119379">
                <a:moveTo>
                  <a:pt x="0" y="0"/>
                </a:moveTo>
                <a:lnTo>
                  <a:pt x="0" y="119072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9" name="object 329"/>
          <p:cNvSpPr/>
          <p:nvPr/>
        </p:nvSpPr>
        <p:spPr>
          <a:xfrm>
            <a:off x="7003608" y="5231617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0" y="0"/>
                </a:moveTo>
                <a:lnTo>
                  <a:pt x="0" y="46997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0" name="object 330"/>
          <p:cNvSpPr/>
          <p:nvPr/>
        </p:nvSpPr>
        <p:spPr>
          <a:xfrm>
            <a:off x="7038654" y="5231617"/>
            <a:ext cx="0" cy="119380"/>
          </a:xfrm>
          <a:custGeom>
            <a:avLst/>
            <a:gdLst/>
            <a:ahLst/>
            <a:cxnLst/>
            <a:rect l="l" t="t" r="r" b="b"/>
            <a:pathLst>
              <a:path h="119379">
                <a:moveTo>
                  <a:pt x="0" y="0"/>
                </a:moveTo>
                <a:lnTo>
                  <a:pt x="0" y="119072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1" name="object 331"/>
          <p:cNvSpPr/>
          <p:nvPr/>
        </p:nvSpPr>
        <p:spPr>
          <a:xfrm>
            <a:off x="7073121" y="5231617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0" y="0"/>
                </a:moveTo>
                <a:lnTo>
                  <a:pt x="0" y="46997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2" name="object 332"/>
          <p:cNvSpPr/>
          <p:nvPr/>
        </p:nvSpPr>
        <p:spPr>
          <a:xfrm>
            <a:off x="7107523" y="5231617"/>
            <a:ext cx="0" cy="119380"/>
          </a:xfrm>
          <a:custGeom>
            <a:avLst/>
            <a:gdLst/>
            <a:ahLst/>
            <a:cxnLst/>
            <a:rect l="l" t="t" r="r" b="b"/>
            <a:pathLst>
              <a:path h="119379">
                <a:moveTo>
                  <a:pt x="0" y="0"/>
                </a:moveTo>
                <a:lnTo>
                  <a:pt x="0" y="119072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3" name="object 333"/>
          <p:cNvSpPr/>
          <p:nvPr/>
        </p:nvSpPr>
        <p:spPr>
          <a:xfrm>
            <a:off x="7141989" y="5231617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0" y="0"/>
                </a:moveTo>
                <a:lnTo>
                  <a:pt x="0" y="46997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4" name="object 334"/>
          <p:cNvSpPr/>
          <p:nvPr/>
        </p:nvSpPr>
        <p:spPr>
          <a:xfrm>
            <a:off x="7177031" y="5231617"/>
            <a:ext cx="0" cy="119380"/>
          </a:xfrm>
          <a:custGeom>
            <a:avLst/>
            <a:gdLst/>
            <a:ahLst/>
            <a:cxnLst/>
            <a:rect l="l" t="t" r="r" b="b"/>
            <a:pathLst>
              <a:path h="119379">
                <a:moveTo>
                  <a:pt x="0" y="0"/>
                </a:moveTo>
                <a:lnTo>
                  <a:pt x="0" y="119072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5" name="object 335"/>
          <p:cNvSpPr/>
          <p:nvPr/>
        </p:nvSpPr>
        <p:spPr>
          <a:xfrm>
            <a:off x="7211501" y="5231617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0" y="0"/>
                </a:moveTo>
                <a:lnTo>
                  <a:pt x="0" y="46997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6" name="object 336"/>
          <p:cNvSpPr/>
          <p:nvPr/>
        </p:nvSpPr>
        <p:spPr>
          <a:xfrm>
            <a:off x="7239467" y="5231617"/>
            <a:ext cx="0" cy="119380"/>
          </a:xfrm>
          <a:custGeom>
            <a:avLst/>
            <a:gdLst/>
            <a:ahLst/>
            <a:cxnLst/>
            <a:rect l="l" t="t" r="r" b="b"/>
            <a:pathLst>
              <a:path h="119379">
                <a:moveTo>
                  <a:pt x="0" y="0"/>
                </a:moveTo>
                <a:lnTo>
                  <a:pt x="0" y="119072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7" name="object 337"/>
          <p:cNvSpPr/>
          <p:nvPr/>
        </p:nvSpPr>
        <p:spPr>
          <a:xfrm>
            <a:off x="7273932" y="5231617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0" y="0"/>
                </a:moveTo>
                <a:lnTo>
                  <a:pt x="0" y="46997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8" name="object 338"/>
          <p:cNvSpPr/>
          <p:nvPr/>
        </p:nvSpPr>
        <p:spPr>
          <a:xfrm>
            <a:off x="7308975" y="5231617"/>
            <a:ext cx="0" cy="119380"/>
          </a:xfrm>
          <a:custGeom>
            <a:avLst/>
            <a:gdLst/>
            <a:ahLst/>
            <a:cxnLst/>
            <a:rect l="l" t="t" r="r" b="b"/>
            <a:pathLst>
              <a:path h="119379">
                <a:moveTo>
                  <a:pt x="0" y="0"/>
                </a:moveTo>
                <a:lnTo>
                  <a:pt x="0" y="119072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9" name="object 339"/>
          <p:cNvSpPr/>
          <p:nvPr/>
        </p:nvSpPr>
        <p:spPr>
          <a:xfrm>
            <a:off x="7343446" y="5231617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0" y="0"/>
                </a:moveTo>
                <a:lnTo>
                  <a:pt x="0" y="46997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0" name="object 340"/>
          <p:cNvSpPr/>
          <p:nvPr/>
        </p:nvSpPr>
        <p:spPr>
          <a:xfrm>
            <a:off x="7375273" y="5231617"/>
            <a:ext cx="0" cy="119380"/>
          </a:xfrm>
          <a:custGeom>
            <a:avLst/>
            <a:gdLst/>
            <a:ahLst/>
            <a:cxnLst/>
            <a:rect l="l" t="t" r="r" b="b"/>
            <a:pathLst>
              <a:path h="119379">
                <a:moveTo>
                  <a:pt x="0" y="0"/>
                </a:moveTo>
                <a:lnTo>
                  <a:pt x="0" y="119072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1" name="object 341"/>
          <p:cNvSpPr/>
          <p:nvPr/>
        </p:nvSpPr>
        <p:spPr>
          <a:xfrm>
            <a:off x="7409739" y="5231617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0" y="0"/>
                </a:moveTo>
                <a:lnTo>
                  <a:pt x="0" y="46997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2" name="object 342"/>
          <p:cNvSpPr/>
          <p:nvPr/>
        </p:nvSpPr>
        <p:spPr>
          <a:xfrm>
            <a:off x="7444782" y="5231617"/>
            <a:ext cx="0" cy="119380"/>
          </a:xfrm>
          <a:custGeom>
            <a:avLst/>
            <a:gdLst/>
            <a:ahLst/>
            <a:cxnLst/>
            <a:rect l="l" t="t" r="r" b="b"/>
            <a:pathLst>
              <a:path h="119379">
                <a:moveTo>
                  <a:pt x="0" y="0"/>
                </a:moveTo>
                <a:lnTo>
                  <a:pt x="0" y="119072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3" name="object 343"/>
          <p:cNvSpPr/>
          <p:nvPr/>
        </p:nvSpPr>
        <p:spPr>
          <a:xfrm>
            <a:off x="7479252" y="5231617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0" y="0"/>
                </a:moveTo>
                <a:lnTo>
                  <a:pt x="0" y="46997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4" name="object 344"/>
          <p:cNvSpPr/>
          <p:nvPr/>
        </p:nvSpPr>
        <p:spPr>
          <a:xfrm>
            <a:off x="7507212" y="5231617"/>
            <a:ext cx="0" cy="119380"/>
          </a:xfrm>
          <a:custGeom>
            <a:avLst/>
            <a:gdLst/>
            <a:ahLst/>
            <a:cxnLst/>
            <a:rect l="l" t="t" r="r" b="b"/>
            <a:pathLst>
              <a:path h="119379">
                <a:moveTo>
                  <a:pt x="0" y="0"/>
                </a:moveTo>
                <a:lnTo>
                  <a:pt x="0" y="119072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5" name="object 345"/>
          <p:cNvSpPr/>
          <p:nvPr/>
        </p:nvSpPr>
        <p:spPr>
          <a:xfrm>
            <a:off x="7541683" y="5231617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0" y="0"/>
                </a:moveTo>
                <a:lnTo>
                  <a:pt x="0" y="46997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6" name="object 346"/>
          <p:cNvSpPr/>
          <p:nvPr/>
        </p:nvSpPr>
        <p:spPr>
          <a:xfrm>
            <a:off x="7576725" y="5231617"/>
            <a:ext cx="0" cy="240665"/>
          </a:xfrm>
          <a:custGeom>
            <a:avLst/>
            <a:gdLst/>
            <a:ahLst/>
            <a:cxnLst/>
            <a:rect l="l" t="t" r="r" b="b"/>
            <a:pathLst>
              <a:path h="240664">
                <a:moveTo>
                  <a:pt x="0" y="0"/>
                </a:moveTo>
                <a:lnTo>
                  <a:pt x="0" y="240073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7" name="object 347"/>
          <p:cNvSpPr/>
          <p:nvPr/>
        </p:nvSpPr>
        <p:spPr>
          <a:xfrm>
            <a:off x="6501225" y="5231617"/>
            <a:ext cx="0" cy="243204"/>
          </a:xfrm>
          <a:custGeom>
            <a:avLst/>
            <a:gdLst/>
            <a:ahLst/>
            <a:cxnLst/>
            <a:rect l="l" t="t" r="r" b="b"/>
            <a:pathLst>
              <a:path h="243204">
                <a:moveTo>
                  <a:pt x="0" y="0"/>
                </a:moveTo>
                <a:lnTo>
                  <a:pt x="0" y="242647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8" name="object 348"/>
          <p:cNvSpPr/>
          <p:nvPr/>
        </p:nvSpPr>
        <p:spPr>
          <a:xfrm>
            <a:off x="6535695" y="5231617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0" y="0"/>
                </a:moveTo>
                <a:lnTo>
                  <a:pt x="0" y="46997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9" name="object 349"/>
          <p:cNvSpPr/>
          <p:nvPr/>
        </p:nvSpPr>
        <p:spPr>
          <a:xfrm>
            <a:off x="6485115" y="5579117"/>
            <a:ext cx="0" cy="198120"/>
          </a:xfrm>
          <a:custGeom>
            <a:avLst/>
            <a:gdLst/>
            <a:ahLst/>
            <a:cxnLst/>
            <a:rect l="l" t="t" r="r" b="b"/>
            <a:pathLst>
              <a:path h="198120">
                <a:moveTo>
                  <a:pt x="0" y="197859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0" name="object 350"/>
          <p:cNvSpPr/>
          <p:nvPr/>
        </p:nvSpPr>
        <p:spPr>
          <a:xfrm>
            <a:off x="6523863" y="5706179"/>
            <a:ext cx="0" cy="71120"/>
          </a:xfrm>
          <a:custGeom>
            <a:avLst/>
            <a:gdLst/>
            <a:ahLst/>
            <a:cxnLst/>
            <a:rect l="l" t="t" r="r" b="b"/>
            <a:pathLst>
              <a:path h="71120">
                <a:moveTo>
                  <a:pt x="0" y="70797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1" name="object 351"/>
          <p:cNvSpPr/>
          <p:nvPr/>
        </p:nvSpPr>
        <p:spPr>
          <a:xfrm>
            <a:off x="6562609" y="5706179"/>
            <a:ext cx="0" cy="71120"/>
          </a:xfrm>
          <a:custGeom>
            <a:avLst/>
            <a:gdLst/>
            <a:ahLst/>
            <a:cxnLst/>
            <a:rect l="l" t="t" r="r" b="b"/>
            <a:pathLst>
              <a:path h="71120">
                <a:moveTo>
                  <a:pt x="0" y="70797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2" name="object 352"/>
          <p:cNvSpPr/>
          <p:nvPr/>
        </p:nvSpPr>
        <p:spPr>
          <a:xfrm>
            <a:off x="6601355" y="5706179"/>
            <a:ext cx="0" cy="71120"/>
          </a:xfrm>
          <a:custGeom>
            <a:avLst/>
            <a:gdLst/>
            <a:ahLst/>
            <a:cxnLst/>
            <a:rect l="l" t="t" r="r" b="b"/>
            <a:pathLst>
              <a:path h="71120">
                <a:moveTo>
                  <a:pt x="0" y="70797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3" name="object 353"/>
          <p:cNvSpPr/>
          <p:nvPr/>
        </p:nvSpPr>
        <p:spPr>
          <a:xfrm>
            <a:off x="6640102" y="5706179"/>
            <a:ext cx="0" cy="71120"/>
          </a:xfrm>
          <a:custGeom>
            <a:avLst/>
            <a:gdLst/>
            <a:ahLst/>
            <a:cxnLst/>
            <a:rect l="l" t="t" r="r" b="b"/>
            <a:pathLst>
              <a:path h="71120">
                <a:moveTo>
                  <a:pt x="0" y="70797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4" name="object 354"/>
          <p:cNvSpPr/>
          <p:nvPr/>
        </p:nvSpPr>
        <p:spPr>
          <a:xfrm>
            <a:off x="6678849" y="5658646"/>
            <a:ext cx="0" cy="118745"/>
          </a:xfrm>
          <a:custGeom>
            <a:avLst/>
            <a:gdLst/>
            <a:ahLst/>
            <a:cxnLst/>
            <a:rect l="l" t="t" r="r" b="b"/>
            <a:pathLst>
              <a:path h="118745">
                <a:moveTo>
                  <a:pt x="0" y="118330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5" name="object 355"/>
          <p:cNvSpPr/>
          <p:nvPr/>
        </p:nvSpPr>
        <p:spPr>
          <a:xfrm>
            <a:off x="6717596" y="5706179"/>
            <a:ext cx="0" cy="71120"/>
          </a:xfrm>
          <a:custGeom>
            <a:avLst/>
            <a:gdLst/>
            <a:ahLst/>
            <a:cxnLst/>
            <a:rect l="l" t="t" r="r" b="b"/>
            <a:pathLst>
              <a:path h="71120">
                <a:moveTo>
                  <a:pt x="0" y="70797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6" name="object 356"/>
          <p:cNvSpPr/>
          <p:nvPr/>
        </p:nvSpPr>
        <p:spPr>
          <a:xfrm>
            <a:off x="6756342" y="5706179"/>
            <a:ext cx="0" cy="71120"/>
          </a:xfrm>
          <a:custGeom>
            <a:avLst/>
            <a:gdLst/>
            <a:ahLst/>
            <a:cxnLst/>
            <a:rect l="l" t="t" r="r" b="b"/>
            <a:pathLst>
              <a:path h="71120">
                <a:moveTo>
                  <a:pt x="0" y="70797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7" name="object 357"/>
          <p:cNvSpPr/>
          <p:nvPr/>
        </p:nvSpPr>
        <p:spPr>
          <a:xfrm>
            <a:off x="6795086" y="5706179"/>
            <a:ext cx="0" cy="71120"/>
          </a:xfrm>
          <a:custGeom>
            <a:avLst/>
            <a:gdLst/>
            <a:ahLst/>
            <a:cxnLst/>
            <a:rect l="l" t="t" r="r" b="b"/>
            <a:pathLst>
              <a:path h="71120">
                <a:moveTo>
                  <a:pt x="0" y="70797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8" name="object 358"/>
          <p:cNvSpPr/>
          <p:nvPr/>
        </p:nvSpPr>
        <p:spPr>
          <a:xfrm>
            <a:off x="6833833" y="5706179"/>
            <a:ext cx="0" cy="71120"/>
          </a:xfrm>
          <a:custGeom>
            <a:avLst/>
            <a:gdLst/>
            <a:ahLst/>
            <a:cxnLst/>
            <a:rect l="l" t="t" r="r" b="b"/>
            <a:pathLst>
              <a:path h="71120">
                <a:moveTo>
                  <a:pt x="0" y="70797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9" name="object 359"/>
          <p:cNvSpPr/>
          <p:nvPr/>
        </p:nvSpPr>
        <p:spPr>
          <a:xfrm>
            <a:off x="6872579" y="5579117"/>
            <a:ext cx="0" cy="198120"/>
          </a:xfrm>
          <a:custGeom>
            <a:avLst/>
            <a:gdLst/>
            <a:ahLst/>
            <a:cxnLst/>
            <a:rect l="l" t="t" r="r" b="b"/>
            <a:pathLst>
              <a:path h="198120">
                <a:moveTo>
                  <a:pt x="0" y="197859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0" name="object 360"/>
          <p:cNvSpPr/>
          <p:nvPr/>
        </p:nvSpPr>
        <p:spPr>
          <a:xfrm>
            <a:off x="7611195" y="5231617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0" y="0"/>
                </a:moveTo>
                <a:lnTo>
                  <a:pt x="0" y="46997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1" name="object 361"/>
          <p:cNvSpPr/>
          <p:nvPr/>
        </p:nvSpPr>
        <p:spPr>
          <a:xfrm>
            <a:off x="7645380" y="5231617"/>
            <a:ext cx="0" cy="119380"/>
          </a:xfrm>
          <a:custGeom>
            <a:avLst/>
            <a:gdLst/>
            <a:ahLst/>
            <a:cxnLst/>
            <a:rect l="l" t="t" r="r" b="b"/>
            <a:pathLst>
              <a:path h="119379">
                <a:moveTo>
                  <a:pt x="0" y="0"/>
                </a:moveTo>
                <a:lnTo>
                  <a:pt x="0" y="119072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2" name="object 362"/>
          <p:cNvSpPr/>
          <p:nvPr/>
        </p:nvSpPr>
        <p:spPr>
          <a:xfrm>
            <a:off x="7677622" y="5706179"/>
            <a:ext cx="0" cy="71120"/>
          </a:xfrm>
          <a:custGeom>
            <a:avLst/>
            <a:gdLst/>
            <a:ahLst/>
            <a:cxnLst/>
            <a:rect l="l" t="t" r="r" b="b"/>
            <a:pathLst>
              <a:path h="71120">
                <a:moveTo>
                  <a:pt x="0" y="70797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3" name="object 363"/>
          <p:cNvSpPr txBox="1"/>
          <p:nvPr/>
        </p:nvSpPr>
        <p:spPr>
          <a:xfrm>
            <a:off x="4950486" y="3902430"/>
            <a:ext cx="76708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15" dirty="0">
                <a:solidFill>
                  <a:srgbClr val="151616"/>
                </a:solidFill>
                <a:latin typeface="Arial"/>
                <a:cs typeface="Arial"/>
              </a:rPr>
              <a:t>POTENTIAL</a:t>
            </a:r>
            <a:endParaRPr sz="1000">
              <a:latin typeface="Arial"/>
              <a:cs typeface="Arial"/>
            </a:endParaRPr>
          </a:p>
        </p:txBody>
      </p:sp>
      <p:sp>
        <p:nvSpPr>
          <p:cNvPr id="364" name="object 364"/>
          <p:cNvSpPr/>
          <p:nvPr/>
        </p:nvSpPr>
        <p:spPr>
          <a:xfrm>
            <a:off x="4107372" y="4120397"/>
            <a:ext cx="713105" cy="246379"/>
          </a:xfrm>
          <a:custGeom>
            <a:avLst/>
            <a:gdLst/>
            <a:ahLst/>
            <a:cxnLst/>
            <a:rect l="l" t="t" r="r" b="b"/>
            <a:pathLst>
              <a:path w="713104" h="246379">
                <a:moveTo>
                  <a:pt x="47674" y="182411"/>
                </a:moveTo>
                <a:lnTo>
                  <a:pt x="0" y="232883"/>
                </a:lnTo>
                <a:lnTo>
                  <a:pt x="68155" y="246128"/>
                </a:lnTo>
                <a:lnTo>
                  <a:pt x="59811" y="220168"/>
                </a:lnTo>
                <a:lnTo>
                  <a:pt x="54269" y="220168"/>
                </a:lnTo>
                <a:lnTo>
                  <a:pt x="51512" y="211601"/>
                </a:lnTo>
                <a:lnTo>
                  <a:pt x="56538" y="209985"/>
                </a:lnTo>
                <a:lnTo>
                  <a:pt x="47674" y="182411"/>
                </a:lnTo>
                <a:close/>
              </a:path>
              <a:path w="713104" h="246379">
                <a:moveTo>
                  <a:pt x="56538" y="209985"/>
                </a:moveTo>
                <a:lnTo>
                  <a:pt x="51512" y="211601"/>
                </a:lnTo>
                <a:lnTo>
                  <a:pt x="54269" y="220168"/>
                </a:lnTo>
                <a:lnTo>
                  <a:pt x="59292" y="218554"/>
                </a:lnTo>
                <a:lnTo>
                  <a:pt x="56538" y="209985"/>
                </a:lnTo>
                <a:close/>
              </a:path>
              <a:path w="713104" h="246379">
                <a:moveTo>
                  <a:pt x="59292" y="218554"/>
                </a:moveTo>
                <a:lnTo>
                  <a:pt x="54269" y="220168"/>
                </a:lnTo>
                <a:lnTo>
                  <a:pt x="59811" y="220168"/>
                </a:lnTo>
                <a:lnTo>
                  <a:pt x="59292" y="218554"/>
                </a:lnTo>
                <a:close/>
              </a:path>
              <a:path w="713104" h="246379">
                <a:moveTo>
                  <a:pt x="709823" y="0"/>
                </a:moveTo>
                <a:lnTo>
                  <a:pt x="56538" y="209985"/>
                </a:lnTo>
                <a:lnTo>
                  <a:pt x="59292" y="218554"/>
                </a:lnTo>
                <a:lnTo>
                  <a:pt x="712580" y="8567"/>
                </a:lnTo>
                <a:lnTo>
                  <a:pt x="709823" y="0"/>
                </a:lnTo>
                <a:close/>
              </a:path>
            </a:pathLst>
          </a:custGeom>
          <a:solidFill>
            <a:srgbClr val="DD2B1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5" name="object 365"/>
          <p:cNvSpPr txBox="1"/>
          <p:nvPr/>
        </p:nvSpPr>
        <p:spPr>
          <a:xfrm>
            <a:off x="4812225" y="3955855"/>
            <a:ext cx="1160780" cy="1026794"/>
          </a:xfrm>
          <a:prstGeom prst="rect">
            <a:avLst/>
          </a:prstGeom>
        </p:spPr>
        <p:txBody>
          <a:bodyPr vert="horz" wrap="square" lIns="0" tIns="100965" rIns="0" bIns="0" rtlCol="0">
            <a:spAutoFit/>
          </a:bodyPr>
          <a:lstStyle/>
          <a:p>
            <a:pPr marL="102235">
              <a:lnSpc>
                <a:spcPct val="100000"/>
              </a:lnSpc>
              <a:spcBef>
                <a:spcPts val="795"/>
              </a:spcBef>
            </a:pPr>
            <a:r>
              <a:rPr sz="1000" spc="15" dirty="0">
                <a:solidFill>
                  <a:srgbClr val="151616"/>
                </a:solidFill>
                <a:latin typeface="Arial"/>
                <a:cs typeface="Arial"/>
              </a:rPr>
              <a:t>WEAK</a:t>
            </a:r>
            <a:r>
              <a:rPr sz="1000" spc="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000" spc="15" dirty="0">
                <a:solidFill>
                  <a:srgbClr val="151616"/>
                </a:solidFill>
                <a:latin typeface="Arial"/>
                <a:cs typeface="Arial"/>
              </a:rPr>
              <a:t>POINT</a:t>
            </a:r>
            <a:endParaRPr sz="1000">
              <a:latin typeface="Arial"/>
              <a:cs typeface="Arial"/>
            </a:endParaRPr>
          </a:p>
          <a:p>
            <a:pPr marL="12700" marR="5080">
              <a:lnSpc>
                <a:spcPts val="890"/>
              </a:lnSpc>
              <a:spcBef>
                <a:spcPts val="645"/>
              </a:spcBef>
            </a:pP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If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a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tear /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split develops  on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rubber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strap, it</a:t>
            </a:r>
            <a:r>
              <a:rPr sz="800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will  soon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fail.</a:t>
            </a:r>
            <a:endParaRPr sz="800">
              <a:latin typeface="Arial"/>
              <a:cs typeface="Arial"/>
            </a:endParaRPr>
          </a:p>
          <a:p>
            <a:pPr marL="12700" marR="146050">
              <a:lnSpc>
                <a:spcPts val="890"/>
              </a:lnSpc>
              <a:spcBef>
                <a:spcPts val="10"/>
              </a:spcBef>
            </a:pPr>
            <a:r>
              <a:rPr sz="800" spc="-10" dirty="0">
                <a:solidFill>
                  <a:srgbClr val="151616"/>
                </a:solidFill>
                <a:latin typeface="Arial"/>
                <a:cs typeface="Arial"/>
              </a:rPr>
              <a:t>However,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overall  existing design is</a:t>
            </a:r>
            <a:r>
              <a:rPr sz="8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very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reliable.</a:t>
            </a:r>
            <a:endParaRPr sz="800">
              <a:latin typeface="Arial"/>
              <a:cs typeface="Arial"/>
            </a:endParaRPr>
          </a:p>
        </p:txBody>
      </p:sp>
      <p:sp>
        <p:nvSpPr>
          <p:cNvPr id="366" name="object 366"/>
          <p:cNvSpPr/>
          <p:nvPr/>
        </p:nvSpPr>
        <p:spPr>
          <a:xfrm>
            <a:off x="1242899" y="2254154"/>
            <a:ext cx="334645" cy="542290"/>
          </a:xfrm>
          <a:custGeom>
            <a:avLst/>
            <a:gdLst/>
            <a:ahLst/>
            <a:cxnLst/>
            <a:rect l="l" t="t" r="r" b="b"/>
            <a:pathLst>
              <a:path w="334644" h="542289">
                <a:moveTo>
                  <a:pt x="3200" y="472740"/>
                </a:moveTo>
                <a:lnTo>
                  <a:pt x="0" y="542098"/>
                </a:lnTo>
                <a:lnTo>
                  <a:pt x="60293" y="507668"/>
                </a:lnTo>
                <a:lnTo>
                  <a:pt x="42944" y="497055"/>
                </a:lnTo>
                <a:lnTo>
                  <a:pt x="32829" y="497055"/>
                </a:lnTo>
                <a:lnTo>
                  <a:pt x="25153" y="492361"/>
                </a:lnTo>
                <a:lnTo>
                  <a:pt x="27909" y="487856"/>
                </a:lnTo>
                <a:lnTo>
                  <a:pt x="3200" y="472740"/>
                </a:lnTo>
                <a:close/>
              </a:path>
              <a:path w="334644" h="542289">
                <a:moveTo>
                  <a:pt x="27909" y="487856"/>
                </a:moveTo>
                <a:lnTo>
                  <a:pt x="25153" y="492361"/>
                </a:lnTo>
                <a:lnTo>
                  <a:pt x="32829" y="497055"/>
                </a:lnTo>
                <a:lnTo>
                  <a:pt x="35584" y="492552"/>
                </a:lnTo>
                <a:lnTo>
                  <a:pt x="27909" y="487856"/>
                </a:lnTo>
                <a:close/>
              </a:path>
              <a:path w="334644" h="542289">
                <a:moveTo>
                  <a:pt x="35584" y="492552"/>
                </a:moveTo>
                <a:lnTo>
                  <a:pt x="32829" y="497055"/>
                </a:lnTo>
                <a:lnTo>
                  <a:pt x="42944" y="497055"/>
                </a:lnTo>
                <a:lnTo>
                  <a:pt x="35584" y="492552"/>
                </a:lnTo>
                <a:close/>
              </a:path>
              <a:path w="334644" h="542289">
                <a:moveTo>
                  <a:pt x="326362" y="0"/>
                </a:moveTo>
                <a:lnTo>
                  <a:pt x="27909" y="487856"/>
                </a:lnTo>
                <a:lnTo>
                  <a:pt x="35584" y="492552"/>
                </a:lnTo>
                <a:lnTo>
                  <a:pt x="334037" y="4693"/>
                </a:lnTo>
                <a:lnTo>
                  <a:pt x="326362" y="0"/>
                </a:lnTo>
                <a:close/>
              </a:path>
            </a:pathLst>
          </a:custGeom>
          <a:solidFill>
            <a:srgbClr val="DD2B1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7" name="object 367"/>
          <p:cNvSpPr/>
          <p:nvPr/>
        </p:nvSpPr>
        <p:spPr>
          <a:xfrm>
            <a:off x="6383606" y="6120057"/>
            <a:ext cx="527050" cy="572135"/>
          </a:xfrm>
          <a:custGeom>
            <a:avLst/>
            <a:gdLst/>
            <a:ahLst/>
            <a:cxnLst/>
            <a:rect l="l" t="t" r="r" b="b"/>
            <a:pathLst>
              <a:path w="527050" h="572134">
                <a:moveTo>
                  <a:pt x="107948" y="0"/>
                </a:moveTo>
                <a:lnTo>
                  <a:pt x="0" y="0"/>
                </a:lnTo>
                <a:lnTo>
                  <a:pt x="4762" y="571503"/>
                </a:lnTo>
                <a:lnTo>
                  <a:pt x="114692" y="571503"/>
                </a:lnTo>
                <a:lnTo>
                  <a:pt x="114692" y="491691"/>
                </a:lnTo>
                <a:lnTo>
                  <a:pt x="493711" y="384177"/>
                </a:lnTo>
                <a:lnTo>
                  <a:pt x="519447" y="335723"/>
                </a:lnTo>
                <a:lnTo>
                  <a:pt x="527046" y="288133"/>
                </a:lnTo>
                <a:lnTo>
                  <a:pt x="517978" y="241337"/>
                </a:lnTo>
                <a:lnTo>
                  <a:pt x="493711" y="195263"/>
                </a:lnTo>
                <a:lnTo>
                  <a:pt x="395186" y="167879"/>
                </a:lnTo>
                <a:lnTo>
                  <a:pt x="157992" y="99418"/>
                </a:lnTo>
                <a:lnTo>
                  <a:pt x="107948" y="85727"/>
                </a:lnTo>
                <a:lnTo>
                  <a:pt x="107948" y="0"/>
                </a:lnTo>
                <a:close/>
              </a:path>
            </a:pathLst>
          </a:custGeom>
          <a:solidFill>
            <a:srgbClr val="4E4E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8" name="object 368"/>
          <p:cNvSpPr/>
          <p:nvPr/>
        </p:nvSpPr>
        <p:spPr>
          <a:xfrm>
            <a:off x="6383606" y="6120057"/>
            <a:ext cx="527050" cy="572135"/>
          </a:xfrm>
          <a:custGeom>
            <a:avLst/>
            <a:gdLst/>
            <a:ahLst/>
            <a:cxnLst/>
            <a:rect l="l" t="t" r="r" b="b"/>
            <a:pathLst>
              <a:path w="527050" h="572134">
                <a:moveTo>
                  <a:pt x="0" y="0"/>
                </a:moveTo>
                <a:lnTo>
                  <a:pt x="107948" y="0"/>
                </a:lnTo>
                <a:lnTo>
                  <a:pt x="107948" y="85727"/>
                </a:lnTo>
                <a:lnTo>
                  <a:pt x="157992" y="99418"/>
                </a:lnTo>
                <a:lnTo>
                  <a:pt x="206473" y="113110"/>
                </a:lnTo>
                <a:lnTo>
                  <a:pt x="253912" y="126802"/>
                </a:lnTo>
                <a:lnTo>
                  <a:pt x="300829" y="140495"/>
                </a:lnTo>
                <a:lnTo>
                  <a:pt x="347747" y="154187"/>
                </a:lnTo>
                <a:lnTo>
                  <a:pt x="395186" y="167879"/>
                </a:lnTo>
                <a:lnTo>
                  <a:pt x="443667" y="181571"/>
                </a:lnTo>
                <a:lnTo>
                  <a:pt x="493711" y="195263"/>
                </a:lnTo>
                <a:lnTo>
                  <a:pt x="517978" y="241337"/>
                </a:lnTo>
                <a:lnTo>
                  <a:pt x="527046" y="288133"/>
                </a:lnTo>
                <a:lnTo>
                  <a:pt x="519447" y="335723"/>
                </a:lnTo>
                <a:lnTo>
                  <a:pt x="493711" y="384177"/>
                </a:lnTo>
                <a:lnTo>
                  <a:pt x="114692" y="491691"/>
                </a:lnTo>
                <a:lnTo>
                  <a:pt x="114692" y="571503"/>
                </a:lnTo>
                <a:lnTo>
                  <a:pt x="4762" y="571503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4E4E4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9" name="object 369"/>
          <p:cNvSpPr/>
          <p:nvPr/>
        </p:nvSpPr>
        <p:spPr>
          <a:xfrm>
            <a:off x="6496319" y="6347069"/>
            <a:ext cx="130175" cy="130175"/>
          </a:xfrm>
          <a:custGeom>
            <a:avLst/>
            <a:gdLst/>
            <a:ahLst/>
            <a:cxnLst/>
            <a:rect l="l" t="t" r="r" b="b"/>
            <a:pathLst>
              <a:path w="130175" h="130175">
                <a:moveTo>
                  <a:pt x="65087" y="0"/>
                </a:moveTo>
                <a:lnTo>
                  <a:pt x="39752" y="5115"/>
                </a:lnTo>
                <a:lnTo>
                  <a:pt x="19063" y="19063"/>
                </a:lnTo>
                <a:lnTo>
                  <a:pt x="5115" y="39752"/>
                </a:lnTo>
                <a:lnTo>
                  <a:pt x="0" y="65087"/>
                </a:lnTo>
                <a:lnTo>
                  <a:pt x="5115" y="90422"/>
                </a:lnTo>
                <a:lnTo>
                  <a:pt x="19063" y="111111"/>
                </a:lnTo>
                <a:lnTo>
                  <a:pt x="39752" y="125061"/>
                </a:lnTo>
                <a:lnTo>
                  <a:pt x="65087" y="130176"/>
                </a:lnTo>
                <a:lnTo>
                  <a:pt x="90422" y="125061"/>
                </a:lnTo>
                <a:lnTo>
                  <a:pt x="111111" y="111111"/>
                </a:lnTo>
                <a:lnTo>
                  <a:pt x="125059" y="90422"/>
                </a:lnTo>
                <a:lnTo>
                  <a:pt x="130175" y="65087"/>
                </a:lnTo>
                <a:lnTo>
                  <a:pt x="125059" y="39752"/>
                </a:lnTo>
                <a:lnTo>
                  <a:pt x="111111" y="19063"/>
                </a:lnTo>
                <a:lnTo>
                  <a:pt x="90422" y="5115"/>
                </a:lnTo>
                <a:lnTo>
                  <a:pt x="65087" y="0"/>
                </a:lnTo>
                <a:close/>
              </a:path>
            </a:pathLst>
          </a:custGeom>
          <a:solidFill>
            <a:srgbClr val="DD2B1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0" name="object 370"/>
          <p:cNvSpPr/>
          <p:nvPr/>
        </p:nvSpPr>
        <p:spPr>
          <a:xfrm>
            <a:off x="6707455" y="6347069"/>
            <a:ext cx="130175" cy="130175"/>
          </a:xfrm>
          <a:custGeom>
            <a:avLst/>
            <a:gdLst/>
            <a:ahLst/>
            <a:cxnLst/>
            <a:rect l="l" t="t" r="r" b="b"/>
            <a:pathLst>
              <a:path w="130175" h="130175">
                <a:moveTo>
                  <a:pt x="65087" y="0"/>
                </a:moveTo>
                <a:lnTo>
                  <a:pt x="39752" y="5115"/>
                </a:lnTo>
                <a:lnTo>
                  <a:pt x="19063" y="19063"/>
                </a:lnTo>
                <a:lnTo>
                  <a:pt x="5115" y="39752"/>
                </a:lnTo>
                <a:lnTo>
                  <a:pt x="0" y="65087"/>
                </a:lnTo>
                <a:lnTo>
                  <a:pt x="5115" y="90422"/>
                </a:lnTo>
                <a:lnTo>
                  <a:pt x="19063" y="111111"/>
                </a:lnTo>
                <a:lnTo>
                  <a:pt x="39752" y="125061"/>
                </a:lnTo>
                <a:lnTo>
                  <a:pt x="65087" y="130176"/>
                </a:lnTo>
                <a:lnTo>
                  <a:pt x="90422" y="125061"/>
                </a:lnTo>
                <a:lnTo>
                  <a:pt x="111111" y="111111"/>
                </a:lnTo>
                <a:lnTo>
                  <a:pt x="125061" y="90422"/>
                </a:lnTo>
                <a:lnTo>
                  <a:pt x="130176" y="65087"/>
                </a:lnTo>
                <a:lnTo>
                  <a:pt x="125061" y="39752"/>
                </a:lnTo>
                <a:lnTo>
                  <a:pt x="111111" y="19063"/>
                </a:lnTo>
                <a:lnTo>
                  <a:pt x="90422" y="5115"/>
                </a:lnTo>
                <a:lnTo>
                  <a:pt x="65087" y="0"/>
                </a:lnTo>
                <a:close/>
              </a:path>
            </a:pathLst>
          </a:custGeom>
          <a:solidFill>
            <a:srgbClr val="DD2B1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1" name="object 371"/>
          <p:cNvSpPr/>
          <p:nvPr/>
        </p:nvSpPr>
        <p:spPr>
          <a:xfrm>
            <a:off x="6501876" y="6366121"/>
            <a:ext cx="71120" cy="71120"/>
          </a:xfrm>
          <a:custGeom>
            <a:avLst/>
            <a:gdLst/>
            <a:ahLst/>
            <a:cxnLst/>
            <a:rect l="l" t="t" r="r" b="b"/>
            <a:pathLst>
              <a:path w="71120" h="71120">
                <a:moveTo>
                  <a:pt x="35312" y="0"/>
                </a:moveTo>
                <a:lnTo>
                  <a:pt x="21567" y="2775"/>
                </a:lnTo>
                <a:lnTo>
                  <a:pt x="10343" y="10343"/>
                </a:lnTo>
                <a:lnTo>
                  <a:pt x="2775" y="21567"/>
                </a:lnTo>
                <a:lnTo>
                  <a:pt x="0" y="35312"/>
                </a:lnTo>
                <a:lnTo>
                  <a:pt x="2775" y="49056"/>
                </a:lnTo>
                <a:lnTo>
                  <a:pt x="10343" y="60281"/>
                </a:lnTo>
                <a:lnTo>
                  <a:pt x="21567" y="67849"/>
                </a:lnTo>
                <a:lnTo>
                  <a:pt x="35312" y="70624"/>
                </a:lnTo>
                <a:lnTo>
                  <a:pt x="49057" y="67849"/>
                </a:lnTo>
                <a:lnTo>
                  <a:pt x="60281" y="60281"/>
                </a:lnTo>
                <a:lnTo>
                  <a:pt x="67849" y="49056"/>
                </a:lnTo>
                <a:lnTo>
                  <a:pt x="70624" y="35312"/>
                </a:lnTo>
                <a:lnTo>
                  <a:pt x="67849" y="21567"/>
                </a:lnTo>
                <a:lnTo>
                  <a:pt x="60281" y="10343"/>
                </a:lnTo>
                <a:lnTo>
                  <a:pt x="49057" y="2775"/>
                </a:lnTo>
                <a:lnTo>
                  <a:pt x="35312" y="0"/>
                </a:lnTo>
                <a:close/>
              </a:path>
            </a:pathLst>
          </a:custGeom>
          <a:solidFill>
            <a:srgbClr val="C7231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2" name="object 372"/>
          <p:cNvSpPr/>
          <p:nvPr/>
        </p:nvSpPr>
        <p:spPr>
          <a:xfrm>
            <a:off x="6716980" y="6361358"/>
            <a:ext cx="71120" cy="71120"/>
          </a:xfrm>
          <a:custGeom>
            <a:avLst/>
            <a:gdLst/>
            <a:ahLst/>
            <a:cxnLst/>
            <a:rect l="l" t="t" r="r" b="b"/>
            <a:pathLst>
              <a:path w="71120" h="71120">
                <a:moveTo>
                  <a:pt x="35312" y="0"/>
                </a:moveTo>
                <a:lnTo>
                  <a:pt x="21567" y="2775"/>
                </a:lnTo>
                <a:lnTo>
                  <a:pt x="10343" y="10342"/>
                </a:lnTo>
                <a:lnTo>
                  <a:pt x="2775" y="21567"/>
                </a:lnTo>
                <a:lnTo>
                  <a:pt x="0" y="35312"/>
                </a:lnTo>
                <a:lnTo>
                  <a:pt x="2775" y="49056"/>
                </a:lnTo>
                <a:lnTo>
                  <a:pt x="10343" y="60281"/>
                </a:lnTo>
                <a:lnTo>
                  <a:pt x="21567" y="67849"/>
                </a:lnTo>
                <a:lnTo>
                  <a:pt x="35312" y="70624"/>
                </a:lnTo>
                <a:lnTo>
                  <a:pt x="49057" y="67849"/>
                </a:lnTo>
                <a:lnTo>
                  <a:pt x="60281" y="60281"/>
                </a:lnTo>
                <a:lnTo>
                  <a:pt x="67849" y="49056"/>
                </a:lnTo>
                <a:lnTo>
                  <a:pt x="70624" y="35312"/>
                </a:lnTo>
                <a:lnTo>
                  <a:pt x="67849" y="21567"/>
                </a:lnTo>
                <a:lnTo>
                  <a:pt x="60281" y="10342"/>
                </a:lnTo>
                <a:lnTo>
                  <a:pt x="49057" y="2775"/>
                </a:lnTo>
                <a:lnTo>
                  <a:pt x="35312" y="0"/>
                </a:lnTo>
                <a:close/>
              </a:path>
            </a:pathLst>
          </a:custGeom>
          <a:solidFill>
            <a:srgbClr val="C7231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3" name="object 373"/>
          <p:cNvSpPr txBox="1"/>
          <p:nvPr/>
        </p:nvSpPr>
        <p:spPr>
          <a:xfrm>
            <a:off x="1166526" y="3581425"/>
            <a:ext cx="328930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u="sng" spc="1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TESTING </a:t>
            </a:r>
            <a:r>
              <a:rPr sz="1000" u="sng" spc="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OF </a:t>
            </a:r>
            <a:r>
              <a:rPr sz="1000" u="sng" spc="1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EXISTING </a:t>
            </a:r>
            <a:r>
              <a:rPr sz="1000" u="sng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/ </a:t>
            </a:r>
            <a:r>
              <a:rPr sz="1000" u="sng" spc="2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SIMILAR </a:t>
            </a:r>
            <a:r>
              <a:rPr sz="1000" u="sng" spc="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TAPE</a:t>
            </a:r>
            <a:r>
              <a:rPr sz="1000" u="sng" spc="17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 </a:t>
            </a:r>
            <a:r>
              <a:rPr sz="1000" u="sng" spc="2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MEASURES</a:t>
            </a:r>
            <a:endParaRPr sz="1000">
              <a:latin typeface="Arial"/>
              <a:cs typeface="Arial"/>
            </a:endParaRPr>
          </a:p>
        </p:txBody>
      </p:sp>
      <p:sp>
        <p:nvSpPr>
          <p:cNvPr id="377" name="object 377"/>
          <p:cNvSpPr txBox="1"/>
          <p:nvPr/>
        </p:nvSpPr>
        <p:spPr>
          <a:xfrm>
            <a:off x="7249810" y="7367690"/>
            <a:ext cx="2862580" cy="187960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0"/>
              </a:spcBef>
              <a:tabLst>
                <a:tab pos="2057400" algn="l"/>
              </a:tabLst>
            </a:pPr>
            <a:r>
              <a:rPr sz="900" spc="5" dirty="0">
                <a:solidFill>
                  <a:srgbClr val="3C2B98"/>
                </a:solidFill>
                <a:latin typeface="Arial"/>
                <a:cs typeface="Arial"/>
                <a:hlinkClick r:id="rId18"/>
              </a:rPr>
              <a:t>www.technologystudent.com</a:t>
            </a:r>
            <a:r>
              <a:rPr sz="900" spc="25" dirty="0">
                <a:solidFill>
                  <a:srgbClr val="3C2B98"/>
                </a:solidFill>
                <a:latin typeface="Arial"/>
                <a:cs typeface="Arial"/>
                <a:hlinkClick r:id="rId18"/>
              </a:rPr>
              <a:t> </a:t>
            </a:r>
            <a:r>
              <a:rPr sz="900" spc="15" dirty="0">
                <a:solidFill>
                  <a:srgbClr val="3C2B98"/>
                </a:solidFill>
                <a:latin typeface="Arial"/>
                <a:cs typeface="Arial"/>
              </a:rPr>
              <a:t>©</a:t>
            </a:r>
            <a:r>
              <a:rPr sz="900" spc="25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900" spc="10" dirty="0">
                <a:solidFill>
                  <a:srgbClr val="3C2B98"/>
                </a:solidFill>
                <a:latin typeface="Arial"/>
                <a:cs typeface="Arial"/>
              </a:rPr>
              <a:t>2018	</a:t>
            </a:r>
            <a:r>
              <a:rPr sz="900" dirty="0">
                <a:solidFill>
                  <a:srgbClr val="3C2B98"/>
                </a:solidFill>
                <a:latin typeface="Arial"/>
                <a:cs typeface="Arial"/>
              </a:rPr>
              <a:t>V.Ryan </a:t>
            </a:r>
            <a:r>
              <a:rPr sz="900" spc="15" dirty="0">
                <a:solidFill>
                  <a:srgbClr val="3C2B98"/>
                </a:solidFill>
                <a:latin typeface="Arial"/>
                <a:cs typeface="Arial"/>
              </a:rPr>
              <a:t>©</a:t>
            </a:r>
            <a:r>
              <a:rPr sz="900" spc="-60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900" spc="10" dirty="0">
                <a:solidFill>
                  <a:srgbClr val="3C2B98"/>
                </a:solidFill>
                <a:latin typeface="Arial"/>
                <a:cs typeface="Arial"/>
              </a:rPr>
              <a:t>2018</a:t>
            </a:r>
            <a:endParaRPr sz="900">
              <a:latin typeface="Arial"/>
              <a:cs typeface="Arial"/>
            </a:endParaRPr>
          </a:p>
        </p:txBody>
      </p:sp>
      <p:sp>
        <p:nvSpPr>
          <p:cNvPr id="378" name="object 378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0"/>
              </a:spcBef>
            </a:pPr>
            <a:r>
              <a:rPr spc="35" dirty="0"/>
              <a:t>WORLD </a:t>
            </a:r>
            <a:r>
              <a:rPr spc="30" dirty="0"/>
              <a:t>ASSOCIATION OF </a:t>
            </a:r>
            <a:r>
              <a:rPr spc="40" dirty="0"/>
              <a:t>TECHNOLOGY </a:t>
            </a:r>
            <a:r>
              <a:rPr spc="35" dirty="0"/>
              <a:t>TEACHERS</a:t>
            </a:r>
          </a:p>
        </p:txBody>
      </p:sp>
      <p:sp>
        <p:nvSpPr>
          <p:cNvPr id="379" name="object 379"/>
          <p:cNvSpPr txBox="1"/>
          <p:nvPr/>
        </p:nvSpPr>
        <p:spPr>
          <a:xfrm>
            <a:off x="4106034" y="7385572"/>
            <a:ext cx="2849245" cy="187325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0"/>
              </a:spcBef>
            </a:pPr>
            <a:r>
              <a:rPr sz="900" spc="5" dirty="0">
                <a:solidFill>
                  <a:srgbClr val="3C2B98"/>
                </a:solidFill>
                <a:latin typeface="Arial"/>
                <a:cs typeface="Arial"/>
                <a:hlinkClick r:id="rId19"/>
              </a:rPr>
              <a:t>https://www.facebook.com/groups/254963448192823/</a:t>
            </a:r>
            <a:endParaRPr sz="900">
              <a:latin typeface="Arial"/>
              <a:cs typeface="Arial"/>
            </a:endParaRPr>
          </a:p>
        </p:txBody>
      </p:sp>
      <p:sp>
        <p:nvSpPr>
          <p:cNvPr id="374" name="object 374"/>
          <p:cNvSpPr txBox="1"/>
          <p:nvPr/>
        </p:nvSpPr>
        <p:spPr>
          <a:xfrm>
            <a:off x="10349848" y="2762915"/>
            <a:ext cx="137795" cy="1979295"/>
          </a:xfrm>
          <a:prstGeom prst="rect">
            <a:avLst/>
          </a:prstGeom>
        </p:spPr>
        <p:txBody>
          <a:bodyPr vert="vert270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650" spc="-5" dirty="0">
                <a:solidFill>
                  <a:srgbClr val="3C2B98"/>
                </a:solidFill>
                <a:latin typeface="Arial"/>
                <a:cs typeface="Arial"/>
                <a:hlinkClick r:id="rId19"/>
              </a:rPr>
              <a:t>https://www.facebook.com/groups/254963448192823/</a:t>
            </a:r>
            <a:endParaRPr sz="650">
              <a:latin typeface="Arial"/>
              <a:cs typeface="Arial"/>
            </a:endParaRPr>
          </a:p>
        </p:txBody>
      </p:sp>
      <p:sp>
        <p:nvSpPr>
          <p:cNvPr id="375" name="object 375"/>
          <p:cNvSpPr txBox="1"/>
          <p:nvPr/>
        </p:nvSpPr>
        <p:spPr>
          <a:xfrm>
            <a:off x="10351893" y="4871686"/>
            <a:ext cx="137795" cy="2200910"/>
          </a:xfrm>
          <a:prstGeom prst="rect">
            <a:avLst/>
          </a:prstGeom>
        </p:spPr>
        <p:txBody>
          <a:bodyPr vert="vert270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650" spc="0" dirty="0">
                <a:solidFill>
                  <a:srgbClr val="3C2B98"/>
                </a:solidFill>
                <a:latin typeface="Arial"/>
                <a:cs typeface="Arial"/>
              </a:rPr>
              <a:t>WORLD ASSOCIATION </a:t>
            </a:r>
            <a:r>
              <a:rPr sz="650" dirty="0">
                <a:solidFill>
                  <a:srgbClr val="3C2B98"/>
                </a:solidFill>
                <a:latin typeface="Arial"/>
                <a:cs typeface="Arial"/>
              </a:rPr>
              <a:t>OF </a:t>
            </a:r>
            <a:r>
              <a:rPr sz="650" spc="5" dirty="0">
                <a:solidFill>
                  <a:srgbClr val="3C2B98"/>
                </a:solidFill>
                <a:latin typeface="Arial"/>
                <a:cs typeface="Arial"/>
              </a:rPr>
              <a:t>TECHNOLOGY</a:t>
            </a:r>
            <a:r>
              <a:rPr sz="650" spc="90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650" spc="0" dirty="0">
                <a:solidFill>
                  <a:srgbClr val="3C2B98"/>
                </a:solidFill>
                <a:latin typeface="Arial"/>
                <a:cs typeface="Arial"/>
              </a:rPr>
              <a:t>TEACHERS</a:t>
            </a:r>
            <a:endParaRPr sz="650">
              <a:latin typeface="Arial"/>
              <a:cs typeface="Arial"/>
            </a:endParaRPr>
          </a:p>
        </p:txBody>
      </p:sp>
      <p:sp>
        <p:nvSpPr>
          <p:cNvPr id="376" name="object 376"/>
          <p:cNvSpPr txBox="1"/>
          <p:nvPr/>
        </p:nvSpPr>
        <p:spPr>
          <a:xfrm>
            <a:off x="10337472" y="577880"/>
            <a:ext cx="137795" cy="1988820"/>
          </a:xfrm>
          <a:prstGeom prst="rect">
            <a:avLst/>
          </a:prstGeom>
        </p:spPr>
        <p:txBody>
          <a:bodyPr vert="vert270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650" spc="-5" dirty="0">
                <a:solidFill>
                  <a:srgbClr val="3C2B98"/>
                </a:solidFill>
                <a:latin typeface="Arial"/>
                <a:cs typeface="Arial"/>
                <a:hlinkClick r:id="rId18"/>
              </a:rPr>
              <a:t>www.technologystudent.com </a:t>
            </a:r>
            <a:r>
              <a:rPr sz="650" spc="-5" dirty="0">
                <a:solidFill>
                  <a:srgbClr val="3C2B98"/>
                </a:solidFill>
                <a:latin typeface="Arial"/>
                <a:cs typeface="Arial"/>
              </a:rPr>
              <a:t>© 2018 </a:t>
            </a:r>
            <a:r>
              <a:rPr sz="650" spc="-15" dirty="0">
                <a:solidFill>
                  <a:srgbClr val="3C2B98"/>
                </a:solidFill>
                <a:latin typeface="Arial"/>
                <a:cs typeface="Arial"/>
              </a:rPr>
              <a:t>V.Ryan </a:t>
            </a:r>
            <a:r>
              <a:rPr sz="650" spc="-5" dirty="0">
                <a:solidFill>
                  <a:srgbClr val="3C2B98"/>
                </a:solidFill>
                <a:latin typeface="Arial"/>
                <a:cs typeface="Arial"/>
              </a:rPr>
              <a:t>©</a:t>
            </a:r>
            <a:r>
              <a:rPr sz="650" spc="-50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3C2B98"/>
                </a:solidFill>
                <a:latin typeface="Arial"/>
                <a:cs typeface="Arial"/>
              </a:rPr>
              <a:t>2018</a:t>
            </a:r>
            <a:endParaRPr sz="6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6986" y="86957"/>
            <a:ext cx="10465435" cy="7366634"/>
          </a:xfrm>
          <a:custGeom>
            <a:avLst/>
            <a:gdLst/>
            <a:ahLst/>
            <a:cxnLst/>
            <a:rect l="l" t="t" r="r" b="b"/>
            <a:pathLst>
              <a:path w="10465435" h="7366634">
                <a:moveTo>
                  <a:pt x="0" y="0"/>
                </a:moveTo>
                <a:lnTo>
                  <a:pt x="10464866" y="0"/>
                </a:lnTo>
                <a:lnTo>
                  <a:pt x="10464866" y="7366045"/>
                </a:lnTo>
                <a:lnTo>
                  <a:pt x="0" y="7366045"/>
                </a:lnTo>
                <a:lnTo>
                  <a:pt x="0" y="0"/>
                </a:lnTo>
                <a:close/>
              </a:path>
            </a:pathLst>
          </a:custGeom>
          <a:solidFill>
            <a:srgbClr val="F9F5A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00869" y="479778"/>
            <a:ext cx="10313035" cy="6909434"/>
          </a:xfrm>
          <a:custGeom>
            <a:avLst/>
            <a:gdLst/>
            <a:ahLst/>
            <a:cxnLst/>
            <a:rect l="l" t="t" r="r" b="b"/>
            <a:pathLst>
              <a:path w="10313035" h="6909434">
                <a:moveTo>
                  <a:pt x="0" y="0"/>
                </a:moveTo>
                <a:lnTo>
                  <a:pt x="10312415" y="0"/>
                </a:lnTo>
                <a:lnTo>
                  <a:pt x="10312415" y="6908810"/>
                </a:lnTo>
                <a:lnTo>
                  <a:pt x="0" y="690881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490535" y="337057"/>
            <a:ext cx="1492347" cy="153048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9043217" y="605509"/>
            <a:ext cx="1360709" cy="100886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9090149" y="1626012"/>
            <a:ext cx="1346835" cy="26098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5080" indent="121920">
              <a:lnSpc>
                <a:spcPts val="890"/>
              </a:lnSpc>
              <a:spcBef>
                <a:spcPts val="185"/>
              </a:spcBef>
            </a:pPr>
            <a:r>
              <a:rPr sz="800" i="1" spc="-5" dirty="0">
                <a:solidFill>
                  <a:srgbClr val="151616"/>
                </a:solidFill>
                <a:latin typeface="Arial"/>
                <a:cs typeface="Arial"/>
              </a:rPr>
              <a:t>Flexible-Solar-Panel.jpg  cheapsolarpanelsforsale.com</a:t>
            </a:r>
            <a:endParaRPr sz="8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641101" y="1626012"/>
            <a:ext cx="1296035" cy="26098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243840" marR="5080" indent="-231775">
              <a:lnSpc>
                <a:spcPts val="890"/>
              </a:lnSpc>
              <a:spcBef>
                <a:spcPts val="185"/>
              </a:spcBef>
            </a:pPr>
            <a:r>
              <a:rPr sz="800" i="1" spc="-5" dirty="0">
                <a:solidFill>
                  <a:srgbClr val="151616"/>
                </a:solidFill>
                <a:latin typeface="Arial"/>
                <a:cs typeface="Arial"/>
              </a:rPr>
              <a:t>Suntrica, ﬂexible solar panel  envirogadget.com</a:t>
            </a:r>
            <a:endParaRPr sz="80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243464" y="7172052"/>
            <a:ext cx="10231755" cy="203200"/>
          </a:xfrm>
          <a:custGeom>
            <a:avLst/>
            <a:gdLst/>
            <a:ahLst/>
            <a:cxnLst/>
            <a:rect l="l" t="t" r="r" b="b"/>
            <a:pathLst>
              <a:path w="10231755" h="203200">
                <a:moveTo>
                  <a:pt x="0" y="0"/>
                </a:moveTo>
                <a:lnTo>
                  <a:pt x="10231462" y="0"/>
                </a:lnTo>
                <a:lnTo>
                  <a:pt x="10231462" y="203198"/>
                </a:lnTo>
                <a:lnTo>
                  <a:pt x="0" y="203198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19659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5776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99035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46658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94283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41907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58001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621283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668908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716532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751460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789562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83083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87846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926085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964183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00228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04356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091185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138808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176911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21501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256287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1303912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1351537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1399161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143726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1478537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1526162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157378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1608714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164681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168809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1735715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1783339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1821437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185954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190081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1948439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1996062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2027811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206591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2107187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2154812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220243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2250061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228816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2329437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237706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242468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2459614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249771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253899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258661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2634239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2672337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271044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275171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2799337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2846962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2885065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2923167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296444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301206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305969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3107315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314541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318669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3234315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328194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3316866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3354969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339624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3443867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3491492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3529591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356769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3608967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365659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370421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3742311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378041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3821687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3869312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391693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3964561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400266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4043937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409156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413918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4174114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421221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425349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430111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4348739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4386837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442494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446621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4513837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4561462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4599565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4637667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467894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472656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477419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4821815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485991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object 116"/>
          <p:cNvSpPr/>
          <p:nvPr/>
        </p:nvSpPr>
        <p:spPr>
          <a:xfrm>
            <a:off x="490119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object 117"/>
          <p:cNvSpPr/>
          <p:nvPr/>
        </p:nvSpPr>
        <p:spPr>
          <a:xfrm>
            <a:off x="4948815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" name="object 118"/>
          <p:cNvSpPr/>
          <p:nvPr/>
        </p:nvSpPr>
        <p:spPr>
          <a:xfrm>
            <a:off x="499644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" name="object 119"/>
          <p:cNvSpPr/>
          <p:nvPr/>
        </p:nvSpPr>
        <p:spPr>
          <a:xfrm>
            <a:off x="5031366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" name="object 120"/>
          <p:cNvSpPr/>
          <p:nvPr/>
        </p:nvSpPr>
        <p:spPr>
          <a:xfrm>
            <a:off x="5069469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" name="object 121"/>
          <p:cNvSpPr/>
          <p:nvPr/>
        </p:nvSpPr>
        <p:spPr>
          <a:xfrm>
            <a:off x="511074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" name="object 122"/>
          <p:cNvSpPr/>
          <p:nvPr/>
        </p:nvSpPr>
        <p:spPr>
          <a:xfrm>
            <a:off x="5158367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" name="object 123"/>
          <p:cNvSpPr/>
          <p:nvPr/>
        </p:nvSpPr>
        <p:spPr>
          <a:xfrm>
            <a:off x="5205992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" name="object 124"/>
          <p:cNvSpPr/>
          <p:nvPr/>
        </p:nvSpPr>
        <p:spPr>
          <a:xfrm>
            <a:off x="5244091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" name="object 125"/>
          <p:cNvSpPr/>
          <p:nvPr/>
        </p:nvSpPr>
        <p:spPr>
          <a:xfrm>
            <a:off x="528219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" name="object 126"/>
          <p:cNvSpPr/>
          <p:nvPr/>
        </p:nvSpPr>
        <p:spPr>
          <a:xfrm>
            <a:off x="5323467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" name="object 127"/>
          <p:cNvSpPr/>
          <p:nvPr/>
        </p:nvSpPr>
        <p:spPr>
          <a:xfrm>
            <a:off x="537109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" name="object 128"/>
          <p:cNvSpPr/>
          <p:nvPr/>
        </p:nvSpPr>
        <p:spPr>
          <a:xfrm>
            <a:off x="541871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" name="object 129"/>
          <p:cNvSpPr/>
          <p:nvPr/>
        </p:nvSpPr>
        <p:spPr>
          <a:xfrm>
            <a:off x="5450465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" name="object 130"/>
          <p:cNvSpPr/>
          <p:nvPr/>
        </p:nvSpPr>
        <p:spPr>
          <a:xfrm>
            <a:off x="548856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" name="object 131"/>
          <p:cNvSpPr/>
          <p:nvPr/>
        </p:nvSpPr>
        <p:spPr>
          <a:xfrm>
            <a:off x="552984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" name="object 132"/>
          <p:cNvSpPr/>
          <p:nvPr/>
        </p:nvSpPr>
        <p:spPr>
          <a:xfrm>
            <a:off x="5577465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" name="object 133"/>
          <p:cNvSpPr/>
          <p:nvPr/>
        </p:nvSpPr>
        <p:spPr>
          <a:xfrm>
            <a:off x="562509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" name="object 134"/>
          <p:cNvSpPr/>
          <p:nvPr/>
        </p:nvSpPr>
        <p:spPr>
          <a:xfrm>
            <a:off x="5672714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" name="object 135"/>
          <p:cNvSpPr/>
          <p:nvPr/>
        </p:nvSpPr>
        <p:spPr>
          <a:xfrm>
            <a:off x="571081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" name="object 136"/>
          <p:cNvSpPr/>
          <p:nvPr/>
        </p:nvSpPr>
        <p:spPr>
          <a:xfrm>
            <a:off x="575209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" name="object 137"/>
          <p:cNvSpPr/>
          <p:nvPr/>
        </p:nvSpPr>
        <p:spPr>
          <a:xfrm>
            <a:off x="5799715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" name="object 138"/>
          <p:cNvSpPr/>
          <p:nvPr/>
        </p:nvSpPr>
        <p:spPr>
          <a:xfrm>
            <a:off x="5847339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" name="object 139"/>
          <p:cNvSpPr/>
          <p:nvPr/>
        </p:nvSpPr>
        <p:spPr>
          <a:xfrm>
            <a:off x="5882266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" name="object 140"/>
          <p:cNvSpPr/>
          <p:nvPr/>
        </p:nvSpPr>
        <p:spPr>
          <a:xfrm>
            <a:off x="5920369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" name="object 141"/>
          <p:cNvSpPr/>
          <p:nvPr/>
        </p:nvSpPr>
        <p:spPr>
          <a:xfrm>
            <a:off x="5961642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" name="object 142"/>
          <p:cNvSpPr/>
          <p:nvPr/>
        </p:nvSpPr>
        <p:spPr>
          <a:xfrm>
            <a:off x="6009267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" name="object 143"/>
          <p:cNvSpPr/>
          <p:nvPr/>
        </p:nvSpPr>
        <p:spPr>
          <a:xfrm>
            <a:off x="605689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" name="object 144"/>
          <p:cNvSpPr/>
          <p:nvPr/>
        </p:nvSpPr>
        <p:spPr>
          <a:xfrm>
            <a:off x="6094990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" name="object 145"/>
          <p:cNvSpPr/>
          <p:nvPr/>
        </p:nvSpPr>
        <p:spPr>
          <a:xfrm>
            <a:off x="6133092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" name="object 146"/>
          <p:cNvSpPr/>
          <p:nvPr/>
        </p:nvSpPr>
        <p:spPr>
          <a:xfrm>
            <a:off x="617436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" name="object 147"/>
          <p:cNvSpPr/>
          <p:nvPr/>
        </p:nvSpPr>
        <p:spPr>
          <a:xfrm>
            <a:off x="622199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" name="object 148"/>
          <p:cNvSpPr/>
          <p:nvPr/>
        </p:nvSpPr>
        <p:spPr>
          <a:xfrm>
            <a:off x="626961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" name="object 149"/>
          <p:cNvSpPr/>
          <p:nvPr/>
        </p:nvSpPr>
        <p:spPr>
          <a:xfrm>
            <a:off x="6307717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" name="object 150"/>
          <p:cNvSpPr/>
          <p:nvPr/>
        </p:nvSpPr>
        <p:spPr>
          <a:xfrm>
            <a:off x="634582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" name="object 151"/>
          <p:cNvSpPr/>
          <p:nvPr/>
        </p:nvSpPr>
        <p:spPr>
          <a:xfrm>
            <a:off x="6387095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" name="object 152"/>
          <p:cNvSpPr/>
          <p:nvPr/>
        </p:nvSpPr>
        <p:spPr>
          <a:xfrm>
            <a:off x="6434719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" name="object 153"/>
          <p:cNvSpPr/>
          <p:nvPr/>
        </p:nvSpPr>
        <p:spPr>
          <a:xfrm>
            <a:off x="648234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" name="object 154"/>
          <p:cNvSpPr/>
          <p:nvPr/>
        </p:nvSpPr>
        <p:spPr>
          <a:xfrm>
            <a:off x="6529968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" name="object 155"/>
          <p:cNvSpPr/>
          <p:nvPr/>
        </p:nvSpPr>
        <p:spPr>
          <a:xfrm>
            <a:off x="656807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" name="object 156"/>
          <p:cNvSpPr/>
          <p:nvPr/>
        </p:nvSpPr>
        <p:spPr>
          <a:xfrm>
            <a:off x="6609343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" name="object 157"/>
          <p:cNvSpPr/>
          <p:nvPr/>
        </p:nvSpPr>
        <p:spPr>
          <a:xfrm>
            <a:off x="6656968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" name="object 158"/>
          <p:cNvSpPr/>
          <p:nvPr/>
        </p:nvSpPr>
        <p:spPr>
          <a:xfrm>
            <a:off x="6704593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" name="object 159"/>
          <p:cNvSpPr/>
          <p:nvPr/>
        </p:nvSpPr>
        <p:spPr>
          <a:xfrm>
            <a:off x="6739520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" name="object 160"/>
          <p:cNvSpPr/>
          <p:nvPr/>
        </p:nvSpPr>
        <p:spPr>
          <a:xfrm>
            <a:off x="6777622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" name="object 161"/>
          <p:cNvSpPr/>
          <p:nvPr/>
        </p:nvSpPr>
        <p:spPr>
          <a:xfrm>
            <a:off x="681889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" name="object 162"/>
          <p:cNvSpPr/>
          <p:nvPr/>
        </p:nvSpPr>
        <p:spPr>
          <a:xfrm>
            <a:off x="686652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" name="object 163"/>
          <p:cNvSpPr/>
          <p:nvPr/>
        </p:nvSpPr>
        <p:spPr>
          <a:xfrm>
            <a:off x="6914145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" name="object 164"/>
          <p:cNvSpPr/>
          <p:nvPr/>
        </p:nvSpPr>
        <p:spPr>
          <a:xfrm>
            <a:off x="6952243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" name="object 165"/>
          <p:cNvSpPr/>
          <p:nvPr/>
        </p:nvSpPr>
        <p:spPr>
          <a:xfrm>
            <a:off x="699034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" name="object 166"/>
          <p:cNvSpPr/>
          <p:nvPr/>
        </p:nvSpPr>
        <p:spPr>
          <a:xfrm>
            <a:off x="703162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" name="object 167"/>
          <p:cNvSpPr/>
          <p:nvPr/>
        </p:nvSpPr>
        <p:spPr>
          <a:xfrm>
            <a:off x="7079245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" name="object 168"/>
          <p:cNvSpPr/>
          <p:nvPr/>
        </p:nvSpPr>
        <p:spPr>
          <a:xfrm>
            <a:off x="7126868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" name="object 169"/>
          <p:cNvSpPr/>
          <p:nvPr/>
        </p:nvSpPr>
        <p:spPr>
          <a:xfrm>
            <a:off x="7203064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" name="object 170"/>
          <p:cNvSpPr/>
          <p:nvPr/>
        </p:nvSpPr>
        <p:spPr>
          <a:xfrm>
            <a:off x="724116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" name="object 171"/>
          <p:cNvSpPr/>
          <p:nvPr/>
        </p:nvSpPr>
        <p:spPr>
          <a:xfrm>
            <a:off x="7282439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" name="object 172"/>
          <p:cNvSpPr/>
          <p:nvPr/>
        </p:nvSpPr>
        <p:spPr>
          <a:xfrm>
            <a:off x="733006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" name="object 173"/>
          <p:cNvSpPr/>
          <p:nvPr/>
        </p:nvSpPr>
        <p:spPr>
          <a:xfrm>
            <a:off x="7377689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" name="object 174"/>
          <p:cNvSpPr/>
          <p:nvPr/>
        </p:nvSpPr>
        <p:spPr>
          <a:xfrm>
            <a:off x="7425312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" name="object 175"/>
          <p:cNvSpPr/>
          <p:nvPr/>
        </p:nvSpPr>
        <p:spPr>
          <a:xfrm>
            <a:off x="746341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" name="object 176"/>
          <p:cNvSpPr/>
          <p:nvPr/>
        </p:nvSpPr>
        <p:spPr>
          <a:xfrm>
            <a:off x="7504689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" name="object 177"/>
          <p:cNvSpPr/>
          <p:nvPr/>
        </p:nvSpPr>
        <p:spPr>
          <a:xfrm>
            <a:off x="755231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" name="object 178"/>
          <p:cNvSpPr/>
          <p:nvPr/>
        </p:nvSpPr>
        <p:spPr>
          <a:xfrm>
            <a:off x="7599937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" name="object 179"/>
          <p:cNvSpPr/>
          <p:nvPr/>
        </p:nvSpPr>
        <p:spPr>
          <a:xfrm>
            <a:off x="7634864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" name="object 180"/>
          <p:cNvSpPr/>
          <p:nvPr/>
        </p:nvSpPr>
        <p:spPr>
          <a:xfrm>
            <a:off x="7672968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" name="object 181"/>
          <p:cNvSpPr/>
          <p:nvPr/>
        </p:nvSpPr>
        <p:spPr>
          <a:xfrm>
            <a:off x="771424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" name="object 182"/>
          <p:cNvSpPr/>
          <p:nvPr/>
        </p:nvSpPr>
        <p:spPr>
          <a:xfrm>
            <a:off x="776186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" name="object 183"/>
          <p:cNvSpPr/>
          <p:nvPr/>
        </p:nvSpPr>
        <p:spPr>
          <a:xfrm>
            <a:off x="7809489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" name="object 184"/>
          <p:cNvSpPr/>
          <p:nvPr/>
        </p:nvSpPr>
        <p:spPr>
          <a:xfrm>
            <a:off x="7847589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" name="object 185"/>
          <p:cNvSpPr/>
          <p:nvPr/>
        </p:nvSpPr>
        <p:spPr>
          <a:xfrm>
            <a:off x="788569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" name="object 186"/>
          <p:cNvSpPr/>
          <p:nvPr/>
        </p:nvSpPr>
        <p:spPr>
          <a:xfrm>
            <a:off x="792696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" name="object 187"/>
          <p:cNvSpPr/>
          <p:nvPr/>
        </p:nvSpPr>
        <p:spPr>
          <a:xfrm>
            <a:off x="7974589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" name="object 188"/>
          <p:cNvSpPr/>
          <p:nvPr/>
        </p:nvSpPr>
        <p:spPr>
          <a:xfrm>
            <a:off x="802221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" name="object 189"/>
          <p:cNvSpPr/>
          <p:nvPr/>
        </p:nvSpPr>
        <p:spPr>
          <a:xfrm>
            <a:off x="8060316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" name="object 190"/>
          <p:cNvSpPr/>
          <p:nvPr/>
        </p:nvSpPr>
        <p:spPr>
          <a:xfrm>
            <a:off x="8098418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" name="object 191"/>
          <p:cNvSpPr/>
          <p:nvPr/>
        </p:nvSpPr>
        <p:spPr>
          <a:xfrm>
            <a:off x="8139693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" name="object 192"/>
          <p:cNvSpPr/>
          <p:nvPr/>
        </p:nvSpPr>
        <p:spPr>
          <a:xfrm>
            <a:off x="8187318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" name="object 193"/>
          <p:cNvSpPr/>
          <p:nvPr/>
        </p:nvSpPr>
        <p:spPr>
          <a:xfrm>
            <a:off x="8234943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" name="object 194"/>
          <p:cNvSpPr/>
          <p:nvPr/>
        </p:nvSpPr>
        <p:spPr>
          <a:xfrm>
            <a:off x="8282566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" name="object 195"/>
          <p:cNvSpPr/>
          <p:nvPr/>
        </p:nvSpPr>
        <p:spPr>
          <a:xfrm>
            <a:off x="8320668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" name="object 196"/>
          <p:cNvSpPr/>
          <p:nvPr/>
        </p:nvSpPr>
        <p:spPr>
          <a:xfrm>
            <a:off x="8361943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" name="object 197"/>
          <p:cNvSpPr/>
          <p:nvPr/>
        </p:nvSpPr>
        <p:spPr>
          <a:xfrm>
            <a:off x="8409568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8" name="object 198"/>
          <p:cNvSpPr/>
          <p:nvPr/>
        </p:nvSpPr>
        <p:spPr>
          <a:xfrm>
            <a:off x="845719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9" name="object 199"/>
          <p:cNvSpPr/>
          <p:nvPr/>
        </p:nvSpPr>
        <p:spPr>
          <a:xfrm>
            <a:off x="8492118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0" name="object 200"/>
          <p:cNvSpPr/>
          <p:nvPr/>
        </p:nvSpPr>
        <p:spPr>
          <a:xfrm>
            <a:off x="853022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1" name="object 201"/>
          <p:cNvSpPr/>
          <p:nvPr/>
        </p:nvSpPr>
        <p:spPr>
          <a:xfrm>
            <a:off x="8571495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2" name="object 202"/>
          <p:cNvSpPr/>
          <p:nvPr/>
        </p:nvSpPr>
        <p:spPr>
          <a:xfrm>
            <a:off x="861912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3" name="object 203"/>
          <p:cNvSpPr/>
          <p:nvPr/>
        </p:nvSpPr>
        <p:spPr>
          <a:xfrm>
            <a:off x="8666743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4" name="object 204"/>
          <p:cNvSpPr/>
          <p:nvPr/>
        </p:nvSpPr>
        <p:spPr>
          <a:xfrm>
            <a:off x="8704843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5" name="object 205"/>
          <p:cNvSpPr/>
          <p:nvPr/>
        </p:nvSpPr>
        <p:spPr>
          <a:xfrm>
            <a:off x="8742945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6" name="object 206"/>
          <p:cNvSpPr/>
          <p:nvPr/>
        </p:nvSpPr>
        <p:spPr>
          <a:xfrm>
            <a:off x="8784218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7" name="object 207"/>
          <p:cNvSpPr/>
          <p:nvPr/>
        </p:nvSpPr>
        <p:spPr>
          <a:xfrm>
            <a:off x="8831843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8" name="object 208"/>
          <p:cNvSpPr/>
          <p:nvPr/>
        </p:nvSpPr>
        <p:spPr>
          <a:xfrm>
            <a:off x="8879468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9" name="object 209"/>
          <p:cNvSpPr/>
          <p:nvPr/>
        </p:nvSpPr>
        <p:spPr>
          <a:xfrm>
            <a:off x="8911216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0" name="object 210"/>
          <p:cNvSpPr/>
          <p:nvPr/>
        </p:nvSpPr>
        <p:spPr>
          <a:xfrm>
            <a:off x="8949318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1" name="object 211"/>
          <p:cNvSpPr/>
          <p:nvPr/>
        </p:nvSpPr>
        <p:spPr>
          <a:xfrm>
            <a:off x="8990593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2" name="object 212"/>
          <p:cNvSpPr/>
          <p:nvPr/>
        </p:nvSpPr>
        <p:spPr>
          <a:xfrm>
            <a:off x="9038218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3" name="object 213"/>
          <p:cNvSpPr/>
          <p:nvPr/>
        </p:nvSpPr>
        <p:spPr>
          <a:xfrm>
            <a:off x="908584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4" name="object 214"/>
          <p:cNvSpPr/>
          <p:nvPr/>
        </p:nvSpPr>
        <p:spPr>
          <a:xfrm>
            <a:off x="9133466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5" name="object 215"/>
          <p:cNvSpPr/>
          <p:nvPr/>
        </p:nvSpPr>
        <p:spPr>
          <a:xfrm>
            <a:off x="9171568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6" name="object 216"/>
          <p:cNvSpPr/>
          <p:nvPr/>
        </p:nvSpPr>
        <p:spPr>
          <a:xfrm>
            <a:off x="9212843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7" name="object 217"/>
          <p:cNvSpPr/>
          <p:nvPr/>
        </p:nvSpPr>
        <p:spPr>
          <a:xfrm>
            <a:off x="926046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8" name="object 218"/>
          <p:cNvSpPr/>
          <p:nvPr/>
        </p:nvSpPr>
        <p:spPr>
          <a:xfrm>
            <a:off x="930809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9" name="object 219"/>
          <p:cNvSpPr/>
          <p:nvPr/>
        </p:nvSpPr>
        <p:spPr>
          <a:xfrm>
            <a:off x="9343018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0" name="object 220"/>
          <p:cNvSpPr/>
          <p:nvPr/>
        </p:nvSpPr>
        <p:spPr>
          <a:xfrm>
            <a:off x="938112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1" name="object 221"/>
          <p:cNvSpPr/>
          <p:nvPr/>
        </p:nvSpPr>
        <p:spPr>
          <a:xfrm>
            <a:off x="9422395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2" name="object 222"/>
          <p:cNvSpPr/>
          <p:nvPr/>
        </p:nvSpPr>
        <p:spPr>
          <a:xfrm>
            <a:off x="9470018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3" name="object 223"/>
          <p:cNvSpPr/>
          <p:nvPr/>
        </p:nvSpPr>
        <p:spPr>
          <a:xfrm>
            <a:off x="9517643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4" name="object 224"/>
          <p:cNvSpPr/>
          <p:nvPr/>
        </p:nvSpPr>
        <p:spPr>
          <a:xfrm>
            <a:off x="9555743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5" name="object 225"/>
          <p:cNvSpPr/>
          <p:nvPr/>
        </p:nvSpPr>
        <p:spPr>
          <a:xfrm>
            <a:off x="9593845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6" name="object 226"/>
          <p:cNvSpPr/>
          <p:nvPr/>
        </p:nvSpPr>
        <p:spPr>
          <a:xfrm>
            <a:off x="9635118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7" name="object 227"/>
          <p:cNvSpPr/>
          <p:nvPr/>
        </p:nvSpPr>
        <p:spPr>
          <a:xfrm>
            <a:off x="9682743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8" name="object 228"/>
          <p:cNvSpPr/>
          <p:nvPr/>
        </p:nvSpPr>
        <p:spPr>
          <a:xfrm>
            <a:off x="9730368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9" name="object 229"/>
          <p:cNvSpPr/>
          <p:nvPr/>
        </p:nvSpPr>
        <p:spPr>
          <a:xfrm>
            <a:off x="9768470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0" name="object 230"/>
          <p:cNvSpPr/>
          <p:nvPr/>
        </p:nvSpPr>
        <p:spPr>
          <a:xfrm>
            <a:off x="9806572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1" name="object 231"/>
          <p:cNvSpPr/>
          <p:nvPr/>
        </p:nvSpPr>
        <p:spPr>
          <a:xfrm>
            <a:off x="984784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2" name="object 232"/>
          <p:cNvSpPr/>
          <p:nvPr/>
        </p:nvSpPr>
        <p:spPr>
          <a:xfrm>
            <a:off x="989547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3" name="object 233"/>
          <p:cNvSpPr/>
          <p:nvPr/>
        </p:nvSpPr>
        <p:spPr>
          <a:xfrm>
            <a:off x="9943095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4" name="object 234"/>
          <p:cNvSpPr/>
          <p:nvPr/>
        </p:nvSpPr>
        <p:spPr>
          <a:xfrm>
            <a:off x="9990720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5" name="object 235"/>
          <p:cNvSpPr/>
          <p:nvPr/>
        </p:nvSpPr>
        <p:spPr>
          <a:xfrm>
            <a:off x="10028822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6" name="object 236"/>
          <p:cNvSpPr/>
          <p:nvPr/>
        </p:nvSpPr>
        <p:spPr>
          <a:xfrm>
            <a:off x="1007009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7" name="object 237"/>
          <p:cNvSpPr/>
          <p:nvPr/>
        </p:nvSpPr>
        <p:spPr>
          <a:xfrm>
            <a:off x="1011772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8" name="object 238"/>
          <p:cNvSpPr/>
          <p:nvPr/>
        </p:nvSpPr>
        <p:spPr>
          <a:xfrm>
            <a:off x="10165345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9" name="object 239"/>
          <p:cNvSpPr/>
          <p:nvPr/>
        </p:nvSpPr>
        <p:spPr>
          <a:xfrm>
            <a:off x="10200272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0" name="object 240"/>
          <p:cNvSpPr/>
          <p:nvPr/>
        </p:nvSpPr>
        <p:spPr>
          <a:xfrm>
            <a:off x="1023837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1" name="object 241"/>
          <p:cNvSpPr/>
          <p:nvPr/>
        </p:nvSpPr>
        <p:spPr>
          <a:xfrm>
            <a:off x="10279649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2" name="object 242"/>
          <p:cNvSpPr/>
          <p:nvPr/>
        </p:nvSpPr>
        <p:spPr>
          <a:xfrm>
            <a:off x="10327272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3" name="object 243"/>
          <p:cNvSpPr/>
          <p:nvPr/>
        </p:nvSpPr>
        <p:spPr>
          <a:xfrm>
            <a:off x="10374897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4" name="object 244"/>
          <p:cNvSpPr/>
          <p:nvPr/>
        </p:nvSpPr>
        <p:spPr>
          <a:xfrm>
            <a:off x="10412996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5" name="object 245"/>
          <p:cNvSpPr/>
          <p:nvPr/>
        </p:nvSpPr>
        <p:spPr>
          <a:xfrm>
            <a:off x="187913" y="480744"/>
            <a:ext cx="0" cy="6896734"/>
          </a:xfrm>
          <a:custGeom>
            <a:avLst/>
            <a:gdLst/>
            <a:ahLst/>
            <a:cxnLst/>
            <a:rect l="l" t="t" r="r" b="b"/>
            <a:pathLst>
              <a:path h="6896734">
                <a:moveTo>
                  <a:pt x="0" y="0"/>
                </a:moveTo>
                <a:lnTo>
                  <a:pt x="0" y="6896112"/>
                </a:lnTo>
              </a:path>
            </a:pathLst>
          </a:custGeom>
          <a:ln w="179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6" name="object 246"/>
          <p:cNvSpPr/>
          <p:nvPr/>
        </p:nvSpPr>
        <p:spPr>
          <a:xfrm>
            <a:off x="10525719" y="477569"/>
            <a:ext cx="0" cy="6899909"/>
          </a:xfrm>
          <a:custGeom>
            <a:avLst/>
            <a:gdLst/>
            <a:ahLst/>
            <a:cxnLst/>
            <a:rect l="l" t="t" r="r" b="b"/>
            <a:pathLst>
              <a:path h="6899909">
                <a:moveTo>
                  <a:pt x="0" y="0"/>
                </a:moveTo>
                <a:lnTo>
                  <a:pt x="0" y="6899287"/>
                </a:lnTo>
              </a:path>
            </a:pathLst>
          </a:custGeom>
          <a:ln w="179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7" name="object 247"/>
          <p:cNvSpPr txBox="1"/>
          <p:nvPr/>
        </p:nvSpPr>
        <p:spPr>
          <a:xfrm>
            <a:off x="4661428" y="252152"/>
            <a:ext cx="241363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25" dirty="0">
                <a:solidFill>
                  <a:srgbClr val="151616"/>
                </a:solidFill>
                <a:latin typeface="Arial"/>
                <a:cs typeface="Arial"/>
              </a:rPr>
              <a:t>PRODUCT</a:t>
            </a:r>
            <a:r>
              <a:rPr sz="1400" b="1" spc="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b="1" spc="30" dirty="0">
                <a:solidFill>
                  <a:srgbClr val="151616"/>
                </a:solidFill>
                <a:latin typeface="Arial"/>
                <a:cs typeface="Arial"/>
              </a:rPr>
              <a:t>DEVELOPMENT</a:t>
            </a:r>
            <a:endParaRPr sz="1400">
              <a:latin typeface="Arial"/>
              <a:cs typeface="Arial"/>
            </a:endParaRPr>
          </a:p>
        </p:txBody>
      </p:sp>
      <p:sp>
        <p:nvSpPr>
          <p:cNvPr id="248" name="object 248"/>
          <p:cNvSpPr txBox="1"/>
          <p:nvPr/>
        </p:nvSpPr>
        <p:spPr>
          <a:xfrm>
            <a:off x="9589033" y="226750"/>
            <a:ext cx="79502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25" dirty="0">
                <a:solidFill>
                  <a:srgbClr val="151616"/>
                </a:solidFill>
                <a:latin typeface="Arial"/>
                <a:cs typeface="Arial"/>
              </a:rPr>
              <a:t>SHEET</a:t>
            </a:r>
            <a:r>
              <a:rPr sz="1400" b="1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b="1" spc="-5" dirty="0">
                <a:solidFill>
                  <a:srgbClr val="151616"/>
                </a:solidFill>
                <a:latin typeface="Arial"/>
                <a:cs typeface="Arial"/>
              </a:rPr>
              <a:t>8</a:t>
            </a:r>
            <a:endParaRPr sz="1400">
              <a:latin typeface="Arial"/>
              <a:cs typeface="Arial"/>
            </a:endParaRPr>
          </a:p>
        </p:txBody>
      </p:sp>
      <p:sp>
        <p:nvSpPr>
          <p:cNvPr id="249" name="object 249"/>
          <p:cNvSpPr/>
          <p:nvPr/>
        </p:nvSpPr>
        <p:spPr>
          <a:xfrm>
            <a:off x="179165" y="480765"/>
            <a:ext cx="10354310" cy="0"/>
          </a:xfrm>
          <a:custGeom>
            <a:avLst/>
            <a:gdLst/>
            <a:ahLst/>
            <a:cxnLst/>
            <a:rect l="l" t="t" r="r" b="b"/>
            <a:pathLst>
              <a:path w="10354310">
                <a:moveTo>
                  <a:pt x="0" y="0"/>
                </a:moveTo>
                <a:lnTo>
                  <a:pt x="10354124" y="0"/>
                </a:lnTo>
              </a:path>
            </a:pathLst>
          </a:custGeom>
          <a:ln w="179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0" name="object 250"/>
          <p:cNvSpPr txBox="1"/>
          <p:nvPr/>
        </p:nvSpPr>
        <p:spPr>
          <a:xfrm>
            <a:off x="318024" y="252152"/>
            <a:ext cx="63055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25" dirty="0">
                <a:solidFill>
                  <a:srgbClr val="151616"/>
                </a:solidFill>
                <a:latin typeface="Arial"/>
                <a:cs typeface="Arial"/>
              </a:rPr>
              <a:t>NAME:</a:t>
            </a:r>
            <a:endParaRPr sz="1400">
              <a:latin typeface="Arial"/>
              <a:cs typeface="Arial"/>
            </a:endParaRPr>
          </a:p>
        </p:txBody>
      </p:sp>
      <p:sp>
        <p:nvSpPr>
          <p:cNvPr id="251" name="object 251"/>
          <p:cNvSpPr txBox="1"/>
          <p:nvPr/>
        </p:nvSpPr>
        <p:spPr>
          <a:xfrm>
            <a:off x="253080" y="538105"/>
            <a:ext cx="3424554" cy="26098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5080">
              <a:lnSpc>
                <a:spcPts val="890"/>
              </a:lnSpc>
              <a:spcBef>
                <a:spcPts val="185"/>
              </a:spcBef>
            </a:pPr>
            <a:r>
              <a:rPr sz="800" b="1" dirty="0">
                <a:solidFill>
                  <a:srgbClr val="151616"/>
                </a:solidFill>
                <a:latin typeface="Arial"/>
                <a:cs typeface="Arial"/>
              </a:rPr>
              <a:t>This developed idea has </a:t>
            </a:r>
            <a:r>
              <a:rPr sz="800" b="1" spc="-5" dirty="0">
                <a:solidFill>
                  <a:srgbClr val="151616"/>
                </a:solidFill>
                <a:latin typeface="Arial"/>
                <a:cs typeface="Arial"/>
              </a:rPr>
              <a:t>a </a:t>
            </a:r>
            <a:r>
              <a:rPr sz="800" b="1" dirty="0">
                <a:solidFill>
                  <a:srgbClr val="151616"/>
                </a:solidFill>
                <a:latin typeface="Arial"/>
                <a:cs typeface="Arial"/>
              </a:rPr>
              <a:t>combination of </a:t>
            </a:r>
            <a:r>
              <a:rPr sz="800" b="1" spc="-5" dirty="0">
                <a:solidFill>
                  <a:srgbClr val="151616"/>
                </a:solidFill>
                <a:latin typeface="Arial"/>
                <a:cs typeface="Arial"/>
              </a:rPr>
              <a:t>several </a:t>
            </a:r>
            <a:r>
              <a:rPr sz="800" b="1" dirty="0">
                <a:solidFill>
                  <a:srgbClr val="151616"/>
                </a:solidFill>
                <a:latin typeface="Arial"/>
                <a:cs typeface="Arial"/>
              </a:rPr>
              <a:t>improvements,</a:t>
            </a:r>
            <a:r>
              <a:rPr sz="800" b="1" spc="-5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b="1" dirty="0">
                <a:solidFill>
                  <a:srgbClr val="151616"/>
                </a:solidFill>
                <a:latin typeface="Arial"/>
                <a:cs typeface="Arial"/>
              </a:rPr>
              <a:t>from  previous design</a:t>
            </a:r>
            <a:r>
              <a:rPr sz="800" b="1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b="1" dirty="0">
                <a:solidFill>
                  <a:srgbClr val="151616"/>
                </a:solidFill>
                <a:latin typeface="Arial"/>
                <a:cs typeface="Arial"/>
              </a:rPr>
              <a:t>pages.</a:t>
            </a:r>
            <a:endParaRPr sz="800">
              <a:latin typeface="Arial"/>
              <a:cs typeface="Arial"/>
            </a:endParaRPr>
          </a:p>
        </p:txBody>
      </p:sp>
      <p:sp>
        <p:nvSpPr>
          <p:cNvPr id="252" name="object 252"/>
          <p:cNvSpPr txBox="1"/>
          <p:nvPr/>
        </p:nvSpPr>
        <p:spPr>
          <a:xfrm>
            <a:off x="262964" y="1141355"/>
            <a:ext cx="1888489" cy="139636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5240" marR="395605" algn="just">
              <a:lnSpc>
                <a:spcPts val="890"/>
              </a:lnSpc>
              <a:spcBef>
                <a:spcPts val="185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The Control Release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Button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also  has an </a:t>
            </a:r>
            <a:r>
              <a:rPr sz="800" spc="5" dirty="0">
                <a:solidFill>
                  <a:srgbClr val="151616"/>
                </a:solidFill>
                <a:latin typeface="Arial"/>
                <a:cs typeface="Arial"/>
              </a:rPr>
              <a:t>LED.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This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illuminates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tape measure, until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button</a:t>
            </a:r>
            <a:r>
              <a:rPr sz="800" spc="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is</a:t>
            </a:r>
            <a:endParaRPr sz="800">
              <a:latin typeface="Arial"/>
              <a:cs typeface="Arial"/>
            </a:endParaRPr>
          </a:p>
          <a:p>
            <a:pPr marL="14604" marR="191770">
              <a:lnSpc>
                <a:spcPts val="890"/>
              </a:lnSpc>
              <a:spcBef>
                <a:spcPts val="15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pressed retracting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tape. The </a:t>
            </a:r>
            <a:r>
              <a:rPr sz="800" spc="10" dirty="0">
                <a:solidFill>
                  <a:srgbClr val="151616"/>
                </a:solidFill>
                <a:latin typeface="Arial"/>
                <a:cs typeface="Arial"/>
              </a:rPr>
              <a:t>LED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will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not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be </a:t>
            </a:r>
            <a:r>
              <a:rPr sz="800" spc="5" dirty="0">
                <a:solidFill>
                  <a:srgbClr val="151616"/>
                </a:solidFill>
                <a:latin typeface="Arial"/>
                <a:cs typeface="Arial"/>
              </a:rPr>
              <a:t>ON,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when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tape is</a:t>
            </a:r>
            <a:r>
              <a:rPr sz="800" spc="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fully</a:t>
            </a:r>
            <a:endParaRPr sz="800">
              <a:latin typeface="Arial"/>
              <a:cs typeface="Arial"/>
            </a:endParaRPr>
          </a:p>
          <a:p>
            <a:pPr marL="13335" marR="5080" indent="635">
              <a:lnSpc>
                <a:spcPts val="890"/>
              </a:lnSpc>
              <a:spcBef>
                <a:spcPts val="5"/>
              </a:spcBef>
            </a:pP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retracted.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circuit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controlling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5" dirty="0">
                <a:solidFill>
                  <a:srgbClr val="151616"/>
                </a:solidFill>
                <a:latin typeface="Arial"/>
                <a:cs typeface="Arial"/>
              </a:rPr>
              <a:t>LED,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has a built in </a:t>
            </a:r>
            <a:r>
              <a:rPr sz="800" spc="-10" dirty="0">
                <a:solidFill>
                  <a:srgbClr val="151616"/>
                </a:solidFill>
                <a:latin typeface="Arial"/>
                <a:cs typeface="Arial"/>
              </a:rPr>
              <a:t>timer,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which automatically  turns oﬀ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-10" dirty="0">
                <a:solidFill>
                  <a:srgbClr val="151616"/>
                </a:solidFill>
                <a:latin typeface="Arial"/>
                <a:cs typeface="Arial"/>
              </a:rPr>
              <a:t>power,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after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a predetermined 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time,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conserving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-10" dirty="0">
                <a:solidFill>
                  <a:srgbClr val="151616"/>
                </a:solidFill>
                <a:latin typeface="Arial"/>
                <a:cs typeface="Arial"/>
              </a:rPr>
              <a:t>battery.</a:t>
            </a:r>
            <a:endParaRPr sz="800">
              <a:latin typeface="Arial"/>
              <a:cs typeface="Arial"/>
            </a:endParaRPr>
          </a:p>
          <a:p>
            <a:pPr marL="12700" marR="42545" algn="just">
              <a:lnSpc>
                <a:spcPts val="890"/>
              </a:lnSpc>
              <a:spcBef>
                <a:spcPts val="15"/>
              </a:spcBef>
            </a:pP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A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solar panel on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top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grip, charges up  the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batteries,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in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same way as a solar  powered calculator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 works.</a:t>
            </a:r>
            <a:endParaRPr sz="800">
              <a:latin typeface="Arial"/>
              <a:cs typeface="Arial"/>
            </a:endParaRPr>
          </a:p>
        </p:txBody>
      </p:sp>
      <p:sp>
        <p:nvSpPr>
          <p:cNvPr id="253" name="object 253"/>
          <p:cNvSpPr/>
          <p:nvPr/>
        </p:nvSpPr>
        <p:spPr>
          <a:xfrm>
            <a:off x="1858046" y="721769"/>
            <a:ext cx="1267542" cy="90228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4" name="object 254"/>
          <p:cNvSpPr/>
          <p:nvPr/>
        </p:nvSpPr>
        <p:spPr>
          <a:xfrm>
            <a:off x="1853276" y="720762"/>
            <a:ext cx="1278255" cy="903605"/>
          </a:xfrm>
          <a:custGeom>
            <a:avLst/>
            <a:gdLst/>
            <a:ahLst/>
            <a:cxnLst/>
            <a:rect l="l" t="t" r="r" b="b"/>
            <a:pathLst>
              <a:path w="1278255" h="903605">
                <a:moveTo>
                  <a:pt x="638967" y="0"/>
                </a:moveTo>
                <a:lnTo>
                  <a:pt x="694100" y="1657"/>
                </a:lnTo>
                <a:lnTo>
                  <a:pt x="747930" y="6540"/>
                </a:lnTo>
                <a:lnTo>
                  <a:pt x="800266" y="14513"/>
                </a:lnTo>
                <a:lnTo>
                  <a:pt x="850917" y="25440"/>
                </a:lnTo>
                <a:lnTo>
                  <a:pt x="899689" y="39185"/>
                </a:lnTo>
                <a:lnTo>
                  <a:pt x="946392" y="55613"/>
                </a:lnTo>
                <a:lnTo>
                  <a:pt x="990834" y="74589"/>
                </a:lnTo>
                <a:lnTo>
                  <a:pt x="1032822" y="95976"/>
                </a:lnTo>
                <a:lnTo>
                  <a:pt x="1072166" y="119640"/>
                </a:lnTo>
                <a:lnTo>
                  <a:pt x="1108673" y="145444"/>
                </a:lnTo>
                <a:lnTo>
                  <a:pt x="1142151" y="173254"/>
                </a:lnTo>
                <a:lnTo>
                  <a:pt x="1172409" y="202933"/>
                </a:lnTo>
                <a:lnTo>
                  <a:pt x="1199255" y="234346"/>
                </a:lnTo>
                <a:lnTo>
                  <a:pt x="1222497" y="267357"/>
                </a:lnTo>
                <a:lnTo>
                  <a:pt x="1241943" y="301831"/>
                </a:lnTo>
                <a:lnTo>
                  <a:pt x="1257401" y="337633"/>
                </a:lnTo>
                <a:lnTo>
                  <a:pt x="1268681" y="374626"/>
                </a:lnTo>
                <a:lnTo>
                  <a:pt x="1275589" y="412675"/>
                </a:lnTo>
                <a:lnTo>
                  <a:pt x="1277934" y="451645"/>
                </a:lnTo>
                <a:lnTo>
                  <a:pt x="1275589" y="490614"/>
                </a:lnTo>
                <a:lnTo>
                  <a:pt x="1268681" y="528663"/>
                </a:lnTo>
                <a:lnTo>
                  <a:pt x="1257401" y="565656"/>
                </a:lnTo>
                <a:lnTo>
                  <a:pt x="1241943" y="601458"/>
                </a:lnTo>
                <a:lnTo>
                  <a:pt x="1222497" y="635932"/>
                </a:lnTo>
                <a:lnTo>
                  <a:pt x="1199255" y="668943"/>
                </a:lnTo>
                <a:lnTo>
                  <a:pt x="1172409" y="700356"/>
                </a:lnTo>
                <a:lnTo>
                  <a:pt x="1142151" y="730035"/>
                </a:lnTo>
                <a:lnTo>
                  <a:pt x="1108673" y="757845"/>
                </a:lnTo>
                <a:lnTo>
                  <a:pt x="1072166" y="783649"/>
                </a:lnTo>
                <a:lnTo>
                  <a:pt x="1032822" y="807313"/>
                </a:lnTo>
                <a:lnTo>
                  <a:pt x="990834" y="828700"/>
                </a:lnTo>
                <a:lnTo>
                  <a:pt x="946392" y="847676"/>
                </a:lnTo>
                <a:lnTo>
                  <a:pt x="899689" y="864104"/>
                </a:lnTo>
                <a:lnTo>
                  <a:pt x="850917" y="877849"/>
                </a:lnTo>
                <a:lnTo>
                  <a:pt x="800266" y="888776"/>
                </a:lnTo>
                <a:lnTo>
                  <a:pt x="747930" y="896749"/>
                </a:lnTo>
                <a:lnTo>
                  <a:pt x="694100" y="901632"/>
                </a:lnTo>
                <a:lnTo>
                  <a:pt x="638967" y="903290"/>
                </a:lnTo>
                <a:lnTo>
                  <a:pt x="583834" y="901632"/>
                </a:lnTo>
                <a:lnTo>
                  <a:pt x="530004" y="896749"/>
                </a:lnTo>
                <a:lnTo>
                  <a:pt x="477668" y="888776"/>
                </a:lnTo>
                <a:lnTo>
                  <a:pt x="427017" y="877849"/>
                </a:lnTo>
                <a:lnTo>
                  <a:pt x="378245" y="864104"/>
                </a:lnTo>
                <a:lnTo>
                  <a:pt x="331542" y="847676"/>
                </a:lnTo>
                <a:lnTo>
                  <a:pt x="287100" y="828700"/>
                </a:lnTo>
                <a:lnTo>
                  <a:pt x="245112" y="807313"/>
                </a:lnTo>
                <a:lnTo>
                  <a:pt x="205768" y="783649"/>
                </a:lnTo>
                <a:lnTo>
                  <a:pt x="169261" y="757845"/>
                </a:lnTo>
                <a:lnTo>
                  <a:pt x="135783" y="730035"/>
                </a:lnTo>
                <a:lnTo>
                  <a:pt x="105525" y="700356"/>
                </a:lnTo>
                <a:lnTo>
                  <a:pt x="78679" y="668943"/>
                </a:lnTo>
                <a:lnTo>
                  <a:pt x="55437" y="635932"/>
                </a:lnTo>
                <a:lnTo>
                  <a:pt x="35991" y="601458"/>
                </a:lnTo>
                <a:lnTo>
                  <a:pt x="20533" y="565656"/>
                </a:lnTo>
                <a:lnTo>
                  <a:pt x="9253" y="528663"/>
                </a:lnTo>
                <a:lnTo>
                  <a:pt x="2345" y="490614"/>
                </a:lnTo>
                <a:lnTo>
                  <a:pt x="0" y="451645"/>
                </a:lnTo>
                <a:lnTo>
                  <a:pt x="2345" y="412675"/>
                </a:lnTo>
                <a:lnTo>
                  <a:pt x="9253" y="374626"/>
                </a:lnTo>
                <a:lnTo>
                  <a:pt x="20533" y="337633"/>
                </a:lnTo>
                <a:lnTo>
                  <a:pt x="35991" y="301831"/>
                </a:lnTo>
                <a:lnTo>
                  <a:pt x="55437" y="267357"/>
                </a:lnTo>
                <a:lnTo>
                  <a:pt x="78679" y="234346"/>
                </a:lnTo>
                <a:lnTo>
                  <a:pt x="105525" y="202933"/>
                </a:lnTo>
                <a:lnTo>
                  <a:pt x="135783" y="173254"/>
                </a:lnTo>
                <a:lnTo>
                  <a:pt x="169261" y="145444"/>
                </a:lnTo>
                <a:lnTo>
                  <a:pt x="205768" y="119640"/>
                </a:lnTo>
                <a:lnTo>
                  <a:pt x="245112" y="95976"/>
                </a:lnTo>
                <a:lnTo>
                  <a:pt x="287100" y="74589"/>
                </a:lnTo>
                <a:lnTo>
                  <a:pt x="331542" y="55613"/>
                </a:lnTo>
                <a:lnTo>
                  <a:pt x="378245" y="39185"/>
                </a:lnTo>
                <a:lnTo>
                  <a:pt x="427017" y="25440"/>
                </a:lnTo>
                <a:lnTo>
                  <a:pt x="477668" y="14513"/>
                </a:lnTo>
                <a:lnTo>
                  <a:pt x="530004" y="6540"/>
                </a:lnTo>
                <a:lnTo>
                  <a:pt x="583834" y="1657"/>
                </a:lnTo>
                <a:lnTo>
                  <a:pt x="638967" y="0"/>
                </a:lnTo>
                <a:close/>
              </a:path>
            </a:pathLst>
          </a:custGeom>
          <a:ln w="7199">
            <a:solidFill>
              <a:srgbClr val="DD2B1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5" name="object 255"/>
          <p:cNvSpPr/>
          <p:nvPr/>
        </p:nvSpPr>
        <p:spPr>
          <a:xfrm>
            <a:off x="2522462" y="1625017"/>
            <a:ext cx="640715" cy="236220"/>
          </a:xfrm>
          <a:custGeom>
            <a:avLst/>
            <a:gdLst/>
            <a:ahLst/>
            <a:cxnLst/>
            <a:rect l="l" t="t" r="r" b="b"/>
            <a:pathLst>
              <a:path w="640714" h="236219">
                <a:moveTo>
                  <a:pt x="579441" y="168808"/>
                </a:moveTo>
                <a:lnTo>
                  <a:pt x="579638" y="197693"/>
                </a:lnTo>
                <a:lnTo>
                  <a:pt x="584913" y="197730"/>
                </a:lnTo>
                <a:lnTo>
                  <a:pt x="584978" y="206730"/>
                </a:lnTo>
                <a:lnTo>
                  <a:pt x="579700" y="206730"/>
                </a:lnTo>
                <a:lnTo>
                  <a:pt x="579898" y="235732"/>
                </a:lnTo>
                <a:lnTo>
                  <a:pt x="631781" y="206730"/>
                </a:lnTo>
                <a:lnTo>
                  <a:pt x="584978" y="206730"/>
                </a:lnTo>
                <a:lnTo>
                  <a:pt x="631846" y="206694"/>
                </a:lnTo>
                <a:lnTo>
                  <a:pt x="640501" y="201856"/>
                </a:lnTo>
                <a:lnTo>
                  <a:pt x="579441" y="168808"/>
                </a:lnTo>
                <a:close/>
              </a:path>
              <a:path w="640714" h="236219">
                <a:moveTo>
                  <a:pt x="579638" y="197693"/>
                </a:moveTo>
                <a:lnTo>
                  <a:pt x="579700" y="206694"/>
                </a:lnTo>
                <a:lnTo>
                  <a:pt x="584978" y="206730"/>
                </a:lnTo>
                <a:lnTo>
                  <a:pt x="584913" y="197730"/>
                </a:lnTo>
                <a:lnTo>
                  <a:pt x="579638" y="197693"/>
                </a:lnTo>
                <a:close/>
              </a:path>
              <a:path w="640714" h="236219">
                <a:moveTo>
                  <a:pt x="7840" y="0"/>
                </a:moveTo>
                <a:lnTo>
                  <a:pt x="0" y="4413"/>
                </a:lnTo>
                <a:lnTo>
                  <a:pt x="424" y="5137"/>
                </a:lnTo>
                <a:lnTo>
                  <a:pt x="1536" y="6934"/>
                </a:lnTo>
                <a:lnTo>
                  <a:pt x="25811" y="37007"/>
                </a:lnTo>
                <a:lnTo>
                  <a:pt x="61902" y="69857"/>
                </a:lnTo>
                <a:lnTo>
                  <a:pt x="101394" y="97776"/>
                </a:lnTo>
                <a:lnTo>
                  <a:pt x="152834" y="126241"/>
                </a:lnTo>
                <a:lnTo>
                  <a:pt x="194339" y="144514"/>
                </a:lnTo>
                <a:lnTo>
                  <a:pt x="242013" y="161532"/>
                </a:lnTo>
                <a:lnTo>
                  <a:pt x="296197" y="176691"/>
                </a:lnTo>
                <a:lnTo>
                  <a:pt x="357242" y="189382"/>
                </a:lnTo>
                <a:lnTo>
                  <a:pt x="425486" y="199022"/>
                </a:lnTo>
                <a:lnTo>
                  <a:pt x="501281" y="204998"/>
                </a:lnTo>
                <a:lnTo>
                  <a:pt x="542119" y="206434"/>
                </a:lnTo>
                <a:lnTo>
                  <a:pt x="579700" y="206694"/>
                </a:lnTo>
                <a:lnTo>
                  <a:pt x="579638" y="197693"/>
                </a:lnTo>
                <a:lnTo>
                  <a:pt x="542307" y="197435"/>
                </a:lnTo>
                <a:lnTo>
                  <a:pt x="501728" y="196013"/>
                </a:lnTo>
                <a:lnTo>
                  <a:pt x="463129" y="193532"/>
                </a:lnTo>
                <a:lnTo>
                  <a:pt x="391701" y="185709"/>
                </a:lnTo>
                <a:lnTo>
                  <a:pt x="327671" y="174567"/>
                </a:lnTo>
                <a:lnTo>
                  <a:pt x="270694" y="160714"/>
                </a:lnTo>
                <a:lnTo>
                  <a:pt x="220405" y="144745"/>
                </a:lnTo>
                <a:lnTo>
                  <a:pt x="176465" y="127264"/>
                </a:lnTo>
                <a:lnTo>
                  <a:pt x="138510" y="108868"/>
                </a:lnTo>
                <a:lnTo>
                  <a:pt x="92030" y="80871"/>
                </a:lnTo>
                <a:lnTo>
                  <a:pt x="57034" y="54180"/>
                </a:lnTo>
                <a:lnTo>
                  <a:pt x="26182" y="24102"/>
                </a:lnTo>
                <a:lnTo>
                  <a:pt x="9097" y="2044"/>
                </a:lnTo>
                <a:lnTo>
                  <a:pt x="7840" y="0"/>
                </a:lnTo>
                <a:close/>
              </a:path>
            </a:pathLst>
          </a:custGeom>
          <a:solidFill>
            <a:srgbClr val="DD2B1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6" name="object 256"/>
          <p:cNvSpPr/>
          <p:nvPr/>
        </p:nvSpPr>
        <p:spPr>
          <a:xfrm>
            <a:off x="957927" y="860277"/>
            <a:ext cx="4229103" cy="208037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7" name="object 257"/>
          <p:cNvSpPr/>
          <p:nvPr/>
        </p:nvSpPr>
        <p:spPr>
          <a:xfrm>
            <a:off x="3462091" y="893329"/>
            <a:ext cx="598805" cy="347980"/>
          </a:xfrm>
          <a:custGeom>
            <a:avLst/>
            <a:gdLst/>
            <a:ahLst/>
            <a:cxnLst/>
            <a:rect l="l" t="t" r="r" b="b"/>
            <a:pathLst>
              <a:path w="598804" h="347980">
                <a:moveTo>
                  <a:pt x="598172" y="0"/>
                </a:moveTo>
                <a:lnTo>
                  <a:pt x="545666" y="4107"/>
                </a:lnTo>
                <a:lnTo>
                  <a:pt x="450652" y="13035"/>
                </a:lnTo>
                <a:lnTo>
                  <a:pt x="398146" y="17142"/>
                </a:lnTo>
                <a:lnTo>
                  <a:pt x="349597" y="36952"/>
                </a:lnTo>
                <a:lnTo>
                  <a:pt x="300080" y="62389"/>
                </a:lnTo>
                <a:lnTo>
                  <a:pt x="250686" y="92327"/>
                </a:lnTo>
                <a:lnTo>
                  <a:pt x="202505" y="125641"/>
                </a:lnTo>
                <a:lnTo>
                  <a:pt x="156630" y="161205"/>
                </a:lnTo>
                <a:lnTo>
                  <a:pt x="114149" y="197893"/>
                </a:lnTo>
                <a:lnTo>
                  <a:pt x="76156" y="234579"/>
                </a:lnTo>
                <a:lnTo>
                  <a:pt x="43739" y="270139"/>
                </a:lnTo>
                <a:lnTo>
                  <a:pt x="17990" y="303445"/>
                </a:lnTo>
                <a:lnTo>
                  <a:pt x="0" y="333373"/>
                </a:lnTo>
                <a:lnTo>
                  <a:pt x="166683" y="347662"/>
                </a:lnTo>
                <a:lnTo>
                  <a:pt x="193069" y="310200"/>
                </a:lnTo>
                <a:lnTo>
                  <a:pt x="223489" y="272457"/>
                </a:lnTo>
                <a:lnTo>
                  <a:pt x="257456" y="234918"/>
                </a:lnTo>
                <a:lnTo>
                  <a:pt x="294479" y="198066"/>
                </a:lnTo>
                <a:lnTo>
                  <a:pt x="334071" y="162385"/>
                </a:lnTo>
                <a:lnTo>
                  <a:pt x="375742" y="128360"/>
                </a:lnTo>
                <a:lnTo>
                  <a:pt x="419003" y="96474"/>
                </a:lnTo>
                <a:lnTo>
                  <a:pt x="463366" y="67210"/>
                </a:lnTo>
                <a:lnTo>
                  <a:pt x="508341" y="41054"/>
                </a:lnTo>
                <a:lnTo>
                  <a:pt x="553439" y="18490"/>
                </a:lnTo>
                <a:lnTo>
                  <a:pt x="598172" y="0"/>
                </a:lnTo>
                <a:close/>
              </a:path>
            </a:pathLst>
          </a:custGeom>
          <a:solidFill>
            <a:srgbClr val="6D5DB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8" name="object 258"/>
          <p:cNvSpPr/>
          <p:nvPr/>
        </p:nvSpPr>
        <p:spPr>
          <a:xfrm>
            <a:off x="5260046" y="801094"/>
            <a:ext cx="3594103" cy="202310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9" name="object 259"/>
          <p:cNvSpPr/>
          <p:nvPr/>
        </p:nvSpPr>
        <p:spPr>
          <a:xfrm>
            <a:off x="6793934" y="829511"/>
            <a:ext cx="551180" cy="445770"/>
          </a:xfrm>
          <a:custGeom>
            <a:avLst/>
            <a:gdLst/>
            <a:ahLst/>
            <a:cxnLst/>
            <a:rect l="l" t="t" r="r" b="b"/>
            <a:pathLst>
              <a:path w="551179" h="445769">
                <a:moveTo>
                  <a:pt x="0" y="0"/>
                </a:moveTo>
                <a:lnTo>
                  <a:pt x="39966" y="15949"/>
                </a:lnTo>
                <a:lnTo>
                  <a:pt x="78376" y="34218"/>
                </a:lnTo>
                <a:lnTo>
                  <a:pt x="115057" y="55242"/>
                </a:lnTo>
                <a:lnTo>
                  <a:pt x="149838" y="79455"/>
                </a:lnTo>
                <a:lnTo>
                  <a:pt x="182548" y="107290"/>
                </a:lnTo>
                <a:lnTo>
                  <a:pt x="213014" y="139183"/>
                </a:lnTo>
                <a:lnTo>
                  <a:pt x="241066" y="175568"/>
                </a:lnTo>
                <a:lnTo>
                  <a:pt x="266531" y="216878"/>
                </a:lnTo>
                <a:lnTo>
                  <a:pt x="289238" y="263547"/>
                </a:lnTo>
                <a:lnTo>
                  <a:pt x="309016" y="316011"/>
                </a:lnTo>
                <a:lnTo>
                  <a:pt x="325693" y="374703"/>
                </a:lnTo>
                <a:lnTo>
                  <a:pt x="339097" y="440057"/>
                </a:lnTo>
                <a:lnTo>
                  <a:pt x="389727" y="441633"/>
                </a:lnTo>
                <a:lnTo>
                  <a:pt x="445536" y="444103"/>
                </a:lnTo>
                <a:lnTo>
                  <a:pt x="500989" y="445502"/>
                </a:lnTo>
                <a:lnTo>
                  <a:pt x="550547" y="443866"/>
                </a:lnTo>
                <a:lnTo>
                  <a:pt x="535779" y="386333"/>
                </a:lnTo>
                <a:lnTo>
                  <a:pt x="518268" y="333415"/>
                </a:lnTo>
                <a:lnTo>
                  <a:pt x="498123" y="284956"/>
                </a:lnTo>
                <a:lnTo>
                  <a:pt x="475452" y="240801"/>
                </a:lnTo>
                <a:lnTo>
                  <a:pt x="450364" y="200793"/>
                </a:lnTo>
                <a:lnTo>
                  <a:pt x="422969" y="164777"/>
                </a:lnTo>
                <a:lnTo>
                  <a:pt x="393374" y="132598"/>
                </a:lnTo>
                <a:lnTo>
                  <a:pt x="361689" y="104100"/>
                </a:lnTo>
                <a:lnTo>
                  <a:pt x="328022" y="79128"/>
                </a:lnTo>
                <a:lnTo>
                  <a:pt x="292482" y="57526"/>
                </a:lnTo>
                <a:lnTo>
                  <a:pt x="255178" y="39138"/>
                </a:lnTo>
                <a:lnTo>
                  <a:pt x="216218" y="23809"/>
                </a:lnTo>
                <a:lnTo>
                  <a:pt x="161182" y="18661"/>
                </a:lnTo>
                <a:lnTo>
                  <a:pt x="55036" y="5149"/>
                </a:lnTo>
                <a:lnTo>
                  <a:pt x="0" y="0"/>
                </a:lnTo>
                <a:close/>
              </a:path>
            </a:pathLst>
          </a:custGeom>
          <a:solidFill>
            <a:srgbClr val="6D5DB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0" name="object 260"/>
          <p:cNvSpPr/>
          <p:nvPr/>
        </p:nvSpPr>
        <p:spPr>
          <a:xfrm>
            <a:off x="3901528" y="629813"/>
            <a:ext cx="251460" cy="319405"/>
          </a:xfrm>
          <a:custGeom>
            <a:avLst/>
            <a:gdLst/>
            <a:ahLst/>
            <a:cxnLst/>
            <a:rect l="l" t="t" r="r" b="b"/>
            <a:pathLst>
              <a:path w="251460" h="319405">
                <a:moveTo>
                  <a:pt x="0" y="255934"/>
                </a:moveTo>
                <a:lnTo>
                  <a:pt x="29199" y="318927"/>
                </a:lnTo>
                <a:lnTo>
                  <a:pt x="64665" y="263810"/>
                </a:lnTo>
                <a:lnTo>
                  <a:pt x="37508" y="263810"/>
                </a:lnTo>
                <a:lnTo>
                  <a:pt x="28529" y="263192"/>
                </a:lnTo>
                <a:lnTo>
                  <a:pt x="29041" y="257938"/>
                </a:lnTo>
                <a:lnTo>
                  <a:pt x="0" y="255934"/>
                </a:lnTo>
                <a:close/>
              </a:path>
              <a:path w="251460" h="319405">
                <a:moveTo>
                  <a:pt x="29041" y="257938"/>
                </a:moveTo>
                <a:lnTo>
                  <a:pt x="28529" y="263192"/>
                </a:lnTo>
                <a:lnTo>
                  <a:pt x="37508" y="263810"/>
                </a:lnTo>
                <a:lnTo>
                  <a:pt x="38019" y="258557"/>
                </a:lnTo>
                <a:lnTo>
                  <a:pt x="29041" y="257938"/>
                </a:lnTo>
                <a:close/>
              </a:path>
              <a:path w="251460" h="319405">
                <a:moveTo>
                  <a:pt x="38019" y="258557"/>
                </a:moveTo>
                <a:lnTo>
                  <a:pt x="37508" y="263810"/>
                </a:lnTo>
                <a:lnTo>
                  <a:pt x="64665" y="263810"/>
                </a:lnTo>
                <a:lnTo>
                  <a:pt x="66768" y="260541"/>
                </a:lnTo>
                <a:lnTo>
                  <a:pt x="38019" y="258557"/>
                </a:lnTo>
                <a:close/>
              </a:path>
              <a:path w="251460" h="319405">
                <a:moveTo>
                  <a:pt x="249354" y="0"/>
                </a:moveTo>
                <a:lnTo>
                  <a:pt x="209254" y="12501"/>
                </a:lnTo>
                <a:lnTo>
                  <a:pt x="174099" y="29047"/>
                </a:lnTo>
                <a:lnTo>
                  <a:pt x="134726" y="54830"/>
                </a:lnTo>
                <a:lnTo>
                  <a:pt x="105191" y="81291"/>
                </a:lnTo>
                <a:lnTo>
                  <a:pt x="77831" y="114670"/>
                </a:lnTo>
                <a:lnTo>
                  <a:pt x="54622" y="155674"/>
                </a:lnTo>
                <a:lnTo>
                  <a:pt x="37541" y="204969"/>
                </a:lnTo>
                <a:lnTo>
                  <a:pt x="30520" y="242755"/>
                </a:lnTo>
                <a:lnTo>
                  <a:pt x="29041" y="257938"/>
                </a:lnTo>
                <a:lnTo>
                  <a:pt x="38019" y="258557"/>
                </a:lnTo>
                <a:lnTo>
                  <a:pt x="39448" y="243878"/>
                </a:lnTo>
                <a:lnTo>
                  <a:pt x="42393" y="224995"/>
                </a:lnTo>
                <a:lnTo>
                  <a:pt x="56559" y="174365"/>
                </a:lnTo>
                <a:lnTo>
                  <a:pt x="77227" y="132130"/>
                </a:lnTo>
                <a:lnTo>
                  <a:pt x="102528" y="97513"/>
                </a:lnTo>
                <a:lnTo>
                  <a:pt x="130600" y="69778"/>
                </a:lnTo>
                <a:lnTo>
                  <a:pt x="169087" y="42284"/>
                </a:lnTo>
                <a:lnTo>
                  <a:pt x="204713" y="24116"/>
                </a:lnTo>
                <a:lnTo>
                  <a:pt x="242647" y="10839"/>
                </a:lnTo>
                <a:lnTo>
                  <a:pt x="251024" y="8841"/>
                </a:lnTo>
                <a:lnTo>
                  <a:pt x="249354" y="0"/>
                </a:lnTo>
                <a:close/>
              </a:path>
            </a:pathLst>
          </a:custGeom>
          <a:solidFill>
            <a:srgbClr val="DD2B1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1" name="object 261"/>
          <p:cNvSpPr/>
          <p:nvPr/>
        </p:nvSpPr>
        <p:spPr>
          <a:xfrm>
            <a:off x="6536300" y="634359"/>
            <a:ext cx="445134" cy="249554"/>
          </a:xfrm>
          <a:custGeom>
            <a:avLst/>
            <a:gdLst/>
            <a:ahLst/>
            <a:cxnLst/>
            <a:rect l="l" t="t" r="r" b="b"/>
            <a:pathLst>
              <a:path w="445134" h="249555">
                <a:moveTo>
                  <a:pt x="406677" y="189411"/>
                </a:moveTo>
                <a:lnTo>
                  <a:pt x="378137" y="192265"/>
                </a:lnTo>
                <a:lnTo>
                  <a:pt x="417488" y="249464"/>
                </a:lnTo>
                <a:lnTo>
                  <a:pt x="440883" y="194630"/>
                </a:lnTo>
                <a:lnTo>
                  <a:pt x="407484" y="194630"/>
                </a:lnTo>
                <a:lnTo>
                  <a:pt x="406677" y="189411"/>
                </a:lnTo>
                <a:close/>
              </a:path>
              <a:path w="445134" h="249555">
                <a:moveTo>
                  <a:pt x="415633" y="188515"/>
                </a:moveTo>
                <a:lnTo>
                  <a:pt x="406677" y="189411"/>
                </a:lnTo>
                <a:lnTo>
                  <a:pt x="407484" y="194630"/>
                </a:lnTo>
                <a:lnTo>
                  <a:pt x="416440" y="193737"/>
                </a:lnTo>
                <a:lnTo>
                  <a:pt x="415633" y="188515"/>
                </a:lnTo>
                <a:close/>
              </a:path>
              <a:path w="445134" h="249555">
                <a:moveTo>
                  <a:pt x="444733" y="185605"/>
                </a:moveTo>
                <a:lnTo>
                  <a:pt x="415633" y="188515"/>
                </a:lnTo>
                <a:lnTo>
                  <a:pt x="416440" y="193737"/>
                </a:lnTo>
                <a:lnTo>
                  <a:pt x="407484" y="194630"/>
                </a:lnTo>
                <a:lnTo>
                  <a:pt x="440883" y="194630"/>
                </a:lnTo>
                <a:lnTo>
                  <a:pt x="444733" y="185605"/>
                </a:lnTo>
                <a:close/>
              </a:path>
              <a:path w="445134" h="249555">
                <a:moveTo>
                  <a:pt x="188174" y="8999"/>
                </a:moveTo>
                <a:lnTo>
                  <a:pt x="75885" y="8999"/>
                </a:lnTo>
                <a:lnTo>
                  <a:pt x="91194" y="9251"/>
                </a:lnTo>
                <a:lnTo>
                  <a:pt x="107395" y="9824"/>
                </a:lnTo>
                <a:lnTo>
                  <a:pt x="159929" y="14057"/>
                </a:lnTo>
                <a:lnTo>
                  <a:pt x="215452" y="23248"/>
                </a:lnTo>
                <a:lnTo>
                  <a:pt x="270177" y="38883"/>
                </a:lnTo>
                <a:lnTo>
                  <a:pt x="320346" y="62405"/>
                </a:lnTo>
                <a:lnTo>
                  <a:pt x="362261" y="95187"/>
                </a:lnTo>
                <a:lnTo>
                  <a:pt x="392436" y="138671"/>
                </a:lnTo>
                <a:lnTo>
                  <a:pt x="406677" y="189411"/>
                </a:lnTo>
                <a:lnTo>
                  <a:pt x="415633" y="188515"/>
                </a:lnTo>
                <a:lnTo>
                  <a:pt x="400587" y="134856"/>
                </a:lnTo>
                <a:lnTo>
                  <a:pt x="368740" y="88944"/>
                </a:lnTo>
                <a:lnTo>
                  <a:pt x="324976" y="54687"/>
                </a:lnTo>
                <a:lnTo>
                  <a:pt x="273265" y="30430"/>
                </a:lnTo>
                <a:lnTo>
                  <a:pt x="236242" y="18964"/>
                </a:lnTo>
                <a:lnTo>
                  <a:pt x="198454" y="10684"/>
                </a:lnTo>
                <a:lnTo>
                  <a:pt x="188174" y="8999"/>
                </a:lnTo>
                <a:close/>
              </a:path>
              <a:path w="445134" h="249555">
                <a:moveTo>
                  <a:pt x="75956" y="0"/>
                </a:moveTo>
                <a:lnTo>
                  <a:pt x="36320" y="637"/>
                </a:lnTo>
                <a:lnTo>
                  <a:pt x="0" y="3020"/>
                </a:lnTo>
                <a:lnTo>
                  <a:pt x="965" y="11969"/>
                </a:lnTo>
                <a:lnTo>
                  <a:pt x="5238" y="11563"/>
                </a:lnTo>
                <a:lnTo>
                  <a:pt x="10450" y="11134"/>
                </a:lnTo>
                <a:lnTo>
                  <a:pt x="61600" y="9018"/>
                </a:lnTo>
                <a:lnTo>
                  <a:pt x="188174" y="8999"/>
                </a:lnTo>
                <a:lnTo>
                  <a:pt x="179614" y="7595"/>
                </a:lnTo>
                <a:lnTo>
                  <a:pt x="124956" y="1799"/>
                </a:lnTo>
                <a:lnTo>
                  <a:pt x="91433" y="251"/>
                </a:lnTo>
                <a:lnTo>
                  <a:pt x="75956" y="0"/>
                </a:lnTo>
                <a:close/>
              </a:path>
            </a:pathLst>
          </a:custGeom>
          <a:solidFill>
            <a:srgbClr val="DD2B1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2" name="object 262"/>
          <p:cNvSpPr txBox="1"/>
          <p:nvPr/>
        </p:nvSpPr>
        <p:spPr>
          <a:xfrm>
            <a:off x="4266648" y="529994"/>
            <a:ext cx="2166620" cy="126428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5080">
              <a:lnSpc>
                <a:spcPts val="890"/>
              </a:lnSpc>
              <a:spcBef>
                <a:spcPts val="185"/>
              </a:spcBef>
            </a:pP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A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ﬂexible solar panel has been added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to the top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grip.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This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technology already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exists</a:t>
            </a:r>
            <a:endParaRPr sz="800">
              <a:latin typeface="Arial"/>
              <a:cs typeface="Arial"/>
            </a:endParaRPr>
          </a:p>
          <a:p>
            <a:pPr marL="398145" marR="466090" algn="ctr">
              <a:lnSpc>
                <a:spcPts val="890"/>
              </a:lnSpc>
              <a:spcBef>
                <a:spcPts val="755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Existing solar panel  technology has been applied 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top of 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tape  measure, ensuring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that the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batteries are always  recharged. Consequently,  the batteries never need  replacing.</a:t>
            </a:r>
            <a:endParaRPr sz="800">
              <a:latin typeface="Arial"/>
              <a:cs typeface="Arial"/>
            </a:endParaRPr>
          </a:p>
        </p:txBody>
      </p:sp>
      <p:sp>
        <p:nvSpPr>
          <p:cNvPr id="263" name="object 263"/>
          <p:cNvSpPr txBox="1"/>
          <p:nvPr/>
        </p:nvSpPr>
        <p:spPr>
          <a:xfrm>
            <a:off x="6609816" y="2692177"/>
            <a:ext cx="1443355" cy="26098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5080">
              <a:lnSpc>
                <a:spcPts val="890"/>
              </a:lnSpc>
              <a:spcBef>
                <a:spcPts val="185"/>
              </a:spcBef>
            </a:pP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A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grip shown on an earlier  design has been applied,</a:t>
            </a:r>
            <a:r>
              <a:rPr sz="800" spc="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which</a:t>
            </a:r>
            <a:endParaRPr sz="800">
              <a:latin typeface="Arial"/>
              <a:cs typeface="Arial"/>
            </a:endParaRPr>
          </a:p>
        </p:txBody>
      </p:sp>
      <p:sp>
        <p:nvSpPr>
          <p:cNvPr id="264" name="object 264"/>
          <p:cNvSpPr txBox="1"/>
          <p:nvPr/>
        </p:nvSpPr>
        <p:spPr>
          <a:xfrm>
            <a:off x="6609816" y="2919172"/>
            <a:ext cx="146050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helps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user when holding</a:t>
            </a:r>
            <a:r>
              <a:rPr sz="800" spc="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endParaRPr sz="800">
              <a:latin typeface="Arial"/>
              <a:cs typeface="Arial"/>
            </a:endParaRPr>
          </a:p>
        </p:txBody>
      </p:sp>
      <p:sp>
        <p:nvSpPr>
          <p:cNvPr id="265" name="object 265"/>
          <p:cNvSpPr txBox="1"/>
          <p:nvPr/>
        </p:nvSpPr>
        <p:spPr>
          <a:xfrm>
            <a:off x="6609816" y="3146166"/>
            <a:ext cx="1431925" cy="374650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5080">
              <a:lnSpc>
                <a:spcPts val="890"/>
              </a:lnSpc>
              <a:spcBef>
                <a:spcPts val="185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prevent slipping, when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tape  measure is resting on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material being</a:t>
            </a:r>
            <a:r>
              <a:rPr sz="800" spc="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measured.</a:t>
            </a:r>
            <a:endParaRPr sz="800">
              <a:latin typeface="Arial"/>
              <a:cs typeface="Arial"/>
            </a:endParaRPr>
          </a:p>
        </p:txBody>
      </p:sp>
      <p:sp>
        <p:nvSpPr>
          <p:cNvPr id="266" name="object 266"/>
          <p:cNvSpPr/>
          <p:nvPr/>
        </p:nvSpPr>
        <p:spPr>
          <a:xfrm>
            <a:off x="6257451" y="2377018"/>
            <a:ext cx="300355" cy="405130"/>
          </a:xfrm>
          <a:custGeom>
            <a:avLst/>
            <a:gdLst/>
            <a:ahLst/>
            <a:cxnLst/>
            <a:rect l="l" t="t" r="r" b="b"/>
            <a:pathLst>
              <a:path w="300354" h="405130">
                <a:moveTo>
                  <a:pt x="29106" y="60691"/>
                </a:moveTo>
                <a:lnTo>
                  <a:pt x="30604" y="104761"/>
                </a:lnTo>
                <a:lnTo>
                  <a:pt x="37533" y="149084"/>
                </a:lnTo>
                <a:lnTo>
                  <a:pt x="49176" y="188666"/>
                </a:lnTo>
                <a:lnTo>
                  <a:pt x="64800" y="223784"/>
                </a:lnTo>
                <a:lnTo>
                  <a:pt x="94090" y="268693"/>
                </a:lnTo>
                <a:lnTo>
                  <a:pt x="128167" y="305179"/>
                </a:lnTo>
                <a:lnTo>
                  <a:pt x="164534" y="334281"/>
                </a:lnTo>
                <a:lnTo>
                  <a:pt x="200706" y="357070"/>
                </a:lnTo>
                <a:lnTo>
                  <a:pt x="244382" y="379465"/>
                </a:lnTo>
                <a:lnTo>
                  <a:pt x="270479" y="391615"/>
                </a:lnTo>
                <a:lnTo>
                  <a:pt x="277390" y="394963"/>
                </a:lnTo>
                <a:lnTo>
                  <a:pt x="283230" y="398009"/>
                </a:lnTo>
                <a:lnTo>
                  <a:pt x="287859" y="400745"/>
                </a:lnTo>
                <a:lnTo>
                  <a:pt x="291114" y="403103"/>
                </a:lnTo>
                <a:lnTo>
                  <a:pt x="292827" y="404863"/>
                </a:lnTo>
                <a:lnTo>
                  <a:pt x="300150" y="399629"/>
                </a:lnTo>
                <a:lnTo>
                  <a:pt x="248227" y="371330"/>
                </a:lnTo>
                <a:lnTo>
                  <a:pt x="238169" y="366520"/>
                </a:lnTo>
                <a:lnTo>
                  <a:pt x="193489" y="342414"/>
                </a:lnTo>
                <a:lnTo>
                  <a:pt x="157777" y="318187"/>
                </a:lnTo>
                <a:lnTo>
                  <a:pt x="122839" y="287568"/>
                </a:lnTo>
                <a:lnTo>
                  <a:pt x="91047" y="249556"/>
                </a:lnTo>
                <a:lnTo>
                  <a:pt x="64757" y="203108"/>
                </a:lnTo>
                <a:lnTo>
                  <a:pt x="51443" y="166911"/>
                </a:lnTo>
                <a:lnTo>
                  <a:pt x="42329" y="126141"/>
                </a:lnTo>
                <a:lnTo>
                  <a:pt x="38141" y="80727"/>
                </a:lnTo>
                <a:lnTo>
                  <a:pt x="38104" y="60941"/>
                </a:lnTo>
                <a:lnTo>
                  <a:pt x="29106" y="60691"/>
                </a:lnTo>
                <a:close/>
              </a:path>
              <a:path w="300354" h="405130">
                <a:moveTo>
                  <a:pt x="63646" y="55411"/>
                </a:moveTo>
                <a:lnTo>
                  <a:pt x="29099" y="55411"/>
                </a:lnTo>
                <a:lnTo>
                  <a:pt x="38098" y="55664"/>
                </a:lnTo>
                <a:lnTo>
                  <a:pt x="38104" y="60941"/>
                </a:lnTo>
                <a:lnTo>
                  <a:pt x="66902" y="61741"/>
                </a:lnTo>
                <a:lnTo>
                  <a:pt x="63646" y="55411"/>
                </a:lnTo>
                <a:close/>
              </a:path>
              <a:path w="300354" h="405130">
                <a:moveTo>
                  <a:pt x="29099" y="55411"/>
                </a:moveTo>
                <a:lnTo>
                  <a:pt x="29106" y="60691"/>
                </a:lnTo>
                <a:lnTo>
                  <a:pt x="38104" y="60941"/>
                </a:lnTo>
                <a:lnTo>
                  <a:pt x="38098" y="55664"/>
                </a:lnTo>
                <a:lnTo>
                  <a:pt x="29099" y="55411"/>
                </a:lnTo>
                <a:close/>
              </a:path>
              <a:path w="300354" h="405130">
                <a:moveTo>
                  <a:pt x="35139" y="0"/>
                </a:moveTo>
                <a:lnTo>
                  <a:pt x="0" y="59883"/>
                </a:lnTo>
                <a:lnTo>
                  <a:pt x="29106" y="60691"/>
                </a:lnTo>
                <a:lnTo>
                  <a:pt x="29099" y="55411"/>
                </a:lnTo>
                <a:lnTo>
                  <a:pt x="63646" y="55411"/>
                </a:lnTo>
                <a:lnTo>
                  <a:pt x="35139" y="0"/>
                </a:lnTo>
                <a:close/>
              </a:path>
            </a:pathLst>
          </a:custGeom>
          <a:solidFill>
            <a:srgbClr val="DD2B1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7" name="object 267"/>
          <p:cNvSpPr txBox="1"/>
          <p:nvPr/>
        </p:nvSpPr>
        <p:spPr>
          <a:xfrm>
            <a:off x="7556695" y="499626"/>
            <a:ext cx="290830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15" dirty="0">
                <a:solidFill>
                  <a:srgbClr val="151616"/>
                </a:solidFill>
                <a:latin typeface="Arial"/>
                <a:cs typeface="Arial"/>
              </a:rPr>
              <a:t>EXISTING FLEXIBLE </a:t>
            </a:r>
            <a:r>
              <a:rPr sz="900" spc="10" dirty="0">
                <a:solidFill>
                  <a:srgbClr val="151616"/>
                </a:solidFill>
                <a:latin typeface="Arial"/>
                <a:cs typeface="Arial"/>
              </a:rPr>
              <a:t>SOLAR </a:t>
            </a:r>
            <a:r>
              <a:rPr sz="900" spc="0" dirty="0">
                <a:solidFill>
                  <a:srgbClr val="151616"/>
                </a:solidFill>
                <a:latin typeface="Arial"/>
                <a:cs typeface="Arial"/>
              </a:rPr>
              <a:t>PANEL</a:t>
            </a:r>
            <a:r>
              <a:rPr sz="900" spc="1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900" spc="15" dirty="0">
                <a:solidFill>
                  <a:srgbClr val="151616"/>
                </a:solidFill>
                <a:latin typeface="Arial"/>
                <a:cs typeface="Arial"/>
              </a:rPr>
              <a:t>TECHNOLOGY</a:t>
            </a:r>
            <a:endParaRPr sz="900">
              <a:latin typeface="Arial"/>
              <a:cs typeface="Arial"/>
            </a:endParaRPr>
          </a:p>
        </p:txBody>
      </p:sp>
      <p:sp>
        <p:nvSpPr>
          <p:cNvPr id="268" name="object 268"/>
          <p:cNvSpPr/>
          <p:nvPr/>
        </p:nvSpPr>
        <p:spPr>
          <a:xfrm>
            <a:off x="354989" y="4292754"/>
            <a:ext cx="4586605" cy="544195"/>
          </a:xfrm>
          <a:custGeom>
            <a:avLst/>
            <a:gdLst/>
            <a:ahLst/>
            <a:cxnLst/>
            <a:rect l="l" t="t" r="r" b="b"/>
            <a:pathLst>
              <a:path w="4586605" h="544195">
                <a:moveTo>
                  <a:pt x="0" y="0"/>
                </a:moveTo>
                <a:lnTo>
                  <a:pt x="4586298" y="0"/>
                </a:lnTo>
                <a:lnTo>
                  <a:pt x="4586298" y="544079"/>
                </a:lnTo>
                <a:lnTo>
                  <a:pt x="0" y="544079"/>
                </a:lnTo>
                <a:lnTo>
                  <a:pt x="0" y="0"/>
                </a:lnTo>
                <a:close/>
              </a:path>
            </a:pathLst>
          </a:custGeom>
          <a:solidFill>
            <a:srgbClr val="DCDA1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9" name="object 269"/>
          <p:cNvSpPr/>
          <p:nvPr/>
        </p:nvSpPr>
        <p:spPr>
          <a:xfrm>
            <a:off x="2785085" y="4766381"/>
            <a:ext cx="0" cy="71120"/>
          </a:xfrm>
          <a:custGeom>
            <a:avLst/>
            <a:gdLst/>
            <a:ahLst/>
            <a:cxnLst/>
            <a:rect l="l" t="t" r="r" b="b"/>
            <a:pathLst>
              <a:path h="71120">
                <a:moveTo>
                  <a:pt x="0" y="70797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0" name="object 270"/>
          <p:cNvSpPr/>
          <p:nvPr/>
        </p:nvSpPr>
        <p:spPr>
          <a:xfrm>
            <a:off x="2823832" y="4766381"/>
            <a:ext cx="0" cy="71120"/>
          </a:xfrm>
          <a:custGeom>
            <a:avLst/>
            <a:gdLst/>
            <a:ahLst/>
            <a:cxnLst/>
            <a:rect l="l" t="t" r="r" b="b"/>
            <a:pathLst>
              <a:path h="71120">
                <a:moveTo>
                  <a:pt x="0" y="70797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1" name="object 271"/>
          <p:cNvSpPr/>
          <p:nvPr/>
        </p:nvSpPr>
        <p:spPr>
          <a:xfrm>
            <a:off x="2862579" y="4766381"/>
            <a:ext cx="0" cy="71120"/>
          </a:xfrm>
          <a:custGeom>
            <a:avLst/>
            <a:gdLst/>
            <a:ahLst/>
            <a:cxnLst/>
            <a:rect l="l" t="t" r="r" b="b"/>
            <a:pathLst>
              <a:path h="71120">
                <a:moveTo>
                  <a:pt x="0" y="70797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2" name="object 272"/>
          <p:cNvSpPr/>
          <p:nvPr/>
        </p:nvSpPr>
        <p:spPr>
          <a:xfrm>
            <a:off x="2901326" y="4766381"/>
            <a:ext cx="0" cy="71120"/>
          </a:xfrm>
          <a:custGeom>
            <a:avLst/>
            <a:gdLst/>
            <a:ahLst/>
            <a:cxnLst/>
            <a:rect l="l" t="t" r="r" b="b"/>
            <a:pathLst>
              <a:path h="71120">
                <a:moveTo>
                  <a:pt x="0" y="70797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3" name="object 273"/>
          <p:cNvSpPr/>
          <p:nvPr/>
        </p:nvSpPr>
        <p:spPr>
          <a:xfrm>
            <a:off x="2940072" y="4718847"/>
            <a:ext cx="0" cy="118745"/>
          </a:xfrm>
          <a:custGeom>
            <a:avLst/>
            <a:gdLst/>
            <a:ahLst/>
            <a:cxnLst/>
            <a:rect l="l" t="t" r="r" b="b"/>
            <a:pathLst>
              <a:path h="118745">
                <a:moveTo>
                  <a:pt x="0" y="118332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4" name="object 274"/>
          <p:cNvSpPr/>
          <p:nvPr/>
        </p:nvSpPr>
        <p:spPr>
          <a:xfrm>
            <a:off x="2978820" y="4766381"/>
            <a:ext cx="0" cy="71120"/>
          </a:xfrm>
          <a:custGeom>
            <a:avLst/>
            <a:gdLst/>
            <a:ahLst/>
            <a:cxnLst/>
            <a:rect l="l" t="t" r="r" b="b"/>
            <a:pathLst>
              <a:path h="71120">
                <a:moveTo>
                  <a:pt x="0" y="70797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5" name="object 275"/>
          <p:cNvSpPr/>
          <p:nvPr/>
        </p:nvSpPr>
        <p:spPr>
          <a:xfrm>
            <a:off x="3017566" y="4766381"/>
            <a:ext cx="0" cy="71120"/>
          </a:xfrm>
          <a:custGeom>
            <a:avLst/>
            <a:gdLst/>
            <a:ahLst/>
            <a:cxnLst/>
            <a:rect l="l" t="t" r="r" b="b"/>
            <a:pathLst>
              <a:path h="71120">
                <a:moveTo>
                  <a:pt x="0" y="70797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6" name="object 276"/>
          <p:cNvSpPr/>
          <p:nvPr/>
        </p:nvSpPr>
        <p:spPr>
          <a:xfrm>
            <a:off x="3056309" y="4766381"/>
            <a:ext cx="0" cy="71120"/>
          </a:xfrm>
          <a:custGeom>
            <a:avLst/>
            <a:gdLst/>
            <a:ahLst/>
            <a:cxnLst/>
            <a:rect l="l" t="t" r="r" b="b"/>
            <a:pathLst>
              <a:path h="71120">
                <a:moveTo>
                  <a:pt x="0" y="70797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7" name="object 277"/>
          <p:cNvSpPr/>
          <p:nvPr/>
        </p:nvSpPr>
        <p:spPr>
          <a:xfrm>
            <a:off x="3095057" y="4766381"/>
            <a:ext cx="0" cy="71120"/>
          </a:xfrm>
          <a:custGeom>
            <a:avLst/>
            <a:gdLst/>
            <a:ahLst/>
            <a:cxnLst/>
            <a:rect l="l" t="t" r="r" b="b"/>
            <a:pathLst>
              <a:path h="71120">
                <a:moveTo>
                  <a:pt x="0" y="70797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8" name="object 278"/>
          <p:cNvSpPr/>
          <p:nvPr/>
        </p:nvSpPr>
        <p:spPr>
          <a:xfrm>
            <a:off x="3133803" y="4639319"/>
            <a:ext cx="0" cy="198120"/>
          </a:xfrm>
          <a:custGeom>
            <a:avLst/>
            <a:gdLst/>
            <a:ahLst/>
            <a:cxnLst/>
            <a:rect l="l" t="t" r="r" b="b"/>
            <a:pathLst>
              <a:path h="198120">
                <a:moveTo>
                  <a:pt x="0" y="197859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9" name="object 279"/>
          <p:cNvSpPr/>
          <p:nvPr/>
        </p:nvSpPr>
        <p:spPr>
          <a:xfrm>
            <a:off x="3169979" y="4766381"/>
            <a:ext cx="0" cy="71120"/>
          </a:xfrm>
          <a:custGeom>
            <a:avLst/>
            <a:gdLst/>
            <a:ahLst/>
            <a:cxnLst/>
            <a:rect l="l" t="t" r="r" b="b"/>
            <a:pathLst>
              <a:path h="71120">
                <a:moveTo>
                  <a:pt x="0" y="70797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0" name="object 280"/>
          <p:cNvSpPr/>
          <p:nvPr/>
        </p:nvSpPr>
        <p:spPr>
          <a:xfrm>
            <a:off x="3208727" y="4766381"/>
            <a:ext cx="0" cy="71120"/>
          </a:xfrm>
          <a:custGeom>
            <a:avLst/>
            <a:gdLst/>
            <a:ahLst/>
            <a:cxnLst/>
            <a:rect l="l" t="t" r="r" b="b"/>
            <a:pathLst>
              <a:path h="71120">
                <a:moveTo>
                  <a:pt x="0" y="70797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1" name="object 281"/>
          <p:cNvSpPr/>
          <p:nvPr/>
        </p:nvSpPr>
        <p:spPr>
          <a:xfrm>
            <a:off x="3247473" y="4766381"/>
            <a:ext cx="0" cy="71120"/>
          </a:xfrm>
          <a:custGeom>
            <a:avLst/>
            <a:gdLst/>
            <a:ahLst/>
            <a:cxnLst/>
            <a:rect l="l" t="t" r="r" b="b"/>
            <a:pathLst>
              <a:path h="71120">
                <a:moveTo>
                  <a:pt x="0" y="70797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2" name="object 282"/>
          <p:cNvSpPr/>
          <p:nvPr/>
        </p:nvSpPr>
        <p:spPr>
          <a:xfrm>
            <a:off x="3286220" y="4766381"/>
            <a:ext cx="0" cy="71120"/>
          </a:xfrm>
          <a:custGeom>
            <a:avLst/>
            <a:gdLst/>
            <a:ahLst/>
            <a:cxnLst/>
            <a:rect l="l" t="t" r="r" b="b"/>
            <a:pathLst>
              <a:path h="71120">
                <a:moveTo>
                  <a:pt x="0" y="70797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3" name="object 283"/>
          <p:cNvSpPr/>
          <p:nvPr/>
        </p:nvSpPr>
        <p:spPr>
          <a:xfrm>
            <a:off x="3324966" y="4718847"/>
            <a:ext cx="0" cy="118745"/>
          </a:xfrm>
          <a:custGeom>
            <a:avLst/>
            <a:gdLst/>
            <a:ahLst/>
            <a:cxnLst/>
            <a:rect l="l" t="t" r="r" b="b"/>
            <a:pathLst>
              <a:path h="118745">
                <a:moveTo>
                  <a:pt x="0" y="118332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4" name="object 284"/>
          <p:cNvSpPr/>
          <p:nvPr/>
        </p:nvSpPr>
        <p:spPr>
          <a:xfrm>
            <a:off x="3363714" y="4766381"/>
            <a:ext cx="0" cy="71120"/>
          </a:xfrm>
          <a:custGeom>
            <a:avLst/>
            <a:gdLst/>
            <a:ahLst/>
            <a:cxnLst/>
            <a:rect l="l" t="t" r="r" b="b"/>
            <a:pathLst>
              <a:path h="71120">
                <a:moveTo>
                  <a:pt x="0" y="70797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5" name="object 285"/>
          <p:cNvSpPr/>
          <p:nvPr/>
        </p:nvSpPr>
        <p:spPr>
          <a:xfrm>
            <a:off x="3402460" y="4766381"/>
            <a:ext cx="0" cy="71120"/>
          </a:xfrm>
          <a:custGeom>
            <a:avLst/>
            <a:gdLst/>
            <a:ahLst/>
            <a:cxnLst/>
            <a:rect l="l" t="t" r="r" b="b"/>
            <a:pathLst>
              <a:path h="71120">
                <a:moveTo>
                  <a:pt x="0" y="70797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6" name="object 286"/>
          <p:cNvSpPr/>
          <p:nvPr/>
        </p:nvSpPr>
        <p:spPr>
          <a:xfrm>
            <a:off x="3441203" y="4766381"/>
            <a:ext cx="0" cy="71120"/>
          </a:xfrm>
          <a:custGeom>
            <a:avLst/>
            <a:gdLst/>
            <a:ahLst/>
            <a:cxnLst/>
            <a:rect l="l" t="t" r="r" b="b"/>
            <a:pathLst>
              <a:path h="71120">
                <a:moveTo>
                  <a:pt x="0" y="70797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7" name="object 287"/>
          <p:cNvSpPr/>
          <p:nvPr/>
        </p:nvSpPr>
        <p:spPr>
          <a:xfrm>
            <a:off x="3479951" y="4766381"/>
            <a:ext cx="0" cy="71120"/>
          </a:xfrm>
          <a:custGeom>
            <a:avLst/>
            <a:gdLst/>
            <a:ahLst/>
            <a:cxnLst/>
            <a:rect l="l" t="t" r="r" b="b"/>
            <a:pathLst>
              <a:path h="71120">
                <a:moveTo>
                  <a:pt x="0" y="70797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8" name="object 288"/>
          <p:cNvSpPr/>
          <p:nvPr/>
        </p:nvSpPr>
        <p:spPr>
          <a:xfrm>
            <a:off x="3518697" y="4639319"/>
            <a:ext cx="0" cy="198120"/>
          </a:xfrm>
          <a:custGeom>
            <a:avLst/>
            <a:gdLst/>
            <a:ahLst/>
            <a:cxnLst/>
            <a:rect l="l" t="t" r="r" b="b"/>
            <a:pathLst>
              <a:path h="198120">
                <a:moveTo>
                  <a:pt x="0" y="197859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9" name="object 289"/>
          <p:cNvSpPr/>
          <p:nvPr/>
        </p:nvSpPr>
        <p:spPr>
          <a:xfrm>
            <a:off x="2652768" y="4291818"/>
            <a:ext cx="0" cy="119380"/>
          </a:xfrm>
          <a:custGeom>
            <a:avLst/>
            <a:gdLst/>
            <a:ahLst/>
            <a:cxnLst/>
            <a:rect l="l" t="t" r="r" b="b"/>
            <a:pathLst>
              <a:path h="119379">
                <a:moveTo>
                  <a:pt x="0" y="0"/>
                </a:moveTo>
                <a:lnTo>
                  <a:pt x="0" y="119073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0" name="object 290"/>
          <p:cNvSpPr/>
          <p:nvPr/>
        </p:nvSpPr>
        <p:spPr>
          <a:xfrm>
            <a:off x="2687237" y="4291818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0" y="0"/>
                </a:moveTo>
                <a:lnTo>
                  <a:pt x="0" y="4699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1" name="object 291"/>
          <p:cNvSpPr/>
          <p:nvPr/>
        </p:nvSpPr>
        <p:spPr>
          <a:xfrm>
            <a:off x="2722280" y="4291818"/>
            <a:ext cx="0" cy="119380"/>
          </a:xfrm>
          <a:custGeom>
            <a:avLst/>
            <a:gdLst/>
            <a:ahLst/>
            <a:cxnLst/>
            <a:rect l="l" t="t" r="r" b="b"/>
            <a:pathLst>
              <a:path h="119379">
                <a:moveTo>
                  <a:pt x="0" y="0"/>
                </a:moveTo>
                <a:lnTo>
                  <a:pt x="0" y="119073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2" name="object 292"/>
          <p:cNvSpPr/>
          <p:nvPr/>
        </p:nvSpPr>
        <p:spPr>
          <a:xfrm>
            <a:off x="2756747" y="4291818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0" y="0"/>
                </a:moveTo>
                <a:lnTo>
                  <a:pt x="0" y="4699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3" name="object 293"/>
          <p:cNvSpPr/>
          <p:nvPr/>
        </p:nvSpPr>
        <p:spPr>
          <a:xfrm>
            <a:off x="2784711" y="4291818"/>
            <a:ext cx="0" cy="119380"/>
          </a:xfrm>
          <a:custGeom>
            <a:avLst/>
            <a:gdLst/>
            <a:ahLst/>
            <a:cxnLst/>
            <a:rect l="l" t="t" r="r" b="b"/>
            <a:pathLst>
              <a:path h="119379">
                <a:moveTo>
                  <a:pt x="0" y="0"/>
                </a:moveTo>
                <a:lnTo>
                  <a:pt x="0" y="119073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4" name="object 294"/>
          <p:cNvSpPr/>
          <p:nvPr/>
        </p:nvSpPr>
        <p:spPr>
          <a:xfrm>
            <a:off x="2819181" y="4291818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0" y="0"/>
                </a:moveTo>
                <a:lnTo>
                  <a:pt x="0" y="4699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5" name="object 295"/>
          <p:cNvSpPr/>
          <p:nvPr/>
        </p:nvSpPr>
        <p:spPr>
          <a:xfrm>
            <a:off x="2854223" y="4291818"/>
            <a:ext cx="0" cy="119380"/>
          </a:xfrm>
          <a:custGeom>
            <a:avLst/>
            <a:gdLst/>
            <a:ahLst/>
            <a:cxnLst/>
            <a:rect l="l" t="t" r="r" b="b"/>
            <a:pathLst>
              <a:path h="119379">
                <a:moveTo>
                  <a:pt x="0" y="0"/>
                </a:moveTo>
                <a:lnTo>
                  <a:pt x="0" y="119073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6" name="object 296"/>
          <p:cNvSpPr/>
          <p:nvPr/>
        </p:nvSpPr>
        <p:spPr>
          <a:xfrm>
            <a:off x="2888689" y="4291818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0" y="0"/>
                </a:moveTo>
                <a:lnTo>
                  <a:pt x="0" y="4699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7" name="object 297"/>
          <p:cNvSpPr/>
          <p:nvPr/>
        </p:nvSpPr>
        <p:spPr>
          <a:xfrm>
            <a:off x="2920517" y="4291818"/>
            <a:ext cx="0" cy="119380"/>
          </a:xfrm>
          <a:custGeom>
            <a:avLst/>
            <a:gdLst/>
            <a:ahLst/>
            <a:cxnLst/>
            <a:rect l="l" t="t" r="r" b="b"/>
            <a:pathLst>
              <a:path h="119379">
                <a:moveTo>
                  <a:pt x="0" y="0"/>
                </a:moveTo>
                <a:lnTo>
                  <a:pt x="0" y="119073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8" name="object 298"/>
          <p:cNvSpPr/>
          <p:nvPr/>
        </p:nvSpPr>
        <p:spPr>
          <a:xfrm>
            <a:off x="2954983" y="4291818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0" y="0"/>
                </a:moveTo>
                <a:lnTo>
                  <a:pt x="0" y="4699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9" name="object 299"/>
          <p:cNvSpPr/>
          <p:nvPr/>
        </p:nvSpPr>
        <p:spPr>
          <a:xfrm>
            <a:off x="2990030" y="4291818"/>
            <a:ext cx="0" cy="119380"/>
          </a:xfrm>
          <a:custGeom>
            <a:avLst/>
            <a:gdLst/>
            <a:ahLst/>
            <a:cxnLst/>
            <a:rect l="l" t="t" r="r" b="b"/>
            <a:pathLst>
              <a:path h="119379">
                <a:moveTo>
                  <a:pt x="0" y="0"/>
                </a:moveTo>
                <a:lnTo>
                  <a:pt x="0" y="119073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0" name="object 300"/>
          <p:cNvSpPr/>
          <p:nvPr/>
        </p:nvSpPr>
        <p:spPr>
          <a:xfrm>
            <a:off x="3024497" y="4291818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0" y="0"/>
                </a:moveTo>
                <a:lnTo>
                  <a:pt x="0" y="4699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1" name="object 301"/>
          <p:cNvSpPr/>
          <p:nvPr/>
        </p:nvSpPr>
        <p:spPr>
          <a:xfrm>
            <a:off x="3052461" y="4291818"/>
            <a:ext cx="0" cy="119380"/>
          </a:xfrm>
          <a:custGeom>
            <a:avLst/>
            <a:gdLst/>
            <a:ahLst/>
            <a:cxnLst/>
            <a:rect l="l" t="t" r="r" b="b"/>
            <a:pathLst>
              <a:path h="119379">
                <a:moveTo>
                  <a:pt x="0" y="0"/>
                </a:moveTo>
                <a:lnTo>
                  <a:pt x="0" y="119073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2" name="object 302"/>
          <p:cNvSpPr/>
          <p:nvPr/>
        </p:nvSpPr>
        <p:spPr>
          <a:xfrm>
            <a:off x="3086928" y="4291818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0" y="0"/>
                </a:moveTo>
                <a:lnTo>
                  <a:pt x="0" y="4699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3" name="object 303"/>
          <p:cNvSpPr/>
          <p:nvPr/>
        </p:nvSpPr>
        <p:spPr>
          <a:xfrm>
            <a:off x="3121973" y="4291818"/>
            <a:ext cx="0" cy="119380"/>
          </a:xfrm>
          <a:custGeom>
            <a:avLst/>
            <a:gdLst/>
            <a:ahLst/>
            <a:cxnLst/>
            <a:rect l="l" t="t" r="r" b="b"/>
            <a:pathLst>
              <a:path h="119379">
                <a:moveTo>
                  <a:pt x="0" y="0"/>
                </a:moveTo>
                <a:lnTo>
                  <a:pt x="0" y="119073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4" name="object 304"/>
          <p:cNvSpPr/>
          <p:nvPr/>
        </p:nvSpPr>
        <p:spPr>
          <a:xfrm>
            <a:off x="3156440" y="4291818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0" y="0"/>
                </a:moveTo>
                <a:lnTo>
                  <a:pt x="0" y="4699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5" name="object 305"/>
          <p:cNvSpPr/>
          <p:nvPr/>
        </p:nvSpPr>
        <p:spPr>
          <a:xfrm>
            <a:off x="3190842" y="4291818"/>
            <a:ext cx="0" cy="119380"/>
          </a:xfrm>
          <a:custGeom>
            <a:avLst/>
            <a:gdLst/>
            <a:ahLst/>
            <a:cxnLst/>
            <a:rect l="l" t="t" r="r" b="b"/>
            <a:pathLst>
              <a:path h="119379">
                <a:moveTo>
                  <a:pt x="0" y="0"/>
                </a:moveTo>
                <a:lnTo>
                  <a:pt x="0" y="119073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6" name="object 306"/>
          <p:cNvSpPr/>
          <p:nvPr/>
        </p:nvSpPr>
        <p:spPr>
          <a:xfrm>
            <a:off x="3225308" y="4291818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0" y="0"/>
                </a:moveTo>
                <a:lnTo>
                  <a:pt x="0" y="4699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7" name="object 307"/>
          <p:cNvSpPr/>
          <p:nvPr/>
        </p:nvSpPr>
        <p:spPr>
          <a:xfrm>
            <a:off x="3260350" y="4291818"/>
            <a:ext cx="0" cy="119380"/>
          </a:xfrm>
          <a:custGeom>
            <a:avLst/>
            <a:gdLst/>
            <a:ahLst/>
            <a:cxnLst/>
            <a:rect l="l" t="t" r="r" b="b"/>
            <a:pathLst>
              <a:path h="119379">
                <a:moveTo>
                  <a:pt x="0" y="0"/>
                </a:moveTo>
                <a:lnTo>
                  <a:pt x="0" y="119073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8" name="object 308"/>
          <p:cNvSpPr/>
          <p:nvPr/>
        </p:nvSpPr>
        <p:spPr>
          <a:xfrm>
            <a:off x="3294820" y="4291818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0" y="0"/>
                </a:moveTo>
                <a:lnTo>
                  <a:pt x="0" y="4699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9" name="object 309"/>
          <p:cNvSpPr/>
          <p:nvPr/>
        </p:nvSpPr>
        <p:spPr>
          <a:xfrm>
            <a:off x="3322785" y="4291818"/>
            <a:ext cx="0" cy="119380"/>
          </a:xfrm>
          <a:custGeom>
            <a:avLst/>
            <a:gdLst/>
            <a:ahLst/>
            <a:cxnLst/>
            <a:rect l="l" t="t" r="r" b="b"/>
            <a:pathLst>
              <a:path h="119379">
                <a:moveTo>
                  <a:pt x="0" y="0"/>
                </a:moveTo>
                <a:lnTo>
                  <a:pt x="0" y="119073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0" name="object 310"/>
          <p:cNvSpPr/>
          <p:nvPr/>
        </p:nvSpPr>
        <p:spPr>
          <a:xfrm>
            <a:off x="3357252" y="4291818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0" y="0"/>
                </a:moveTo>
                <a:lnTo>
                  <a:pt x="0" y="4699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1" name="object 311"/>
          <p:cNvSpPr/>
          <p:nvPr/>
        </p:nvSpPr>
        <p:spPr>
          <a:xfrm>
            <a:off x="3392294" y="4291818"/>
            <a:ext cx="0" cy="119380"/>
          </a:xfrm>
          <a:custGeom>
            <a:avLst/>
            <a:gdLst/>
            <a:ahLst/>
            <a:cxnLst/>
            <a:rect l="l" t="t" r="r" b="b"/>
            <a:pathLst>
              <a:path h="119379">
                <a:moveTo>
                  <a:pt x="0" y="0"/>
                </a:moveTo>
                <a:lnTo>
                  <a:pt x="0" y="119073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2" name="object 312"/>
          <p:cNvSpPr/>
          <p:nvPr/>
        </p:nvSpPr>
        <p:spPr>
          <a:xfrm>
            <a:off x="3426764" y="4291818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0" y="0"/>
                </a:moveTo>
                <a:lnTo>
                  <a:pt x="0" y="4699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3" name="object 313"/>
          <p:cNvSpPr/>
          <p:nvPr/>
        </p:nvSpPr>
        <p:spPr>
          <a:xfrm>
            <a:off x="3458592" y="4291818"/>
            <a:ext cx="0" cy="119380"/>
          </a:xfrm>
          <a:custGeom>
            <a:avLst/>
            <a:gdLst/>
            <a:ahLst/>
            <a:cxnLst/>
            <a:rect l="l" t="t" r="r" b="b"/>
            <a:pathLst>
              <a:path h="119379">
                <a:moveTo>
                  <a:pt x="0" y="0"/>
                </a:moveTo>
                <a:lnTo>
                  <a:pt x="0" y="119073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4" name="object 314"/>
          <p:cNvSpPr/>
          <p:nvPr/>
        </p:nvSpPr>
        <p:spPr>
          <a:xfrm>
            <a:off x="3493058" y="4291818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0" y="0"/>
                </a:moveTo>
                <a:lnTo>
                  <a:pt x="0" y="4699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5" name="object 315"/>
          <p:cNvSpPr/>
          <p:nvPr/>
        </p:nvSpPr>
        <p:spPr>
          <a:xfrm>
            <a:off x="3528100" y="4291818"/>
            <a:ext cx="0" cy="119380"/>
          </a:xfrm>
          <a:custGeom>
            <a:avLst/>
            <a:gdLst/>
            <a:ahLst/>
            <a:cxnLst/>
            <a:rect l="l" t="t" r="r" b="b"/>
            <a:pathLst>
              <a:path h="119379">
                <a:moveTo>
                  <a:pt x="0" y="0"/>
                </a:moveTo>
                <a:lnTo>
                  <a:pt x="0" y="119073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6" name="object 316"/>
          <p:cNvSpPr/>
          <p:nvPr/>
        </p:nvSpPr>
        <p:spPr>
          <a:xfrm>
            <a:off x="3562570" y="4291818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0" y="0"/>
                </a:moveTo>
                <a:lnTo>
                  <a:pt x="0" y="4699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7" name="object 317"/>
          <p:cNvSpPr/>
          <p:nvPr/>
        </p:nvSpPr>
        <p:spPr>
          <a:xfrm>
            <a:off x="3590532" y="4291818"/>
            <a:ext cx="0" cy="119380"/>
          </a:xfrm>
          <a:custGeom>
            <a:avLst/>
            <a:gdLst/>
            <a:ahLst/>
            <a:cxnLst/>
            <a:rect l="l" t="t" r="r" b="b"/>
            <a:pathLst>
              <a:path h="119379">
                <a:moveTo>
                  <a:pt x="0" y="0"/>
                </a:moveTo>
                <a:lnTo>
                  <a:pt x="0" y="119073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8" name="object 318"/>
          <p:cNvSpPr/>
          <p:nvPr/>
        </p:nvSpPr>
        <p:spPr>
          <a:xfrm>
            <a:off x="3625001" y="4291818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0" y="0"/>
                </a:moveTo>
                <a:lnTo>
                  <a:pt x="0" y="4699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9" name="object 319"/>
          <p:cNvSpPr/>
          <p:nvPr/>
        </p:nvSpPr>
        <p:spPr>
          <a:xfrm>
            <a:off x="3660044" y="4291818"/>
            <a:ext cx="0" cy="240665"/>
          </a:xfrm>
          <a:custGeom>
            <a:avLst/>
            <a:gdLst/>
            <a:ahLst/>
            <a:cxnLst/>
            <a:rect l="l" t="t" r="r" b="b"/>
            <a:pathLst>
              <a:path h="240664">
                <a:moveTo>
                  <a:pt x="0" y="0"/>
                </a:moveTo>
                <a:lnTo>
                  <a:pt x="0" y="240073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0" name="object 320"/>
          <p:cNvSpPr/>
          <p:nvPr/>
        </p:nvSpPr>
        <p:spPr>
          <a:xfrm>
            <a:off x="2584543" y="4291818"/>
            <a:ext cx="0" cy="243204"/>
          </a:xfrm>
          <a:custGeom>
            <a:avLst/>
            <a:gdLst/>
            <a:ahLst/>
            <a:cxnLst/>
            <a:rect l="l" t="t" r="r" b="b"/>
            <a:pathLst>
              <a:path h="243204">
                <a:moveTo>
                  <a:pt x="0" y="0"/>
                </a:moveTo>
                <a:lnTo>
                  <a:pt x="0" y="242647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1" name="object 321"/>
          <p:cNvSpPr/>
          <p:nvPr/>
        </p:nvSpPr>
        <p:spPr>
          <a:xfrm>
            <a:off x="2619014" y="4291818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0" y="0"/>
                </a:moveTo>
                <a:lnTo>
                  <a:pt x="0" y="4699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2" name="object 322"/>
          <p:cNvSpPr/>
          <p:nvPr/>
        </p:nvSpPr>
        <p:spPr>
          <a:xfrm>
            <a:off x="2358881" y="4639319"/>
            <a:ext cx="0" cy="198120"/>
          </a:xfrm>
          <a:custGeom>
            <a:avLst/>
            <a:gdLst/>
            <a:ahLst/>
            <a:cxnLst/>
            <a:rect l="l" t="t" r="r" b="b"/>
            <a:pathLst>
              <a:path h="198120">
                <a:moveTo>
                  <a:pt x="0" y="197859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3" name="object 323"/>
          <p:cNvSpPr/>
          <p:nvPr/>
        </p:nvSpPr>
        <p:spPr>
          <a:xfrm>
            <a:off x="2397629" y="4766381"/>
            <a:ext cx="0" cy="71120"/>
          </a:xfrm>
          <a:custGeom>
            <a:avLst/>
            <a:gdLst/>
            <a:ahLst/>
            <a:cxnLst/>
            <a:rect l="l" t="t" r="r" b="b"/>
            <a:pathLst>
              <a:path h="71120">
                <a:moveTo>
                  <a:pt x="0" y="70797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4" name="object 324"/>
          <p:cNvSpPr/>
          <p:nvPr/>
        </p:nvSpPr>
        <p:spPr>
          <a:xfrm>
            <a:off x="2436375" y="4766381"/>
            <a:ext cx="0" cy="71120"/>
          </a:xfrm>
          <a:custGeom>
            <a:avLst/>
            <a:gdLst/>
            <a:ahLst/>
            <a:cxnLst/>
            <a:rect l="l" t="t" r="r" b="b"/>
            <a:pathLst>
              <a:path h="71120">
                <a:moveTo>
                  <a:pt x="0" y="70797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5" name="object 325"/>
          <p:cNvSpPr/>
          <p:nvPr/>
        </p:nvSpPr>
        <p:spPr>
          <a:xfrm>
            <a:off x="2475121" y="4766381"/>
            <a:ext cx="0" cy="71120"/>
          </a:xfrm>
          <a:custGeom>
            <a:avLst/>
            <a:gdLst/>
            <a:ahLst/>
            <a:cxnLst/>
            <a:rect l="l" t="t" r="r" b="b"/>
            <a:pathLst>
              <a:path h="71120">
                <a:moveTo>
                  <a:pt x="0" y="70797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6" name="object 326"/>
          <p:cNvSpPr/>
          <p:nvPr/>
        </p:nvSpPr>
        <p:spPr>
          <a:xfrm>
            <a:off x="2513869" y="4766381"/>
            <a:ext cx="0" cy="71120"/>
          </a:xfrm>
          <a:custGeom>
            <a:avLst/>
            <a:gdLst/>
            <a:ahLst/>
            <a:cxnLst/>
            <a:rect l="l" t="t" r="r" b="b"/>
            <a:pathLst>
              <a:path h="71120">
                <a:moveTo>
                  <a:pt x="0" y="70797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7" name="object 327"/>
          <p:cNvSpPr/>
          <p:nvPr/>
        </p:nvSpPr>
        <p:spPr>
          <a:xfrm>
            <a:off x="2552616" y="4718847"/>
            <a:ext cx="0" cy="118745"/>
          </a:xfrm>
          <a:custGeom>
            <a:avLst/>
            <a:gdLst/>
            <a:ahLst/>
            <a:cxnLst/>
            <a:rect l="l" t="t" r="r" b="b"/>
            <a:pathLst>
              <a:path h="118745">
                <a:moveTo>
                  <a:pt x="0" y="118332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8" name="object 328"/>
          <p:cNvSpPr/>
          <p:nvPr/>
        </p:nvSpPr>
        <p:spPr>
          <a:xfrm>
            <a:off x="2591362" y="4766381"/>
            <a:ext cx="0" cy="71120"/>
          </a:xfrm>
          <a:custGeom>
            <a:avLst/>
            <a:gdLst/>
            <a:ahLst/>
            <a:cxnLst/>
            <a:rect l="l" t="t" r="r" b="b"/>
            <a:pathLst>
              <a:path h="71120">
                <a:moveTo>
                  <a:pt x="0" y="70797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9" name="object 329"/>
          <p:cNvSpPr/>
          <p:nvPr/>
        </p:nvSpPr>
        <p:spPr>
          <a:xfrm>
            <a:off x="2630109" y="4766381"/>
            <a:ext cx="0" cy="71120"/>
          </a:xfrm>
          <a:custGeom>
            <a:avLst/>
            <a:gdLst/>
            <a:ahLst/>
            <a:cxnLst/>
            <a:rect l="l" t="t" r="r" b="b"/>
            <a:pathLst>
              <a:path h="71120">
                <a:moveTo>
                  <a:pt x="0" y="70797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0" name="object 330"/>
          <p:cNvSpPr/>
          <p:nvPr/>
        </p:nvSpPr>
        <p:spPr>
          <a:xfrm>
            <a:off x="2668852" y="4766381"/>
            <a:ext cx="0" cy="71120"/>
          </a:xfrm>
          <a:custGeom>
            <a:avLst/>
            <a:gdLst/>
            <a:ahLst/>
            <a:cxnLst/>
            <a:rect l="l" t="t" r="r" b="b"/>
            <a:pathLst>
              <a:path h="71120">
                <a:moveTo>
                  <a:pt x="0" y="70797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1" name="object 331"/>
          <p:cNvSpPr/>
          <p:nvPr/>
        </p:nvSpPr>
        <p:spPr>
          <a:xfrm>
            <a:off x="2707599" y="4766381"/>
            <a:ext cx="0" cy="71120"/>
          </a:xfrm>
          <a:custGeom>
            <a:avLst/>
            <a:gdLst/>
            <a:ahLst/>
            <a:cxnLst/>
            <a:rect l="l" t="t" r="r" b="b"/>
            <a:pathLst>
              <a:path h="71120">
                <a:moveTo>
                  <a:pt x="0" y="70797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2" name="object 332"/>
          <p:cNvSpPr/>
          <p:nvPr/>
        </p:nvSpPr>
        <p:spPr>
          <a:xfrm>
            <a:off x="2746345" y="4639319"/>
            <a:ext cx="0" cy="198120"/>
          </a:xfrm>
          <a:custGeom>
            <a:avLst/>
            <a:gdLst/>
            <a:ahLst/>
            <a:cxnLst/>
            <a:rect l="l" t="t" r="r" b="b"/>
            <a:pathLst>
              <a:path h="198120">
                <a:moveTo>
                  <a:pt x="0" y="197859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3" name="object 333"/>
          <p:cNvSpPr/>
          <p:nvPr/>
        </p:nvSpPr>
        <p:spPr>
          <a:xfrm>
            <a:off x="3551388" y="4766381"/>
            <a:ext cx="0" cy="71120"/>
          </a:xfrm>
          <a:custGeom>
            <a:avLst/>
            <a:gdLst/>
            <a:ahLst/>
            <a:cxnLst/>
            <a:rect l="l" t="t" r="r" b="b"/>
            <a:pathLst>
              <a:path h="71120">
                <a:moveTo>
                  <a:pt x="0" y="70797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4" name="object 334"/>
          <p:cNvSpPr/>
          <p:nvPr/>
        </p:nvSpPr>
        <p:spPr>
          <a:xfrm>
            <a:off x="3940786" y="4766381"/>
            <a:ext cx="0" cy="71120"/>
          </a:xfrm>
          <a:custGeom>
            <a:avLst/>
            <a:gdLst/>
            <a:ahLst/>
            <a:cxnLst/>
            <a:rect l="l" t="t" r="r" b="b"/>
            <a:pathLst>
              <a:path h="71120">
                <a:moveTo>
                  <a:pt x="0" y="70797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5" name="object 335"/>
          <p:cNvSpPr/>
          <p:nvPr/>
        </p:nvSpPr>
        <p:spPr>
          <a:xfrm>
            <a:off x="3979533" y="4766381"/>
            <a:ext cx="0" cy="71120"/>
          </a:xfrm>
          <a:custGeom>
            <a:avLst/>
            <a:gdLst/>
            <a:ahLst/>
            <a:cxnLst/>
            <a:rect l="l" t="t" r="r" b="b"/>
            <a:pathLst>
              <a:path h="71120">
                <a:moveTo>
                  <a:pt x="0" y="70797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6" name="object 336"/>
          <p:cNvSpPr/>
          <p:nvPr/>
        </p:nvSpPr>
        <p:spPr>
          <a:xfrm>
            <a:off x="4018279" y="4766381"/>
            <a:ext cx="0" cy="71120"/>
          </a:xfrm>
          <a:custGeom>
            <a:avLst/>
            <a:gdLst/>
            <a:ahLst/>
            <a:cxnLst/>
            <a:rect l="l" t="t" r="r" b="b"/>
            <a:pathLst>
              <a:path h="71120">
                <a:moveTo>
                  <a:pt x="0" y="70797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7" name="object 337"/>
          <p:cNvSpPr/>
          <p:nvPr/>
        </p:nvSpPr>
        <p:spPr>
          <a:xfrm>
            <a:off x="4057027" y="4766381"/>
            <a:ext cx="0" cy="71120"/>
          </a:xfrm>
          <a:custGeom>
            <a:avLst/>
            <a:gdLst/>
            <a:ahLst/>
            <a:cxnLst/>
            <a:rect l="l" t="t" r="r" b="b"/>
            <a:pathLst>
              <a:path h="71120">
                <a:moveTo>
                  <a:pt x="0" y="70797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8" name="object 338"/>
          <p:cNvSpPr/>
          <p:nvPr/>
        </p:nvSpPr>
        <p:spPr>
          <a:xfrm>
            <a:off x="4095774" y="4718847"/>
            <a:ext cx="0" cy="118745"/>
          </a:xfrm>
          <a:custGeom>
            <a:avLst/>
            <a:gdLst/>
            <a:ahLst/>
            <a:cxnLst/>
            <a:rect l="l" t="t" r="r" b="b"/>
            <a:pathLst>
              <a:path h="118745">
                <a:moveTo>
                  <a:pt x="0" y="118332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9" name="object 339"/>
          <p:cNvSpPr/>
          <p:nvPr/>
        </p:nvSpPr>
        <p:spPr>
          <a:xfrm>
            <a:off x="4134520" y="4766381"/>
            <a:ext cx="0" cy="71120"/>
          </a:xfrm>
          <a:custGeom>
            <a:avLst/>
            <a:gdLst/>
            <a:ahLst/>
            <a:cxnLst/>
            <a:rect l="l" t="t" r="r" b="b"/>
            <a:pathLst>
              <a:path h="71120">
                <a:moveTo>
                  <a:pt x="0" y="70797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0" name="object 340"/>
          <p:cNvSpPr/>
          <p:nvPr/>
        </p:nvSpPr>
        <p:spPr>
          <a:xfrm>
            <a:off x="4173266" y="4766381"/>
            <a:ext cx="0" cy="71120"/>
          </a:xfrm>
          <a:custGeom>
            <a:avLst/>
            <a:gdLst/>
            <a:ahLst/>
            <a:cxnLst/>
            <a:rect l="l" t="t" r="r" b="b"/>
            <a:pathLst>
              <a:path h="71120">
                <a:moveTo>
                  <a:pt x="0" y="70797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1" name="object 341"/>
          <p:cNvSpPr/>
          <p:nvPr/>
        </p:nvSpPr>
        <p:spPr>
          <a:xfrm>
            <a:off x="4212010" y="4766381"/>
            <a:ext cx="0" cy="71120"/>
          </a:xfrm>
          <a:custGeom>
            <a:avLst/>
            <a:gdLst/>
            <a:ahLst/>
            <a:cxnLst/>
            <a:rect l="l" t="t" r="r" b="b"/>
            <a:pathLst>
              <a:path h="71120">
                <a:moveTo>
                  <a:pt x="0" y="70797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2" name="object 342"/>
          <p:cNvSpPr/>
          <p:nvPr/>
        </p:nvSpPr>
        <p:spPr>
          <a:xfrm>
            <a:off x="4250757" y="4766381"/>
            <a:ext cx="0" cy="71120"/>
          </a:xfrm>
          <a:custGeom>
            <a:avLst/>
            <a:gdLst/>
            <a:ahLst/>
            <a:cxnLst/>
            <a:rect l="l" t="t" r="r" b="b"/>
            <a:pathLst>
              <a:path h="71120">
                <a:moveTo>
                  <a:pt x="0" y="70797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3" name="object 343"/>
          <p:cNvSpPr/>
          <p:nvPr/>
        </p:nvSpPr>
        <p:spPr>
          <a:xfrm>
            <a:off x="4289504" y="4639319"/>
            <a:ext cx="0" cy="198120"/>
          </a:xfrm>
          <a:custGeom>
            <a:avLst/>
            <a:gdLst/>
            <a:ahLst/>
            <a:cxnLst/>
            <a:rect l="l" t="t" r="r" b="b"/>
            <a:pathLst>
              <a:path h="198120">
                <a:moveTo>
                  <a:pt x="0" y="197859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4" name="object 344"/>
          <p:cNvSpPr/>
          <p:nvPr/>
        </p:nvSpPr>
        <p:spPr>
          <a:xfrm>
            <a:off x="4325680" y="4766381"/>
            <a:ext cx="0" cy="71120"/>
          </a:xfrm>
          <a:custGeom>
            <a:avLst/>
            <a:gdLst/>
            <a:ahLst/>
            <a:cxnLst/>
            <a:rect l="l" t="t" r="r" b="b"/>
            <a:pathLst>
              <a:path h="71120">
                <a:moveTo>
                  <a:pt x="0" y="70797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5" name="object 345"/>
          <p:cNvSpPr/>
          <p:nvPr/>
        </p:nvSpPr>
        <p:spPr>
          <a:xfrm>
            <a:off x="4364427" y="4766381"/>
            <a:ext cx="0" cy="71120"/>
          </a:xfrm>
          <a:custGeom>
            <a:avLst/>
            <a:gdLst/>
            <a:ahLst/>
            <a:cxnLst/>
            <a:rect l="l" t="t" r="r" b="b"/>
            <a:pathLst>
              <a:path h="71120">
                <a:moveTo>
                  <a:pt x="0" y="70797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6" name="object 346"/>
          <p:cNvSpPr/>
          <p:nvPr/>
        </p:nvSpPr>
        <p:spPr>
          <a:xfrm>
            <a:off x="4403173" y="4766381"/>
            <a:ext cx="0" cy="71120"/>
          </a:xfrm>
          <a:custGeom>
            <a:avLst/>
            <a:gdLst/>
            <a:ahLst/>
            <a:cxnLst/>
            <a:rect l="l" t="t" r="r" b="b"/>
            <a:pathLst>
              <a:path h="71120">
                <a:moveTo>
                  <a:pt x="0" y="70797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7" name="object 347"/>
          <p:cNvSpPr/>
          <p:nvPr/>
        </p:nvSpPr>
        <p:spPr>
          <a:xfrm>
            <a:off x="4441921" y="4766381"/>
            <a:ext cx="0" cy="71120"/>
          </a:xfrm>
          <a:custGeom>
            <a:avLst/>
            <a:gdLst/>
            <a:ahLst/>
            <a:cxnLst/>
            <a:rect l="l" t="t" r="r" b="b"/>
            <a:pathLst>
              <a:path h="71120">
                <a:moveTo>
                  <a:pt x="0" y="70797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8" name="object 348"/>
          <p:cNvSpPr/>
          <p:nvPr/>
        </p:nvSpPr>
        <p:spPr>
          <a:xfrm>
            <a:off x="4480667" y="4718847"/>
            <a:ext cx="0" cy="118745"/>
          </a:xfrm>
          <a:custGeom>
            <a:avLst/>
            <a:gdLst/>
            <a:ahLst/>
            <a:cxnLst/>
            <a:rect l="l" t="t" r="r" b="b"/>
            <a:pathLst>
              <a:path h="118745">
                <a:moveTo>
                  <a:pt x="0" y="118332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9" name="object 349"/>
          <p:cNvSpPr/>
          <p:nvPr/>
        </p:nvSpPr>
        <p:spPr>
          <a:xfrm>
            <a:off x="4519414" y="4766381"/>
            <a:ext cx="0" cy="71120"/>
          </a:xfrm>
          <a:custGeom>
            <a:avLst/>
            <a:gdLst/>
            <a:ahLst/>
            <a:cxnLst/>
            <a:rect l="l" t="t" r="r" b="b"/>
            <a:pathLst>
              <a:path h="71120">
                <a:moveTo>
                  <a:pt x="0" y="70797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0" name="object 350"/>
          <p:cNvSpPr/>
          <p:nvPr/>
        </p:nvSpPr>
        <p:spPr>
          <a:xfrm>
            <a:off x="4558162" y="4766381"/>
            <a:ext cx="0" cy="71120"/>
          </a:xfrm>
          <a:custGeom>
            <a:avLst/>
            <a:gdLst/>
            <a:ahLst/>
            <a:cxnLst/>
            <a:rect l="l" t="t" r="r" b="b"/>
            <a:pathLst>
              <a:path h="71120">
                <a:moveTo>
                  <a:pt x="0" y="70797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1" name="object 351"/>
          <p:cNvSpPr/>
          <p:nvPr/>
        </p:nvSpPr>
        <p:spPr>
          <a:xfrm>
            <a:off x="4596904" y="4766381"/>
            <a:ext cx="0" cy="71120"/>
          </a:xfrm>
          <a:custGeom>
            <a:avLst/>
            <a:gdLst/>
            <a:ahLst/>
            <a:cxnLst/>
            <a:rect l="l" t="t" r="r" b="b"/>
            <a:pathLst>
              <a:path h="71120">
                <a:moveTo>
                  <a:pt x="0" y="70797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2" name="object 352"/>
          <p:cNvSpPr/>
          <p:nvPr/>
        </p:nvSpPr>
        <p:spPr>
          <a:xfrm>
            <a:off x="4635651" y="4766381"/>
            <a:ext cx="0" cy="71120"/>
          </a:xfrm>
          <a:custGeom>
            <a:avLst/>
            <a:gdLst/>
            <a:ahLst/>
            <a:cxnLst/>
            <a:rect l="l" t="t" r="r" b="b"/>
            <a:pathLst>
              <a:path h="71120">
                <a:moveTo>
                  <a:pt x="0" y="70797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3" name="object 353"/>
          <p:cNvSpPr/>
          <p:nvPr/>
        </p:nvSpPr>
        <p:spPr>
          <a:xfrm>
            <a:off x="4674398" y="4639319"/>
            <a:ext cx="0" cy="198120"/>
          </a:xfrm>
          <a:custGeom>
            <a:avLst/>
            <a:gdLst/>
            <a:ahLst/>
            <a:cxnLst/>
            <a:rect l="l" t="t" r="r" b="b"/>
            <a:pathLst>
              <a:path h="198120">
                <a:moveTo>
                  <a:pt x="0" y="197859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4" name="object 354"/>
          <p:cNvSpPr/>
          <p:nvPr/>
        </p:nvSpPr>
        <p:spPr>
          <a:xfrm>
            <a:off x="3732271" y="4291818"/>
            <a:ext cx="0" cy="119380"/>
          </a:xfrm>
          <a:custGeom>
            <a:avLst/>
            <a:gdLst/>
            <a:ahLst/>
            <a:cxnLst/>
            <a:rect l="l" t="t" r="r" b="b"/>
            <a:pathLst>
              <a:path h="119379">
                <a:moveTo>
                  <a:pt x="0" y="0"/>
                </a:moveTo>
                <a:lnTo>
                  <a:pt x="0" y="119073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5" name="object 355"/>
          <p:cNvSpPr/>
          <p:nvPr/>
        </p:nvSpPr>
        <p:spPr>
          <a:xfrm>
            <a:off x="3766741" y="4291818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0" y="0"/>
                </a:moveTo>
                <a:lnTo>
                  <a:pt x="0" y="4699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6" name="object 356"/>
          <p:cNvSpPr/>
          <p:nvPr/>
        </p:nvSpPr>
        <p:spPr>
          <a:xfrm>
            <a:off x="3801783" y="4291818"/>
            <a:ext cx="0" cy="119380"/>
          </a:xfrm>
          <a:custGeom>
            <a:avLst/>
            <a:gdLst/>
            <a:ahLst/>
            <a:cxnLst/>
            <a:rect l="l" t="t" r="r" b="b"/>
            <a:pathLst>
              <a:path h="119379">
                <a:moveTo>
                  <a:pt x="0" y="0"/>
                </a:moveTo>
                <a:lnTo>
                  <a:pt x="0" y="119073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7" name="object 357"/>
          <p:cNvSpPr/>
          <p:nvPr/>
        </p:nvSpPr>
        <p:spPr>
          <a:xfrm>
            <a:off x="3836249" y="4291818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0" y="0"/>
                </a:moveTo>
                <a:lnTo>
                  <a:pt x="0" y="4699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8" name="object 358"/>
          <p:cNvSpPr/>
          <p:nvPr/>
        </p:nvSpPr>
        <p:spPr>
          <a:xfrm>
            <a:off x="3864214" y="4291818"/>
            <a:ext cx="0" cy="119380"/>
          </a:xfrm>
          <a:custGeom>
            <a:avLst/>
            <a:gdLst/>
            <a:ahLst/>
            <a:cxnLst/>
            <a:rect l="l" t="t" r="r" b="b"/>
            <a:pathLst>
              <a:path h="119379">
                <a:moveTo>
                  <a:pt x="0" y="0"/>
                </a:moveTo>
                <a:lnTo>
                  <a:pt x="0" y="119073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9" name="object 359"/>
          <p:cNvSpPr/>
          <p:nvPr/>
        </p:nvSpPr>
        <p:spPr>
          <a:xfrm>
            <a:off x="3898685" y="4291818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0" y="0"/>
                </a:moveTo>
                <a:lnTo>
                  <a:pt x="0" y="4699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0" name="object 360"/>
          <p:cNvSpPr/>
          <p:nvPr/>
        </p:nvSpPr>
        <p:spPr>
          <a:xfrm>
            <a:off x="3933727" y="4291818"/>
            <a:ext cx="0" cy="119380"/>
          </a:xfrm>
          <a:custGeom>
            <a:avLst/>
            <a:gdLst/>
            <a:ahLst/>
            <a:cxnLst/>
            <a:rect l="l" t="t" r="r" b="b"/>
            <a:pathLst>
              <a:path h="119379">
                <a:moveTo>
                  <a:pt x="0" y="0"/>
                </a:moveTo>
                <a:lnTo>
                  <a:pt x="0" y="119073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1" name="object 361"/>
          <p:cNvSpPr/>
          <p:nvPr/>
        </p:nvSpPr>
        <p:spPr>
          <a:xfrm>
            <a:off x="3968193" y="4291818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0" y="0"/>
                </a:moveTo>
                <a:lnTo>
                  <a:pt x="0" y="4699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2" name="object 362"/>
          <p:cNvSpPr/>
          <p:nvPr/>
        </p:nvSpPr>
        <p:spPr>
          <a:xfrm>
            <a:off x="4000021" y="4291818"/>
            <a:ext cx="0" cy="119380"/>
          </a:xfrm>
          <a:custGeom>
            <a:avLst/>
            <a:gdLst/>
            <a:ahLst/>
            <a:cxnLst/>
            <a:rect l="l" t="t" r="r" b="b"/>
            <a:pathLst>
              <a:path h="119379">
                <a:moveTo>
                  <a:pt x="0" y="0"/>
                </a:moveTo>
                <a:lnTo>
                  <a:pt x="0" y="119073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3" name="object 363"/>
          <p:cNvSpPr/>
          <p:nvPr/>
        </p:nvSpPr>
        <p:spPr>
          <a:xfrm>
            <a:off x="4034487" y="4291818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0" y="0"/>
                </a:moveTo>
                <a:lnTo>
                  <a:pt x="0" y="4699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4" name="object 364"/>
          <p:cNvSpPr/>
          <p:nvPr/>
        </p:nvSpPr>
        <p:spPr>
          <a:xfrm>
            <a:off x="4069533" y="4291818"/>
            <a:ext cx="0" cy="119380"/>
          </a:xfrm>
          <a:custGeom>
            <a:avLst/>
            <a:gdLst/>
            <a:ahLst/>
            <a:cxnLst/>
            <a:rect l="l" t="t" r="r" b="b"/>
            <a:pathLst>
              <a:path h="119379">
                <a:moveTo>
                  <a:pt x="0" y="0"/>
                </a:moveTo>
                <a:lnTo>
                  <a:pt x="0" y="119073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5" name="object 365"/>
          <p:cNvSpPr/>
          <p:nvPr/>
        </p:nvSpPr>
        <p:spPr>
          <a:xfrm>
            <a:off x="4103999" y="4291818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0" y="0"/>
                </a:moveTo>
                <a:lnTo>
                  <a:pt x="0" y="4699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6" name="object 366"/>
          <p:cNvSpPr/>
          <p:nvPr/>
        </p:nvSpPr>
        <p:spPr>
          <a:xfrm>
            <a:off x="4131965" y="4291818"/>
            <a:ext cx="0" cy="119380"/>
          </a:xfrm>
          <a:custGeom>
            <a:avLst/>
            <a:gdLst/>
            <a:ahLst/>
            <a:cxnLst/>
            <a:rect l="l" t="t" r="r" b="b"/>
            <a:pathLst>
              <a:path h="119379">
                <a:moveTo>
                  <a:pt x="0" y="0"/>
                </a:moveTo>
                <a:lnTo>
                  <a:pt x="0" y="119073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7" name="object 367"/>
          <p:cNvSpPr/>
          <p:nvPr/>
        </p:nvSpPr>
        <p:spPr>
          <a:xfrm>
            <a:off x="4166430" y="4291818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0" y="0"/>
                </a:moveTo>
                <a:lnTo>
                  <a:pt x="0" y="4699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8" name="object 368"/>
          <p:cNvSpPr/>
          <p:nvPr/>
        </p:nvSpPr>
        <p:spPr>
          <a:xfrm>
            <a:off x="4201477" y="4291818"/>
            <a:ext cx="0" cy="119380"/>
          </a:xfrm>
          <a:custGeom>
            <a:avLst/>
            <a:gdLst/>
            <a:ahLst/>
            <a:cxnLst/>
            <a:rect l="l" t="t" r="r" b="b"/>
            <a:pathLst>
              <a:path h="119379">
                <a:moveTo>
                  <a:pt x="0" y="0"/>
                </a:moveTo>
                <a:lnTo>
                  <a:pt x="0" y="119073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9" name="object 369"/>
          <p:cNvSpPr/>
          <p:nvPr/>
        </p:nvSpPr>
        <p:spPr>
          <a:xfrm>
            <a:off x="4235944" y="4291818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0" y="0"/>
                </a:moveTo>
                <a:lnTo>
                  <a:pt x="0" y="4699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0" name="object 370"/>
          <p:cNvSpPr/>
          <p:nvPr/>
        </p:nvSpPr>
        <p:spPr>
          <a:xfrm>
            <a:off x="4270345" y="4291818"/>
            <a:ext cx="0" cy="119380"/>
          </a:xfrm>
          <a:custGeom>
            <a:avLst/>
            <a:gdLst/>
            <a:ahLst/>
            <a:cxnLst/>
            <a:rect l="l" t="t" r="r" b="b"/>
            <a:pathLst>
              <a:path h="119379">
                <a:moveTo>
                  <a:pt x="0" y="0"/>
                </a:moveTo>
                <a:lnTo>
                  <a:pt x="0" y="119073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1" name="object 371"/>
          <p:cNvSpPr/>
          <p:nvPr/>
        </p:nvSpPr>
        <p:spPr>
          <a:xfrm>
            <a:off x="4304810" y="4291818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0" y="0"/>
                </a:moveTo>
                <a:lnTo>
                  <a:pt x="0" y="4699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2" name="object 372"/>
          <p:cNvSpPr/>
          <p:nvPr/>
        </p:nvSpPr>
        <p:spPr>
          <a:xfrm>
            <a:off x="4339854" y="4291818"/>
            <a:ext cx="0" cy="119380"/>
          </a:xfrm>
          <a:custGeom>
            <a:avLst/>
            <a:gdLst/>
            <a:ahLst/>
            <a:cxnLst/>
            <a:rect l="l" t="t" r="r" b="b"/>
            <a:pathLst>
              <a:path h="119379">
                <a:moveTo>
                  <a:pt x="0" y="0"/>
                </a:moveTo>
                <a:lnTo>
                  <a:pt x="0" y="119073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3" name="object 373"/>
          <p:cNvSpPr/>
          <p:nvPr/>
        </p:nvSpPr>
        <p:spPr>
          <a:xfrm>
            <a:off x="4374324" y="4291818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0" y="0"/>
                </a:moveTo>
                <a:lnTo>
                  <a:pt x="0" y="4699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4" name="object 374"/>
          <p:cNvSpPr/>
          <p:nvPr/>
        </p:nvSpPr>
        <p:spPr>
          <a:xfrm>
            <a:off x="4402288" y="4291818"/>
            <a:ext cx="0" cy="119380"/>
          </a:xfrm>
          <a:custGeom>
            <a:avLst/>
            <a:gdLst/>
            <a:ahLst/>
            <a:cxnLst/>
            <a:rect l="l" t="t" r="r" b="b"/>
            <a:pathLst>
              <a:path h="119379">
                <a:moveTo>
                  <a:pt x="0" y="0"/>
                </a:moveTo>
                <a:lnTo>
                  <a:pt x="0" y="119073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5" name="object 375"/>
          <p:cNvSpPr/>
          <p:nvPr/>
        </p:nvSpPr>
        <p:spPr>
          <a:xfrm>
            <a:off x="4436755" y="4291818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0" y="0"/>
                </a:moveTo>
                <a:lnTo>
                  <a:pt x="0" y="4699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6" name="object 376"/>
          <p:cNvSpPr/>
          <p:nvPr/>
        </p:nvSpPr>
        <p:spPr>
          <a:xfrm>
            <a:off x="4471796" y="4291818"/>
            <a:ext cx="0" cy="119380"/>
          </a:xfrm>
          <a:custGeom>
            <a:avLst/>
            <a:gdLst/>
            <a:ahLst/>
            <a:cxnLst/>
            <a:rect l="l" t="t" r="r" b="b"/>
            <a:pathLst>
              <a:path h="119379">
                <a:moveTo>
                  <a:pt x="0" y="0"/>
                </a:moveTo>
                <a:lnTo>
                  <a:pt x="0" y="119073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7" name="object 377"/>
          <p:cNvSpPr/>
          <p:nvPr/>
        </p:nvSpPr>
        <p:spPr>
          <a:xfrm>
            <a:off x="4506267" y="4291818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0" y="0"/>
                </a:moveTo>
                <a:lnTo>
                  <a:pt x="0" y="4699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8" name="object 378"/>
          <p:cNvSpPr/>
          <p:nvPr/>
        </p:nvSpPr>
        <p:spPr>
          <a:xfrm>
            <a:off x="4538094" y="4291818"/>
            <a:ext cx="0" cy="119380"/>
          </a:xfrm>
          <a:custGeom>
            <a:avLst/>
            <a:gdLst/>
            <a:ahLst/>
            <a:cxnLst/>
            <a:rect l="l" t="t" r="r" b="b"/>
            <a:pathLst>
              <a:path h="119379">
                <a:moveTo>
                  <a:pt x="0" y="0"/>
                </a:moveTo>
                <a:lnTo>
                  <a:pt x="0" y="119073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9" name="object 379"/>
          <p:cNvSpPr/>
          <p:nvPr/>
        </p:nvSpPr>
        <p:spPr>
          <a:xfrm>
            <a:off x="4572561" y="4291818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0" y="0"/>
                </a:moveTo>
                <a:lnTo>
                  <a:pt x="0" y="4699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0" name="object 380"/>
          <p:cNvSpPr/>
          <p:nvPr/>
        </p:nvSpPr>
        <p:spPr>
          <a:xfrm>
            <a:off x="4607604" y="4291818"/>
            <a:ext cx="0" cy="119380"/>
          </a:xfrm>
          <a:custGeom>
            <a:avLst/>
            <a:gdLst/>
            <a:ahLst/>
            <a:cxnLst/>
            <a:rect l="l" t="t" r="r" b="b"/>
            <a:pathLst>
              <a:path h="119379">
                <a:moveTo>
                  <a:pt x="0" y="0"/>
                </a:moveTo>
                <a:lnTo>
                  <a:pt x="0" y="119073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1" name="object 381"/>
          <p:cNvSpPr/>
          <p:nvPr/>
        </p:nvSpPr>
        <p:spPr>
          <a:xfrm>
            <a:off x="4642073" y="4291818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0" y="0"/>
                </a:moveTo>
                <a:lnTo>
                  <a:pt x="0" y="4699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2" name="object 382"/>
          <p:cNvSpPr/>
          <p:nvPr/>
        </p:nvSpPr>
        <p:spPr>
          <a:xfrm>
            <a:off x="4670035" y="4291818"/>
            <a:ext cx="0" cy="119380"/>
          </a:xfrm>
          <a:custGeom>
            <a:avLst/>
            <a:gdLst/>
            <a:ahLst/>
            <a:cxnLst/>
            <a:rect l="l" t="t" r="r" b="b"/>
            <a:pathLst>
              <a:path h="119379">
                <a:moveTo>
                  <a:pt x="0" y="0"/>
                </a:moveTo>
                <a:lnTo>
                  <a:pt x="0" y="119073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3" name="object 383"/>
          <p:cNvSpPr/>
          <p:nvPr/>
        </p:nvSpPr>
        <p:spPr>
          <a:xfrm>
            <a:off x="4704505" y="4291818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0" y="0"/>
                </a:moveTo>
                <a:lnTo>
                  <a:pt x="0" y="4699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4" name="object 384"/>
          <p:cNvSpPr/>
          <p:nvPr/>
        </p:nvSpPr>
        <p:spPr>
          <a:xfrm>
            <a:off x="4739547" y="4291818"/>
            <a:ext cx="0" cy="240665"/>
          </a:xfrm>
          <a:custGeom>
            <a:avLst/>
            <a:gdLst/>
            <a:ahLst/>
            <a:cxnLst/>
            <a:rect l="l" t="t" r="r" b="b"/>
            <a:pathLst>
              <a:path h="240664">
                <a:moveTo>
                  <a:pt x="0" y="0"/>
                </a:moveTo>
                <a:lnTo>
                  <a:pt x="0" y="240073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5" name="object 385"/>
          <p:cNvSpPr/>
          <p:nvPr/>
        </p:nvSpPr>
        <p:spPr>
          <a:xfrm>
            <a:off x="3698518" y="4291818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0" y="0"/>
                </a:moveTo>
                <a:lnTo>
                  <a:pt x="0" y="4699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6" name="object 386"/>
          <p:cNvSpPr/>
          <p:nvPr/>
        </p:nvSpPr>
        <p:spPr>
          <a:xfrm>
            <a:off x="3592076" y="4766381"/>
            <a:ext cx="0" cy="71120"/>
          </a:xfrm>
          <a:custGeom>
            <a:avLst/>
            <a:gdLst/>
            <a:ahLst/>
            <a:cxnLst/>
            <a:rect l="l" t="t" r="r" b="b"/>
            <a:pathLst>
              <a:path h="71120">
                <a:moveTo>
                  <a:pt x="0" y="70797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7" name="object 387"/>
          <p:cNvSpPr/>
          <p:nvPr/>
        </p:nvSpPr>
        <p:spPr>
          <a:xfrm>
            <a:off x="3630823" y="4766381"/>
            <a:ext cx="0" cy="71120"/>
          </a:xfrm>
          <a:custGeom>
            <a:avLst/>
            <a:gdLst/>
            <a:ahLst/>
            <a:cxnLst/>
            <a:rect l="l" t="t" r="r" b="b"/>
            <a:pathLst>
              <a:path h="71120">
                <a:moveTo>
                  <a:pt x="0" y="70797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8" name="object 388"/>
          <p:cNvSpPr/>
          <p:nvPr/>
        </p:nvSpPr>
        <p:spPr>
          <a:xfrm>
            <a:off x="3669569" y="4766381"/>
            <a:ext cx="0" cy="71120"/>
          </a:xfrm>
          <a:custGeom>
            <a:avLst/>
            <a:gdLst/>
            <a:ahLst/>
            <a:cxnLst/>
            <a:rect l="l" t="t" r="r" b="b"/>
            <a:pathLst>
              <a:path h="71120">
                <a:moveTo>
                  <a:pt x="0" y="70797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9" name="object 389"/>
          <p:cNvSpPr/>
          <p:nvPr/>
        </p:nvSpPr>
        <p:spPr>
          <a:xfrm>
            <a:off x="3708316" y="4718847"/>
            <a:ext cx="0" cy="118745"/>
          </a:xfrm>
          <a:custGeom>
            <a:avLst/>
            <a:gdLst/>
            <a:ahLst/>
            <a:cxnLst/>
            <a:rect l="l" t="t" r="r" b="b"/>
            <a:pathLst>
              <a:path h="118745">
                <a:moveTo>
                  <a:pt x="0" y="118332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0" name="object 390"/>
          <p:cNvSpPr/>
          <p:nvPr/>
        </p:nvSpPr>
        <p:spPr>
          <a:xfrm>
            <a:off x="3747063" y="4766381"/>
            <a:ext cx="0" cy="71120"/>
          </a:xfrm>
          <a:custGeom>
            <a:avLst/>
            <a:gdLst/>
            <a:ahLst/>
            <a:cxnLst/>
            <a:rect l="l" t="t" r="r" b="b"/>
            <a:pathLst>
              <a:path h="71120">
                <a:moveTo>
                  <a:pt x="0" y="70797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1" name="object 391"/>
          <p:cNvSpPr/>
          <p:nvPr/>
        </p:nvSpPr>
        <p:spPr>
          <a:xfrm>
            <a:off x="3785810" y="4766381"/>
            <a:ext cx="0" cy="71120"/>
          </a:xfrm>
          <a:custGeom>
            <a:avLst/>
            <a:gdLst/>
            <a:ahLst/>
            <a:cxnLst/>
            <a:rect l="l" t="t" r="r" b="b"/>
            <a:pathLst>
              <a:path h="71120">
                <a:moveTo>
                  <a:pt x="0" y="70797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2" name="object 392"/>
          <p:cNvSpPr/>
          <p:nvPr/>
        </p:nvSpPr>
        <p:spPr>
          <a:xfrm>
            <a:off x="3824554" y="4766381"/>
            <a:ext cx="0" cy="71120"/>
          </a:xfrm>
          <a:custGeom>
            <a:avLst/>
            <a:gdLst/>
            <a:ahLst/>
            <a:cxnLst/>
            <a:rect l="l" t="t" r="r" b="b"/>
            <a:pathLst>
              <a:path h="71120">
                <a:moveTo>
                  <a:pt x="0" y="70797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3" name="object 393"/>
          <p:cNvSpPr/>
          <p:nvPr/>
        </p:nvSpPr>
        <p:spPr>
          <a:xfrm>
            <a:off x="3863300" y="4766381"/>
            <a:ext cx="0" cy="71120"/>
          </a:xfrm>
          <a:custGeom>
            <a:avLst/>
            <a:gdLst/>
            <a:ahLst/>
            <a:cxnLst/>
            <a:rect l="l" t="t" r="r" b="b"/>
            <a:pathLst>
              <a:path h="71120">
                <a:moveTo>
                  <a:pt x="0" y="70797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4" name="object 394"/>
          <p:cNvSpPr/>
          <p:nvPr/>
        </p:nvSpPr>
        <p:spPr>
          <a:xfrm>
            <a:off x="3902047" y="4639319"/>
            <a:ext cx="0" cy="198120"/>
          </a:xfrm>
          <a:custGeom>
            <a:avLst/>
            <a:gdLst/>
            <a:ahLst/>
            <a:cxnLst/>
            <a:rect l="l" t="t" r="r" b="b"/>
            <a:pathLst>
              <a:path h="198120">
                <a:moveTo>
                  <a:pt x="0" y="197859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5" name="object 395"/>
          <p:cNvSpPr/>
          <p:nvPr/>
        </p:nvSpPr>
        <p:spPr>
          <a:xfrm>
            <a:off x="2652768" y="4291818"/>
            <a:ext cx="0" cy="119380"/>
          </a:xfrm>
          <a:custGeom>
            <a:avLst/>
            <a:gdLst/>
            <a:ahLst/>
            <a:cxnLst/>
            <a:rect l="l" t="t" r="r" b="b"/>
            <a:pathLst>
              <a:path h="119379">
                <a:moveTo>
                  <a:pt x="0" y="0"/>
                </a:moveTo>
                <a:lnTo>
                  <a:pt x="0" y="119073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6" name="object 396"/>
          <p:cNvSpPr/>
          <p:nvPr/>
        </p:nvSpPr>
        <p:spPr>
          <a:xfrm>
            <a:off x="2687237" y="4291818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0" y="0"/>
                </a:moveTo>
                <a:lnTo>
                  <a:pt x="0" y="4699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7" name="object 397"/>
          <p:cNvSpPr/>
          <p:nvPr/>
        </p:nvSpPr>
        <p:spPr>
          <a:xfrm>
            <a:off x="2722280" y="4291818"/>
            <a:ext cx="0" cy="119380"/>
          </a:xfrm>
          <a:custGeom>
            <a:avLst/>
            <a:gdLst/>
            <a:ahLst/>
            <a:cxnLst/>
            <a:rect l="l" t="t" r="r" b="b"/>
            <a:pathLst>
              <a:path h="119379">
                <a:moveTo>
                  <a:pt x="0" y="0"/>
                </a:moveTo>
                <a:lnTo>
                  <a:pt x="0" y="119073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8" name="object 398"/>
          <p:cNvSpPr/>
          <p:nvPr/>
        </p:nvSpPr>
        <p:spPr>
          <a:xfrm>
            <a:off x="2756747" y="4291818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0" y="0"/>
                </a:moveTo>
                <a:lnTo>
                  <a:pt x="0" y="4699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9" name="object 399"/>
          <p:cNvSpPr/>
          <p:nvPr/>
        </p:nvSpPr>
        <p:spPr>
          <a:xfrm>
            <a:off x="2784711" y="4291818"/>
            <a:ext cx="0" cy="119380"/>
          </a:xfrm>
          <a:custGeom>
            <a:avLst/>
            <a:gdLst/>
            <a:ahLst/>
            <a:cxnLst/>
            <a:rect l="l" t="t" r="r" b="b"/>
            <a:pathLst>
              <a:path h="119379">
                <a:moveTo>
                  <a:pt x="0" y="0"/>
                </a:moveTo>
                <a:lnTo>
                  <a:pt x="0" y="119073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0" name="object 400"/>
          <p:cNvSpPr/>
          <p:nvPr/>
        </p:nvSpPr>
        <p:spPr>
          <a:xfrm>
            <a:off x="2819181" y="4291818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0" y="0"/>
                </a:moveTo>
                <a:lnTo>
                  <a:pt x="0" y="4699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1" name="object 401"/>
          <p:cNvSpPr/>
          <p:nvPr/>
        </p:nvSpPr>
        <p:spPr>
          <a:xfrm>
            <a:off x="2854223" y="4291818"/>
            <a:ext cx="0" cy="119380"/>
          </a:xfrm>
          <a:custGeom>
            <a:avLst/>
            <a:gdLst/>
            <a:ahLst/>
            <a:cxnLst/>
            <a:rect l="l" t="t" r="r" b="b"/>
            <a:pathLst>
              <a:path h="119379">
                <a:moveTo>
                  <a:pt x="0" y="0"/>
                </a:moveTo>
                <a:lnTo>
                  <a:pt x="0" y="119073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2" name="object 402"/>
          <p:cNvSpPr/>
          <p:nvPr/>
        </p:nvSpPr>
        <p:spPr>
          <a:xfrm>
            <a:off x="2888689" y="4291818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0" y="0"/>
                </a:moveTo>
                <a:lnTo>
                  <a:pt x="0" y="4699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3" name="object 403"/>
          <p:cNvSpPr/>
          <p:nvPr/>
        </p:nvSpPr>
        <p:spPr>
          <a:xfrm>
            <a:off x="2920517" y="4291818"/>
            <a:ext cx="0" cy="119380"/>
          </a:xfrm>
          <a:custGeom>
            <a:avLst/>
            <a:gdLst/>
            <a:ahLst/>
            <a:cxnLst/>
            <a:rect l="l" t="t" r="r" b="b"/>
            <a:pathLst>
              <a:path h="119379">
                <a:moveTo>
                  <a:pt x="0" y="0"/>
                </a:moveTo>
                <a:lnTo>
                  <a:pt x="0" y="119073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4" name="object 404"/>
          <p:cNvSpPr/>
          <p:nvPr/>
        </p:nvSpPr>
        <p:spPr>
          <a:xfrm>
            <a:off x="2954983" y="4291818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0" y="0"/>
                </a:moveTo>
                <a:lnTo>
                  <a:pt x="0" y="4699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5" name="object 405"/>
          <p:cNvSpPr/>
          <p:nvPr/>
        </p:nvSpPr>
        <p:spPr>
          <a:xfrm>
            <a:off x="2990030" y="4291818"/>
            <a:ext cx="0" cy="119380"/>
          </a:xfrm>
          <a:custGeom>
            <a:avLst/>
            <a:gdLst/>
            <a:ahLst/>
            <a:cxnLst/>
            <a:rect l="l" t="t" r="r" b="b"/>
            <a:pathLst>
              <a:path h="119379">
                <a:moveTo>
                  <a:pt x="0" y="0"/>
                </a:moveTo>
                <a:lnTo>
                  <a:pt x="0" y="119073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6" name="object 406"/>
          <p:cNvSpPr/>
          <p:nvPr/>
        </p:nvSpPr>
        <p:spPr>
          <a:xfrm>
            <a:off x="3024497" y="4291818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0" y="0"/>
                </a:moveTo>
                <a:lnTo>
                  <a:pt x="0" y="4699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7" name="object 407"/>
          <p:cNvSpPr/>
          <p:nvPr/>
        </p:nvSpPr>
        <p:spPr>
          <a:xfrm>
            <a:off x="3052461" y="4291818"/>
            <a:ext cx="0" cy="119380"/>
          </a:xfrm>
          <a:custGeom>
            <a:avLst/>
            <a:gdLst/>
            <a:ahLst/>
            <a:cxnLst/>
            <a:rect l="l" t="t" r="r" b="b"/>
            <a:pathLst>
              <a:path h="119379">
                <a:moveTo>
                  <a:pt x="0" y="0"/>
                </a:moveTo>
                <a:lnTo>
                  <a:pt x="0" y="119073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8" name="object 408"/>
          <p:cNvSpPr/>
          <p:nvPr/>
        </p:nvSpPr>
        <p:spPr>
          <a:xfrm>
            <a:off x="3086928" y="4291818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0" y="0"/>
                </a:moveTo>
                <a:lnTo>
                  <a:pt x="0" y="4699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9" name="object 409"/>
          <p:cNvSpPr/>
          <p:nvPr/>
        </p:nvSpPr>
        <p:spPr>
          <a:xfrm>
            <a:off x="3121973" y="4291818"/>
            <a:ext cx="0" cy="119380"/>
          </a:xfrm>
          <a:custGeom>
            <a:avLst/>
            <a:gdLst/>
            <a:ahLst/>
            <a:cxnLst/>
            <a:rect l="l" t="t" r="r" b="b"/>
            <a:pathLst>
              <a:path h="119379">
                <a:moveTo>
                  <a:pt x="0" y="0"/>
                </a:moveTo>
                <a:lnTo>
                  <a:pt x="0" y="119073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0" name="object 410"/>
          <p:cNvSpPr/>
          <p:nvPr/>
        </p:nvSpPr>
        <p:spPr>
          <a:xfrm>
            <a:off x="3156440" y="4291818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0" y="0"/>
                </a:moveTo>
                <a:lnTo>
                  <a:pt x="0" y="4699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1" name="object 411"/>
          <p:cNvSpPr/>
          <p:nvPr/>
        </p:nvSpPr>
        <p:spPr>
          <a:xfrm>
            <a:off x="3190842" y="4291818"/>
            <a:ext cx="0" cy="119380"/>
          </a:xfrm>
          <a:custGeom>
            <a:avLst/>
            <a:gdLst/>
            <a:ahLst/>
            <a:cxnLst/>
            <a:rect l="l" t="t" r="r" b="b"/>
            <a:pathLst>
              <a:path h="119379">
                <a:moveTo>
                  <a:pt x="0" y="0"/>
                </a:moveTo>
                <a:lnTo>
                  <a:pt x="0" y="119073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2" name="object 412"/>
          <p:cNvSpPr/>
          <p:nvPr/>
        </p:nvSpPr>
        <p:spPr>
          <a:xfrm>
            <a:off x="3225308" y="4291818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0" y="0"/>
                </a:moveTo>
                <a:lnTo>
                  <a:pt x="0" y="4699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3" name="object 413"/>
          <p:cNvSpPr/>
          <p:nvPr/>
        </p:nvSpPr>
        <p:spPr>
          <a:xfrm>
            <a:off x="3260350" y="4291818"/>
            <a:ext cx="0" cy="119380"/>
          </a:xfrm>
          <a:custGeom>
            <a:avLst/>
            <a:gdLst/>
            <a:ahLst/>
            <a:cxnLst/>
            <a:rect l="l" t="t" r="r" b="b"/>
            <a:pathLst>
              <a:path h="119379">
                <a:moveTo>
                  <a:pt x="0" y="0"/>
                </a:moveTo>
                <a:lnTo>
                  <a:pt x="0" y="119073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4" name="object 414"/>
          <p:cNvSpPr/>
          <p:nvPr/>
        </p:nvSpPr>
        <p:spPr>
          <a:xfrm>
            <a:off x="3294820" y="4291818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0" y="0"/>
                </a:moveTo>
                <a:lnTo>
                  <a:pt x="0" y="4699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5" name="object 415"/>
          <p:cNvSpPr/>
          <p:nvPr/>
        </p:nvSpPr>
        <p:spPr>
          <a:xfrm>
            <a:off x="3322785" y="4291818"/>
            <a:ext cx="0" cy="119380"/>
          </a:xfrm>
          <a:custGeom>
            <a:avLst/>
            <a:gdLst/>
            <a:ahLst/>
            <a:cxnLst/>
            <a:rect l="l" t="t" r="r" b="b"/>
            <a:pathLst>
              <a:path h="119379">
                <a:moveTo>
                  <a:pt x="0" y="0"/>
                </a:moveTo>
                <a:lnTo>
                  <a:pt x="0" y="119073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6" name="object 416"/>
          <p:cNvSpPr/>
          <p:nvPr/>
        </p:nvSpPr>
        <p:spPr>
          <a:xfrm>
            <a:off x="3357252" y="4291818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0" y="0"/>
                </a:moveTo>
                <a:lnTo>
                  <a:pt x="0" y="4699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7" name="object 417"/>
          <p:cNvSpPr/>
          <p:nvPr/>
        </p:nvSpPr>
        <p:spPr>
          <a:xfrm>
            <a:off x="3392294" y="4291818"/>
            <a:ext cx="0" cy="119380"/>
          </a:xfrm>
          <a:custGeom>
            <a:avLst/>
            <a:gdLst/>
            <a:ahLst/>
            <a:cxnLst/>
            <a:rect l="l" t="t" r="r" b="b"/>
            <a:pathLst>
              <a:path h="119379">
                <a:moveTo>
                  <a:pt x="0" y="0"/>
                </a:moveTo>
                <a:lnTo>
                  <a:pt x="0" y="119073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8" name="object 418"/>
          <p:cNvSpPr/>
          <p:nvPr/>
        </p:nvSpPr>
        <p:spPr>
          <a:xfrm>
            <a:off x="3426764" y="4291818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0" y="0"/>
                </a:moveTo>
                <a:lnTo>
                  <a:pt x="0" y="4699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9" name="object 419"/>
          <p:cNvSpPr/>
          <p:nvPr/>
        </p:nvSpPr>
        <p:spPr>
          <a:xfrm>
            <a:off x="3458592" y="4291818"/>
            <a:ext cx="0" cy="119380"/>
          </a:xfrm>
          <a:custGeom>
            <a:avLst/>
            <a:gdLst/>
            <a:ahLst/>
            <a:cxnLst/>
            <a:rect l="l" t="t" r="r" b="b"/>
            <a:pathLst>
              <a:path h="119379">
                <a:moveTo>
                  <a:pt x="0" y="0"/>
                </a:moveTo>
                <a:lnTo>
                  <a:pt x="0" y="119073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0" name="object 420"/>
          <p:cNvSpPr/>
          <p:nvPr/>
        </p:nvSpPr>
        <p:spPr>
          <a:xfrm>
            <a:off x="3493058" y="4291818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0" y="0"/>
                </a:moveTo>
                <a:lnTo>
                  <a:pt x="0" y="4699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1" name="object 421"/>
          <p:cNvSpPr/>
          <p:nvPr/>
        </p:nvSpPr>
        <p:spPr>
          <a:xfrm>
            <a:off x="3528100" y="4291818"/>
            <a:ext cx="0" cy="119380"/>
          </a:xfrm>
          <a:custGeom>
            <a:avLst/>
            <a:gdLst/>
            <a:ahLst/>
            <a:cxnLst/>
            <a:rect l="l" t="t" r="r" b="b"/>
            <a:pathLst>
              <a:path h="119379">
                <a:moveTo>
                  <a:pt x="0" y="0"/>
                </a:moveTo>
                <a:lnTo>
                  <a:pt x="0" y="119073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2" name="object 422"/>
          <p:cNvSpPr/>
          <p:nvPr/>
        </p:nvSpPr>
        <p:spPr>
          <a:xfrm>
            <a:off x="3562570" y="4291818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0" y="0"/>
                </a:moveTo>
                <a:lnTo>
                  <a:pt x="0" y="4699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3" name="object 423"/>
          <p:cNvSpPr/>
          <p:nvPr/>
        </p:nvSpPr>
        <p:spPr>
          <a:xfrm>
            <a:off x="3590532" y="4291818"/>
            <a:ext cx="0" cy="119380"/>
          </a:xfrm>
          <a:custGeom>
            <a:avLst/>
            <a:gdLst/>
            <a:ahLst/>
            <a:cxnLst/>
            <a:rect l="l" t="t" r="r" b="b"/>
            <a:pathLst>
              <a:path h="119379">
                <a:moveTo>
                  <a:pt x="0" y="0"/>
                </a:moveTo>
                <a:lnTo>
                  <a:pt x="0" y="119073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4" name="object 424"/>
          <p:cNvSpPr/>
          <p:nvPr/>
        </p:nvSpPr>
        <p:spPr>
          <a:xfrm>
            <a:off x="3625001" y="4291818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0" y="0"/>
                </a:moveTo>
                <a:lnTo>
                  <a:pt x="0" y="4699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5" name="object 425"/>
          <p:cNvSpPr/>
          <p:nvPr/>
        </p:nvSpPr>
        <p:spPr>
          <a:xfrm>
            <a:off x="3660044" y="4291818"/>
            <a:ext cx="0" cy="240665"/>
          </a:xfrm>
          <a:custGeom>
            <a:avLst/>
            <a:gdLst/>
            <a:ahLst/>
            <a:cxnLst/>
            <a:rect l="l" t="t" r="r" b="b"/>
            <a:pathLst>
              <a:path h="240664">
                <a:moveTo>
                  <a:pt x="0" y="0"/>
                </a:moveTo>
                <a:lnTo>
                  <a:pt x="0" y="240073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6" name="object 426"/>
          <p:cNvSpPr/>
          <p:nvPr/>
        </p:nvSpPr>
        <p:spPr>
          <a:xfrm>
            <a:off x="2584543" y="4291818"/>
            <a:ext cx="0" cy="243204"/>
          </a:xfrm>
          <a:custGeom>
            <a:avLst/>
            <a:gdLst/>
            <a:ahLst/>
            <a:cxnLst/>
            <a:rect l="l" t="t" r="r" b="b"/>
            <a:pathLst>
              <a:path h="243204">
                <a:moveTo>
                  <a:pt x="0" y="0"/>
                </a:moveTo>
                <a:lnTo>
                  <a:pt x="0" y="242647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7" name="object 427"/>
          <p:cNvSpPr/>
          <p:nvPr/>
        </p:nvSpPr>
        <p:spPr>
          <a:xfrm>
            <a:off x="2619014" y="4291818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0" y="0"/>
                </a:moveTo>
                <a:lnTo>
                  <a:pt x="0" y="4699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8" name="object 428"/>
          <p:cNvSpPr/>
          <p:nvPr/>
        </p:nvSpPr>
        <p:spPr>
          <a:xfrm>
            <a:off x="3732271" y="4291818"/>
            <a:ext cx="0" cy="119380"/>
          </a:xfrm>
          <a:custGeom>
            <a:avLst/>
            <a:gdLst/>
            <a:ahLst/>
            <a:cxnLst/>
            <a:rect l="l" t="t" r="r" b="b"/>
            <a:pathLst>
              <a:path h="119379">
                <a:moveTo>
                  <a:pt x="0" y="0"/>
                </a:moveTo>
                <a:lnTo>
                  <a:pt x="0" y="119073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9" name="object 429"/>
          <p:cNvSpPr/>
          <p:nvPr/>
        </p:nvSpPr>
        <p:spPr>
          <a:xfrm>
            <a:off x="3766741" y="4291818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0" y="0"/>
                </a:moveTo>
                <a:lnTo>
                  <a:pt x="0" y="4699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0" name="object 430"/>
          <p:cNvSpPr/>
          <p:nvPr/>
        </p:nvSpPr>
        <p:spPr>
          <a:xfrm>
            <a:off x="3801783" y="4291818"/>
            <a:ext cx="0" cy="119380"/>
          </a:xfrm>
          <a:custGeom>
            <a:avLst/>
            <a:gdLst/>
            <a:ahLst/>
            <a:cxnLst/>
            <a:rect l="l" t="t" r="r" b="b"/>
            <a:pathLst>
              <a:path h="119379">
                <a:moveTo>
                  <a:pt x="0" y="0"/>
                </a:moveTo>
                <a:lnTo>
                  <a:pt x="0" y="119073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1" name="object 431"/>
          <p:cNvSpPr/>
          <p:nvPr/>
        </p:nvSpPr>
        <p:spPr>
          <a:xfrm>
            <a:off x="3836249" y="4291818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0" y="0"/>
                </a:moveTo>
                <a:lnTo>
                  <a:pt x="0" y="4699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2" name="object 432"/>
          <p:cNvSpPr/>
          <p:nvPr/>
        </p:nvSpPr>
        <p:spPr>
          <a:xfrm>
            <a:off x="3864214" y="4291818"/>
            <a:ext cx="0" cy="119380"/>
          </a:xfrm>
          <a:custGeom>
            <a:avLst/>
            <a:gdLst/>
            <a:ahLst/>
            <a:cxnLst/>
            <a:rect l="l" t="t" r="r" b="b"/>
            <a:pathLst>
              <a:path h="119379">
                <a:moveTo>
                  <a:pt x="0" y="0"/>
                </a:moveTo>
                <a:lnTo>
                  <a:pt x="0" y="119073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3" name="object 433"/>
          <p:cNvSpPr/>
          <p:nvPr/>
        </p:nvSpPr>
        <p:spPr>
          <a:xfrm>
            <a:off x="3898685" y="4291818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0" y="0"/>
                </a:moveTo>
                <a:lnTo>
                  <a:pt x="0" y="4699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4" name="object 434"/>
          <p:cNvSpPr/>
          <p:nvPr/>
        </p:nvSpPr>
        <p:spPr>
          <a:xfrm>
            <a:off x="3933727" y="4291818"/>
            <a:ext cx="0" cy="119380"/>
          </a:xfrm>
          <a:custGeom>
            <a:avLst/>
            <a:gdLst/>
            <a:ahLst/>
            <a:cxnLst/>
            <a:rect l="l" t="t" r="r" b="b"/>
            <a:pathLst>
              <a:path h="119379">
                <a:moveTo>
                  <a:pt x="0" y="0"/>
                </a:moveTo>
                <a:lnTo>
                  <a:pt x="0" y="119073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5" name="object 435"/>
          <p:cNvSpPr/>
          <p:nvPr/>
        </p:nvSpPr>
        <p:spPr>
          <a:xfrm>
            <a:off x="3968193" y="4291818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0" y="0"/>
                </a:moveTo>
                <a:lnTo>
                  <a:pt x="0" y="4699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6" name="object 436"/>
          <p:cNvSpPr/>
          <p:nvPr/>
        </p:nvSpPr>
        <p:spPr>
          <a:xfrm>
            <a:off x="4000021" y="4291818"/>
            <a:ext cx="0" cy="119380"/>
          </a:xfrm>
          <a:custGeom>
            <a:avLst/>
            <a:gdLst/>
            <a:ahLst/>
            <a:cxnLst/>
            <a:rect l="l" t="t" r="r" b="b"/>
            <a:pathLst>
              <a:path h="119379">
                <a:moveTo>
                  <a:pt x="0" y="0"/>
                </a:moveTo>
                <a:lnTo>
                  <a:pt x="0" y="119073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7" name="object 437"/>
          <p:cNvSpPr/>
          <p:nvPr/>
        </p:nvSpPr>
        <p:spPr>
          <a:xfrm>
            <a:off x="4034487" y="4291818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0" y="0"/>
                </a:moveTo>
                <a:lnTo>
                  <a:pt x="0" y="4699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8" name="object 438"/>
          <p:cNvSpPr/>
          <p:nvPr/>
        </p:nvSpPr>
        <p:spPr>
          <a:xfrm>
            <a:off x="4069533" y="4291818"/>
            <a:ext cx="0" cy="119380"/>
          </a:xfrm>
          <a:custGeom>
            <a:avLst/>
            <a:gdLst/>
            <a:ahLst/>
            <a:cxnLst/>
            <a:rect l="l" t="t" r="r" b="b"/>
            <a:pathLst>
              <a:path h="119379">
                <a:moveTo>
                  <a:pt x="0" y="0"/>
                </a:moveTo>
                <a:lnTo>
                  <a:pt x="0" y="119073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9" name="object 439"/>
          <p:cNvSpPr/>
          <p:nvPr/>
        </p:nvSpPr>
        <p:spPr>
          <a:xfrm>
            <a:off x="4103999" y="4291818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0" y="0"/>
                </a:moveTo>
                <a:lnTo>
                  <a:pt x="0" y="4699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0" name="object 440"/>
          <p:cNvSpPr/>
          <p:nvPr/>
        </p:nvSpPr>
        <p:spPr>
          <a:xfrm>
            <a:off x="4131965" y="4291818"/>
            <a:ext cx="0" cy="119380"/>
          </a:xfrm>
          <a:custGeom>
            <a:avLst/>
            <a:gdLst/>
            <a:ahLst/>
            <a:cxnLst/>
            <a:rect l="l" t="t" r="r" b="b"/>
            <a:pathLst>
              <a:path h="119379">
                <a:moveTo>
                  <a:pt x="0" y="0"/>
                </a:moveTo>
                <a:lnTo>
                  <a:pt x="0" y="119073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1" name="object 441"/>
          <p:cNvSpPr/>
          <p:nvPr/>
        </p:nvSpPr>
        <p:spPr>
          <a:xfrm>
            <a:off x="4166430" y="4291818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0" y="0"/>
                </a:moveTo>
                <a:lnTo>
                  <a:pt x="0" y="4699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2" name="object 442"/>
          <p:cNvSpPr/>
          <p:nvPr/>
        </p:nvSpPr>
        <p:spPr>
          <a:xfrm>
            <a:off x="4201477" y="4291818"/>
            <a:ext cx="0" cy="119380"/>
          </a:xfrm>
          <a:custGeom>
            <a:avLst/>
            <a:gdLst/>
            <a:ahLst/>
            <a:cxnLst/>
            <a:rect l="l" t="t" r="r" b="b"/>
            <a:pathLst>
              <a:path h="119379">
                <a:moveTo>
                  <a:pt x="0" y="0"/>
                </a:moveTo>
                <a:lnTo>
                  <a:pt x="0" y="119073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3" name="object 443"/>
          <p:cNvSpPr/>
          <p:nvPr/>
        </p:nvSpPr>
        <p:spPr>
          <a:xfrm>
            <a:off x="4235944" y="4291818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0" y="0"/>
                </a:moveTo>
                <a:lnTo>
                  <a:pt x="0" y="4699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4" name="object 444"/>
          <p:cNvSpPr/>
          <p:nvPr/>
        </p:nvSpPr>
        <p:spPr>
          <a:xfrm>
            <a:off x="4270345" y="4291818"/>
            <a:ext cx="0" cy="119380"/>
          </a:xfrm>
          <a:custGeom>
            <a:avLst/>
            <a:gdLst/>
            <a:ahLst/>
            <a:cxnLst/>
            <a:rect l="l" t="t" r="r" b="b"/>
            <a:pathLst>
              <a:path h="119379">
                <a:moveTo>
                  <a:pt x="0" y="0"/>
                </a:moveTo>
                <a:lnTo>
                  <a:pt x="0" y="119073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5" name="object 445"/>
          <p:cNvSpPr/>
          <p:nvPr/>
        </p:nvSpPr>
        <p:spPr>
          <a:xfrm>
            <a:off x="4304810" y="4291818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0" y="0"/>
                </a:moveTo>
                <a:lnTo>
                  <a:pt x="0" y="4699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6" name="object 446"/>
          <p:cNvSpPr/>
          <p:nvPr/>
        </p:nvSpPr>
        <p:spPr>
          <a:xfrm>
            <a:off x="4339854" y="4291818"/>
            <a:ext cx="0" cy="119380"/>
          </a:xfrm>
          <a:custGeom>
            <a:avLst/>
            <a:gdLst/>
            <a:ahLst/>
            <a:cxnLst/>
            <a:rect l="l" t="t" r="r" b="b"/>
            <a:pathLst>
              <a:path h="119379">
                <a:moveTo>
                  <a:pt x="0" y="0"/>
                </a:moveTo>
                <a:lnTo>
                  <a:pt x="0" y="119073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7" name="object 447"/>
          <p:cNvSpPr/>
          <p:nvPr/>
        </p:nvSpPr>
        <p:spPr>
          <a:xfrm>
            <a:off x="4374324" y="4291818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0" y="0"/>
                </a:moveTo>
                <a:lnTo>
                  <a:pt x="0" y="4699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8" name="object 448"/>
          <p:cNvSpPr/>
          <p:nvPr/>
        </p:nvSpPr>
        <p:spPr>
          <a:xfrm>
            <a:off x="4402288" y="4291818"/>
            <a:ext cx="0" cy="119380"/>
          </a:xfrm>
          <a:custGeom>
            <a:avLst/>
            <a:gdLst/>
            <a:ahLst/>
            <a:cxnLst/>
            <a:rect l="l" t="t" r="r" b="b"/>
            <a:pathLst>
              <a:path h="119379">
                <a:moveTo>
                  <a:pt x="0" y="0"/>
                </a:moveTo>
                <a:lnTo>
                  <a:pt x="0" y="119073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9" name="object 449"/>
          <p:cNvSpPr/>
          <p:nvPr/>
        </p:nvSpPr>
        <p:spPr>
          <a:xfrm>
            <a:off x="4436755" y="4291818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0" y="0"/>
                </a:moveTo>
                <a:lnTo>
                  <a:pt x="0" y="4699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0" name="object 450"/>
          <p:cNvSpPr/>
          <p:nvPr/>
        </p:nvSpPr>
        <p:spPr>
          <a:xfrm>
            <a:off x="4471796" y="4291818"/>
            <a:ext cx="0" cy="119380"/>
          </a:xfrm>
          <a:custGeom>
            <a:avLst/>
            <a:gdLst/>
            <a:ahLst/>
            <a:cxnLst/>
            <a:rect l="l" t="t" r="r" b="b"/>
            <a:pathLst>
              <a:path h="119379">
                <a:moveTo>
                  <a:pt x="0" y="0"/>
                </a:moveTo>
                <a:lnTo>
                  <a:pt x="0" y="119073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1" name="object 451"/>
          <p:cNvSpPr/>
          <p:nvPr/>
        </p:nvSpPr>
        <p:spPr>
          <a:xfrm>
            <a:off x="4506267" y="4291818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0" y="0"/>
                </a:moveTo>
                <a:lnTo>
                  <a:pt x="0" y="4699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2" name="object 452"/>
          <p:cNvSpPr/>
          <p:nvPr/>
        </p:nvSpPr>
        <p:spPr>
          <a:xfrm>
            <a:off x="4538094" y="4291818"/>
            <a:ext cx="0" cy="119380"/>
          </a:xfrm>
          <a:custGeom>
            <a:avLst/>
            <a:gdLst/>
            <a:ahLst/>
            <a:cxnLst/>
            <a:rect l="l" t="t" r="r" b="b"/>
            <a:pathLst>
              <a:path h="119379">
                <a:moveTo>
                  <a:pt x="0" y="0"/>
                </a:moveTo>
                <a:lnTo>
                  <a:pt x="0" y="119073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3" name="object 453"/>
          <p:cNvSpPr/>
          <p:nvPr/>
        </p:nvSpPr>
        <p:spPr>
          <a:xfrm>
            <a:off x="4572561" y="4291818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0" y="0"/>
                </a:moveTo>
                <a:lnTo>
                  <a:pt x="0" y="4699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4" name="object 454"/>
          <p:cNvSpPr/>
          <p:nvPr/>
        </p:nvSpPr>
        <p:spPr>
          <a:xfrm>
            <a:off x="4607604" y="4291818"/>
            <a:ext cx="0" cy="119380"/>
          </a:xfrm>
          <a:custGeom>
            <a:avLst/>
            <a:gdLst/>
            <a:ahLst/>
            <a:cxnLst/>
            <a:rect l="l" t="t" r="r" b="b"/>
            <a:pathLst>
              <a:path h="119379">
                <a:moveTo>
                  <a:pt x="0" y="0"/>
                </a:moveTo>
                <a:lnTo>
                  <a:pt x="0" y="119073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5" name="object 455"/>
          <p:cNvSpPr/>
          <p:nvPr/>
        </p:nvSpPr>
        <p:spPr>
          <a:xfrm>
            <a:off x="4642073" y="4291818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0" y="0"/>
                </a:moveTo>
                <a:lnTo>
                  <a:pt x="0" y="4699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6" name="object 456"/>
          <p:cNvSpPr/>
          <p:nvPr/>
        </p:nvSpPr>
        <p:spPr>
          <a:xfrm>
            <a:off x="4670035" y="4291818"/>
            <a:ext cx="0" cy="119380"/>
          </a:xfrm>
          <a:custGeom>
            <a:avLst/>
            <a:gdLst/>
            <a:ahLst/>
            <a:cxnLst/>
            <a:rect l="l" t="t" r="r" b="b"/>
            <a:pathLst>
              <a:path h="119379">
                <a:moveTo>
                  <a:pt x="0" y="0"/>
                </a:moveTo>
                <a:lnTo>
                  <a:pt x="0" y="119073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7" name="object 457"/>
          <p:cNvSpPr/>
          <p:nvPr/>
        </p:nvSpPr>
        <p:spPr>
          <a:xfrm>
            <a:off x="4704505" y="4291818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0" y="0"/>
                </a:moveTo>
                <a:lnTo>
                  <a:pt x="0" y="4699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8" name="object 458"/>
          <p:cNvSpPr/>
          <p:nvPr/>
        </p:nvSpPr>
        <p:spPr>
          <a:xfrm>
            <a:off x="3698518" y="4291818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0" y="0"/>
                </a:moveTo>
                <a:lnTo>
                  <a:pt x="0" y="4699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9" name="object 459"/>
          <p:cNvSpPr/>
          <p:nvPr/>
        </p:nvSpPr>
        <p:spPr>
          <a:xfrm>
            <a:off x="496940" y="4291818"/>
            <a:ext cx="0" cy="119380"/>
          </a:xfrm>
          <a:custGeom>
            <a:avLst/>
            <a:gdLst/>
            <a:ahLst/>
            <a:cxnLst/>
            <a:rect l="l" t="t" r="r" b="b"/>
            <a:pathLst>
              <a:path h="119379">
                <a:moveTo>
                  <a:pt x="0" y="0"/>
                </a:moveTo>
                <a:lnTo>
                  <a:pt x="0" y="119073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0" name="object 460"/>
          <p:cNvSpPr/>
          <p:nvPr/>
        </p:nvSpPr>
        <p:spPr>
          <a:xfrm>
            <a:off x="531409" y="4291818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0" y="0"/>
                </a:moveTo>
                <a:lnTo>
                  <a:pt x="0" y="4699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1" name="object 461"/>
          <p:cNvSpPr/>
          <p:nvPr/>
        </p:nvSpPr>
        <p:spPr>
          <a:xfrm>
            <a:off x="566453" y="4291818"/>
            <a:ext cx="0" cy="119380"/>
          </a:xfrm>
          <a:custGeom>
            <a:avLst/>
            <a:gdLst/>
            <a:ahLst/>
            <a:cxnLst/>
            <a:rect l="l" t="t" r="r" b="b"/>
            <a:pathLst>
              <a:path h="119379">
                <a:moveTo>
                  <a:pt x="0" y="0"/>
                </a:moveTo>
                <a:lnTo>
                  <a:pt x="0" y="119073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2" name="object 462"/>
          <p:cNvSpPr/>
          <p:nvPr/>
        </p:nvSpPr>
        <p:spPr>
          <a:xfrm>
            <a:off x="600919" y="4291818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0" y="0"/>
                </a:moveTo>
                <a:lnTo>
                  <a:pt x="0" y="4699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3" name="object 463"/>
          <p:cNvSpPr/>
          <p:nvPr/>
        </p:nvSpPr>
        <p:spPr>
          <a:xfrm>
            <a:off x="628883" y="4291818"/>
            <a:ext cx="0" cy="119380"/>
          </a:xfrm>
          <a:custGeom>
            <a:avLst/>
            <a:gdLst/>
            <a:ahLst/>
            <a:cxnLst/>
            <a:rect l="l" t="t" r="r" b="b"/>
            <a:pathLst>
              <a:path h="119379">
                <a:moveTo>
                  <a:pt x="0" y="0"/>
                </a:moveTo>
                <a:lnTo>
                  <a:pt x="0" y="119073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4" name="object 464"/>
          <p:cNvSpPr/>
          <p:nvPr/>
        </p:nvSpPr>
        <p:spPr>
          <a:xfrm>
            <a:off x="663354" y="4291818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0" y="0"/>
                </a:moveTo>
                <a:lnTo>
                  <a:pt x="0" y="4699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5" name="object 465"/>
          <p:cNvSpPr/>
          <p:nvPr/>
        </p:nvSpPr>
        <p:spPr>
          <a:xfrm>
            <a:off x="698395" y="4291818"/>
            <a:ext cx="0" cy="119380"/>
          </a:xfrm>
          <a:custGeom>
            <a:avLst/>
            <a:gdLst/>
            <a:ahLst/>
            <a:cxnLst/>
            <a:rect l="l" t="t" r="r" b="b"/>
            <a:pathLst>
              <a:path h="119379">
                <a:moveTo>
                  <a:pt x="0" y="0"/>
                </a:moveTo>
                <a:lnTo>
                  <a:pt x="0" y="119073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6" name="object 466"/>
          <p:cNvSpPr/>
          <p:nvPr/>
        </p:nvSpPr>
        <p:spPr>
          <a:xfrm>
            <a:off x="732862" y="4291818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0" y="0"/>
                </a:moveTo>
                <a:lnTo>
                  <a:pt x="0" y="4699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7" name="object 467"/>
          <p:cNvSpPr/>
          <p:nvPr/>
        </p:nvSpPr>
        <p:spPr>
          <a:xfrm>
            <a:off x="764689" y="4291818"/>
            <a:ext cx="0" cy="119380"/>
          </a:xfrm>
          <a:custGeom>
            <a:avLst/>
            <a:gdLst/>
            <a:ahLst/>
            <a:cxnLst/>
            <a:rect l="l" t="t" r="r" b="b"/>
            <a:pathLst>
              <a:path h="119379">
                <a:moveTo>
                  <a:pt x="0" y="0"/>
                </a:moveTo>
                <a:lnTo>
                  <a:pt x="0" y="119073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8" name="object 468"/>
          <p:cNvSpPr/>
          <p:nvPr/>
        </p:nvSpPr>
        <p:spPr>
          <a:xfrm>
            <a:off x="799156" y="4291818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0" y="0"/>
                </a:moveTo>
                <a:lnTo>
                  <a:pt x="0" y="4699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9" name="object 469"/>
          <p:cNvSpPr/>
          <p:nvPr/>
        </p:nvSpPr>
        <p:spPr>
          <a:xfrm>
            <a:off x="834203" y="4291818"/>
            <a:ext cx="0" cy="119380"/>
          </a:xfrm>
          <a:custGeom>
            <a:avLst/>
            <a:gdLst/>
            <a:ahLst/>
            <a:cxnLst/>
            <a:rect l="l" t="t" r="r" b="b"/>
            <a:pathLst>
              <a:path h="119379">
                <a:moveTo>
                  <a:pt x="0" y="0"/>
                </a:moveTo>
                <a:lnTo>
                  <a:pt x="0" y="119073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0" name="object 470"/>
          <p:cNvSpPr/>
          <p:nvPr/>
        </p:nvSpPr>
        <p:spPr>
          <a:xfrm>
            <a:off x="868668" y="4291818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0" y="0"/>
                </a:moveTo>
                <a:lnTo>
                  <a:pt x="0" y="4699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1" name="object 471"/>
          <p:cNvSpPr/>
          <p:nvPr/>
        </p:nvSpPr>
        <p:spPr>
          <a:xfrm>
            <a:off x="896633" y="4291818"/>
            <a:ext cx="0" cy="119380"/>
          </a:xfrm>
          <a:custGeom>
            <a:avLst/>
            <a:gdLst/>
            <a:ahLst/>
            <a:cxnLst/>
            <a:rect l="l" t="t" r="r" b="b"/>
            <a:pathLst>
              <a:path h="119379">
                <a:moveTo>
                  <a:pt x="0" y="0"/>
                </a:moveTo>
                <a:lnTo>
                  <a:pt x="0" y="119073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2" name="object 472"/>
          <p:cNvSpPr/>
          <p:nvPr/>
        </p:nvSpPr>
        <p:spPr>
          <a:xfrm>
            <a:off x="931100" y="4291818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0" y="0"/>
                </a:moveTo>
                <a:lnTo>
                  <a:pt x="0" y="4699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3" name="object 473"/>
          <p:cNvSpPr/>
          <p:nvPr/>
        </p:nvSpPr>
        <p:spPr>
          <a:xfrm>
            <a:off x="966146" y="4291818"/>
            <a:ext cx="0" cy="119380"/>
          </a:xfrm>
          <a:custGeom>
            <a:avLst/>
            <a:gdLst/>
            <a:ahLst/>
            <a:cxnLst/>
            <a:rect l="l" t="t" r="r" b="b"/>
            <a:pathLst>
              <a:path h="119379">
                <a:moveTo>
                  <a:pt x="0" y="0"/>
                </a:moveTo>
                <a:lnTo>
                  <a:pt x="0" y="119073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4" name="object 474"/>
          <p:cNvSpPr/>
          <p:nvPr/>
        </p:nvSpPr>
        <p:spPr>
          <a:xfrm>
            <a:off x="1000612" y="4291818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0" y="0"/>
                </a:moveTo>
                <a:lnTo>
                  <a:pt x="0" y="4699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5" name="object 475"/>
          <p:cNvSpPr/>
          <p:nvPr/>
        </p:nvSpPr>
        <p:spPr>
          <a:xfrm>
            <a:off x="1035014" y="4291818"/>
            <a:ext cx="0" cy="119380"/>
          </a:xfrm>
          <a:custGeom>
            <a:avLst/>
            <a:gdLst/>
            <a:ahLst/>
            <a:cxnLst/>
            <a:rect l="l" t="t" r="r" b="b"/>
            <a:pathLst>
              <a:path h="119379">
                <a:moveTo>
                  <a:pt x="0" y="0"/>
                </a:moveTo>
                <a:lnTo>
                  <a:pt x="0" y="119073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6" name="object 476"/>
          <p:cNvSpPr/>
          <p:nvPr/>
        </p:nvSpPr>
        <p:spPr>
          <a:xfrm>
            <a:off x="1069480" y="4291818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0" y="0"/>
                </a:moveTo>
                <a:lnTo>
                  <a:pt x="0" y="4699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7" name="object 477"/>
          <p:cNvSpPr/>
          <p:nvPr/>
        </p:nvSpPr>
        <p:spPr>
          <a:xfrm>
            <a:off x="1104522" y="4291818"/>
            <a:ext cx="0" cy="119380"/>
          </a:xfrm>
          <a:custGeom>
            <a:avLst/>
            <a:gdLst/>
            <a:ahLst/>
            <a:cxnLst/>
            <a:rect l="l" t="t" r="r" b="b"/>
            <a:pathLst>
              <a:path h="119379">
                <a:moveTo>
                  <a:pt x="0" y="0"/>
                </a:moveTo>
                <a:lnTo>
                  <a:pt x="0" y="119073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8" name="object 478"/>
          <p:cNvSpPr/>
          <p:nvPr/>
        </p:nvSpPr>
        <p:spPr>
          <a:xfrm>
            <a:off x="1138993" y="4291818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0" y="0"/>
                </a:moveTo>
                <a:lnTo>
                  <a:pt x="0" y="4699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9" name="object 479"/>
          <p:cNvSpPr/>
          <p:nvPr/>
        </p:nvSpPr>
        <p:spPr>
          <a:xfrm>
            <a:off x="1166958" y="4291818"/>
            <a:ext cx="0" cy="119380"/>
          </a:xfrm>
          <a:custGeom>
            <a:avLst/>
            <a:gdLst/>
            <a:ahLst/>
            <a:cxnLst/>
            <a:rect l="l" t="t" r="r" b="b"/>
            <a:pathLst>
              <a:path h="119379">
                <a:moveTo>
                  <a:pt x="0" y="0"/>
                </a:moveTo>
                <a:lnTo>
                  <a:pt x="0" y="119073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0" name="object 480"/>
          <p:cNvSpPr/>
          <p:nvPr/>
        </p:nvSpPr>
        <p:spPr>
          <a:xfrm>
            <a:off x="1201423" y="4291818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0" y="0"/>
                </a:moveTo>
                <a:lnTo>
                  <a:pt x="0" y="4699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1" name="object 481"/>
          <p:cNvSpPr/>
          <p:nvPr/>
        </p:nvSpPr>
        <p:spPr>
          <a:xfrm>
            <a:off x="1236466" y="4291818"/>
            <a:ext cx="0" cy="119380"/>
          </a:xfrm>
          <a:custGeom>
            <a:avLst/>
            <a:gdLst/>
            <a:ahLst/>
            <a:cxnLst/>
            <a:rect l="l" t="t" r="r" b="b"/>
            <a:pathLst>
              <a:path h="119379">
                <a:moveTo>
                  <a:pt x="0" y="0"/>
                </a:moveTo>
                <a:lnTo>
                  <a:pt x="0" y="119073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2" name="object 482"/>
          <p:cNvSpPr/>
          <p:nvPr/>
        </p:nvSpPr>
        <p:spPr>
          <a:xfrm>
            <a:off x="1270937" y="4291818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0" y="0"/>
                </a:moveTo>
                <a:lnTo>
                  <a:pt x="0" y="4699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3" name="object 483"/>
          <p:cNvSpPr/>
          <p:nvPr/>
        </p:nvSpPr>
        <p:spPr>
          <a:xfrm>
            <a:off x="1302764" y="4291818"/>
            <a:ext cx="0" cy="119380"/>
          </a:xfrm>
          <a:custGeom>
            <a:avLst/>
            <a:gdLst/>
            <a:ahLst/>
            <a:cxnLst/>
            <a:rect l="l" t="t" r="r" b="b"/>
            <a:pathLst>
              <a:path h="119379">
                <a:moveTo>
                  <a:pt x="0" y="0"/>
                </a:moveTo>
                <a:lnTo>
                  <a:pt x="0" y="119073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4" name="object 484"/>
          <p:cNvSpPr/>
          <p:nvPr/>
        </p:nvSpPr>
        <p:spPr>
          <a:xfrm>
            <a:off x="1337231" y="4291818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0" y="0"/>
                </a:moveTo>
                <a:lnTo>
                  <a:pt x="0" y="4699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5" name="object 485"/>
          <p:cNvSpPr/>
          <p:nvPr/>
        </p:nvSpPr>
        <p:spPr>
          <a:xfrm>
            <a:off x="1372273" y="4291818"/>
            <a:ext cx="0" cy="119380"/>
          </a:xfrm>
          <a:custGeom>
            <a:avLst/>
            <a:gdLst/>
            <a:ahLst/>
            <a:cxnLst/>
            <a:rect l="l" t="t" r="r" b="b"/>
            <a:pathLst>
              <a:path h="119379">
                <a:moveTo>
                  <a:pt x="0" y="0"/>
                </a:moveTo>
                <a:lnTo>
                  <a:pt x="0" y="119073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6" name="object 486"/>
          <p:cNvSpPr/>
          <p:nvPr/>
        </p:nvSpPr>
        <p:spPr>
          <a:xfrm>
            <a:off x="1406743" y="4291818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0" y="0"/>
                </a:moveTo>
                <a:lnTo>
                  <a:pt x="0" y="4699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7" name="object 487"/>
          <p:cNvSpPr/>
          <p:nvPr/>
        </p:nvSpPr>
        <p:spPr>
          <a:xfrm>
            <a:off x="1434705" y="4291818"/>
            <a:ext cx="0" cy="119380"/>
          </a:xfrm>
          <a:custGeom>
            <a:avLst/>
            <a:gdLst/>
            <a:ahLst/>
            <a:cxnLst/>
            <a:rect l="l" t="t" r="r" b="b"/>
            <a:pathLst>
              <a:path h="119379">
                <a:moveTo>
                  <a:pt x="0" y="0"/>
                </a:moveTo>
                <a:lnTo>
                  <a:pt x="0" y="119073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8" name="object 488"/>
          <p:cNvSpPr/>
          <p:nvPr/>
        </p:nvSpPr>
        <p:spPr>
          <a:xfrm>
            <a:off x="1469174" y="4291818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0" y="0"/>
                </a:moveTo>
                <a:lnTo>
                  <a:pt x="0" y="4699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9" name="object 489"/>
          <p:cNvSpPr/>
          <p:nvPr/>
        </p:nvSpPr>
        <p:spPr>
          <a:xfrm>
            <a:off x="1504217" y="4291818"/>
            <a:ext cx="0" cy="240665"/>
          </a:xfrm>
          <a:custGeom>
            <a:avLst/>
            <a:gdLst/>
            <a:ahLst/>
            <a:cxnLst/>
            <a:rect l="l" t="t" r="r" b="b"/>
            <a:pathLst>
              <a:path h="240664">
                <a:moveTo>
                  <a:pt x="0" y="0"/>
                </a:moveTo>
                <a:lnTo>
                  <a:pt x="0" y="240073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0" name="object 490"/>
          <p:cNvSpPr/>
          <p:nvPr/>
        </p:nvSpPr>
        <p:spPr>
          <a:xfrm>
            <a:off x="428716" y="4291818"/>
            <a:ext cx="0" cy="243204"/>
          </a:xfrm>
          <a:custGeom>
            <a:avLst/>
            <a:gdLst/>
            <a:ahLst/>
            <a:cxnLst/>
            <a:rect l="l" t="t" r="r" b="b"/>
            <a:pathLst>
              <a:path h="243204">
                <a:moveTo>
                  <a:pt x="0" y="0"/>
                </a:moveTo>
                <a:lnTo>
                  <a:pt x="0" y="242647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1" name="object 491"/>
          <p:cNvSpPr/>
          <p:nvPr/>
        </p:nvSpPr>
        <p:spPr>
          <a:xfrm>
            <a:off x="463186" y="4291818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0" y="0"/>
                </a:moveTo>
                <a:lnTo>
                  <a:pt x="0" y="4699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2" name="object 492"/>
          <p:cNvSpPr/>
          <p:nvPr/>
        </p:nvSpPr>
        <p:spPr>
          <a:xfrm>
            <a:off x="1576443" y="4291818"/>
            <a:ext cx="0" cy="119380"/>
          </a:xfrm>
          <a:custGeom>
            <a:avLst/>
            <a:gdLst/>
            <a:ahLst/>
            <a:cxnLst/>
            <a:rect l="l" t="t" r="r" b="b"/>
            <a:pathLst>
              <a:path h="119379">
                <a:moveTo>
                  <a:pt x="0" y="0"/>
                </a:moveTo>
                <a:lnTo>
                  <a:pt x="0" y="119073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3" name="object 493"/>
          <p:cNvSpPr/>
          <p:nvPr/>
        </p:nvSpPr>
        <p:spPr>
          <a:xfrm>
            <a:off x="1610913" y="4291818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0" y="0"/>
                </a:moveTo>
                <a:lnTo>
                  <a:pt x="0" y="4699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4" name="object 494"/>
          <p:cNvSpPr/>
          <p:nvPr/>
        </p:nvSpPr>
        <p:spPr>
          <a:xfrm>
            <a:off x="1645955" y="4291818"/>
            <a:ext cx="0" cy="119380"/>
          </a:xfrm>
          <a:custGeom>
            <a:avLst/>
            <a:gdLst/>
            <a:ahLst/>
            <a:cxnLst/>
            <a:rect l="l" t="t" r="r" b="b"/>
            <a:pathLst>
              <a:path h="119379">
                <a:moveTo>
                  <a:pt x="0" y="0"/>
                </a:moveTo>
                <a:lnTo>
                  <a:pt x="0" y="119073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5" name="object 495"/>
          <p:cNvSpPr/>
          <p:nvPr/>
        </p:nvSpPr>
        <p:spPr>
          <a:xfrm>
            <a:off x="1680422" y="4291818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0" y="0"/>
                </a:moveTo>
                <a:lnTo>
                  <a:pt x="0" y="4699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6" name="object 496"/>
          <p:cNvSpPr/>
          <p:nvPr/>
        </p:nvSpPr>
        <p:spPr>
          <a:xfrm>
            <a:off x="1708387" y="4291818"/>
            <a:ext cx="0" cy="119380"/>
          </a:xfrm>
          <a:custGeom>
            <a:avLst/>
            <a:gdLst/>
            <a:ahLst/>
            <a:cxnLst/>
            <a:rect l="l" t="t" r="r" b="b"/>
            <a:pathLst>
              <a:path h="119379">
                <a:moveTo>
                  <a:pt x="0" y="0"/>
                </a:moveTo>
                <a:lnTo>
                  <a:pt x="0" y="119073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7" name="object 497"/>
          <p:cNvSpPr/>
          <p:nvPr/>
        </p:nvSpPr>
        <p:spPr>
          <a:xfrm>
            <a:off x="1742857" y="4291818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0" y="0"/>
                </a:moveTo>
                <a:lnTo>
                  <a:pt x="0" y="4699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8" name="object 498"/>
          <p:cNvSpPr/>
          <p:nvPr/>
        </p:nvSpPr>
        <p:spPr>
          <a:xfrm>
            <a:off x="1777899" y="4291818"/>
            <a:ext cx="0" cy="119380"/>
          </a:xfrm>
          <a:custGeom>
            <a:avLst/>
            <a:gdLst/>
            <a:ahLst/>
            <a:cxnLst/>
            <a:rect l="l" t="t" r="r" b="b"/>
            <a:pathLst>
              <a:path h="119379">
                <a:moveTo>
                  <a:pt x="0" y="0"/>
                </a:moveTo>
                <a:lnTo>
                  <a:pt x="0" y="119073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9" name="object 499"/>
          <p:cNvSpPr/>
          <p:nvPr/>
        </p:nvSpPr>
        <p:spPr>
          <a:xfrm>
            <a:off x="1812366" y="4291818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0" y="0"/>
                </a:moveTo>
                <a:lnTo>
                  <a:pt x="0" y="4699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0" name="object 500"/>
          <p:cNvSpPr/>
          <p:nvPr/>
        </p:nvSpPr>
        <p:spPr>
          <a:xfrm>
            <a:off x="1844193" y="4291818"/>
            <a:ext cx="0" cy="119380"/>
          </a:xfrm>
          <a:custGeom>
            <a:avLst/>
            <a:gdLst/>
            <a:ahLst/>
            <a:cxnLst/>
            <a:rect l="l" t="t" r="r" b="b"/>
            <a:pathLst>
              <a:path h="119379">
                <a:moveTo>
                  <a:pt x="0" y="0"/>
                </a:moveTo>
                <a:lnTo>
                  <a:pt x="0" y="119073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1" name="object 501"/>
          <p:cNvSpPr/>
          <p:nvPr/>
        </p:nvSpPr>
        <p:spPr>
          <a:xfrm>
            <a:off x="1878660" y="4291818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0" y="0"/>
                </a:moveTo>
                <a:lnTo>
                  <a:pt x="0" y="4699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2" name="object 502"/>
          <p:cNvSpPr/>
          <p:nvPr/>
        </p:nvSpPr>
        <p:spPr>
          <a:xfrm>
            <a:off x="1913705" y="4291818"/>
            <a:ext cx="0" cy="119380"/>
          </a:xfrm>
          <a:custGeom>
            <a:avLst/>
            <a:gdLst/>
            <a:ahLst/>
            <a:cxnLst/>
            <a:rect l="l" t="t" r="r" b="b"/>
            <a:pathLst>
              <a:path h="119379">
                <a:moveTo>
                  <a:pt x="0" y="0"/>
                </a:moveTo>
                <a:lnTo>
                  <a:pt x="0" y="119073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3" name="object 503"/>
          <p:cNvSpPr/>
          <p:nvPr/>
        </p:nvSpPr>
        <p:spPr>
          <a:xfrm>
            <a:off x="1948172" y="4291818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0" y="0"/>
                </a:moveTo>
                <a:lnTo>
                  <a:pt x="0" y="4699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4" name="object 504"/>
          <p:cNvSpPr/>
          <p:nvPr/>
        </p:nvSpPr>
        <p:spPr>
          <a:xfrm>
            <a:off x="1976137" y="4291818"/>
            <a:ext cx="0" cy="119380"/>
          </a:xfrm>
          <a:custGeom>
            <a:avLst/>
            <a:gdLst/>
            <a:ahLst/>
            <a:cxnLst/>
            <a:rect l="l" t="t" r="r" b="b"/>
            <a:pathLst>
              <a:path h="119379">
                <a:moveTo>
                  <a:pt x="0" y="0"/>
                </a:moveTo>
                <a:lnTo>
                  <a:pt x="0" y="119073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5" name="object 505"/>
          <p:cNvSpPr/>
          <p:nvPr/>
        </p:nvSpPr>
        <p:spPr>
          <a:xfrm>
            <a:off x="2010603" y="4291818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0" y="0"/>
                </a:moveTo>
                <a:lnTo>
                  <a:pt x="0" y="4699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6" name="object 506"/>
          <p:cNvSpPr/>
          <p:nvPr/>
        </p:nvSpPr>
        <p:spPr>
          <a:xfrm>
            <a:off x="2045649" y="4291818"/>
            <a:ext cx="0" cy="119380"/>
          </a:xfrm>
          <a:custGeom>
            <a:avLst/>
            <a:gdLst/>
            <a:ahLst/>
            <a:cxnLst/>
            <a:rect l="l" t="t" r="r" b="b"/>
            <a:pathLst>
              <a:path h="119379">
                <a:moveTo>
                  <a:pt x="0" y="0"/>
                </a:moveTo>
                <a:lnTo>
                  <a:pt x="0" y="119073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7" name="object 507"/>
          <p:cNvSpPr/>
          <p:nvPr/>
        </p:nvSpPr>
        <p:spPr>
          <a:xfrm>
            <a:off x="2080116" y="4291818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0" y="0"/>
                </a:moveTo>
                <a:lnTo>
                  <a:pt x="0" y="4699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8" name="object 508"/>
          <p:cNvSpPr/>
          <p:nvPr/>
        </p:nvSpPr>
        <p:spPr>
          <a:xfrm>
            <a:off x="2114517" y="4291818"/>
            <a:ext cx="0" cy="119380"/>
          </a:xfrm>
          <a:custGeom>
            <a:avLst/>
            <a:gdLst/>
            <a:ahLst/>
            <a:cxnLst/>
            <a:rect l="l" t="t" r="r" b="b"/>
            <a:pathLst>
              <a:path h="119379">
                <a:moveTo>
                  <a:pt x="0" y="0"/>
                </a:moveTo>
                <a:lnTo>
                  <a:pt x="0" y="119073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9" name="object 509"/>
          <p:cNvSpPr/>
          <p:nvPr/>
        </p:nvSpPr>
        <p:spPr>
          <a:xfrm>
            <a:off x="2148983" y="4291818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0" y="0"/>
                </a:moveTo>
                <a:lnTo>
                  <a:pt x="0" y="4699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0" name="object 510"/>
          <p:cNvSpPr/>
          <p:nvPr/>
        </p:nvSpPr>
        <p:spPr>
          <a:xfrm>
            <a:off x="2184026" y="4291818"/>
            <a:ext cx="0" cy="119380"/>
          </a:xfrm>
          <a:custGeom>
            <a:avLst/>
            <a:gdLst/>
            <a:ahLst/>
            <a:cxnLst/>
            <a:rect l="l" t="t" r="r" b="b"/>
            <a:pathLst>
              <a:path h="119379">
                <a:moveTo>
                  <a:pt x="0" y="0"/>
                </a:moveTo>
                <a:lnTo>
                  <a:pt x="0" y="119073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1" name="object 511"/>
          <p:cNvSpPr/>
          <p:nvPr/>
        </p:nvSpPr>
        <p:spPr>
          <a:xfrm>
            <a:off x="2218496" y="4291818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0" y="0"/>
                </a:moveTo>
                <a:lnTo>
                  <a:pt x="0" y="4699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2" name="object 512"/>
          <p:cNvSpPr/>
          <p:nvPr/>
        </p:nvSpPr>
        <p:spPr>
          <a:xfrm>
            <a:off x="2246461" y="4291818"/>
            <a:ext cx="0" cy="119380"/>
          </a:xfrm>
          <a:custGeom>
            <a:avLst/>
            <a:gdLst/>
            <a:ahLst/>
            <a:cxnLst/>
            <a:rect l="l" t="t" r="r" b="b"/>
            <a:pathLst>
              <a:path h="119379">
                <a:moveTo>
                  <a:pt x="0" y="0"/>
                </a:moveTo>
                <a:lnTo>
                  <a:pt x="0" y="119073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3" name="object 513"/>
          <p:cNvSpPr/>
          <p:nvPr/>
        </p:nvSpPr>
        <p:spPr>
          <a:xfrm>
            <a:off x="2280927" y="4291818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0" y="0"/>
                </a:moveTo>
                <a:lnTo>
                  <a:pt x="0" y="4699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4" name="object 514"/>
          <p:cNvSpPr/>
          <p:nvPr/>
        </p:nvSpPr>
        <p:spPr>
          <a:xfrm>
            <a:off x="2315969" y="4291818"/>
            <a:ext cx="0" cy="119380"/>
          </a:xfrm>
          <a:custGeom>
            <a:avLst/>
            <a:gdLst/>
            <a:ahLst/>
            <a:cxnLst/>
            <a:rect l="l" t="t" r="r" b="b"/>
            <a:pathLst>
              <a:path h="119379">
                <a:moveTo>
                  <a:pt x="0" y="0"/>
                </a:moveTo>
                <a:lnTo>
                  <a:pt x="0" y="119073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5" name="object 515"/>
          <p:cNvSpPr/>
          <p:nvPr/>
        </p:nvSpPr>
        <p:spPr>
          <a:xfrm>
            <a:off x="2350439" y="4291818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0" y="0"/>
                </a:moveTo>
                <a:lnTo>
                  <a:pt x="0" y="4699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6" name="object 516"/>
          <p:cNvSpPr/>
          <p:nvPr/>
        </p:nvSpPr>
        <p:spPr>
          <a:xfrm>
            <a:off x="2382267" y="4291818"/>
            <a:ext cx="0" cy="119380"/>
          </a:xfrm>
          <a:custGeom>
            <a:avLst/>
            <a:gdLst/>
            <a:ahLst/>
            <a:cxnLst/>
            <a:rect l="l" t="t" r="r" b="b"/>
            <a:pathLst>
              <a:path h="119379">
                <a:moveTo>
                  <a:pt x="0" y="0"/>
                </a:moveTo>
                <a:lnTo>
                  <a:pt x="0" y="119073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7" name="object 517"/>
          <p:cNvSpPr/>
          <p:nvPr/>
        </p:nvSpPr>
        <p:spPr>
          <a:xfrm>
            <a:off x="2416733" y="4291818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0" y="0"/>
                </a:moveTo>
                <a:lnTo>
                  <a:pt x="0" y="4699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8" name="object 518"/>
          <p:cNvSpPr/>
          <p:nvPr/>
        </p:nvSpPr>
        <p:spPr>
          <a:xfrm>
            <a:off x="2451776" y="4291818"/>
            <a:ext cx="0" cy="119380"/>
          </a:xfrm>
          <a:custGeom>
            <a:avLst/>
            <a:gdLst/>
            <a:ahLst/>
            <a:cxnLst/>
            <a:rect l="l" t="t" r="r" b="b"/>
            <a:pathLst>
              <a:path h="119379">
                <a:moveTo>
                  <a:pt x="0" y="0"/>
                </a:moveTo>
                <a:lnTo>
                  <a:pt x="0" y="119073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9" name="object 519"/>
          <p:cNvSpPr/>
          <p:nvPr/>
        </p:nvSpPr>
        <p:spPr>
          <a:xfrm>
            <a:off x="2486245" y="4291818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0" y="0"/>
                </a:moveTo>
                <a:lnTo>
                  <a:pt x="0" y="4699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0" name="object 520"/>
          <p:cNvSpPr/>
          <p:nvPr/>
        </p:nvSpPr>
        <p:spPr>
          <a:xfrm>
            <a:off x="2514207" y="4291818"/>
            <a:ext cx="0" cy="119380"/>
          </a:xfrm>
          <a:custGeom>
            <a:avLst/>
            <a:gdLst/>
            <a:ahLst/>
            <a:cxnLst/>
            <a:rect l="l" t="t" r="r" b="b"/>
            <a:pathLst>
              <a:path h="119379">
                <a:moveTo>
                  <a:pt x="0" y="0"/>
                </a:moveTo>
                <a:lnTo>
                  <a:pt x="0" y="119073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1" name="object 521"/>
          <p:cNvSpPr/>
          <p:nvPr/>
        </p:nvSpPr>
        <p:spPr>
          <a:xfrm>
            <a:off x="2548677" y="4291818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0" y="0"/>
                </a:moveTo>
                <a:lnTo>
                  <a:pt x="0" y="4699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2" name="object 522"/>
          <p:cNvSpPr/>
          <p:nvPr/>
        </p:nvSpPr>
        <p:spPr>
          <a:xfrm>
            <a:off x="1542690" y="4291818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0" y="0"/>
                </a:moveTo>
                <a:lnTo>
                  <a:pt x="0" y="4699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3" name="object 523"/>
          <p:cNvSpPr/>
          <p:nvPr/>
        </p:nvSpPr>
        <p:spPr>
          <a:xfrm>
            <a:off x="496940" y="4291818"/>
            <a:ext cx="0" cy="119380"/>
          </a:xfrm>
          <a:custGeom>
            <a:avLst/>
            <a:gdLst/>
            <a:ahLst/>
            <a:cxnLst/>
            <a:rect l="l" t="t" r="r" b="b"/>
            <a:pathLst>
              <a:path h="119379">
                <a:moveTo>
                  <a:pt x="0" y="0"/>
                </a:moveTo>
                <a:lnTo>
                  <a:pt x="0" y="119073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4" name="object 524"/>
          <p:cNvSpPr/>
          <p:nvPr/>
        </p:nvSpPr>
        <p:spPr>
          <a:xfrm>
            <a:off x="531409" y="4291818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0" y="0"/>
                </a:moveTo>
                <a:lnTo>
                  <a:pt x="0" y="4699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5" name="object 525"/>
          <p:cNvSpPr/>
          <p:nvPr/>
        </p:nvSpPr>
        <p:spPr>
          <a:xfrm>
            <a:off x="566453" y="4291818"/>
            <a:ext cx="0" cy="119380"/>
          </a:xfrm>
          <a:custGeom>
            <a:avLst/>
            <a:gdLst/>
            <a:ahLst/>
            <a:cxnLst/>
            <a:rect l="l" t="t" r="r" b="b"/>
            <a:pathLst>
              <a:path h="119379">
                <a:moveTo>
                  <a:pt x="0" y="0"/>
                </a:moveTo>
                <a:lnTo>
                  <a:pt x="0" y="119073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6" name="object 526"/>
          <p:cNvSpPr/>
          <p:nvPr/>
        </p:nvSpPr>
        <p:spPr>
          <a:xfrm>
            <a:off x="600919" y="4291818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0" y="0"/>
                </a:moveTo>
                <a:lnTo>
                  <a:pt x="0" y="4699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7" name="object 527"/>
          <p:cNvSpPr/>
          <p:nvPr/>
        </p:nvSpPr>
        <p:spPr>
          <a:xfrm>
            <a:off x="628883" y="4291818"/>
            <a:ext cx="0" cy="119380"/>
          </a:xfrm>
          <a:custGeom>
            <a:avLst/>
            <a:gdLst/>
            <a:ahLst/>
            <a:cxnLst/>
            <a:rect l="l" t="t" r="r" b="b"/>
            <a:pathLst>
              <a:path h="119379">
                <a:moveTo>
                  <a:pt x="0" y="0"/>
                </a:moveTo>
                <a:lnTo>
                  <a:pt x="0" y="119073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8" name="object 528"/>
          <p:cNvSpPr/>
          <p:nvPr/>
        </p:nvSpPr>
        <p:spPr>
          <a:xfrm>
            <a:off x="663354" y="4291818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0" y="0"/>
                </a:moveTo>
                <a:lnTo>
                  <a:pt x="0" y="4699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9" name="object 529"/>
          <p:cNvSpPr/>
          <p:nvPr/>
        </p:nvSpPr>
        <p:spPr>
          <a:xfrm>
            <a:off x="698395" y="4291818"/>
            <a:ext cx="0" cy="119380"/>
          </a:xfrm>
          <a:custGeom>
            <a:avLst/>
            <a:gdLst/>
            <a:ahLst/>
            <a:cxnLst/>
            <a:rect l="l" t="t" r="r" b="b"/>
            <a:pathLst>
              <a:path h="119379">
                <a:moveTo>
                  <a:pt x="0" y="0"/>
                </a:moveTo>
                <a:lnTo>
                  <a:pt x="0" y="119073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0" name="object 530"/>
          <p:cNvSpPr/>
          <p:nvPr/>
        </p:nvSpPr>
        <p:spPr>
          <a:xfrm>
            <a:off x="732862" y="4291818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0" y="0"/>
                </a:moveTo>
                <a:lnTo>
                  <a:pt x="0" y="4699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1" name="object 531"/>
          <p:cNvSpPr/>
          <p:nvPr/>
        </p:nvSpPr>
        <p:spPr>
          <a:xfrm>
            <a:off x="764689" y="4291818"/>
            <a:ext cx="0" cy="119380"/>
          </a:xfrm>
          <a:custGeom>
            <a:avLst/>
            <a:gdLst/>
            <a:ahLst/>
            <a:cxnLst/>
            <a:rect l="l" t="t" r="r" b="b"/>
            <a:pathLst>
              <a:path h="119379">
                <a:moveTo>
                  <a:pt x="0" y="0"/>
                </a:moveTo>
                <a:lnTo>
                  <a:pt x="0" y="119073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2" name="object 532"/>
          <p:cNvSpPr/>
          <p:nvPr/>
        </p:nvSpPr>
        <p:spPr>
          <a:xfrm>
            <a:off x="799156" y="4291818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0" y="0"/>
                </a:moveTo>
                <a:lnTo>
                  <a:pt x="0" y="4699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3" name="object 533"/>
          <p:cNvSpPr/>
          <p:nvPr/>
        </p:nvSpPr>
        <p:spPr>
          <a:xfrm>
            <a:off x="834203" y="4291818"/>
            <a:ext cx="0" cy="119380"/>
          </a:xfrm>
          <a:custGeom>
            <a:avLst/>
            <a:gdLst/>
            <a:ahLst/>
            <a:cxnLst/>
            <a:rect l="l" t="t" r="r" b="b"/>
            <a:pathLst>
              <a:path h="119379">
                <a:moveTo>
                  <a:pt x="0" y="0"/>
                </a:moveTo>
                <a:lnTo>
                  <a:pt x="0" y="119073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4" name="object 534"/>
          <p:cNvSpPr/>
          <p:nvPr/>
        </p:nvSpPr>
        <p:spPr>
          <a:xfrm>
            <a:off x="868668" y="4291818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0" y="0"/>
                </a:moveTo>
                <a:lnTo>
                  <a:pt x="0" y="4699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5" name="object 535"/>
          <p:cNvSpPr/>
          <p:nvPr/>
        </p:nvSpPr>
        <p:spPr>
          <a:xfrm>
            <a:off x="896633" y="4291818"/>
            <a:ext cx="0" cy="119380"/>
          </a:xfrm>
          <a:custGeom>
            <a:avLst/>
            <a:gdLst/>
            <a:ahLst/>
            <a:cxnLst/>
            <a:rect l="l" t="t" r="r" b="b"/>
            <a:pathLst>
              <a:path h="119379">
                <a:moveTo>
                  <a:pt x="0" y="0"/>
                </a:moveTo>
                <a:lnTo>
                  <a:pt x="0" y="119073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6" name="object 536"/>
          <p:cNvSpPr/>
          <p:nvPr/>
        </p:nvSpPr>
        <p:spPr>
          <a:xfrm>
            <a:off x="931100" y="4291818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0" y="0"/>
                </a:moveTo>
                <a:lnTo>
                  <a:pt x="0" y="4699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7" name="object 537"/>
          <p:cNvSpPr/>
          <p:nvPr/>
        </p:nvSpPr>
        <p:spPr>
          <a:xfrm>
            <a:off x="966146" y="4291818"/>
            <a:ext cx="0" cy="119380"/>
          </a:xfrm>
          <a:custGeom>
            <a:avLst/>
            <a:gdLst/>
            <a:ahLst/>
            <a:cxnLst/>
            <a:rect l="l" t="t" r="r" b="b"/>
            <a:pathLst>
              <a:path h="119379">
                <a:moveTo>
                  <a:pt x="0" y="0"/>
                </a:moveTo>
                <a:lnTo>
                  <a:pt x="0" y="119073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8" name="object 538"/>
          <p:cNvSpPr/>
          <p:nvPr/>
        </p:nvSpPr>
        <p:spPr>
          <a:xfrm>
            <a:off x="1000612" y="4291818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0" y="0"/>
                </a:moveTo>
                <a:lnTo>
                  <a:pt x="0" y="4699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9" name="object 539"/>
          <p:cNvSpPr/>
          <p:nvPr/>
        </p:nvSpPr>
        <p:spPr>
          <a:xfrm>
            <a:off x="1035014" y="4291818"/>
            <a:ext cx="0" cy="119380"/>
          </a:xfrm>
          <a:custGeom>
            <a:avLst/>
            <a:gdLst/>
            <a:ahLst/>
            <a:cxnLst/>
            <a:rect l="l" t="t" r="r" b="b"/>
            <a:pathLst>
              <a:path h="119379">
                <a:moveTo>
                  <a:pt x="0" y="0"/>
                </a:moveTo>
                <a:lnTo>
                  <a:pt x="0" y="119073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0" name="object 540"/>
          <p:cNvSpPr/>
          <p:nvPr/>
        </p:nvSpPr>
        <p:spPr>
          <a:xfrm>
            <a:off x="1069480" y="4291818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0" y="0"/>
                </a:moveTo>
                <a:lnTo>
                  <a:pt x="0" y="4699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1" name="object 541"/>
          <p:cNvSpPr/>
          <p:nvPr/>
        </p:nvSpPr>
        <p:spPr>
          <a:xfrm>
            <a:off x="1104522" y="4291818"/>
            <a:ext cx="0" cy="119380"/>
          </a:xfrm>
          <a:custGeom>
            <a:avLst/>
            <a:gdLst/>
            <a:ahLst/>
            <a:cxnLst/>
            <a:rect l="l" t="t" r="r" b="b"/>
            <a:pathLst>
              <a:path h="119379">
                <a:moveTo>
                  <a:pt x="0" y="0"/>
                </a:moveTo>
                <a:lnTo>
                  <a:pt x="0" y="119073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2" name="object 542"/>
          <p:cNvSpPr/>
          <p:nvPr/>
        </p:nvSpPr>
        <p:spPr>
          <a:xfrm>
            <a:off x="1138993" y="4291818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0" y="0"/>
                </a:moveTo>
                <a:lnTo>
                  <a:pt x="0" y="4699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3" name="object 543"/>
          <p:cNvSpPr/>
          <p:nvPr/>
        </p:nvSpPr>
        <p:spPr>
          <a:xfrm>
            <a:off x="1166958" y="4291818"/>
            <a:ext cx="0" cy="119380"/>
          </a:xfrm>
          <a:custGeom>
            <a:avLst/>
            <a:gdLst/>
            <a:ahLst/>
            <a:cxnLst/>
            <a:rect l="l" t="t" r="r" b="b"/>
            <a:pathLst>
              <a:path h="119379">
                <a:moveTo>
                  <a:pt x="0" y="0"/>
                </a:moveTo>
                <a:lnTo>
                  <a:pt x="0" y="119073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4" name="object 544"/>
          <p:cNvSpPr/>
          <p:nvPr/>
        </p:nvSpPr>
        <p:spPr>
          <a:xfrm>
            <a:off x="1201423" y="4291818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0" y="0"/>
                </a:moveTo>
                <a:lnTo>
                  <a:pt x="0" y="4699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5" name="object 545"/>
          <p:cNvSpPr/>
          <p:nvPr/>
        </p:nvSpPr>
        <p:spPr>
          <a:xfrm>
            <a:off x="1236466" y="4291818"/>
            <a:ext cx="0" cy="119380"/>
          </a:xfrm>
          <a:custGeom>
            <a:avLst/>
            <a:gdLst/>
            <a:ahLst/>
            <a:cxnLst/>
            <a:rect l="l" t="t" r="r" b="b"/>
            <a:pathLst>
              <a:path h="119379">
                <a:moveTo>
                  <a:pt x="0" y="0"/>
                </a:moveTo>
                <a:lnTo>
                  <a:pt x="0" y="119073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6" name="object 546"/>
          <p:cNvSpPr/>
          <p:nvPr/>
        </p:nvSpPr>
        <p:spPr>
          <a:xfrm>
            <a:off x="1270937" y="4291818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0" y="0"/>
                </a:moveTo>
                <a:lnTo>
                  <a:pt x="0" y="4699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7" name="object 547"/>
          <p:cNvSpPr/>
          <p:nvPr/>
        </p:nvSpPr>
        <p:spPr>
          <a:xfrm>
            <a:off x="1302764" y="4291818"/>
            <a:ext cx="0" cy="119380"/>
          </a:xfrm>
          <a:custGeom>
            <a:avLst/>
            <a:gdLst/>
            <a:ahLst/>
            <a:cxnLst/>
            <a:rect l="l" t="t" r="r" b="b"/>
            <a:pathLst>
              <a:path h="119379">
                <a:moveTo>
                  <a:pt x="0" y="0"/>
                </a:moveTo>
                <a:lnTo>
                  <a:pt x="0" y="119073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8" name="object 548"/>
          <p:cNvSpPr/>
          <p:nvPr/>
        </p:nvSpPr>
        <p:spPr>
          <a:xfrm>
            <a:off x="1337231" y="4291818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0" y="0"/>
                </a:moveTo>
                <a:lnTo>
                  <a:pt x="0" y="4699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9" name="object 549"/>
          <p:cNvSpPr/>
          <p:nvPr/>
        </p:nvSpPr>
        <p:spPr>
          <a:xfrm>
            <a:off x="1372273" y="4291818"/>
            <a:ext cx="0" cy="119380"/>
          </a:xfrm>
          <a:custGeom>
            <a:avLst/>
            <a:gdLst/>
            <a:ahLst/>
            <a:cxnLst/>
            <a:rect l="l" t="t" r="r" b="b"/>
            <a:pathLst>
              <a:path h="119379">
                <a:moveTo>
                  <a:pt x="0" y="0"/>
                </a:moveTo>
                <a:lnTo>
                  <a:pt x="0" y="119073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0" name="object 550"/>
          <p:cNvSpPr/>
          <p:nvPr/>
        </p:nvSpPr>
        <p:spPr>
          <a:xfrm>
            <a:off x="1406743" y="4291818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0" y="0"/>
                </a:moveTo>
                <a:lnTo>
                  <a:pt x="0" y="4699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1" name="object 551"/>
          <p:cNvSpPr/>
          <p:nvPr/>
        </p:nvSpPr>
        <p:spPr>
          <a:xfrm>
            <a:off x="1434705" y="4291818"/>
            <a:ext cx="0" cy="119380"/>
          </a:xfrm>
          <a:custGeom>
            <a:avLst/>
            <a:gdLst/>
            <a:ahLst/>
            <a:cxnLst/>
            <a:rect l="l" t="t" r="r" b="b"/>
            <a:pathLst>
              <a:path h="119379">
                <a:moveTo>
                  <a:pt x="0" y="0"/>
                </a:moveTo>
                <a:lnTo>
                  <a:pt x="0" y="119073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2" name="object 552"/>
          <p:cNvSpPr/>
          <p:nvPr/>
        </p:nvSpPr>
        <p:spPr>
          <a:xfrm>
            <a:off x="1469174" y="4291818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0" y="0"/>
                </a:moveTo>
                <a:lnTo>
                  <a:pt x="0" y="4699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3" name="object 553"/>
          <p:cNvSpPr/>
          <p:nvPr/>
        </p:nvSpPr>
        <p:spPr>
          <a:xfrm>
            <a:off x="1504217" y="4291818"/>
            <a:ext cx="0" cy="240665"/>
          </a:xfrm>
          <a:custGeom>
            <a:avLst/>
            <a:gdLst/>
            <a:ahLst/>
            <a:cxnLst/>
            <a:rect l="l" t="t" r="r" b="b"/>
            <a:pathLst>
              <a:path h="240664">
                <a:moveTo>
                  <a:pt x="0" y="0"/>
                </a:moveTo>
                <a:lnTo>
                  <a:pt x="0" y="240073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4" name="object 554"/>
          <p:cNvSpPr/>
          <p:nvPr/>
        </p:nvSpPr>
        <p:spPr>
          <a:xfrm>
            <a:off x="428716" y="4291818"/>
            <a:ext cx="0" cy="243204"/>
          </a:xfrm>
          <a:custGeom>
            <a:avLst/>
            <a:gdLst/>
            <a:ahLst/>
            <a:cxnLst/>
            <a:rect l="l" t="t" r="r" b="b"/>
            <a:pathLst>
              <a:path h="243204">
                <a:moveTo>
                  <a:pt x="0" y="0"/>
                </a:moveTo>
                <a:lnTo>
                  <a:pt x="0" y="242647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5" name="object 555"/>
          <p:cNvSpPr/>
          <p:nvPr/>
        </p:nvSpPr>
        <p:spPr>
          <a:xfrm>
            <a:off x="463186" y="4291818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0" y="0"/>
                </a:moveTo>
                <a:lnTo>
                  <a:pt x="0" y="4699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6" name="object 556"/>
          <p:cNvSpPr txBox="1"/>
          <p:nvPr/>
        </p:nvSpPr>
        <p:spPr>
          <a:xfrm>
            <a:off x="532549" y="4389644"/>
            <a:ext cx="4109085" cy="1244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1091565" algn="l"/>
                <a:tab pos="2167890" algn="l"/>
                <a:tab pos="3247390" algn="l"/>
              </a:tabLst>
            </a:pPr>
            <a:r>
              <a:rPr sz="650" u="sng" spc="-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1</a:t>
            </a:r>
            <a:r>
              <a:rPr sz="650" spc="-5" dirty="0">
                <a:solidFill>
                  <a:srgbClr val="151616"/>
                </a:solidFill>
                <a:latin typeface="Arial"/>
                <a:cs typeface="Arial"/>
              </a:rPr>
              <a:t>    </a:t>
            </a:r>
            <a:r>
              <a:rPr sz="650" u="sng" spc="-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1</a:t>
            </a:r>
            <a:r>
              <a:rPr sz="650" spc="-5" dirty="0">
                <a:solidFill>
                  <a:srgbClr val="151616"/>
                </a:solidFill>
                <a:latin typeface="Arial"/>
                <a:cs typeface="Arial"/>
              </a:rPr>
              <a:t>     </a:t>
            </a:r>
            <a:r>
              <a:rPr sz="650" u="sng" spc="-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3</a:t>
            </a:r>
            <a:r>
              <a:rPr sz="650" spc="-5" dirty="0">
                <a:solidFill>
                  <a:srgbClr val="151616"/>
                </a:solidFill>
                <a:latin typeface="Arial"/>
                <a:cs typeface="Arial"/>
              </a:rPr>
              <a:t>    </a:t>
            </a:r>
            <a:r>
              <a:rPr sz="650" u="sng" spc="-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1</a:t>
            </a:r>
            <a:r>
              <a:rPr sz="650" spc="-5" dirty="0">
                <a:solidFill>
                  <a:srgbClr val="151616"/>
                </a:solidFill>
                <a:latin typeface="Arial"/>
                <a:cs typeface="Arial"/>
              </a:rPr>
              <a:t>     </a:t>
            </a:r>
            <a:r>
              <a:rPr sz="650" u="sng" spc="-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5</a:t>
            </a:r>
            <a:r>
              <a:rPr sz="650" spc="1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650" u="sng" spc="-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3</a:t>
            </a:r>
            <a:r>
              <a:rPr sz="650" spc="-5" dirty="0">
                <a:solidFill>
                  <a:srgbClr val="151616"/>
                </a:solidFill>
                <a:latin typeface="Arial"/>
                <a:cs typeface="Arial"/>
              </a:rPr>
              <a:t>  </a:t>
            </a:r>
            <a:r>
              <a:rPr sz="650" spc="1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650" u="sng" spc="-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7</a:t>
            </a:r>
            <a:r>
              <a:rPr sz="650" spc="-5" dirty="0">
                <a:solidFill>
                  <a:srgbClr val="151616"/>
                </a:solidFill>
                <a:latin typeface="Arial"/>
                <a:cs typeface="Arial"/>
              </a:rPr>
              <a:t>	</a:t>
            </a:r>
            <a:r>
              <a:rPr sz="650" u="sng" spc="-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1</a:t>
            </a:r>
            <a:r>
              <a:rPr sz="650" spc="-5" dirty="0">
                <a:solidFill>
                  <a:srgbClr val="151616"/>
                </a:solidFill>
                <a:latin typeface="Arial"/>
                <a:cs typeface="Arial"/>
              </a:rPr>
              <a:t>    </a:t>
            </a:r>
            <a:r>
              <a:rPr sz="650" u="sng" spc="-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1</a:t>
            </a:r>
            <a:r>
              <a:rPr sz="650" spc="-5" dirty="0">
                <a:solidFill>
                  <a:srgbClr val="151616"/>
                </a:solidFill>
                <a:latin typeface="Arial"/>
                <a:cs typeface="Arial"/>
              </a:rPr>
              <a:t>     </a:t>
            </a:r>
            <a:r>
              <a:rPr sz="650" u="sng" spc="-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3</a:t>
            </a:r>
            <a:r>
              <a:rPr sz="650" spc="-5" dirty="0">
                <a:solidFill>
                  <a:srgbClr val="151616"/>
                </a:solidFill>
                <a:latin typeface="Arial"/>
                <a:cs typeface="Arial"/>
              </a:rPr>
              <a:t>    </a:t>
            </a:r>
            <a:r>
              <a:rPr sz="650" u="sng" spc="-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1</a:t>
            </a:r>
            <a:r>
              <a:rPr sz="650" spc="-5" dirty="0">
                <a:solidFill>
                  <a:srgbClr val="151616"/>
                </a:solidFill>
                <a:latin typeface="Arial"/>
                <a:cs typeface="Arial"/>
              </a:rPr>
              <a:t>     </a:t>
            </a:r>
            <a:r>
              <a:rPr sz="650" u="sng" spc="-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5</a:t>
            </a:r>
            <a:r>
              <a:rPr sz="650" spc="1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650" u="sng" spc="-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3</a:t>
            </a:r>
            <a:r>
              <a:rPr sz="650" spc="-5" dirty="0">
                <a:solidFill>
                  <a:srgbClr val="151616"/>
                </a:solidFill>
                <a:latin typeface="Arial"/>
                <a:cs typeface="Arial"/>
              </a:rPr>
              <a:t>  </a:t>
            </a:r>
            <a:r>
              <a:rPr sz="650" spc="1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650" u="sng" spc="-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7</a:t>
            </a:r>
            <a:r>
              <a:rPr sz="650" spc="-5" dirty="0">
                <a:solidFill>
                  <a:srgbClr val="151616"/>
                </a:solidFill>
                <a:latin typeface="Arial"/>
                <a:cs typeface="Arial"/>
              </a:rPr>
              <a:t>	</a:t>
            </a:r>
            <a:r>
              <a:rPr sz="650" u="sng" spc="-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1</a:t>
            </a:r>
            <a:r>
              <a:rPr sz="650" spc="-5" dirty="0">
                <a:solidFill>
                  <a:srgbClr val="151616"/>
                </a:solidFill>
                <a:latin typeface="Arial"/>
                <a:cs typeface="Arial"/>
              </a:rPr>
              <a:t>    </a:t>
            </a:r>
            <a:r>
              <a:rPr sz="650" u="sng" spc="-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1</a:t>
            </a:r>
            <a:r>
              <a:rPr sz="650" spc="-5" dirty="0">
                <a:solidFill>
                  <a:srgbClr val="151616"/>
                </a:solidFill>
                <a:latin typeface="Arial"/>
                <a:cs typeface="Arial"/>
              </a:rPr>
              <a:t>     </a:t>
            </a:r>
            <a:r>
              <a:rPr sz="650" u="sng" spc="-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3</a:t>
            </a:r>
            <a:r>
              <a:rPr sz="650" spc="-5" dirty="0">
                <a:solidFill>
                  <a:srgbClr val="151616"/>
                </a:solidFill>
                <a:latin typeface="Arial"/>
                <a:cs typeface="Arial"/>
              </a:rPr>
              <a:t>    </a:t>
            </a:r>
            <a:r>
              <a:rPr sz="650" u="sng" spc="-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1</a:t>
            </a:r>
            <a:r>
              <a:rPr sz="650" spc="-5" dirty="0">
                <a:solidFill>
                  <a:srgbClr val="151616"/>
                </a:solidFill>
                <a:latin typeface="Arial"/>
                <a:cs typeface="Arial"/>
              </a:rPr>
              <a:t>     </a:t>
            </a:r>
            <a:r>
              <a:rPr sz="650" u="sng" spc="-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5</a:t>
            </a:r>
            <a:r>
              <a:rPr sz="650" spc="1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650" u="sng" spc="-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3</a:t>
            </a:r>
            <a:r>
              <a:rPr sz="650" spc="-5" dirty="0">
                <a:solidFill>
                  <a:srgbClr val="151616"/>
                </a:solidFill>
                <a:latin typeface="Arial"/>
                <a:cs typeface="Arial"/>
              </a:rPr>
              <a:t>  </a:t>
            </a:r>
            <a:r>
              <a:rPr sz="650" spc="1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650" u="sng" spc="-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7</a:t>
            </a:r>
            <a:r>
              <a:rPr sz="650" spc="-5" dirty="0">
                <a:solidFill>
                  <a:srgbClr val="151616"/>
                </a:solidFill>
                <a:latin typeface="Arial"/>
                <a:cs typeface="Arial"/>
              </a:rPr>
              <a:t>	</a:t>
            </a:r>
            <a:r>
              <a:rPr sz="650" u="sng" spc="-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1</a:t>
            </a:r>
            <a:r>
              <a:rPr sz="650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650" u="sng" spc="-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1</a:t>
            </a:r>
            <a:r>
              <a:rPr sz="650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650" u="sng" spc="-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3</a:t>
            </a:r>
            <a:r>
              <a:rPr sz="650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650" u="sng" spc="-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1</a:t>
            </a:r>
            <a:r>
              <a:rPr sz="650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650" u="sng" spc="-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5</a:t>
            </a:r>
            <a:r>
              <a:rPr sz="650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650" u="sng" spc="-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3</a:t>
            </a:r>
            <a:r>
              <a:rPr sz="650" spc="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650" u="sng" spc="-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7</a:t>
            </a:r>
            <a:endParaRPr sz="650">
              <a:latin typeface="Arial"/>
              <a:cs typeface="Arial"/>
            </a:endParaRPr>
          </a:p>
        </p:txBody>
      </p:sp>
      <p:sp>
        <p:nvSpPr>
          <p:cNvPr id="557" name="object 557"/>
          <p:cNvSpPr txBox="1"/>
          <p:nvPr/>
        </p:nvSpPr>
        <p:spPr>
          <a:xfrm>
            <a:off x="532549" y="4375303"/>
            <a:ext cx="4224020" cy="25209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650" spc="-5" dirty="0">
                <a:solidFill>
                  <a:srgbClr val="151616"/>
                </a:solidFill>
                <a:latin typeface="Arial"/>
                <a:cs typeface="Arial"/>
              </a:rPr>
              <a:t>8   </a:t>
            </a:r>
            <a:r>
              <a:rPr sz="650" spc="-6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151616"/>
                </a:solidFill>
                <a:latin typeface="Arial"/>
                <a:cs typeface="Arial"/>
              </a:rPr>
              <a:t>4</a:t>
            </a:r>
            <a:r>
              <a:rPr sz="650" dirty="0">
                <a:solidFill>
                  <a:srgbClr val="151616"/>
                </a:solidFill>
                <a:latin typeface="Arial"/>
                <a:cs typeface="Arial"/>
              </a:rPr>
              <a:t>   </a:t>
            </a:r>
            <a:r>
              <a:rPr sz="650" spc="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151616"/>
                </a:solidFill>
                <a:latin typeface="Arial"/>
                <a:cs typeface="Arial"/>
              </a:rPr>
              <a:t>8</a:t>
            </a:r>
            <a:r>
              <a:rPr sz="650" dirty="0">
                <a:solidFill>
                  <a:srgbClr val="151616"/>
                </a:solidFill>
                <a:latin typeface="Arial"/>
                <a:cs typeface="Arial"/>
              </a:rPr>
              <a:t>  </a:t>
            </a:r>
            <a:r>
              <a:rPr sz="650" spc="5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151616"/>
                </a:solidFill>
                <a:latin typeface="Arial"/>
                <a:cs typeface="Arial"/>
              </a:rPr>
              <a:t>2</a:t>
            </a:r>
            <a:r>
              <a:rPr sz="650" dirty="0">
                <a:solidFill>
                  <a:srgbClr val="151616"/>
                </a:solidFill>
                <a:latin typeface="Arial"/>
                <a:cs typeface="Arial"/>
              </a:rPr>
              <a:t>   </a:t>
            </a:r>
            <a:r>
              <a:rPr sz="650" spc="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151616"/>
                </a:solidFill>
                <a:latin typeface="Arial"/>
                <a:cs typeface="Arial"/>
              </a:rPr>
              <a:t>8</a:t>
            </a:r>
            <a:r>
              <a:rPr sz="650" dirty="0">
                <a:solidFill>
                  <a:srgbClr val="151616"/>
                </a:solidFill>
                <a:latin typeface="Arial"/>
                <a:cs typeface="Arial"/>
              </a:rPr>
              <a:t>   </a:t>
            </a:r>
            <a:r>
              <a:rPr sz="650" spc="-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151616"/>
                </a:solidFill>
                <a:latin typeface="Arial"/>
                <a:cs typeface="Arial"/>
              </a:rPr>
              <a:t>4</a:t>
            </a:r>
            <a:r>
              <a:rPr sz="650" dirty="0">
                <a:solidFill>
                  <a:srgbClr val="151616"/>
                </a:solidFill>
                <a:latin typeface="Arial"/>
                <a:cs typeface="Arial"/>
              </a:rPr>
              <a:t>   </a:t>
            </a:r>
            <a:r>
              <a:rPr sz="650" spc="-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151616"/>
                </a:solidFill>
                <a:latin typeface="Arial"/>
                <a:cs typeface="Arial"/>
              </a:rPr>
              <a:t>8</a:t>
            </a:r>
            <a:r>
              <a:rPr sz="650" spc="-10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175" spc="15" baseline="1915" dirty="0">
                <a:solidFill>
                  <a:srgbClr val="151616"/>
                </a:solidFill>
                <a:latin typeface="Arial"/>
                <a:cs typeface="Arial"/>
              </a:rPr>
              <a:t>1</a:t>
            </a:r>
            <a:r>
              <a:rPr sz="2175" baseline="19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175" spc="157" baseline="19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151616"/>
                </a:solidFill>
                <a:latin typeface="Arial"/>
                <a:cs typeface="Arial"/>
              </a:rPr>
              <a:t>8</a:t>
            </a:r>
            <a:r>
              <a:rPr sz="650" dirty="0">
                <a:solidFill>
                  <a:srgbClr val="151616"/>
                </a:solidFill>
                <a:latin typeface="Arial"/>
                <a:cs typeface="Arial"/>
              </a:rPr>
              <a:t>   </a:t>
            </a:r>
            <a:r>
              <a:rPr sz="650" spc="-6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151616"/>
                </a:solidFill>
                <a:latin typeface="Arial"/>
                <a:cs typeface="Arial"/>
              </a:rPr>
              <a:t>4</a:t>
            </a:r>
            <a:r>
              <a:rPr sz="650" dirty="0">
                <a:solidFill>
                  <a:srgbClr val="151616"/>
                </a:solidFill>
                <a:latin typeface="Arial"/>
                <a:cs typeface="Arial"/>
              </a:rPr>
              <a:t>   </a:t>
            </a:r>
            <a:r>
              <a:rPr sz="650" spc="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151616"/>
                </a:solidFill>
                <a:latin typeface="Arial"/>
                <a:cs typeface="Arial"/>
              </a:rPr>
              <a:t>8</a:t>
            </a:r>
            <a:r>
              <a:rPr sz="650" dirty="0">
                <a:solidFill>
                  <a:srgbClr val="151616"/>
                </a:solidFill>
                <a:latin typeface="Arial"/>
                <a:cs typeface="Arial"/>
              </a:rPr>
              <a:t>  </a:t>
            </a:r>
            <a:r>
              <a:rPr sz="650" spc="5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151616"/>
                </a:solidFill>
                <a:latin typeface="Arial"/>
                <a:cs typeface="Arial"/>
              </a:rPr>
              <a:t>2</a:t>
            </a:r>
            <a:r>
              <a:rPr sz="650" dirty="0">
                <a:solidFill>
                  <a:srgbClr val="151616"/>
                </a:solidFill>
                <a:latin typeface="Arial"/>
                <a:cs typeface="Arial"/>
              </a:rPr>
              <a:t>   </a:t>
            </a:r>
            <a:r>
              <a:rPr sz="650" spc="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151616"/>
                </a:solidFill>
                <a:latin typeface="Arial"/>
                <a:cs typeface="Arial"/>
              </a:rPr>
              <a:t>8</a:t>
            </a:r>
            <a:r>
              <a:rPr sz="650" dirty="0">
                <a:solidFill>
                  <a:srgbClr val="151616"/>
                </a:solidFill>
                <a:latin typeface="Arial"/>
                <a:cs typeface="Arial"/>
              </a:rPr>
              <a:t>   </a:t>
            </a:r>
            <a:r>
              <a:rPr sz="650" spc="-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151616"/>
                </a:solidFill>
                <a:latin typeface="Arial"/>
                <a:cs typeface="Arial"/>
              </a:rPr>
              <a:t>4</a:t>
            </a:r>
            <a:r>
              <a:rPr sz="650" dirty="0">
                <a:solidFill>
                  <a:srgbClr val="151616"/>
                </a:solidFill>
                <a:latin typeface="Arial"/>
                <a:cs typeface="Arial"/>
              </a:rPr>
              <a:t>   </a:t>
            </a:r>
            <a:r>
              <a:rPr sz="650" spc="-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650" spc="40" dirty="0">
                <a:solidFill>
                  <a:srgbClr val="151616"/>
                </a:solidFill>
                <a:latin typeface="Arial"/>
                <a:cs typeface="Arial"/>
              </a:rPr>
              <a:t>8</a:t>
            </a:r>
            <a:r>
              <a:rPr sz="2175" spc="15" baseline="1915" dirty="0">
                <a:solidFill>
                  <a:srgbClr val="151616"/>
                </a:solidFill>
                <a:latin typeface="Arial"/>
                <a:cs typeface="Arial"/>
              </a:rPr>
              <a:t>2</a:t>
            </a:r>
            <a:r>
              <a:rPr sz="2175" baseline="19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175" spc="157" baseline="19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151616"/>
                </a:solidFill>
                <a:latin typeface="Arial"/>
                <a:cs typeface="Arial"/>
              </a:rPr>
              <a:t>8</a:t>
            </a:r>
            <a:r>
              <a:rPr sz="650" dirty="0">
                <a:solidFill>
                  <a:srgbClr val="151616"/>
                </a:solidFill>
                <a:latin typeface="Arial"/>
                <a:cs typeface="Arial"/>
              </a:rPr>
              <a:t>   </a:t>
            </a:r>
            <a:r>
              <a:rPr sz="650" spc="-6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151616"/>
                </a:solidFill>
                <a:latin typeface="Arial"/>
                <a:cs typeface="Arial"/>
              </a:rPr>
              <a:t>4</a:t>
            </a:r>
            <a:r>
              <a:rPr sz="650" dirty="0">
                <a:solidFill>
                  <a:srgbClr val="151616"/>
                </a:solidFill>
                <a:latin typeface="Arial"/>
                <a:cs typeface="Arial"/>
              </a:rPr>
              <a:t>   </a:t>
            </a:r>
            <a:r>
              <a:rPr sz="650" spc="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151616"/>
                </a:solidFill>
                <a:latin typeface="Arial"/>
                <a:cs typeface="Arial"/>
              </a:rPr>
              <a:t>8</a:t>
            </a:r>
            <a:r>
              <a:rPr sz="650" dirty="0">
                <a:solidFill>
                  <a:srgbClr val="151616"/>
                </a:solidFill>
                <a:latin typeface="Arial"/>
                <a:cs typeface="Arial"/>
              </a:rPr>
              <a:t>  </a:t>
            </a:r>
            <a:r>
              <a:rPr sz="650" spc="5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151616"/>
                </a:solidFill>
                <a:latin typeface="Arial"/>
                <a:cs typeface="Arial"/>
              </a:rPr>
              <a:t>2</a:t>
            </a:r>
            <a:r>
              <a:rPr sz="650" dirty="0">
                <a:solidFill>
                  <a:srgbClr val="151616"/>
                </a:solidFill>
                <a:latin typeface="Arial"/>
                <a:cs typeface="Arial"/>
              </a:rPr>
              <a:t>   </a:t>
            </a:r>
            <a:r>
              <a:rPr sz="650" spc="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151616"/>
                </a:solidFill>
                <a:latin typeface="Arial"/>
                <a:cs typeface="Arial"/>
              </a:rPr>
              <a:t>8</a:t>
            </a:r>
            <a:r>
              <a:rPr sz="650" dirty="0">
                <a:solidFill>
                  <a:srgbClr val="151616"/>
                </a:solidFill>
                <a:latin typeface="Arial"/>
                <a:cs typeface="Arial"/>
              </a:rPr>
              <a:t>   </a:t>
            </a:r>
            <a:r>
              <a:rPr sz="650" spc="-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151616"/>
                </a:solidFill>
                <a:latin typeface="Arial"/>
                <a:cs typeface="Arial"/>
              </a:rPr>
              <a:t>4</a:t>
            </a:r>
            <a:r>
              <a:rPr sz="650" dirty="0">
                <a:solidFill>
                  <a:srgbClr val="151616"/>
                </a:solidFill>
                <a:latin typeface="Arial"/>
                <a:cs typeface="Arial"/>
              </a:rPr>
              <a:t>   </a:t>
            </a:r>
            <a:r>
              <a:rPr sz="650" spc="-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151616"/>
                </a:solidFill>
                <a:latin typeface="Arial"/>
                <a:cs typeface="Arial"/>
              </a:rPr>
              <a:t>8</a:t>
            </a:r>
            <a:r>
              <a:rPr sz="650" spc="-10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175" spc="15" baseline="1915" dirty="0">
                <a:solidFill>
                  <a:srgbClr val="151616"/>
                </a:solidFill>
                <a:latin typeface="Arial"/>
                <a:cs typeface="Arial"/>
              </a:rPr>
              <a:t>3</a:t>
            </a:r>
            <a:r>
              <a:rPr sz="2175" baseline="19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175" spc="157" baseline="19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151616"/>
                </a:solidFill>
                <a:latin typeface="Arial"/>
                <a:cs typeface="Arial"/>
              </a:rPr>
              <a:t>8</a:t>
            </a:r>
            <a:r>
              <a:rPr sz="650" dirty="0">
                <a:solidFill>
                  <a:srgbClr val="151616"/>
                </a:solidFill>
                <a:latin typeface="Arial"/>
                <a:cs typeface="Arial"/>
              </a:rPr>
              <a:t>   </a:t>
            </a:r>
            <a:r>
              <a:rPr sz="650" spc="-6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151616"/>
                </a:solidFill>
                <a:latin typeface="Arial"/>
                <a:cs typeface="Arial"/>
              </a:rPr>
              <a:t>4</a:t>
            </a:r>
            <a:r>
              <a:rPr sz="650" dirty="0">
                <a:solidFill>
                  <a:srgbClr val="151616"/>
                </a:solidFill>
                <a:latin typeface="Arial"/>
                <a:cs typeface="Arial"/>
              </a:rPr>
              <a:t>   </a:t>
            </a:r>
            <a:r>
              <a:rPr sz="650" spc="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151616"/>
                </a:solidFill>
                <a:latin typeface="Arial"/>
                <a:cs typeface="Arial"/>
              </a:rPr>
              <a:t>8</a:t>
            </a:r>
            <a:r>
              <a:rPr sz="650" dirty="0">
                <a:solidFill>
                  <a:srgbClr val="151616"/>
                </a:solidFill>
                <a:latin typeface="Arial"/>
                <a:cs typeface="Arial"/>
              </a:rPr>
              <a:t>  </a:t>
            </a:r>
            <a:r>
              <a:rPr sz="650" spc="5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151616"/>
                </a:solidFill>
                <a:latin typeface="Arial"/>
                <a:cs typeface="Arial"/>
              </a:rPr>
              <a:t>2</a:t>
            </a:r>
            <a:r>
              <a:rPr sz="650" dirty="0">
                <a:solidFill>
                  <a:srgbClr val="151616"/>
                </a:solidFill>
                <a:latin typeface="Arial"/>
                <a:cs typeface="Arial"/>
              </a:rPr>
              <a:t>   </a:t>
            </a:r>
            <a:r>
              <a:rPr sz="650" spc="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151616"/>
                </a:solidFill>
                <a:latin typeface="Arial"/>
                <a:cs typeface="Arial"/>
              </a:rPr>
              <a:t>8</a:t>
            </a:r>
            <a:r>
              <a:rPr sz="650" dirty="0">
                <a:solidFill>
                  <a:srgbClr val="151616"/>
                </a:solidFill>
                <a:latin typeface="Arial"/>
                <a:cs typeface="Arial"/>
              </a:rPr>
              <a:t>   </a:t>
            </a:r>
            <a:r>
              <a:rPr sz="650" spc="-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151616"/>
                </a:solidFill>
                <a:latin typeface="Arial"/>
                <a:cs typeface="Arial"/>
              </a:rPr>
              <a:t>4</a:t>
            </a:r>
            <a:r>
              <a:rPr sz="650" dirty="0">
                <a:solidFill>
                  <a:srgbClr val="151616"/>
                </a:solidFill>
                <a:latin typeface="Arial"/>
                <a:cs typeface="Arial"/>
              </a:rPr>
              <a:t>   </a:t>
            </a:r>
            <a:r>
              <a:rPr sz="650" spc="-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151616"/>
                </a:solidFill>
                <a:latin typeface="Arial"/>
                <a:cs typeface="Arial"/>
              </a:rPr>
              <a:t>8</a:t>
            </a:r>
            <a:r>
              <a:rPr sz="650" spc="-10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175" spc="15" baseline="1915" dirty="0">
                <a:solidFill>
                  <a:srgbClr val="151616"/>
                </a:solidFill>
                <a:latin typeface="Arial"/>
                <a:cs typeface="Arial"/>
              </a:rPr>
              <a:t>4</a:t>
            </a:r>
            <a:endParaRPr sz="2175" baseline="1915">
              <a:latin typeface="Arial"/>
              <a:cs typeface="Arial"/>
            </a:endParaRPr>
          </a:p>
        </p:txBody>
      </p:sp>
      <p:sp>
        <p:nvSpPr>
          <p:cNvPr id="558" name="object 558"/>
          <p:cNvSpPr/>
          <p:nvPr/>
        </p:nvSpPr>
        <p:spPr>
          <a:xfrm>
            <a:off x="1576443" y="4291818"/>
            <a:ext cx="0" cy="119380"/>
          </a:xfrm>
          <a:custGeom>
            <a:avLst/>
            <a:gdLst/>
            <a:ahLst/>
            <a:cxnLst/>
            <a:rect l="l" t="t" r="r" b="b"/>
            <a:pathLst>
              <a:path h="119379">
                <a:moveTo>
                  <a:pt x="0" y="0"/>
                </a:moveTo>
                <a:lnTo>
                  <a:pt x="0" y="119073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9" name="object 559"/>
          <p:cNvSpPr/>
          <p:nvPr/>
        </p:nvSpPr>
        <p:spPr>
          <a:xfrm>
            <a:off x="1610913" y="4291818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0" y="0"/>
                </a:moveTo>
                <a:lnTo>
                  <a:pt x="0" y="4699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0" name="object 560"/>
          <p:cNvSpPr/>
          <p:nvPr/>
        </p:nvSpPr>
        <p:spPr>
          <a:xfrm>
            <a:off x="1645955" y="4291818"/>
            <a:ext cx="0" cy="119380"/>
          </a:xfrm>
          <a:custGeom>
            <a:avLst/>
            <a:gdLst/>
            <a:ahLst/>
            <a:cxnLst/>
            <a:rect l="l" t="t" r="r" b="b"/>
            <a:pathLst>
              <a:path h="119379">
                <a:moveTo>
                  <a:pt x="0" y="0"/>
                </a:moveTo>
                <a:lnTo>
                  <a:pt x="0" y="119073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1" name="object 561"/>
          <p:cNvSpPr/>
          <p:nvPr/>
        </p:nvSpPr>
        <p:spPr>
          <a:xfrm>
            <a:off x="1680422" y="4291818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0" y="0"/>
                </a:moveTo>
                <a:lnTo>
                  <a:pt x="0" y="4699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2" name="object 562"/>
          <p:cNvSpPr/>
          <p:nvPr/>
        </p:nvSpPr>
        <p:spPr>
          <a:xfrm>
            <a:off x="1708387" y="4291818"/>
            <a:ext cx="0" cy="119380"/>
          </a:xfrm>
          <a:custGeom>
            <a:avLst/>
            <a:gdLst/>
            <a:ahLst/>
            <a:cxnLst/>
            <a:rect l="l" t="t" r="r" b="b"/>
            <a:pathLst>
              <a:path h="119379">
                <a:moveTo>
                  <a:pt x="0" y="0"/>
                </a:moveTo>
                <a:lnTo>
                  <a:pt x="0" y="119073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3" name="object 563"/>
          <p:cNvSpPr/>
          <p:nvPr/>
        </p:nvSpPr>
        <p:spPr>
          <a:xfrm>
            <a:off x="1742857" y="4291818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0" y="0"/>
                </a:moveTo>
                <a:lnTo>
                  <a:pt x="0" y="4699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4" name="object 564"/>
          <p:cNvSpPr/>
          <p:nvPr/>
        </p:nvSpPr>
        <p:spPr>
          <a:xfrm>
            <a:off x="1777899" y="4291818"/>
            <a:ext cx="0" cy="119380"/>
          </a:xfrm>
          <a:custGeom>
            <a:avLst/>
            <a:gdLst/>
            <a:ahLst/>
            <a:cxnLst/>
            <a:rect l="l" t="t" r="r" b="b"/>
            <a:pathLst>
              <a:path h="119379">
                <a:moveTo>
                  <a:pt x="0" y="0"/>
                </a:moveTo>
                <a:lnTo>
                  <a:pt x="0" y="119073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5" name="object 565"/>
          <p:cNvSpPr/>
          <p:nvPr/>
        </p:nvSpPr>
        <p:spPr>
          <a:xfrm>
            <a:off x="1812366" y="4291818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0" y="0"/>
                </a:moveTo>
                <a:lnTo>
                  <a:pt x="0" y="4699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6" name="object 566"/>
          <p:cNvSpPr/>
          <p:nvPr/>
        </p:nvSpPr>
        <p:spPr>
          <a:xfrm>
            <a:off x="1844193" y="4291818"/>
            <a:ext cx="0" cy="119380"/>
          </a:xfrm>
          <a:custGeom>
            <a:avLst/>
            <a:gdLst/>
            <a:ahLst/>
            <a:cxnLst/>
            <a:rect l="l" t="t" r="r" b="b"/>
            <a:pathLst>
              <a:path h="119379">
                <a:moveTo>
                  <a:pt x="0" y="0"/>
                </a:moveTo>
                <a:lnTo>
                  <a:pt x="0" y="119073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7" name="object 567"/>
          <p:cNvSpPr/>
          <p:nvPr/>
        </p:nvSpPr>
        <p:spPr>
          <a:xfrm>
            <a:off x="1878660" y="4291818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0" y="0"/>
                </a:moveTo>
                <a:lnTo>
                  <a:pt x="0" y="4699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8" name="object 568"/>
          <p:cNvSpPr/>
          <p:nvPr/>
        </p:nvSpPr>
        <p:spPr>
          <a:xfrm>
            <a:off x="1913705" y="4291818"/>
            <a:ext cx="0" cy="119380"/>
          </a:xfrm>
          <a:custGeom>
            <a:avLst/>
            <a:gdLst/>
            <a:ahLst/>
            <a:cxnLst/>
            <a:rect l="l" t="t" r="r" b="b"/>
            <a:pathLst>
              <a:path h="119379">
                <a:moveTo>
                  <a:pt x="0" y="0"/>
                </a:moveTo>
                <a:lnTo>
                  <a:pt x="0" y="119073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9" name="object 569"/>
          <p:cNvSpPr/>
          <p:nvPr/>
        </p:nvSpPr>
        <p:spPr>
          <a:xfrm>
            <a:off x="1948172" y="4291818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0" y="0"/>
                </a:moveTo>
                <a:lnTo>
                  <a:pt x="0" y="4699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0" name="object 570"/>
          <p:cNvSpPr/>
          <p:nvPr/>
        </p:nvSpPr>
        <p:spPr>
          <a:xfrm>
            <a:off x="1976137" y="4291818"/>
            <a:ext cx="0" cy="119380"/>
          </a:xfrm>
          <a:custGeom>
            <a:avLst/>
            <a:gdLst/>
            <a:ahLst/>
            <a:cxnLst/>
            <a:rect l="l" t="t" r="r" b="b"/>
            <a:pathLst>
              <a:path h="119379">
                <a:moveTo>
                  <a:pt x="0" y="0"/>
                </a:moveTo>
                <a:lnTo>
                  <a:pt x="0" y="119073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1" name="object 571"/>
          <p:cNvSpPr/>
          <p:nvPr/>
        </p:nvSpPr>
        <p:spPr>
          <a:xfrm>
            <a:off x="2010603" y="4291818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0" y="0"/>
                </a:moveTo>
                <a:lnTo>
                  <a:pt x="0" y="4699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2" name="object 572"/>
          <p:cNvSpPr/>
          <p:nvPr/>
        </p:nvSpPr>
        <p:spPr>
          <a:xfrm>
            <a:off x="2045649" y="4291818"/>
            <a:ext cx="0" cy="119380"/>
          </a:xfrm>
          <a:custGeom>
            <a:avLst/>
            <a:gdLst/>
            <a:ahLst/>
            <a:cxnLst/>
            <a:rect l="l" t="t" r="r" b="b"/>
            <a:pathLst>
              <a:path h="119379">
                <a:moveTo>
                  <a:pt x="0" y="0"/>
                </a:moveTo>
                <a:lnTo>
                  <a:pt x="0" y="119073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3" name="object 573"/>
          <p:cNvSpPr/>
          <p:nvPr/>
        </p:nvSpPr>
        <p:spPr>
          <a:xfrm>
            <a:off x="2080116" y="4291818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0" y="0"/>
                </a:moveTo>
                <a:lnTo>
                  <a:pt x="0" y="4699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4" name="object 574"/>
          <p:cNvSpPr/>
          <p:nvPr/>
        </p:nvSpPr>
        <p:spPr>
          <a:xfrm>
            <a:off x="2114517" y="4291818"/>
            <a:ext cx="0" cy="119380"/>
          </a:xfrm>
          <a:custGeom>
            <a:avLst/>
            <a:gdLst/>
            <a:ahLst/>
            <a:cxnLst/>
            <a:rect l="l" t="t" r="r" b="b"/>
            <a:pathLst>
              <a:path h="119379">
                <a:moveTo>
                  <a:pt x="0" y="0"/>
                </a:moveTo>
                <a:lnTo>
                  <a:pt x="0" y="119073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5" name="object 575"/>
          <p:cNvSpPr/>
          <p:nvPr/>
        </p:nvSpPr>
        <p:spPr>
          <a:xfrm>
            <a:off x="2148983" y="4291818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0" y="0"/>
                </a:moveTo>
                <a:lnTo>
                  <a:pt x="0" y="4699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6" name="object 576"/>
          <p:cNvSpPr/>
          <p:nvPr/>
        </p:nvSpPr>
        <p:spPr>
          <a:xfrm>
            <a:off x="2184026" y="4291818"/>
            <a:ext cx="0" cy="119380"/>
          </a:xfrm>
          <a:custGeom>
            <a:avLst/>
            <a:gdLst/>
            <a:ahLst/>
            <a:cxnLst/>
            <a:rect l="l" t="t" r="r" b="b"/>
            <a:pathLst>
              <a:path h="119379">
                <a:moveTo>
                  <a:pt x="0" y="0"/>
                </a:moveTo>
                <a:lnTo>
                  <a:pt x="0" y="119073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7" name="object 577"/>
          <p:cNvSpPr/>
          <p:nvPr/>
        </p:nvSpPr>
        <p:spPr>
          <a:xfrm>
            <a:off x="2218496" y="4291818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0" y="0"/>
                </a:moveTo>
                <a:lnTo>
                  <a:pt x="0" y="4699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8" name="object 578"/>
          <p:cNvSpPr/>
          <p:nvPr/>
        </p:nvSpPr>
        <p:spPr>
          <a:xfrm>
            <a:off x="2246461" y="4291818"/>
            <a:ext cx="0" cy="119380"/>
          </a:xfrm>
          <a:custGeom>
            <a:avLst/>
            <a:gdLst/>
            <a:ahLst/>
            <a:cxnLst/>
            <a:rect l="l" t="t" r="r" b="b"/>
            <a:pathLst>
              <a:path h="119379">
                <a:moveTo>
                  <a:pt x="0" y="0"/>
                </a:moveTo>
                <a:lnTo>
                  <a:pt x="0" y="119073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9" name="object 579"/>
          <p:cNvSpPr/>
          <p:nvPr/>
        </p:nvSpPr>
        <p:spPr>
          <a:xfrm>
            <a:off x="2280927" y="4291818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0" y="0"/>
                </a:moveTo>
                <a:lnTo>
                  <a:pt x="0" y="4699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0" name="object 580"/>
          <p:cNvSpPr/>
          <p:nvPr/>
        </p:nvSpPr>
        <p:spPr>
          <a:xfrm>
            <a:off x="2315969" y="4291818"/>
            <a:ext cx="0" cy="119380"/>
          </a:xfrm>
          <a:custGeom>
            <a:avLst/>
            <a:gdLst/>
            <a:ahLst/>
            <a:cxnLst/>
            <a:rect l="l" t="t" r="r" b="b"/>
            <a:pathLst>
              <a:path h="119379">
                <a:moveTo>
                  <a:pt x="0" y="0"/>
                </a:moveTo>
                <a:lnTo>
                  <a:pt x="0" y="119073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1" name="object 581"/>
          <p:cNvSpPr/>
          <p:nvPr/>
        </p:nvSpPr>
        <p:spPr>
          <a:xfrm>
            <a:off x="2350439" y="4291818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0" y="0"/>
                </a:moveTo>
                <a:lnTo>
                  <a:pt x="0" y="4699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2" name="object 582"/>
          <p:cNvSpPr/>
          <p:nvPr/>
        </p:nvSpPr>
        <p:spPr>
          <a:xfrm>
            <a:off x="2382267" y="4291818"/>
            <a:ext cx="0" cy="119380"/>
          </a:xfrm>
          <a:custGeom>
            <a:avLst/>
            <a:gdLst/>
            <a:ahLst/>
            <a:cxnLst/>
            <a:rect l="l" t="t" r="r" b="b"/>
            <a:pathLst>
              <a:path h="119379">
                <a:moveTo>
                  <a:pt x="0" y="0"/>
                </a:moveTo>
                <a:lnTo>
                  <a:pt x="0" y="119073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3" name="object 583"/>
          <p:cNvSpPr/>
          <p:nvPr/>
        </p:nvSpPr>
        <p:spPr>
          <a:xfrm>
            <a:off x="2416733" y="4291818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0" y="0"/>
                </a:moveTo>
                <a:lnTo>
                  <a:pt x="0" y="4699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4" name="object 584"/>
          <p:cNvSpPr/>
          <p:nvPr/>
        </p:nvSpPr>
        <p:spPr>
          <a:xfrm>
            <a:off x="2451776" y="4291818"/>
            <a:ext cx="0" cy="119380"/>
          </a:xfrm>
          <a:custGeom>
            <a:avLst/>
            <a:gdLst/>
            <a:ahLst/>
            <a:cxnLst/>
            <a:rect l="l" t="t" r="r" b="b"/>
            <a:pathLst>
              <a:path h="119379">
                <a:moveTo>
                  <a:pt x="0" y="0"/>
                </a:moveTo>
                <a:lnTo>
                  <a:pt x="0" y="119073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5" name="object 585"/>
          <p:cNvSpPr/>
          <p:nvPr/>
        </p:nvSpPr>
        <p:spPr>
          <a:xfrm>
            <a:off x="2486245" y="4291818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0" y="0"/>
                </a:moveTo>
                <a:lnTo>
                  <a:pt x="0" y="4699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6" name="object 586"/>
          <p:cNvSpPr/>
          <p:nvPr/>
        </p:nvSpPr>
        <p:spPr>
          <a:xfrm>
            <a:off x="2514207" y="4291818"/>
            <a:ext cx="0" cy="119380"/>
          </a:xfrm>
          <a:custGeom>
            <a:avLst/>
            <a:gdLst/>
            <a:ahLst/>
            <a:cxnLst/>
            <a:rect l="l" t="t" r="r" b="b"/>
            <a:pathLst>
              <a:path h="119379">
                <a:moveTo>
                  <a:pt x="0" y="0"/>
                </a:moveTo>
                <a:lnTo>
                  <a:pt x="0" y="119073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7" name="object 587"/>
          <p:cNvSpPr/>
          <p:nvPr/>
        </p:nvSpPr>
        <p:spPr>
          <a:xfrm>
            <a:off x="2548677" y="4291818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0" y="0"/>
                </a:moveTo>
                <a:lnTo>
                  <a:pt x="0" y="4699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8" name="object 588"/>
          <p:cNvSpPr/>
          <p:nvPr/>
        </p:nvSpPr>
        <p:spPr>
          <a:xfrm>
            <a:off x="1542690" y="4291818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0" y="0"/>
                </a:moveTo>
                <a:lnTo>
                  <a:pt x="0" y="4699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9" name="object 589"/>
          <p:cNvSpPr/>
          <p:nvPr/>
        </p:nvSpPr>
        <p:spPr>
          <a:xfrm>
            <a:off x="473680" y="4766381"/>
            <a:ext cx="0" cy="71120"/>
          </a:xfrm>
          <a:custGeom>
            <a:avLst/>
            <a:gdLst/>
            <a:ahLst/>
            <a:cxnLst/>
            <a:rect l="l" t="t" r="r" b="b"/>
            <a:pathLst>
              <a:path h="71120">
                <a:moveTo>
                  <a:pt x="0" y="70797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0" name="object 590"/>
          <p:cNvSpPr/>
          <p:nvPr/>
        </p:nvSpPr>
        <p:spPr>
          <a:xfrm>
            <a:off x="512427" y="4766381"/>
            <a:ext cx="0" cy="71120"/>
          </a:xfrm>
          <a:custGeom>
            <a:avLst/>
            <a:gdLst/>
            <a:ahLst/>
            <a:cxnLst/>
            <a:rect l="l" t="t" r="r" b="b"/>
            <a:pathLst>
              <a:path h="71120">
                <a:moveTo>
                  <a:pt x="0" y="70797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1" name="object 591"/>
          <p:cNvSpPr/>
          <p:nvPr/>
        </p:nvSpPr>
        <p:spPr>
          <a:xfrm>
            <a:off x="551174" y="4766381"/>
            <a:ext cx="0" cy="71120"/>
          </a:xfrm>
          <a:custGeom>
            <a:avLst/>
            <a:gdLst/>
            <a:ahLst/>
            <a:cxnLst/>
            <a:rect l="l" t="t" r="r" b="b"/>
            <a:pathLst>
              <a:path h="71120">
                <a:moveTo>
                  <a:pt x="0" y="70797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2" name="object 592"/>
          <p:cNvSpPr/>
          <p:nvPr/>
        </p:nvSpPr>
        <p:spPr>
          <a:xfrm>
            <a:off x="589921" y="4766381"/>
            <a:ext cx="0" cy="71120"/>
          </a:xfrm>
          <a:custGeom>
            <a:avLst/>
            <a:gdLst/>
            <a:ahLst/>
            <a:cxnLst/>
            <a:rect l="l" t="t" r="r" b="b"/>
            <a:pathLst>
              <a:path h="71120">
                <a:moveTo>
                  <a:pt x="0" y="70797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3" name="object 593"/>
          <p:cNvSpPr/>
          <p:nvPr/>
        </p:nvSpPr>
        <p:spPr>
          <a:xfrm>
            <a:off x="628667" y="4718847"/>
            <a:ext cx="0" cy="118745"/>
          </a:xfrm>
          <a:custGeom>
            <a:avLst/>
            <a:gdLst/>
            <a:ahLst/>
            <a:cxnLst/>
            <a:rect l="l" t="t" r="r" b="b"/>
            <a:pathLst>
              <a:path h="118745">
                <a:moveTo>
                  <a:pt x="0" y="118332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4" name="object 594"/>
          <p:cNvSpPr/>
          <p:nvPr/>
        </p:nvSpPr>
        <p:spPr>
          <a:xfrm>
            <a:off x="667414" y="4766381"/>
            <a:ext cx="0" cy="71120"/>
          </a:xfrm>
          <a:custGeom>
            <a:avLst/>
            <a:gdLst/>
            <a:ahLst/>
            <a:cxnLst/>
            <a:rect l="l" t="t" r="r" b="b"/>
            <a:pathLst>
              <a:path h="71120">
                <a:moveTo>
                  <a:pt x="0" y="70797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5" name="object 595"/>
          <p:cNvSpPr/>
          <p:nvPr/>
        </p:nvSpPr>
        <p:spPr>
          <a:xfrm>
            <a:off x="706161" y="4766381"/>
            <a:ext cx="0" cy="71120"/>
          </a:xfrm>
          <a:custGeom>
            <a:avLst/>
            <a:gdLst/>
            <a:ahLst/>
            <a:cxnLst/>
            <a:rect l="l" t="t" r="r" b="b"/>
            <a:pathLst>
              <a:path h="71120">
                <a:moveTo>
                  <a:pt x="0" y="70797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6" name="object 596"/>
          <p:cNvSpPr/>
          <p:nvPr/>
        </p:nvSpPr>
        <p:spPr>
          <a:xfrm>
            <a:off x="744904" y="4766381"/>
            <a:ext cx="0" cy="71120"/>
          </a:xfrm>
          <a:custGeom>
            <a:avLst/>
            <a:gdLst/>
            <a:ahLst/>
            <a:cxnLst/>
            <a:rect l="l" t="t" r="r" b="b"/>
            <a:pathLst>
              <a:path h="71120">
                <a:moveTo>
                  <a:pt x="0" y="70797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7" name="object 597"/>
          <p:cNvSpPr/>
          <p:nvPr/>
        </p:nvSpPr>
        <p:spPr>
          <a:xfrm>
            <a:off x="783652" y="4766381"/>
            <a:ext cx="0" cy="71120"/>
          </a:xfrm>
          <a:custGeom>
            <a:avLst/>
            <a:gdLst/>
            <a:ahLst/>
            <a:cxnLst/>
            <a:rect l="l" t="t" r="r" b="b"/>
            <a:pathLst>
              <a:path h="71120">
                <a:moveTo>
                  <a:pt x="0" y="70797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8" name="object 598"/>
          <p:cNvSpPr/>
          <p:nvPr/>
        </p:nvSpPr>
        <p:spPr>
          <a:xfrm>
            <a:off x="822398" y="4639319"/>
            <a:ext cx="0" cy="198120"/>
          </a:xfrm>
          <a:custGeom>
            <a:avLst/>
            <a:gdLst/>
            <a:ahLst/>
            <a:cxnLst/>
            <a:rect l="l" t="t" r="r" b="b"/>
            <a:pathLst>
              <a:path h="198120">
                <a:moveTo>
                  <a:pt x="0" y="197859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9" name="object 599"/>
          <p:cNvSpPr/>
          <p:nvPr/>
        </p:nvSpPr>
        <p:spPr>
          <a:xfrm>
            <a:off x="858574" y="4766381"/>
            <a:ext cx="0" cy="71120"/>
          </a:xfrm>
          <a:custGeom>
            <a:avLst/>
            <a:gdLst/>
            <a:ahLst/>
            <a:cxnLst/>
            <a:rect l="l" t="t" r="r" b="b"/>
            <a:pathLst>
              <a:path h="71120">
                <a:moveTo>
                  <a:pt x="0" y="70797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0" name="object 600"/>
          <p:cNvSpPr/>
          <p:nvPr/>
        </p:nvSpPr>
        <p:spPr>
          <a:xfrm>
            <a:off x="897321" y="4766381"/>
            <a:ext cx="0" cy="71120"/>
          </a:xfrm>
          <a:custGeom>
            <a:avLst/>
            <a:gdLst/>
            <a:ahLst/>
            <a:cxnLst/>
            <a:rect l="l" t="t" r="r" b="b"/>
            <a:pathLst>
              <a:path h="71120">
                <a:moveTo>
                  <a:pt x="0" y="70797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1" name="object 601"/>
          <p:cNvSpPr/>
          <p:nvPr/>
        </p:nvSpPr>
        <p:spPr>
          <a:xfrm>
            <a:off x="936068" y="4766381"/>
            <a:ext cx="0" cy="71120"/>
          </a:xfrm>
          <a:custGeom>
            <a:avLst/>
            <a:gdLst/>
            <a:ahLst/>
            <a:cxnLst/>
            <a:rect l="l" t="t" r="r" b="b"/>
            <a:pathLst>
              <a:path h="71120">
                <a:moveTo>
                  <a:pt x="0" y="70797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2" name="object 602"/>
          <p:cNvSpPr/>
          <p:nvPr/>
        </p:nvSpPr>
        <p:spPr>
          <a:xfrm>
            <a:off x="974815" y="4766381"/>
            <a:ext cx="0" cy="71120"/>
          </a:xfrm>
          <a:custGeom>
            <a:avLst/>
            <a:gdLst/>
            <a:ahLst/>
            <a:cxnLst/>
            <a:rect l="l" t="t" r="r" b="b"/>
            <a:pathLst>
              <a:path h="71120">
                <a:moveTo>
                  <a:pt x="0" y="70797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3" name="object 603"/>
          <p:cNvSpPr/>
          <p:nvPr/>
        </p:nvSpPr>
        <p:spPr>
          <a:xfrm>
            <a:off x="1013561" y="4718847"/>
            <a:ext cx="0" cy="118745"/>
          </a:xfrm>
          <a:custGeom>
            <a:avLst/>
            <a:gdLst/>
            <a:ahLst/>
            <a:cxnLst/>
            <a:rect l="l" t="t" r="r" b="b"/>
            <a:pathLst>
              <a:path h="118745">
                <a:moveTo>
                  <a:pt x="0" y="118332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4" name="object 604"/>
          <p:cNvSpPr/>
          <p:nvPr/>
        </p:nvSpPr>
        <p:spPr>
          <a:xfrm>
            <a:off x="1052309" y="4766381"/>
            <a:ext cx="0" cy="71120"/>
          </a:xfrm>
          <a:custGeom>
            <a:avLst/>
            <a:gdLst/>
            <a:ahLst/>
            <a:cxnLst/>
            <a:rect l="l" t="t" r="r" b="b"/>
            <a:pathLst>
              <a:path h="71120">
                <a:moveTo>
                  <a:pt x="0" y="70797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5" name="object 605"/>
          <p:cNvSpPr/>
          <p:nvPr/>
        </p:nvSpPr>
        <p:spPr>
          <a:xfrm>
            <a:off x="1091055" y="4766381"/>
            <a:ext cx="0" cy="71120"/>
          </a:xfrm>
          <a:custGeom>
            <a:avLst/>
            <a:gdLst/>
            <a:ahLst/>
            <a:cxnLst/>
            <a:rect l="l" t="t" r="r" b="b"/>
            <a:pathLst>
              <a:path h="71120">
                <a:moveTo>
                  <a:pt x="0" y="70797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6" name="object 606"/>
          <p:cNvSpPr/>
          <p:nvPr/>
        </p:nvSpPr>
        <p:spPr>
          <a:xfrm>
            <a:off x="1129798" y="4766381"/>
            <a:ext cx="0" cy="71120"/>
          </a:xfrm>
          <a:custGeom>
            <a:avLst/>
            <a:gdLst/>
            <a:ahLst/>
            <a:cxnLst/>
            <a:rect l="l" t="t" r="r" b="b"/>
            <a:pathLst>
              <a:path h="71120">
                <a:moveTo>
                  <a:pt x="0" y="70797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7" name="object 607"/>
          <p:cNvSpPr/>
          <p:nvPr/>
        </p:nvSpPr>
        <p:spPr>
          <a:xfrm>
            <a:off x="1168546" y="4766381"/>
            <a:ext cx="0" cy="71120"/>
          </a:xfrm>
          <a:custGeom>
            <a:avLst/>
            <a:gdLst/>
            <a:ahLst/>
            <a:cxnLst/>
            <a:rect l="l" t="t" r="r" b="b"/>
            <a:pathLst>
              <a:path h="71120">
                <a:moveTo>
                  <a:pt x="0" y="70797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8" name="object 608"/>
          <p:cNvSpPr/>
          <p:nvPr/>
        </p:nvSpPr>
        <p:spPr>
          <a:xfrm>
            <a:off x="1207292" y="4639319"/>
            <a:ext cx="0" cy="198120"/>
          </a:xfrm>
          <a:custGeom>
            <a:avLst/>
            <a:gdLst/>
            <a:ahLst/>
            <a:cxnLst/>
            <a:rect l="l" t="t" r="r" b="b"/>
            <a:pathLst>
              <a:path h="198120">
                <a:moveTo>
                  <a:pt x="0" y="197859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9" name="object 609"/>
          <p:cNvSpPr/>
          <p:nvPr/>
        </p:nvSpPr>
        <p:spPr>
          <a:xfrm>
            <a:off x="434940" y="4639319"/>
            <a:ext cx="0" cy="198120"/>
          </a:xfrm>
          <a:custGeom>
            <a:avLst/>
            <a:gdLst/>
            <a:ahLst/>
            <a:cxnLst/>
            <a:rect l="l" t="t" r="r" b="b"/>
            <a:pathLst>
              <a:path h="198120">
                <a:moveTo>
                  <a:pt x="0" y="197859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0" name="object 610"/>
          <p:cNvSpPr/>
          <p:nvPr/>
        </p:nvSpPr>
        <p:spPr>
          <a:xfrm>
            <a:off x="1239983" y="4766381"/>
            <a:ext cx="0" cy="71120"/>
          </a:xfrm>
          <a:custGeom>
            <a:avLst/>
            <a:gdLst/>
            <a:ahLst/>
            <a:cxnLst/>
            <a:rect l="l" t="t" r="r" b="b"/>
            <a:pathLst>
              <a:path h="71120">
                <a:moveTo>
                  <a:pt x="0" y="70797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1" name="object 611"/>
          <p:cNvSpPr txBox="1"/>
          <p:nvPr/>
        </p:nvSpPr>
        <p:spPr>
          <a:xfrm>
            <a:off x="728191" y="4588961"/>
            <a:ext cx="3957320" cy="19748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  <a:tabLst>
                <a:tab pos="397510" algn="l"/>
                <a:tab pos="780415" algn="l"/>
                <a:tab pos="1167765" algn="l"/>
                <a:tab pos="1543050" algn="l"/>
                <a:tab pos="1936114" algn="l"/>
                <a:tab pos="2323465" algn="l"/>
                <a:tab pos="2708910" algn="l"/>
                <a:tab pos="3091815" algn="l"/>
                <a:tab pos="3479165" algn="l"/>
                <a:tab pos="3864610" algn="l"/>
              </a:tabLst>
            </a:pPr>
            <a:r>
              <a:rPr sz="1100" spc="10" dirty="0">
                <a:solidFill>
                  <a:srgbClr val="151616"/>
                </a:solidFill>
                <a:latin typeface="Arial"/>
                <a:cs typeface="Arial"/>
              </a:rPr>
              <a:t>1	2	3	4	5	6	7	8	6	7	8</a:t>
            </a:r>
            <a:endParaRPr sz="1100">
              <a:latin typeface="Arial"/>
              <a:cs typeface="Arial"/>
            </a:endParaRPr>
          </a:p>
        </p:txBody>
      </p:sp>
      <p:sp>
        <p:nvSpPr>
          <p:cNvPr id="612" name="object 612"/>
          <p:cNvSpPr/>
          <p:nvPr/>
        </p:nvSpPr>
        <p:spPr>
          <a:xfrm>
            <a:off x="1629382" y="4766381"/>
            <a:ext cx="0" cy="71120"/>
          </a:xfrm>
          <a:custGeom>
            <a:avLst/>
            <a:gdLst/>
            <a:ahLst/>
            <a:cxnLst/>
            <a:rect l="l" t="t" r="r" b="b"/>
            <a:pathLst>
              <a:path h="71120">
                <a:moveTo>
                  <a:pt x="0" y="70797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3" name="object 613"/>
          <p:cNvSpPr/>
          <p:nvPr/>
        </p:nvSpPr>
        <p:spPr>
          <a:xfrm>
            <a:off x="1668128" y="4766381"/>
            <a:ext cx="0" cy="71120"/>
          </a:xfrm>
          <a:custGeom>
            <a:avLst/>
            <a:gdLst/>
            <a:ahLst/>
            <a:cxnLst/>
            <a:rect l="l" t="t" r="r" b="b"/>
            <a:pathLst>
              <a:path h="71120">
                <a:moveTo>
                  <a:pt x="0" y="70797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4" name="object 614"/>
          <p:cNvSpPr/>
          <p:nvPr/>
        </p:nvSpPr>
        <p:spPr>
          <a:xfrm>
            <a:off x="1706874" y="4766381"/>
            <a:ext cx="0" cy="71120"/>
          </a:xfrm>
          <a:custGeom>
            <a:avLst/>
            <a:gdLst/>
            <a:ahLst/>
            <a:cxnLst/>
            <a:rect l="l" t="t" r="r" b="b"/>
            <a:pathLst>
              <a:path h="71120">
                <a:moveTo>
                  <a:pt x="0" y="70797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5" name="object 615"/>
          <p:cNvSpPr/>
          <p:nvPr/>
        </p:nvSpPr>
        <p:spPr>
          <a:xfrm>
            <a:off x="1745622" y="4766381"/>
            <a:ext cx="0" cy="71120"/>
          </a:xfrm>
          <a:custGeom>
            <a:avLst/>
            <a:gdLst/>
            <a:ahLst/>
            <a:cxnLst/>
            <a:rect l="l" t="t" r="r" b="b"/>
            <a:pathLst>
              <a:path h="71120">
                <a:moveTo>
                  <a:pt x="0" y="70797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6" name="object 616"/>
          <p:cNvSpPr/>
          <p:nvPr/>
        </p:nvSpPr>
        <p:spPr>
          <a:xfrm>
            <a:off x="1784368" y="4718847"/>
            <a:ext cx="0" cy="118745"/>
          </a:xfrm>
          <a:custGeom>
            <a:avLst/>
            <a:gdLst/>
            <a:ahLst/>
            <a:cxnLst/>
            <a:rect l="l" t="t" r="r" b="b"/>
            <a:pathLst>
              <a:path h="118745">
                <a:moveTo>
                  <a:pt x="0" y="118332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7" name="object 617"/>
          <p:cNvSpPr/>
          <p:nvPr/>
        </p:nvSpPr>
        <p:spPr>
          <a:xfrm>
            <a:off x="1823115" y="4766381"/>
            <a:ext cx="0" cy="71120"/>
          </a:xfrm>
          <a:custGeom>
            <a:avLst/>
            <a:gdLst/>
            <a:ahLst/>
            <a:cxnLst/>
            <a:rect l="l" t="t" r="r" b="b"/>
            <a:pathLst>
              <a:path h="71120">
                <a:moveTo>
                  <a:pt x="0" y="70797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8" name="object 618"/>
          <p:cNvSpPr/>
          <p:nvPr/>
        </p:nvSpPr>
        <p:spPr>
          <a:xfrm>
            <a:off x="1861861" y="4766381"/>
            <a:ext cx="0" cy="71120"/>
          </a:xfrm>
          <a:custGeom>
            <a:avLst/>
            <a:gdLst/>
            <a:ahLst/>
            <a:cxnLst/>
            <a:rect l="l" t="t" r="r" b="b"/>
            <a:pathLst>
              <a:path h="71120">
                <a:moveTo>
                  <a:pt x="0" y="70797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9" name="object 619"/>
          <p:cNvSpPr/>
          <p:nvPr/>
        </p:nvSpPr>
        <p:spPr>
          <a:xfrm>
            <a:off x="1900605" y="4766381"/>
            <a:ext cx="0" cy="71120"/>
          </a:xfrm>
          <a:custGeom>
            <a:avLst/>
            <a:gdLst/>
            <a:ahLst/>
            <a:cxnLst/>
            <a:rect l="l" t="t" r="r" b="b"/>
            <a:pathLst>
              <a:path h="71120">
                <a:moveTo>
                  <a:pt x="0" y="70797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0" name="object 620"/>
          <p:cNvSpPr/>
          <p:nvPr/>
        </p:nvSpPr>
        <p:spPr>
          <a:xfrm>
            <a:off x="1939352" y="4766381"/>
            <a:ext cx="0" cy="71120"/>
          </a:xfrm>
          <a:custGeom>
            <a:avLst/>
            <a:gdLst/>
            <a:ahLst/>
            <a:cxnLst/>
            <a:rect l="l" t="t" r="r" b="b"/>
            <a:pathLst>
              <a:path h="71120">
                <a:moveTo>
                  <a:pt x="0" y="70797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1" name="object 621"/>
          <p:cNvSpPr/>
          <p:nvPr/>
        </p:nvSpPr>
        <p:spPr>
          <a:xfrm>
            <a:off x="1978098" y="4639319"/>
            <a:ext cx="0" cy="198120"/>
          </a:xfrm>
          <a:custGeom>
            <a:avLst/>
            <a:gdLst/>
            <a:ahLst/>
            <a:cxnLst/>
            <a:rect l="l" t="t" r="r" b="b"/>
            <a:pathLst>
              <a:path h="198120">
                <a:moveTo>
                  <a:pt x="0" y="197859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2" name="object 622"/>
          <p:cNvSpPr/>
          <p:nvPr/>
        </p:nvSpPr>
        <p:spPr>
          <a:xfrm>
            <a:off x="2014275" y="4766381"/>
            <a:ext cx="0" cy="71120"/>
          </a:xfrm>
          <a:custGeom>
            <a:avLst/>
            <a:gdLst/>
            <a:ahLst/>
            <a:cxnLst/>
            <a:rect l="l" t="t" r="r" b="b"/>
            <a:pathLst>
              <a:path h="71120">
                <a:moveTo>
                  <a:pt x="0" y="70797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3" name="object 623"/>
          <p:cNvSpPr/>
          <p:nvPr/>
        </p:nvSpPr>
        <p:spPr>
          <a:xfrm>
            <a:off x="2053022" y="4766381"/>
            <a:ext cx="0" cy="71120"/>
          </a:xfrm>
          <a:custGeom>
            <a:avLst/>
            <a:gdLst/>
            <a:ahLst/>
            <a:cxnLst/>
            <a:rect l="l" t="t" r="r" b="b"/>
            <a:pathLst>
              <a:path h="71120">
                <a:moveTo>
                  <a:pt x="0" y="70797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4" name="object 624"/>
          <p:cNvSpPr/>
          <p:nvPr/>
        </p:nvSpPr>
        <p:spPr>
          <a:xfrm>
            <a:off x="2091768" y="4766381"/>
            <a:ext cx="0" cy="71120"/>
          </a:xfrm>
          <a:custGeom>
            <a:avLst/>
            <a:gdLst/>
            <a:ahLst/>
            <a:cxnLst/>
            <a:rect l="l" t="t" r="r" b="b"/>
            <a:pathLst>
              <a:path h="71120">
                <a:moveTo>
                  <a:pt x="0" y="70797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5" name="object 625"/>
          <p:cNvSpPr/>
          <p:nvPr/>
        </p:nvSpPr>
        <p:spPr>
          <a:xfrm>
            <a:off x="2130516" y="4766381"/>
            <a:ext cx="0" cy="71120"/>
          </a:xfrm>
          <a:custGeom>
            <a:avLst/>
            <a:gdLst/>
            <a:ahLst/>
            <a:cxnLst/>
            <a:rect l="l" t="t" r="r" b="b"/>
            <a:pathLst>
              <a:path h="71120">
                <a:moveTo>
                  <a:pt x="0" y="70797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6" name="object 626"/>
          <p:cNvSpPr/>
          <p:nvPr/>
        </p:nvSpPr>
        <p:spPr>
          <a:xfrm>
            <a:off x="2169262" y="4718847"/>
            <a:ext cx="0" cy="118745"/>
          </a:xfrm>
          <a:custGeom>
            <a:avLst/>
            <a:gdLst/>
            <a:ahLst/>
            <a:cxnLst/>
            <a:rect l="l" t="t" r="r" b="b"/>
            <a:pathLst>
              <a:path h="118745">
                <a:moveTo>
                  <a:pt x="0" y="118332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7" name="object 627"/>
          <p:cNvSpPr/>
          <p:nvPr/>
        </p:nvSpPr>
        <p:spPr>
          <a:xfrm>
            <a:off x="2208009" y="4766381"/>
            <a:ext cx="0" cy="71120"/>
          </a:xfrm>
          <a:custGeom>
            <a:avLst/>
            <a:gdLst/>
            <a:ahLst/>
            <a:cxnLst/>
            <a:rect l="l" t="t" r="r" b="b"/>
            <a:pathLst>
              <a:path h="71120">
                <a:moveTo>
                  <a:pt x="0" y="70797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8" name="object 628"/>
          <p:cNvSpPr/>
          <p:nvPr/>
        </p:nvSpPr>
        <p:spPr>
          <a:xfrm>
            <a:off x="2246757" y="4766381"/>
            <a:ext cx="0" cy="71120"/>
          </a:xfrm>
          <a:custGeom>
            <a:avLst/>
            <a:gdLst/>
            <a:ahLst/>
            <a:cxnLst/>
            <a:rect l="l" t="t" r="r" b="b"/>
            <a:pathLst>
              <a:path h="71120">
                <a:moveTo>
                  <a:pt x="0" y="70797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9" name="object 629"/>
          <p:cNvSpPr/>
          <p:nvPr/>
        </p:nvSpPr>
        <p:spPr>
          <a:xfrm>
            <a:off x="2285499" y="4766381"/>
            <a:ext cx="0" cy="71120"/>
          </a:xfrm>
          <a:custGeom>
            <a:avLst/>
            <a:gdLst/>
            <a:ahLst/>
            <a:cxnLst/>
            <a:rect l="l" t="t" r="r" b="b"/>
            <a:pathLst>
              <a:path h="71120">
                <a:moveTo>
                  <a:pt x="0" y="70797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0" name="object 630"/>
          <p:cNvSpPr/>
          <p:nvPr/>
        </p:nvSpPr>
        <p:spPr>
          <a:xfrm>
            <a:off x="2324246" y="4766381"/>
            <a:ext cx="0" cy="71120"/>
          </a:xfrm>
          <a:custGeom>
            <a:avLst/>
            <a:gdLst/>
            <a:ahLst/>
            <a:cxnLst/>
            <a:rect l="l" t="t" r="r" b="b"/>
            <a:pathLst>
              <a:path h="71120">
                <a:moveTo>
                  <a:pt x="0" y="70797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1" name="object 631"/>
          <p:cNvSpPr/>
          <p:nvPr/>
        </p:nvSpPr>
        <p:spPr>
          <a:xfrm>
            <a:off x="1280671" y="4766381"/>
            <a:ext cx="0" cy="71120"/>
          </a:xfrm>
          <a:custGeom>
            <a:avLst/>
            <a:gdLst/>
            <a:ahLst/>
            <a:cxnLst/>
            <a:rect l="l" t="t" r="r" b="b"/>
            <a:pathLst>
              <a:path h="71120">
                <a:moveTo>
                  <a:pt x="0" y="70797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2" name="object 632"/>
          <p:cNvSpPr/>
          <p:nvPr/>
        </p:nvSpPr>
        <p:spPr>
          <a:xfrm>
            <a:off x="1319418" y="4766381"/>
            <a:ext cx="0" cy="71120"/>
          </a:xfrm>
          <a:custGeom>
            <a:avLst/>
            <a:gdLst/>
            <a:ahLst/>
            <a:cxnLst/>
            <a:rect l="l" t="t" r="r" b="b"/>
            <a:pathLst>
              <a:path h="71120">
                <a:moveTo>
                  <a:pt x="0" y="70797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3" name="object 633"/>
          <p:cNvSpPr/>
          <p:nvPr/>
        </p:nvSpPr>
        <p:spPr>
          <a:xfrm>
            <a:off x="1358164" y="4766381"/>
            <a:ext cx="0" cy="71120"/>
          </a:xfrm>
          <a:custGeom>
            <a:avLst/>
            <a:gdLst/>
            <a:ahLst/>
            <a:cxnLst/>
            <a:rect l="l" t="t" r="r" b="b"/>
            <a:pathLst>
              <a:path h="71120">
                <a:moveTo>
                  <a:pt x="0" y="70797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4" name="object 634"/>
          <p:cNvSpPr/>
          <p:nvPr/>
        </p:nvSpPr>
        <p:spPr>
          <a:xfrm>
            <a:off x="1396911" y="4718847"/>
            <a:ext cx="0" cy="118745"/>
          </a:xfrm>
          <a:custGeom>
            <a:avLst/>
            <a:gdLst/>
            <a:ahLst/>
            <a:cxnLst/>
            <a:rect l="l" t="t" r="r" b="b"/>
            <a:pathLst>
              <a:path h="118745">
                <a:moveTo>
                  <a:pt x="0" y="118332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5" name="object 635"/>
          <p:cNvSpPr/>
          <p:nvPr/>
        </p:nvSpPr>
        <p:spPr>
          <a:xfrm>
            <a:off x="1435658" y="4766381"/>
            <a:ext cx="0" cy="71120"/>
          </a:xfrm>
          <a:custGeom>
            <a:avLst/>
            <a:gdLst/>
            <a:ahLst/>
            <a:cxnLst/>
            <a:rect l="l" t="t" r="r" b="b"/>
            <a:pathLst>
              <a:path h="71120">
                <a:moveTo>
                  <a:pt x="0" y="70797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6" name="object 636"/>
          <p:cNvSpPr/>
          <p:nvPr/>
        </p:nvSpPr>
        <p:spPr>
          <a:xfrm>
            <a:off x="1474405" y="4766381"/>
            <a:ext cx="0" cy="71120"/>
          </a:xfrm>
          <a:custGeom>
            <a:avLst/>
            <a:gdLst/>
            <a:ahLst/>
            <a:cxnLst/>
            <a:rect l="l" t="t" r="r" b="b"/>
            <a:pathLst>
              <a:path h="71120">
                <a:moveTo>
                  <a:pt x="0" y="70797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7" name="object 637"/>
          <p:cNvSpPr/>
          <p:nvPr/>
        </p:nvSpPr>
        <p:spPr>
          <a:xfrm>
            <a:off x="1513147" y="4766381"/>
            <a:ext cx="0" cy="71120"/>
          </a:xfrm>
          <a:custGeom>
            <a:avLst/>
            <a:gdLst/>
            <a:ahLst/>
            <a:cxnLst/>
            <a:rect l="l" t="t" r="r" b="b"/>
            <a:pathLst>
              <a:path h="71120">
                <a:moveTo>
                  <a:pt x="0" y="70797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8" name="object 638"/>
          <p:cNvSpPr/>
          <p:nvPr/>
        </p:nvSpPr>
        <p:spPr>
          <a:xfrm>
            <a:off x="1551895" y="4766381"/>
            <a:ext cx="0" cy="71120"/>
          </a:xfrm>
          <a:custGeom>
            <a:avLst/>
            <a:gdLst/>
            <a:ahLst/>
            <a:cxnLst/>
            <a:rect l="l" t="t" r="r" b="b"/>
            <a:pathLst>
              <a:path h="71120">
                <a:moveTo>
                  <a:pt x="0" y="70797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9" name="object 639"/>
          <p:cNvSpPr/>
          <p:nvPr/>
        </p:nvSpPr>
        <p:spPr>
          <a:xfrm>
            <a:off x="1590641" y="4639319"/>
            <a:ext cx="0" cy="198120"/>
          </a:xfrm>
          <a:custGeom>
            <a:avLst/>
            <a:gdLst/>
            <a:ahLst/>
            <a:cxnLst/>
            <a:rect l="l" t="t" r="r" b="b"/>
            <a:pathLst>
              <a:path h="198120">
                <a:moveTo>
                  <a:pt x="0" y="197859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0" name="object 640"/>
          <p:cNvSpPr txBox="1"/>
          <p:nvPr/>
        </p:nvSpPr>
        <p:spPr>
          <a:xfrm>
            <a:off x="3356061" y="3153204"/>
            <a:ext cx="1797050" cy="48831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5080">
              <a:lnSpc>
                <a:spcPts val="890"/>
              </a:lnSpc>
              <a:spcBef>
                <a:spcPts val="185"/>
              </a:spcBef>
            </a:pP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A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scale including imperial and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metric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measurements has been included.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This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will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satisfy 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requirements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of most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potential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customers.</a:t>
            </a:r>
            <a:endParaRPr sz="800">
              <a:latin typeface="Arial"/>
              <a:cs typeface="Arial"/>
            </a:endParaRPr>
          </a:p>
        </p:txBody>
      </p:sp>
      <p:sp>
        <p:nvSpPr>
          <p:cNvPr id="641" name="object 641"/>
          <p:cNvSpPr txBox="1"/>
          <p:nvPr/>
        </p:nvSpPr>
        <p:spPr>
          <a:xfrm>
            <a:off x="3356061" y="3607193"/>
            <a:ext cx="1832610" cy="374650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5080">
              <a:lnSpc>
                <a:spcPts val="890"/>
              </a:lnSpc>
              <a:spcBef>
                <a:spcPts val="185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Although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metric system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dominates 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most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industries,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imperial scale is still  used.</a:t>
            </a:r>
            <a:endParaRPr sz="800">
              <a:latin typeface="Arial"/>
              <a:cs typeface="Arial"/>
            </a:endParaRPr>
          </a:p>
        </p:txBody>
      </p:sp>
      <p:sp>
        <p:nvSpPr>
          <p:cNvPr id="642" name="object 642"/>
          <p:cNvSpPr/>
          <p:nvPr/>
        </p:nvSpPr>
        <p:spPr>
          <a:xfrm>
            <a:off x="345001" y="3389860"/>
            <a:ext cx="2981854" cy="81177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3" name="object 643"/>
          <p:cNvSpPr/>
          <p:nvPr/>
        </p:nvSpPr>
        <p:spPr>
          <a:xfrm>
            <a:off x="2206717" y="3582573"/>
            <a:ext cx="1045844" cy="403225"/>
          </a:xfrm>
          <a:custGeom>
            <a:avLst/>
            <a:gdLst/>
            <a:ahLst/>
            <a:cxnLst/>
            <a:rect l="l" t="t" r="r" b="b"/>
            <a:pathLst>
              <a:path w="1045845" h="403225">
                <a:moveTo>
                  <a:pt x="695961" y="0"/>
                </a:moveTo>
                <a:lnTo>
                  <a:pt x="646249" y="175"/>
                </a:lnTo>
                <a:lnTo>
                  <a:pt x="596538" y="977"/>
                </a:lnTo>
                <a:lnTo>
                  <a:pt x="546826" y="2343"/>
                </a:lnTo>
                <a:lnTo>
                  <a:pt x="447403" y="6521"/>
                </a:lnTo>
                <a:lnTo>
                  <a:pt x="347980" y="12209"/>
                </a:lnTo>
                <a:lnTo>
                  <a:pt x="0" y="36805"/>
                </a:lnTo>
                <a:lnTo>
                  <a:pt x="0" y="383517"/>
                </a:lnTo>
                <a:lnTo>
                  <a:pt x="249011" y="394183"/>
                </a:lnTo>
                <a:lnTo>
                  <a:pt x="498022" y="401365"/>
                </a:lnTo>
                <a:lnTo>
                  <a:pt x="647428" y="402679"/>
                </a:lnTo>
                <a:lnTo>
                  <a:pt x="747032" y="401883"/>
                </a:lnTo>
                <a:lnTo>
                  <a:pt x="846637" y="399511"/>
                </a:lnTo>
                <a:lnTo>
                  <a:pt x="946241" y="395362"/>
                </a:lnTo>
                <a:lnTo>
                  <a:pt x="996043" y="392556"/>
                </a:lnTo>
                <a:lnTo>
                  <a:pt x="1045846" y="389230"/>
                </a:lnTo>
                <a:lnTo>
                  <a:pt x="1043941" y="21566"/>
                </a:lnTo>
                <a:lnTo>
                  <a:pt x="994229" y="15607"/>
                </a:lnTo>
                <a:lnTo>
                  <a:pt x="944518" y="10711"/>
                </a:lnTo>
                <a:lnTo>
                  <a:pt x="894807" y="6816"/>
                </a:lnTo>
                <a:lnTo>
                  <a:pt x="845095" y="3859"/>
                </a:lnTo>
                <a:lnTo>
                  <a:pt x="795384" y="1780"/>
                </a:lnTo>
                <a:lnTo>
                  <a:pt x="745672" y="514"/>
                </a:lnTo>
                <a:lnTo>
                  <a:pt x="695961" y="0"/>
                </a:lnTo>
                <a:close/>
              </a:path>
            </a:pathLst>
          </a:custGeom>
          <a:solidFill>
            <a:srgbClr val="6D5DB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4" name="object 644"/>
          <p:cNvSpPr/>
          <p:nvPr/>
        </p:nvSpPr>
        <p:spPr>
          <a:xfrm>
            <a:off x="2949670" y="3583183"/>
            <a:ext cx="302895" cy="400685"/>
          </a:xfrm>
          <a:custGeom>
            <a:avLst/>
            <a:gdLst/>
            <a:ahLst/>
            <a:cxnLst/>
            <a:rect l="l" t="t" r="r" b="b"/>
            <a:pathLst>
              <a:path w="302895" h="400685">
                <a:moveTo>
                  <a:pt x="947" y="0"/>
                </a:moveTo>
                <a:lnTo>
                  <a:pt x="906" y="49772"/>
                </a:lnTo>
                <a:lnTo>
                  <a:pt x="799" y="99745"/>
                </a:lnTo>
                <a:lnTo>
                  <a:pt x="148" y="300308"/>
                </a:lnTo>
                <a:lnTo>
                  <a:pt x="40" y="350281"/>
                </a:lnTo>
                <a:lnTo>
                  <a:pt x="0" y="400053"/>
                </a:lnTo>
                <a:lnTo>
                  <a:pt x="200286" y="391364"/>
                </a:lnTo>
                <a:lnTo>
                  <a:pt x="251415" y="389719"/>
                </a:lnTo>
                <a:lnTo>
                  <a:pt x="302893" y="388620"/>
                </a:lnTo>
                <a:lnTo>
                  <a:pt x="302299" y="20956"/>
                </a:lnTo>
                <a:lnTo>
                  <a:pt x="204385" y="12278"/>
                </a:lnTo>
                <a:lnTo>
                  <a:pt x="103934" y="5291"/>
                </a:lnTo>
                <a:lnTo>
                  <a:pt x="947" y="0"/>
                </a:lnTo>
                <a:close/>
              </a:path>
            </a:pathLst>
          </a:custGeom>
          <a:solidFill>
            <a:srgbClr val="5B4BA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5" name="object 645"/>
          <p:cNvSpPr/>
          <p:nvPr/>
        </p:nvSpPr>
        <p:spPr>
          <a:xfrm>
            <a:off x="2794417" y="3582819"/>
            <a:ext cx="161290" cy="401955"/>
          </a:xfrm>
          <a:custGeom>
            <a:avLst/>
            <a:gdLst/>
            <a:ahLst/>
            <a:cxnLst/>
            <a:rect l="l" t="t" r="r" b="b"/>
            <a:pathLst>
              <a:path w="161289" h="401954">
                <a:moveTo>
                  <a:pt x="46838" y="0"/>
                </a:moveTo>
                <a:lnTo>
                  <a:pt x="3451" y="1318"/>
                </a:lnTo>
                <a:lnTo>
                  <a:pt x="3242" y="50136"/>
                </a:lnTo>
                <a:lnTo>
                  <a:pt x="2837" y="100109"/>
                </a:lnTo>
                <a:lnTo>
                  <a:pt x="2324" y="149439"/>
                </a:lnTo>
                <a:lnTo>
                  <a:pt x="1126" y="253246"/>
                </a:lnTo>
                <a:lnTo>
                  <a:pt x="594" y="304391"/>
                </a:lnTo>
                <a:lnTo>
                  <a:pt x="196" y="354018"/>
                </a:lnTo>
                <a:lnTo>
                  <a:pt x="0" y="401368"/>
                </a:lnTo>
                <a:lnTo>
                  <a:pt x="47338" y="401927"/>
                </a:lnTo>
                <a:lnTo>
                  <a:pt x="74093" y="401897"/>
                </a:lnTo>
                <a:lnTo>
                  <a:pt x="117899" y="400927"/>
                </a:lnTo>
                <a:lnTo>
                  <a:pt x="160973" y="400418"/>
                </a:lnTo>
                <a:lnTo>
                  <a:pt x="160933" y="350646"/>
                </a:lnTo>
                <a:lnTo>
                  <a:pt x="160825" y="300672"/>
                </a:lnTo>
                <a:lnTo>
                  <a:pt x="160174" y="100109"/>
                </a:lnTo>
                <a:lnTo>
                  <a:pt x="160065" y="48667"/>
                </a:lnTo>
                <a:lnTo>
                  <a:pt x="160026" y="1072"/>
                </a:lnTo>
                <a:lnTo>
                  <a:pt x="114358" y="1072"/>
                </a:lnTo>
                <a:lnTo>
                  <a:pt x="89080" y="699"/>
                </a:lnTo>
                <a:lnTo>
                  <a:pt x="70977" y="68"/>
                </a:lnTo>
                <a:lnTo>
                  <a:pt x="46838" y="0"/>
                </a:lnTo>
                <a:close/>
              </a:path>
              <a:path w="161289" h="401954">
                <a:moveTo>
                  <a:pt x="160026" y="364"/>
                </a:moveTo>
                <a:lnTo>
                  <a:pt x="114358" y="1072"/>
                </a:lnTo>
                <a:lnTo>
                  <a:pt x="160026" y="1072"/>
                </a:lnTo>
                <a:lnTo>
                  <a:pt x="160026" y="364"/>
                </a:lnTo>
                <a:close/>
              </a:path>
            </a:pathLst>
          </a:custGeom>
          <a:solidFill>
            <a:srgbClr val="6252B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6" name="object 646"/>
          <p:cNvSpPr/>
          <p:nvPr/>
        </p:nvSpPr>
        <p:spPr>
          <a:xfrm>
            <a:off x="2516946" y="1829382"/>
            <a:ext cx="901065" cy="844550"/>
          </a:xfrm>
          <a:custGeom>
            <a:avLst/>
            <a:gdLst/>
            <a:ahLst/>
            <a:cxnLst/>
            <a:rect l="l" t="t" r="r" b="b"/>
            <a:pathLst>
              <a:path w="901064" h="844550">
                <a:moveTo>
                  <a:pt x="663717" y="0"/>
                </a:moveTo>
                <a:lnTo>
                  <a:pt x="625566" y="30868"/>
                </a:lnTo>
                <a:lnTo>
                  <a:pt x="32206" y="504828"/>
                </a:lnTo>
                <a:lnTo>
                  <a:pt x="14929" y="525388"/>
                </a:lnTo>
                <a:lnTo>
                  <a:pt x="4301" y="546194"/>
                </a:lnTo>
                <a:lnTo>
                  <a:pt x="0" y="567135"/>
                </a:lnTo>
                <a:lnTo>
                  <a:pt x="1699" y="588100"/>
                </a:lnTo>
                <a:lnTo>
                  <a:pt x="21802" y="629664"/>
                </a:lnTo>
                <a:lnTo>
                  <a:pt x="62018" y="670005"/>
                </a:lnTo>
                <a:lnTo>
                  <a:pt x="119752" y="708239"/>
                </a:lnTo>
                <a:lnTo>
                  <a:pt x="154377" y="726292"/>
                </a:lnTo>
                <a:lnTo>
                  <a:pt x="192408" y="743487"/>
                </a:lnTo>
                <a:lnTo>
                  <a:pt x="233521" y="759715"/>
                </a:lnTo>
                <a:lnTo>
                  <a:pt x="277392" y="774865"/>
                </a:lnTo>
                <a:lnTo>
                  <a:pt x="323697" y="788827"/>
                </a:lnTo>
                <a:lnTo>
                  <a:pt x="372110" y="801491"/>
                </a:lnTo>
                <a:lnTo>
                  <a:pt x="422308" y="812747"/>
                </a:lnTo>
                <a:lnTo>
                  <a:pt x="473967" y="822485"/>
                </a:lnTo>
                <a:lnTo>
                  <a:pt x="526761" y="830593"/>
                </a:lnTo>
                <a:lnTo>
                  <a:pt x="580368" y="836963"/>
                </a:lnTo>
                <a:lnTo>
                  <a:pt x="634461" y="841483"/>
                </a:lnTo>
                <a:lnTo>
                  <a:pt x="688718" y="844043"/>
                </a:lnTo>
                <a:lnTo>
                  <a:pt x="742814" y="844534"/>
                </a:lnTo>
                <a:lnTo>
                  <a:pt x="796424" y="842845"/>
                </a:lnTo>
                <a:lnTo>
                  <a:pt x="849224" y="838866"/>
                </a:lnTo>
                <a:lnTo>
                  <a:pt x="900889" y="832486"/>
                </a:lnTo>
                <a:lnTo>
                  <a:pt x="892504" y="782742"/>
                </a:lnTo>
                <a:lnTo>
                  <a:pt x="883591" y="732607"/>
                </a:lnTo>
                <a:lnTo>
                  <a:pt x="874226" y="682137"/>
                </a:lnTo>
                <a:lnTo>
                  <a:pt x="864485" y="631389"/>
                </a:lnTo>
                <a:lnTo>
                  <a:pt x="854442" y="580417"/>
                </a:lnTo>
                <a:lnTo>
                  <a:pt x="844173" y="529278"/>
                </a:lnTo>
                <a:lnTo>
                  <a:pt x="833754" y="478027"/>
                </a:lnTo>
                <a:lnTo>
                  <a:pt x="812764" y="375414"/>
                </a:lnTo>
                <a:lnTo>
                  <a:pt x="802344" y="324163"/>
                </a:lnTo>
                <a:lnTo>
                  <a:pt x="792076" y="273024"/>
                </a:lnTo>
                <a:lnTo>
                  <a:pt x="782033" y="222052"/>
                </a:lnTo>
                <a:lnTo>
                  <a:pt x="772291" y="171304"/>
                </a:lnTo>
                <a:lnTo>
                  <a:pt x="762926" y="120834"/>
                </a:lnTo>
                <a:lnTo>
                  <a:pt x="754014" y="70700"/>
                </a:lnTo>
                <a:lnTo>
                  <a:pt x="745628" y="20956"/>
                </a:lnTo>
                <a:lnTo>
                  <a:pt x="717496" y="17969"/>
                </a:lnTo>
                <a:lnTo>
                  <a:pt x="699554" y="13326"/>
                </a:lnTo>
                <a:lnTo>
                  <a:pt x="684170" y="7259"/>
                </a:lnTo>
                <a:lnTo>
                  <a:pt x="663717" y="0"/>
                </a:lnTo>
                <a:close/>
              </a:path>
            </a:pathLst>
          </a:custGeom>
          <a:solidFill>
            <a:srgbClr val="8B2921">
              <a:alpha val="37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7" name="object 647"/>
          <p:cNvSpPr txBox="1"/>
          <p:nvPr/>
        </p:nvSpPr>
        <p:spPr>
          <a:xfrm>
            <a:off x="4087500" y="2450955"/>
            <a:ext cx="2036445" cy="48831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20320" marR="12700" algn="ctr">
              <a:lnSpc>
                <a:spcPts val="890"/>
              </a:lnSpc>
              <a:spcBef>
                <a:spcPts val="185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Transparent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/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translucent</a:t>
            </a:r>
            <a:r>
              <a:rPr sz="800" spc="5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panels,</a:t>
            </a:r>
            <a:r>
              <a:rPr sz="800" spc="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illuminated  by an internal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set of</a:t>
            </a:r>
            <a:r>
              <a:rPr sz="800" spc="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5" dirty="0">
                <a:solidFill>
                  <a:srgbClr val="151616"/>
                </a:solidFill>
                <a:latin typeface="Arial"/>
                <a:cs typeface="Arial"/>
              </a:rPr>
              <a:t>LEDs.</a:t>
            </a:r>
            <a:endParaRPr sz="800">
              <a:latin typeface="Arial"/>
              <a:cs typeface="Arial"/>
            </a:endParaRPr>
          </a:p>
          <a:p>
            <a:pPr marL="12700" marR="5080" algn="ctr">
              <a:lnSpc>
                <a:spcPts val="890"/>
              </a:lnSpc>
              <a:spcBef>
                <a:spcPts val="10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This allows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internal mechanism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be  seen, adding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to 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designs aesthetic</a:t>
            </a:r>
            <a:r>
              <a:rPr sz="800" spc="7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appeal</a:t>
            </a:r>
            <a:endParaRPr sz="800">
              <a:latin typeface="Arial"/>
              <a:cs typeface="Arial"/>
            </a:endParaRPr>
          </a:p>
        </p:txBody>
      </p:sp>
      <p:sp>
        <p:nvSpPr>
          <p:cNvPr id="648" name="object 648"/>
          <p:cNvSpPr/>
          <p:nvPr/>
        </p:nvSpPr>
        <p:spPr>
          <a:xfrm>
            <a:off x="5279086" y="1684605"/>
            <a:ext cx="1114425" cy="753745"/>
          </a:xfrm>
          <a:custGeom>
            <a:avLst/>
            <a:gdLst/>
            <a:ahLst/>
            <a:cxnLst/>
            <a:rect l="l" t="t" r="r" b="b"/>
            <a:pathLst>
              <a:path w="1114425" h="753744">
                <a:moveTo>
                  <a:pt x="1061409" y="30269"/>
                </a:moveTo>
                <a:lnTo>
                  <a:pt x="0" y="745732"/>
                </a:lnTo>
                <a:lnTo>
                  <a:pt x="5033" y="753198"/>
                </a:lnTo>
                <a:lnTo>
                  <a:pt x="1066442" y="37735"/>
                </a:lnTo>
                <a:lnTo>
                  <a:pt x="1061409" y="30269"/>
                </a:lnTo>
                <a:close/>
              </a:path>
              <a:path w="1114425" h="753744">
                <a:moveTo>
                  <a:pt x="1100327" y="27320"/>
                </a:moveTo>
                <a:lnTo>
                  <a:pt x="1065783" y="27320"/>
                </a:lnTo>
                <a:lnTo>
                  <a:pt x="1070817" y="34786"/>
                </a:lnTo>
                <a:lnTo>
                  <a:pt x="1066442" y="37735"/>
                </a:lnTo>
                <a:lnTo>
                  <a:pt x="1082631" y="61751"/>
                </a:lnTo>
                <a:lnTo>
                  <a:pt x="1100327" y="27320"/>
                </a:lnTo>
                <a:close/>
              </a:path>
              <a:path w="1114425" h="753744">
                <a:moveTo>
                  <a:pt x="1065783" y="27320"/>
                </a:moveTo>
                <a:lnTo>
                  <a:pt x="1061409" y="30269"/>
                </a:lnTo>
                <a:lnTo>
                  <a:pt x="1066442" y="37735"/>
                </a:lnTo>
                <a:lnTo>
                  <a:pt x="1070817" y="34786"/>
                </a:lnTo>
                <a:lnTo>
                  <a:pt x="1065783" y="27320"/>
                </a:lnTo>
                <a:close/>
              </a:path>
              <a:path w="1114425" h="753744">
                <a:moveTo>
                  <a:pt x="1114369" y="0"/>
                </a:moveTo>
                <a:lnTo>
                  <a:pt x="1045220" y="6253"/>
                </a:lnTo>
                <a:lnTo>
                  <a:pt x="1061409" y="30269"/>
                </a:lnTo>
                <a:lnTo>
                  <a:pt x="1065783" y="27320"/>
                </a:lnTo>
                <a:lnTo>
                  <a:pt x="1100327" y="27320"/>
                </a:lnTo>
                <a:lnTo>
                  <a:pt x="1114369" y="0"/>
                </a:lnTo>
                <a:close/>
              </a:path>
            </a:pathLst>
          </a:custGeom>
          <a:solidFill>
            <a:srgbClr val="DD2B1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9" name="object 649"/>
          <p:cNvSpPr/>
          <p:nvPr/>
        </p:nvSpPr>
        <p:spPr>
          <a:xfrm>
            <a:off x="4233189" y="1684605"/>
            <a:ext cx="810260" cy="748030"/>
          </a:xfrm>
          <a:custGeom>
            <a:avLst/>
            <a:gdLst/>
            <a:ahLst/>
            <a:cxnLst/>
            <a:rect l="l" t="t" r="r" b="b"/>
            <a:pathLst>
              <a:path w="810260" h="748030">
                <a:moveTo>
                  <a:pt x="47762" y="37944"/>
                </a:moveTo>
                <a:lnTo>
                  <a:pt x="41657" y="44561"/>
                </a:lnTo>
                <a:lnTo>
                  <a:pt x="804063" y="748022"/>
                </a:lnTo>
                <a:lnTo>
                  <a:pt x="810169" y="741405"/>
                </a:lnTo>
                <a:lnTo>
                  <a:pt x="47762" y="37944"/>
                </a:lnTo>
                <a:close/>
              </a:path>
              <a:path w="810260" h="748030">
                <a:moveTo>
                  <a:pt x="0" y="0"/>
                </a:moveTo>
                <a:lnTo>
                  <a:pt x="22017" y="65848"/>
                </a:lnTo>
                <a:lnTo>
                  <a:pt x="41657" y="44561"/>
                </a:lnTo>
                <a:lnTo>
                  <a:pt x="37778" y="40982"/>
                </a:lnTo>
                <a:lnTo>
                  <a:pt x="43883" y="34366"/>
                </a:lnTo>
                <a:lnTo>
                  <a:pt x="51064" y="34366"/>
                </a:lnTo>
                <a:lnTo>
                  <a:pt x="67402" y="16657"/>
                </a:lnTo>
                <a:lnTo>
                  <a:pt x="0" y="0"/>
                </a:lnTo>
                <a:close/>
              </a:path>
              <a:path w="810260" h="748030">
                <a:moveTo>
                  <a:pt x="43883" y="34366"/>
                </a:moveTo>
                <a:lnTo>
                  <a:pt x="37778" y="40982"/>
                </a:lnTo>
                <a:lnTo>
                  <a:pt x="41657" y="44561"/>
                </a:lnTo>
                <a:lnTo>
                  <a:pt x="47762" y="37944"/>
                </a:lnTo>
                <a:lnTo>
                  <a:pt x="43883" y="34366"/>
                </a:lnTo>
                <a:close/>
              </a:path>
              <a:path w="810260" h="748030">
                <a:moveTo>
                  <a:pt x="51064" y="34366"/>
                </a:moveTo>
                <a:lnTo>
                  <a:pt x="43883" y="34366"/>
                </a:lnTo>
                <a:lnTo>
                  <a:pt x="47762" y="37944"/>
                </a:lnTo>
                <a:lnTo>
                  <a:pt x="51064" y="34366"/>
                </a:lnTo>
                <a:close/>
              </a:path>
            </a:pathLst>
          </a:custGeom>
          <a:solidFill>
            <a:srgbClr val="DD2B1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0" name="object 650"/>
          <p:cNvSpPr txBox="1"/>
          <p:nvPr/>
        </p:nvSpPr>
        <p:spPr>
          <a:xfrm>
            <a:off x="8871229" y="1959386"/>
            <a:ext cx="1539240" cy="715010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78105">
              <a:lnSpc>
                <a:spcPts val="890"/>
              </a:lnSpc>
              <a:spcBef>
                <a:spcPts val="185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The kevlar strap is secured in a  time tested fashion, looped  around a steel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/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aluminium pin,  held in place by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two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sides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of  the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 casing.</a:t>
            </a:r>
            <a:endParaRPr sz="800">
              <a:latin typeface="Arial"/>
              <a:cs typeface="Arial"/>
            </a:endParaRPr>
          </a:p>
          <a:p>
            <a:pPr marL="12700">
              <a:lnSpc>
                <a:spcPts val="890"/>
              </a:lnSpc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Kevlar watch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straps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already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exist.</a:t>
            </a:r>
            <a:endParaRPr sz="800">
              <a:latin typeface="Arial"/>
              <a:cs typeface="Arial"/>
            </a:endParaRPr>
          </a:p>
        </p:txBody>
      </p:sp>
      <p:sp>
        <p:nvSpPr>
          <p:cNvPr id="651" name="object 651"/>
          <p:cNvSpPr/>
          <p:nvPr/>
        </p:nvSpPr>
        <p:spPr>
          <a:xfrm>
            <a:off x="8401312" y="3046568"/>
            <a:ext cx="1935486" cy="1213181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2" name="object 652"/>
          <p:cNvSpPr/>
          <p:nvPr/>
        </p:nvSpPr>
        <p:spPr>
          <a:xfrm>
            <a:off x="8401316" y="3042889"/>
            <a:ext cx="1927860" cy="1219200"/>
          </a:xfrm>
          <a:custGeom>
            <a:avLst/>
            <a:gdLst/>
            <a:ahLst/>
            <a:cxnLst/>
            <a:rect l="l" t="t" r="r" b="b"/>
            <a:pathLst>
              <a:path w="1927859" h="1219200">
                <a:moveTo>
                  <a:pt x="963928" y="0"/>
                </a:moveTo>
                <a:lnTo>
                  <a:pt x="1022648" y="1112"/>
                </a:lnTo>
                <a:lnTo>
                  <a:pt x="1080438" y="4407"/>
                </a:lnTo>
                <a:lnTo>
                  <a:pt x="1137196" y="9821"/>
                </a:lnTo>
                <a:lnTo>
                  <a:pt x="1192822" y="17290"/>
                </a:lnTo>
                <a:lnTo>
                  <a:pt x="1247215" y="26750"/>
                </a:lnTo>
                <a:lnTo>
                  <a:pt x="1300274" y="38138"/>
                </a:lnTo>
                <a:lnTo>
                  <a:pt x="1351899" y="51390"/>
                </a:lnTo>
                <a:lnTo>
                  <a:pt x="1401989" y="66441"/>
                </a:lnTo>
                <a:lnTo>
                  <a:pt x="1450442" y="83229"/>
                </a:lnTo>
                <a:lnTo>
                  <a:pt x="1497158" y="101689"/>
                </a:lnTo>
                <a:lnTo>
                  <a:pt x="1542036" y="121757"/>
                </a:lnTo>
                <a:lnTo>
                  <a:pt x="1584975" y="143371"/>
                </a:lnTo>
                <a:lnTo>
                  <a:pt x="1625875" y="166466"/>
                </a:lnTo>
                <a:lnTo>
                  <a:pt x="1664635" y="190978"/>
                </a:lnTo>
                <a:lnTo>
                  <a:pt x="1701153" y="216844"/>
                </a:lnTo>
                <a:lnTo>
                  <a:pt x="1735329" y="243999"/>
                </a:lnTo>
                <a:lnTo>
                  <a:pt x="1767063" y="272381"/>
                </a:lnTo>
                <a:lnTo>
                  <a:pt x="1796253" y="301925"/>
                </a:lnTo>
                <a:lnTo>
                  <a:pt x="1822798" y="332567"/>
                </a:lnTo>
                <a:lnTo>
                  <a:pt x="1846598" y="364245"/>
                </a:lnTo>
                <a:lnTo>
                  <a:pt x="1867551" y="396893"/>
                </a:lnTo>
                <a:lnTo>
                  <a:pt x="1900517" y="464847"/>
                </a:lnTo>
                <a:lnTo>
                  <a:pt x="1920887" y="535920"/>
                </a:lnTo>
                <a:lnTo>
                  <a:pt x="1927857" y="609602"/>
                </a:lnTo>
                <a:lnTo>
                  <a:pt x="1926098" y="646737"/>
                </a:lnTo>
                <a:lnTo>
                  <a:pt x="1912327" y="719177"/>
                </a:lnTo>
                <a:lnTo>
                  <a:pt x="1885558" y="788754"/>
                </a:lnTo>
                <a:lnTo>
                  <a:pt x="1846598" y="854957"/>
                </a:lnTo>
                <a:lnTo>
                  <a:pt x="1822798" y="886634"/>
                </a:lnTo>
                <a:lnTo>
                  <a:pt x="1796253" y="917276"/>
                </a:lnTo>
                <a:lnTo>
                  <a:pt x="1767063" y="946820"/>
                </a:lnTo>
                <a:lnTo>
                  <a:pt x="1735329" y="975202"/>
                </a:lnTo>
                <a:lnTo>
                  <a:pt x="1701153" y="1002357"/>
                </a:lnTo>
                <a:lnTo>
                  <a:pt x="1664635" y="1028223"/>
                </a:lnTo>
                <a:lnTo>
                  <a:pt x="1625875" y="1052735"/>
                </a:lnTo>
                <a:lnTo>
                  <a:pt x="1584975" y="1075829"/>
                </a:lnTo>
                <a:lnTo>
                  <a:pt x="1542036" y="1097443"/>
                </a:lnTo>
                <a:lnTo>
                  <a:pt x="1497158" y="1117512"/>
                </a:lnTo>
                <a:lnTo>
                  <a:pt x="1450442" y="1135972"/>
                </a:lnTo>
                <a:lnTo>
                  <a:pt x="1401989" y="1152759"/>
                </a:lnTo>
                <a:lnTo>
                  <a:pt x="1351899" y="1167811"/>
                </a:lnTo>
                <a:lnTo>
                  <a:pt x="1300274" y="1181062"/>
                </a:lnTo>
                <a:lnTo>
                  <a:pt x="1247215" y="1192450"/>
                </a:lnTo>
                <a:lnTo>
                  <a:pt x="1192822" y="1201910"/>
                </a:lnTo>
                <a:lnTo>
                  <a:pt x="1137196" y="1209379"/>
                </a:lnTo>
                <a:lnTo>
                  <a:pt x="1080438" y="1214793"/>
                </a:lnTo>
                <a:lnTo>
                  <a:pt x="1022648" y="1218088"/>
                </a:lnTo>
                <a:lnTo>
                  <a:pt x="963928" y="1219201"/>
                </a:lnTo>
                <a:lnTo>
                  <a:pt x="905208" y="1218088"/>
                </a:lnTo>
                <a:lnTo>
                  <a:pt x="847419" y="1214793"/>
                </a:lnTo>
                <a:lnTo>
                  <a:pt x="790660" y="1209379"/>
                </a:lnTo>
                <a:lnTo>
                  <a:pt x="735034" y="1201910"/>
                </a:lnTo>
                <a:lnTo>
                  <a:pt x="680641" y="1192450"/>
                </a:lnTo>
                <a:lnTo>
                  <a:pt x="627582" y="1181062"/>
                </a:lnTo>
                <a:lnTo>
                  <a:pt x="575957" y="1167811"/>
                </a:lnTo>
                <a:lnTo>
                  <a:pt x="525867" y="1152759"/>
                </a:lnTo>
                <a:lnTo>
                  <a:pt x="477414" y="1135972"/>
                </a:lnTo>
                <a:lnTo>
                  <a:pt x="430698" y="1117512"/>
                </a:lnTo>
                <a:lnTo>
                  <a:pt x="385820" y="1097443"/>
                </a:lnTo>
                <a:lnTo>
                  <a:pt x="342880" y="1075829"/>
                </a:lnTo>
                <a:lnTo>
                  <a:pt x="301981" y="1052735"/>
                </a:lnTo>
                <a:lnTo>
                  <a:pt x="263221" y="1028223"/>
                </a:lnTo>
                <a:lnTo>
                  <a:pt x="226703" y="1002357"/>
                </a:lnTo>
                <a:lnTo>
                  <a:pt x="192527" y="975202"/>
                </a:lnTo>
                <a:lnTo>
                  <a:pt x="160793" y="946820"/>
                </a:lnTo>
                <a:lnTo>
                  <a:pt x="131604" y="917276"/>
                </a:lnTo>
                <a:lnTo>
                  <a:pt x="105058" y="886634"/>
                </a:lnTo>
                <a:lnTo>
                  <a:pt x="81259" y="854957"/>
                </a:lnTo>
                <a:lnTo>
                  <a:pt x="60305" y="822309"/>
                </a:lnTo>
                <a:lnTo>
                  <a:pt x="27340" y="754355"/>
                </a:lnTo>
                <a:lnTo>
                  <a:pt x="6969" y="683283"/>
                </a:lnTo>
                <a:lnTo>
                  <a:pt x="0" y="609602"/>
                </a:lnTo>
                <a:lnTo>
                  <a:pt x="1759" y="572467"/>
                </a:lnTo>
                <a:lnTo>
                  <a:pt x="15530" y="500026"/>
                </a:lnTo>
                <a:lnTo>
                  <a:pt x="42299" y="430448"/>
                </a:lnTo>
                <a:lnTo>
                  <a:pt x="81259" y="364245"/>
                </a:lnTo>
                <a:lnTo>
                  <a:pt x="105058" y="332567"/>
                </a:lnTo>
                <a:lnTo>
                  <a:pt x="131604" y="301925"/>
                </a:lnTo>
                <a:lnTo>
                  <a:pt x="160793" y="272381"/>
                </a:lnTo>
                <a:lnTo>
                  <a:pt x="192527" y="243999"/>
                </a:lnTo>
                <a:lnTo>
                  <a:pt x="226703" y="216844"/>
                </a:lnTo>
                <a:lnTo>
                  <a:pt x="263221" y="190978"/>
                </a:lnTo>
                <a:lnTo>
                  <a:pt x="301981" y="166466"/>
                </a:lnTo>
                <a:lnTo>
                  <a:pt x="342880" y="143371"/>
                </a:lnTo>
                <a:lnTo>
                  <a:pt x="385820" y="121757"/>
                </a:lnTo>
                <a:lnTo>
                  <a:pt x="430698" y="101689"/>
                </a:lnTo>
                <a:lnTo>
                  <a:pt x="477414" y="83229"/>
                </a:lnTo>
                <a:lnTo>
                  <a:pt x="525867" y="66441"/>
                </a:lnTo>
                <a:lnTo>
                  <a:pt x="575957" y="51390"/>
                </a:lnTo>
                <a:lnTo>
                  <a:pt x="627582" y="38138"/>
                </a:lnTo>
                <a:lnTo>
                  <a:pt x="680641" y="26750"/>
                </a:lnTo>
                <a:lnTo>
                  <a:pt x="735034" y="17290"/>
                </a:lnTo>
                <a:lnTo>
                  <a:pt x="790660" y="9821"/>
                </a:lnTo>
                <a:lnTo>
                  <a:pt x="847419" y="4407"/>
                </a:lnTo>
                <a:lnTo>
                  <a:pt x="905208" y="1112"/>
                </a:lnTo>
                <a:lnTo>
                  <a:pt x="963928" y="0"/>
                </a:lnTo>
                <a:close/>
              </a:path>
            </a:pathLst>
          </a:custGeom>
          <a:ln w="9000">
            <a:solidFill>
              <a:srgbClr val="DD2B1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3" name="object 653"/>
          <p:cNvSpPr/>
          <p:nvPr/>
        </p:nvSpPr>
        <p:spPr>
          <a:xfrm>
            <a:off x="7079637" y="2253754"/>
            <a:ext cx="1724660" cy="915035"/>
          </a:xfrm>
          <a:custGeom>
            <a:avLst/>
            <a:gdLst/>
            <a:ahLst/>
            <a:cxnLst/>
            <a:rect l="l" t="t" r="r" b="b"/>
            <a:pathLst>
              <a:path w="1724659" h="915035">
                <a:moveTo>
                  <a:pt x="55901" y="25615"/>
                </a:moveTo>
                <a:lnTo>
                  <a:pt x="51700" y="33576"/>
                </a:lnTo>
                <a:lnTo>
                  <a:pt x="1713120" y="911473"/>
                </a:lnTo>
                <a:lnTo>
                  <a:pt x="1719413" y="914915"/>
                </a:lnTo>
                <a:lnTo>
                  <a:pt x="1724042" y="907196"/>
                </a:lnTo>
                <a:lnTo>
                  <a:pt x="1717390" y="903552"/>
                </a:lnTo>
                <a:lnTo>
                  <a:pt x="55901" y="25615"/>
                </a:lnTo>
                <a:close/>
              </a:path>
              <a:path w="1724659" h="915035">
                <a:moveTo>
                  <a:pt x="69418" y="0"/>
                </a:moveTo>
                <a:lnTo>
                  <a:pt x="0" y="1206"/>
                </a:lnTo>
                <a:lnTo>
                  <a:pt x="38185" y="59190"/>
                </a:lnTo>
                <a:lnTo>
                  <a:pt x="51700" y="33576"/>
                </a:lnTo>
                <a:lnTo>
                  <a:pt x="47036" y="31114"/>
                </a:lnTo>
                <a:lnTo>
                  <a:pt x="51234" y="23152"/>
                </a:lnTo>
                <a:lnTo>
                  <a:pt x="57201" y="23152"/>
                </a:lnTo>
                <a:lnTo>
                  <a:pt x="69418" y="0"/>
                </a:lnTo>
                <a:close/>
              </a:path>
              <a:path w="1724659" h="915035">
                <a:moveTo>
                  <a:pt x="51234" y="23152"/>
                </a:moveTo>
                <a:lnTo>
                  <a:pt x="47036" y="31114"/>
                </a:lnTo>
                <a:lnTo>
                  <a:pt x="51700" y="33576"/>
                </a:lnTo>
                <a:lnTo>
                  <a:pt x="55901" y="25615"/>
                </a:lnTo>
                <a:lnTo>
                  <a:pt x="51234" y="23152"/>
                </a:lnTo>
                <a:close/>
              </a:path>
              <a:path w="1724659" h="915035">
                <a:moveTo>
                  <a:pt x="57201" y="23152"/>
                </a:moveTo>
                <a:lnTo>
                  <a:pt x="51234" y="23152"/>
                </a:lnTo>
                <a:lnTo>
                  <a:pt x="55901" y="25615"/>
                </a:lnTo>
                <a:lnTo>
                  <a:pt x="57201" y="23152"/>
                </a:lnTo>
                <a:close/>
              </a:path>
            </a:pathLst>
          </a:custGeom>
          <a:solidFill>
            <a:srgbClr val="DD2B1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4" name="object 654"/>
          <p:cNvSpPr txBox="1"/>
          <p:nvPr/>
        </p:nvSpPr>
        <p:spPr>
          <a:xfrm>
            <a:off x="227585" y="2917706"/>
            <a:ext cx="1623695" cy="715010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5080" indent="-635">
              <a:lnSpc>
                <a:spcPts val="890"/>
              </a:lnSpc>
              <a:spcBef>
                <a:spcPts val="185"/>
              </a:spcBef>
            </a:pP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A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previous design has a magnifying  lens,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help view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scale.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This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has been dropped as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tape is  quite wide and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measurement is  clearly seen, when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tape is in  use.</a:t>
            </a:r>
            <a:endParaRPr sz="800">
              <a:latin typeface="Arial"/>
              <a:cs typeface="Arial"/>
            </a:endParaRPr>
          </a:p>
        </p:txBody>
      </p:sp>
      <p:sp>
        <p:nvSpPr>
          <p:cNvPr id="655" name="object 655"/>
          <p:cNvSpPr/>
          <p:nvPr/>
        </p:nvSpPr>
        <p:spPr>
          <a:xfrm>
            <a:off x="6663963" y="4523716"/>
            <a:ext cx="3604550" cy="245848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6" name="object 656"/>
          <p:cNvSpPr txBox="1"/>
          <p:nvPr/>
        </p:nvSpPr>
        <p:spPr>
          <a:xfrm>
            <a:off x="302353" y="4936878"/>
            <a:ext cx="4929505" cy="26098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5080">
              <a:lnSpc>
                <a:spcPts val="890"/>
              </a:lnSpc>
              <a:spcBef>
                <a:spcPts val="185"/>
              </a:spcBef>
            </a:pP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I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made a detailed model and carried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out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some initial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tests, to conﬁrm that 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design was worth developing  </a:t>
            </a:r>
            <a:r>
              <a:rPr sz="800" spc="-10" dirty="0">
                <a:solidFill>
                  <a:srgbClr val="151616"/>
                </a:solidFill>
                <a:latin typeface="Arial"/>
                <a:cs typeface="Arial"/>
              </a:rPr>
              <a:t>further.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Although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not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a ‘working’ model, results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from 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basic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testing,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suggested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that 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design had promise.</a:t>
            </a:r>
            <a:endParaRPr sz="800">
              <a:latin typeface="Arial"/>
              <a:cs typeface="Arial"/>
            </a:endParaRPr>
          </a:p>
        </p:txBody>
      </p:sp>
      <p:sp>
        <p:nvSpPr>
          <p:cNvPr id="657" name="object 657"/>
          <p:cNvSpPr txBox="1"/>
          <p:nvPr/>
        </p:nvSpPr>
        <p:spPr>
          <a:xfrm>
            <a:off x="5895944" y="3848652"/>
            <a:ext cx="2250440" cy="26098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5080">
              <a:lnSpc>
                <a:spcPts val="890"/>
              </a:lnSpc>
              <a:spcBef>
                <a:spcPts val="185"/>
              </a:spcBef>
            </a:pPr>
            <a:r>
              <a:rPr sz="800" b="1" dirty="0">
                <a:solidFill>
                  <a:srgbClr val="151616"/>
                </a:solidFill>
                <a:latin typeface="Arial"/>
                <a:cs typeface="Arial"/>
              </a:rPr>
              <a:t>This </a:t>
            </a:r>
            <a:r>
              <a:rPr sz="800" b="1" spc="-5" dirty="0">
                <a:solidFill>
                  <a:srgbClr val="151616"/>
                </a:solidFill>
                <a:latin typeface="Arial"/>
                <a:cs typeface="Arial"/>
              </a:rPr>
              <a:t>sketch </a:t>
            </a:r>
            <a:r>
              <a:rPr sz="800" b="1" dirty="0">
                <a:solidFill>
                  <a:srgbClr val="151616"/>
                </a:solidFill>
                <a:latin typeface="Arial"/>
                <a:cs typeface="Arial"/>
              </a:rPr>
              <a:t>shows that developed idea, with</a:t>
            </a:r>
            <a:r>
              <a:rPr sz="800" b="1" spc="-6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b="1" spc="-5" dirty="0">
                <a:solidFill>
                  <a:srgbClr val="151616"/>
                </a:solidFill>
                <a:latin typeface="Arial"/>
                <a:cs typeface="Arial"/>
              </a:rPr>
              <a:t>a  </a:t>
            </a:r>
            <a:r>
              <a:rPr sz="800" b="1" dirty="0">
                <a:solidFill>
                  <a:srgbClr val="151616"/>
                </a:solidFill>
                <a:latin typeface="Arial"/>
                <a:cs typeface="Arial"/>
              </a:rPr>
              <a:t>ﬂexible </a:t>
            </a:r>
            <a:r>
              <a:rPr sz="800" b="1" spc="-5" dirty="0">
                <a:solidFill>
                  <a:srgbClr val="151616"/>
                </a:solidFill>
                <a:latin typeface="Arial"/>
                <a:cs typeface="Arial"/>
              </a:rPr>
              <a:t>solar </a:t>
            </a:r>
            <a:r>
              <a:rPr sz="800" b="1" dirty="0">
                <a:solidFill>
                  <a:srgbClr val="151616"/>
                </a:solidFill>
                <a:latin typeface="Arial"/>
                <a:cs typeface="Arial"/>
              </a:rPr>
              <a:t>panel.</a:t>
            </a:r>
            <a:endParaRPr sz="800">
              <a:latin typeface="Arial"/>
              <a:cs typeface="Arial"/>
            </a:endParaRPr>
          </a:p>
        </p:txBody>
      </p:sp>
      <p:sp>
        <p:nvSpPr>
          <p:cNvPr id="658" name="object 658"/>
          <p:cNvSpPr txBox="1"/>
          <p:nvPr/>
        </p:nvSpPr>
        <p:spPr>
          <a:xfrm>
            <a:off x="9588668" y="4474219"/>
            <a:ext cx="658495" cy="26098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5095" marR="5080" indent="-113030">
              <a:lnSpc>
                <a:spcPts val="890"/>
              </a:lnSpc>
              <a:spcBef>
                <a:spcPts val="185"/>
              </a:spcBef>
            </a:pPr>
            <a:r>
              <a:rPr sz="800" spc="25" dirty="0">
                <a:solidFill>
                  <a:srgbClr val="151616"/>
                </a:solidFill>
                <a:latin typeface="Arial"/>
                <a:cs typeface="Arial"/>
              </a:rPr>
              <a:t>STY</a:t>
            </a:r>
            <a:r>
              <a:rPr sz="800" spc="15" dirty="0">
                <a:solidFill>
                  <a:srgbClr val="151616"/>
                </a:solidFill>
                <a:latin typeface="Arial"/>
                <a:cs typeface="Arial"/>
              </a:rPr>
              <a:t>R</a:t>
            </a:r>
            <a:r>
              <a:rPr sz="800" spc="25" dirty="0">
                <a:solidFill>
                  <a:srgbClr val="151616"/>
                </a:solidFill>
                <a:latin typeface="Arial"/>
                <a:cs typeface="Arial"/>
              </a:rPr>
              <a:t>OF</a:t>
            </a:r>
            <a:r>
              <a:rPr sz="800" spc="15" dirty="0">
                <a:solidFill>
                  <a:srgbClr val="151616"/>
                </a:solidFill>
                <a:latin typeface="Arial"/>
                <a:cs typeface="Arial"/>
              </a:rPr>
              <a:t>L</a:t>
            </a:r>
            <a:r>
              <a:rPr sz="800" spc="25" dirty="0">
                <a:solidFill>
                  <a:srgbClr val="151616"/>
                </a:solidFill>
                <a:latin typeface="Arial"/>
                <a:cs typeface="Arial"/>
              </a:rPr>
              <a:t>E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X  </a:t>
            </a:r>
            <a:r>
              <a:rPr sz="800" spc="15" dirty="0">
                <a:solidFill>
                  <a:srgbClr val="151616"/>
                </a:solidFill>
                <a:latin typeface="Arial"/>
                <a:cs typeface="Arial"/>
              </a:rPr>
              <a:t>CASING</a:t>
            </a:r>
            <a:endParaRPr sz="800">
              <a:latin typeface="Arial"/>
              <a:cs typeface="Arial"/>
            </a:endParaRPr>
          </a:p>
        </p:txBody>
      </p:sp>
      <p:sp>
        <p:nvSpPr>
          <p:cNvPr id="659" name="object 659"/>
          <p:cNvSpPr txBox="1"/>
          <p:nvPr/>
        </p:nvSpPr>
        <p:spPr>
          <a:xfrm>
            <a:off x="5457611" y="4978943"/>
            <a:ext cx="2589530" cy="116903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140335">
              <a:lnSpc>
                <a:spcPts val="890"/>
              </a:lnSpc>
              <a:spcBef>
                <a:spcPts val="185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The main material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for 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casing will be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elastomer,  Styroﬂex because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of its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physical</a:t>
            </a:r>
            <a:r>
              <a:rPr sz="800" spc="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properties.</a:t>
            </a:r>
            <a:endParaRPr sz="800">
              <a:latin typeface="Arial"/>
              <a:cs typeface="Arial"/>
            </a:endParaRPr>
          </a:p>
          <a:p>
            <a:pPr marL="12700" marR="253365">
              <a:lnSpc>
                <a:spcPts val="890"/>
              </a:lnSpc>
              <a:spcBef>
                <a:spcPts val="10"/>
              </a:spcBef>
            </a:pPr>
            <a:r>
              <a:rPr sz="800" dirty="0">
                <a:latin typeface="Arial"/>
                <a:cs typeface="Arial"/>
              </a:rPr>
              <a:t>It </a:t>
            </a:r>
            <a:r>
              <a:rPr sz="800" spc="-5" dirty="0">
                <a:latin typeface="Arial"/>
                <a:cs typeface="Arial"/>
              </a:rPr>
              <a:t>has good tensile </a:t>
            </a:r>
            <a:r>
              <a:rPr sz="800" dirty="0">
                <a:latin typeface="Arial"/>
                <a:cs typeface="Arial"/>
              </a:rPr>
              <a:t>strength </a:t>
            </a:r>
            <a:r>
              <a:rPr sz="800" spc="-5" dirty="0">
                <a:latin typeface="Arial"/>
                <a:cs typeface="Arial"/>
              </a:rPr>
              <a:t>and are </a:t>
            </a:r>
            <a:r>
              <a:rPr sz="800" dirty="0">
                <a:latin typeface="Arial"/>
                <a:cs typeface="Arial"/>
              </a:rPr>
              <a:t>tear resistance.  It resists </a:t>
            </a:r>
            <a:r>
              <a:rPr sz="800" spc="-5" dirty="0">
                <a:latin typeface="Arial"/>
                <a:cs typeface="Arial"/>
              </a:rPr>
              <a:t>chemicals and ink </a:t>
            </a:r>
            <a:r>
              <a:rPr sz="800" dirty="0">
                <a:latin typeface="Arial"/>
                <a:cs typeface="Arial"/>
              </a:rPr>
              <a:t>/</a:t>
            </a:r>
            <a:r>
              <a:rPr sz="800" spc="10" dirty="0">
                <a:latin typeface="Arial"/>
                <a:cs typeface="Arial"/>
              </a:rPr>
              <a:t> </a:t>
            </a:r>
            <a:r>
              <a:rPr sz="800" spc="-5" dirty="0">
                <a:latin typeface="Arial"/>
                <a:cs typeface="Arial"/>
              </a:rPr>
              <a:t>paint.</a:t>
            </a:r>
            <a:endParaRPr sz="800">
              <a:latin typeface="Arial"/>
              <a:cs typeface="Arial"/>
            </a:endParaRPr>
          </a:p>
          <a:p>
            <a:pPr marL="12700" marR="259079">
              <a:lnSpc>
                <a:spcPts val="890"/>
              </a:lnSpc>
              <a:spcBef>
                <a:spcPts val="5"/>
              </a:spcBef>
            </a:pPr>
            <a:r>
              <a:rPr sz="800" dirty="0">
                <a:latin typeface="Arial"/>
                <a:cs typeface="Arial"/>
              </a:rPr>
              <a:t>It </a:t>
            </a:r>
            <a:r>
              <a:rPr sz="800" spc="-5" dirty="0">
                <a:latin typeface="Arial"/>
                <a:cs typeface="Arial"/>
              </a:rPr>
              <a:t>has good properties </a:t>
            </a:r>
            <a:r>
              <a:rPr sz="800" dirty="0">
                <a:latin typeface="Arial"/>
                <a:cs typeface="Arial"/>
              </a:rPr>
              <a:t>of </a:t>
            </a:r>
            <a:r>
              <a:rPr sz="800" spc="-5" dirty="0">
                <a:latin typeface="Arial"/>
                <a:cs typeface="Arial"/>
              </a:rPr>
              <a:t>ﬂexibility and resistance </a:t>
            </a:r>
            <a:r>
              <a:rPr sz="800" dirty="0">
                <a:latin typeface="Arial"/>
                <a:cs typeface="Arial"/>
              </a:rPr>
              <a:t>to  </a:t>
            </a:r>
            <a:r>
              <a:rPr sz="800" spc="-5" dirty="0">
                <a:latin typeface="Arial"/>
                <a:cs typeface="Arial"/>
              </a:rPr>
              <a:t>compression.</a:t>
            </a:r>
            <a:endParaRPr sz="800">
              <a:latin typeface="Arial"/>
              <a:cs typeface="Arial"/>
            </a:endParaRPr>
          </a:p>
          <a:p>
            <a:pPr marL="12700">
              <a:lnSpc>
                <a:spcPts val="844"/>
              </a:lnSpc>
            </a:pPr>
            <a:r>
              <a:rPr sz="800" dirty="0">
                <a:latin typeface="Arial"/>
                <a:cs typeface="Arial"/>
              </a:rPr>
              <a:t>After </a:t>
            </a:r>
            <a:r>
              <a:rPr sz="800" spc="-5" dirty="0">
                <a:latin typeface="Arial"/>
                <a:cs typeface="Arial"/>
              </a:rPr>
              <a:t>bending, </a:t>
            </a:r>
            <a:r>
              <a:rPr sz="800" dirty="0">
                <a:latin typeface="Arial"/>
                <a:cs typeface="Arial"/>
              </a:rPr>
              <a:t>it </a:t>
            </a:r>
            <a:r>
              <a:rPr sz="800" spc="-5" dirty="0">
                <a:latin typeface="Arial"/>
                <a:cs typeface="Arial"/>
              </a:rPr>
              <a:t>tends </a:t>
            </a:r>
            <a:r>
              <a:rPr sz="800" dirty="0">
                <a:latin typeface="Arial"/>
                <a:cs typeface="Arial"/>
              </a:rPr>
              <a:t>to </a:t>
            </a:r>
            <a:r>
              <a:rPr sz="800" spc="-5" dirty="0">
                <a:latin typeface="Arial"/>
                <a:cs typeface="Arial"/>
              </a:rPr>
              <a:t>return close </a:t>
            </a:r>
            <a:r>
              <a:rPr sz="800" dirty="0">
                <a:latin typeface="Arial"/>
                <a:cs typeface="Arial"/>
              </a:rPr>
              <a:t>to its </a:t>
            </a:r>
            <a:r>
              <a:rPr sz="800" spc="-5" dirty="0">
                <a:latin typeface="Arial"/>
                <a:cs typeface="Arial"/>
              </a:rPr>
              <a:t>original</a:t>
            </a:r>
            <a:r>
              <a:rPr sz="800" spc="90" dirty="0">
                <a:latin typeface="Arial"/>
                <a:cs typeface="Arial"/>
              </a:rPr>
              <a:t> </a:t>
            </a:r>
            <a:r>
              <a:rPr sz="800" spc="-5" dirty="0">
                <a:latin typeface="Arial"/>
                <a:cs typeface="Arial"/>
              </a:rPr>
              <a:t>shape</a:t>
            </a:r>
            <a:endParaRPr sz="800">
              <a:latin typeface="Arial"/>
              <a:cs typeface="Arial"/>
            </a:endParaRPr>
          </a:p>
          <a:p>
            <a:pPr marL="12700">
              <a:lnSpc>
                <a:spcPts val="894"/>
              </a:lnSpc>
            </a:pPr>
            <a:r>
              <a:rPr sz="800" dirty="0">
                <a:latin typeface="Arial"/>
                <a:cs typeface="Arial"/>
              </a:rPr>
              <a:t>/</a:t>
            </a:r>
            <a:r>
              <a:rPr sz="800" spc="-5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form.</a:t>
            </a:r>
            <a:endParaRPr sz="800">
              <a:latin typeface="Arial"/>
              <a:cs typeface="Arial"/>
            </a:endParaRPr>
          </a:p>
          <a:p>
            <a:pPr marL="12700" marR="535940">
              <a:lnSpc>
                <a:spcPts val="890"/>
              </a:lnSpc>
              <a:spcBef>
                <a:spcPts val="55"/>
              </a:spcBef>
            </a:pPr>
            <a:r>
              <a:rPr sz="800" dirty="0">
                <a:latin typeface="Arial"/>
                <a:cs typeface="Arial"/>
              </a:rPr>
              <a:t>It </a:t>
            </a:r>
            <a:r>
              <a:rPr sz="800" spc="-5" dirty="0">
                <a:latin typeface="Arial"/>
                <a:cs typeface="Arial"/>
              </a:rPr>
              <a:t>can be reprocessed </a:t>
            </a:r>
            <a:r>
              <a:rPr sz="800" dirty="0">
                <a:latin typeface="Arial"/>
                <a:cs typeface="Arial"/>
              </a:rPr>
              <a:t>/ </a:t>
            </a:r>
            <a:r>
              <a:rPr sz="800" spc="-5" dirty="0">
                <a:latin typeface="Arial"/>
                <a:cs typeface="Arial"/>
              </a:rPr>
              <a:t>recycled by raising </a:t>
            </a:r>
            <a:r>
              <a:rPr sz="800" dirty="0">
                <a:latin typeface="Arial"/>
                <a:cs typeface="Arial"/>
              </a:rPr>
              <a:t>its  </a:t>
            </a:r>
            <a:r>
              <a:rPr sz="800" spc="-5" dirty="0">
                <a:latin typeface="Arial"/>
                <a:cs typeface="Arial"/>
              </a:rPr>
              <a:t>temperature above melting</a:t>
            </a:r>
            <a:r>
              <a:rPr sz="800" spc="10" dirty="0">
                <a:latin typeface="Arial"/>
                <a:cs typeface="Arial"/>
              </a:rPr>
              <a:t> </a:t>
            </a:r>
            <a:r>
              <a:rPr sz="800" spc="-5" dirty="0">
                <a:latin typeface="Arial"/>
                <a:cs typeface="Arial"/>
              </a:rPr>
              <a:t>point.</a:t>
            </a:r>
            <a:endParaRPr sz="800">
              <a:latin typeface="Arial"/>
              <a:cs typeface="Arial"/>
            </a:endParaRPr>
          </a:p>
        </p:txBody>
      </p:sp>
      <p:sp>
        <p:nvSpPr>
          <p:cNvPr id="660" name="object 660"/>
          <p:cNvSpPr txBox="1"/>
          <p:nvPr/>
        </p:nvSpPr>
        <p:spPr>
          <a:xfrm>
            <a:off x="8151804" y="6293386"/>
            <a:ext cx="2183130" cy="715010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157480">
              <a:lnSpc>
                <a:spcPts val="890"/>
              </a:lnSpc>
              <a:spcBef>
                <a:spcPts val="185"/>
              </a:spcBef>
            </a:pPr>
            <a:r>
              <a:rPr sz="800" spc="-5" dirty="0">
                <a:latin typeface="Arial"/>
                <a:cs typeface="Arial"/>
              </a:rPr>
              <a:t>Styroﬂex can be reformed during </a:t>
            </a:r>
            <a:r>
              <a:rPr sz="800" dirty="0">
                <a:latin typeface="Arial"/>
                <a:cs typeface="Arial"/>
              </a:rPr>
              <a:t>the </a:t>
            </a:r>
            <a:r>
              <a:rPr sz="800" spc="-5" dirty="0">
                <a:latin typeface="Arial"/>
                <a:cs typeface="Arial"/>
              </a:rPr>
              <a:t>melting  process, unlike many other </a:t>
            </a:r>
            <a:r>
              <a:rPr sz="800" dirty="0">
                <a:latin typeface="Arial"/>
                <a:cs typeface="Arial"/>
              </a:rPr>
              <a:t>forms of</a:t>
            </a:r>
            <a:r>
              <a:rPr sz="800" spc="25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plastics.</a:t>
            </a:r>
            <a:endParaRPr sz="800">
              <a:latin typeface="Arial"/>
              <a:cs typeface="Arial"/>
            </a:endParaRPr>
          </a:p>
          <a:p>
            <a:pPr marL="12700" marR="66675">
              <a:lnSpc>
                <a:spcPts val="890"/>
              </a:lnSpc>
              <a:spcBef>
                <a:spcPts val="10"/>
              </a:spcBef>
            </a:pPr>
            <a:r>
              <a:rPr sz="800" dirty="0">
                <a:latin typeface="Arial"/>
                <a:cs typeface="Arial"/>
              </a:rPr>
              <a:t>It </a:t>
            </a:r>
            <a:r>
              <a:rPr sz="800" spc="-5" dirty="0">
                <a:latin typeface="Arial"/>
                <a:cs typeface="Arial"/>
              </a:rPr>
              <a:t>can be extruded, blow moulded and injection  moulded.</a:t>
            </a:r>
            <a:endParaRPr sz="800">
              <a:latin typeface="Arial"/>
              <a:cs typeface="Arial"/>
            </a:endParaRPr>
          </a:p>
          <a:p>
            <a:pPr marL="12700" marR="5080">
              <a:lnSpc>
                <a:spcPts val="890"/>
              </a:lnSpc>
              <a:spcBef>
                <a:spcPts val="5"/>
              </a:spcBef>
            </a:pPr>
            <a:r>
              <a:rPr sz="800" dirty="0">
                <a:latin typeface="Arial"/>
                <a:cs typeface="Arial"/>
              </a:rPr>
              <a:t>It </a:t>
            </a:r>
            <a:r>
              <a:rPr sz="800" spc="-5" dirty="0">
                <a:latin typeface="Arial"/>
                <a:cs typeface="Arial"/>
              </a:rPr>
              <a:t>can be remoulded, </a:t>
            </a:r>
            <a:r>
              <a:rPr sz="800" dirty="0">
                <a:latin typeface="Arial"/>
                <a:cs typeface="Arial"/>
              </a:rPr>
              <a:t>if the </a:t>
            </a:r>
            <a:r>
              <a:rPr sz="800" spc="-5" dirty="0">
                <a:latin typeface="Arial"/>
                <a:cs typeface="Arial"/>
              </a:rPr>
              <a:t>temperature is raised  until </a:t>
            </a:r>
            <a:r>
              <a:rPr sz="800" dirty="0">
                <a:latin typeface="Arial"/>
                <a:cs typeface="Arial"/>
              </a:rPr>
              <a:t>the </a:t>
            </a:r>
            <a:r>
              <a:rPr sz="800" spc="10" dirty="0">
                <a:latin typeface="Arial"/>
                <a:cs typeface="Arial"/>
              </a:rPr>
              <a:t>TPE </a:t>
            </a:r>
            <a:r>
              <a:rPr sz="800" spc="-5" dirty="0">
                <a:latin typeface="Arial"/>
                <a:cs typeface="Arial"/>
              </a:rPr>
              <a:t>becomes </a:t>
            </a:r>
            <a:r>
              <a:rPr sz="800" dirty="0">
                <a:latin typeface="Arial"/>
                <a:cs typeface="Arial"/>
              </a:rPr>
              <a:t>soft </a:t>
            </a:r>
            <a:r>
              <a:rPr sz="800" spc="-5" dirty="0">
                <a:latin typeface="Arial"/>
                <a:cs typeface="Arial"/>
              </a:rPr>
              <a:t>and</a:t>
            </a:r>
            <a:r>
              <a:rPr sz="800" spc="0" dirty="0">
                <a:latin typeface="Arial"/>
                <a:cs typeface="Arial"/>
              </a:rPr>
              <a:t> </a:t>
            </a:r>
            <a:r>
              <a:rPr sz="800" spc="-5" dirty="0">
                <a:latin typeface="Arial"/>
                <a:cs typeface="Arial"/>
              </a:rPr>
              <a:t>pliable.</a:t>
            </a:r>
            <a:endParaRPr sz="800">
              <a:latin typeface="Arial"/>
              <a:cs typeface="Arial"/>
            </a:endParaRPr>
          </a:p>
        </p:txBody>
      </p:sp>
      <p:sp>
        <p:nvSpPr>
          <p:cNvPr id="661" name="object 661"/>
          <p:cNvSpPr txBox="1"/>
          <p:nvPr/>
        </p:nvSpPr>
        <p:spPr>
          <a:xfrm>
            <a:off x="9632528" y="5553694"/>
            <a:ext cx="874394" cy="26098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260350" marR="5080" indent="-248285">
              <a:lnSpc>
                <a:spcPts val="890"/>
              </a:lnSpc>
              <a:spcBef>
                <a:spcPts val="185"/>
              </a:spcBef>
            </a:pPr>
            <a:r>
              <a:rPr sz="800" spc="15" dirty="0">
                <a:solidFill>
                  <a:srgbClr val="151616"/>
                </a:solidFill>
                <a:latin typeface="Arial"/>
                <a:cs typeface="Arial"/>
              </a:rPr>
              <a:t>WOVEN</a:t>
            </a:r>
            <a:r>
              <a:rPr sz="800" spc="-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15" dirty="0">
                <a:solidFill>
                  <a:srgbClr val="151616"/>
                </a:solidFill>
                <a:latin typeface="Arial"/>
                <a:cs typeface="Arial"/>
              </a:rPr>
              <a:t>KEVLAR  STRAP</a:t>
            </a:r>
            <a:endParaRPr sz="800">
              <a:latin typeface="Arial"/>
              <a:cs typeface="Arial"/>
            </a:endParaRPr>
          </a:p>
        </p:txBody>
      </p:sp>
      <p:sp>
        <p:nvSpPr>
          <p:cNvPr id="662" name="object 662"/>
          <p:cNvSpPr/>
          <p:nvPr/>
        </p:nvSpPr>
        <p:spPr>
          <a:xfrm>
            <a:off x="7693476" y="4050738"/>
            <a:ext cx="984250" cy="612140"/>
          </a:xfrm>
          <a:custGeom>
            <a:avLst/>
            <a:gdLst/>
            <a:ahLst/>
            <a:cxnLst/>
            <a:rect l="l" t="t" r="r" b="b"/>
            <a:pathLst>
              <a:path w="984250" h="612139">
                <a:moveTo>
                  <a:pt x="946596" y="554031"/>
                </a:moveTo>
                <a:lnTo>
                  <a:pt x="918587" y="560760"/>
                </a:lnTo>
                <a:lnTo>
                  <a:pt x="965335" y="612093"/>
                </a:lnTo>
                <a:lnTo>
                  <a:pt x="979829" y="559126"/>
                </a:lnTo>
                <a:lnTo>
                  <a:pt x="947983" y="559126"/>
                </a:lnTo>
                <a:lnTo>
                  <a:pt x="946596" y="554031"/>
                </a:lnTo>
                <a:close/>
              </a:path>
              <a:path w="984250" h="612139">
                <a:moveTo>
                  <a:pt x="955346" y="551928"/>
                </a:moveTo>
                <a:lnTo>
                  <a:pt x="946596" y="554031"/>
                </a:lnTo>
                <a:lnTo>
                  <a:pt x="947983" y="559126"/>
                </a:lnTo>
                <a:lnTo>
                  <a:pt x="956732" y="557023"/>
                </a:lnTo>
                <a:lnTo>
                  <a:pt x="955346" y="551928"/>
                </a:lnTo>
                <a:close/>
              </a:path>
              <a:path w="984250" h="612139">
                <a:moveTo>
                  <a:pt x="983660" y="545125"/>
                </a:moveTo>
                <a:lnTo>
                  <a:pt x="955346" y="551928"/>
                </a:lnTo>
                <a:lnTo>
                  <a:pt x="956732" y="557023"/>
                </a:lnTo>
                <a:lnTo>
                  <a:pt x="947983" y="559126"/>
                </a:lnTo>
                <a:lnTo>
                  <a:pt x="979829" y="559126"/>
                </a:lnTo>
                <a:lnTo>
                  <a:pt x="983660" y="545125"/>
                </a:lnTo>
                <a:close/>
              </a:path>
              <a:path w="984250" h="612139">
                <a:moveTo>
                  <a:pt x="2254" y="0"/>
                </a:moveTo>
                <a:lnTo>
                  <a:pt x="0" y="8710"/>
                </a:lnTo>
                <a:lnTo>
                  <a:pt x="294004" y="82784"/>
                </a:lnTo>
                <a:lnTo>
                  <a:pt x="371933" y="103837"/>
                </a:lnTo>
                <a:lnTo>
                  <a:pt x="409680" y="114702"/>
                </a:lnTo>
                <a:lnTo>
                  <a:pt x="446554" y="125883"/>
                </a:lnTo>
                <a:lnTo>
                  <a:pt x="517528" y="149485"/>
                </a:lnTo>
                <a:lnTo>
                  <a:pt x="584528" y="175215"/>
                </a:lnTo>
                <a:lnTo>
                  <a:pt x="647214" y="203626"/>
                </a:lnTo>
                <a:lnTo>
                  <a:pt x="705257" y="235277"/>
                </a:lnTo>
                <a:lnTo>
                  <a:pt x="758347" y="270727"/>
                </a:lnTo>
                <a:lnTo>
                  <a:pt x="806162" y="310527"/>
                </a:lnTo>
                <a:lnTo>
                  <a:pt x="848398" y="355258"/>
                </a:lnTo>
                <a:lnTo>
                  <a:pt x="884764" y="405493"/>
                </a:lnTo>
                <a:lnTo>
                  <a:pt x="914954" y="461832"/>
                </a:lnTo>
                <a:lnTo>
                  <a:pt x="938664" y="524889"/>
                </a:lnTo>
                <a:lnTo>
                  <a:pt x="946596" y="554031"/>
                </a:lnTo>
                <a:lnTo>
                  <a:pt x="955346" y="551928"/>
                </a:lnTo>
                <a:lnTo>
                  <a:pt x="936064" y="489318"/>
                </a:lnTo>
                <a:lnTo>
                  <a:pt x="908585" y="428614"/>
                </a:lnTo>
                <a:lnTo>
                  <a:pt x="874623" y="374374"/>
                </a:lnTo>
                <a:lnTo>
                  <a:pt x="834537" y="326066"/>
                </a:lnTo>
                <a:lnTo>
                  <a:pt x="788691" y="283132"/>
                </a:lnTo>
                <a:lnTo>
                  <a:pt x="737442" y="245004"/>
                </a:lnTo>
                <a:lnTo>
                  <a:pt x="681145" y="211110"/>
                </a:lnTo>
                <a:lnTo>
                  <a:pt x="620147" y="180849"/>
                </a:lnTo>
                <a:lnTo>
                  <a:pt x="554774" y="153647"/>
                </a:lnTo>
                <a:lnTo>
                  <a:pt x="485359" y="128915"/>
                </a:lnTo>
                <a:lnTo>
                  <a:pt x="412229" y="106070"/>
                </a:lnTo>
                <a:lnTo>
                  <a:pt x="374374" y="95176"/>
                </a:lnTo>
                <a:lnTo>
                  <a:pt x="335710" y="84535"/>
                </a:lnTo>
                <a:lnTo>
                  <a:pt x="2254" y="0"/>
                </a:lnTo>
                <a:close/>
              </a:path>
            </a:pathLst>
          </a:custGeom>
          <a:solidFill>
            <a:srgbClr val="DD2B1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3" name="object 663"/>
          <p:cNvSpPr/>
          <p:nvPr/>
        </p:nvSpPr>
        <p:spPr>
          <a:xfrm>
            <a:off x="313627" y="5372564"/>
            <a:ext cx="99695" cy="99695"/>
          </a:xfrm>
          <a:custGeom>
            <a:avLst/>
            <a:gdLst/>
            <a:ahLst/>
            <a:cxnLst/>
            <a:rect l="l" t="t" r="r" b="b"/>
            <a:pathLst>
              <a:path w="99695" h="99695">
                <a:moveTo>
                  <a:pt x="0" y="0"/>
                </a:moveTo>
                <a:lnTo>
                  <a:pt x="99512" y="0"/>
                </a:lnTo>
                <a:lnTo>
                  <a:pt x="99512" y="99510"/>
                </a:lnTo>
                <a:lnTo>
                  <a:pt x="0" y="99510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4" name="object 664"/>
          <p:cNvSpPr/>
          <p:nvPr/>
        </p:nvSpPr>
        <p:spPr>
          <a:xfrm>
            <a:off x="454647" y="5372564"/>
            <a:ext cx="99695" cy="99695"/>
          </a:xfrm>
          <a:custGeom>
            <a:avLst/>
            <a:gdLst/>
            <a:ahLst/>
            <a:cxnLst/>
            <a:rect l="l" t="t" r="r" b="b"/>
            <a:pathLst>
              <a:path w="99695" h="99695">
                <a:moveTo>
                  <a:pt x="0" y="0"/>
                </a:moveTo>
                <a:lnTo>
                  <a:pt x="99512" y="0"/>
                </a:lnTo>
                <a:lnTo>
                  <a:pt x="99512" y="99510"/>
                </a:lnTo>
                <a:lnTo>
                  <a:pt x="0" y="99510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5" name="object 665"/>
          <p:cNvSpPr/>
          <p:nvPr/>
        </p:nvSpPr>
        <p:spPr>
          <a:xfrm>
            <a:off x="595666" y="5372564"/>
            <a:ext cx="99695" cy="99695"/>
          </a:xfrm>
          <a:custGeom>
            <a:avLst/>
            <a:gdLst/>
            <a:ahLst/>
            <a:cxnLst/>
            <a:rect l="l" t="t" r="r" b="b"/>
            <a:pathLst>
              <a:path w="99695" h="99695">
                <a:moveTo>
                  <a:pt x="0" y="0"/>
                </a:moveTo>
                <a:lnTo>
                  <a:pt x="99510" y="0"/>
                </a:lnTo>
                <a:lnTo>
                  <a:pt x="99510" y="99510"/>
                </a:lnTo>
                <a:lnTo>
                  <a:pt x="0" y="99510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6" name="object 666"/>
          <p:cNvSpPr/>
          <p:nvPr/>
        </p:nvSpPr>
        <p:spPr>
          <a:xfrm>
            <a:off x="736682" y="5372564"/>
            <a:ext cx="99695" cy="99695"/>
          </a:xfrm>
          <a:custGeom>
            <a:avLst/>
            <a:gdLst/>
            <a:ahLst/>
            <a:cxnLst/>
            <a:rect l="l" t="t" r="r" b="b"/>
            <a:pathLst>
              <a:path w="99694" h="99695">
                <a:moveTo>
                  <a:pt x="0" y="0"/>
                </a:moveTo>
                <a:lnTo>
                  <a:pt x="99514" y="0"/>
                </a:lnTo>
                <a:lnTo>
                  <a:pt x="99514" y="99510"/>
                </a:lnTo>
                <a:lnTo>
                  <a:pt x="0" y="99510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7" name="object 667"/>
          <p:cNvSpPr/>
          <p:nvPr/>
        </p:nvSpPr>
        <p:spPr>
          <a:xfrm>
            <a:off x="877702" y="5372564"/>
            <a:ext cx="99695" cy="99695"/>
          </a:xfrm>
          <a:custGeom>
            <a:avLst/>
            <a:gdLst/>
            <a:ahLst/>
            <a:cxnLst/>
            <a:rect l="l" t="t" r="r" b="b"/>
            <a:pathLst>
              <a:path w="99694" h="99695">
                <a:moveTo>
                  <a:pt x="0" y="0"/>
                </a:moveTo>
                <a:lnTo>
                  <a:pt x="99510" y="0"/>
                </a:lnTo>
                <a:lnTo>
                  <a:pt x="99510" y="99510"/>
                </a:lnTo>
                <a:lnTo>
                  <a:pt x="0" y="99510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8" name="object 668"/>
          <p:cNvSpPr/>
          <p:nvPr/>
        </p:nvSpPr>
        <p:spPr>
          <a:xfrm>
            <a:off x="1018720" y="5372564"/>
            <a:ext cx="99695" cy="99695"/>
          </a:xfrm>
          <a:custGeom>
            <a:avLst/>
            <a:gdLst/>
            <a:ahLst/>
            <a:cxnLst/>
            <a:rect l="l" t="t" r="r" b="b"/>
            <a:pathLst>
              <a:path w="99694" h="99695">
                <a:moveTo>
                  <a:pt x="0" y="0"/>
                </a:moveTo>
                <a:lnTo>
                  <a:pt x="99512" y="0"/>
                </a:lnTo>
                <a:lnTo>
                  <a:pt x="99512" y="99510"/>
                </a:lnTo>
                <a:lnTo>
                  <a:pt x="0" y="99510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9" name="object 669"/>
          <p:cNvSpPr/>
          <p:nvPr/>
        </p:nvSpPr>
        <p:spPr>
          <a:xfrm>
            <a:off x="1159739" y="5372564"/>
            <a:ext cx="99695" cy="99695"/>
          </a:xfrm>
          <a:custGeom>
            <a:avLst/>
            <a:gdLst/>
            <a:ahLst/>
            <a:cxnLst/>
            <a:rect l="l" t="t" r="r" b="b"/>
            <a:pathLst>
              <a:path w="99694" h="99695">
                <a:moveTo>
                  <a:pt x="0" y="0"/>
                </a:moveTo>
                <a:lnTo>
                  <a:pt x="99510" y="0"/>
                </a:lnTo>
                <a:lnTo>
                  <a:pt x="99510" y="99510"/>
                </a:lnTo>
                <a:lnTo>
                  <a:pt x="0" y="99510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0" name="object 670"/>
          <p:cNvSpPr/>
          <p:nvPr/>
        </p:nvSpPr>
        <p:spPr>
          <a:xfrm>
            <a:off x="1300755" y="5372564"/>
            <a:ext cx="99695" cy="99695"/>
          </a:xfrm>
          <a:custGeom>
            <a:avLst/>
            <a:gdLst/>
            <a:ahLst/>
            <a:cxnLst/>
            <a:rect l="l" t="t" r="r" b="b"/>
            <a:pathLst>
              <a:path w="99694" h="99695">
                <a:moveTo>
                  <a:pt x="0" y="0"/>
                </a:moveTo>
                <a:lnTo>
                  <a:pt x="99510" y="0"/>
                </a:lnTo>
                <a:lnTo>
                  <a:pt x="99510" y="99510"/>
                </a:lnTo>
                <a:lnTo>
                  <a:pt x="0" y="99510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1" name="object 671"/>
          <p:cNvSpPr/>
          <p:nvPr/>
        </p:nvSpPr>
        <p:spPr>
          <a:xfrm>
            <a:off x="1441771" y="5372564"/>
            <a:ext cx="99695" cy="99695"/>
          </a:xfrm>
          <a:custGeom>
            <a:avLst/>
            <a:gdLst/>
            <a:ahLst/>
            <a:cxnLst/>
            <a:rect l="l" t="t" r="r" b="b"/>
            <a:pathLst>
              <a:path w="99694" h="99695">
                <a:moveTo>
                  <a:pt x="0" y="0"/>
                </a:moveTo>
                <a:lnTo>
                  <a:pt x="99510" y="0"/>
                </a:lnTo>
                <a:lnTo>
                  <a:pt x="99510" y="99510"/>
                </a:lnTo>
                <a:lnTo>
                  <a:pt x="0" y="99510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2" name="object 672"/>
          <p:cNvSpPr/>
          <p:nvPr/>
        </p:nvSpPr>
        <p:spPr>
          <a:xfrm>
            <a:off x="1582793" y="5372564"/>
            <a:ext cx="99695" cy="99695"/>
          </a:xfrm>
          <a:custGeom>
            <a:avLst/>
            <a:gdLst/>
            <a:ahLst/>
            <a:cxnLst/>
            <a:rect l="l" t="t" r="r" b="b"/>
            <a:pathLst>
              <a:path w="99694" h="99695">
                <a:moveTo>
                  <a:pt x="0" y="0"/>
                </a:moveTo>
                <a:lnTo>
                  <a:pt x="99512" y="0"/>
                </a:lnTo>
                <a:lnTo>
                  <a:pt x="99512" y="99510"/>
                </a:lnTo>
                <a:lnTo>
                  <a:pt x="0" y="99510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3" name="object 673"/>
          <p:cNvSpPr/>
          <p:nvPr/>
        </p:nvSpPr>
        <p:spPr>
          <a:xfrm>
            <a:off x="1723809" y="5372564"/>
            <a:ext cx="99695" cy="99695"/>
          </a:xfrm>
          <a:custGeom>
            <a:avLst/>
            <a:gdLst/>
            <a:ahLst/>
            <a:cxnLst/>
            <a:rect l="l" t="t" r="r" b="b"/>
            <a:pathLst>
              <a:path w="99694" h="99695">
                <a:moveTo>
                  <a:pt x="0" y="0"/>
                </a:moveTo>
                <a:lnTo>
                  <a:pt x="99512" y="0"/>
                </a:lnTo>
                <a:lnTo>
                  <a:pt x="99512" y="99510"/>
                </a:lnTo>
                <a:lnTo>
                  <a:pt x="0" y="99510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4" name="object 674"/>
          <p:cNvSpPr/>
          <p:nvPr/>
        </p:nvSpPr>
        <p:spPr>
          <a:xfrm>
            <a:off x="1874008" y="5372564"/>
            <a:ext cx="99695" cy="99695"/>
          </a:xfrm>
          <a:custGeom>
            <a:avLst/>
            <a:gdLst/>
            <a:ahLst/>
            <a:cxnLst/>
            <a:rect l="l" t="t" r="r" b="b"/>
            <a:pathLst>
              <a:path w="99694" h="99695">
                <a:moveTo>
                  <a:pt x="0" y="0"/>
                </a:moveTo>
                <a:lnTo>
                  <a:pt x="99512" y="0"/>
                </a:lnTo>
                <a:lnTo>
                  <a:pt x="99512" y="99510"/>
                </a:lnTo>
                <a:lnTo>
                  <a:pt x="0" y="99510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5" name="object 675"/>
          <p:cNvSpPr/>
          <p:nvPr/>
        </p:nvSpPr>
        <p:spPr>
          <a:xfrm>
            <a:off x="313627" y="6959274"/>
            <a:ext cx="99695" cy="99695"/>
          </a:xfrm>
          <a:custGeom>
            <a:avLst/>
            <a:gdLst/>
            <a:ahLst/>
            <a:cxnLst/>
            <a:rect l="l" t="t" r="r" b="b"/>
            <a:pathLst>
              <a:path w="99695" h="99695">
                <a:moveTo>
                  <a:pt x="0" y="0"/>
                </a:moveTo>
                <a:lnTo>
                  <a:pt x="99512" y="0"/>
                </a:lnTo>
                <a:lnTo>
                  <a:pt x="99512" y="99512"/>
                </a:lnTo>
                <a:lnTo>
                  <a:pt x="0" y="99512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6" name="object 676"/>
          <p:cNvSpPr/>
          <p:nvPr/>
        </p:nvSpPr>
        <p:spPr>
          <a:xfrm>
            <a:off x="454647" y="6959274"/>
            <a:ext cx="99695" cy="99695"/>
          </a:xfrm>
          <a:custGeom>
            <a:avLst/>
            <a:gdLst/>
            <a:ahLst/>
            <a:cxnLst/>
            <a:rect l="l" t="t" r="r" b="b"/>
            <a:pathLst>
              <a:path w="99695" h="99695">
                <a:moveTo>
                  <a:pt x="0" y="0"/>
                </a:moveTo>
                <a:lnTo>
                  <a:pt x="99512" y="0"/>
                </a:lnTo>
                <a:lnTo>
                  <a:pt x="99512" y="99512"/>
                </a:lnTo>
                <a:lnTo>
                  <a:pt x="0" y="99512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7" name="object 677"/>
          <p:cNvSpPr/>
          <p:nvPr/>
        </p:nvSpPr>
        <p:spPr>
          <a:xfrm>
            <a:off x="595666" y="6959274"/>
            <a:ext cx="99695" cy="99695"/>
          </a:xfrm>
          <a:custGeom>
            <a:avLst/>
            <a:gdLst/>
            <a:ahLst/>
            <a:cxnLst/>
            <a:rect l="l" t="t" r="r" b="b"/>
            <a:pathLst>
              <a:path w="99695" h="99695">
                <a:moveTo>
                  <a:pt x="0" y="0"/>
                </a:moveTo>
                <a:lnTo>
                  <a:pt x="99510" y="0"/>
                </a:lnTo>
                <a:lnTo>
                  <a:pt x="99510" y="99512"/>
                </a:lnTo>
                <a:lnTo>
                  <a:pt x="0" y="99512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8" name="object 678"/>
          <p:cNvSpPr/>
          <p:nvPr/>
        </p:nvSpPr>
        <p:spPr>
          <a:xfrm>
            <a:off x="736682" y="6959274"/>
            <a:ext cx="99695" cy="99695"/>
          </a:xfrm>
          <a:custGeom>
            <a:avLst/>
            <a:gdLst/>
            <a:ahLst/>
            <a:cxnLst/>
            <a:rect l="l" t="t" r="r" b="b"/>
            <a:pathLst>
              <a:path w="99694" h="99695">
                <a:moveTo>
                  <a:pt x="0" y="0"/>
                </a:moveTo>
                <a:lnTo>
                  <a:pt x="99514" y="0"/>
                </a:lnTo>
                <a:lnTo>
                  <a:pt x="99514" y="99512"/>
                </a:lnTo>
                <a:lnTo>
                  <a:pt x="0" y="99512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9" name="object 679"/>
          <p:cNvSpPr/>
          <p:nvPr/>
        </p:nvSpPr>
        <p:spPr>
          <a:xfrm>
            <a:off x="877702" y="6959274"/>
            <a:ext cx="99695" cy="99695"/>
          </a:xfrm>
          <a:custGeom>
            <a:avLst/>
            <a:gdLst/>
            <a:ahLst/>
            <a:cxnLst/>
            <a:rect l="l" t="t" r="r" b="b"/>
            <a:pathLst>
              <a:path w="99694" h="99695">
                <a:moveTo>
                  <a:pt x="0" y="0"/>
                </a:moveTo>
                <a:lnTo>
                  <a:pt x="99510" y="0"/>
                </a:lnTo>
                <a:lnTo>
                  <a:pt x="99510" y="99512"/>
                </a:lnTo>
                <a:lnTo>
                  <a:pt x="0" y="99512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0" name="object 680"/>
          <p:cNvSpPr/>
          <p:nvPr/>
        </p:nvSpPr>
        <p:spPr>
          <a:xfrm>
            <a:off x="1018720" y="6959274"/>
            <a:ext cx="99695" cy="99695"/>
          </a:xfrm>
          <a:custGeom>
            <a:avLst/>
            <a:gdLst/>
            <a:ahLst/>
            <a:cxnLst/>
            <a:rect l="l" t="t" r="r" b="b"/>
            <a:pathLst>
              <a:path w="99694" h="99695">
                <a:moveTo>
                  <a:pt x="0" y="0"/>
                </a:moveTo>
                <a:lnTo>
                  <a:pt x="99512" y="0"/>
                </a:lnTo>
                <a:lnTo>
                  <a:pt x="99512" y="99512"/>
                </a:lnTo>
                <a:lnTo>
                  <a:pt x="0" y="99512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1" name="object 681"/>
          <p:cNvSpPr/>
          <p:nvPr/>
        </p:nvSpPr>
        <p:spPr>
          <a:xfrm>
            <a:off x="1159739" y="6959274"/>
            <a:ext cx="99695" cy="99695"/>
          </a:xfrm>
          <a:custGeom>
            <a:avLst/>
            <a:gdLst/>
            <a:ahLst/>
            <a:cxnLst/>
            <a:rect l="l" t="t" r="r" b="b"/>
            <a:pathLst>
              <a:path w="99694" h="99695">
                <a:moveTo>
                  <a:pt x="0" y="0"/>
                </a:moveTo>
                <a:lnTo>
                  <a:pt x="99510" y="0"/>
                </a:lnTo>
                <a:lnTo>
                  <a:pt x="99510" y="99512"/>
                </a:lnTo>
                <a:lnTo>
                  <a:pt x="0" y="99512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2" name="object 682"/>
          <p:cNvSpPr/>
          <p:nvPr/>
        </p:nvSpPr>
        <p:spPr>
          <a:xfrm>
            <a:off x="1300755" y="6959274"/>
            <a:ext cx="99695" cy="99695"/>
          </a:xfrm>
          <a:custGeom>
            <a:avLst/>
            <a:gdLst/>
            <a:ahLst/>
            <a:cxnLst/>
            <a:rect l="l" t="t" r="r" b="b"/>
            <a:pathLst>
              <a:path w="99694" h="99695">
                <a:moveTo>
                  <a:pt x="0" y="0"/>
                </a:moveTo>
                <a:lnTo>
                  <a:pt x="99510" y="0"/>
                </a:lnTo>
                <a:lnTo>
                  <a:pt x="99510" y="99512"/>
                </a:lnTo>
                <a:lnTo>
                  <a:pt x="0" y="99512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3" name="object 683"/>
          <p:cNvSpPr/>
          <p:nvPr/>
        </p:nvSpPr>
        <p:spPr>
          <a:xfrm>
            <a:off x="1441771" y="6959274"/>
            <a:ext cx="99695" cy="99695"/>
          </a:xfrm>
          <a:custGeom>
            <a:avLst/>
            <a:gdLst/>
            <a:ahLst/>
            <a:cxnLst/>
            <a:rect l="l" t="t" r="r" b="b"/>
            <a:pathLst>
              <a:path w="99694" h="99695">
                <a:moveTo>
                  <a:pt x="0" y="0"/>
                </a:moveTo>
                <a:lnTo>
                  <a:pt x="99510" y="0"/>
                </a:lnTo>
                <a:lnTo>
                  <a:pt x="99510" y="99512"/>
                </a:lnTo>
                <a:lnTo>
                  <a:pt x="0" y="99512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4" name="object 684"/>
          <p:cNvSpPr/>
          <p:nvPr/>
        </p:nvSpPr>
        <p:spPr>
          <a:xfrm>
            <a:off x="1582793" y="6959274"/>
            <a:ext cx="99695" cy="99695"/>
          </a:xfrm>
          <a:custGeom>
            <a:avLst/>
            <a:gdLst/>
            <a:ahLst/>
            <a:cxnLst/>
            <a:rect l="l" t="t" r="r" b="b"/>
            <a:pathLst>
              <a:path w="99694" h="99695">
                <a:moveTo>
                  <a:pt x="0" y="0"/>
                </a:moveTo>
                <a:lnTo>
                  <a:pt x="99512" y="0"/>
                </a:lnTo>
                <a:lnTo>
                  <a:pt x="99512" y="99512"/>
                </a:lnTo>
                <a:lnTo>
                  <a:pt x="0" y="99512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5" name="object 685"/>
          <p:cNvSpPr/>
          <p:nvPr/>
        </p:nvSpPr>
        <p:spPr>
          <a:xfrm>
            <a:off x="1723809" y="6959274"/>
            <a:ext cx="99695" cy="99695"/>
          </a:xfrm>
          <a:custGeom>
            <a:avLst/>
            <a:gdLst/>
            <a:ahLst/>
            <a:cxnLst/>
            <a:rect l="l" t="t" r="r" b="b"/>
            <a:pathLst>
              <a:path w="99694" h="99695">
                <a:moveTo>
                  <a:pt x="0" y="0"/>
                </a:moveTo>
                <a:lnTo>
                  <a:pt x="99512" y="0"/>
                </a:lnTo>
                <a:lnTo>
                  <a:pt x="99512" y="99512"/>
                </a:lnTo>
                <a:lnTo>
                  <a:pt x="0" y="99512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6" name="object 686"/>
          <p:cNvSpPr/>
          <p:nvPr/>
        </p:nvSpPr>
        <p:spPr>
          <a:xfrm>
            <a:off x="1874008" y="6959274"/>
            <a:ext cx="99695" cy="99695"/>
          </a:xfrm>
          <a:custGeom>
            <a:avLst/>
            <a:gdLst/>
            <a:ahLst/>
            <a:cxnLst/>
            <a:rect l="l" t="t" r="r" b="b"/>
            <a:pathLst>
              <a:path w="99694" h="99695">
                <a:moveTo>
                  <a:pt x="0" y="0"/>
                </a:moveTo>
                <a:lnTo>
                  <a:pt x="99512" y="0"/>
                </a:lnTo>
                <a:lnTo>
                  <a:pt x="99512" y="99512"/>
                </a:lnTo>
                <a:lnTo>
                  <a:pt x="0" y="99512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7" name="object 687"/>
          <p:cNvSpPr/>
          <p:nvPr/>
        </p:nvSpPr>
        <p:spPr>
          <a:xfrm>
            <a:off x="3769470" y="5372564"/>
            <a:ext cx="99695" cy="99695"/>
          </a:xfrm>
          <a:custGeom>
            <a:avLst/>
            <a:gdLst/>
            <a:ahLst/>
            <a:cxnLst/>
            <a:rect l="l" t="t" r="r" b="b"/>
            <a:pathLst>
              <a:path w="99695" h="99695">
                <a:moveTo>
                  <a:pt x="0" y="0"/>
                </a:moveTo>
                <a:lnTo>
                  <a:pt x="99514" y="0"/>
                </a:lnTo>
                <a:lnTo>
                  <a:pt x="99514" y="99510"/>
                </a:lnTo>
                <a:lnTo>
                  <a:pt x="0" y="99510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8" name="object 688"/>
          <p:cNvSpPr/>
          <p:nvPr/>
        </p:nvSpPr>
        <p:spPr>
          <a:xfrm>
            <a:off x="3910488" y="5372564"/>
            <a:ext cx="99695" cy="99695"/>
          </a:xfrm>
          <a:custGeom>
            <a:avLst/>
            <a:gdLst/>
            <a:ahLst/>
            <a:cxnLst/>
            <a:rect l="l" t="t" r="r" b="b"/>
            <a:pathLst>
              <a:path w="99695" h="99695">
                <a:moveTo>
                  <a:pt x="0" y="0"/>
                </a:moveTo>
                <a:lnTo>
                  <a:pt x="99512" y="0"/>
                </a:lnTo>
                <a:lnTo>
                  <a:pt x="99512" y="99510"/>
                </a:lnTo>
                <a:lnTo>
                  <a:pt x="0" y="99510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9" name="object 689"/>
          <p:cNvSpPr/>
          <p:nvPr/>
        </p:nvSpPr>
        <p:spPr>
          <a:xfrm>
            <a:off x="4051508" y="5372564"/>
            <a:ext cx="99695" cy="99695"/>
          </a:xfrm>
          <a:custGeom>
            <a:avLst/>
            <a:gdLst/>
            <a:ahLst/>
            <a:cxnLst/>
            <a:rect l="l" t="t" r="r" b="b"/>
            <a:pathLst>
              <a:path w="99695" h="99695">
                <a:moveTo>
                  <a:pt x="0" y="0"/>
                </a:moveTo>
                <a:lnTo>
                  <a:pt x="99510" y="0"/>
                </a:lnTo>
                <a:lnTo>
                  <a:pt x="99510" y="99510"/>
                </a:lnTo>
                <a:lnTo>
                  <a:pt x="0" y="99510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0" name="object 690"/>
          <p:cNvSpPr/>
          <p:nvPr/>
        </p:nvSpPr>
        <p:spPr>
          <a:xfrm>
            <a:off x="4192527" y="5372564"/>
            <a:ext cx="99695" cy="99695"/>
          </a:xfrm>
          <a:custGeom>
            <a:avLst/>
            <a:gdLst/>
            <a:ahLst/>
            <a:cxnLst/>
            <a:rect l="l" t="t" r="r" b="b"/>
            <a:pathLst>
              <a:path w="99695" h="99695">
                <a:moveTo>
                  <a:pt x="0" y="0"/>
                </a:moveTo>
                <a:lnTo>
                  <a:pt x="99510" y="0"/>
                </a:lnTo>
                <a:lnTo>
                  <a:pt x="99510" y="99510"/>
                </a:lnTo>
                <a:lnTo>
                  <a:pt x="0" y="99510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1" name="object 691"/>
          <p:cNvSpPr/>
          <p:nvPr/>
        </p:nvSpPr>
        <p:spPr>
          <a:xfrm>
            <a:off x="4333543" y="5372564"/>
            <a:ext cx="99695" cy="99695"/>
          </a:xfrm>
          <a:custGeom>
            <a:avLst/>
            <a:gdLst/>
            <a:ahLst/>
            <a:cxnLst/>
            <a:rect l="l" t="t" r="r" b="b"/>
            <a:pathLst>
              <a:path w="99695" h="99695">
                <a:moveTo>
                  <a:pt x="0" y="0"/>
                </a:moveTo>
                <a:lnTo>
                  <a:pt x="99510" y="0"/>
                </a:lnTo>
                <a:lnTo>
                  <a:pt x="99510" y="99510"/>
                </a:lnTo>
                <a:lnTo>
                  <a:pt x="0" y="99510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2" name="object 692"/>
          <p:cNvSpPr/>
          <p:nvPr/>
        </p:nvSpPr>
        <p:spPr>
          <a:xfrm>
            <a:off x="4474561" y="5372564"/>
            <a:ext cx="99695" cy="99695"/>
          </a:xfrm>
          <a:custGeom>
            <a:avLst/>
            <a:gdLst/>
            <a:ahLst/>
            <a:cxnLst/>
            <a:rect l="l" t="t" r="r" b="b"/>
            <a:pathLst>
              <a:path w="99695" h="99695">
                <a:moveTo>
                  <a:pt x="0" y="0"/>
                </a:moveTo>
                <a:lnTo>
                  <a:pt x="99512" y="0"/>
                </a:lnTo>
                <a:lnTo>
                  <a:pt x="99512" y="99510"/>
                </a:lnTo>
                <a:lnTo>
                  <a:pt x="0" y="99510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3" name="object 693"/>
          <p:cNvSpPr/>
          <p:nvPr/>
        </p:nvSpPr>
        <p:spPr>
          <a:xfrm>
            <a:off x="4615581" y="5372564"/>
            <a:ext cx="99695" cy="99695"/>
          </a:xfrm>
          <a:custGeom>
            <a:avLst/>
            <a:gdLst/>
            <a:ahLst/>
            <a:cxnLst/>
            <a:rect l="l" t="t" r="r" b="b"/>
            <a:pathLst>
              <a:path w="99695" h="99695">
                <a:moveTo>
                  <a:pt x="0" y="0"/>
                </a:moveTo>
                <a:lnTo>
                  <a:pt x="99510" y="0"/>
                </a:lnTo>
                <a:lnTo>
                  <a:pt x="99510" y="99510"/>
                </a:lnTo>
                <a:lnTo>
                  <a:pt x="0" y="99510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4" name="object 694"/>
          <p:cNvSpPr/>
          <p:nvPr/>
        </p:nvSpPr>
        <p:spPr>
          <a:xfrm>
            <a:off x="4756596" y="5372564"/>
            <a:ext cx="99695" cy="99695"/>
          </a:xfrm>
          <a:custGeom>
            <a:avLst/>
            <a:gdLst/>
            <a:ahLst/>
            <a:cxnLst/>
            <a:rect l="l" t="t" r="r" b="b"/>
            <a:pathLst>
              <a:path w="99695" h="99695">
                <a:moveTo>
                  <a:pt x="0" y="0"/>
                </a:moveTo>
                <a:lnTo>
                  <a:pt x="99510" y="0"/>
                </a:lnTo>
                <a:lnTo>
                  <a:pt x="99510" y="99510"/>
                </a:lnTo>
                <a:lnTo>
                  <a:pt x="0" y="99510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5" name="object 695"/>
          <p:cNvSpPr/>
          <p:nvPr/>
        </p:nvSpPr>
        <p:spPr>
          <a:xfrm>
            <a:off x="4897612" y="5372564"/>
            <a:ext cx="99695" cy="99695"/>
          </a:xfrm>
          <a:custGeom>
            <a:avLst/>
            <a:gdLst/>
            <a:ahLst/>
            <a:cxnLst/>
            <a:rect l="l" t="t" r="r" b="b"/>
            <a:pathLst>
              <a:path w="99695" h="99695">
                <a:moveTo>
                  <a:pt x="0" y="0"/>
                </a:moveTo>
                <a:lnTo>
                  <a:pt x="99510" y="0"/>
                </a:lnTo>
                <a:lnTo>
                  <a:pt x="99510" y="99510"/>
                </a:lnTo>
                <a:lnTo>
                  <a:pt x="0" y="99510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6" name="object 696"/>
          <p:cNvSpPr/>
          <p:nvPr/>
        </p:nvSpPr>
        <p:spPr>
          <a:xfrm>
            <a:off x="327005" y="5508453"/>
            <a:ext cx="1675461" cy="141197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7" name="object 697"/>
          <p:cNvSpPr/>
          <p:nvPr/>
        </p:nvSpPr>
        <p:spPr>
          <a:xfrm>
            <a:off x="2079289" y="5504760"/>
            <a:ext cx="1425461" cy="1425461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8" name="object 698"/>
          <p:cNvSpPr/>
          <p:nvPr/>
        </p:nvSpPr>
        <p:spPr>
          <a:xfrm>
            <a:off x="3769470" y="6969542"/>
            <a:ext cx="99695" cy="99695"/>
          </a:xfrm>
          <a:custGeom>
            <a:avLst/>
            <a:gdLst/>
            <a:ahLst/>
            <a:cxnLst/>
            <a:rect l="l" t="t" r="r" b="b"/>
            <a:pathLst>
              <a:path w="99695" h="99695">
                <a:moveTo>
                  <a:pt x="0" y="0"/>
                </a:moveTo>
                <a:lnTo>
                  <a:pt x="99514" y="0"/>
                </a:lnTo>
                <a:lnTo>
                  <a:pt x="99514" y="99510"/>
                </a:lnTo>
                <a:lnTo>
                  <a:pt x="0" y="99510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9" name="object 699"/>
          <p:cNvSpPr/>
          <p:nvPr/>
        </p:nvSpPr>
        <p:spPr>
          <a:xfrm>
            <a:off x="3910488" y="6969542"/>
            <a:ext cx="99695" cy="99695"/>
          </a:xfrm>
          <a:custGeom>
            <a:avLst/>
            <a:gdLst/>
            <a:ahLst/>
            <a:cxnLst/>
            <a:rect l="l" t="t" r="r" b="b"/>
            <a:pathLst>
              <a:path w="99695" h="99695">
                <a:moveTo>
                  <a:pt x="0" y="0"/>
                </a:moveTo>
                <a:lnTo>
                  <a:pt x="99512" y="0"/>
                </a:lnTo>
                <a:lnTo>
                  <a:pt x="99512" y="99510"/>
                </a:lnTo>
                <a:lnTo>
                  <a:pt x="0" y="99510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0" name="object 700"/>
          <p:cNvSpPr/>
          <p:nvPr/>
        </p:nvSpPr>
        <p:spPr>
          <a:xfrm>
            <a:off x="4051508" y="6969542"/>
            <a:ext cx="99695" cy="99695"/>
          </a:xfrm>
          <a:custGeom>
            <a:avLst/>
            <a:gdLst/>
            <a:ahLst/>
            <a:cxnLst/>
            <a:rect l="l" t="t" r="r" b="b"/>
            <a:pathLst>
              <a:path w="99695" h="99695">
                <a:moveTo>
                  <a:pt x="0" y="0"/>
                </a:moveTo>
                <a:lnTo>
                  <a:pt x="99510" y="0"/>
                </a:lnTo>
                <a:lnTo>
                  <a:pt x="99510" y="99510"/>
                </a:lnTo>
                <a:lnTo>
                  <a:pt x="0" y="99510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1" name="object 701"/>
          <p:cNvSpPr/>
          <p:nvPr/>
        </p:nvSpPr>
        <p:spPr>
          <a:xfrm>
            <a:off x="4192527" y="6969542"/>
            <a:ext cx="99695" cy="99695"/>
          </a:xfrm>
          <a:custGeom>
            <a:avLst/>
            <a:gdLst/>
            <a:ahLst/>
            <a:cxnLst/>
            <a:rect l="l" t="t" r="r" b="b"/>
            <a:pathLst>
              <a:path w="99695" h="99695">
                <a:moveTo>
                  <a:pt x="0" y="0"/>
                </a:moveTo>
                <a:lnTo>
                  <a:pt x="99510" y="0"/>
                </a:lnTo>
                <a:lnTo>
                  <a:pt x="99510" y="99510"/>
                </a:lnTo>
                <a:lnTo>
                  <a:pt x="0" y="99510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2" name="object 702"/>
          <p:cNvSpPr/>
          <p:nvPr/>
        </p:nvSpPr>
        <p:spPr>
          <a:xfrm>
            <a:off x="4333543" y="6969542"/>
            <a:ext cx="99695" cy="99695"/>
          </a:xfrm>
          <a:custGeom>
            <a:avLst/>
            <a:gdLst/>
            <a:ahLst/>
            <a:cxnLst/>
            <a:rect l="l" t="t" r="r" b="b"/>
            <a:pathLst>
              <a:path w="99695" h="99695">
                <a:moveTo>
                  <a:pt x="0" y="0"/>
                </a:moveTo>
                <a:lnTo>
                  <a:pt x="99510" y="0"/>
                </a:lnTo>
                <a:lnTo>
                  <a:pt x="99510" y="99510"/>
                </a:lnTo>
                <a:lnTo>
                  <a:pt x="0" y="99510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3" name="object 703"/>
          <p:cNvSpPr/>
          <p:nvPr/>
        </p:nvSpPr>
        <p:spPr>
          <a:xfrm>
            <a:off x="4474561" y="6969542"/>
            <a:ext cx="99695" cy="99695"/>
          </a:xfrm>
          <a:custGeom>
            <a:avLst/>
            <a:gdLst/>
            <a:ahLst/>
            <a:cxnLst/>
            <a:rect l="l" t="t" r="r" b="b"/>
            <a:pathLst>
              <a:path w="99695" h="99695">
                <a:moveTo>
                  <a:pt x="0" y="0"/>
                </a:moveTo>
                <a:lnTo>
                  <a:pt x="99512" y="0"/>
                </a:lnTo>
                <a:lnTo>
                  <a:pt x="99512" y="99510"/>
                </a:lnTo>
                <a:lnTo>
                  <a:pt x="0" y="99510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4" name="object 704"/>
          <p:cNvSpPr/>
          <p:nvPr/>
        </p:nvSpPr>
        <p:spPr>
          <a:xfrm>
            <a:off x="4615581" y="6969542"/>
            <a:ext cx="99695" cy="99695"/>
          </a:xfrm>
          <a:custGeom>
            <a:avLst/>
            <a:gdLst/>
            <a:ahLst/>
            <a:cxnLst/>
            <a:rect l="l" t="t" r="r" b="b"/>
            <a:pathLst>
              <a:path w="99695" h="99695">
                <a:moveTo>
                  <a:pt x="0" y="0"/>
                </a:moveTo>
                <a:lnTo>
                  <a:pt x="99510" y="0"/>
                </a:lnTo>
                <a:lnTo>
                  <a:pt x="99510" y="99510"/>
                </a:lnTo>
                <a:lnTo>
                  <a:pt x="0" y="99510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5" name="object 705"/>
          <p:cNvSpPr/>
          <p:nvPr/>
        </p:nvSpPr>
        <p:spPr>
          <a:xfrm>
            <a:off x="4756596" y="6969542"/>
            <a:ext cx="99695" cy="99695"/>
          </a:xfrm>
          <a:custGeom>
            <a:avLst/>
            <a:gdLst/>
            <a:ahLst/>
            <a:cxnLst/>
            <a:rect l="l" t="t" r="r" b="b"/>
            <a:pathLst>
              <a:path w="99695" h="99695">
                <a:moveTo>
                  <a:pt x="0" y="0"/>
                </a:moveTo>
                <a:lnTo>
                  <a:pt x="99510" y="0"/>
                </a:lnTo>
                <a:lnTo>
                  <a:pt x="99510" y="99510"/>
                </a:lnTo>
                <a:lnTo>
                  <a:pt x="0" y="99510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6" name="object 706"/>
          <p:cNvSpPr/>
          <p:nvPr/>
        </p:nvSpPr>
        <p:spPr>
          <a:xfrm>
            <a:off x="4897612" y="6969542"/>
            <a:ext cx="99695" cy="99695"/>
          </a:xfrm>
          <a:custGeom>
            <a:avLst/>
            <a:gdLst/>
            <a:ahLst/>
            <a:cxnLst/>
            <a:rect l="l" t="t" r="r" b="b"/>
            <a:pathLst>
              <a:path w="99695" h="99695">
                <a:moveTo>
                  <a:pt x="0" y="0"/>
                </a:moveTo>
                <a:lnTo>
                  <a:pt x="99510" y="0"/>
                </a:lnTo>
                <a:lnTo>
                  <a:pt x="99510" y="99510"/>
                </a:lnTo>
                <a:lnTo>
                  <a:pt x="0" y="99510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7" name="object 707"/>
          <p:cNvSpPr/>
          <p:nvPr/>
        </p:nvSpPr>
        <p:spPr>
          <a:xfrm>
            <a:off x="2038986" y="5372564"/>
            <a:ext cx="99695" cy="99695"/>
          </a:xfrm>
          <a:custGeom>
            <a:avLst/>
            <a:gdLst/>
            <a:ahLst/>
            <a:cxnLst/>
            <a:rect l="l" t="t" r="r" b="b"/>
            <a:pathLst>
              <a:path w="99694" h="99695">
                <a:moveTo>
                  <a:pt x="0" y="0"/>
                </a:moveTo>
                <a:lnTo>
                  <a:pt x="99510" y="0"/>
                </a:lnTo>
                <a:lnTo>
                  <a:pt x="99510" y="99510"/>
                </a:lnTo>
                <a:lnTo>
                  <a:pt x="0" y="99510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8" name="object 708"/>
          <p:cNvSpPr/>
          <p:nvPr/>
        </p:nvSpPr>
        <p:spPr>
          <a:xfrm>
            <a:off x="2180002" y="5372564"/>
            <a:ext cx="99695" cy="99695"/>
          </a:xfrm>
          <a:custGeom>
            <a:avLst/>
            <a:gdLst/>
            <a:ahLst/>
            <a:cxnLst/>
            <a:rect l="l" t="t" r="r" b="b"/>
            <a:pathLst>
              <a:path w="99694" h="99695">
                <a:moveTo>
                  <a:pt x="0" y="0"/>
                </a:moveTo>
                <a:lnTo>
                  <a:pt x="99510" y="0"/>
                </a:lnTo>
                <a:lnTo>
                  <a:pt x="99510" y="99510"/>
                </a:lnTo>
                <a:lnTo>
                  <a:pt x="0" y="99510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9" name="object 709"/>
          <p:cNvSpPr/>
          <p:nvPr/>
        </p:nvSpPr>
        <p:spPr>
          <a:xfrm>
            <a:off x="2321020" y="5372564"/>
            <a:ext cx="99695" cy="99695"/>
          </a:xfrm>
          <a:custGeom>
            <a:avLst/>
            <a:gdLst/>
            <a:ahLst/>
            <a:cxnLst/>
            <a:rect l="l" t="t" r="r" b="b"/>
            <a:pathLst>
              <a:path w="99694" h="99695">
                <a:moveTo>
                  <a:pt x="0" y="0"/>
                </a:moveTo>
                <a:lnTo>
                  <a:pt x="99512" y="0"/>
                </a:lnTo>
                <a:lnTo>
                  <a:pt x="99512" y="99510"/>
                </a:lnTo>
                <a:lnTo>
                  <a:pt x="0" y="99510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0" name="object 710"/>
          <p:cNvSpPr/>
          <p:nvPr/>
        </p:nvSpPr>
        <p:spPr>
          <a:xfrm>
            <a:off x="2462039" y="5372564"/>
            <a:ext cx="99695" cy="99695"/>
          </a:xfrm>
          <a:custGeom>
            <a:avLst/>
            <a:gdLst/>
            <a:ahLst/>
            <a:cxnLst/>
            <a:rect l="l" t="t" r="r" b="b"/>
            <a:pathLst>
              <a:path w="99694" h="99695">
                <a:moveTo>
                  <a:pt x="0" y="0"/>
                </a:moveTo>
                <a:lnTo>
                  <a:pt x="99510" y="0"/>
                </a:lnTo>
                <a:lnTo>
                  <a:pt x="99510" y="99510"/>
                </a:lnTo>
                <a:lnTo>
                  <a:pt x="0" y="99510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1" name="object 711"/>
          <p:cNvSpPr/>
          <p:nvPr/>
        </p:nvSpPr>
        <p:spPr>
          <a:xfrm>
            <a:off x="2603055" y="5372564"/>
            <a:ext cx="99695" cy="99695"/>
          </a:xfrm>
          <a:custGeom>
            <a:avLst/>
            <a:gdLst/>
            <a:ahLst/>
            <a:cxnLst/>
            <a:rect l="l" t="t" r="r" b="b"/>
            <a:pathLst>
              <a:path w="99694" h="99695">
                <a:moveTo>
                  <a:pt x="0" y="0"/>
                </a:moveTo>
                <a:lnTo>
                  <a:pt x="99510" y="0"/>
                </a:lnTo>
                <a:lnTo>
                  <a:pt x="99510" y="99510"/>
                </a:lnTo>
                <a:lnTo>
                  <a:pt x="0" y="99510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2" name="object 712"/>
          <p:cNvSpPr/>
          <p:nvPr/>
        </p:nvSpPr>
        <p:spPr>
          <a:xfrm>
            <a:off x="2744074" y="5372564"/>
            <a:ext cx="99695" cy="99695"/>
          </a:xfrm>
          <a:custGeom>
            <a:avLst/>
            <a:gdLst/>
            <a:ahLst/>
            <a:cxnLst/>
            <a:rect l="l" t="t" r="r" b="b"/>
            <a:pathLst>
              <a:path w="99694" h="99695">
                <a:moveTo>
                  <a:pt x="0" y="0"/>
                </a:moveTo>
                <a:lnTo>
                  <a:pt x="99510" y="0"/>
                </a:lnTo>
                <a:lnTo>
                  <a:pt x="99510" y="99510"/>
                </a:lnTo>
                <a:lnTo>
                  <a:pt x="0" y="99510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3" name="object 713"/>
          <p:cNvSpPr/>
          <p:nvPr/>
        </p:nvSpPr>
        <p:spPr>
          <a:xfrm>
            <a:off x="2885094" y="5372564"/>
            <a:ext cx="99695" cy="99695"/>
          </a:xfrm>
          <a:custGeom>
            <a:avLst/>
            <a:gdLst/>
            <a:ahLst/>
            <a:cxnLst/>
            <a:rect l="l" t="t" r="r" b="b"/>
            <a:pathLst>
              <a:path w="99694" h="99695">
                <a:moveTo>
                  <a:pt x="0" y="0"/>
                </a:moveTo>
                <a:lnTo>
                  <a:pt x="99510" y="0"/>
                </a:lnTo>
                <a:lnTo>
                  <a:pt x="99510" y="99510"/>
                </a:lnTo>
                <a:lnTo>
                  <a:pt x="0" y="99510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4" name="object 714"/>
          <p:cNvSpPr/>
          <p:nvPr/>
        </p:nvSpPr>
        <p:spPr>
          <a:xfrm>
            <a:off x="3026109" y="5372564"/>
            <a:ext cx="99695" cy="99695"/>
          </a:xfrm>
          <a:custGeom>
            <a:avLst/>
            <a:gdLst/>
            <a:ahLst/>
            <a:cxnLst/>
            <a:rect l="l" t="t" r="r" b="b"/>
            <a:pathLst>
              <a:path w="99694" h="99695">
                <a:moveTo>
                  <a:pt x="0" y="0"/>
                </a:moveTo>
                <a:lnTo>
                  <a:pt x="99512" y="0"/>
                </a:lnTo>
                <a:lnTo>
                  <a:pt x="99512" y="99510"/>
                </a:lnTo>
                <a:lnTo>
                  <a:pt x="0" y="99510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5" name="object 715"/>
          <p:cNvSpPr/>
          <p:nvPr/>
        </p:nvSpPr>
        <p:spPr>
          <a:xfrm>
            <a:off x="3167124" y="5372564"/>
            <a:ext cx="99695" cy="99695"/>
          </a:xfrm>
          <a:custGeom>
            <a:avLst/>
            <a:gdLst/>
            <a:ahLst/>
            <a:cxnLst/>
            <a:rect l="l" t="t" r="r" b="b"/>
            <a:pathLst>
              <a:path w="99695" h="99695">
                <a:moveTo>
                  <a:pt x="0" y="0"/>
                </a:moveTo>
                <a:lnTo>
                  <a:pt x="99512" y="0"/>
                </a:lnTo>
                <a:lnTo>
                  <a:pt x="99512" y="99510"/>
                </a:lnTo>
                <a:lnTo>
                  <a:pt x="0" y="99510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6" name="object 716"/>
          <p:cNvSpPr/>
          <p:nvPr/>
        </p:nvSpPr>
        <p:spPr>
          <a:xfrm>
            <a:off x="3308148" y="5372564"/>
            <a:ext cx="99695" cy="99695"/>
          </a:xfrm>
          <a:custGeom>
            <a:avLst/>
            <a:gdLst/>
            <a:ahLst/>
            <a:cxnLst/>
            <a:rect l="l" t="t" r="r" b="b"/>
            <a:pathLst>
              <a:path w="99695" h="99695">
                <a:moveTo>
                  <a:pt x="0" y="0"/>
                </a:moveTo>
                <a:lnTo>
                  <a:pt x="99510" y="0"/>
                </a:lnTo>
                <a:lnTo>
                  <a:pt x="99510" y="99510"/>
                </a:lnTo>
                <a:lnTo>
                  <a:pt x="0" y="99510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7" name="object 717"/>
          <p:cNvSpPr/>
          <p:nvPr/>
        </p:nvSpPr>
        <p:spPr>
          <a:xfrm>
            <a:off x="3449163" y="5372564"/>
            <a:ext cx="99695" cy="99695"/>
          </a:xfrm>
          <a:custGeom>
            <a:avLst/>
            <a:gdLst/>
            <a:ahLst/>
            <a:cxnLst/>
            <a:rect l="l" t="t" r="r" b="b"/>
            <a:pathLst>
              <a:path w="99695" h="99695">
                <a:moveTo>
                  <a:pt x="0" y="0"/>
                </a:moveTo>
                <a:lnTo>
                  <a:pt x="99510" y="0"/>
                </a:lnTo>
                <a:lnTo>
                  <a:pt x="99510" y="99510"/>
                </a:lnTo>
                <a:lnTo>
                  <a:pt x="0" y="99510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8" name="object 718"/>
          <p:cNvSpPr/>
          <p:nvPr/>
        </p:nvSpPr>
        <p:spPr>
          <a:xfrm>
            <a:off x="3599362" y="5372564"/>
            <a:ext cx="99695" cy="99695"/>
          </a:xfrm>
          <a:custGeom>
            <a:avLst/>
            <a:gdLst/>
            <a:ahLst/>
            <a:cxnLst/>
            <a:rect l="l" t="t" r="r" b="b"/>
            <a:pathLst>
              <a:path w="99695" h="99695">
                <a:moveTo>
                  <a:pt x="0" y="0"/>
                </a:moveTo>
                <a:lnTo>
                  <a:pt x="99510" y="0"/>
                </a:lnTo>
                <a:lnTo>
                  <a:pt x="99510" y="99510"/>
                </a:lnTo>
                <a:lnTo>
                  <a:pt x="0" y="99510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9" name="object 719"/>
          <p:cNvSpPr/>
          <p:nvPr/>
        </p:nvSpPr>
        <p:spPr>
          <a:xfrm>
            <a:off x="2038986" y="6959274"/>
            <a:ext cx="99695" cy="99695"/>
          </a:xfrm>
          <a:custGeom>
            <a:avLst/>
            <a:gdLst/>
            <a:ahLst/>
            <a:cxnLst/>
            <a:rect l="l" t="t" r="r" b="b"/>
            <a:pathLst>
              <a:path w="99694" h="99695">
                <a:moveTo>
                  <a:pt x="0" y="0"/>
                </a:moveTo>
                <a:lnTo>
                  <a:pt x="99510" y="0"/>
                </a:lnTo>
                <a:lnTo>
                  <a:pt x="99510" y="99512"/>
                </a:lnTo>
                <a:lnTo>
                  <a:pt x="0" y="99512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0" name="object 720"/>
          <p:cNvSpPr/>
          <p:nvPr/>
        </p:nvSpPr>
        <p:spPr>
          <a:xfrm>
            <a:off x="2180002" y="6959274"/>
            <a:ext cx="99695" cy="99695"/>
          </a:xfrm>
          <a:custGeom>
            <a:avLst/>
            <a:gdLst/>
            <a:ahLst/>
            <a:cxnLst/>
            <a:rect l="l" t="t" r="r" b="b"/>
            <a:pathLst>
              <a:path w="99694" h="99695">
                <a:moveTo>
                  <a:pt x="0" y="0"/>
                </a:moveTo>
                <a:lnTo>
                  <a:pt x="99510" y="0"/>
                </a:lnTo>
                <a:lnTo>
                  <a:pt x="99510" y="99512"/>
                </a:lnTo>
                <a:lnTo>
                  <a:pt x="0" y="99512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1" name="object 721"/>
          <p:cNvSpPr/>
          <p:nvPr/>
        </p:nvSpPr>
        <p:spPr>
          <a:xfrm>
            <a:off x="2321020" y="6959274"/>
            <a:ext cx="99695" cy="99695"/>
          </a:xfrm>
          <a:custGeom>
            <a:avLst/>
            <a:gdLst/>
            <a:ahLst/>
            <a:cxnLst/>
            <a:rect l="l" t="t" r="r" b="b"/>
            <a:pathLst>
              <a:path w="99694" h="99695">
                <a:moveTo>
                  <a:pt x="0" y="0"/>
                </a:moveTo>
                <a:lnTo>
                  <a:pt x="99512" y="0"/>
                </a:lnTo>
                <a:lnTo>
                  <a:pt x="99512" y="99512"/>
                </a:lnTo>
                <a:lnTo>
                  <a:pt x="0" y="99512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2" name="object 722"/>
          <p:cNvSpPr/>
          <p:nvPr/>
        </p:nvSpPr>
        <p:spPr>
          <a:xfrm>
            <a:off x="2462039" y="6959274"/>
            <a:ext cx="99695" cy="99695"/>
          </a:xfrm>
          <a:custGeom>
            <a:avLst/>
            <a:gdLst/>
            <a:ahLst/>
            <a:cxnLst/>
            <a:rect l="l" t="t" r="r" b="b"/>
            <a:pathLst>
              <a:path w="99694" h="99695">
                <a:moveTo>
                  <a:pt x="0" y="0"/>
                </a:moveTo>
                <a:lnTo>
                  <a:pt x="99510" y="0"/>
                </a:lnTo>
                <a:lnTo>
                  <a:pt x="99510" y="99512"/>
                </a:lnTo>
                <a:lnTo>
                  <a:pt x="0" y="99512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3" name="object 723"/>
          <p:cNvSpPr/>
          <p:nvPr/>
        </p:nvSpPr>
        <p:spPr>
          <a:xfrm>
            <a:off x="2603055" y="6959274"/>
            <a:ext cx="99695" cy="99695"/>
          </a:xfrm>
          <a:custGeom>
            <a:avLst/>
            <a:gdLst/>
            <a:ahLst/>
            <a:cxnLst/>
            <a:rect l="l" t="t" r="r" b="b"/>
            <a:pathLst>
              <a:path w="99694" h="99695">
                <a:moveTo>
                  <a:pt x="0" y="0"/>
                </a:moveTo>
                <a:lnTo>
                  <a:pt x="99510" y="0"/>
                </a:lnTo>
                <a:lnTo>
                  <a:pt x="99510" y="99512"/>
                </a:lnTo>
                <a:lnTo>
                  <a:pt x="0" y="99512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4" name="object 724"/>
          <p:cNvSpPr/>
          <p:nvPr/>
        </p:nvSpPr>
        <p:spPr>
          <a:xfrm>
            <a:off x="2744074" y="6959274"/>
            <a:ext cx="99695" cy="99695"/>
          </a:xfrm>
          <a:custGeom>
            <a:avLst/>
            <a:gdLst/>
            <a:ahLst/>
            <a:cxnLst/>
            <a:rect l="l" t="t" r="r" b="b"/>
            <a:pathLst>
              <a:path w="99694" h="99695">
                <a:moveTo>
                  <a:pt x="0" y="0"/>
                </a:moveTo>
                <a:lnTo>
                  <a:pt x="99510" y="0"/>
                </a:lnTo>
                <a:lnTo>
                  <a:pt x="99510" y="99512"/>
                </a:lnTo>
                <a:lnTo>
                  <a:pt x="0" y="99512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5" name="object 725"/>
          <p:cNvSpPr/>
          <p:nvPr/>
        </p:nvSpPr>
        <p:spPr>
          <a:xfrm>
            <a:off x="2885094" y="6959274"/>
            <a:ext cx="99695" cy="99695"/>
          </a:xfrm>
          <a:custGeom>
            <a:avLst/>
            <a:gdLst/>
            <a:ahLst/>
            <a:cxnLst/>
            <a:rect l="l" t="t" r="r" b="b"/>
            <a:pathLst>
              <a:path w="99694" h="99695">
                <a:moveTo>
                  <a:pt x="0" y="0"/>
                </a:moveTo>
                <a:lnTo>
                  <a:pt x="99510" y="0"/>
                </a:lnTo>
                <a:lnTo>
                  <a:pt x="99510" y="99512"/>
                </a:lnTo>
                <a:lnTo>
                  <a:pt x="0" y="99512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6" name="object 726"/>
          <p:cNvSpPr/>
          <p:nvPr/>
        </p:nvSpPr>
        <p:spPr>
          <a:xfrm>
            <a:off x="3026109" y="6959274"/>
            <a:ext cx="99695" cy="99695"/>
          </a:xfrm>
          <a:custGeom>
            <a:avLst/>
            <a:gdLst/>
            <a:ahLst/>
            <a:cxnLst/>
            <a:rect l="l" t="t" r="r" b="b"/>
            <a:pathLst>
              <a:path w="99694" h="99695">
                <a:moveTo>
                  <a:pt x="0" y="0"/>
                </a:moveTo>
                <a:lnTo>
                  <a:pt x="99512" y="0"/>
                </a:lnTo>
                <a:lnTo>
                  <a:pt x="99512" y="99512"/>
                </a:lnTo>
                <a:lnTo>
                  <a:pt x="0" y="99512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7" name="object 727"/>
          <p:cNvSpPr/>
          <p:nvPr/>
        </p:nvSpPr>
        <p:spPr>
          <a:xfrm>
            <a:off x="3167124" y="6959274"/>
            <a:ext cx="99695" cy="99695"/>
          </a:xfrm>
          <a:custGeom>
            <a:avLst/>
            <a:gdLst/>
            <a:ahLst/>
            <a:cxnLst/>
            <a:rect l="l" t="t" r="r" b="b"/>
            <a:pathLst>
              <a:path w="99695" h="99695">
                <a:moveTo>
                  <a:pt x="0" y="0"/>
                </a:moveTo>
                <a:lnTo>
                  <a:pt x="99512" y="0"/>
                </a:lnTo>
                <a:lnTo>
                  <a:pt x="99512" y="99512"/>
                </a:lnTo>
                <a:lnTo>
                  <a:pt x="0" y="99512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8" name="object 728"/>
          <p:cNvSpPr/>
          <p:nvPr/>
        </p:nvSpPr>
        <p:spPr>
          <a:xfrm>
            <a:off x="3308148" y="6959274"/>
            <a:ext cx="99695" cy="99695"/>
          </a:xfrm>
          <a:custGeom>
            <a:avLst/>
            <a:gdLst/>
            <a:ahLst/>
            <a:cxnLst/>
            <a:rect l="l" t="t" r="r" b="b"/>
            <a:pathLst>
              <a:path w="99695" h="99695">
                <a:moveTo>
                  <a:pt x="0" y="0"/>
                </a:moveTo>
                <a:lnTo>
                  <a:pt x="99510" y="0"/>
                </a:lnTo>
                <a:lnTo>
                  <a:pt x="99510" y="99512"/>
                </a:lnTo>
                <a:lnTo>
                  <a:pt x="0" y="99512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9" name="object 729"/>
          <p:cNvSpPr/>
          <p:nvPr/>
        </p:nvSpPr>
        <p:spPr>
          <a:xfrm>
            <a:off x="3449163" y="6959274"/>
            <a:ext cx="99695" cy="99695"/>
          </a:xfrm>
          <a:custGeom>
            <a:avLst/>
            <a:gdLst/>
            <a:ahLst/>
            <a:cxnLst/>
            <a:rect l="l" t="t" r="r" b="b"/>
            <a:pathLst>
              <a:path w="99695" h="99695">
                <a:moveTo>
                  <a:pt x="0" y="0"/>
                </a:moveTo>
                <a:lnTo>
                  <a:pt x="99510" y="0"/>
                </a:lnTo>
                <a:lnTo>
                  <a:pt x="99510" y="99512"/>
                </a:lnTo>
                <a:lnTo>
                  <a:pt x="0" y="99512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0" name="object 730"/>
          <p:cNvSpPr/>
          <p:nvPr/>
        </p:nvSpPr>
        <p:spPr>
          <a:xfrm>
            <a:off x="3599362" y="6959274"/>
            <a:ext cx="99695" cy="99695"/>
          </a:xfrm>
          <a:custGeom>
            <a:avLst/>
            <a:gdLst/>
            <a:ahLst/>
            <a:cxnLst/>
            <a:rect l="l" t="t" r="r" b="b"/>
            <a:pathLst>
              <a:path w="99695" h="99695">
                <a:moveTo>
                  <a:pt x="0" y="0"/>
                </a:moveTo>
                <a:lnTo>
                  <a:pt x="99510" y="0"/>
                </a:lnTo>
                <a:lnTo>
                  <a:pt x="99510" y="99512"/>
                </a:lnTo>
                <a:lnTo>
                  <a:pt x="0" y="99512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1" name="object 731"/>
          <p:cNvSpPr/>
          <p:nvPr/>
        </p:nvSpPr>
        <p:spPr>
          <a:xfrm>
            <a:off x="3602549" y="5515077"/>
            <a:ext cx="1394514" cy="1410220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2" name="object 732"/>
          <p:cNvSpPr txBox="1"/>
          <p:nvPr/>
        </p:nvSpPr>
        <p:spPr>
          <a:xfrm>
            <a:off x="5478462" y="4267720"/>
            <a:ext cx="2592070" cy="48831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5080" algn="just">
              <a:lnSpc>
                <a:spcPts val="890"/>
              </a:lnSpc>
              <a:spcBef>
                <a:spcPts val="185"/>
              </a:spcBef>
            </a:pPr>
            <a:r>
              <a:rPr sz="800" spc="-5" dirty="0">
                <a:latin typeface="Arial"/>
                <a:cs typeface="Arial"/>
              </a:rPr>
              <a:t>The</a:t>
            </a:r>
            <a:r>
              <a:rPr sz="800" spc="-45" dirty="0">
                <a:latin typeface="Arial"/>
                <a:cs typeface="Arial"/>
              </a:rPr>
              <a:t> </a:t>
            </a:r>
            <a:r>
              <a:rPr sz="800" spc="-5" dirty="0">
                <a:latin typeface="Arial"/>
                <a:cs typeface="Arial"/>
              </a:rPr>
              <a:t>casing</a:t>
            </a:r>
            <a:r>
              <a:rPr sz="800" spc="-45" dirty="0">
                <a:latin typeface="Arial"/>
                <a:cs typeface="Arial"/>
              </a:rPr>
              <a:t> </a:t>
            </a:r>
            <a:r>
              <a:rPr sz="800" spc="-5" dirty="0">
                <a:latin typeface="Arial"/>
                <a:cs typeface="Arial"/>
              </a:rPr>
              <a:t>material</a:t>
            </a:r>
            <a:r>
              <a:rPr sz="800" spc="-45" dirty="0">
                <a:latin typeface="Arial"/>
                <a:cs typeface="Arial"/>
              </a:rPr>
              <a:t> </a:t>
            </a:r>
            <a:r>
              <a:rPr sz="800" spc="-5" dirty="0">
                <a:latin typeface="Arial"/>
                <a:cs typeface="Arial"/>
              </a:rPr>
              <a:t>will</a:t>
            </a:r>
            <a:r>
              <a:rPr sz="800" spc="-45" dirty="0">
                <a:latin typeface="Arial"/>
                <a:cs typeface="Arial"/>
              </a:rPr>
              <a:t> </a:t>
            </a:r>
            <a:r>
              <a:rPr sz="800" spc="-5" dirty="0">
                <a:latin typeface="Arial"/>
                <a:cs typeface="Arial"/>
              </a:rPr>
              <a:t>need</a:t>
            </a:r>
            <a:r>
              <a:rPr sz="800" spc="-45" dirty="0">
                <a:latin typeface="Arial"/>
                <a:cs typeface="Arial"/>
              </a:rPr>
              <a:t> </a:t>
            </a:r>
            <a:r>
              <a:rPr sz="800" spc="-5" dirty="0">
                <a:latin typeface="Arial"/>
                <a:cs typeface="Arial"/>
              </a:rPr>
              <a:t>a</a:t>
            </a:r>
            <a:r>
              <a:rPr sz="800" spc="-45" dirty="0">
                <a:latin typeface="Arial"/>
                <a:cs typeface="Arial"/>
              </a:rPr>
              <a:t> </a:t>
            </a:r>
            <a:r>
              <a:rPr sz="800" spc="-5" dirty="0">
                <a:latin typeface="Arial"/>
                <a:cs typeface="Arial"/>
              </a:rPr>
              <a:t>combination</a:t>
            </a:r>
            <a:r>
              <a:rPr sz="800" spc="-45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of</a:t>
            </a:r>
            <a:r>
              <a:rPr sz="800" spc="-45" dirty="0">
                <a:latin typeface="Arial"/>
                <a:cs typeface="Arial"/>
              </a:rPr>
              <a:t> </a:t>
            </a:r>
            <a:r>
              <a:rPr sz="800" spc="-5" dirty="0">
                <a:latin typeface="Arial"/>
                <a:cs typeface="Arial"/>
              </a:rPr>
              <a:t>mechanical  properties including; toughness, high wear resistance</a:t>
            </a:r>
            <a:r>
              <a:rPr sz="800" spc="-40" dirty="0">
                <a:latin typeface="Arial"/>
                <a:cs typeface="Arial"/>
              </a:rPr>
              <a:t> </a:t>
            </a:r>
            <a:r>
              <a:rPr sz="800" spc="-5" dirty="0">
                <a:latin typeface="Arial"/>
                <a:cs typeface="Arial"/>
              </a:rPr>
              <a:t>and  a </a:t>
            </a:r>
            <a:r>
              <a:rPr sz="800" spc="15" dirty="0">
                <a:latin typeface="Arial"/>
                <a:cs typeface="Arial"/>
              </a:rPr>
              <a:t>certain amount </a:t>
            </a:r>
            <a:r>
              <a:rPr sz="800" spc="5" dirty="0">
                <a:latin typeface="Arial"/>
                <a:cs typeface="Arial"/>
              </a:rPr>
              <a:t>of </a:t>
            </a:r>
            <a:r>
              <a:rPr sz="800" spc="10" dirty="0">
                <a:latin typeface="Arial"/>
                <a:cs typeface="Arial"/>
              </a:rPr>
              <a:t>elasticity. </a:t>
            </a:r>
            <a:r>
              <a:rPr sz="800" spc="50" dirty="0">
                <a:solidFill>
                  <a:srgbClr val="151616"/>
                </a:solidFill>
                <a:latin typeface="Arial"/>
                <a:cs typeface="Arial"/>
              </a:rPr>
              <a:t>THERMOPLASTIC  </a:t>
            </a:r>
            <a:r>
              <a:rPr sz="800" spc="15" dirty="0">
                <a:solidFill>
                  <a:srgbClr val="151616"/>
                </a:solidFill>
                <a:latin typeface="Arial"/>
                <a:cs typeface="Arial"/>
              </a:rPr>
              <a:t>ELASTOMERS</a:t>
            </a:r>
            <a:r>
              <a:rPr sz="800" spc="-7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5" dirty="0">
                <a:solidFill>
                  <a:srgbClr val="151616"/>
                </a:solidFill>
                <a:latin typeface="Arial"/>
                <a:cs typeface="Arial"/>
              </a:rPr>
              <a:t>(TPE)</a:t>
            </a:r>
            <a:r>
              <a:rPr sz="800" spc="-9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5" dirty="0">
                <a:latin typeface="Arial"/>
                <a:cs typeface="Arial"/>
              </a:rPr>
              <a:t>will</a:t>
            </a:r>
            <a:r>
              <a:rPr sz="800" spc="-90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meet</a:t>
            </a:r>
            <a:r>
              <a:rPr sz="800" spc="-90" dirty="0">
                <a:latin typeface="Arial"/>
                <a:cs typeface="Arial"/>
              </a:rPr>
              <a:t> </a:t>
            </a:r>
            <a:r>
              <a:rPr sz="800" spc="-5" dirty="0">
                <a:latin typeface="Arial"/>
                <a:cs typeface="Arial"/>
              </a:rPr>
              <a:t>these</a:t>
            </a:r>
            <a:r>
              <a:rPr sz="800" spc="-90" dirty="0">
                <a:latin typeface="Arial"/>
                <a:cs typeface="Arial"/>
              </a:rPr>
              <a:t> </a:t>
            </a:r>
            <a:r>
              <a:rPr sz="800" spc="-5" dirty="0">
                <a:latin typeface="Arial"/>
                <a:cs typeface="Arial"/>
              </a:rPr>
              <a:t>properties.</a:t>
            </a:r>
            <a:endParaRPr sz="800">
              <a:latin typeface="Arial"/>
              <a:cs typeface="Arial"/>
            </a:endParaRPr>
          </a:p>
        </p:txBody>
      </p:sp>
      <p:sp>
        <p:nvSpPr>
          <p:cNvPr id="733" name="object 733"/>
          <p:cNvSpPr txBox="1"/>
          <p:nvPr/>
        </p:nvSpPr>
        <p:spPr>
          <a:xfrm>
            <a:off x="5157187" y="6617261"/>
            <a:ext cx="1516380" cy="374650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5080">
              <a:lnSpc>
                <a:spcPts val="890"/>
              </a:lnSpc>
              <a:spcBef>
                <a:spcPts val="185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The casing will be manufactured  through either vacuum forming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of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injection moulding.</a:t>
            </a:r>
            <a:endParaRPr sz="800">
              <a:latin typeface="Arial"/>
              <a:cs typeface="Arial"/>
            </a:endParaRPr>
          </a:p>
        </p:txBody>
      </p:sp>
      <p:sp>
        <p:nvSpPr>
          <p:cNvPr id="734" name="object 734"/>
          <p:cNvSpPr/>
          <p:nvPr/>
        </p:nvSpPr>
        <p:spPr>
          <a:xfrm>
            <a:off x="9006955" y="2254144"/>
            <a:ext cx="1470362" cy="1285878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5" name="object 735"/>
          <p:cNvSpPr/>
          <p:nvPr/>
        </p:nvSpPr>
        <p:spPr>
          <a:xfrm>
            <a:off x="7914542" y="268635"/>
            <a:ext cx="790575" cy="203835"/>
          </a:xfrm>
          <a:custGeom>
            <a:avLst/>
            <a:gdLst/>
            <a:ahLst/>
            <a:cxnLst/>
            <a:rect l="l" t="t" r="r" b="b"/>
            <a:pathLst>
              <a:path w="790575" h="203834">
                <a:moveTo>
                  <a:pt x="0" y="0"/>
                </a:moveTo>
                <a:lnTo>
                  <a:pt x="790575" y="0"/>
                </a:lnTo>
                <a:lnTo>
                  <a:pt x="790575" y="203202"/>
                </a:lnTo>
                <a:lnTo>
                  <a:pt x="0" y="203202"/>
                </a:lnTo>
                <a:lnTo>
                  <a:pt x="0" y="0"/>
                </a:lnTo>
                <a:close/>
              </a:path>
            </a:pathLst>
          </a:custGeom>
          <a:solidFill>
            <a:srgbClr val="F9F5A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6" name="object 736"/>
          <p:cNvSpPr txBox="1"/>
          <p:nvPr/>
        </p:nvSpPr>
        <p:spPr>
          <a:xfrm>
            <a:off x="1882491" y="3030098"/>
            <a:ext cx="3129280" cy="9715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450" spc="15" dirty="0">
                <a:solidFill>
                  <a:srgbClr val="3C2B98"/>
                </a:solidFill>
                <a:latin typeface="Arial"/>
                <a:cs typeface="Arial"/>
              </a:rPr>
              <a:t>WORLD </a:t>
            </a:r>
            <a:r>
              <a:rPr sz="450" spc="10" dirty="0">
                <a:solidFill>
                  <a:srgbClr val="3C2B98"/>
                </a:solidFill>
                <a:latin typeface="Arial"/>
                <a:cs typeface="Arial"/>
              </a:rPr>
              <a:t>ASSOCIATION OF </a:t>
            </a:r>
            <a:r>
              <a:rPr sz="450" spc="15" dirty="0">
                <a:solidFill>
                  <a:srgbClr val="3C2B98"/>
                </a:solidFill>
                <a:latin typeface="Arial"/>
                <a:cs typeface="Arial"/>
              </a:rPr>
              <a:t>TECHNOLOGY TEACHERS</a:t>
            </a:r>
            <a:r>
              <a:rPr sz="450" spc="50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450" spc="0" dirty="0">
                <a:solidFill>
                  <a:srgbClr val="3C2B98"/>
                </a:solidFill>
                <a:latin typeface="Arial"/>
                <a:cs typeface="Arial"/>
                <a:hlinkClick r:id="rId14"/>
              </a:rPr>
              <a:t>https://www.facebook.com/groups/254963448192823/</a:t>
            </a:r>
            <a:endParaRPr sz="450">
              <a:latin typeface="Arial"/>
              <a:cs typeface="Arial"/>
            </a:endParaRPr>
          </a:p>
        </p:txBody>
      </p:sp>
      <p:sp>
        <p:nvSpPr>
          <p:cNvPr id="738" name="object 738"/>
          <p:cNvSpPr txBox="1"/>
          <p:nvPr/>
        </p:nvSpPr>
        <p:spPr>
          <a:xfrm>
            <a:off x="7249810" y="7367690"/>
            <a:ext cx="2862580" cy="187960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0"/>
              </a:spcBef>
              <a:tabLst>
                <a:tab pos="2057400" algn="l"/>
              </a:tabLst>
            </a:pPr>
            <a:r>
              <a:rPr sz="900" spc="5" dirty="0">
                <a:solidFill>
                  <a:srgbClr val="3C2B98"/>
                </a:solidFill>
                <a:latin typeface="Arial"/>
                <a:cs typeface="Arial"/>
                <a:hlinkClick r:id="rId15"/>
              </a:rPr>
              <a:t>www.technologystudent.com</a:t>
            </a:r>
            <a:r>
              <a:rPr sz="900" spc="25" dirty="0">
                <a:solidFill>
                  <a:srgbClr val="3C2B98"/>
                </a:solidFill>
                <a:latin typeface="Arial"/>
                <a:cs typeface="Arial"/>
                <a:hlinkClick r:id="rId15"/>
              </a:rPr>
              <a:t> </a:t>
            </a:r>
            <a:r>
              <a:rPr sz="900" spc="15" dirty="0">
                <a:solidFill>
                  <a:srgbClr val="3C2B98"/>
                </a:solidFill>
                <a:latin typeface="Arial"/>
                <a:cs typeface="Arial"/>
              </a:rPr>
              <a:t>©</a:t>
            </a:r>
            <a:r>
              <a:rPr sz="900" spc="25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900" spc="10" dirty="0">
                <a:solidFill>
                  <a:srgbClr val="3C2B98"/>
                </a:solidFill>
                <a:latin typeface="Arial"/>
                <a:cs typeface="Arial"/>
              </a:rPr>
              <a:t>2018	</a:t>
            </a:r>
            <a:r>
              <a:rPr sz="900" dirty="0">
                <a:solidFill>
                  <a:srgbClr val="3C2B98"/>
                </a:solidFill>
                <a:latin typeface="Arial"/>
                <a:cs typeface="Arial"/>
              </a:rPr>
              <a:t>V.Ryan </a:t>
            </a:r>
            <a:r>
              <a:rPr sz="900" spc="15" dirty="0">
                <a:solidFill>
                  <a:srgbClr val="3C2B98"/>
                </a:solidFill>
                <a:latin typeface="Arial"/>
                <a:cs typeface="Arial"/>
              </a:rPr>
              <a:t>©</a:t>
            </a:r>
            <a:r>
              <a:rPr sz="900" spc="-60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900" spc="10" dirty="0">
                <a:solidFill>
                  <a:srgbClr val="3C2B98"/>
                </a:solidFill>
                <a:latin typeface="Arial"/>
                <a:cs typeface="Arial"/>
              </a:rPr>
              <a:t>2018</a:t>
            </a:r>
            <a:endParaRPr sz="900">
              <a:latin typeface="Arial"/>
              <a:cs typeface="Arial"/>
            </a:endParaRPr>
          </a:p>
        </p:txBody>
      </p:sp>
      <p:sp>
        <p:nvSpPr>
          <p:cNvPr id="739" name="object 739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0"/>
              </a:spcBef>
            </a:pPr>
            <a:r>
              <a:rPr spc="35" dirty="0"/>
              <a:t>WORLD </a:t>
            </a:r>
            <a:r>
              <a:rPr spc="30" dirty="0"/>
              <a:t>ASSOCIATION OF </a:t>
            </a:r>
            <a:r>
              <a:rPr spc="40" dirty="0"/>
              <a:t>TECHNOLOGY </a:t>
            </a:r>
            <a:r>
              <a:rPr spc="35" dirty="0"/>
              <a:t>TEACHERS</a:t>
            </a:r>
          </a:p>
        </p:txBody>
      </p:sp>
      <p:sp>
        <p:nvSpPr>
          <p:cNvPr id="740" name="object 740"/>
          <p:cNvSpPr txBox="1"/>
          <p:nvPr/>
        </p:nvSpPr>
        <p:spPr>
          <a:xfrm>
            <a:off x="4106034" y="7385572"/>
            <a:ext cx="2849245" cy="187325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0"/>
              </a:spcBef>
            </a:pPr>
            <a:r>
              <a:rPr sz="900" spc="5" dirty="0">
                <a:solidFill>
                  <a:srgbClr val="3C2B98"/>
                </a:solidFill>
                <a:latin typeface="Arial"/>
                <a:cs typeface="Arial"/>
                <a:hlinkClick r:id="rId16"/>
              </a:rPr>
              <a:t>https://www.facebook.com/groups/254963448192823/</a:t>
            </a:r>
            <a:endParaRPr sz="900">
              <a:latin typeface="Arial"/>
              <a:cs typeface="Arial"/>
            </a:endParaRPr>
          </a:p>
        </p:txBody>
      </p:sp>
      <p:sp>
        <p:nvSpPr>
          <p:cNvPr id="737" name="object 737"/>
          <p:cNvSpPr txBox="1"/>
          <p:nvPr/>
        </p:nvSpPr>
        <p:spPr>
          <a:xfrm>
            <a:off x="5147093" y="2977581"/>
            <a:ext cx="270827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" spc="0" dirty="0">
                <a:solidFill>
                  <a:srgbClr val="3C2B98"/>
                </a:solidFill>
                <a:latin typeface="Arial"/>
                <a:cs typeface="Arial"/>
                <a:hlinkClick r:id="rId15"/>
              </a:rPr>
              <a:t>www.technologystudent.com </a:t>
            </a:r>
            <a:r>
              <a:rPr sz="450" spc="5" dirty="0">
                <a:solidFill>
                  <a:srgbClr val="3C2B98"/>
                </a:solidFill>
                <a:latin typeface="Arial"/>
                <a:cs typeface="Arial"/>
                <a:hlinkClick r:id="rId15"/>
              </a:rPr>
              <a:t>© </a:t>
            </a:r>
            <a:r>
              <a:rPr sz="450" spc="0" dirty="0">
                <a:solidFill>
                  <a:srgbClr val="3C2B98"/>
                </a:solidFill>
                <a:latin typeface="Arial"/>
                <a:cs typeface="Arial"/>
              </a:rPr>
              <a:t>2018 </a:t>
            </a:r>
            <a:r>
              <a:rPr sz="450" dirty="0">
                <a:solidFill>
                  <a:srgbClr val="3C2B98"/>
                </a:solidFill>
                <a:latin typeface="Arial"/>
                <a:cs typeface="Arial"/>
              </a:rPr>
              <a:t>V.Ryan </a:t>
            </a:r>
            <a:r>
              <a:rPr sz="450" spc="5" dirty="0">
                <a:solidFill>
                  <a:srgbClr val="3C2B98"/>
                </a:solidFill>
                <a:latin typeface="Arial"/>
                <a:cs typeface="Arial"/>
              </a:rPr>
              <a:t>© </a:t>
            </a:r>
            <a:r>
              <a:rPr sz="450" spc="0" dirty="0">
                <a:solidFill>
                  <a:srgbClr val="3C2B98"/>
                </a:solidFill>
                <a:latin typeface="Arial"/>
                <a:cs typeface="Arial"/>
              </a:rPr>
              <a:t>2018 </a:t>
            </a:r>
            <a:r>
              <a:rPr sz="1200" spc="-7" baseline="-31250" dirty="0">
                <a:solidFill>
                  <a:srgbClr val="151616"/>
                </a:solidFill>
                <a:latin typeface="Arial"/>
                <a:cs typeface="Arial"/>
              </a:rPr>
              <a:t>tape measure. </a:t>
            </a:r>
            <a:r>
              <a:rPr sz="1200" baseline="-31250" dirty="0">
                <a:solidFill>
                  <a:srgbClr val="151616"/>
                </a:solidFill>
                <a:latin typeface="Arial"/>
                <a:cs typeface="Arial"/>
              </a:rPr>
              <a:t>It </a:t>
            </a:r>
            <a:r>
              <a:rPr sz="1200" spc="-7" baseline="-31250" dirty="0">
                <a:solidFill>
                  <a:srgbClr val="151616"/>
                </a:solidFill>
                <a:latin typeface="Arial"/>
                <a:cs typeface="Arial"/>
              </a:rPr>
              <a:t>also</a:t>
            </a:r>
            <a:r>
              <a:rPr sz="1200" spc="0" baseline="-3125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7" baseline="-31250" dirty="0">
                <a:solidFill>
                  <a:srgbClr val="151616"/>
                </a:solidFill>
                <a:latin typeface="Arial"/>
                <a:cs typeface="Arial"/>
              </a:rPr>
              <a:t>helps</a:t>
            </a:r>
            <a:endParaRPr sz="1200" baseline="-312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6986" y="86957"/>
            <a:ext cx="10465435" cy="7366634"/>
          </a:xfrm>
          <a:custGeom>
            <a:avLst/>
            <a:gdLst/>
            <a:ahLst/>
            <a:cxnLst/>
            <a:rect l="l" t="t" r="r" b="b"/>
            <a:pathLst>
              <a:path w="10465435" h="7366634">
                <a:moveTo>
                  <a:pt x="0" y="0"/>
                </a:moveTo>
                <a:lnTo>
                  <a:pt x="10464866" y="0"/>
                </a:lnTo>
                <a:lnTo>
                  <a:pt x="10464866" y="7366045"/>
                </a:lnTo>
                <a:lnTo>
                  <a:pt x="0" y="7366045"/>
                </a:lnTo>
                <a:lnTo>
                  <a:pt x="0" y="0"/>
                </a:lnTo>
                <a:close/>
              </a:path>
            </a:pathLst>
          </a:custGeom>
          <a:solidFill>
            <a:srgbClr val="F9F5A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99292" y="481356"/>
            <a:ext cx="10325735" cy="6922134"/>
          </a:xfrm>
          <a:custGeom>
            <a:avLst/>
            <a:gdLst/>
            <a:ahLst/>
            <a:cxnLst/>
            <a:rect l="l" t="t" r="r" b="b"/>
            <a:pathLst>
              <a:path w="10325735" h="6922134">
                <a:moveTo>
                  <a:pt x="0" y="0"/>
                </a:moveTo>
                <a:lnTo>
                  <a:pt x="10325102" y="0"/>
                </a:lnTo>
                <a:lnTo>
                  <a:pt x="10325102" y="6921503"/>
                </a:lnTo>
                <a:lnTo>
                  <a:pt x="0" y="6921503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43464" y="7172052"/>
            <a:ext cx="10231755" cy="203200"/>
          </a:xfrm>
          <a:custGeom>
            <a:avLst/>
            <a:gdLst/>
            <a:ahLst/>
            <a:cxnLst/>
            <a:rect l="l" t="t" r="r" b="b"/>
            <a:pathLst>
              <a:path w="10231755" h="203200">
                <a:moveTo>
                  <a:pt x="0" y="0"/>
                </a:moveTo>
                <a:lnTo>
                  <a:pt x="10231462" y="0"/>
                </a:lnTo>
                <a:lnTo>
                  <a:pt x="10231462" y="203198"/>
                </a:lnTo>
                <a:lnTo>
                  <a:pt x="0" y="203198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19659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5776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99035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46658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94283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541907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8001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621283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668908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16532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51460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789562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83083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87846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926085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964183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00228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04356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091185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138808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176911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21501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256287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303912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351537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399161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43726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1478537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1526162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157378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1608714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164681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168809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1735715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1783339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1821437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185954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190081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1948439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1996062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2027811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206591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2107187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2154812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220243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2250061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228816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2329437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237706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242468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2459614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249771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253899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258661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2634239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2672337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271044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275171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2799337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2846962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2885065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2923167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296444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301206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305969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3107315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314541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318669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3234315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328194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3316866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3354969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339624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3443867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3491492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3529591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356769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3608967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365659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370421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3742311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378041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3821687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3869312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391693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3964561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400266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4043937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409156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413918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4174114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421221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425349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430111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4348739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4386837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442494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446621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4513837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4561462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4599565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4637667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467894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472656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477419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4821815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485991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490119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4948815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499644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5031366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object 116"/>
          <p:cNvSpPr/>
          <p:nvPr/>
        </p:nvSpPr>
        <p:spPr>
          <a:xfrm>
            <a:off x="5069469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object 117"/>
          <p:cNvSpPr/>
          <p:nvPr/>
        </p:nvSpPr>
        <p:spPr>
          <a:xfrm>
            <a:off x="511074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" name="object 118"/>
          <p:cNvSpPr/>
          <p:nvPr/>
        </p:nvSpPr>
        <p:spPr>
          <a:xfrm>
            <a:off x="5158367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" name="object 119"/>
          <p:cNvSpPr/>
          <p:nvPr/>
        </p:nvSpPr>
        <p:spPr>
          <a:xfrm>
            <a:off x="5205992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" name="object 120"/>
          <p:cNvSpPr/>
          <p:nvPr/>
        </p:nvSpPr>
        <p:spPr>
          <a:xfrm>
            <a:off x="5244091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" name="object 121"/>
          <p:cNvSpPr/>
          <p:nvPr/>
        </p:nvSpPr>
        <p:spPr>
          <a:xfrm>
            <a:off x="528219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" name="object 122"/>
          <p:cNvSpPr/>
          <p:nvPr/>
        </p:nvSpPr>
        <p:spPr>
          <a:xfrm>
            <a:off x="5323467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" name="object 123"/>
          <p:cNvSpPr/>
          <p:nvPr/>
        </p:nvSpPr>
        <p:spPr>
          <a:xfrm>
            <a:off x="537109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" name="object 124"/>
          <p:cNvSpPr/>
          <p:nvPr/>
        </p:nvSpPr>
        <p:spPr>
          <a:xfrm>
            <a:off x="541871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" name="object 125"/>
          <p:cNvSpPr/>
          <p:nvPr/>
        </p:nvSpPr>
        <p:spPr>
          <a:xfrm>
            <a:off x="5450465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" name="object 126"/>
          <p:cNvSpPr/>
          <p:nvPr/>
        </p:nvSpPr>
        <p:spPr>
          <a:xfrm>
            <a:off x="548856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" name="object 127"/>
          <p:cNvSpPr/>
          <p:nvPr/>
        </p:nvSpPr>
        <p:spPr>
          <a:xfrm>
            <a:off x="552984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" name="object 128"/>
          <p:cNvSpPr/>
          <p:nvPr/>
        </p:nvSpPr>
        <p:spPr>
          <a:xfrm>
            <a:off x="5577465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" name="object 129"/>
          <p:cNvSpPr/>
          <p:nvPr/>
        </p:nvSpPr>
        <p:spPr>
          <a:xfrm>
            <a:off x="562509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" name="object 130"/>
          <p:cNvSpPr/>
          <p:nvPr/>
        </p:nvSpPr>
        <p:spPr>
          <a:xfrm>
            <a:off x="5672714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" name="object 131"/>
          <p:cNvSpPr/>
          <p:nvPr/>
        </p:nvSpPr>
        <p:spPr>
          <a:xfrm>
            <a:off x="571081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" name="object 132"/>
          <p:cNvSpPr/>
          <p:nvPr/>
        </p:nvSpPr>
        <p:spPr>
          <a:xfrm>
            <a:off x="575209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" name="object 133"/>
          <p:cNvSpPr/>
          <p:nvPr/>
        </p:nvSpPr>
        <p:spPr>
          <a:xfrm>
            <a:off x="5799715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" name="object 134"/>
          <p:cNvSpPr/>
          <p:nvPr/>
        </p:nvSpPr>
        <p:spPr>
          <a:xfrm>
            <a:off x="5847339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" name="object 135"/>
          <p:cNvSpPr/>
          <p:nvPr/>
        </p:nvSpPr>
        <p:spPr>
          <a:xfrm>
            <a:off x="5882266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" name="object 136"/>
          <p:cNvSpPr/>
          <p:nvPr/>
        </p:nvSpPr>
        <p:spPr>
          <a:xfrm>
            <a:off x="5920369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" name="object 137"/>
          <p:cNvSpPr/>
          <p:nvPr/>
        </p:nvSpPr>
        <p:spPr>
          <a:xfrm>
            <a:off x="5961642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" name="object 138"/>
          <p:cNvSpPr/>
          <p:nvPr/>
        </p:nvSpPr>
        <p:spPr>
          <a:xfrm>
            <a:off x="6009267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" name="object 139"/>
          <p:cNvSpPr/>
          <p:nvPr/>
        </p:nvSpPr>
        <p:spPr>
          <a:xfrm>
            <a:off x="605689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" name="object 140"/>
          <p:cNvSpPr/>
          <p:nvPr/>
        </p:nvSpPr>
        <p:spPr>
          <a:xfrm>
            <a:off x="6094990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" name="object 141"/>
          <p:cNvSpPr/>
          <p:nvPr/>
        </p:nvSpPr>
        <p:spPr>
          <a:xfrm>
            <a:off x="6133092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" name="object 142"/>
          <p:cNvSpPr/>
          <p:nvPr/>
        </p:nvSpPr>
        <p:spPr>
          <a:xfrm>
            <a:off x="617436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" name="object 143"/>
          <p:cNvSpPr/>
          <p:nvPr/>
        </p:nvSpPr>
        <p:spPr>
          <a:xfrm>
            <a:off x="622199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" name="object 144"/>
          <p:cNvSpPr/>
          <p:nvPr/>
        </p:nvSpPr>
        <p:spPr>
          <a:xfrm>
            <a:off x="626961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" name="object 145"/>
          <p:cNvSpPr/>
          <p:nvPr/>
        </p:nvSpPr>
        <p:spPr>
          <a:xfrm>
            <a:off x="6307717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" name="object 146"/>
          <p:cNvSpPr/>
          <p:nvPr/>
        </p:nvSpPr>
        <p:spPr>
          <a:xfrm>
            <a:off x="634582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" name="object 147"/>
          <p:cNvSpPr/>
          <p:nvPr/>
        </p:nvSpPr>
        <p:spPr>
          <a:xfrm>
            <a:off x="6387095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" name="object 148"/>
          <p:cNvSpPr/>
          <p:nvPr/>
        </p:nvSpPr>
        <p:spPr>
          <a:xfrm>
            <a:off x="6434719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" name="object 149"/>
          <p:cNvSpPr/>
          <p:nvPr/>
        </p:nvSpPr>
        <p:spPr>
          <a:xfrm>
            <a:off x="648234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" name="object 150"/>
          <p:cNvSpPr/>
          <p:nvPr/>
        </p:nvSpPr>
        <p:spPr>
          <a:xfrm>
            <a:off x="6529968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" name="object 151"/>
          <p:cNvSpPr/>
          <p:nvPr/>
        </p:nvSpPr>
        <p:spPr>
          <a:xfrm>
            <a:off x="656807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" name="object 152"/>
          <p:cNvSpPr/>
          <p:nvPr/>
        </p:nvSpPr>
        <p:spPr>
          <a:xfrm>
            <a:off x="6609343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" name="object 153"/>
          <p:cNvSpPr/>
          <p:nvPr/>
        </p:nvSpPr>
        <p:spPr>
          <a:xfrm>
            <a:off x="6656968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" name="object 154"/>
          <p:cNvSpPr/>
          <p:nvPr/>
        </p:nvSpPr>
        <p:spPr>
          <a:xfrm>
            <a:off x="6704593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" name="object 155"/>
          <p:cNvSpPr/>
          <p:nvPr/>
        </p:nvSpPr>
        <p:spPr>
          <a:xfrm>
            <a:off x="6739520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" name="object 156"/>
          <p:cNvSpPr/>
          <p:nvPr/>
        </p:nvSpPr>
        <p:spPr>
          <a:xfrm>
            <a:off x="6777622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" name="object 157"/>
          <p:cNvSpPr/>
          <p:nvPr/>
        </p:nvSpPr>
        <p:spPr>
          <a:xfrm>
            <a:off x="681889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" name="object 158"/>
          <p:cNvSpPr/>
          <p:nvPr/>
        </p:nvSpPr>
        <p:spPr>
          <a:xfrm>
            <a:off x="686652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" name="object 159"/>
          <p:cNvSpPr/>
          <p:nvPr/>
        </p:nvSpPr>
        <p:spPr>
          <a:xfrm>
            <a:off x="6914145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" name="object 160"/>
          <p:cNvSpPr/>
          <p:nvPr/>
        </p:nvSpPr>
        <p:spPr>
          <a:xfrm>
            <a:off x="6952243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" name="object 161"/>
          <p:cNvSpPr/>
          <p:nvPr/>
        </p:nvSpPr>
        <p:spPr>
          <a:xfrm>
            <a:off x="699034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" name="object 162"/>
          <p:cNvSpPr/>
          <p:nvPr/>
        </p:nvSpPr>
        <p:spPr>
          <a:xfrm>
            <a:off x="703162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" name="object 163"/>
          <p:cNvSpPr/>
          <p:nvPr/>
        </p:nvSpPr>
        <p:spPr>
          <a:xfrm>
            <a:off x="7079245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" name="object 164"/>
          <p:cNvSpPr/>
          <p:nvPr/>
        </p:nvSpPr>
        <p:spPr>
          <a:xfrm>
            <a:off x="7126868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" name="object 165"/>
          <p:cNvSpPr/>
          <p:nvPr/>
        </p:nvSpPr>
        <p:spPr>
          <a:xfrm>
            <a:off x="7203064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" name="object 166"/>
          <p:cNvSpPr/>
          <p:nvPr/>
        </p:nvSpPr>
        <p:spPr>
          <a:xfrm>
            <a:off x="724116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" name="object 167"/>
          <p:cNvSpPr/>
          <p:nvPr/>
        </p:nvSpPr>
        <p:spPr>
          <a:xfrm>
            <a:off x="7282439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" name="object 168"/>
          <p:cNvSpPr/>
          <p:nvPr/>
        </p:nvSpPr>
        <p:spPr>
          <a:xfrm>
            <a:off x="733006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" name="object 169"/>
          <p:cNvSpPr/>
          <p:nvPr/>
        </p:nvSpPr>
        <p:spPr>
          <a:xfrm>
            <a:off x="7377689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" name="object 170"/>
          <p:cNvSpPr/>
          <p:nvPr/>
        </p:nvSpPr>
        <p:spPr>
          <a:xfrm>
            <a:off x="7425312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" name="object 171"/>
          <p:cNvSpPr/>
          <p:nvPr/>
        </p:nvSpPr>
        <p:spPr>
          <a:xfrm>
            <a:off x="746341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" name="object 172"/>
          <p:cNvSpPr/>
          <p:nvPr/>
        </p:nvSpPr>
        <p:spPr>
          <a:xfrm>
            <a:off x="7504689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" name="object 173"/>
          <p:cNvSpPr/>
          <p:nvPr/>
        </p:nvSpPr>
        <p:spPr>
          <a:xfrm>
            <a:off x="755231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" name="object 174"/>
          <p:cNvSpPr/>
          <p:nvPr/>
        </p:nvSpPr>
        <p:spPr>
          <a:xfrm>
            <a:off x="7599937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" name="object 175"/>
          <p:cNvSpPr/>
          <p:nvPr/>
        </p:nvSpPr>
        <p:spPr>
          <a:xfrm>
            <a:off x="7634864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" name="object 176"/>
          <p:cNvSpPr/>
          <p:nvPr/>
        </p:nvSpPr>
        <p:spPr>
          <a:xfrm>
            <a:off x="7672968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" name="object 177"/>
          <p:cNvSpPr/>
          <p:nvPr/>
        </p:nvSpPr>
        <p:spPr>
          <a:xfrm>
            <a:off x="771424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" name="object 178"/>
          <p:cNvSpPr/>
          <p:nvPr/>
        </p:nvSpPr>
        <p:spPr>
          <a:xfrm>
            <a:off x="776186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" name="object 179"/>
          <p:cNvSpPr/>
          <p:nvPr/>
        </p:nvSpPr>
        <p:spPr>
          <a:xfrm>
            <a:off x="7809489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" name="object 180"/>
          <p:cNvSpPr/>
          <p:nvPr/>
        </p:nvSpPr>
        <p:spPr>
          <a:xfrm>
            <a:off x="7847589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" name="object 181"/>
          <p:cNvSpPr/>
          <p:nvPr/>
        </p:nvSpPr>
        <p:spPr>
          <a:xfrm>
            <a:off x="788569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" name="object 182"/>
          <p:cNvSpPr/>
          <p:nvPr/>
        </p:nvSpPr>
        <p:spPr>
          <a:xfrm>
            <a:off x="792696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" name="object 183"/>
          <p:cNvSpPr/>
          <p:nvPr/>
        </p:nvSpPr>
        <p:spPr>
          <a:xfrm>
            <a:off x="7974589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" name="object 184"/>
          <p:cNvSpPr/>
          <p:nvPr/>
        </p:nvSpPr>
        <p:spPr>
          <a:xfrm>
            <a:off x="802221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" name="object 185"/>
          <p:cNvSpPr/>
          <p:nvPr/>
        </p:nvSpPr>
        <p:spPr>
          <a:xfrm>
            <a:off x="8060316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" name="object 186"/>
          <p:cNvSpPr/>
          <p:nvPr/>
        </p:nvSpPr>
        <p:spPr>
          <a:xfrm>
            <a:off x="8098418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" name="object 187"/>
          <p:cNvSpPr/>
          <p:nvPr/>
        </p:nvSpPr>
        <p:spPr>
          <a:xfrm>
            <a:off x="8139693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" name="object 188"/>
          <p:cNvSpPr/>
          <p:nvPr/>
        </p:nvSpPr>
        <p:spPr>
          <a:xfrm>
            <a:off x="8187318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" name="object 189"/>
          <p:cNvSpPr/>
          <p:nvPr/>
        </p:nvSpPr>
        <p:spPr>
          <a:xfrm>
            <a:off x="8234943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" name="object 190"/>
          <p:cNvSpPr/>
          <p:nvPr/>
        </p:nvSpPr>
        <p:spPr>
          <a:xfrm>
            <a:off x="8282566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" name="object 191"/>
          <p:cNvSpPr/>
          <p:nvPr/>
        </p:nvSpPr>
        <p:spPr>
          <a:xfrm>
            <a:off x="8320668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" name="object 192"/>
          <p:cNvSpPr/>
          <p:nvPr/>
        </p:nvSpPr>
        <p:spPr>
          <a:xfrm>
            <a:off x="8361943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" name="object 193"/>
          <p:cNvSpPr/>
          <p:nvPr/>
        </p:nvSpPr>
        <p:spPr>
          <a:xfrm>
            <a:off x="8409568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" name="object 194"/>
          <p:cNvSpPr/>
          <p:nvPr/>
        </p:nvSpPr>
        <p:spPr>
          <a:xfrm>
            <a:off x="845719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" name="object 195"/>
          <p:cNvSpPr/>
          <p:nvPr/>
        </p:nvSpPr>
        <p:spPr>
          <a:xfrm>
            <a:off x="8492118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" name="object 196"/>
          <p:cNvSpPr/>
          <p:nvPr/>
        </p:nvSpPr>
        <p:spPr>
          <a:xfrm>
            <a:off x="853022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" name="object 197"/>
          <p:cNvSpPr/>
          <p:nvPr/>
        </p:nvSpPr>
        <p:spPr>
          <a:xfrm>
            <a:off x="8571495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8" name="object 198"/>
          <p:cNvSpPr/>
          <p:nvPr/>
        </p:nvSpPr>
        <p:spPr>
          <a:xfrm>
            <a:off x="861912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9" name="object 199"/>
          <p:cNvSpPr/>
          <p:nvPr/>
        </p:nvSpPr>
        <p:spPr>
          <a:xfrm>
            <a:off x="8666743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0" name="object 200"/>
          <p:cNvSpPr/>
          <p:nvPr/>
        </p:nvSpPr>
        <p:spPr>
          <a:xfrm>
            <a:off x="8704843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1" name="object 201"/>
          <p:cNvSpPr/>
          <p:nvPr/>
        </p:nvSpPr>
        <p:spPr>
          <a:xfrm>
            <a:off x="8742945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2" name="object 202"/>
          <p:cNvSpPr/>
          <p:nvPr/>
        </p:nvSpPr>
        <p:spPr>
          <a:xfrm>
            <a:off x="8784218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3" name="object 203"/>
          <p:cNvSpPr/>
          <p:nvPr/>
        </p:nvSpPr>
        <p:spPr>
          <a:xfrm>
            <a:off x="8831843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4" name="object 204"/>
          <p:cNvSpPr/>
          <p:nvPr/>
        </p:nvSpPr>
        <p:spPr>
          <a:xfrm>
            <a:off x="8879468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5" name="object 205"/>
          <p:cNvSpPr/>
          <p:nvPr/>
        </p:nvSpPr>
        <p:spPr>
          <a:xfrm>
            <a:off x="8911216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6" name="object 206"/>
          <p:cNvSpPr/>
          <p:nvPr/>
        </p:nvSpPr>
        <p:spPr>
          <a:xfrm>
            <a:off x="8949318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7" name="object 207"/>
          <p:cNvSpPr/>
          <p:nvPr/>
        </p:nvSpPr>
        <p:spPr>
          <a:xfrm>
            <a:off x="8990593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8" name="object 208"/>
          <p:cNvSpPr/>
          <p:nvPr/>
        </p:nvSpPr>
        <p:spPr>
          <a:xfrm>
            <a:off x="9038218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9" name="object 209"/>
          <p:cNvSpPr/>
          <p:nvPr/>
        </p:nvSpPr>
        <p:spPr>
          <a:xfrm>
            <a:off x="908584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0" name="object 210"/>
          <p:cNvSpPr/>
          <p:nvPr/>
        </p:nvSpPr>
        <p:spPr>
          <a:xfrm>
            <a:off x="9133466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1" name="object 211"/>
          <p:cNvSpPr/>
          <p:nvPr/>
        </p:nvSpPr>
        <p:spPr>
          <a:xfrm>
            <a:off x="9171568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2" name="object 212"/>
          <p:cNvSpPr/>
          <p:nvPr/>
        </p:nvSpPr>
        <p:spPr>
          <a:xfrm>
            <a:off x="9212843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3" name="object 213"/>
          <p:cNvSpPr/>
          <p:nvPr/>
        </p:nvSpPr>
        <p:spPr>
          <a:xfrm>
            <a:off x="926046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4" name="object 214"/>
          <p:cNvSpPr/>
          <p:nvPr/>
        </p:nvSpPr>
        <p:spPr>
          <a:xfrm>
            <a:off x="930809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5" name="object 215"/>
          <p:cNvSpPr/>
          <p:nvPr/>
        </p:nvSpPr>
        <p:spPr>
          <a:xfrm>
            <a:off x="9343018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6" name="object 216"/>
          <p:cNvSpPr/>
          <p:nvPr/>
        </p:nvSpPr>
        <p:spPr>
          <a:xfrm>
            <a:off x="938112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7" name="object 217"/>
          <p:cNvSpPr/>
          <p:nvPr/>
        </p:nvSpPr>
        <p:spPr>
          <a:xfrm>
            <a:off x="9422395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8" name="object 218"/>
          <p:cNvSpPr/>
          <p:nvPr/>
        </p:nvSpPr>
        <p:spPr>
          <a:xfrm>
            <a:off x="9470018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9" name="object 219"/>
          <p:cNvSpPr/>
          <p:nvPr/>
        </p:nvSpPr>
        <p:spPr>
          <a:xfrm>
            <a:off x="9517643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0" name="object 220"/>
          <p:cNvSpPr/>
          <p:nvPr/>
        </p:nvSpPr>
        <p:spPr>
          <a:xfrm>
            <a:off x="9555743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1" name="object 221"/>
          <p:cNvSpPr/>
          <p:nvPr/>
        </p:nvSpPr>
        <p:spPr>
          <a:xfrm>
            <a:off x="9593845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2" name="object 222"/>
          <p:cNvSpPr/>
          <p:nvPr/>
        </p:nvSpPr>
        <p:spPr>
          <a:xfrm>
            <a:off x="9635118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3" name="object 223"/>
          <p:cNvSpPr/>
          <p:nvPr/>
        </p:nvSpPr>
        <p:spPr>
          <a:xfrm>
            <a:off x="9682743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4" name="object 224"/>
          <p:cNvSpPr/>
          <p:nvPr/>
        </p:nvSpPr>
        <p:spPr>
          <a:xfrm>
            <a:off x="9730368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5" name="object 225"/>
          <p:cNvSpPr/>
          <p:nvPr/>
        </p:nvSpPr>
        <p:spPr>
          <a:xfrm>
            <a:off x="9768470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6" name="object 226"/>
          <p:cNvSpPr/>
          <p:nvPr/>
        </p:nvSpPr>
        <p:spPr>
          <a:xfrm>
            <a:off x="9806572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7" name="object 227"/>
          <p:cNvSpPr/>
          <p:nvPr/>
        </p:nvSpPr>
        <p:spPr>
          <a:xfrm>
            <a:off x="984784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8" name="object 228"/>
          <p:cNvSpPr/>
          <p:nvPr/>
        </p:nvSpPr>
        <p:spPr>
          <a:xfrm>
            <a:off x="989547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9" name="object 229"/>
          <p:cNvSpPr/>
          <p:nvPr/>
        </p:nvSpPr>
        <p:spPr>
          <a:xfrm>
            <a:off x="9943095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0" name="object 230"/>
          <p:cNvSpPr/>
          <p:nvPr/>
        </p:nvSpPr>
        <p:spPr>
          <a:xfrm>
            <a:off x="9990720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1" name="object 231"/>
          <p:cNvSpPr/>
          <p:nvPr/>
        </p:nvSpPr>
        <p:spPr>
          <a:xfrm>
            <a:off x="10028822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2" name="object 232"/>
          <p:cNvSpPr/>
          <p:nvPr/>
        </p:nvSpPr>
        <p:spPr>
          <a:xfrm>
            <a:off x="1007009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3" name="object 233"/>
          <p:cNvSpPr/>
          <p:nvPr/>
        </p:nvSpPr>
        <p:spPr>
          <a:xfrm>
            <a:off x="1011772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4" name="object 234"/>
          <p:cNvSpPr/>
          <p:nvPr/>
        </p:nvSpPr>
        <p:spPr>
          <a:xfrm>
            <a:off x="10165345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5" name="object 235"/>
          <p:cNvSpPr/>
          <p:nvPr/>
        </p:nvSpPr>
        <p:spPr>
          <a:xfrm>
            <a:off x="10200272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6" name="object 236"/>
          <p:cNvSpPr/>
          <p:nvPr/>
        </p:nvSpPr>
        <p:spPr>
          <a:xfrm>
            <a:off x="1023837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7" name="object 237"/>
          <p:cNvSpPr/>
          <p:nvPr/>
        </p:nvSpPr>
        <p:spPr>
          <a:xfrm>
            <a:off x="10279649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8" name="object 238"/>
          <p:cNvSpPr/>
          <p:nvPr/>
        </p:nvSpPr>
        <p:spPr>
          <a:xfrm>
            <a:off x="10327272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9" name="object 239"/>
          <p:cNvSpPr/>
          <p:nvPr/>
        </p:nvSpPr>
        <p:spPr>
          <a:xfrm>
            <a:off x="10374897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0" name="object 240"/>
          <p:cNvSpPr/>
          <p:nvPr/>
        </p:nvSpPr>
        <p:spPr>
          <a:xfrm>
            <a:off x="10412996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1" name="object 241"/>
          <p:cNvSpPr/>
          <p:nvPr/>
        </p:nvSpPr>
        <p:spPr>
          <a:xfrm>
            <a:off x="187913" y="480744"/>
            <a:ext cx="0" cy="6896734"/>
          </a:xfrm>
          <a:custGeom>
            <a:avLst/>
            <a:gdLst/>
            <a:ahLst/>
            <a:cxnLst/>
            <a:rect l="l" t="t" r="r" b="b"/>
            <a:pathLst>
              <a:path h="6896734">
                <a:moveTo>
                  <a:pt x="0" y="0"/>
                </a:moveTo>
                <a:lnTo>
                  <a:pt x="0" y="6896112"/>
                </a:lnTo>
              </a:path>
            </a:pathLst>
          </a:custGeom>
          <a:ln w="179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2" name="object 242"/>
          <p:cNvSpPr/>
          <p:nvPr/>
        </p:nvSpPr>
        <p:spPr>
          <a:xfrm>
            <a:off x="10525719" y="477569"/>
            <a:ext cx="0" cy="6899909"/>
          </a:xfrm>
          <a:custGeom>
            <a:avLst/>
            <a:gdLst/>
            <a:ahLst/>
            <a:cxnLst/>
            <a:rect l="l" t="t" r="r" b="b"/>
            <a:pathLst>
              <a:path h="6899909">
                <a:moveTo>
                  <a:pt x="0" y="0"/>
                </a:moveTo>
                <a:lnTo>
                  <a:pt x="0" y="6899287"/>
                </a:lnTo>
              </a:path>
            </a:pathLst>
          </a:custGeom>
          <a:ln w="179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3" name="object 243"/>
          <p:cNvSpPr txBox="1"/>
          <p:nvPr/>
        </p:nvSpPr>
        <p:spPr>
          <a:xfrm>
            <a:off x="4661428" y="252152"/>
            <a:ext cx="241363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25" dirty="0">
                <a:solidFill>
                  <a:srgbClr val="151616"/>
                </a:solidFill>
                <a:latin typeface="Arial"/>
                <a:cs typeface="Arial"/>
              </a:rPr>
              <a:t>PRODUCT</a:t>
            </a:r>
            <a:r>
              <a:rPr sz="1400" b="1" spc="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b="1" spc="30" dirty="0">
                <a:solidFill>
                  <a:srgbClr val="151616"/>
                </a:solidFill>
                <a:latin typeface="Arial"/>
                <a:cs typeface="Arial"/>
              </a:rPr>
              <a:t>DEVELOPMENT</a:t>
            </a:r>
            <a:endParaRPr sz="1400">
              <a:latin typeface="Arial"/>
              <a:cs typeface="Arial"/>
            </a:endParaRPr>
          </a:p>
        </p:txBody>
      </p:sp>
      <p:sp>
        <p:nvSpPr>
          <p:cNvPr id="244" name="object 244"/>
          <p:cNvSpPr txBox="1"/>
          <p:nvPr/>
        </p:nvSpPr>
        <p:spPr>
          <a:xfrm>
            <a:off x="9589033" y="226750"/>
            <a:ext cx="79502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25" dirty="0">
                <a:solidFill>
                  <a:srgbClr val="151616"/>
                </a:solidFill>
                <a:latin typeface="Arial"/>
                <a:cs typeface="Arial"/>
              </a:rPr>
              <a:t>SHEET</a:t>
            </a:r>
            <a:r>
              <a:rPr sz="1400" b="1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b="1" spc="-5" dirty="0">
                <a:solidFill>
                  <a:srgbClr val="151616"/>
                </a:solidFill>
                <a:latin typeface="Arial"/>
                <a:cs typeface="Arial"/>
              </a:rPr>
              <a:t>9</a:t>
            </a:r>
            <a:endParaRPr sz="1400">
              <a:latin typeface="Arial"/>
              <a:cs typeface="Arial"/>
            </a:endParaRPr>
          </a:p>
        </p:txBody>
      </p:sp>
      <p:sp>
        <p:nvSpPr>
          <p:cNvPr id="245" name="object 245"/>
          <p:cNvSpPr/>
          <p:nvPr/>
        </p:nvSpPr>
        <p:spPr>
          <a:xfrm>
            <a:off x="179165" y="480765"/>
            <a:ext cx="10354310" cy="0"/>
          </a:xfrm>
          <a:custGeom>
            <a:avLst/>
            <a:gdLst/>
            <a:ahLst/>
            <a:cxnLst/>
            <a:rect l="l" t="t" r="r" b="b"/>
            <a:pathLst>
              <a:path w="10354310">
                <a:moveTo>
                  <a:pt x="0" y="0"/>
                </a:moveTo>
                <a:lnTo>
                  <a:pt x="10354124" y="0"/>
                </a:lnTo>
              </a:path>
            </a:pathLst>
          </a:custGeom>
          <a:ln w="179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6" name="object 246"/>
          <p:cNvSpPr txBox="1"/>
          <p:nvPr/>
        </p:nvSpPr>
        <p:spPr>
          <a:xfrm>
            <a:off x="318024" y="252152"/>
            <a:ext cx="63055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25" dirty="0">
                <a:solidFill>
                  <a:srgbClr val="151616"/>
                </a:solidFill>
                <a:latin typeface="Arial"/>
                <a:cs typeface="Arial"/>
              </a:rPr>
              <a:t>NAME:</a:t>
            </a:r>
            <a:endParaRPr sz="1400">
              <a:latin typeface="Arial"/>
              <a:cs typeface="Arial"/>
            </a:endParaRPr>
          </a:p>
        </p:txBody>
      </p:sp>
      <p:sp>
        <p:nvSpPr>
          <p:cNvPr id="247" name="object 247"/>
          <p:cNvSpPr/>
          <p:nvPr/>
        </p:nvSpPr>
        <p:spPr>
          <a:xfrm>
            <a:off x="236912" y="794648"/>
            <a:ext cx="3660990" cy="165737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8" name="object 248"/>
          <p:cNvSpPr/>
          <p:nvPr/>
        </p:nvSpPr>
        <p:spPr>
          <a:xfrm>
            <a:off x="4008099" y="772102"/>
            <a:ext cx="1667080" cy="164840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9" name="object 249"/>
          <p:cNvSpPr/>
          <p:nvPr/>
        </p:nvSpPr>
        <p:spPr>
          <a:xfrm>
            <a:off x="8018971" y="1417524"/>
            <a:ext cx="1758308" cy="109287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0" name="object 250"/>
          <p:cNvSpPr/>
          <p:nvPr/>
        </p:nvSpPr>
        <p:spPr>
          <a:xfrm>
            <a:off x="272836" y="2298106"/>
            <a:ext cx="3217942" cy="158074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1" name="object 251"/>
          <p:cNvSpPr/>
          <p:nvPr/>
        </p:nvSpPr>
        <p:spPr>
          <a:xfrm>
            <a:off x="3561451" y="586842"/>
            <a:ext cx="731850" cy="93706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2" name="object 252"/>
          <p:cNvSpPr/>
          <p:nvPr/>
        </p:nvSpPr>
        <p:spPr>
          <a:xfrm>
            <a:off x="5923094" y="667228"/>
            <a:ext cx="1593587" cy="150184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3" name="object 253"/>
          <p:cNvSpPr/>
          <p:nvPr/>
        </p:nvSpPr>
        <p:spPr>
          <a:xfrm>
            <a:off x="442777" y="3573384"/>
            <a:ext cx="3634740" cy="332319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4" name="object 254"/>
          <p:cNvSpPr/>
          <p:nvPr/>
        </p:nvSpPr>
        <p:spPr>
          <a:xfrm>
            <a:off x="3896175" y="2487624"/>
            <a:ext cx="1504223" cy="118169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5" name="object 255"/>
          <p:cNvSpPr/>
          <p:nvPr/>
        </p:nvSpPr>
        <p:spPr>
          <a:xfrm>
            <a:off x="5042005" y="2401794"/>
            <a:ext cx="1456786" cy="125546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6" name="object 256"/>
          <p:cNvSpPr/>
          <p:nvPr/>
        </p:nvSpPr>
        <p:spPr>
          <a:xfrm>
            <a:off x="6836332" y="4235439"/>
            <a:ext cx="3599461" cy="2152227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7" name="object 257"/>
          <p:cNvSpPr/>
          <p:nvPr/>
        </p:nvSpPr>
        <p:spPr>
          <a:xfrm>
            <a:off x="4566864" y="4823347"/>
            <a:ext cx="2875635" cy="2280225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8" name="object 258"/>
          <p:cNvSpPr txBox="1"/>
          <p:nvPr/>
        </p:nvSpPr>
        <p:spPr>
          <a:xfrm>
            <a:off x="239177" y="593174"/>
            <a:ext cx="1069975" cy="60134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5080">
              <a:lnSpc>
                <a:spcPts val="890"/>
              </a:lnSpc>
              <a:spcBef>
                <a:spcPts val="185"/>
              </a:spcBef>
            </a:pPr>
            <a:r>
              <a:rPr sz="800" b="1" dirty="0">
                <a:solidFill>
                  <a:srgbClr val="151616"/>
                </a:solidFill>
                <a:latin typeface="Arial"/>
                <a:cs typeface="Arial"/>
              </a:rPr>
              <a:t>I </a:t>
            </a:r>
            <a:r>
              <a:rPr sz="800" b="1" spc="-5" dirty="0">
                <a:solidFill>
                  <a:srgbClr val="151616"/>
                </a:solidFill>
                <a:latin typeface="Arial"/>
                <a:cs typeface="Arial"/>
              </a:rPr>
              <a:t>have </a:t>
            </a:r>
            <a:r>
              <a:rPr sz="800" b="1" dirty="0">
                <a:solidFill>
                  <a:srgbClr val="151616"/>
                </a:solidFill>
                <a:latin typeface="Arial"/>
                <a:cs typeface="Arial"/>
              </a:rPr>
              <a:t>developed </a:t>
            </a:r>
            <a:r>
              <a:rPr sz="800" b="1" spc="-5" dirty="0">
                <a:solidFill>
                  <a:srgbClr val="151616"/>
                </a:solidFill>
                <a:latin typeface="Arial"/>
                <a:cs typeface="Arial"/>
              </a:rPr>
              <a:t>my  </a:t>
            </a:r>
            <a:r>
              <a:rPr sz="800" b="1" dirty="0">
                <a:solidFill>
                  <a:srgbClr val="151616"/>
                </a:solidFill>
                <a:latin typeface="Arial"/>
                <a:cs typeface="Arial"/>
              </a:rPr>
              <a:t>clients and potential  </a:t>
            </a:r>
            <a:r>
              <a:rPr sz="800" b="1" spc="-5" dirty="0">
                <a:solidFill>
                  <a:srgbClr val="151616"/>
                </a:solidFill>
                <a:latin typeface="Arial"/>
                <a:cs typeface="Arial"/>
              </a:rPr>
              <a:t>customers </a:t>
            </a:r>
            <a:r>
              <a:rPr sz="800" b="1" dirty="0">
                <a:solidFill>
                  <a:srgbClr val="151616"/>
                </a:solidFill>
                <a:latin typeface="Arial"/>
                <a:cs typeface="Arial"/>
              </a:rPr>
              <a:t>favourite  design on</a:t>
            </a:r>
            <a:r>
              <a:rPr sz="800" b="1" spc="-7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b="1" dirty="0">
                <a:solidFill>
                  <a:srgbClr val="151616"/>
                </a:solidFill>
                <a:latin typeface="Arial"/>
                <a:cs typeface="Arial"/>
              </a:rPr>
              <a:t>this</a:t>
            </a:r>
            <a:r>
              <a:rPr sz="800" b="1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b="1" dirty="0">
                <a:solidFill>
                  <a:srgbClr val="151616"/>
                </a:solidFill>
                <a:latin typeface="Arial"/>
                <a:cs typeface="Arial"/>
              </a:rPr>
              <a:t>design  </a:t>
            </a:r>
            <a:r>
              <a:rPr sz="800" b="1" spc="-5" dirty="0">
                <a:solidFill>
                  <a:srgbClr val="151616"/>
                </a:solidFill>
                <a:latin typeface="Arial"/>
                <a:cs typeface="Arial"/>
              </a:rPr>
              <a:t>sheet.</a:t>
            </a:r>
            <a:endParaRPr sz="800">
              <a:latin typeface="Arial"/>
              <a:cs typeface="Arial"/>
            </a:endParaRPr>
          </a:p>
        </p:txBody>
      </p:sp>
      <p:sp>
        <p:nvSpPr>
          <p:cNvPr id="259" name="object 259"/>
          <p:cNvSpPr txBox="1"/>
          <p:nvPr/>
        </p:nvSpPr>
        <p:spPr>
          <a:xfrm>
            <a:off x="317277" y="2021799"/>
            <a:ext cx="1284605" cy="82867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5080">
              <a:lnSpc>
                <a:spcPts val="890"/>
              </a:lnSpc>
              <a:spcBef>
                <a:spcPts val="185"/>
              </a:spcBef>
            </a:pP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A </a:t>
            </a:r>
            <a:r>
              <a:rPr sz="800" b="1" dirty="0">
                <a:solidFill>
                  <a:srgbClr val="151616"/>
                </a:solidFill>
                <a:latin typeface="Arial"/>
                <a:cs typeface="Arial"/>
              </a:rPr>
              <a:t>dual </a:t>
            </a:r>
            <a:r>
              <a:rPr sz="800" b="1" spc="-5" dirty="0">
                <a:solidFill>
                  <a:srgbClr val="151616"/>
                </a:solidFill>
                <a:latin typeface="Arial"/>
                <a:cs typeface="Arial"/>
              </a:rPr>
              <a:t>scale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has been  included, showing both  metric and imperial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systems  of measurements. 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tape  is quite broad allowing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scales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be read with  relative ease.</a:t>
            </a:r>
            <a:endParaRPr sz="800">
              <a:latin typeface="Arial"/>
              <a:cs typeface="Arial"/>
            </a:endParaRPr>
          </a:p>
        </p:txBody>
      </p:sp>
      <p:sp>
        <p:nvSpPr>
          <p:cNvPr id="260" name="object 260"/>
          <p:cNvSpPr txBox="1"/>
          <p:nvPr/>
        </p:nvSpPr>
        <p:spPr>
          <a:xfrm>
            <a:off x="7762647" y="542256"/>
            <a:ext cx="2589530" cy="942340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5080">
              <a:lnSpc>
                <a:spcPts val="890"/>
              </a:lnSpc>
              <a:spcBef>
                <a:spcPts val="185"/>
              </a:spcBef>
            </a:pP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A </a:t>
            </a:r>
            <a:r>
              <a:rPr sz="800" b="1" dirty="0">
                <a:solidFill>
                  <a:srgbClr val="151616"/>
                </a:solidFill>
                <a:latin typeface="Arial"/>
                <a:cs typeface="Arial"/>
              </a:rPr>
              <a:t>digital display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has been included, allowing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user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to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view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measurement directly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from 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tape or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 </a:t>
            </a:r>
            <a:r>
              <a:rPr sz="800" spc="-10" dirty="0">
                <a:solidFill>
                  <a:srgbClr val="151616"/>
                </a:solidFill>
                <a:latin typeface="Arial"/>
                <a:cs typeface="Arial"/>
              </a:rPr>
              <a:t>display.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Although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display shows both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metric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and  imperial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measurements, it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can be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set to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display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users  preferred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system.</a:t>
            </a:r>
            <a:endParaRPr sz="800">
              <a:latin typeface="Arial"/>
              <a:cs typeface="Arial"/>
            </a:endParaRPr>
          </a:p>
          <a:p>
            <a:pPr marL="12700" marR="27305">
              <a:lnSpc>
                <a:spcPts val="890"/>
              </a:lnSpc>
              <a:spcBef>
                <a:spcPts val="20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The buttons control a range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of features,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including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last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measurement recall and a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memory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capable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of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storing 99  measurements.</a:t>
            </a:r>
            <a:endParaRPr sz="800">
              <a:latin typeface="Arial"/>
              <a:cs typeface="Arial"/>
            </a:endParaRPr>
          </a:p>
        </p:txBody>
      </p:sp>
      <p:sp>
        <p:nvSpPr>
          <p:cNvPr id="261" name="object 261"/>
          <p:cNvSpPr/>
          <p:nvPr/>
        </p:nvSpPr>
        <p:spPr>
          <a:xfrm>
            <a:off x="5195383" y="575956"/>
            <a:ext cx="2442210" cy="189865"/>
          </a:xfrm>
          <a:custGeom>
            <a:avLst/>
            <a:gdLst/>
            <a:ahLst/>
            <a:cxnLst/>
            <a:rect l="l" t="t" r="r" b="b"/>
            <a:pathLst>
              <a:path w="2442209" h="189865">
                <a:moveTo>
                  <a:pt x="51257" y="124426"/>
                </a:moveTo>
                <a:lnTo>
                  <a:pt x="0" y="171255"/>
                </a:lnTo>
                <a:lnTo>
                  <a:pt x="66996" y="189475"/>
                </a:lnTo>
                <a:lnTo>
                  <a:pt x="60485" y="162565"/>
                </a:lnTo>
                <a:lnTo>
                  <a:pt x="55058" y="162565"/>
                </a:lnTo>
                <a:lnTo>
                  <a:pt x="52941" y="153817"/>
                </a:lnTo>
                <a:lnTo>
                  <a:pt x="58073" y="152598"/>
                </a:lnTo>
                <a:lnTo>
                  <a:pt x="51257" y="124426"/>
                </a:lnTo>
                <a:close/>
              </a:path>
              <a:path w="2442209" h="189865">
                <a:moveTo>
                  <a:pt x="58073" y="152598"/>
                </a:moveTo>
                <a:lnTo>
                  <a:pt x="52941" y="153817"/>
                </a:lnTo>
                <a:lnTo>
                  <a:pt x="55058" y="162565"/>
                </a:lnTo>
                <a:lnTo>
                  <a:pt x="60190" y="161346"/>
                </a:lnTo>
                <a:lnTo>
                  <a:pt x="58073" y="152598"/>
                </a:lnTo>
                <a:close/>
              </a:path>
              <a:path w="2442209" h="189865">
                <a:moveTo>
                  <a:pt x="60190" y="161346"/>
                </a:moveTo>
                <a:lnTo>
                  <a:pt x="55058" y="162565"/>
                </a:lnTo>
                <a:lnTo>
                  <a:pt x="60485" y="162565"/>
                </a:lnTo>
                <a:lnTo>
                  <a:pt x="60190" y="161346"/>
                </a:lnTo>
                <a:close/>
              </a:path>
              <a:path w="2442209" h="189865">
                <a:moveTo>
                  <a:pt x="1289994" y="0"/>
                </a:moveTo>
                <a:lnTo>
                  <a:pt x="1160585" y="637"/>
                </a:lnTo>
                <a:lnTo>
                  <a:pt x="1098229" y="1875"/>
                </a:lnTo>
                <a:lnTo>
                  <a:pt x="1037037" y="3808"/>
                </a:lnTo>
                <a:lnTo>
                  <a:pt x="976701" y="6490"/>
                </a:lnTo>
                <a:lnTo>
                  <a:pt x="916923" y="9972"/>
                </a:lnTo>
                <a:lnTo>
                  <a:pt x="857404" y="14314"/>
                </a:lnTo>
                <a:lnTo>
                  <a:pt x="797831" y="19573"/>
                </a:lnTo>
                <a:lnTo>
                  <a:pt x="737913" y="25801"/>
                </a:lnTo>
                <a:lnTo>
                  <a:pt x="677339" y="33055"/>
                </a:lnTo>
                <a:lnTo>
                  <a:pt x="615815" y="41396"/>
                </a:lnTo>
                <a:lnTo>
                  <a:pt x="553031" y="50872"/>
                </a:lnTo>
                <a:lnTo>
                  <a:pt x="488689" y="61545"/>
                </a:lnTo>
                <a:lnTo>
                  <a:pt x="422484" y="73473"/>
                </a:lnTo>
                <a:lnTo>
                  <a:pt x="354117" y="86702"/>
                </a:lnTo>
                <a:lnTo>
                  <a:pt x="283283" y="101297"/>
                </a:lnTo>
                <a:lnTo>
                  <a:pt x="209678" y="117313"/>
                </a:lnTo>
                <a:lnTo>
                  <a:pt x="58073" y="152598"/>
                </a:lnTo>
                <a:lnTo>
                  <a:pt x="60190" y="161346"/>
                </a:lnTo>
                <a:lnTo>
                  <a:pt x="211636" y="126098"/>
                </a:lnTo>
                <a:lnTo>
                  <a:pt x="285149" y="110102"/>
                </a:lnTo>
                <a:lnTo>
                  <a:pt x="355881" y="95530"/>
                </a:lnTo>
                <a:lnTo>
                  <a:pt x="424140" y="82321"/>
                </a:lnTo>
                <a:lnTo>
                  <a:pt x="490222" y="70416"/>
                </a:lnTo>
                <a:lnTo>
                  <a:pt x="554442" y="59763"/>
                </a:lnTo>
                <a:lnTo>
                  <a:pt x="617090" y="50303"/>
                </a:lnTo>
                <a:lnTo>
                  <a:pt x="678477" y="41983"/>
                </a:lnTo>
                <a:lnTo>
                  <a:pt x="738913" y="34744"/>
                </a:lnTo>
                <a:lnTo>
                  <a:pt x="798695" y="28530"/>
                </a:lnTo>
                <a:lnTo>
                  <a:pt x="858125" y="23285"/>
                </a:lnTo>
                <a:lnTo>
                  <a:pt x="917514" y="18950"/>
                </a:lnTo>
                <a:lnTo>
                  <a:pt x="977162" y="15477"/>
                </a:lnTo>
                <a:lnTo>
                  <a:pt x="1037375" y="12801"/>
                </a:lnTo>
                <a:lnTo>
                  <a:pt x="1098461" y="10876"/>
                </a:lnTo>
                <a:lnTo>
                  <a:pt x="1160715" y="9638"/>
                </a:lnTo>
                <a:lnTo>
                  <a:pt x="1744017" y="9000"/>
                </a:lnTo>
                <a:lnTo>
                  <a:pt x="1427692" y="1451"/>
                </a:lnTo>
                <a:lnTo>
                  <a:pt x="1289994" y="0"/>
                </a:lnTo>
                <a:close/>
              </a:path>
              <a:path w="2442209" h="189865">
                <a:moveTo>
                  <a:pt x="1744017" y="9000"/>
                </a:moveTo>
                <a:lnTo>
                  <a:pt x="1289965" y="9000"/>
                </a:lnTo>
                <a:lnTo>
                  <a:pt x="1427547" y="10450"/>
                </a:lnTo>
                <a:lnTo>
                  <a:pt x="2441508" y="35690"/>
                </a:lnTo>
                <a:lnTo>
                  <a:pt x="2441681" y="26690"/>
                </a:lnTo>
                <a:lnTo>
                  <a:pt x="1744017" y="9000"/>
                </a:lnTo>
                <a:close/>
              </a:path>
            </a:pathLst>
          </a:custGeom>
          <a:solidFill>
            <a:srgbClr val="DD2B1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2" name="object 262"/>
          <p:cNvSpPr txBox="1"/>
          <p:nvPr/>
        </p:nvSpPr>
        <p:spPr>
          <a:xfrm>
            <a:off x="2536009" y="3374816"/>
            <a:ext cx="1671320" cy="374650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268605" marR="260985" indent="201295">
              <a:lnSpc>
                <a:spcPts val="890"/>
              </a:lnSpc>
              <a:spcBef>
                <a:spcPts val="185"/>
              </a:spcBef>
            </a:pPr>
            <a:r>
              <a:rPr sz="800" spc="10" dirty="0">
                <a:solidFill>
                  <a:srgbClr val="151616"/>
                </a:solidFill>
                <a:latin typeface="Arial"/>
                <a:cs typeface="Arial"/>
              </a:rPr>
              <a:t>SOLAR </a:t>
            </a:r>
            <a:r>
              <a:rPr sz="800" spc="0" dirty="0">
                <a:solidFill>
                  <a:srgbClr val="151616"/>
                </a:solidFill>
                <a:latin typeface="Arial"/>
                <a:cs typeface="Arial"/>
              </a:rPr>
              <a:t>PANEL  </a:t>
            </a:r>
            <a:r>
              <a:rPr sz="800" spc="10" dirty="0">
                <a:solidFill>
                  <a:srgbClr val="151616"/>
                </a:solidFill>
                <a:latin typeface="Arial"/>
                <a:cs typeface="Arial"/>
              </a:rPr>
              <a:t>AND </a:t>
            </a:r>
            <a:r>
              <a:rPr sz="800" spc="5" dirty="0">
                <a:solidFill>
                  <a:srgbClr val="151616"/>
                </a:solidFill>
                <a:latin typeface="Arial"/>
                <a:cs typeface="Arial"/>
              </a:rPr>
              <a:t>DIGITAL</a:t>
            </a:r>
            <a:r>
              <a:rPr sz="800" spc="-4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5" dirty="0">
                <a:solidFill>
                  <a:srgbClr val="151616"/>
                </a:solidFill>
                <a:latin typeface="Arial"/>
                <a:cs typeface="Arial"/>
              </a:rPr>
              <a:t>DISPLAY</a:t>
            </a:r>
            <a:endParaRPr sz="800">
              <a:latin typeface="Arial"/>
              <a:cs typeface="Arial"/>
            </a:endParaRPr>
          </a:p>
          <a:p>
            <a:pPr marL="12700">
              <a:lnSpc>
                <a:spcPts val="880"/>
              </a:lnSpc>
            </a:pPr>
            <a:r>
              <a:rPr sz="800" spc="10" dirty="0">
                <a:solidFill>
                  <a:srgbClr val="151616"/>
                </a:solidFill>
                <a:latin typeface="Arial"/>
                <a:cs typeface="Arial"/>
              </a:rPr>
              <a:t>INTEGRATED WITH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15" dirty="0">
                <a:solidFill>
                  <a:srgbClr val="151616"/>
                </a:solidFill>
                <a:latin typeface="Arial"/>
                <a:cs typeface="Arial"/>
              </a:rPr>
              <a:t>STYROFLEX</a:t>
            </a:r>
            <a:endParaRPr sz="800">
              <a:latin typeface="Arial"/>
              <a:cs typeface="Arial"/>
            </a:endParaRPr>
          </a:p>
        </p:txBody>
      </p:sp>
      <p:sp>
        <p:nvSpPr>
          <p:cNvPr id="263" name="object 263"/>
          <p:cNvSpPr/>
          <p:nvPr/>
        </p:nvSpPr>
        <p:spPr>
          <a:xfrm>
            <a:off x="2696681" y="3755534"/>
            <a:ext cx="499745" cy="132715"/>
          </a:xfrm>
          <a:custGeom>
            <a:avLst/>
            <a:gdLst/>
            <a:ahLst/>
            <a:cxnLst/>
            <a:rect l="l" t="t" r="r" b="b"/>
            <a:pathLst>
              <a:path w="499744" h="132714">
                <a:moveTo>
                  <a:pt x="52372" y="66768"/>
                </a:moveTo>
                <a:lnTo>
                  <a:pt x="0" y="112348"/>
                </a:lnTo>
                <a:lnTo>
                  <a:pt x="66537" y="132177"/>
                </a:lnTo>
                <a:lnTo>
                  <a:pt x="60649" y="104989"/>
                </a:lnTo>
                <a:lnTo>
                  <a:pt x="55252" y="104989"/>
                </a:lnTo>
                <a:lnTo>
                  <a:pt x="53343" y="96192"/>
                </a:lnTo>
                <a:lnTo>
                  <a:pt x="58502" y="95075"/>
                </a:lnTo>
                <a:lnTo>
                  <a:pt x="52372" y="66768"/>
                </a:lnTo>
                <a:close/>
              </a:path>
              <a:path w="499744" h="132714">
                <a:moveTo>
                  <a:pt x="58502" y="95075"/>
                </a:moveTo>
                <a:lnTo>
                  <a:pt x="53343" y="96192"/>
                </a:lnTo>
                <a:lnTo>
                  <a:pt x="55252" y="104989"/>
                </a:lnTo>
                <a:lnTo>
                  <a:pt x="60407" y="103873"/>
                </a:lnTo>
                <a:lnTo>
                  <a:pt x="58502" y="95075"/>
                </a:lnTo>
                <a:close/>
              </a:path>
              <a:path w="499744" h="132714">
                <a:moveTo>
                  <a:pt x="60407" y="103873"/>
                </a:moveTo>
                <a:lnTo>
                  <a:pt x="55252" y="104989"/>
                </a:lnTo>
                <a:lnTo>
                  <a:pt x="60649" y="104989"/>
                </a:lnTo>
                <a:lnTo>
                  <a:pt x="60407" y="103873"/>
                </a:lnTo>
                <a:close/>
              </a:path>
              <a:path w="499744" h="132714">
                <a:moveTo>
                  <a:pt x="497523" y="0"/>
                </a:moveTo>
                <a:lnTo>
                  <a:pt x="58502" y="95075"/>
                </a:lnTo>
                <a:lnTo>
                  <a:pt x="60407" y="103873"/>
                </a:lnTo>
                <a:lnTo>
                  <a:pt x="499431" y="8798"/>
                </a:lnTo>
                <a:lnTo>
                  <a:pt x="497523" y="0"/>
                </a:lnTo>
                <a:close/>
              </a:path>
            </a:pathLst>
          </a:custGeom>
          <a:solidFill>
            <a:srgbClr val="DD2B1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4" name="object 264"/>
          <p:cNvSpPr txBox="1"/>
          <p:nvPr/>
        </p:nvSpPr>
        <p:spPr>
          <a:xfrm>
            <a:off x="3820050" y="3880583"/>
            <a:ext cx="812165" cy="26098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94615" marR="5080" indent="-82550">
              <a:lnSpc>
                <a:spcPts val="890"/>
              </a:lnSpc>
              <a:spcBef>
                <a:spcPts val="185"/>
              </a:spcBef>
            </a:pPr>
            <a:r>
              <a:rPr sz="800" spc="25" dirty="0">
                <a:solidFill>
                  <a:srgbClr val="151616"/>
                </a:solidFill>
                <a:latin typeface="Arial"/>
                <a:cs typeface="Arial"/>
              </a:rPr>
              <a:t>T</a:t>
            </a:r>
            <a:r>
              <a:rPr sz="800" spc="15" dirty="0">
                <a:solidFill>
                  <a:srgbClr val="151616"/>
                </a:solidFill>
                <a:latin typeface="Arial"/>
                <a:cs typeface="Arial"/>
              </a:rPr>
              <a:t>R</a:t>
            </a:r>
            <a:r>
              <a:rPr sz="800" spc="25" dirty="0">
                <a:solidFill>
                  <a:srgbClr val="151616"/>
                </a:solidFill>
                <a:latin typeface="Arial"/>
                <a:cs typeface="Arial"/>
              </a:rPr>
              <a:t>A</a:t>
            </a:r>
            <a:r>
              <a:rPr sz="800" spc="15" dirty="0">
                <a:solidFill>
                  <a:srgbClr val="151616"/>
                </a:solidFill>
                <a:latin typeface="Arial"/>
                <a:cs typeface="Arial"/>
              </a:rPr>
              <a:t>N</a:t>
            </a:r>
            <a:r>
              <a:rPr sz="800" spc="25" dirty="0">
                <a:solidFill>
                  <a:srgbClr val="151616"/>
                </a:solidFill>
                <a:latin typeface="Arial"/>
                <a:cs typeface="Arial"/>
              </a:rPr>
              <a:t>S</a:t>
            </a:r>
            <a:r>
              <a:rPr sz="800" spc="15" dirty="0">
                <a:solidFill>
                  <a:srgbClr val="151616"/>
                </a:solidFill>
                <a:latin typeface="Arial"/>
                <a:cs typeface="Arial"/>
              </a:rPr>
              <a:t>LUC</a:t>
            </a:r>
            <a:r>
              <a:rPr sz="800" spc="25" dirty="0">
                <a:solidFill>
                  <a:srgbClr val="151616"/>
                </a:solidFill>
                <a:latin typeface="Arial"/>
                <a:cs typeface="Arial"/>
              </a:rPr>
              <a:t>E</a:t>
            </a:r>
            <a:r>
              <a:rPr sz="800" spc="15" dirty="0">
                <a:solidFill>
                  <a:srgbClr val="151616"/>
                </a:solidFill>
                <a:latin typeface="Arial"/>
                <a:cs typeface="Arial"/>
              </a:rPr>
              <a:t>N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  </a:t>
            </a:r>
            <a:r>
              <a:rPr sz="800" spc="10" dirty="0">
                <a:solidFill>
                  <a:srgbClr val="151616"/>
                </a:solidFill>
                <a:latin typeface="Arial"/>
                <a:cs typeface="Arial"/>
              </a:rPr>
              <a:t>SIDE</a:t>
            </a:r>
            <a:r>
              <a:rPr sz="800" spc="0" dirty="0">
                <a:solidFill>
                  <a:srgbClr val="151616"/>
                </a:solidFill>
                <a:latin typeface="Arial"/>
                <a:cs typeface="Arial"/>
              </a:rPr>
              <a:t> PANEL</a:t>
            </a:r>
            <a:endParaRPr sz="800">
              <a:latin typeface="Arial"/>
              <a:cs typeface="Arial"/>
            </a:endParaRPr>
          </a:p>
        </p:txBody>
      </p:sp>
      <p:sp>
        <p:nvSpPr>
          <p:cNvPr id="265" name="object 265"/>
          <p:cNvSpPr/>
          <p:nvPr/>
        </p:nvSpPr>
        <p:spPr>
          <a:xfrm>
            <a:off x="4046057" y="4181623"/>
            <a:ext cx="224720" cy="149810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6" name="object 266"/>
          <p:cNvSpPr txBox="1"/>
          <p:nvPr/>
        </p:nvSpPr>
        <p:spPr>
          <a:xfrm>
            <a:off x="3775567" y="5058495"/>
            <a:ext cx="855344" cy="48831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5080" indent="1270" algn="ctr">
              <a:lnSpc>
                <a:spcPts val="890"/>
              </a:lnSpc>
              <a:spcBef>
                <a:spcPts val="185"/>
              </a:spcBef>
            </a:pPr>
            <a:r>
              <a:rPr sz="800" spc="10" dirty="0">
                <a:solidFill>
                  <a:srgbClr val="151616"/>
                </a:solidFill>
                <a:latin typeface="Arial"/>
                <a:cs typeface="Arial"/>
              </a:rPr>
              <a:t>HIGH </a:t>
            </a:r>
            <a:r>
              <a:rPr sz="800" spc="5" dirty="0">
                <a:solidFill>
                  <a:srgbClr val="151616"/>
                </a:solidFill>
                <a:latin typeface="Arial"/>
                <a:cs typeface="Arial"/>
              </a:rPr>
              <a:t>IMPACT  </a:t>
            </a:r>
            <a:r>
              <a:rPr sz="800" spc="10" dirty="0">
                <a:solidFill>
                  <a:srgbClr val="151616"/>
                </a:solidFill>
                <a:latin typeface="Arial"/>
                <a:cs typeface="Arial"/>
              </a:rPr>
              <a:t>(HIGH</a:t>
            </a:r>
            <a:r>
              <a:rPr sz="8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10" dirty="0">
                <a:solidFill>
                  <a:srgbClr val="151616"/>
                </a:solidFill>
                <a:latin typeface="Arial"/>
                <a:cs typeface="Arial"/>
              </a:rPr>
              <a:t>DENSITY)  POLYSTYRENE  </a:t>
            </a:r>
            <a:r>
              <a:rPr sz="800" spc="15" dirty="0">
                <a:solidFill>
                  <a:srgbClr val="151616"/>
                </a:solidFill>
                <a:latin typeface="Arial"/>
                <a:cs typeface="Arial"/>
              </a:rPr>
              <a:t>CASING</a:t>
            </a:r>
            <a:endParaRPr sz="800">
              <a:latin typeface="Arial"/>
              <a:cs typeface="Arial"/>
            </a:endParaRPr>
          </a:p>
        </p:txBody>
      </p:sp>
      <p:sp>
        <p:nvSpPr>
          <p:cNvPr id="267" name="object 267"/>
          <p:cNvSpPr/>
          <p:nvPr/>
        </p:nvSpPr>
        <p:spPr>
          <a:xfrm>
            <a:off x="3706336" y="4982298"/>
            <a:ext cx="149158" cy="142948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8" name="object 268"/>
          <p:cNvSpPr txBox="1"/>
          <p:nvPr/>
        </p:nvSpPr>
        <p:spPr>
          <a:xfrm>
            <a:off x="3298531" y="5680799"/>
            <a:ext cx="1007110" cy="60134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065" marR="5080" algn="ctr">
              <a:lnSpc>
                <a:spcPts val="890"/>
              </a:lnSpc>
              <a:spcBef>
                <a:spcPts val="185"/>
              </a:spcBef>
            </a:pPr>
            <a:r>
              <a:rPr sz="800" spc="15" dirty="0">
                <a:solidFill>
                  <a:srgbClr val="151616"/>
                </a:solidFill>
                <a:latin typeface="Arial"/>
                <a:cs typeface="Arial"/>
              </a:rPr>
              <a:t>STYROFLEX  </a:t>
            </a:r>
            <a:r>
              <a:rPr sz="800" spc="10" dirty="0">
                <a:solidFill>
                  <a:srgbClr val="151616"/>
                </a:solidFill>
                <a:latin typeface="Arial"/>
                <a:cs typeface="Arial"/>
              </a:rPr>
              <a:t>BOTTOM GRIP  WITH</a:t>
            </a:r>
            <a:r>
              <a:rPr sz="800" spc="-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10" dirty="0">
                <a:solidFill>
                  <a:srgbClr val="151616"/>
                </a:solidFill>
                <a:latin typeface="Arial"/>
                <a:cs typeface="Arial"/>
              </a:rPr>
              <a:t>INTEGRATED  STAINLESS </a:t>
            </a:r>
            <a:r>
              <a:rPr sz="800" spc="15" dirty="0">
                <a:solidFill>
                  <a:srgbClr val="151616"/>
                </a:solidFill>
                <a:latin typeface="Arial"/>
                <a:cs typeface="Arial"/>
              </a:rPr>
              <a:t>STEEL  STRAP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10" dirty="0">
                <a:solidFill>
                  <a:srgbClr val="151616"/>
                </a:solidFill>
                <a:latin typeface="Arial"/>
                <a:cs typeface="Arial"/>
              </a:rPr>
              <a:t>PIN</a:t>
            </a:r>
            <a:endParaRPr sz="800">
              <a:latin typeface="Arial"/>
              <a:cs typeface="Arial"/>
            </a:endParaRPr>
          </a:p>
        </p:txBody>
      </p:sp>
      <p:sp>
        <p:nvSpPr>
          <p:cNvPr id="269" name="object 269"/>
          <p:cNvSpPr/>
          <p:nvPr/>
        </p:nvSpPr>
        <p:spPr>
          <a:xfrm>
            <a:off x="2800320" y="5645094"/>
            <a:ext cx="651510" cy="122555"/>
          </a:xfrm>
          <a:custGeom>
            <a:avLst/>
            <a:gdLst/>
            <a:ahLst/>
            <a:cxnLst/>
            <a:rect l="l" t="t" r="r" b="b"/>
            <a:pathLst>
              <a:path w="651510" h="122554">
                <a:moveTo>
                  <a:pt x="60915" y="28737"/>
                </a:moveTo>
                <a:lnTo>
                  <a:pt x="59781" y="37665"/>
                </a:lnTo>
                <a:lnTo>
                  <a:pt x="547376" y="103953"/>
                </a:lnTo>
                <a:lnTo>
                  <a:pt x="586249" y="110065"/>
                </a:lnTo>
                <a:lnTo>
                  <a:pt x="628873" y="117608"/>
                </a:lnTo>
                <a:lnTo>
                  <a:pt x="646344" y="121996"/>
                </a:lnTo>
                <a:lnTo>
                  <a:pt x="651333" y="114508"/>
                </a:lnTo>
                <a:lnTo>
                  <a:pt x="604262" y="103949"/>
                </a:lnTo>
                <a:lnTo>
                  <a:pt x="503345" y="88290"/>
                </a:lnTo>
                <a:lnTo>
                  <a:pt x="60915" y="28737"/>
                </a:lnTo>
                <a:close/>
              </a:path>
              <a:path w="651510" h="122554">
                <a:moveTo>
                  <a:pt x="64566" y="0"/>
                </a:moveTo>
                <a:lnTo>
                  <a:pt x="0" y="25526"/>
                </a:lnTo>
                <a:lnTo>
                  <a:pt x="56131" y="66390"/>
                </a:lnTo>
                <a:lnTo>
                  <a:pt x="59781" y="37665"/>
                </a:lnTo>
                <a:lnTo>
                  <a:pt x="54543" y="36993"/>
                </a:lnTo>
                <a:lnTo>
                  <a:pt x="55681" y="28065"/>
                </a:lnTo>
                <a:lnTo>
                  <a:pt x="61000" y="28065"/>
                </a:lnTo>
                <a:lnTo>
                  <a:pt x="64566" y="0"/>
                </a:lnTo>
                <a:close/>
              </a:path>
              <a:path w="651510" h="122554">
                <a:moveTo>
                  <a:pt x="55681" y="28065"/>
                </a:moveTo>
                <a:lnTo>
                  <a:pt x="54543" y="36993"/>
                </a:lnTo>
                <a:lnTo>
                  <a:pt x="59781" y="37665"/>
                </a:lnTo>
                <a:lnTo>
                  <a:pt x="60915" y="28737"/>
                </a:lnTo>
                <a:lnTo>
                  <a:pt x="55681" y="28065"/>
                </a:lnTo>
                <a:close/>
              </a:path>
              <a:path w="651510" h="122554">
                <a:moveTo>
                  <a:pt x="61000" y="28065"/>
                </a:moveTo>
                <a:lnTo>
                  <a:pt x="55681" y="28065"/>
                </a:lnTo>
                <a:lnTo>
                  <a:pt x="60915" y="28737"/>
                </a:lnTo>
                <a:lnTo>
                  <a:pt x="61000" y="28065"/>
                </a:lnTo>
                <a:close/>
              </a:path>
            </a:pathLst>
          </a:custGeom>
          <a:solidFill>
            <a:srgbClr val="DD2B1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0" name="object 270"/>
          <p:cNvSpPr/>
          <p:nvPr/>
        </p:nvSpPr>
        <p:spPr>
          <a:xfrm>
            <a:off x="2699679" y="5982735"/>
            <a:ext cx="601345" cy="160020"/>
          </a:xfrm>
          <a:custGeom>
            <a:avLst/>
            <a:gdLst/>
            <a:ahLst/>
            <a:cxnLst/>
            <a:rect l="l" t="t" r="r" b="b"/>
            <a:pathLst>
              <a:path w="601345" h="160020">
                <a:moveTo>
                  <a:pt x="60303" y="28228"/>
                </a:moveTo>
                <a:lnTo>
                  <a:pt x="58296" y="36999"/>
                </a:lnTo>
                <a:lnTo>
                  <a:pt x="596098" y="159037"/>
                </a:lnTo>
                <a:lnTo>
                  <a:pt x="599511" y="159702"/>
                </a:lnTo>
                <a:lnTo>
                  <a:pt x="600994" y="150825"/>
                </a:lnTo>
                <a:lnTo>
                  <a:pt x="597919" y="150223"/>
                </a:lnTo>
                <a:lnTo>
                  <a:pt x="60303" y="28228"/>
                </a:lnTo>
                <a:close/>
              </a:path>
              <a:path w="601345" h="160020">
                <a:moveTo>
                  <a:pt x="66765" y="0"/>
                </a:moveTo>
                <a:lnTo>
                  <a:pt x="0" y="19043"/>
                </a:lnTo>
                <a:lnTo>
                  <a:pt x="51832" y="65238"/>
                </a:lnTo>
                <a:lnTo>
                  <a:pt x="58296" y="36999"/>
                </a:lnTo>
                <a:lnTo>
                  <a:pt x="53150" y="35822"/>
                </a:lnTo>
                <a:lnTo>
                  <a:pt x="55158" y="27053"/>
                </a:lnTo>
                <a:lnTo>
                  <a:pt x="60572" y="27053"/>
                </a:lnTo>
                <a:lnTo>
                  <a:pt x="66765" y="0"/>
                </a:lnTo>
                <a:close/>
              </a:path>
              <a:path w="601345" h="160020">
                <a:moveTo>
                  <a:pt x="55158" y="27053"/>
                </a:moveTo>
                <a:lnTo>
                  <a:pt x="53150" y="35822"/>
                </a:lnTo>
                <a:lnTo>
                  <a:pt x="58296" y="36999"/>
                </a:lnTo>
                <a:lnTo>
                  <a:pt x="60303" y="28228"/>
                </a:lnTo>
                <a:lnTo>
                  <a:pt x="55158" y="27053"/>
                </a:lnTo>
                <a:close/>
              </a:path>
              <a:path w="601345" h="160020">
                <a:moveTo>
                  <a:pt x="60572" y="27053"/>
                </a:moveTo>
                <a:lnTo>
                  <a:pt x="55158" y="27053"/>
                </a:lnTo>
                <a:lnTo>
                  <a:pt x="60303" y="28228"/>
                </a:lnTo>
                <a:lnTo>
                  <a:pt x="60572" y="27053"/>
                </a:lnTo>
                <a:close/>
              </a:path>
            </a:pathLst>
          </a:custGeom>
          <a:solidFill>
            <a:srgbClr val="DD2B1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1" name="object 271"/>
          <p:cNvSpPr txBox="1"/>
          <p:nvPr/>
        </p:nvSpPr>
        <p:spPr>
          <a:xfrm>
            <a:off x="266123" y="4603197"/>
            <a:ext cx="68262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10" dirty="0">
                <a:solidFill>
                  <a:srgbClr val="151616"/>
                </a:solidFill>
                <a:latin typeface="Arial"/>
                <a:cs typeface="Arial"/>
              </a:rPr>
              <a:t>DUAL</a:t>
            </a:r>
            <a:r>
              <a:rPr sz="800" spc="-4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10" dirty="0">
                <a:solidFill>
                  <a:srgbClr val="151616"/>
                </a:solidFill>
                <a:latin typeface="Arial"/>
                <a:cs typeface="Arial"/>
              </a:rPr>
              <a:t>SCALE</a:t>
            </a:r>
            <a:endParaRPr sz="800">
              <a:latin typeface="Arial"/>
              <a:cs typeface="Arial"/>
            </a:endParaRPr>
          </a:p>
        </p:txBody>
      </p:sp>
      <p:sp>
        <p:nvSpPr>
          <p:cNvPr id="272" name="object 272"/>
          <p:cNvSpPr txBox="1"/>
          <p:nvPr/>
        </p:nvSpPr>
        <p:spPr>
          <a:xfrm>
            <a:off x="182614" y="4716698"/>
            <a:ext cx="84963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TAPE</a:t>
            </a:r>
            <a:r>
              <a:rPr sz="8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15" dirty="0">
                <a:solidFill>
                  <a:srgbClr val="151616"/>
                </a:solidFill>
                <a:latin typeface="Arial"/>
                <a:cs typeface="Arial"/>
              </a:rPr>
              <a:t>MEASURE</a:t>
            </a:r>
            <a:endParaRPr sz="800">
              <a:latin typeface="Arial"/>
              <a:cs typeface="Arial"/>
            </a:endParaRPr>
          </a:p>
        </p:txBody>
      </p:sp>
      <p:sp>
        <p:nvSpPr>
          <p:cNvPr id="273" name="object 273"/>
          <p:cNvSpPr/>
          <p:nvPr/>
        </p:nvSpPr>
        <p:spPr>
          <a:xfrm>
            <a:off x="933977" y="4721564"/>
            <a:ext cx="654685" cy="134620"/>
          </a:xfrm>
          <a:custGeom>
            <a:avLst/>
            <a:gdLst/>
            <a:ahLst/>
            <a:cxnLst/>
            <a:rect l="l" t="t" r="r" b="b"/>
            <a:pathLst>
              <a:path w="654685" h="134620">
                <a:moveTo>
                  <a:pt x="594030" y="105150"/>
                </a:moveTo>
                <a:lnTo>
                  <a:pt x="589168" y="134614"/>
                </a:lnTo>
                <a:lnTo>
                  <a:pt x="654638" y="111503"/>
                </a:lnTo>
                <a:lnTo>
                  <a:pt x="647653" y="106009"/>
                </a:lnTo>
                <a:lnTo>
                  <a:pt x="599234" y="106009"/>
                </a:lnTo>
                <a:lnTo>
                  <a:pt x="594030" y="105150"/>
                </a:lnTo>
                <a:close/>
              </a:path>
              <a:path w="654685" h="134620">
                <a:moveTo>
                  <a:pt x="595203" y="98044"/>
                </a:moveTo>
                <a:lnTo>
                  <a:pt x="594030" y="105150"/>
                </a:lnTo>
                <a:lnTo>
                  <a:pt x="599234" y="106009"/>
                </a:lnTo>
                <a:lnTo>
                  <a:pt x="600407" y="98903"/>
                </a:lnTo>
                <a:lnTo>
                  <a:pt x="595203" y="98044"/>
                </a:lnTo>
                <a:close/>
              </a:path>
              <a:path w="654685" h="134620">
                <a:moveTo>
                  <a:pt x="600066" y="68579"/>
                </a:moveTo>
                <a:lnTo>
                  <a:pt x="595203" y="98044"/>
                </a:lnTo>
                <a:lnTo>
                  <a:pt x="600407" y="98903"/>
                </a:lnTo>
                <a:lnTo>
                  <a:pt x="599234" y="106009"/>
                </a:lnTo>
                <a:lnTo>
                  <a:pt x="647653" y="106009"/>
                </a:lnTo>
                <a:lnTo>
                  <a:pt x="600066" y="68579"/>
                </a:lnTo>
                <a:close/>
              </a:path>
              <a:path w="654685" h="134620">
                <a:moveTo>
                  <a:pt x="1173" y="0"/>
                </a:moveTo>
                <a:lnTo>
                  <a:pt x="0" y="7106"/>
                </a:lnTo>
                <a:lnTo>
                  <a:pt x="594030" y="105150"/>
                </a:lnTo>
                <a:lnTo>
                  <a:pt x="595203" y="98044"/>
                </a:lnTo>
                <a:lnTo>
                  <a:pt x="1173" y="0"/>
                </a:lnTo>
                <a:close/>
              </a:path>
            </a:pathLst>
          </a:custGeom>
          <a:solidFill>
            <a:srgbClr val="DD2B1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4" name="object 274"/>
          <p:cNvSpPr txBox="1"/>
          <p:nvPr/>
        </p:nvSpPr>
        <p:spPr>
          <a:xfrm>
            <a:off x="264626" y="3588389"/>
            <a:ext cx="1599565" cy="84518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5080">
              <a:lnSpc>
                <a:spcPts val="890"/>
              </a:lnSpc>
              <a:spcBef>
                <a:spcPts val="185"/>
              </a:spcBef>
            </a:pP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A </a:t>
            </a:r>
            <a:r>
              <a:rPr sz="800" b="1" dirty="0">
                <a:solidFill>
                  <a:srgbClr val="151616"/>
                </a:solidFill>
                <a:latin typeface="Arial"/>
                <a:cs typeface="Arial"/>
              </a:rPr>
              <a:t>disassembled version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of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the  tape measure is </a:t>
            </a:r>
            <a:r>
              <a:rPr sz="800" spc="-10" dirty="0">
                <a:solidFill>
                  <a:srgbClr val="151616"/>
                </a:solidFill>
                <a:latin typeface="Arial"/>
                <a:cs typeface="Arial"/>
              </a:rPr>
              <a:t>below.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This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shows  the major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parts,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as an exploded  </a:t>
            </a:r>
            <a:r>
              <a:rPr sz="800" spc="-10" dirty="0">
                <a:solidFill>
                  <a:srgbClr val="151616"/>
                </a:solidFill>
                <a:latin typeface="Arial"/>
                <a:cs typeface="Arial"/>
              </a:rPr>
              <a:t>view.</a:t>
            </a:r>
            <a:endParaRPr sz="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900">
              <a:latin typeface="Times New Roman"/>
              <a:cs typeface="Times New Roman"/>
            </a:endParaRPr>
          </a:p>
          <a:p>
            <a:pPr marL="158750" marR="371475" indent="-144780">
              <a:lnSpc>
                <a:spcPts val="890"/>
              </a:lnSpc>
            </a:pPr>
            <a:r>
              <a:rPr sz="800" spc="15" dirty="0">
                <a:solidFill>
                  <a:srgbClr val="151616"/>
                </a:solidFill>
                <a:latin typeface="Arial"/>
                <a:cs typeface="Arial"/>
              </a:rPr>
              <a:t>ROCKER SWITCH</a:t>
            </a:r>
            <a:r>
              <a:rPr sz="800" spc="-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10" dirty="0">
                <a:solidFill>
                  <a:srgbClr val="151616"/>
                </a:solidFill>
                <a:latin typeface="Arial"/>
                <a:cs typeface="Arial"/>
              </a:rPr>
              <a:t>WITH  INTEGRATED</a:t>
            </a:r>
            <a:r>
              <a:rPr sz="800" spc="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10" dirty="0">
                <a:solidFill>
                  <a:srgbClr val="151616"/>
                </a:solidFill>
                <a:latin typeface="Arial"/>
                <a:cs typeface="Arial"/>
              </a:rPr>
              <a:t>LED</a:t>
            </a:r>
            <a:endParaRPr sz="800">
              <a:latin typeface="Arial"/>
              <a:cs typeface="Arial"/>
            </a:endParaRPr>
          </a:p>
        </p:txBody>
      </p:sp>
      <p:sp>
        <p:nvSpPr>
          <p:cNvPr id="275" name="object 275"/>
          <p:cNvSpPr/>
          <p:nvPr/>
        </p:nvSpPr>
        <p:spPr>
          <a:xfrm>
            <a:off x="1443545" y="4343360"/>
            <a:ext cx="361315" cy="204470"/>
          </a:xfrm>
          <a:custGeom>
            <a:avLst/>
            <a:gdLst/>
            <a:ahLst/>
            <a:cxnLst/>
            <a:rect l="l" t="t" r="r" b="b"/>
            <a:pathLst>
              <a:path w="361314" h="204470">
                <a:moveTo>
                  <a:pt x="305643" y="178266"/>
                </a:moveTo>
                <a:lnTo>
                  <a:pt x="291539" y="203561"/>
                </a:lnTo>
                <a:lnTo>
                  <a:pt x="360968" y="203958"/>
                </a:lnTo>
                <a:lnTo>
                  <a:pt x="346494" y="180835"/>
                </a:lnTo>
                <a:lnTo>
                  <a:pt x="310252" y="180835"/>
                </a:lnTo>
                <a:lnTo>
                  <a:pt x="305643" y="178266"/>
                </a:lnTo>
                <a:close/>
              </a:path>
              <a:path w="361314" h="204470">
                <a:moveTo>
                  <a:pt x="310027" y="170402"/>
                </a:moveTo>
                <a:lnTo>
                  <a:pt x="305643" y="178266"/>
                </a:lnTo>
                <a:lnTo>
                  <a:pt x="310252" y="180835"/>
                </a:lnTo>
                <a:lnTo>
                  <a:pt x="314637" y="172972"/>
                </a:lnTo>
                <a:lnTo>
                  <a:pt x="310027" y="170402"/>
                </a:lnTo>
                <a:close/>
              </a:path>
              <a:path w="361314" h="204470">
                <a:moveTo>
                  <a:pt x="324130" y="145108"/>
                </a:moveTo>
                <a:lnTo>
                  <a:pt x="310027" y="170402"/>
                </a:lnTo>
                <a:lnTo>
                  <a:pt x="314637" y="172972"/>
                </a:lnTo>
                <a:lnTo>
                  <a:pt x="310252" y="180835"/>
                </a:lnTo>
                <a:lnTo>
                  <a:pt x="346494" y="180835"/>
                </a:lnTo>
                <a:lnTo>
                  <a:pt x="324130" y="145108"/>
                </a:lnTo>
                <a:close/>
              </a:path>
              <a:path w="361314" h="204470">
                <a:moveTo>
                  <a:pt x="4385" y="0"/>
                </a:moveTo>
                <a:lnTo>
                  <a:pt x="0" y="7862"/>
                </a:lnTo>
                <a:lnTo>
                  <a:pt x="305643" y="178266"/>
                </a:lnTo>
                <a:lnTo>
                  <a:pt x="310027" y="170402"/>
                </a:lnTo>
                <a:lnTo>
                  <a:pt x="4385" y="0"/>
                </a:lnTo>
                <a:close/>
              </a:path>
            </a:pathLst>
          </a:custGeom>
          <a:solidFill>
            <a:srgbClr val="DD2B1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6" name="object 276"/>
          <p:cNvSpPr txBox="1"/>
          <p:nvPr/>
        </p:nvSpPr>
        <p:spPr>
          <a:xfrm>
            <a:off x="3835556" y="6641290"/>
            <a:ext cx="82931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15" dirty="0">
                <a:solidFill>
                  <a:srgbClr val="151616"/>
                </a:solidFill>
                <a:latin typeface="Arial"/>
                <a:cs typeface="Arial"/>
              </a:rPr>
              <a:t>KEVLAR</a:t>
            </a:r>
            <a:r>
              <a:rPr sz="800" spc="-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15" dirty="0">
                <a:solidFill>
                  <a:srgbClr val="151616"/>
                </a:solidFill>
                <a:latin typeface="Arial"/>
                <a:cs typeface="Arial"/>
              </a:rPr>
              <a:t>STRAP</a:t>
            </a:r>
            <a:endParaRPr sz="800">
              <a:latin typeface="Arial"/>
              <a:cs typeface="Arial"/>
            </a:endParaRPr>
          </a:p>
        </p:txBody>
      </p:sp>
      <p:sp>
        <p:nvSpPr>
          <p:cNvPr id="277" name="object 277"/>
          <p:cNvSpPr/>
          <p:nvPr/>
        </p:nvSpPr>
        <p:spPr>
          <a:xfrm>
            <a:off x="3414434" y="6560686"/>
            <a:ext cx="488950" cy="81915"/>
          </a:xfrm>
          <a:custGeom>
            <a:avLst/>
            <a:gdLst/>
            <a:ahLst/>
            <a:cxnLst/>
            <a:rect l="l" t="t" r="r" b="b"/>
            <a:pathLst>
              <a:path w="488950" h="81915">
                <a:moveTo>
                  <a:pt x="60997" y="28872"/>
                </a:moveTo>
                <a:lnTo>
                  <a:pt x="60261" y="37846"/>
                </a:lnTo>
                <a:lnTo>
                  <a:pt x="292651" y="58493"/>
                </a:lnTo>
                <a:lnTo>
                  <a:pt x="430268" y="73014"/>
                </a:lnTo>
                <a:lnTo>
                  <a:pt x="474214" y="79207"/>
                </a:lnTo>
                <a:lnTo>
                  <a:pt x="485935" y="81695"/>
                </a:lnTo>
                <a:lnTo>
                  <a:pt x="488405" y="73040"/>
                </a:lnTo>
                <a:lnTo>
                  <a:pt x="431363" y="64080"/>
                </a:lnTo>
                <a:lnTo>
                  <a:pt x="312620" y="51386"/>
                </a:lnTo>
                <a:lnTo>
                  <a:pt x="60997" y="28872"/>
                </a:lnTo>
                <a:close/>
              </a:path>
              <a:path w="488950" h="81915">
                <a:moveTo>
                  <a:pt x="63364" y="0"/>
                </a:moveTo>
                <a:lnTo>
                  <a:pt x="0" y="28383"/>
                </a:lnTo>
                <a:lnTo>
                  <a:pt x="57895" y="66704"/>
                </a:lnTo>
                <a:lnTo>
                  <a:pt x="60261" y="37846"/>
                </a:lnTo>
                <a:lnTo>
                  <a:pt x="55004" y="37404"/>
                </a:lnTo>
                <a:lnTo>
                  <a:pt x="55739" y="28432"/>
                </a:lnTo>
                <a:lnTo>
                  <a:pt x="61033" y="28432"/>
                </a:lnTo>
                <a:lnTo>
                  <a:pt x="63364" y="0"/>
                </a:lnTo>
                <a:close/>
              </a:path>
              <a:path w="488950" h="81915">
                <a:moveTo>
                  <a:pt x="55739" y="28432"/>
                </a:moveTo>
                <a:lnTo>
                  <a:pt x="55004" y="37404"/>
                </a:lnTo>
                <a:lnTo>
                  <a:pt x="60261" y="37846"/>
                </a:lnTo>
                <a:lnTo>
                  <a:pt x="60997" y="28872"/>
                </a:lnTo>
                <a:lnTo>
                  <a:pt x="55739" y="28432"/>
                </a:lnTo>
                <a:close/>
              </a:path>
              <a:path w="488950" h="81915">
                <a:moveTo>
                  <a:pt x="61033" y="28432"/>
                </a:moveTo>
                <a:lnTo>
                  <a:pt x="55739" y="28432"/>
                </a:lnTo>
                <a:lnTo>
                  <a:pt x="60997" y="28872"/>
                </a:lnTo>
                <a:lnTo>
                  <a:pt x="61033" y="28432"/>
                </a:lnTo>
                <a:close/>
              </a:path>
            </a:pathLst>
          </a:custGeom>
          <a:solidFill>
            <a:srgbClr val="DD2B1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8" name="object 278"/>
          <p:cNvSpPr/>
          <p:nvPr/>
        </p:nvSpPr>
        <p:spPr>
          <a:xfrm>
            <a:off x="5528318" y="2121036"/>
            <a:ext cx="306705" cy="177165"/>
          </a:xfrm>
          <a:custGeom>
            <a:avLst/>
            <a:gdLst/>
            <a:ahLst/>
            <a:cxnLst/>
            <a:rect l="l" t="t" r="r" b="b"/>
            <a:pathLst>
              <a:path w="306704" h="177164">
                <a:moveTo>
                  <a:pt x="56412" y="25925"/>
                </a:moveTo>
                <a:lnTo>
                  <a:pt x="52386" y="33978"/>
                </a:lnTo>
                <a:lnTo>
                  <a:pt x="80175" y="48139"/>
                </a:lnTo>
                <a:lnTo>
                  <a:pt x="134477" y="76586"/>
                </a:lnTo>
                <a:lnTo>
                  <a:pt x="177109" y="99694"/>
                </a:lnTo>
                <a:lnTo>
                  <a:pt x="230284" y="129956"/>
                </a:lnTo>
                <a:lnTo>
                  <a:pt x="267616" y="152971"/>
                </a:lnTo>
                <a:lnTo>
                  <a:pt x="300725" y="177004"/>
                </a:lnTo>
                <a:lnTo>
                  <a:pt x="306651" y="170229"/>
                </a:lnTo>
                <a:lnTo>
                  <a:pt x="272526" y="145432"/>
                </a:lnTo>
                <a:lnTo>
                  <a:pt x="234863" y="122209"/>
                </a:lnTo>
                <a:lnTo>
                  <a:pt x="192354" y="97862"/>
                </a:lnTo>
                <a:lnTo>
                  <a:pt x="109367" y="53146"/>
                </a:lnTo>
                <a:lnTo>
                  <a:pt x="65256" y="30394"/>
                </a:lnTo>
                <a:lnTo>
                  <a:pt x="56412" y="25925"/>
                </a:lnTo>
                <a:close/>
              </a:path>
              <a:path w="306704" h="177164">
                <a:moveTo>
                  <a:pt x="69375" y="0"/>
                </a:moveTo>
                <a:lnTo>
                  <a:pt x="0" y="2725"/>
                </a:lnTo>
                <a:lnTo>
                  <a:pt x="39444" y="59861"/>
                </a:lnTo>
                <a:lnTo>
                  <a:pt x="52386" y="33978"/>
                </a:lnTo>
                <a:lnTo>
                  <a:pt x="47678" y="31593"/>
                </a:lnTo>
                <a:lnTo>
                  <a:pt x="51702" y="23544"/>
                </a:lnTo>
                <a:lnTo>
                  <a:pt x="57603" y="23544"/>
                </a:lnTo>
                <a:lnTo>
                  <a:pt x="69375" y="0"/>
                </a:lnTo>
                <a:close/>
              </a:path>
              <a:path w="306704" h="177164">
                <a:moveTo>
                  <a:pt x="51702" y="23544"/>
                </a:moveTo>
                <a:lnTo>
                  <a:pt x="47678" y="31593"/>
                </a:lnTo>
                <a:lnTo>
                  <a:pt x="52386" y="33978"/>
                </a:lnTo>
                <a:lnTo>
                  <a:pt x="56412" y="25925"/>
                </a:lnTo>
                <a:lnTo>
                  <a:pt x="51702" y="23544"/>
                </a:lnTo>
                <a:close/>
              </a:path>
              <a:path w="306704" h="177164">
                <a:moveTo>
                  <a:pt x="57603" y="23544"/>
                </a:moveTo>
                <a:lnTo>
                  <a:pt x="51702" y="23544"/>
                </a:lnTo>
                <a:lnTo>
                  <a:pt x="56412" y="25925"/>
                </a:lnTo>
                <a:lnTo>
                  <a:pt x="57603" y="23544"/>
                </a:lnTo>
                <a:close/>
              </a:path>
            </a:pathLst>
          </a:custGeom>
          <a:solidFill>
            <a:srgbClr val="DD2B1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9" name="object 279"/>
          <p:cNvSpPr txBox="1"/>
          <p:nvPr/>
        </p:nvSpPr>
        <p:spPr>
          <a:xfrm>
            <a:off x="2401107" y="548362"/>
            <a:ext cx="1573530" cy="139636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80010" marR="356870" indent="-67945">
              <a:lnSpc>
                <a:spcPts val="890"/>
              </a:lnSpc>
              <a:spcBef>
                <a:spcPts val="185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b="1" dirty="0">
                <a:solidFill>
                  <a:srgbClr val="151616"/>
                </a:solidFill>
                <a:latin typeface="Arial"/>
                <a:cs typeface="Arial"/>
              </a:rPr>
              <a:t>ultrabright </a:t>
            </a:r>
            <a:r>
              <a:rPr sz="800" b="1" spc="10" dirty="0">
                <a:solidFill>
                  <a:srgbClr val="151616"/>
                </a:solidFill>
                <a:latin typeface="Arial"/>
                <a:cs typeface="Arial"/>
              </a:rPr>
              <a:t>LED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light  is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part of the</a:t>
            </a:r>
            <a:r>
              <a:rPr sz="8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rocker</a:t>
            </a:r>
            <a:endParaRPr sz="800">
              <a:latin typeface="Arial"/>
              <a:cs typeface="Arial"/>
            </a:endParaRPr>
          </a:p>
          <a:p>
            <a:pPr marL="306705" marR="375285" indent="-116839">
              <a:lnSpc>
                <a:spcPts val="890"/>
              </a:lnSpc>
              <a:spcBef>
                <a:spcPts val="10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switch. When the tape  is extended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it</a:t>
            </a:r>
            <a:endParaRPr sz="800">
              <a:latin typeface="Arial"/>
              <a:cs typeface="Arial"/>
            </a:endParaRPr>
          </a:p>
          <a:p>
            <a:pPr marL="423545" marR="362585" indent="-18415">
              <a:lnSpc>
                <a:spcPts val="890"/>
              </a:lnSpc>
              <a:spcBef>
                <a:spcPts val="5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illuminates  automatically.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A  timer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circuit  controls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length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of time</a:t>
            </a:r>
            <a:r>
              <a:rPr sz="800" spc="-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endParaRPr sz="800">
              <a:latin typeface="Arial"/>
              <a:cs typeface="Arial"/>
            </a:endParaRPr>
          </a:p>
          <a:p>
            <a:pPr marL="269875" marR="5080" indent="102870">
              <a:lnSpc>
                <a:spcPts val="890"/>
              </a:lnSpc>
              <a:spcBef>
                <a:spcPts val="20"/>
              </a:spcBef>
            </a:pPr>
            <a:r>
              <a:rPr sz="800" spc="10" dirty="0">
                <a:solidFill>
                  <a:srgbClr val="151616"/>
                </a:solidFill>
                <a:latin typeface="Arial"/>
                <a:cs typeface="Arial"/>
              </a:rPr>
              <a:t>LED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stays on. The</a:t>
            </a:r>
            <a:r>
              <a:rPr sz="800" spc="-8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ﬂexible  solar panel recharges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internal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batteries.</a:t>
            </a:r>
            <a:endParaRPr sz="800">
              <a:latin typeface="Arial"/>
              <a:cs typeface="Arial"/>
            </a:endParaRPr>
          </a:p>
        </p:txBody>
      </p:sp>
      <p:sp>
        <p:nvSpPr>
          <p:cNvPr id="280" name="object 280"/>
          <p:cNvSpPr txBox="1"/>
          <p:nvPr/>
        </p:nvSpPr>
        <p:spPr>
          <a:xfrm>
            <a:off x="4676335" y="3469311"/>
            <a:ext cx="1612265" cy="26098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5080">
              <a:lnSpc>
                <a:spcPts val="890"/>
              </a:lnSpc>
              <a:spcBef>
                <a:spcPts val="185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An </a:t>
            </a:r>
            <a:r>
              <a:rPr sz="800" b="1" dirty="0">
                <a:solidFill>
                  <a:srgbClr val="151616"/>
                </a:solidFill>
                <a:latin typeface="Arial"/>
                <a:cs typeface="Arial"/>
              </a:rPr>
              <a:t>improved tape end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means</a:t>
            </a:r>
            <a:r>
              <a:rPr sz="800" spc="-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that  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tape is level when being</a:t>
            </a:r>
            <a:r>
              <a:rPr sz="800" spc="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used.</a:t>
            </a:r>
            <a:endParaRPr sz="800">
              <a:latin typeface="Arial"/>
              <a:cs typeface="Arial"/>
            </a:endParaRPr>
          </a:p>
        </p:txBody>
      </p:sp>
      <p:sp>
        <p:nvSpPr>
          <p:cNvPr id="281" name="object 281"/>
          <p:cNvSpPr/>
          <p:nvPr/>
        </p:nvSpPr>
        <p:spPr>
          <a:xfrm>
            <a:off x="6765490" y="2490695"/>
            <a:ext cx="3623421" cy="1191141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2" name="object 282"/>
          <p:cNvSpPr/>
          <p:nvPr/>
        </p:nvSpPr>
        <p:spPr>
          <a:xfrm>
            <a:off x="6794070" y="3637695"/>
            <a:ext cx="2858135" cy="117475"/>
          </a:xfrm>
          <a:custGeom>
            <a:avLst/>
            <a:gdLst/>
            <a:ahLst/>
            <a:cxnLst/>
            <a:rect l="l" t="t" r="r" b="b"/>
            <a:pathLst>
              <a:path w="2858134" h="117475">
                <a:moveTo>
                  <a:pt x="0" y="0"/>
                </a:moveTo>
                <a:lnTo>
                  <a:pt x="2857503" y="0"/>
                </a:lnTo>
                <a:lnTo>
                  <a:pt x="2857503" y="117475"/>
                </a:lnTo>
                <a:lnTo>
                  <a:pt x="0" y="117475"/>
                </a:lnTo>
                <a:lnTo>
                  <a:pt x="0" y="0"/>
                </a:lnTo>
                <a:close/>
              </a:path>
            </a:pathLst>
          </a:custGeom>
          <a:solidFill>
            <a:srgbClr val="F27E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3" name="object 283"/>
          <p:cNvSpPr/>
          <p:nvPr/>
        </p:nvSpPr>
        <p:spPr>
          <a:xfrm>
            <a:off x="6794070" y="3637695"/>
            <a:ext cx="2858135" cy="117475"/>
          </a:xfrm>
          <a:custGeom>
            <a:avLst/>
            <a:gdLst/>
            <a:ahLst/>
            <a:cxnLst/>
            <a:rect l="l" t="t" r="r" b="b"/>
            <a:pathLst>
              <a:path w="2858134" h="117475">
                <a:moveTo>
                  <a:pt x="0" y="0"/>
                </a:moveTo>
                <a:lnTo>
                  <a:pt x="2857503" y="0"/>
                </a:lnTo>
                <a:lnTo>
                  <a:pt x="2857503" y="117475"/>
                </a:lnTo>
                <a:lnTo>
                  <a:pt x="0" y="117475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4" name="object 284"/>
          <p:cNvSpPr/>
          <p:nvPr/>
        </p:nvSpPr>
        <p:spPr>
          <a:xfrm>
            <a:off x="4572205" y="3220171"/>
            <a:ext cx="769620" cy="238760"/>
          </a:xfrm>
          <a:custGeom>
            <a:avLst/>
            <a:gdLst/>
            <a:ahLst/>
            <a:cxnLst/>
            <a:rect l="l" t="t" r="r" b="b"/>
            <a:pathLst>
              <a:path w="769620" h="238760">
                <a:moveTo>
                  <a:pt x="59744" y="27860"/>
                </a:moveTo>
                <a:lnTo>
                  <a:pt x="57283" y="36514"/>
                </a:lnTo>
                <a:lnTo>
                  <a:pt x="767116" y="238320"/>
                </a:lnTo>
                <a:lnTo>
                  <a:pt x="769578" y="229665"/>
                </a:lnTo>
                <a:lnTo>
                  <a:pt x="59744" y="27860"/>
                </a:lnTo>
                <a:close/>
              </a:path>
              <a:path w="769620" h="238760">
                <a:moveTo>
                  <a:pt x="67665" y="0"/>
                </a:moveTo>
                <a:lnTo>
                  <a:pt x="0" y="15552"/>
                </a:lnTo>
                <a:lnTo>
                  <a:pt x="49362" y="64375"/>
                </a:lnTo>
                <a:lnTo>
                  <a:pt x="57283" y="36514"/>
                </a:lnTo>
                <a:lnTo>
                  <a:pt x="52207" y="35071"/>
                </a:lnTo>
                <a:lnTo>
                  <a:pt x="54669" y="26417"/>
                </a:lnTo>
                <a:lnTo>
                  <a:pt x="60154" y="26417"/>
                </a:lnTo>
                <a:lnTo>
                  <a:pt x="67665" y="0"/>
                </a:lnTo>
                <a:close/>
              </a:path>
              <a:path w="769620" h="238760">
                <a:moveTo>
                  <a:pt x="54669" y="26417"/>
                </a:moveTo>
                <a:lnTo>
                  <a:pt x="52207" y="35071"/>
                </a:lnTo>
                <a:lnTo>
                  <a:pt x="57283" y="36514"/>
                </a:lnTo>
                <a:lnTo>
                  <a:pt x="59744" y="27860"/>
                </a:lnTo>
                <a:lnTo>
                  <a:pt x="54669" y="26417"/>
                </a:lnTo>
                <a:close/>
              </a:path>
              <a:path w="769620" h="238760">
                <a:moveTo>
                  <a:pt x="60154" y="26417"/>
                </a:moveTo>
                <a:lnTo>
                  <a:pt x="54669" y="26417"/>
                </a:lnTo>
                <a:lnTo>
                  <a:pt x="59744" y="27860"/>
                </a:lnTo>
                <a:lnTo>
                  <a:pt x="60154" y="26417"/>
                </a:lnTo>
                <a:close/>
              </a:path>
            </a:pathLst>
          </a:custGeom>
          <a:solidFill>
            <a:srgbClr val="DD2B1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5" name="object 285"/>
          <p:cNvSpPr/>
          <p:nvPr/>
        </p:nvSpPr>
        <p:spPr>
          <a:xfrm>
            <a:off x="5533776" y="3273822"/>
            <a:ext cx="143333" cy="194417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6" name="object 286"/>
          <p:cNvSpPr/>
          <p:nvPr/>
        </p:nvSpPr>
        <p:spPr>
          <a:xfrm>
            <a:off x="5690624" y="3853292"/>
            <a:ext cx="2332990" cy="247015"/>
          </a:xfrm>
          <a:custGeom>
            <a:avLst/>
            <a:gdLst/>
            <a:ahLst/>
            <a:cxnLst/>
            <a:rect l="l" t="t" r="r" b="b"/>
            <a:pathLst>
              <a:path w="2332990" h="247014">
                <a:moveTo>
                  <a:pt x="3441" y="31048"/>
                </a:moveTo>
                <a:lnTo>
                  <a:pt x="0" y="39364"/>
                </a:lnTo>
                <a:lnTo>
                  <a:pt x="3357" y="40722"/>
                </a:lnTo>
                <a:lnTo>
                  <a:pt x="13150" y="44570"/>
                </a:lnTo>
                <a:lnTo>
                  <a:pt x="51281" y="58704"/>
                </a:lnTo>
                <a:lnTo>
                  <a:pt x="112755" y="79710"/>
                </a:lnTo>
                <a:lnTo>
                  <a:pt x="151728" y="92138"/>
                </a:lnTo>
                <a:lnTo>
                  <a:pt x="195915" y="105505"/>
                </a:lnTo>
                <a:lnTo>
                  <a:pt x="245108" y="119551"/>
                </a:lnTo>
                <a:lnTo>
                  <a:pt x="299101" y="134012"/>
                </a:lnTo>
                <a:lnTo>
                  <a:pt x="357695" y="148643"/>
                </a:lnTo>
                <a:lnTo>
                  <a:pt x="420669" y="163165"/>
                </a:lnTo>
                <a:lnTo>
                  <a:pt x="487828" y="177335"/>
                </a:lnTo>
                <a:lnTo>
                  <a:pt x="558961" y="190878"/>
                </a:lnTo>
                <a:lnTo>
                  <a:pt x="633858" y="203550"/>
                </a:lnTo>
                <a:lnTo>
                  <a:pt x="712320" y="215084"/>
                </a:lnTo>
                <a:lnTo>
                  <a:pt x="794131" y="225219"/>
                </a:lnTo>
                <a:lnTo>
                  <a:pt x="879094" y="233700"/>
                </a:lnTo>
                <a:lnTo>
                  <a:pt x="966991" y="240267"/>
                </a:lnTo>
                <a:lnTo>
                  <a:pt x="1057625" y="244651"/>
                </a:lnTo>
                <a:lnTo>
                  <a:pt x="1150786" y="246603"/>
                </a:lnTo>
                <a:lnTo>
                  <a:pt x="1246268" y="245861"/>
                </a:lnTo>
                <a:lnTo>
                  <a:pt x="1343861" y="242161"/>
                </a:lnTo>
                <a:lnTo>
                  <a:pt x="1409468" y="237603"/>
                </a:lnTo>
                <a:lnTo>
                  <a:pt x="1150843" y="237603"/>
                </a:lnTo>
                <a:lnTo>
                  <a:pt x="1057935" y="235658"/>
                </a:lnTo>
                <a:lnTo>
                  <a:pt x="967545" y="231280"/>
                </a:lnTo>
                <a:lnTo>
                  <a:pt x="879872" y="224736"/>
                </a:lnTo>
                <a:lnTo>
                  <a:pt x="795131" y="216277"/>
                </a:lnTo>
                <a:lnTo>
                  <a:pt x="713522" y="206164"/>
                </a:lnTo>
                <a:lnTo>
                  <a:pt x="635262" y="194659"/>
                </a:lnTo>
                <a:lnTo>
                  <a:pt x="560551" y="182022"/>
                </a:lnTo>
                <a:lnTo>
                  <a:pt x="489598" y="168508"/>
                </a:lnTo>
                <a:lnTo>
                  <a:pt x="422607" y="154374"/>
                </a:lnTo>
                <a:lnTo>
                  <a:pt x="359791" y="139887"/>
                </a:lnTo>
                <a:lnTo>
                  <a:pt x="301355" y="125300"/>
                </a:lnTo>
                <a:lnTo>
                  <a:pt x="247506" y="110876"/>
                </a:lnTo>
                <a:lnTo>
                  <a:pt x="198448" y="96871"/>
                </a:lnTo>
                <a:lnTo>
                  <a:pt x="154392" y="83540"/>
                </a:lnTo>
                <a:lnTo>
                  <a:pt x="115548" y="71156"/>
                </a:lnTo>
                <a:lnTo>
                  <a:pt x="54305" y="50229"/>
                </a:lnTo>
                <a:lnTo>
                  <a:pt x="16375" y="36168"/>
                </a:lnTo>
                <a:lnTo>
                  <a:pt x="6670" y="32355"/>
                </a:lnTo>
                <a:lnTo>
                  <a:pt x="3441" y="31048"/>
                </a:lnTo>
                <a:close/>
              </a:path>
              <a:path w="2332990" h="247014">
                <a:moveTo>
                  <a:pt x="2274726" y="26626"/>
                </a:moveTo>
                <a:lnTo>
                  <a:pt x="2172718" y="66553"/>
                </a:lnTo>
                <a:lnTo>
                  <a:pt x="2066039" y="103125"/>
                </a:lnTo>
                <a:lnTo>
                  <a:pt x="1959806" y="134682"/>
                </a:lnTo>
                <a:lnTo>
                  <a:pt x="1854230" y="161484"/>
                </a:lnTo>
                <a:lnTo>
                  <a:pt x="1749512" y="183786"/>
                </a:lnTo>
                <a:lnTo>
                  <a:pt x="1645861" y="201844"/>
                </a:lnTo>
                <a:lnTo>
                  <a:pt x="1543485" y="215927"/>
                </a:lnTo>
                <a:lnTo>
                  <a:pt x="1442587" y="226284"/>
                </a:lnTo>
                <a:lnTo>
                  <a:pt x="1343379" y="233174"/>
                </a:lnTo>
                <a:lnTo>
                  <a:pt x="1246060" y="236861"/>
                </a:lnTo>
                <a:lnTo>
                  <a:pt x="1150843" y="237603"/>
                </a:lnTo>
                <a:lnTo>
                  <a:pt x="1409468" y="237603"/>
                </a:lnTo>
                <a:lnTo>
                  <a:pt x="1544557" y="224862"/>
                </a:lnTo>
                <a:lnTo>
                  <a:pt x="1647250" y="210736"/>
                </a:lnTo>
                <a:lnTo>
                  <a:pt x="1751227" y="192620"/>
                </a:lnTo>
                <a:lnTo>
                  <a:pt x="1856275" y="170247"/>
                </a:lnTo>
                <a:lnTo>
                  <a:pt x="1962196" y="143358"/>
                </a:lnTo>
                <a:lnTo>
                  <a:pt x="2068783" y="111700"/>
                </a:lnTo>
                <a:lnTo>
                  <a:pt x="2175821" y="74998"/>
                </a:lnTo>
                <a:lnTo>
                  <a:pt x="2278188" y="34935"/>
                </a:lnTo>
                <a:lnTo>
                  <a:pt x="2274726" y="26626"/>
                </a:lnTo>
                <a:close/>
              </a:path>
              <a:path w="2332990" h="247014">
                <a:moveTo>
                  <a:pt x="2318933" y="24702"/>
                </a:moveTo>
                <a:lnTo>
                  <a:pt x="2279642" y="24702"/>
                </a:lnTo>
                <a:lnTo>
                  <a:pt x="2283105" y="33011"/>
                </a:lnTo>
                <a:lnTo>
                  <a:pt x="2278188" y="34935"/>
                </a:lnTo>
                <a:lnTo>
                  <a:pt x="2289373" y="61779"/>
                </a:lnTo>
                <a:lnTo>
                  <a:pt x="2318933" y="24702"/>
                </a:lnTo>
                <a:close/>
              </a:path>
              <a:path w="2332990" h="247014">
                <a:moveTo>
                  <a:pt x="2279642" y="24702"/>
                </a:moveTo>
                <a:lnTo>
                  <a:pt x="2274726" y="26626"/>
                </a:lnTo>
                <a:lnTo>
                  <a:pt x="2278188" y="34935"/>
                </a:lnTo>
                <a:lnTo>
                  <a:pt x="2283105" y="33011"/>
                </a:lnTo>
                <a:lnTo>
                  <a:pt x="2279642" y="24702"/>
                </a:lnTo>
                <a:close/>
              </a:path>
              <a:path w="2332990" h="247014">
                <a:moveTo>
                  <a:pt x="2263632" y="0"/>
                </a:moveTo>
                <a:lnTo>
                  <a:pt x="2274726" y="26626"/>
                </a:lnTo>
                <a:lnTo>
                  <a:pt x="2279642" y="24702"/>
                </a:lnTo>
                <a:lnTo>
                  <a:pt x="2318933" y="24702"/>
                </a:lnTo>
                <a:lnTo>
                  <a:pt x="2332655" y="7490"/>
                </a:lnTo>
                <a:lnTo>
                  <a:pt x="2263632" y="0"/>
                </a:lnTo>
                <a:close/>
              </a:path>
            </a:pathLst>
          </a:custGeom>
          <a:solidFill>
            <a:srgbClr val="DD2B1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7" name="object 287"/>
          <p:cNvSpPr txBox="1"/>
          <p:nvPr/>
        </p:nvSpPr>
        <p:spPr>
          <a:xfrm>
            <a:off x="5912068" y="2215349"/>
            <a:ext cx="2191385" cy="1130300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182880">
              <a:lnSpc>
                <a:spcPts val="890"/>
              </a:lnSpc>
              <a:spcBef>
                <a:spcPts val="185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b="1" spc="-5" dirty="0">
                <a:solidFill>
                  <a:srgbClr val="151616"/>
                </a:solidFill>
                <a:latin typeface="Arial"/>
                <a:cs typeface="Arial"/>
              </a:rPr>
              <a:t>kevlar strap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is now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retractable,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housed  inside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styroﬂex bottom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 grip.</a:t>
            </a:r>
            <a:endParaRPr sz="800">
              <a:latin typeface="Arial"/>
              <a:cs typeface="Arial"/>
            </a:endParaRPr>
          </a:p>
          <a:p>
            <a:pPr marL="225425" marR="280035" indent="-184785">
              <a:lnSpc>
                <a:spcPts val="890"/>
              </a:lnSpc>
              <a:spcBef>
                <a:spcPts val="10"/>
              </a:spcBef>
            </a:pP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A </a:t>
            </a:r>
            <a:r>
              <a:rPr sz="800" b="1" dirty="0">
                <a:solidFill>
                  <a:srgbClr val="151616"/>
                </a:solidFill>
                <a:latin typeface="Arial"/>
                <a:cs typeface="Arial"/>
              </a:rPr>
              <a:t>rubber bottom grip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(see above), is  comfortable in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hand and grips</a:t>
            </a:r>
            <a:r>
              <a:rPr sz="800" spc="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endParaRPr sz="800">
              <a:latin typeface="Arial"/>
              <a:cs typeface="Arial"/>
            </a:endParaRPr>
          </a:p>
          <a:p>
            <a:pPr marL="594360" marR="462915" indent="-184785">
              <a:lnSpc>
                <a:spcPts val="890"/>
              </a:lnSpc>
              <a:spcBef>
                <a:spcPts val="5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material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it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is placed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on,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when  measuring.</a:t>
            </a:r>
            <a:endParaRPr sz="800">
              <a:latin typeface="Arial"/>
              <a:cs typeface="Arial"/>
            </a:endParaRPr>
          </a:p>
          <a:p>
            <a:pPr marL="782955" marR="5080">
              <a:lnSpc>
                <a:spcPts val="890"/>
              </a:lnSpc>
              <a:spcBef>
                <a:spcPts val="595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The level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tape,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leads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a more  accurate measurement being  taken.</a:t>
            </a:r>
            <a:endParaRPr sz="800">
              <a:latin typeface="Arial"/>
              <a:cs typeface="Arial"/>
            </a:endParaRPr>
          </a:p>
        </p:txBody>
      </p:sp>
      <p:sp>
        <p:nvSpPr>
          <p:cNvPr id="288" name="object 288"/>
          <p:cNvSpPr/>
          <p:nvPr/>
        </p:nvSpPr>
        <p:spPr>
          <a:xfrm>
            <a:off x="3916422" y="2321971"/>
            <a:ext cx="1944370" cy="165735"/>
          </a:xfrm>
          <a:custGeom>
            <a:avLst/>
            <a:gdLst/>
            <a:ahLst/>
            <a:cxnLst/>
            <a:rect l="l" t="t" r="r" b="b"/>
            <a:pathLst>
              <a:path w="1944370" h="165735">
                <a:moveTo>
                  <a:pt x="59980" y="27958"/>
                </a:moveTo>
                <a:lnTo>
                  <a:pt x="105285" y="48773"/>
                </a:lnTo>
                <a:lnTo>
                  <a:pt x="158766" y="61412"/>
                </a:lnTo>
                <a:lnTo>
                  <a:pt x="212968" y="73285"/>
                </a:lnTo>
                <a:lnTo>
                  <a:pt x="267864" y="84397"/>
                </a:lnTo>
                <a:lnTo>
                  <a:pt x="323420" y="94758"/>
                </a:lnTo>
                <a:lnTo>
                  <a:pt x="379594" y="104381"/>
                </a:lnTo>
                <a:lnTo>
                  <a:pt x="436355" y="113262"/>
                </a:lnTo>
                <a:lnTo>
                  <a:pt x="493671" y="121420"/>
                </a:lnTo>
                <a:lnTo>
                  <a:pt x="551505" y="128858"/>
                </a:lnTo>
                <a:lnTo>
                  <a:pt x="609818" y="135586"/>
                </a:lnTo>
                <a:lnTo>
                  <a:pt x="668577" y="141606"/>
                </a:lnTo>
                <a:lnTo>
                  <a:pt x="727750" y="146933"/>
                </a:lnTo>
                <a:lnTo>
                  <a:pt x="787306" y="151570"/>
                </a:lnTo>
                <a:lnTo>
                  <a:pt x="847199" y="155530"/>
                </a:lnTo>
                <a:lnTo>
                  <a:pt x="907401" y="158817"/>
                </a:lnTo>
                <a:lnTo>
                  <a:pt x="967878" y="161434"/>
                </a:lnTo>
                <a:lnTo>
                  <a:pt x="1028588" y="163400"/>
                </a:lnTo>
                <a:lnTo>
                  <a:pt x="1089503" y="164713"/>
                </a:lnTo>
                <a:lnTo>
                  <a:pt x="1150584" y="165387"/>
                </a:lnTo>
                <a:lnTo>
                  <a:pt x="1211803" y="165427"/>
                </a:lnTo>
                <a:lnTo>
                  <a:pt x="1334490" y="163638"/>
                </a:lnTo>
                <a:lnTo>
                  <a:pt x="1457290" y="159404"/>
                </a:lnTo>
                <a:lnTo>
                  <a:pt x="1517844" y="156427"/>
                </a:lnTo>
                <a:lnTo>
                  <a:pt x="1211760" y="156427"/>
                </a:lnTo>
                <a:lnTo>
                  <a:pt x="1150635" y="156387"/>
                </a:lnTo>
                <a:lnTo>
                  <a:pt x="1089647" y="155714"/>
                </a:lnTo>
                <a:lnTo>
                  <a:pt x="1028833" y="154400"/>
                </a:lnTo>
                <a:lnTo>
                  <a:pt x="968216" y="152441"/>
                </a:lnTo>
                <a:lnTo>
                  <a:pt x="907840" y="149824"/>
                </a:lnTo>
                <a:lnTo>
                  <a:pt x="847738" y="146545"/>
                </a:lnTo>
                <a:lnTo>
                  <a:pt x="787953" y="142591"/>
                </a:lnTo>
                <a:lnTo>
                  <a:pt x="728506" y="137962"/>
                </a:lnTo>
                <a:lnTo>
                  <a:pt x="669441" y="132648"/>
                </a:lnTo>
                <a:lnTo>
                  <a:pt x="610789" y="126636"/>
                </a:lnTo>
                <a:lnTo>
                  <a:pt x="552592" y="119923"/>
                </a:lnTo>
                <a:lnTo>
                  <a:pt x="494880" y="112500"/>
                </a:lnTo>
                <a:lnTo>
                  <a:pt x="437687" y="104363"/>
                </a:lnTo>
                <a:lnTo>
                  <a:pt x="381049" y="95497"/>
                </a:lnTo>
                <a:lnTo>
                  <a:pt x="325004" y="85902"/>
                </a:lnTo>
                <a:lnTo>
                  <a:pt x="269585" y="75563"/>
                </a:lnTo>
                <a:lnTo>
                  <a:pt x="214825" y="64479"/>
                </a:lnTo>
                <a:lnTo>
                  <a:pt x="160761" y="52635"/>
                </a:lnTo>
                <a:lnTo>
                  <a:pt x="107430" y="40031"/>
                </a:lnTo>
                <a:lnTo>
                  <a:pt x="59980" y="27958"/>
                </a:lnTo>
                <a:close/>
              </a:path>
              <a:path w="1944370" h="165735">
                <a:moveTo>
                  <a:pt x="1942941" y="110357"/>
                </a:moveTo>
                <a:lnTo>
                  <a:pt x="1882943" y="117309"/>
                </a:lnTo>
                <a:lnTo>
                  <a:pt x="1762121" y="129581"/>
                </a:lnTo>
                <a:lnTo>
                  <a:pt x="1640437" y="139632"/>
                </a:lnTo>
                <a:lnTo>
                  <a:pt x="1518163" y="147401"/>
                </a:lnTo>
                <a:lnTo>
                  <a:pt x="1395586" y="152826"/>
                </a:lnTo>
                <a:lnTo>
                  <a:pt x="1272984" y="155840"/>
                </a:lnTo>
                <a:lnTo>
                  <a:pt x="1211760" y="156427"/>
                </a:lnTo>
                <a:lnTo>
                  <a:pt x="1517844" y="156427"/>
                </a:lnTo>
                <a:lnTo>
                  <a:pt x="1641092" y="148611"/>
                </a:lnTo>
                <a:lnTo>
                  <a:pt x="1762949" y="138545"/>
                </a:lnTo>
                <a:lnTo>
                  <a:pt x="1883937" y="126251"/>
                </a:lnTo>
                <a:lnTo>
                  <a:pt x="1944022" y="119293"/>
                </a:lnTo>
                <a:lnTo>
                  <a:pt x="1942941" y="110357"/>
                </a:lnTo>
                <a:close/>
              </a:path>
              <a:path w="1944370" h="165735">
                <a:moveTo>
                  <a:pt x="67355" y="0"/>
                </a:moveTo>
                <a:lnTo>
                  <a:pt x="0" y="16840"/>
                </a:lnTo>
                <a:lnTo>
                  <a:pt x="50284" y="64712"/>
                </a:lnTo>
                <a:lnTo>
                  <a:pt x="57683" y="36663"/>
                </a:lnTo>
                <a:lnTo>
                  <a:pt x="52570" y="35363"/>
                </a:lnTo>
                <a:lnTo>
                  <a:pt x="54867" y="26657"/>
                </a:lnTo>
                <a:lnTo>
                  <a:pt x="60323" y="26657"/>
                </a:lnTo>
                <a:lnTo>
                  <a:pt x="67355" y="0"/>
                </a:lnTo>
                <a:close/>
              </a:path>
              <a:path w="1944370" h="165735">
                <a:moveTo>
                  <a:pt x="54867" y="26657"/>
                </a:moveTo>
                <a:lnTo>
                  <a:pt x="52570" y="35363"/>
                </a:lnTo>
                <a:lnTo>
                  <a:pt x="57683" y="36663"/>
                </a:lnTo>
                <a:lnTo>
                  <a:pt x="59980" y="27958"/>
                </a:lnTo>
                <a:lnTo>
                  <a:pt x="54867" y="26657"/>
                </a:lnTo>
                <a:close/>
              </a:path>
              <a:path w="1944370" h="165735">
                <a:moveTo>
                  <a:pt x="60323" y="26657"/>
                </a:moveTo>
                <a:lnTo>
                  <a:pt x="54867" y="26657"/>
                </a:lnTo>
                <a:lnTo>
                  <a:pt x="59980" y="27958"/>
                </a:lnTo>
                <a:lnTo>
                  <a:pt x="60323" y="26657"/>
                </a:lnTo>
                <a:close/>
              </a:path>
            </a:pathLst>
          </a:custGeom>
          <a:solidFill>
            <a:srgbClr val="DD2B1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9" name="object 289"/>
          <p:cNvSpPr txBox="1"/>
          <p:nvPr/>
        </p:nvSpPr>
        <p:spPr>
          <a:xfrm>
            <a:off x="4317017" y="539412"/>
            <a:ext cx="455295" cy="26098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5095" marR="5080" indent="-113030">
              <a:lnSpc>
                <a:spcPts val="890"/>
              </a:lnSpc>
              <a:spcBef>
                <a:spcPts val="185"/>
              </a:spcBef>
            </a:pPr>
            <a:r>
              <a:rPr sz="800" spc="0" dirty="0">
                <a:solidFill>
                  <a:srgbClr val="151616"/>
                </a:solidFill>
                <a:latin typeface="Arial"/>
                <a:cs typeface="Arial"/>
              </a:rPr>
              <a:t>BUILT</a:t>
            </a:r>
            <a:r>
              <a:rPr sz="800" spc="-6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5" dirty="0">
                <a:solidFill>
                  <a:srgbClr val="151616"/>
                </a:solidFill>
                <a:latin typeface="Arial"/>
                <a:cs typeface="Arial"/>
              </a:rPr>
              <a:t>IN  </a:t>
            </a:r>
            <a:r>
              <a:rPr sz="800" spc="10" dirty="0">
                <a:solidFill>
                  <a:srgbClr val="151616"/>
                </a:solidFill>
                <a:latin typeface="Arial"/>
                <a:cs typeface="Arial"/>
              </a:rPr>
              <a:t>LED</a:t>
            </a:r>
            <a:endParaRPr sz="800">
              <a:latin typeface="Arial"/>
              <a:cs typeface="Arial"/>
            </a:endParaRPr>
          </a:p>
        </p:txBody>
      </p:sp>
      <p:sp>
        <p:nvSpPr>
          <p:cNvPr id="290" name="object 290"/>
          <p:cNvSpPr/>
          <p:nvPr/>
        </p:nvSpPr>
        <p:spPr>
          <a:xfrm>
            <a:off x="3859405" y="718692"/>
            <a:ext cx="534035" cy="260350"/>
          </a:xfrm>
          <a:custGeom>
            <a:avLst/>
            <a:gdLst/>
            <a:ahLst/>
            <a:cxnLst/>
            <a:rect l="l" t="t" r="r" b="b"/>
            <a:pathLst>
              <a:path w="534035" h="260350">
                <a:moveTo>
                  <a:pt x="39635" y="199876"/>
                </a:moveTo>
                <a:lnTo>
                  <a:pt x="0" y="256881"/>
                </a:lnTo>
                <a:lnTo>
                  <a:pt x="69368" y="259836"/>
                </a:lnTo>
                <a:lnTo>
                  <a:pt x="57263" y="235426"/>
                </a:lnTo>
                <a:lnTo>
                  <a:pt x="51371" y="235426"/>
                </a:lnTo>
                <a:lnTo>
                  <a:pt x="48174" y="228974"/>
                </a:lnTo>
                <a:lnTo>
                  <a:pt x="52905" y="226637"/>
                </a:lnTo>
                <a:lnTo>
                  <a:pt x="39635" y="199876"/>
                </a:lnTo>
                <a:close/>
              </a:path>
              <a:path w="534035" h="260350">
                <a:moveTo>
                  <a:pt x="52905" y="226637"/>
                </a:moveTo>
                <a:lnTo>
                  <a:pt x="48174" y="228974"/>
                </a:lnTo>
                <a:lnTo>
                  <a:pt x="51371" y="235426"/>
                </a:lnTo>
                <a:lnTo>
                  <a:pt x="56105" y="233090"/>
                </a:lnTo>
                <a:lnTo>
                  <a:pt x="52905" y="226637"/>
                </a:lnTo>
                <a:close/>
              </a:path>
              <a:path w="534035" h="260350">
                <a:moveTo>
                  <a:pt x="56105" y="233090"/>
                </a:moveTo>
                <a:lnTo>
                  <a:pt x="51371" y="235426"/>
                </a:lnTo>
                <a:lnTo>
                  <a:pt x="57263" y="235426"/>
                </a:lnTo>
                <a:lnTo>
                  <a:pt x="56105" y="233090"/>
                </a:lnTo>
                <a:close/>
              </a:path>
              <a:path w="534035" h="260350">
                <a:moveTo>
                  <a:pt x="533645" y="0"/>
                </a:moveTo>
                <a:lnTo>
                  <a:pt x="492824" y="15299"/>
                </a:lnTo>
                <a:lnTo>
                  <a:pt x="446888" y="36050"/>
                </a:lnTo>
                <a:lnTo>
                  <a:pt x="347579" y="82882"/>
                </a:lnTo>
                <a:lnTo>
                  <a:pt x="52905" y="226637"/>
                </a:lnTo>
                <a:lnTo>
                  <a:pt x="56105" y="233090"/>
                </a:lnTo>
                <a:lnTo>
                  <a:pt x="350690" y="89377"/>
                </a:lnTo>
                <a:lnTo>
                  <a:pt x="449906" y="42588"/>
                </a:lnTo>
                <a:lnTo>
                  <a:pt x="495712" y="21896"/>
                </a:lnTo>
                <a:lnTo>
                  <a:pt x="531215" y="7722"/>
                </a:lnTo>
                <a:lnTo>
                  <a:pt x="533645" y="7200"/>
                </a:lnTo>
                <a:lnTo>
                  <a:pt x="533645" y="0"/>
                </a:lnTo>
                <a:close/>
              </a:path>
            </a:pathLst>
          </a:custGeom>
          <a:solidFill>
            <a:srgbClr val="DD2B1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1" name="object 291"/>
          <p:cNvSpPr txBox="1"/>
          <p:nvPr/>
        </p:nvSpPr>
        <p:spPr>
          <a:xfrm>
            <a:off x="7598574" y="1699934"/>
            <a:ext cx="476250" cy="374650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5080" algn="ctr">
              <a:lnSpc>
                <a:spcPts val="890"/>
              </a:lnSpc>
              <a:spcBef>
                <a:spcPts val="185"/>
              </a:spcBef>
            </a:pPr>
            <a:r>
              <a:rPr sz="800" spc="15" dirty="0">
                <a:solidFill>
                  <a:srgbClr val="151616"/>
                </a:solidFill>
                <a:latin typeface="Arial"/>
                <a:cs typeface="Arial"/>
              </a:rPr>
              <a:t>RU</a:t>
            </a:r>
            <a:r>
              <a:rPr sz="800" spc="25" dirty="0">
                <a:solidFill>
                  <a:srgbClr val="151616"/>
                </a:solidFill>
                <a:latin typeface="Arial"/>
                <a:cs typeface="Arial"/>
              </a:rPr>
              <a:t>BBE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R  </a:t>
            </a:r>
            <a:r>
              <a:rPr sz="800" spc="25" dirty="0">
                <a:solidFill>
                  <a:srgbClr val="151616"/>
                </a:solidFill>
                <a:latin typeface="Arial"/>
                <a:cs typeface="Arial"/>
              </a:rPr>
              <a:t>BOT</a:t>
            </a:r>
            <a:r>
              <a:rPr sz="800" spc="5" dirty="0">
                <a:solidFill>
                  <a:srgbClr val="151616"/>
                </a:solidFill>
                <a:latin typeface="Arial"/>
                <a:cs typeface="Arial"/>
              </a:rPr>
              <a:t>T</a:t>
            </a:r>
            <a:r>
              <a:rPr sz="800" spc="25" dirty="0">
                <a:solidFill>
                  <a:srgbClr val="151616"/>
                </a:solidFill>
                <a:latin typeface="Arial"/>
                <a:cs typeface="Arial"/>
              </a:rPr>
              <a:t>O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M  </a:t>
            </a:r>
            <a:r>
              <a:rPr sz="800" spc="10" dirty="0">
                <a:solidFill>
                  <a:srgbClr val="151616"/>
                </a:solidFill>
                <a:latin typeface="Arial"/>
                <a:cs typeface="Arial"/>
              </a:rPr>
              <a:t>GRIP</a:t>
            </a:r>
            <a:endParaRPr sz="800">
              <a:latin typeface="Arial"/>
              <a:cs typeface="Arial"/>
            </a:endParaRPr>
          </a:p>
        </p:txBody>
      </p:sp>
      <p:sp>
        <p:nvSpPr>
          <p:cNvPr id="292" name="object 292"/>
          <p:cNvSpPr/>
          <p:nvPr/>
        </p:nvSpPr>
        <p:spPr>
          <a:xfrm>
            <a:off x="7201025" y="1937311"/>
            <a:ext cx="450215" cy="67310"/>
          </a:xfrm>
          <a:custGeom>
            <a:avLst/>
            <a:gdLst/>
            <a:ahLst/>
            <a:cxnLst/>
            <a:rect l="l" t="t" r="r" b="b"/>
            <a:pathLst>
              <a:path w="450215" h="67310">
                <a:moveTo>
                  <a:pt x="62196" y="0"/>
                </a:moveTo>
                <a:lnTo>
                  <a:pt x="0" y="30859"/>
                </a:lnTo>
                <a:lnTo>
                  <a:pt x="59361" y="66866"/>
                </a:lnTo>
                <a:lnTo>
                  <a:pt x="60588" y="37929"/>
                </a:lnTo>
                <a:lnTo>
                  <a:pt x="55317" y="37706"/>
                </a:lnTo>
                <a:lnTo>
                  <a:pt x="55699" y="28713"/>
                </a:lnTo>
                <a:lnTo>
                  <a:pt x="60979" y="28713"/>
                </a:lnTo>
                <a:lnTo>
                  <a:pt x="62196" y="0"/>
                </a:lnTo>
                <a:close/>
              </a:path>
              <a:path w="450215" h="67310">
                <a:moveTo>
                  <a:pt x="60969" y="28936"/>
                </a:moveTo>
                <a:lnTo>
                  <a:pt x="60588" y="37929"/>
                </a:lnTo>
                <a:lnTo>
                  <a:pt x="449388" y="54406"/>
                </a:lnTo>
                <a:lnTo>
                  <a:pt x="449770" y="45413"/>
                </a:lnTo>
                <a:lnTo>
                  <a:pt x="60969" y="28936"/>
                </a:lnTo>
                <a:close/>
              </a:path>
              <a:path w="450215" h="67310">
                <a:moveTo>
                  <a:pt x="55699" y="28713"/>
                </a:moveTo>
                <a:lnTo>
                  <a:pt x="55317" y="37706"/>
                </a:lnTo>
                <a:lnTo>
                  <a:pt x="60588" y="37929"/>
                </a:lnTo>
                <a:lnTo>
                  <a:pt x="60969" y="28936"/>
                </a:lnTo>
                <a:lnTo>
                  <a:pt x="55699" y="28713"/>
                </a:lnTo>
                <a:close/>
              </a:path>
              <a:path w="450215" h="67310">
                <a:moveTo>
                  <a:pt x="60979" y="28713"/>
                </a:moveTo>
                <a:lnTo>
                  <a:pt x="55699" y="28713"/>
                </a:lnTo>
                <a:lnTo>
                  <a:pt x="60969" y="28936"/>
                </a:lnTo>
                <a:lnTo>
                  <a:pt x="60979" y="28713"/>
                </a:lnTo>
                <a:close/>
              </a:path>
            </a:pathLst>
          </a:custGeom>
          <a:solidFill>
            <a:srgbClr val="DD2B1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3" name="object 293"/>
          <p:cNvSpPr txBox="1"/>
          <p:nvPr/>
        </p:nvSpPr>
        <p:spPr>
          <a:xfrm>
            <a:off x="9773280" y="1629081"/>
            <a:ext cx="43307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25" dirty="0">
                <a:solidFill>
                  <a:srgbClr val="151616"/>
                </a:solidFill>
                <a:latin typeface="Arial"/>
                <a:cs typeface="Arial"/>
              </a:rPr>
              <a:t>MET</a:t>
            </a:r>
            <a:r>
              <a:rPr sz="800" spc="15" dirty="0">
                <a:solidFill>
                  <a:srgbClr val="151616"/>
                </a:solidFill>
                <a:latin typeface="Arial"/>
                <a:cs typeface="Arial"/>
              </a:rPr>
              <a:t>R</a:t>
            </a:r>
            <a:r>
              <a:rPr sz="800" spc="25" dirty="0">
                <a:solidFill>
                  <a:srgbClr val="151616"/>
                </a:solidFill>
                <a:latin typeface="Arial"/>
                <a:cs typeface="Arial"/>
              </a:rPr>
              <a:t>I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C</a:t>
            </a:r>
            <a:endParaRPr sz="800">
              <a:latin typeface="Arial"/>
              <a:cs typeface="Arial"/>
            </a:endParaRPr>
          </a:p>
        </p:txBody>
      </p:sp>
      <p:sp>
        <p:nvSpPr>
          <p:cNvPr id="294" name="object 294"/>
          <p:cNvSpPr txBox="1"/>
          <p:nvPr/>
        </p:nvSpPr>
        <p:spPr>
          <a:xfrm>
            <a:off x="9891390" y="1964361"/>
            <a:ext cx="52514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25" dirty="0">
                <a:solidFill>
                  <a:srgbClr val="151616"/>
                </a:solidFill>
                <a:latin typeface="Arial"/>
                <a:cs typeface="Arial"/>
              </a:rPr>
              <a:t>IMPE</a:t>
            </a:r>
            <a:r>
              <a:rPr sz="800" spc="15" dirty="0">
                <a:solidFill>
                  <a:srgbClr val="151616"/>
                </a:solidFill>
                <a:latin typeface="Arial"/>
                <a:cs typeface="Arial"/>
              </a:rPr>
              <a:t>R</a:t>
            </a:r>
            <a:r>
              <a:rPr sz="800" spc="25" dirty="0">
                <a:solidFill>
                  <a:srgbClr val="151616"/>
                </a:solidFill>
                <a:latin typeface="Arial"/>
                <a:cs typeface="Arial"/>
              </a:rPr>
              <a:t>IA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L</a:t>
            </a:r>
            <a:endParaRPr sz="800">
              <a:latin typeface="Arial"/>
              <a:cs typeface="Arial"/>
            </a:endParaRPr>
          </a:p>
        </p:txBody>
      </p:sp>
      <p:sp>
        <p:nvSpPr>
          <p:cNvPr id="295" name="object 295"/>
          <p:cNvSpPr/>
          <p:nvPr/>
        </p:nvSpPr>
        <p:spPr>
          <a:xfrm>
            <a:off x="9282131" y="1700779"/>
            <a:ext cx="445134" cy="164465"/>
          </a:xfrm>
          <a:custGeom>
            <a:avLst/>
            <a:gdLst/>
            <a:ahLst/>
            <a:cxnLst/>
            <a:rect l="l" t="t" r="r" b="b"/>
            <a:pathLst>
              <a:path w="445134" h="164464">
                <a:moveTo>
                  <a:pt x="46504" y="100695"/>
                </a:moveTo>
                <a:lnTo>
                  <a:pt x="0" y="152251"/>
                </a:lnTo>
                <a:lnTo>
                  <a:pt x="68440" y="163926"/>
                </a:lnTo>
                <a:lnTo>
                  <a:pt x="59548" y="138294"/>
                </a:lnTo>
                <a:lnTo>
                  <a:pt x="53964" y="138294"/>
                </a:lnTo>
                <a:lnTo>
                  <a:pt x="51012" y="129791"/>
                </a:lnTo>
                <a:lnTo>
                  <a:pt x="56000" y="128069"/>
                </a:lnTo>
                <a:lnTo>
                  <a:pt x="46504" y="100695"/>
                </a:lnTo>
                <a:close/>
              </a:path>
              <a:path w="445134" h="164464">
                <a:moveTo>
                  <a:pt x="56000" y="128069"/>
                </a:moveTo>
                <a:lnTo>
                  <a:pt x="51012" y="129791"/>
                </a:lnTo>
                <a:lnTo>
                  <a:pt x="53964" y="138294"/>
                </a:lnTo>
                <a:lnTo>
                  <a:pt x="58950" y="136572"/>
                </a:lnTo>
                <a:lnTo>
                  <a:pt x="56000" y="128069"/>
                </a:lnTo>
                <a:close/>
              </a:path>
              <a:path w="445134" h="164464">
                <a:moveTo>
                  <a:pt x="58950" y="136572"/>
                </a:moveTo>
                <a:lnTo>
                  <a:pt x="53964" y="138294"/>
                </a:lnTo>
                <a:lnTo>
                  <a:pt x="59548" y="138294"/>
                </a:lnTo>
                <a:lnTo>
                  <a:pt x="58950" y="136572"/>
                </a:lnTo>
                <a:close/>
              </a:path>
              <a:path w="445134" h="164464">
                <a:moveTo>
                  <a:pt x="444920" y="0"/>
                </a:moveTo>
                <a:lnTo>
                  <a:pt x="387807" y="16095"/>
                </a:lnTo>
                <a:lnTo>
                  <a:pt x="327812" y="35626"/>
                </a:lnTo>
                <a:lnTo>
                  <a:pt x="56000" y="128069"/>
                </a:lnTo>
                <a:lnTo>
                  <a:pt x="58950" y="136572"/>
                </a:lnTo>
                <a:lnTo>
                  <a:pt x="330641" y="44171"/>
                </a:lnTo>
                <a:lnTo>
                  <a:pt x="390535" y="24671"/>
                </a:lnTo>
                <a:lnTo>
                  <a:pt x="432026" y="12034"/>
                </a:lnTo>
                <a:lnTo>
                  <a:pt x="444920" y="9000"/>
                </a:lnTo>
                <a:lnTo>
                  <a:pt x="444920" y="0"/>
                </a:lnTo>
                <a:close/>
              </a:path>
            </a:pathLst>
          </a:custGeom>
          <a:solidFill>
            <a:srgbClr val="DD2B1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6" name="object 296"/>
          <p:cNvSpPr/>
          <p:nvPr/>
        </p:nvSpPr>
        <p:spPr>
          <a:xfrm>
            <a:off x="9374558" y="1950595"/>
            <a:ext cx="478790" cy="75565"/>
          </a:xfrm>
          <a:custGeom>
            <a:avLst/>
            <a:gdLst/>
            <a:ahLst/>
            <a:cxnLst/>
            <a:rect l="l" t="t" r="r" b="b"/>
            <a:pathLst>
              <a:path w="478790" h="75564">
                <a:moveTo>
                  <a:pt x="60987" y="28829"/>
                </a:moveTo>
                <a:lnTo>
                  <a:pt x="60142" y="37786"/>
                </a:lnTo>
                <a:lnTo>
                  <a:pt x="470023" y="74973"/>
                </a:lnTo>
                <a:lnTo>
                  <a:pt x="475087" y="75297"/>
                </a:lnTo>
                <a:lnTo>
                  <a:pt x="478223" y="75412"/>
                </a:lnTo>
                <a:lnTo>
                  <a:pt x="478223" y="66412"/>
                </a:lnTo>
                <a:lnTo>
                  <a:pt x="475578" y="66311"/>
                </a:lnTo>
                <a:lnTo>
                  <a:pt x="60987" y="28829"/>
                </a:lnTo>
                <a:close/>
              </a:path>
              <a:path w="478790" h="75564">
                <a:moveTo>
                  <a:pt x="63705" y="0"/>
                </a:moveTo>
                <a:lnTo>
                  <a:pt x="0" y="27600"/>
                </a:lnTo>
                <a:lnTo>
                  <a:pt x="57423" y="66628"/>
                </a:lnTo>
                <a:lnTo>
                  <a:pt x="60142" y="37786"/>
                </a:lnTo>
                <a:lnTo>
                  <a:pt x="54889" y="37296"/>
                </a:lnTo>
                <a:lnTo>
                  <a:pt x="55731" y="28338"/>
                </a:lnTo>
                <a:lnTo>
                  <a:pt x="61033" y="28338"/>
                </a:lnTo>
                <a:lnTo>
                  <a:pt x="63705" y="0"/>
                </a:lnTo>
                <a:close/>
              </a:path>
              <a:path w="478790" h="75564">
                <a:moveTo>
                  <a:pt x="55731" y="28338"/>
                </a:moveTo>
                <a:lnTo>
                  <a:pt x="54889" y="37296"/>
                </a:lnTo>
                <a:lnTo>
                  <a:pt x="60142" y="37786"/>
                </a:lnTo>
                <a:lnTo>
                  <a:pt x="60987" y="28829"/>
                </a:lnTo>
                <a:lnTo>
                  <a:pt x="55731" y="28338"/>
                </a:lnTo>
                <a:close/>
              </a:path>
              <a:path w="478790" h="75564">
                <a:moveTo>
                  <a:pt x="61033" y="28338"/>
                </a:moveTo>
                <a:lnTo>
                  <a:pt x="55731" y="28338"/>
                </a:lnTo>
                <a:lnTo>
                  <a:pt x="60987" y="28829"/>
                </a:lnTo>
                <a:lnTo>
                  <a:pt x="61033" y="28338"/>
                </a:lnTo>
                <a:close/>
              </a:path>
            </a:pathLst>
          </a:custGeom>
          <a:solidFill>
            <a:srgbClr val="DD2B1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7" name="object 297"/>
          <p:cNvSpPr/>
          <p:nvPr/>
        </p:nvSpPr>
        <p:spPr>
          <a:xfrm>
            <a:off x="7870711" y="5213343"/>
            <a:ext cx="637540" cy="831850"/>
          </a:xfrm>
          <a:custGeom>
            <a:avLst/>
            <a:gdLst/>
            <a:ahLst/>
            <a:cxnLst/>
            <a:rect l="l" t="t" r="r" b="b"/>
            <a:pathLst>
              <a:path w="637540" h="831850">
                <a:moveTo>
                  <a:pt x="575222" y="0"/>
                </a:moveTo>
                <a:lnTo>
                  <a:pt x="536880" y="31702"/>
                </a:lnTo>
                <a:lnTo>
                  <a:pt x="498560" y="63779"/>
                </a:lnTo>
                <a:lnTo>
                  <a:pt x="421973" y="128825"/>
                </a:lnTo>
                <a:lnTo>
                  <a:pt x="192388" y="326956"/>
                </a:lnTo>
                <a:lnTo>
                  <a:pt x="115828" y="392462"/>
                </a:lnTo>
                <a:lnTo>
                  <a:pt x="39206" y="456932"/>
                </a:lnTo>
                <a:lnTo>
                  <a:pt x="864" y="488635"/>
                </a:lnTo>
                <a:lnTo>
                  <a:pt x="0" y="521643"/>
                </a:lnTo>
                <a:lnTo>
                  <a:pt x="14207" y="586722"/>
                </a:lnTo>
                <a:lnTo>
                  <a:pt x="49119" y="648657"/>
                </a:lnTo>
                <a:lnTo>
                  <a:pt x="74135" y="677734"/>
                </a:lnTo>
                <a:lnTo>
                  <a:pt x="104083" y="705172"/>
                </a:lnTo>
                <a:lnTo>
                  <a:pt x="138881" y="730686"/>
                </a:lnTo>
                <a:lnTo>
                  <a:pt x="178447" y="753992"/>
                </a:lnTo>
                <a:lnTo>
                  <a:pt x="222700" y="774806"/>
                </a:lnTo>
                <a:lnTo>
                  <a:pt x="271557" y="792842"/>
                </a:lnTo>
                <a:lnTo>
                  <a:pt x="324938" y="807818"/>
                </a:lnTo>
                <a:lnTo>
                  <a:pt x="382761" y="819448"/>
                </a:lnTo>
                <a:lnTo>
                  <a:pt x="444944" y="827449"/>
                </a:lnTo>
                <a:lnTo>
                  <a:pt x="511406" y="831535"/>
                </a:lnTo>
                <a:lnTo>
                  <a:pt x="519264" y="782050"/>
                </a:lnTo>
                <a:lnTo>
                  <a:pt x="527122" y="732214"/>
                </a:lnTo>
                <a:lnTo>
                  <a:pt x="534980" y="682077"/>
                </a:lnTo>
                <a:lnTo>
                  <a:pt x="542839" y="631688"/>
                </a:lnTo>
                <a:lnTo>
                  <a:pt x="558555" y="530358"/>
                </a:lnTo>
                <a:lnTo>
                  <a:pt x="589987" y="326895"/>
                </a:lnTo>
                <a:lnTo>
                  <a:pt x="605703" y="225565"/>
                </a:lnTo>
                <a:lnTo>
                  <a:pt x="613561" y="175176"/>
                </a:lnTo>
                <a:lnTo>
                  <a:pt x="621419" y="125039"/>
                </a:lnTo>
                <a:lnTo>
                  <a:pt x="629277" y="75203"/>
                </a:lnTo>
                <a:lnTo>
                  <a:pt x="637136" y="25718"/>
                </a:lnTo>
                <a:lnTo>
                  <a:pt x="621747" y="19199"/>
                </a:lnTo>
                <a:lnTo>
                  <a:pt x="590611" y="6519"/>
                </a:lnTo>
                <a:lnTo>
                  <a:pt x="575222" y="0"/>
                </a:lnTo>
                <a:close/>
              </a:path>
            </a:pathLst>
          </a:custGeom>
          <a:solidFill>
            <a:srgbClr val="FBE116">
              <a:alpha val="44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8" name="object 298"/>
          <p:cNvSpPr txBox="1"/>
          <p:nvPr/>
        </p:nvSpPr>
        <p:spPr>
          <a:xfrm>
            <a:off x="244081" y="6047452"/>
            <a:ext cx="2506345" cy="1055370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4604" marR="641985">
              <a:lnSpc>
                <a:spcPts val="890"/>
              </a:lnSpc>
              <a:spcBef>
                <a:spcPts val="185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The high density polystyrene casings  are injection moulded. Small screws</a:t>
            </a:r>
            <a:r>
              <a:rPr sz="800" spc="8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hold</a:t>
            </a:r>
            <a:endParaRPr sz="800">
              <a:latin typeface="Arial"/>
              <a:cs typeface="Arial"/>
            </a:endParaRPr>
          </a:p>
          <a:p>
            <a:pPr marL="14604" marR="473075">
              <a:lnSpc>
                <a:spcPts val="890"/>
              </a:lnSpc>
              <a:spcBef>
                <a:spcPts val="10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two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sides </a:t>
            </a:r>
            <a:r>
              <a:rPr sz="800" spc="-10" dirty="0">
                <a:solidFill>
                  <a:srgbClr val="151616"/>
                </a:solidFill>
                <a:latin typeface="Arial"/>
                <a:cs typeface="Arial"/>
              </a:rPr>
              <a:t>together,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allowing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them to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be  disassembled,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for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recycling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after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many years 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of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use.</a:t>
            </a:r>
            <a:endParaRPr sz="800">
              <a:latin typeface="Arial"/>
              <a:cs typeface="Arial"/>
            </a:endParaRPr>
          </a:p>
          <a:p>
            <a:pPr marL="14604" marR="297180">
              <a:lnSpc>
                <a:spcPts val="890"/>
              </a:lnSpc>
              <a:spcBef>
                <a:spcPts val="10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The tape measure is designed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be aﬀordable,  tough and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accurate. It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is also ecologically</a:t>
            </a:r>
            <a:r>
              <a:rPr sz="800" spc="7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sound,</a:t>
            </a:r>
            <a:endParaRPr sz="800">
              <a:latin typeface="Arial"/>
              <a:cs typeface="Arial"/>
            </a:endParaRPr>
          </a:p>
          <a:p>
            <a:pPr marL="12700" marR="5080" indent="1270">
              <a:lnSpc>
                <a:spcPts val="890"/>
              </a:lnSpc>
              <a:spcBef>
                <a:spcPts val="5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having been carefully designed and manufactured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from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recyclable materials.</a:t>
            </a:r>
            <a:endParaRPr sz="800">
              <a:latin typeface="Arial"/>
              <a:cs typeface="Arial"/>
            </a:endParaRPr>
          </a:p>
        </p:txBody>
      </p:sp>
      <p:sp>
        <p:nvSpPr>
          <p:cNvPr id="299" name="object 299"/>
          <p:cNvSpPr txBox="1"/>
          <p:nvPr/>
        </p:nvSpPr>
        <p:spPr>
          <a:xfrm>
            <a:off x="9295964" y="2324854"/>
            <a:ext cx="111252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15" dirty="0">
                <a:solidFill>
                  <a:srgbClr val="151616"/>
                </a:solidFill>
                <a:latin typeface="Arial"/>
                <a:cs typeface="Arial"/>
              </a:rPr>
              <a:t>FUNCTION</a:t>
            </a:r>
            <a:r>
              <a:rPr sz="800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10" dirty="0">
                <a:solidFill>
                  <a:srgbClr val="151616"/>
                </a:solidFill>
                <a:latin typeface="Arial"/>
                <a:cs typeface="Arial"/>
              </a:rPr>
              <a:t>BUTTONS</a:t>
            </a:r>
            <a:endParaRPr sz="800">
              <a:latin typeface="Arial"/>
              <a:cs typeface="Arial"/>
            </a:endParaRPr>
          </a:p>
        </p:txBody>
      </p:sp>
      <p:sp>
        <p:nvSpPr>
          <p:cNvPr id="300" name="object 300"/>
          <p:cNvSpPr/>
          <p:nvPr/>
        </p:nvSpPr>
        <p:spPr>
          <a:xfrm>
            <a:off x="8780522" y="2287867"/>
            <a:ext cx="448309" cy="112395"/>
          </a:xfrm>
          <a:custGeom>
            <a:avLst/>
            <a:gdLst/>
            <a:ahLst/>
            <a:cxnLst/>
            <a:rect l="l" t="t" r="r" b="b"/>
            <a:pathLst>
              <a:path w="448309" h="112394">
                <a:moveTo>
                  <a:pt x="60789" y="28618"/>
                </a:moveTo>
                <a:lnTo>
                  <a:pt x="59386" y="37504"/>
                </a:lnTo>
                <a:lnTo>
                  <a:pt x="111150" y="45892"/>
                </a:lnTo>
                <a:lnTo>
                  <a:pt x="291316" y="77155"/>
                </a:lnTo>
                <a:lnTo>
                  <a:pt x="356749" y="89842"/>
                </a:lnTo>
                <a:lnTo>
                  <a:pt x="397734" y="98705"/>
                </a:lnTo>
                <a:lnTo>
                  <a:pt x="434830" y="108680"/>
                </a:lnTo>
                <a:lnTo>
                  <a:pt x="442908" y="112168"/>
                </a:lnTo>
                <a:lnTo>
                  <a:pt x="447897" y="104681"/>
                </a:lnTo>
                <a:lnTo>
                  <a:pt x="411325" y="92703"/>
                </a:lnTo>
                <a:lnTo>
                  <a:pt x="358556" y="81022"/>
                </a:lnTo>
                <a:lnTo>
                  <a:pt x="275501" y="65095"/>
                </a:lnTo>
                <a:lnTo>
                  <a:pt x="89190" y="33185"/>
                </a:lnTo>
                <a:lnTo>
                  <a:pt x="60789" y="28618"/>
                </a:lnTo>
                <a:close/>
              </a:path>
              <a:path w="448309" h="112394">
                <a:moveTo>
                  <a:pt x="65307" y="0"/>
                </a:moveTo>
                <a:lnTo>
                  <a:pt x="0" y="23566"/>
                </a:lnTo>
                <a:lnTo>
                  <a:pt x="54871" y="66107"/>
                </a:lnTo>
                <a:lnTo>
                  <a:pt x="59386" y="37504"/>
                </a:lnTo>
                <a:lnTo>
                  <a:pt x="54176" y="36673"/>
                </a:lnTo>
                <a:lnTo>
                  <a:pt x="55580" y="27781"/>
                </a:lnTo>
                <a:lnTo>
                  <a:pt x="60921" y="27781"/>
                </a:lnTo>
                <a:lnTo>
                  <a:pt x="65307" y="0"/>
                </a:lnTo>
                <a:close/>
              </a:path>
              <a:path w="448309" h="112394">
                <a:moveTo>
                  <a:pt x="55580" y="27781"/>
                </a:moveTo>
                <a:lnTo>
                  <a:pt x="54176" y="36673"/>
                </a:lnTo>
                <a:lnTo>
                  <a:pt x="59386" y="37504"/>
                </a:lnTo>
                <a:lnTo>
                  <a:pt x="60789" y="28618"/>
                </a:lnTo>
                <a:lnTo>
                  <a:pt x="55580" y="27781"/>
                </a:lnTo>
                <a:close/>
              </a:path>
              <a:path w="448309" h="112394">
                <a:moveTo>
                  <a:pt x="60921" y="27781"/>
                </a:moveTo>
                <a:lnTo>
                  <a:pt x="55580" y="27781"/>
                </a:lnTo>
                <a:lnTo>
                  <a:pt x="60789" y="28618"/>
                </a:lnTo>
                <a:lnTo>
                  <a:pt x="60921" y="27781"/>
                </a:lnTo>
                <a:close/>
              </a:path>
            </a:pathLst>
          </a:custGeom>
          <a:solidFill>
            <a:srgbClr val="DD2B1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1" name="object 301"/>
          <p:cNvSpPr/>
          <p:nvPr/>
        </p:nvSpPr>
        <p:spPr>
          <a:xfrm>
            <a:off x="9443052" y="2169403"/>
            <a:ext cx="600075" cy="164465"/>
          </a:xfrm>
          <a:custGeom>
            <a:avLst/>
            <a:gdLst/>
            <a:ahLst/>
            <a:cxnLst/>
            <a:rect l="l" t="t" r="r" b="b"/>
            <a:pathLst>
              <a:path w="600075" h="164464">
                <a:moveTo>
                  <a:pt x="60434" y="28334"/>
                </a:moveTo>
                <a:lnTo>
                  <a:pt x="58558" y="37141"/>
                </a:lnTo>
                <a:lnTo>
                  <a:pt x="387964" y="109993"/>
                </a:lnTo>
                <a:lnTo>
                  <a:pt x="518133" y="141180"/>
                </a:lnTo>
                <a:lnTo>
                  <a:pt x="564487" y="153546"/>
                </a:lnTo>
                <a:lnTo>
                  <a:pt x="594766" y="163958"/>
                </a:lnTo>
                <a:lnTo>
                  <a:pt x="599756" y="156470"/>
                </a:lnTo>
                <a:lnTo>
                  <a:pt x="553284" y="141080"/>
                </a:lnTo>
                <a:lnTo>
                  <a:pt x="365573" y="95615"/>
                </a:lnTo>
                <a:lnTo>
                  <a:pt x="60434" y="28334"/>
                </a:lnTo>
                <a:close/>
              </a:path>
              <a:path w="600075" h="164464">
                <a:moveTo>
                  <a:pt x="66470" y="0"/>
                </a:moveTo>
                <a:lnTo>
                  <a:pt x="0" y="20058"/>
                </a:lnTo>
                <a:lnTo>
                  <a:pt x="52527" y="65458"/>
                </a:lnTo>
                <a:lnTo>
                  <a:pt x="58558" y="37141"/>
                </a:lnTo>
                <a:lnTo>
                  <a:pt x="53402" y="36032"/>
                </a:lnTo>
                <a:lnTo>
                  <a:pt x="55274" y="27226"/>
                </a:lnTo>
                <a:lnTo>
                  <a:pt x="60671" y="27226"/>
                </a:lnTo>
                <a:lnTo>
                  <a:pt x="66470" y="0"/>
                </a:lnTo>
                <a:close/>
              </a:path>
              <a:path w="600075" h="164464">
                <a:moveTo>
                  <a:pt x="55274" y="27226"/>
                </a:moveTo>
                <a:lnTo>
                  <a:pt x="53402" y="36032"/>
                </a:lnTo>
                <a:lnTo>
                  <a:pt x="58558" y="37141"/>
                </a:lnTo>
                <a:lnTo>
                  <a:pt x="60434" y="28334"/>
                </a:lnTo>
                <a:lnTo>
                  <a:pt x="55274" y="27226"/>
                </a:lnTo>
                <a:close/>
              </a:path>
              <a:path w="600075" h="164464">
                <a:moveTo>
                  <a:pt x="60671" y="27226"/>
                </a:moveTo>
                <a:lnTo>
                  <a:pt x="55274" y="27226"/>
                </a:lnTo>
                <a:lnTo>
                  <a:pt x="60434" y="28334"/>
                </a:lnTo>
                <a:lnTo>
                  <a:pt x="60671" y="27226"/>
                </a:lnTo>
                <a:close/>
              </a:path>
            </a:pathLst>
          </a:custGeom>
          <a:solidFill>
            <a:srgbClr val="DD2B1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2" name="object 302"/>
          <p:cNvSpPr txBox="1"/>
          <p:nvPr/>
        </p:nvSpPr>
        <p:spPr>
          <a:xfrm>
            <a:off x="5088900" y="4191947"/>
            <a:ext cx="3265804" cy="6330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783080">
              <a:lnSpc>
                <a:spcPct val="100000"/>
              </a:lnSpc>
              <a:spcBef>
                <a:spcPts val="100"/>
              </a:spcBef>
            </a:pPr>
            <a:r>
              <a:rPr sz="1200" u="sng" spc="1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THE </a:t>
            </a:r>
            <a:r>
              <a:rPr sz="1200" u="sng" spc="2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FINAL</a:t>
            </a:r>
            <a:r>
              <a:rPr sz="1200" u="sng" spc="1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 </a:t>
            </a:r>
            <a:r>
              <a:rPr sz="1200" u="sng" spc="2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DESIGN</a:t>
            </a:r>
            <a:endParaRPr sz="1200">
              <a:latin typeface="Arial"/>
              <a:cs typeface="Arial"/>
            </a:endParaRPr>
          </a:p>
          <a:p>
            <a:pPr marL="12700" marR="144780">
              <a:lnSpc>
                <a:spcPts val="890"/>
              </a:lnSpc>
              <a:spcBef>
                <a:spcPts val="680"/>
              </a:spcBef>
            </a:pP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My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client is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very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happy with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this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design as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it meets most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points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of the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speciﬁcation.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client was consulted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at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every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stage,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especially  during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development stage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of 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design</a:t>
            </a:r>
            <a:r>
              <a:rPr sz="800" spc="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process.</a:t>
            </a:r>
            <a:endParaRPr sz="800">
              <a:latin typeface="Arial"/>
              <a:cs typeface="Arial"/>
            </a:endParaRPr>
          </a:p>
        </p:txBody>
      </p:sp>
      <p:sp>
        <p:nvSpPr>
          <p:cNvPr id="303" name="object 303"/>
          <p:cNvSpPr/>
          <p:nvPr/>
        </p:nvSpPr>
        <p:spPr>
          <a:xfrm>
            <a:off x="3158506" y="2503212"/>
            <a:ext cx="951908" cy="608122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4" name="object 304"/>
          <p:cNvSpPr txBox="1"/>
          <p:nvPr/>
        </p:nvSpPr>
        <p:spPr>
          <a:xfrm>
            <a:off x="7701768" y="6115204"/>
            <a:ext cx="2724785" cy="82867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111760">
              <a:lnSpc>
                <a:spcPts val="890"/>
              </a:lnSpc>
              <a:spcBef>
                <a:spcPts val="185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The model was extremely comfortable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hold in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hand  and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switch was easy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to use. This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is due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to the time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devoted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developing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ergonomic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shape/form,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derived 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from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anthropometric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data.</a:t>
            </a:r>
            <a:endParaRPr sz="800">
              <a:latin typeface="Arial"/>
              <a:cs typeface="Arial"/>
            </a:endParaRPr>
          </a:p>
          <a:p>
            <a:pPr marL="12700" marR="5080">
              <a:lnSpc>
                <a:spcPts val="890"/>
              </a:lnSpc>
              <a:spcBef>
                <a:spcPts val="15"/>
              </a:spcBef>
            </a:pP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My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client liked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combined use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of styroﬂex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and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ﬂexible  solar panel.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rechargeable batteries should never need  replacing and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this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also applies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to 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ultra bright</a:t>
            </a:r>
            <a:r>
              <a:rPr sz="800" spc="7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5" dirty="0">
                <a:solidFill>
                  <a:srgbClr val="151616"/>
                </a:solidFill>
                <a:latin typeface="Arial"/>
                <a:cs typeface="Arial"/>
              </a:rPr>
              <a:t>LED.</a:t>
            </a:r>
            <a:endParaRPr sz="800">
              <a:latin typeface="Arial"/>
              <a:cs typeface="Arial"/>
            </a:endParaRPr>
          </a:p>
        </p:txBody>
      </p:sp>
      <p:sp>
        <p:nvSpPr>
          <p:cNvPr id="308" name="object 308"/>
          <p:cNvSpPr txBox="1"/>
          <p:nvPr/>
        </p:nvSpPr>
        <p:spPr>
          <a:xfrm>
            <a:off x="7249810" y="7367690"/>
            <a:ext cx="2862580" cy="187960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0"/>
              </a:spcBef>
              <a:tabLst>
                <a:tab pos="2057400" algn="l"/>
              </a:tabLst>
            </a:pPr>
            <a:r>
              <a:rPr sz="900" spc="5" dirty="0">
                <a:solidFill>
                  <a:srgbClr val="3C2B98"/>
                </a:solidFill>
                <a:latin typeface="Arial"/>
                <a:cs typeface="Arial"/>
                <a:hlinkClick r:id="rId18"/>
              </a:rPr>
              <a:t>www.technologystudent.com</a:t>
            </a:r>
            <a:r>
              <a:rPr sz="900" spc="25" dirty="0">
                <a:solidFill>
                  <a:srgbClr val="3C2B98"/>
                </a:solidFill>
                <a:latin typeface="Arial"/>
                <a:cs typeface="Arial"/>
                <a:hlinkClick r:id="rId18"/>
              </a:rPr>
              <a:t> </a:t>
            </a:r>
            <a:r>
              <a:rPr sz="900" spc="15" dirty="0">
                <a:solidFill>
                  <a:srgbClr val="3C2B98"/>
                </a:solidFill>
                <a:latin typeface="Arial"/>
                <a:cs typeface="Arial"/>
              </a:rPr>
              <a:t>©</a:t>
            </a:r>
            <a:r>
              <a:rPr sz="900" spc="25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900" spc="10" dirty="0">
                <a:solidFill>
                  <a:srgbClr val="3C2B98"/>
                </a:solidFill>
                <a:latin typeface="Arial"/>
                <a:cs typeface="Arial"/>
              </a:rPr>
              <a:t>2018	</a:t>
            </a:r>
            <a:r>
              <a:rPr sz="900" dirty="0">
                <a:solidFill>
                  <a:srgbClr val="3C2B98"/>
                </a:solidFill>
                <a:latin typeface="Arial"/>
                <a:cs typeface="Arial"/>
              </a:rPr>
              <a:t>V.Ryan </a:t>
            </a:r>
            <a:r>
              <a:rPr sz="900" spc="15" dirty="0">
                <a:solidFill>
                  <a:srgbClr val="3C2B98"/>
                </a:solidFill>
                <a:latin typeface="Arial"/>
                <a:cs typeface="Arial"/>
              </a:rPr>
              <a:t>©</a:t>
            </a:r>
            <a:r>
              <a:rPr sz="900" spc="-60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900" spc="10" dirty="0">
                <a:solidFill>
                  <a:srgbClr val="3C2B98"/>
                </a:solidFill>
                <a:latin typeface="Arial"/>
                <a:cs typeface="Arial"/>
              </a:rPr>
              <a:t>2018</a:t>
            </a:r>
            <a:endParaRPr sz="900">
              <a:latin typeface="Arial"/>
              <a:cs typeface="Arial"/>
            </a:endParaRPr>
          </a:p>
        </p:txBody>
      </p:sp>
      <p:sp>
        <p:nvSpPr>
          <p:cNvPr id="309" name="object 309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0"/>
              </a:spcBef>
            </a:pPr>
            <a:r>
              <a:rPr spc="35" dirty="0"/>
              <a:t>WORLD </a:t>
            </a:r>
            <a:r>
              <a:rPr spc="30" dirty="0"/>
              <a:t>ASSOCIATION OF </a:t>
            </a:r>
            <a:r>
              <a:rPr spc="40" dirty="0"/>
              <a:t>TECHNOLOGY </a:t>
            </a:r>
            <a:r>
              <a:rPr spc="35" dirty="0"/>
              <a:t>TEACHERS</a:t>
            </a:r>
          </a:p>
        </p:txBody>
      </p:sp>
      <p:sp>
        <p:nvSpPr>
          <p:cNvPr id="310" name="object 310"/>
          <p:cNvSpPr txBox="1"/>
          <p:nvPr/>
        </p:nvSpPr>
        <p:spPr>
          <a:xfrm>
            <a:off x="4106034" y="7385572"/>
            <a:ext cx="2849245" cy="187325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0"/>
              </a:spcBef>
            </a:pPr>
            <a:r>
              <a:rPr sz="900" spc="5" dirty="0">
                <a:solidFill>
                  <a:srgbClr val="3C2B98"/>
                </a:solidFill>
                <a:latin typeface="Arial"/>
                <a:cs typeface="Arial"/>
                <a:hlinkClick r:id="rId19"/>
              </a:rPr>
              <a:t>https://www.facebook.com/groups/254963448192823/</a:t>
            </a:r>
            <a:endParaRPr sz="900">
              <a:latin typeface="Arial"/>
              <a:cs typeface="Arial"/>
            </a:endParaRPr>
          </a:p>
        </p:txBody>
      </p:sp>
      <p:sp>
        <p:nvSpPr>
          <p:cNvPr id="305" name="object 305"/>
          <p:cNvSpPr txBox="1"/>
          <p:nvPr/>
        </p:nvSpPr>
        <p:spPr>
          <a:xfrm>
            <a:off x="4683468" y="5975617"/>
            <a:ext cx="1948814" cy="116903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45720" marR="1081405" indent="-33655">
              <a:lnSpc>
                <a:spcPts val="890"/>
              </a:lnSpc>
              <a:spcBef>
                <a:spcPts val="185"/>
              </a:spcBef>
            </a:pP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My </a:t>
            </a:r>
            <a:r>
              <a:rPr sz="800" b="1" dirty="0">
                <a:solidFill>
                  <a:srgbClr val="151616"/>
                </a:solidFill>
                <a:latin typeface="Arial"/>
                <a:cs typeface="Arial"/>
              </a:rPr>
              <a:t>focus group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selected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8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basic  design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from</a:t>
            </a:r>
            <a:r>
              <a:rPr sz="800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a</a:t>
            </a:r>
            <a:endParaRPr sz="800">
              <a:latin typeface="Arial"/>
              <a:cs typeface="Arial"/>
            </a:endParaRPr>
          </a:p>
          <a:p>
            <a:pPr marL="127635">
              <a:lnSpc>
                <a:spcPts val="850"/>
              </a:lnSpc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selection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of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ideas.</a:t>
            </a:r>
            <a:endParaRPr sz="800">
              <a:latin typeface="Arial"/>
              <a:cs typeface="Arial"/>
            </a:endParaRPr>
          </a:p>
          <a:p>
            <a:pPr marL="168275">
              <a:lnSpc>
                <a:spcPts val="894"/>
              </a:lnSpc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They were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very</a:t>
            </a:r>
            <a:r>
              <a:rPr sz="800" spc="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positive</a:t>
            </a:r>
            <a:endParaRPr sz="800">
              <a:latin typeface="Arial"/>
              <a:cs typeface="Arial"/>
            </a:endParaRPr>
          </a:p>
          <a:p>
            <a:pPr marL="207645" marR="5080">
              <a:lnSpc>
                <a:spcPts val="890"/>
              </a:lnSpc>
              <a:spcBef>
                <a:spcPts val="55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about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consideration given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to the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products life cycle and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its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end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of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life  recycling.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use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of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rechargeable  batteries, in combination with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solar  panels, was positively</a:t>
            </a:r>
            <a:r>
              <a:rPr sz="800" spc="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received.</a:t>
            </a:r>
            <a:endParaRPr sz="800">
              <a:latin typeface="Arial"/>
              <a:cs typeface="Arial"/>
            </a:endParaRPr>
          </a:p>
        </p:txBody>
      </p:sp>
      <p:sp>
        <p:nvSpPr>
          <p:cNvPr id="306" name="object 306"/>
          <p:cNvSpPr txBox="1"/>
          <p:nvPr/>
        </p:nvSpPr>
        <p:spPr>
          <a:xfrm>
            <a:off x="10383369" y="2448521"/>
            <a:ext cx="117475" cy="3484245"/>
          </a:xfrm>
          <a:prstGeom prst="rect">
            <a:avLst/>
          </a:prstGeom>
        </p:spPr>
        <p:txBody>
          <a:bodyPr vert="vert270" wrap="square" lIns="0" tIns="1968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5"/>
              </a:spcBef>
            </a:pPr>
            <a:r>
              <a:rPr sz="500" spc="15" dirty="0">
                <a:solidFill>
                  <a:srgbClr val="3C2B98"/>
                </a:solidFill>
                <a:latin typeface="Arial"/>
                <a:cs typeface="Arial"/>
              </a:rPr>
              <a:t>WORLD </a:t>
            </a:r>
            <a:r>
              <a:rPr sz="500" spc="10" dirty="0">
                <a:solidFill>
                  <a:srgbClr val="3C2B98"/>
                </a:solidFill>
                <a:latin typeface="Arial"/>
                <a:cs typeface="Arial"/>
              </a:rPr>
              <a:t>ASSOCIATION OF </a:t>
            </a:r>
            <a:r>
              <a:rPr sz="500" spc="15" dirty="0">
                <a:solidFill>
                  <a:srgbClr val="3C2B98"/>
                </a:solidFill>
                <a:latin typeface="Arial"/>
                <a:cs typeface="Arial"/>
              </a:rPr>
              <a:t>TECHNOLOGY TEACHERS</a:t>
            </a:r>
            <a:r>
              <a:rPr sz="500" spc="35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500" spc="0" dirty="0">
                <a:solidFill>
                  <a:srgbClr val="3C2B98"/>
                </a:solidFill>
                <a:latin typeface="Arial"/>
                <a:cs typeface="Arial"/>
                <a:hlinkClick r:id="rId19"/>
              </a:rPr>
              <a:t>https://www.facebook.com/groups/254963448192823/</a:t>
            </a:r>
            <a:endParaRPr sz="500">
              <a:latin typeface="Arial"/>
              <a:cs typeface="Arial"/>
            </a:endParaRPr>
          </a:p>
        </p:txBody>
      </p:sp>
      <p:sp>
        <p:nvSpPr>
          <p:cNvPr id="307" name="object 307"/>
          <p:cNvSpPr txBox="1"/>
          <p:nvPr/>
        </p:nvSpPr>
        <p:spPr>
          <a:xfrm>
            <a:off x="10373354" y="684037"/>
            <a:ext cx="116205" cy="1610995"/>
          </a:xfrm>
          <a:prstGeom prst="rect">
            <a:avLst/>
          </a:prstGeom>
        </p:spPr>
        <p:txBody>
          <a:bodyPr vert="vert270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sz="500" spc="0" dirty="0">
                <a:solidFill>
                  <a:srgbClr val="3C2B98"/>
                </a:solidFill>
                <a:latin typeface="Arial"/>
                <a:cs typeface="Arial"/>
                <a:hlinkClick r:id="rId18"/>
              </a:rPr>
              <a:t>www.technologystudent.com </a:t>
            </a:r>
            <a:r>
              <a:rPr sz="500" spc="10" dirty="0">
                <a:solidFill>
                  <a:srgbClr val="3C2B98"/>
                </a:solidFill>
                <a:latin typeface="Arial"/>
                <a:cs typeface="Arial"/>
              </a:rPr>
              <a:t>© </a:t>
            </a:r>
            <a:r>
              <a:rPr sz="500" spc="5" dirty="0">
                <a:solidFill>
                  <a:srgbClr val="3C2B98"/>
                </a:solidFill>
                <a:latin typeface="Arial"/>
                <a:cs typeface="Arial"/>
              </a:rPr>
              <a:t>2018 </a:t>
            </a:r>
            <a:r>
              <a:rPr sz="500" dirty="0">
                <a:solidFill>
                  <a:srgbClr val="3C2B98"/>
                </a:solidFill>
                <a:latin typeface="Arial"/>
                <a:cs typeface="Arial"/>
              </a:rPr>
              <a:t>V.Ryan </a:t>
            </a:r>
            <a:r>
              <a:rPr sz="500" spc="5" dirty="0">
                <a:solidFill>
                  <a:srgbClr val="3C2B98"/>
                </a:solidFill>
                <a:latin typeface="Arial"/>
                <a:cs typeface="Arial"/>
              </a:rPr>
              <a:t>©</a:t>
            </a:r>
            <a:r>
              <a:rPr sz="500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500" spc="5" dirty="0">
                <a:solidFill>
                  <a:srgbClr val="3C2B98"/>
                </a:solidFill>
                <a:latin typeface="Arial"/>
                <a:cs typeface="Arial"/>
              </a:rPr>
              <a:t>2018</a:t>
            </a:r>
            <a:endParaRPr sz="5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6986" y="86957"/>
            <a:ext cx="10465435" cy="7366634"/>
          </a:xfrm>
          <a:custGeom>
            <a:avLst/>
            <a:gdLst/>
            <a:ahLst/>
            <a:cxnLst/>
            <a:rect l="l" t="t" r="r" b="b"/>
            <a:pathLst>
              <a:path w="10465435" h="7366634">
                <a:moveTo>
                  <a:pt x="0" y="0"/>
                </a:moveTo>
                <a:lnTo>
                  <a:pt x="10464866" y="0"/>
                </a:lnTo>
                <a:lnTo>
                  <a:pt x="10464866" y="7366045"/>
                </a:lnTo>
                <a:lnTo>
                  <a:pt x="0" y="7366045"/>
                </a:lnTo>
                <a:lnTo>
                  <a:pt x="0" y="0"/>
                </a:lnTo>
                <a:close/>
              </a:path>
            </a:pathLst>
          </a:custGeom>
          <a:solidFill>
            <a:srgbClr val="F9F5A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92934" y="487694"/>
            <a:ext cx="10325735" cy="6896734"/>
          </a:xfrm>
          <a:custGeom>
            <a:avLst/>
            <a:gdLst/>
            <a:ahLst/>
            <a:cxnLst/>
            <a:rect l="l" t="t" r="r" b="b"/>
            <a:pathLst>
              <a:path w="10325735" h="6896734">
                <a:moveTo>
                  <a:pt x="0" y="0"/>
                </a:moveTo>
                <a:lnTo>
                  <a:pt x="10325106" y="0"/>
                </a:lnTo>
                <a:lnTo>
                  <a:pt x="10325106" y="6896102"/>
                </a:lnTo>
                <a:lnTo>
                  <a:pt x="0" y="6896102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205804" y="4696512"/>
            <a:ext cx="127635" cy="1935480"/>
          </a:xfrm>
          <a:prstGeom prst="rect">
            <a:avLst/>
          </a:prstGeom>
        </p:spPr>
        <p:txBody>
          <a:bodyPr vert="vert270" wrap="square" lIns="0" tIns="203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60"/>
              </a:spcBef>
            </a:pPr>
            <a:r>
              <a:rPr sz="550" spc="5" dirty="0">
                <a:solidFill>
                  <a:srgbClr val="DD2B1C"/>
                </a:solidFill>
                <a:latin typeface="Arial"/>
                <a:cs typeface="Arial"/>
              </a:rPr>
              <a:t>V.Ryan</a:t>
            </a:r>
            <a:r>
              <a:rPr sz="550" spc="0" dirty="0">
                <a:solidFill>
                  <a:srgbClr val="DD2B1C"/>
                </a:solidFill>
                <a:latin typeface="Arial"/>
                <a:cs typeface="Arial"/>
              </a:rPr>
              <a:t> </a:t>
            </a:r>
            <a:r>
              <a:rPr sz="550" spc="25" dirty="0">
                <a:solidFill>
                  <a:srgbClr val="DD2B1C"/>
                </a:solidFill>
                <a:latin typeface="Arial"/>
                <a:cs typeface="Arial"/>
              </a:rPr>
              <a:t>©</a:t>
            </a:r>
            <a:r>
              <a:rPr sz="550" spc="0" dirty="0">
                <a:solidFill>
                  <a:srgbClr val="DD2B1C"/>
                </a:solidFill>
                <a:latin typeface="Arial"/>
                <a:cs typeface="Arial"/>
              </a:rPr>
              <a:t> </a:t>
            </a:r>
            <a:r>
              <a:rPr sz="550" spc="10" dirty="0">
                <a:solidFill>
                  <a:srgbClr val="DD2B1C"/>
                </a:solidFill>
                <a:latin typeface="Arial"/>
                <a:cs typeface="Arial"/>
              </a:rPr>
              <a:t>2012</a:t>
            </a:r>
            <a:r>
              <a:rPr sz="550" spc="0" dirty="0">
                <a:solidFill>
                  <a:srgbClr val="DD2B1C"/>
                </a:solidFill>
                <a:latin typeface="Arial"/>
                <a:cs typeface="Arial"/>
              </a:rPr>
              <a:t> </a:t>
            </a:r>
            <a:r>
              <a:rPr sz="550" spc="10" dirty="0">
                <a:solidFill>
                  <a:srgbClr val="DD2B1C"/>
                </a:solidFill>
                <a:latin typeface="Arial"/>
                <a:cs typeface="Arial"/>
              </a:rPr>
              <a:t>World</a:t>
            </a:r>
            <a:r>
              <a:rPr sz="550" spc="-30" dirty="0">
                <a:solidFill>
                  <a:srgbClr val="DD2B1C"/>
                </a:solidFill>
                <a:latin typeface="Arial"/>
                <a:cs typeface="Arial"/>
              </a:rPr>
              <a:t> </a:t>
            </a:r>
            <a:r>
              <a:rPr sz="550" spc="10" dirty="0">
                <a:solidFill>
                  <a:srgbClr val="DD2B1C"/>
                </a:solidFill>
                <a:latin typeface="Arial"/>
                <a:cs typeface="Arial"/>
              </a:rPr>
              <a:t>Association</a:t>
            </a:r>
            <a:r>
              <a:rPr sz="550" spc="0" dirty="0">
                <a:solidFill>
                  <a:srgbClr val="DD2B1C"/>
                </a:solidFill>
                <a:latin typeface="Arial"/>
                <a:cs typeface="Arial"/>
              </a:rPr>
              <a:t> </a:t>
            </a:r>
            <a:r>
              <a:rPr sz="550" spc="10" dirty="0">
                <a:solidFill>
                  <a:srgbClr val="DD2B1C"/>
                </a:solidFill>
                <a:latin typeface="Arial"/>
                <a:cs typeface="Arial"/>
              </a:rPr>
              <a:t>of</a:t>
            </a:r>
            <a:r>
              <a:rPr sz="550" spc="-10" dirty="0">
                <a:solidFill>
                  <a:srgbClr val="DD2B1C"/>
                </a:solidFill>
                <a:latin typeface="Arial"/>
                <a:cs typeface="Arial"/>
              </a:rPr>
              <a:t> </a:t>
            </a:r>
            <a:r>
              <a:rPr sz="550" spc="5" dirty="0">
                <a:solidFill>
                  <a:srgbClr val="DD2B1C"/>
                </a:solidFill>
                <a:latin typeface="Arial"/>
                <a:cs typeface="Arial"/>
              </a:rPr>
              <a:t>Technology</a:t>
            </a:r>
            <a:r>
              <a:rPr sz="550" spc="-10" dirty="0">
                <a:solidFill>
                  <a:srgbClr val="DD2B1C"/>
                </a:solidFill>
                <a:latin typeface="Arial"/>
                <a:cs typeface="Arial"/>
              </a:rPr>
              <a:t> </a:t>
            </a:r>
            <a:r>
              <a:rPr sz="550" spc="5" dirty="0">
                <a:solidFill>
                  <a:srgbClr val="DD2B1C"/>
                </a:solidFill>
                <a:latin typeface="Arial"/>
                <a:cs typeface="Arial"/>
              </a:rPr>
              <a:t>Teachers</a:t>
            </a:r>
            <a:endParaRPr sz="55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141970" y="2845734"/>
            <a:ext cx="7922259" cy="0"/>
          </a:xfrm>
          <a:custGeom>
            <a:avLst/>
            <a:gdLst/>
            <a:ahLst/>
            <a:cxnLst/>
            <a:rect l="l" t="t" r="r" b="b"/>
            <a:pathLst>
              <a:path w="7922259">
                <a:moveTo>
                  <a:pt x="0" y="0"/>
                </a:moveTo>
                <a:lnTo>
                  <a:pt x="7921980" y="0"/>
                </a:lnTo>
              </a:path>
            </a:pathLst>
          </a:custGeom>
          <a:ln w="7199">
            <a:solidFill>
              <a:srgbClr val="DD2B1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130094" y="2845734"/>
            <a:ext cx="599440" cy="0"/>
          </a:xfrm>
          <a:custGeom>
            <a:avLst/>
            <a:gdLst/>
            <a:ahLst/>
            <a:cxnLst/>
            <a:rect l="l" t="t" r="r" b="b"/>
            <a:pathLst>
              <a:path w="599439">
                <a:moveTo>
                  <a:pt x="0" y="0"/>
                </a:moveTo>
                <a:lnTo>
                  <a:pt x="599438" y="0"/>
                </a:lnTo>
              </a:path>
            </a:pathLst>
          </a:custGeom>
          <a:ln w="7199">
            <a:solidFill>
              <a:srgbClr val="DD2B1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43464" y="7172052"/>
            <a:ext cx="10231755" cy="203200"/>
          </a:xfrm>
          <a:custGeom>
            <a:avLst/>
            <a:gdLst/>
            <a:ahLst/>
            <a:cxnLst/>
            <a:rect l="l" t="t" r="r" b="b"/>
            <a:pathLst>
              <a:path w="10231755" h="203200">
                <a:moveTo>
                  <a:pt x="0" y="0"/>
                </a:moveTo>
                <a:lnTo>
                  <a:pt x="10231462" y="0"/>
                </a:lnTo>
                <a:lnTo>
                  <a:pt x="10231462" y="203198"/>
                </a:lnTo>
                <a:lnTo>
                  <a:pt x="0" y="203198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19659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5776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99035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46658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94283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541907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8001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621283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668908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716532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751460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789562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83083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87846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926085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964183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00228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04356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091185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138808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176911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21501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256287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303912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1351537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1399161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143726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1478537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1526162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157378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1608714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164681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168809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1735715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1783339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1821437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185954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190081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1948439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1996062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2027811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206591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2107187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2154812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220243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2250061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228816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2329437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237706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242468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2459614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249771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253899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258661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2634239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2672337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271044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275171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2799337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2846962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2885065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2923167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296444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301206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305969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3107315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314541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318669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3234315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328194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3316866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3354969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339624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3443867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3491492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3529591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356769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3608967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365659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370421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3742311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378041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3821687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3869312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391693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3964561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400266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4043937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409156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413918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4174114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421221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425349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430111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4348739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4386837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442494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446621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4513837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4561462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4599565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4637667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467894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472656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477419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4821815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485991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490119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object 116"/>
          <p:cNvSpPr/>
          <p:nvPr/>
        </p:nvSpPr>
        <p:spPr>
          <a:xfrm>
            <a:off x="4948815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object 117"/>
          <p:cNvSpPr/>
          <p:nvPr/>
        </p:nvSpPr>
        <p:spPr>
          <a:xfrm>
            <a:off x="499644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" name="object 118"/>
          <p:cNvSpPr/>
          <p:nvPr/>
        </p:nvSpPr>
        <p:spPr>
          <a:xfrm>
            <a:off x="5031366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" name="object 119"/>
          <p:cNvSpPr/>
          <p:nvPr/>
        </p:nvSpPr>
        <p:spPr>
          <a:xfrm>
            <a:off x="5069469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" name="object 120"/>
          <p:cNvSpPr/>
          <p:nvPr/>
        </p:nvSpPr>
        <p:spPr>
          <a:xfrm>
            <a:off x="511074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" name="object 121"/>
          <p:cNvSpPr/>
          <p:nvPr/>
        </p:nvSpPr>
        <p:spPr>
          <a:xfrm>
            <a:off x="5158367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" name="object 122"/>
          <p:cNvSpPr/>
          <p:nvPr/>
        </p:nvSpPr>
        <p:spPr>
          <a:xfrm>
            <a:off x="5205992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" name="object 123"/>
          <p:cNvSpPr/>
          <p:nvPr/>
        </p:nvSpPr>
        <p:spPr>
          <a:xfrm>
            <a:off x="5244091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" name="object 124"/>
          <p:cNvSpPr/>
          <p:nvPr/>
        </p:nvSpPr>
        <p:spPr>
          <a:xfrm>
            <a:off x="528219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" name="object 125"/>
          <p:cNvSpPr/>
          <p:nvPr/>
        </p:nvSpPr>
        <p:spPr>
          <a:xfrm>
            <a:off x="5323467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" name="object 126"/>
          <p:cNvSpPr/>
          <p:nvPr/>
        </p:nvSpPr>
        <p:spPr>
          <a:xfrm>
            <a:off x="537109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" name="object 127"/>
          <p:cNvSpPr/>
          <p:nvPr/>
        </p:nvSpPr>
        <p:spPr>
          <a:xfrm>
            <a:off x="541871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" name="object 128"/>
          <p:cNvSpPr/>
          <p:nvPr/>
        </p:nvSpPr>
        <p:spPr>
          <a:xfrm>
            <a:off x="5450465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" name="object 129"/>
          <p:cNvSpPr/>
          <p:nvPr/>
        </p:nvSpPr>
        <p:spPr>
          <a:xfrm>
            <a:off x="548856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" name="object 130"/>
          <p:cNvSpPr/>
          <p:nvPr/>
        </p:nvSpPr>
        <p:spPr>
          <a:xfrm>
            <a:off x="552984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" name="object 131"/>
          <p:cNvSpPr/>
          <p:nvPr/>
        </p:nvSpPr>
        <p:spPr>
          <a:xfrm>
            <a:off x="5577465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" name="object 132"/>
          <p:cNvSpPr/>
          <p:nvPr/>
        </p:nvSpPr>
        <p:spPr>
          <a:xfrm>
            <a:off x="562509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" name="object 133"/>
          <p:cNvSpPr/>
          <p:nvPr/>
        </p:nvSpPr>
        <p:spPr>
          <a:xfrm>
            <a:off x="5672714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" name="object 134"/>
          <p:cNvSpPr/>
          <p:nvPr/>
        </p:nvSpPr>
        <p:spPr>
          <a:xfrm>
            <a:off x="571081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" name="object 135"/>
          <p:cNvSpPr/>
          <p:nvPr/>
        </p:nvSpPr>
        <p:spPr>
          <a:xfrm>
            <a:off x="575209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" name="object 136"/>
          <p:cNvSpPr/>
          <p:nvPr/>
        </p:nvSpPr>
        <p:spPr>
          <a:xfrm>
            <a:off x="5799715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" name="object 137"/>
          <p:cNvSpPr/>
          <p:nvPr/>
        </p:nvSpPr>
        <p:spPr>
          <a:xfrm>
            <a:off x="5847339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" name="object 138"/>
          <p:cNvSpPr/>
          <p:nvPr/>
        </p:nvSpPr>
        <p:spPr>
          <a:xfrm>
            <a:off x="5882266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" name="object 139"/>
          <p:cNvSpPr/>
          <p:nvPr/>
        </p:nvSpPr>
        <p:spPr>
          <a:xfrm>
            <a:off x="5920369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" name="object 140"/>
          <p:cNvSpPr/>
          <p:nvPr/>
        </p:nvSpPr>
        <p:spPr>
          <a:xfrm>
            <a:off x="5961642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" name="object 141"/>
          <p:cNvSpPr/>
          <p:nvPr/>
        </p:nvSpPr>
        <p:spPr>
          <a:xfrm>
            <a:off x="6009267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" name="object 142"/>
          <p:cNvSpPr/>
          <p:nvPr/>
        </p:nvSpPr>
        <p:spPr>
          <a:xfrm>
            <a:off x="605689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" name="object 143"/>
          <p:cNvSpPr/>
          <p:nvPr/>
        </p:nvSpPr>
        <p:spPr>
          <a:xfrm>
            <a:off x="6094990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" name="object 144"/>
          <p:cNvSpPr/>
          <p:nvPr/>
        </p:nvSpPr>
        <p:spPr>
          <a:xfrm>
            <a:off x="6133092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" name="object 145"/>
          <p:cNvSpPr/>
          <p:nvPr/>
        </p:nvSpPr>
        <p:spPr>
          <a:xfrm>
            <a:off x="617436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" name="object 146"/>
          <p:cNvSpPr/>
          <p:nvPr/>
        </p:nvSpPr>
        <p:spPr>
          <a:xfrm>
            <a:off x="622199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" name="object 147"/>
          <p:cNvSpPr/>
          <p:nvPr/>
        </p:nvSpPr>
        <p:spPr>
          <a:xfrm>
            <a:off x="626961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" name="object 148"/>
          <p:cNvSpPr/>
          <p:nvPr/>
        </p:nvSpPr>
        <p:spPr>
          <a:xfrm>
            <a:off x="6307717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" name="object 149"/>
          <p:cNvSpPr/>
          <p:nvPr/>
        </p:nvSpPr>
        <p:spPr>
          <a:xfrm>
            <a:off x="634582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" name="object 150"/>
          <p:cNvSpPr/>
          <p:nvPr/>
        </p:nvSpPr>
        <p:spPr>
          <a:xfrm>
            <a:off x="6387095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" name="object 151"/>
          <p:cNvSpPr/>
          <p:nvPr/>
        </p:nvSpPr>
        <p:spPr>
          <a:xfrm>
            <a:off x="6434719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" name="object 152"/>
          <p:cNvSpPr/>
          <p:nvPr/>
        </p:nvSpPr>
        <p:spPr>
          <a:xfrm>
            <a:off x="648234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" name="object 153"/>
          <p:cNvSpPr/>
          <p:nvPr/>
        </p:nvSpPr>
        <p:spPr>
          <a:xfrm>
            <a:off x="6529968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" name="object 154"/>
          <p:cNvSpPr/>
          <p:nvPr/>
        </p:nvSpPr>
        <p:spPr>
          <a:xfrm>
            <a:off x="656807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" name="object 155"/>
          <p:cNvSpPr/>
          <p:nvPr/>
        </p:nvSpPr>
        <p:spPr>
          <a:xfrm>
            <a:off x="6609343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" name="object 156"/>
          <p:cNvSpPr/>
          <p:nvPr/>
        </p:nvSpPr>
        <p:spPr>
          <a:xfrm>
            <a:off x="6656968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" name="object 157"/>
          <p:cNvSpPr/>
          <p:nvPr/>
        </p:nvSpPr>
        <p:spPr>
          <a:xfrm>
            <a:off x="6704593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" name="object 158"/>
          <p:cNvSpPr/>
          <p:nvPr/>
        </p:nvSpPr>
        <p:spPr>
          <a:xfrm>
            <a:off x="6739520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" name="object 159"/>
          <p:cNvSpPr/>
          <p:nvPr/>
        </p:nvSpPr>
        <p:spPr>
          <a:xfrm>
            <a:off x="6777622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" name="object 160"/>
          <p:cNvSpPr/>
          <p:nvPr/>
        </p:nvSpPr>
        <p:spPr>
          <a:xfrm>
            <a:off x="681889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" name="object 161"/>
          <p:cNvSpPr/>
          <p:nvPr/>
        </p:nvSpPr>
        <p:spPr>
          <a:xfrm>
            <a:off x="686652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" name="object 162"/>
          <p:cNvSpPr/>
          <p:nvPr/>
        </p:nvSpPr>
        <p:spPr>
          <a:xfrm>
            <a:off x="6914145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" name="object 163"/>
          <p:cNvSpPr/>
          <p:nvPr/>
        </p:nvSpPr>
        <p:spPr>
          <a:xfrm>
            <a:off x="6952243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" name="object 164"/>
          <p:cNvSpPr/>
          <p:nvPr/>
        </p:nvSpPr>
        <p:spPr>
          <a:xfrm>
            <a:off x="699034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" name="object 165"/>
          <p:cNvSpPr/>
          <p:nvPr/>
        </p:nvSpPr>
        <p:spPr>
          <a:xfrm>
            <a:off x="703162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" name="object 166"/>
          <p:cNvSpPr/>
          <p:nvPr/>
        </p:nvSpPr>
        <p:spPr>
          <a:xfrm>
            <a:off x="7079245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" name="object 167"/>
          <p:cNvSpPr/>
          <p:nvPr/>
        </p:nvSpPr>
        <p:spPr>
          <a:xfrm>
            <a:off x="7126868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" name="object 168"/>
          <p:cNvSpPr/>
          <p:nvPr/>
        </p:nvSpPr>
        <p:spPr>
          <a:xfrm>
            <a:off x="7203064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" name="object 169"/>
          <p:cNvSpPr/>
          <p:nvPr/>
        </p:nvSpPr>
        <p:spPr>
          <a:xfrm>
            <a:off x="724116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" name="object 170"/>
          <p:cNvSpPr/>
          <p:nvPr/>
        </p:nvSpPr>
        <p:spPr>
          <a:xfrm>
            <a:off x="7282439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" name="object 171"/>
          <p:cNvSpPr/>
          <p:nvPr/>
        </p:nvSpPr>
        <p:spPr>
          <a:xfrm>
            <a:off x="733006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" name="object 172"/>
          <p:cNvSpPr/>
          <p:nvPr/>
        </p:nvSpPr>
        <p:spPr>
          <a:xfrm>
            <a:off x="7377689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" name="object 173"/>
          <p:cNvSpPr/>
          <p:nvPr/>
        </p:nvSpPr>
        <p:spPr>
          <a:xfrm>
            <a:off x="7425312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" name="object 174"/>
          <p:cNvSpPr/>
          <p:nvPr/>
        </p:nvSpPr>
        <p:spPr>
          <a:xfrm>
            <a:off x="746341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" name="object 175"/>
          <p:cNvSpPr/>
          <p:nvPr/>
        </p:nvSpPr>
        <p:spPr>
          <a:xfrm>
            <a:off x="7504689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" name="object 176"/>
          <p:cNvSpPr/>
          <p:nvPr/>
        </p:nvSpPr>
        <p:spPr>
          <a:xfrm>
            <a:off x="755231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" name="object 177"/>
          <p:cNvSpPr/>
          <p:nvPr/>
        </p:nvSpPr>
        <p:spPr>
          <a:xfrm>
            <a:off x="7599937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" name="object 178"/>
          <p:cNvSpPr/>
          <p:nvPr/>
        </p:nvSpPr>
        <p:spPr>
          <a:xfrm>
            <a:off x="7634864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" name="object 179"/>
          <p:cNvSpPr/>
          <p:nvPr/>
        </p:nvSpPr>
        <p:spPr>
          <a:xfrm>
            <a:off x="7672968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" name="object 180"/>
          <p:cNvSpPr/>
          <p:nvPr/>
        </p:nvSpPr>
        <p:spPr>
          <a:xfrm>
            <a:off x="771424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" name="object 181"/>
          <p:cNvSpPr/>
          <p:nvPr/>
        </p:nvSpPr>
        <p:spPr>
          <a:xfrm>
            <a:off x="776186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" name="object 182"/>
          <p:cNvSpPr/>
          <p:nvPr/>
        </p:nvSpPr>
        <p:spPr>
          <a:xfrm>
            <a:off x="7809489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" name="object 183"/>
          <p:cNvSpPr/>
          <p:nvPr/>
        </p:nvSpPr>
        <p:spPr>
          <a:xfrm>
            <a:off x="7847589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" name="object 184"/>
          <p:cNvSpPr/>
          <p:nvPr/>
        </p:nvSpPr>
        <p:spPr>
          <a:xfrm>
            <a:off x="788569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" name="object 185"/>
          <p:cNvSpPr/>
          <p:nvPr/>
        </p:nvSpPr>
        <p:spPr>
          <a:xfrm>
            <a:off x="792696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" name="object 186"/>
          <p:cNvSpPr/>
          <p:nvPr/>
        </p:nvSpPr>
        <p:spPr>
          <a:xfrm>
            <a:off x="7974589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" name="object 187"/>
          <p:cNvSpPr/>
          <p:nvPr/>
        </p:nvSpPr>
        <p:spPr>
          <a:xfrm>
            <a:off x="802221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" name="object 188"/>
          <p:cNvSpPr/>
          <p:nvPr/>
        </p:nvSpPr>
        <p:spPr>
          <a:xfrm>
            <a:off x="8060316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" name="object 189"/>
          <p:cNvSpPr/>
          <p:nvPr/>
        </p:nvSpPr>
        <p:spPr>
          <a:xfrm>
            <a:off x="8098418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" name="object 190"/>
          <p:cNvSpPr/>
          <p:nvPr/>
        </p:nvSpPr>
        <p:spPr>
          <a:xfrm>
            <a:off x="8139693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" name="object 191"/>
          <p:cNvSpPr/>
          <p:nvPr/>
        </p:nvSpPr>
        <p:spPr>
          <a:xfrm>
            <a:off x="8187318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" name="object 192"/>
          <p:cNvSpPr/>
          <p:nvPr/>
        </p:nvSpPr>
        <p:spPr>
          <a:xfrm>
            <a:off x="8234943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" name="object 193"/>
          <p:cNvSpPr/>
          <p:nvPr/>
        </p:nvSpPr>
        <p:spPr>
          <a:xfrm>
            <a:off x="8282566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" name="object 194"/>
          <p:cNvSpPr/>
          <p:nvPr/>
        </p:nvSpPr>
        <p:spPr>
          <a:xfrm>
            <a:off x="8320668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" name="object 195"/>
          <p:cNvSpPr/>
          <p:nvPr/>
        </p:nvSpPr>
        <p:spPr>
          <a:xfrm>
            <a:off x="8361943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" name="object 196"/>
          <p:cNvSpPr/>
          <p:nvPr/>
        </p:nvSpPr>
        <p:spPr>
          <a:xfrm>
            <a:off x="8409568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" name="object 197"/>
          <p:cNvSpPr/>
          <p:nvPr/>
        </p:nvSpPr>
        <p:spPr>
          <a:xfrm>
            <a:off x="845719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8" name="object 198"/>
          <p:cNvSpPr/>
          <p:nvPr/>
        </p:nvSpPr>
        <p:spPr>
          <a:xfrm>
            <a:off x="8492118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9" name="object 199"/>
          <p:cNvSpPr/>
          <p:nvPr/>
        </p:nvSpPr>
        <p:spPr>
          <a:xfrm>
            <a:off x="853022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0" name="object 200"/>
          <p:cNvSpPr/>
          <p:nvPr/>
        </p:nvSpPr>
        <p:spPr>
          <a:xfrm>
            <a:off x="8571495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1" name="object 201"/>
          <p:cNvSpPr/>
          <p:nvPr/>
        </p:nvSpPr>
        <p:spPr>
          <a:xfrm>
            <a:off x="861912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2" name="object 202"/>
          <p:cNvSpPr/>
          <p:nvPr/>
        </p:nvSpPr>
        <p:spPr>
          <a:xfrm>
            <a:off x="8666743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3" name="object 203"/>
          <p:cNvSpPr/>
          <p:nvPr/>
        </p:nvSpPr>
        <p:spPr>
          <a:xfrm>
            <a:off x="8704843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4" name="object 204"/>
          <p:cNvSpPr/>
          <p:nvPr/>
        </p:nvSpPr>
        <p:spPr>
          <a:xfrm>
            <a:off x="8742945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5" name="object 205"/>
          <p:cNvSpPr/>
          <p:nvPr/>
        </p:nvSpPr>
        <p:spPr>
          <a:xfrm>
            <a:off x="8784218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6" name="object 206"/>
          <p:cNvSpPr/>
          <p:nvPr/>
        </p:nvSpPr>
        <p:spPr>
          <a:xfrm>
            <a:off x="8831843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7" name="object 207"/>
          <p:cNvSpPr/>
          <p:nvPr/>
        </p:nvSpPr>
        <p:spPr>
          <a:xfrm>
            <a:off x="8879468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8" name="object 208"/>
          <p:cNvSpPr/>
          <p:nvPr/>
        </p:nvSpPr>
        <p:spPr>
          <a:xfrm>
            <a:off x="8911216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9" name="object 209"/>
          <p:cNvSpPr/>
          <p:nvPr/>
        </p:nvSpPr>
        <p:spPr>
          <a:xfrm>
            <a:off x="8949318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0" name="object 210"/>
          <p:cNvSpPr/>
          <p:nvPr/>
        </p:nvSpPr>
        <p:spPr>
          <a:xfrm>
            <a:off x="8990593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1" name="object 211"/>
          <p:cNvSpPr/>
          <p:nvPr/>
        </p:nvSpPr>
        <p:spPr>
          <a:xfrm>
            <a:off x="9038218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2" name="object 212"/>
          <p:cNvSpPr/>
          <p:nvPr/>
        </p:nvSpPr>
        <p:spPr>
          <a:xfrm>
            <a:off x="908584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3" name="object 213"/>
          <p:cNvSpPr/>
          <p:nvPr/>
        </p:nvSpPr>
        <p:spPr>
          <a:xfrm>
            <a:off x="9133466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4" name="object 214"/>
          <p:cNvSpPr/>
          <p:nvPr/>
        </p:nvSpPr>
        <p:spPr>
          <a:xfrm>
            <a:off x="9171568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5" name="object 215"/>
          <p:cNvSpPr/>
          <p:nvPr/>
        </p:nvSpPr>
        <p:spPr>
          <a:xfrm>
            <a:off x="9212843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6" name="object 216"/>
          <p:cNvSpPr/>
          <p:nvPr/>
        </p:nvSpPr>
        <p:spPr>
          <a:xfrm>
            <a:off x="926046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7" name="object 217"/>
          <p:cNvSpPr/>
          <p:nvPr/>
        </p:nvSpPr>
        <p:spPr>
          <a:xfrm>
            <a:off x="930809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8" name="object 218"/>
          <p:cNvSpPr/>
          <p:nvPr/>
        </p:nvSpPr>
        <p:spPr>
          <a:xfrm>
            <a:off x="9343018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9" name="object 219"/>
          <p:cNvSpPr/>
          <p:nvPr/>
        </p:nvSpPr>
        <p:spPr>
          <a:xfrm>
            <a:off x="938112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0" name="object 220"/>
          <p:cNvSpPr/>
          <p:nvPr/>
        </p:nvSpPr>
        <p:spPr>
          <a:xfrm>
            <a:off x="9422395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1" name="object 221"/>
          <p:cNvSpPr/>
          <p:nvPr/>
        </p:nvSpPr>
        <p:spPr>
          <a:xfrm>
            <a:off x="9470018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2" name="object 222"/>
          <p:cNvSpPr/>
          <p:nvPr/>
        </p:nvSpPr>
        <p:spPr>
          <a:xfrm>
            <a:off x="9517643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3" name="object 223"/>
          <p:cNvSpPr/>
          <p:nvPr/>
        </p:nvSpPr>
        <p:spPr>
          <a:xfrm>
            <a:off x="9555743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4" name="object 224"/>
          <p:cNvSpPr/>
          <p:nvPr/>
        </p:nvSpPr>
        <p:spPr>
          <a:xfrm>
            <a:off x="9593845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5" name="object 225"/>
          <p:cNvSpPr/>
          <p:nvPr/>
        </p:nvSpPr>
        <p:spPr>
          <a:xfrm>
            <a:off x="9635118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6" name="object 226"/>
          <p:cNvSpPr/>
          <p:nvPr/>
        </p:nvSpPr>
        <p:spPr>
          <a:xfrm>
            <a:off x="9682743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7" name="object 227"/>
          <p:cNvSpPr/>
          <p:nvPr/>
        </p:nvSpPr>
        <p:spPr>
          <a:xfrm>
            <a:off x="9730368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8" name="object 228"/>
          <p:cNvSpPr/>
          <p:nvPr/>
        </p:nvSpPr>
        <p:spPr>
          <a:xfrm>
            <a:off x="9768470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9" name="object 229"/>
          <p:cNvSpPr/>
          <p:nvPr/>
        </p:nvSpPr>
        <p:spPr>
          <a:xfrm>
            <a:off x="9806572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0" name="object 230"/>
          <p:cNvSpPr/>
          <p:nvPr/>
        </p:nvSpPr>
        <p:spPr>
          <a:xfrm>
            <a:off x="984784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1" name="object 231"/>
          <p:cNvSpPr/>
          <p:nvPr/>
        </p:nvSpPr>
        <p:spPr>
          <a:xfrm>
            <a:off x="989547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2" name="object 232"/>
          <p:cNvSpPr/>
          <p:nvPr/>
        </p:nvSpPr>
        <p:spPr>
          <a:xfrm>
            <a:off x="9943095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3" name="object 233"/>
          <p:cNvSpPr/>
          <p:nvPr/>
        </p:nvSpPr>
        <p:spPr>
          <a:xfrm>
            <a:off x="9990720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4" name="object 234"/>
          <p:cNvSpPr/>
          <p:nvPr/>
        </p:nvSpPr>
        <p:spPr>
          <a:xfrm>
            <a:off x="10028822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5" name="object 235"/>
          <p:cNvSpPr/>
          <p:nvPr/>
        </p:nvSpPr>
        <p:spPr>
          <a:xfrm>
            <a:off x="1007009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6" name="object 236"/>
          <p:cNvSpPr/>
          <p:nvPr/>
        </p:nvSpPr>
        <p:spPr>
          <a:xfrm>
            <a:off x="1011772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7" name="object 237"/>
          <p:cNvSpPr/>
          <p:nvPr/>
        </p:nvSpPr>
        <p:spPr>
          <a:xfrm>
            <a:off x="10165345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8" name="object 238"/>
          <p:cNvSpPr/>
          <p:nvPr/>
        </p:nvSpPr>
        <p:spPr>
          <a:xfrm>
            <a:off x="10200272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9" name="object 239"/>
          <p:cNvSpPr/>
          <p:nvPr/>
        </p:nvSpPr>
        <p:spPr>
          <a:xfrm>
            <a:off x="1023837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0" name="object 240"/>
          <p:cNvSpPr/>
          <p:nvPr/>
        </p:nvSpPr>
        <p:spPr>
          <a:xfrm>
            <a:off x="10279649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1" name="object 241"/>
          <p:cNvSpPr/>
          <p:nvPr/>
        </p:nvSpPr>
        <p:spPr>
          <a:xfrm>
            <a:off x="10327272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2" name="object 242"/>
          <p:cNvSpPr/>
          <p:nvPr/>
        </p:nvSpPr>
        <p:spPr>
          <a:xfrm>
            <a:off x="10374897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3" name="object 243"/>
          <p:cNvSpPr/>
          <p:nvPr/>
        </p:nvSpPr>
        <p:spPr>
          <a:xfrm>
            <a:off x="10412996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4" name="object 244"/>
          <p:cNvSpPr/>
          <p:nvPr/>
        </p:nvSpPr>
        <p:spPr>
          <a:xfrm>
            <a:off x="187913" y="480744"/>
            <a:ext cx="0" cy="6896734"/>
          </a:xfrm>
          <a:custGeom>
            <a:avLst/>
            <a:gdLst/>
            <a:ahLst/>
            <a:cxnLst/>
            <a:rect l="l" t="t" r="r" b="b"/>
            <a:pathLst>
              <a:path h="6896734">
                <a:moveTo>
                  <a:pt x="0" y="0"/>
                </a:moveTo>
                <a:lnTo>
                  <a:pt x="0" y="6896112"/>
                </a:lnTo>
              </a:path>
            </a:pathLst>
          </a:custGeom>
          <a:ln w="179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5" name="object 245"/>
          <p:cNvSpPr/>
          <p:nvPr/>
        </p:nvSpPr>
        <p:spPr>
          <a:xfrm>
            <a:off x="10525719" y="477569"/>
            <a:ext cx="0" cy="6899909"/>
          </a:xfrm>
          <a:custGeom>
            <a:avLst/>
            <a:gdLst/>
            <a:ahLst/>
            <a:cxnLst/>
            <a:rect l="l" t="t" r="r" b="b"/>
            <a:pathLst>
              <a:path h="6899909">
                <a:moveTo>
                  <a:pt x="0" y="0"/>
                </a:moveTo>
                <a:lnTo>
                  <a:pt x="0" y="6899287"/>
                </a:lnTo>
              </a:path>
            </a:pathLst>
          </a:custGeom>
          <a:ln w="179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6" name="object 246"/>
          <p:cNvSpPr txBox="1"/>
          <p:nvPr/>
        </p:nvSpPr>
        <p:spPr>
          <a:xfrm>
            <a:off x="4661428" y="252152"/>
            <a:ext cx="241363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25" dirty="0">
                <a:solidFill>
                  <a:srgbClr val="151616"/>
                </a:solidFill>
                <a:latin typeface="Arial"/>
                <a:cs typeface="Arial"/>
              </a:rPr>
              <a:t>PRODUCT</a:t>
            </a:r>
            <a:r>
              <a:rPr sz="1400" b="1" spc="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b="1" spc="30" dirty="0">
                <a:solidFill>
                  <a:srgbClr val="151616"/>
                </a:solidFill>
                <a:latin typeface="Arial"/>
                <a:cs typeface="Arial"/>
              </a:rPr>
              <a:t>DEVELOPMENT</a:t>
            </a:r>
            <a:endParaRPr sz="1400">
              <a:latin typeface="Arial"/>
              <a:cs typeface="Arial"/>
            </a:endParaRPr>
          </a:p>
        </p:txBody>
      </p:sp>
      <p:sp>
        <p:nvSpPr>
          <p:cNvPr id="247" name="object 247"/>
          <p:cNvSpPr txBox="1"/>
          <p:nvPr/>
        </p:nvSpPr>
        <p:spPr>
          <a:xfrm>
            <a:off x="9589033" y="226750"/>
            <a:ext cx="89408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25" dirty="0">
                <a:solidFill>
                  <a:srgbClr val="151616"/>
                </a:solidFill>
                <a:latin typeface="Arial"/>
                <a:cs typeface="Arial"/>
              </a:rPr>
              <a:t>SHEET</a:t>
            </a:r>
            <a:r>
              <a:rPr sz="1400" b="1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b="1" spc="-5" dirty="0">
                <a:solidFill>
                  <a:srgbClr val="151616"/>
                </a:solidFill>
                <a:latin typeface="Arial"/>
                <a:cs typeface="Arial"/>
              </a:rPr>
              <a:t>10</a:t>
            </a:r>
            <a:endParaRPr sz="1400">
              <a:latin typeface="Arial"/>
              <a:cs typeface="Arial"/>
            </a:endParaRPr>
          </a:p>
        </p:txBody>
      </p:sp>
      <p:sp>
        <p:nvSpPr>
          <p:cNvPr id="248" name="object 248"/>
          <p:cNvSpPr/>
          <p:nvPr/>
        </p:nvSpPr>
        <p:spPr>
          <a:xfrm>
            <a:off x="179165" y="480765"/>
            <a:ext cx="10354310" cy="0"/>
          </a:xfrm>
          <a:custGeom>
            <a:avLst/>
            <a:gdLst/>
            <a:ahLst/>
            <a:cxnLst/>
            <a:rect l="l" t="t" r="r" b="b"/>
            <a:pathLst>
              <a:path w="10354310">
                <a:moveTo>
                  <a:pt x="0" y="0"/>
                </a:moveTo>
                <a:lnTo>
                  <a:pt x="10354124" y="0"/>
                </a:lnTo>
              </a:path>
            </a:pathLst>
          </a:custGeom>
          <a:ln w="179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9" name="object 249"/>
          <p:cNvSpPr txBox="1"/>
          <p:nvPr/>
        </p:nvSpPr>
        <p:spPr>
          <a:xfrm>
            <a:off x="318024" y="252152"/>
            <a:ext cx="63055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25" dirty="0">
                <a:solidFill>
                  <a:srgbClr val="151616"/>
                </a:solidFill>
                <a:latin typeface="Arial"/>
                <a:cs typeface="Arial"/>
              </a:rPr>
              <a:t>NAME:</a:t>
            </a:r>
            <a:endParaRPr sz="1400">
              <a:latin typeface="Arial"/>
              <a:cs typeface="Arial"/>
            </a:endParaRPr>
          </a:p>
        </p:txBody>
      </p:sp>
      <p:sp>
        <p:nvSpPr>
          <p:cNvPr id="250" name="object 250"/>
          <p:cNvSpPr/>
          <p:nvPr/>
        </p:nvSpPr>
        <p:spPr>
          <a:xfrm>
            <a:off x="1479469" y="1256964"/>
            <a:ext cx="869950" cy="1531620"/>
          </a:xfrm>
          <a:custGeom>
            <a:avLst/>
            <a:gdLst/>
            <a:ahLst/>
            <a:cxnLst/>
            <a:rect l="l" t="t" r="r" b="b"/>
            <a:pathLst>
              <a:path w="869950" h="1531620">
                <a:moveTo>
                  <a:pt x="0" y="0"/>
                </a:moveTo>
                <a:lnTo>
                  <a:pt x="869645" y="0"/>
                </a:lnTo>
                <a:lnTo>
                  <a:pt x="869645" y="1531620"/>
                </a:lnTo>
                <a:lnTo>
                  <a:pt x="0" y="1531620"/>
                </a:lnTo>
                <a:lnTo>
                  <a:pt x="0" y="0"/>
                </a:lnTo>
                <a:close/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1" name="object 251"/>
          <p:cNvSpPr/>
          <p:nvPr/>
        </p:nvSpPr>
        <p:spPr>
          <a:xfrm>
            <a:off x="1657148" y="1211244"/>
            <a:ext cx="514350" cy="1036319"/>
          </a:xfrm>
          <a:custGeom>
            <a:avLst/>
            <a:gdLst/>
            <a:ahLst/>
            <a:cxnLst/>
            <a:rect l="l" t="t" r="r" b="b"/>
            <a:pathLst>
              <a:path w="514350" h="1036319">
                <a:moveTo>
                  <a:pt x="0" y="0"/>
                </a:moveTo>
                <a:lnTo>
                  <a:pt x="514350" y="0"/>
                </a:lnTo>
                <a:lnTo>
                  <a:pt x="514350" y="1036318"/>
                </a:lnTo>
                <a:lnTo>
                  <a:pt x="0" y="1036318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2" name="object 252"/>
          <p:cNvSpPr/>
          <p:nvPr/>
        </p:nvSpPr>
        <p:spPr>
          <a:xfrm>
            <a:off x="1657148" y="1211244"/>
            <a:ext cx="514350" cy="1036319"/>
          </a:xfrm>
          <a:custGeom>
            <a:avLst/>
            <a:gdLst/>
            <a:ahLst/>
            <a:cxnLst/>
            <a:rect l="l" t="t" r="r" b="b"/>
            <a:pathLst>
              <a:path w="514350" h="1036319">
                <a:moveTo>
                  <a:pt x="0" y="0"/>
                </a:moveTo>
                <a:lnTo>
                  <a:pt x="514350" y="0"/>
                </a:lnTo>
                <a:lnTo>
                  <a:pt x="514350" y="1036318"/>
                </a:lnTo>
                <a:lnTo>
                  <a:pt x="0" y="1036318"/>
                </a:lnTo>
                <a:lnTo>
                  <a:pt x="0" y="0"/>
                </a:lnTo>
                <a:close/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3" name="object 253"/>
          <p:cNvSpPr/>
          <p:nvPr/>
        </p:nvSpPr>
        <p:spPr>
          <a:xfrm>
            <a:off x="1665349" y="1664633"/>
            <a:ext cx="499109" cy="461009"/>
          </a:xfrm>
          <a:custGeom>
            <a:avLst/>
            <a:gdLst/>
            <a:ahLst/>
            <a:cxnLst/>
            <a:rect l="l" t="t" r="r" b="b"/>
            <a:pathLst>
              <a:path w="499110" h="461010">
                <a:moveTo>
                  <a:pt x="249555" y="0"/>
                </a:moveTo>
                <a:lnTo>
                  <a:pt x="299848" y="4683"/>
                </a:lnTo>
                <a:lnTo>
                  <a:pt x="346691" y="18114"/>
                </a:lnTo>
                <a:lnTo>
                  <a:pt x="389081" y="39366"/>
                </a:lnTo>
                <a:lnTo>
                  <a:pt x="426014" y="67513"/>
                </a:lnTo>
                <a:lnTo>
                  <a:pt x="456487" y="101626"/>
                </a:lnTo>
                <a:lnTo>
                  <a:pt x="479496" y="140781"/>
                </a:lnTo>
                <a:lnTo>
                  <a:pt x="494037" y="184049"/>
                </a:lnTo>
                <a:lnTo>
                  <a:pt x="499107" y="230503"/>
                </a:lnTo>
                <a:lnTo>
                  <a:pt x="494037" y="276959"/>
                </a:lnTo>
                <a:lnTo>
                  <a:pt x="479496" y="320228"/>
                </a:lnTo>
                <a:lnTo>
                  <a:pt x="456487" y="359383"/>
                </a:lnTo>
                <a:lnTo>
                  <a:pt x="426014" y="393497"/>
                </a:lnTo>
                <a:lnTo>
                  <a:pt x="389081" y="421644"/>
                </a:lnTo>
                <a:lnTo>
                  <a:pt x="346691" y="442897"/>
                </a:lnTo>
                <a:lnTo>
                  <a:pt x="299848" y="456328"/>
                </a:lnTo>
                <a:lnTo>
                  <a:pt x="249555" y="461011"/>
                </a:lnTo>
                <a:lnTo>
                  <a:pt x="199260" y="456328"/>
                </a:lnTo>
                <a:lnTo>
                  <a:pt x="152416" y="442897"/>
                </a:lnTo>
                <a:lnTo>
                  <a:pt x="110026" y="421644"/>
                </a:lnTo>
                <a:lnTo>
                  <a:pt x="73092" y="393497"/>
                </a:lnTo>
                <a:lnTo>
                  <a:pt x="42620" y="359383"/>
                </a:lnTo>
                <a:lnTo>
                  <a:pt x="19611" y="320228"/>
                </a:lnTo>
                <a:lnTo>
                  <a:pt x="5070" y="276959"/>
                </a:lnTo>
                <a:lnTo>
                  <a:pt x="0" y="230503"/>
                </a:lnTo>
                <a:lnTo>
                  <a:pt x="5070" y="184049"/>
                </a:lnTo>
                <a:lnTo>
                  <a:pt x="19611" y="140781"/>
                </a:lnTo>
                <a:lnTo>
                  <a:pt x="42620" y="101626"/>
                </a:lnTo>
                <a:lnTo>
                  <a:pt x="73092" y="67513"/>
                </a:lnTo>
                <a:lnTo>
                  <a:pt x="110026" y="39366"/>
                </a:lnTo>
                <a:lnTo>
                  <a:pt x="152416" y="18114"/>
                </a:lnTo>
                <a:lnTo>
                  <a:pt x="199260" y="4683"/>
                </a:lnTo>
                <a:lnTo>
                  <a:pt x="249555" y="0"/>
                </a:lnTo>
                <a:close/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4" name="object 254"/>
          <p:cNvSpPr/>
          <p:nvPr/>
        </p:nvSpPr>
        <p:spPr>
          <a:xfrm>
            <a:off x="1868223" y="2121833"/>
            <a:ext cx="90805" cy="43815"/>
          </a:xfrm>
          <a:custGeom>
            <a:avLst/>
            <a:gdLst/>
            <a:ahLst/>
            <a:cxnLst/>
            <a:rect l="l" t="t" r="r" b="b"/>
            <a:pathLst>
              <a:path w="90805" h="43814">
                <a:moveTo>
                  <a:pt x="0" y="0"/>
                </a:moveTo>
                <a:lnTo>
                  <a:pt x="21943" y="3339"/>
                </a:lnTo>
                <a:lnTo>
                  <a:pt x="45242" y="4531"/>
                </a:lnTo>
                <a:lnTo>
                  <a:pt x="68542" y="3457"/>
                </a:lnTo>
                <a:lnTo>
                  <a:pt x="90490" y="0"/>
                </a:lnTo>
                <a:lnTo>
                  <a:pt x="73511" y="36642"/>
                </a:lnTo>
                <a:lnTo>
                  <a:pt x="40840" y="43491"/>
                </a:lnTo>
                <a:lnTo>
                  <a:pt x="10371" y="28594"/>
                </a:lnTo>
                <a:lnTo>
                  <a:pt x="0" y="0"/>
                </a:lnTo>
                <a:close/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5" name="object 255"/>
          <p:cNvSpPr/>
          <p:nvPr/>
        </p:nvSpPr>
        <p:spPr>
          <a:xfrm>
            <a:off x="1479041" y="2792155"/>
            <a:ext cx="870585" cy="52069"/>
          </a:xfrm>
          <a:custGeom>
            <a:avLst/>
            <a:gdLst/>
            <a:ahLst/>
            <a:cxnLst/>
            <a:rect l="l" t="t" r="r" b="b"/>
            <a:pathLst>
              <a:path w="870585" h="52069">
                <a:moveTo>
                  <a:pt x="0" y="0"/>
                </a:moveTo>
                <a:lnTo>
                  <a:pt x="870544" y="0"/>
                </a:lnTo>
                <a:lnTo>
                  <a:pt x="870544" y="51437"/>
                </a:lnTo>
                <a:lnTo>
                  <a:pt x="0" y="51437"/>
                </a:lnTo>
                <a:lnTo>
                  <a:pt x="0" y="0"/>
                </a:lnTo>
                <a:close/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6" name="object 256"/>
          <p:cNvSpPr/>
          <p:nvPr/>
        </p:nvSpPr>
        <p:spPr>
          <a:xfrm>
            <a:off x="1729532" y="2715241"/>
            <a:ext cx="412750" cy="168910"/>
          </a:xfrm>
          <a:custGeom>
            <a:avLst/>
            <a:gdLst/>
            <a:ahLst/>
            <a:cxnLst/>
            <a:rect l="l" t="t" r="r" b="b"/>
            <a:pathLst>
              <a:path w="412750" h="168910">
                <a:moveTo>
                  <a:pt x="0" y="0"/>
                </a:moveTo>
                <a:lnTo>
                  <a:pt x="412437" y="0"/>
                </a:lnTo>
                <a:lnTo>
                  <a:pt x="412437" y="168595"/>
                </a:lnTo>
                <a:lnTo>
                  <a:pt x="0" y="16859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7" name="object 257"/>
          <p:cNvSpPr/>
          <p:nvPr/>
        </p:nvSpPr>
        <p:spPr>
          <a:xfrm>
            <a:off x="1729532" y="2715241"/>
            <a:ext cx="412750" cy="168910"/>
          </a:xfrm>
          <a:custGeom>
            <a:avLst/>
            <a:gdLst/>
            <a:ahLst/>
            <a:cxnLst/>
            <a:rect l="l" t="t" r="r" b="b"/>
            <a:pathLst>
              <a:path w="412750" h="168910">
                <a:moveTo>
                  <a:pt x="0" y="0"/>
                </a:moveTo>
                <a:lnTo>
                  <a:pt x="412437" y="0"/>
                </a:lnTo>
                <a:lnTo>
                  <a:pt x="412437" y="168595"/>
                </a:lnTo>
                <a:lnTo>
                  <a:pt x="0" y="168595"/>
                </a:lnTo>
                <a:lnTo>
                  <a:pt x="0" y="0"/>
                </a:lnTo>
                <a:close/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8" name="object 258"/>
          <p:cNvSpPr/>
          <p:nvPr/>
        </p:nvSpPr>
        <p:spPr>
          <a:xfrm>
            <a:off x="1474409" y="2715241"/>
            <a:ext cx="881380" cy="0"/>
          </a:xfrm>
          <a:custGeom>
            <a:avLst/>
            <a:gdLst/>
            <a:ahLst/>
            <a:cxnLst/>
            <a:rect l="l" t="t" r="r" b="b"/>
            <a:pathLst>
              <a:path w="881380">
                <a:moveTo>
                  <a:pt x="0" y="0"/>
                </a:moveTo>
                <a:lnTo>
                  <a:pt x="880775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9" name="object 259"/>
          <p:cNvSpPr/>
          <p:nvPr/>
        </p:nvSpPr>
        <p:spPr>
          <a:xfrm>
            <a:off x="1898373" y="2692910"/>
            <a:ext cx="83820" cy="22860"/>
          </a:xfrm>
          <a:custGeom>
            <a:avLst/>
            <a:gdLst/>
            <a:ahLst/>
            <a:cxnLst/>
            <a:rect l="l" t="t" r="r" b="b"/>
            <a:pathLst>
              <a:path w="83819" h="22860">
                <a:moveTo>
                  <a:pt x="0" y="22568"/>
                </a:moveTo>
                <a:lnTo>
                  <a:pt x="20951" y="22569"/>
                </a:lnTo>
                <a:lnTo>
                  <a:pt x="41902" y="22570"/>
                </a:lnTo>
                <a:lnTo>
                  <a:pt x="62853" y="22571"/>
                </a:lnTo>
                <a:lnTo>
                  <a:pt x="83804" y="22572"/>
                </a:lnTo>
                <a:lnTo>
                  <a:pt x="66724" y="6158"/>
                </a:lnTo>
                <a:lnTo>
                  <a:pt x="43117" y="0"/>
                </a:lnTo>
                <a:lnTo>
                  <a:pt x="18902" y="5126"/>
                </a:lnTo>
                <a:lnTo>
                  <a:pt x="0" y="22568"/>
                </a:lnTo>
                <a:close/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0" name="object 260"/>
          <p:cNvSpPr/>
          <p:nvPr/>
        </p:nvSpPr>
        <p:spPr>
          <a:xfrm>
            <a:off x="1479679" y="2306383"/>
            <a:ext cx="871219" cy="26670"/>
          </a:xfrm>
          <a:custGeom>
            <a:avLst/>
            <a:gdLst/>
            <a:ahLst/>
            <a:cxnLst/>
            <a:rect l="l" t="t" r="r" b="b"/>
            <a:pathLst>
              <a:path w="871219" h="26669">
                <a:moveTo>
                  <a:pt x="0" y="0"/>
                </a:moveTo>
                <a:lnTo>
                  <a:pt x="870659" y="0"/>
                </a:lnTo>
                <a:lnTo>
                  <a:pt x="870659" y="26668"/>
                </a:lnTo>
                <a:lnTo>
                  <a:pt x="0" y="26668"/>
                </a:lnTo>
                <a:lnTo>
                  <a:pt x="0" y="0"/>
                </a:lnTo>
                <a:close/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1" name="object 261"/>
          <p:cNvSpPr/>
          <p:nvPr/>
        </p:nvSpPr>
        <p:spPr>
          <a:xfrm>
            <a:off x="1721465" y="1205501"/>
            <a:ext cx="379095" cy="0"/>
          </a:xfrm>
          <a:custGeom>
            <a:avLst/>
            <a:gdLst/>
            <a:ahLst/>
            <a:cxnLst/>
            <a:rect l="l" t="t" r="r" b="b"/>
            <a:pathLst>
              <a:path w="379094">
                <a:moveTo>
                  <a:pt x="0" y="0"/>
                </a:moveTo>
                <a:lnTo>
                  <a:pt x="378573" y="0"/>
                </a:lnTo>
              </a:path>
            </a:pathLst>
          </a:custGeom>
          <a:ln w="20877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2" name="object 262"/>
          <p:cNvSpPr/>
          <p:nvPr/>
        </p:nvSpPr>
        <p:spPr>
          <a:xfrm>
            <a:off x="5566501" y="4737948"/>
            <a:ext cx="4421216" cy="222437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3" name="object 263"/>
          <p:cNvSpPr/>
          <p:nvPr/>
        </p:nvSpPr>
        <p:spPr>
          <a:xfrm>
            <a:off x="4692877" y="1291201"/>
            <a:ext cx="1634489" cy="1207770"/>
          </a:xfrm>
          <a:custGeom>
            <a:avLst/>
            <a:gdLst/>
            <a:ahLst/>
            <a:cxnLst/>
            <a:rect l="l" t="t" r="r" b="b"/>
            <a:pathLst>
              <a:path w="1634489" h="1207770">
                <a:moveTo>
                  <a:pt x="0" y="1051174"/>
                </a:moveTo>
                <a:lnTo>
                  <a:pt x="9379" y="1009378"/>
                </a:lnTo>
                <a:lnTo>
                  <a:pt x="19816" y="967764"/>
                </a:lnTo>
                <a:lnTo>
                  <a:pt x="31384" y="926344"/>
                </a:lnTo>
                <a:lnTo>
                  <a:pt x="44159" y="885131"/>
                </a:lnTo>
                <a:lnTo>
                  <a:pt x="58212" y="844138"/>
                </a:lnTo>
                <a:lnTo>
                  <a:pt x="73619" y="803378"/>
                </a:lnTo>
                <a:lnTo>
                  <a:pt x="90453" y="762863"/>
                </a:lnTo>
                <a:lnTo>
                  <a:pt x="108787" y="722605"/>
                </a:lnTo>
                <a:lnTo>
                  <a:pt x="128697" y="682619"/>
                </a:lnTo>
                <a:lnTo>
                  <a:pt x="150254" y="642916"/>
                </a:lnTo>
                <a:lnTo>
                  <a:pt x="173535" y="603509"/>
                </a:lnTo>
                <a:lnTo>
                  <a:pt x="198611" y="564410"/>
                </a:lnTo>
                <a:lnTo>
                  <a:pt x="225558" y="525633"/>
                </a:lnTo>
                <a:lnTo>
                  <a:pt x="254449" y="487190"/>
                </a:lnTo>
                <a:lnTo>
                  <a:pt x="285358" y="449094"/>
                </a:lnTo>
                <a:lnTo>
                  <a:pt x="318358" y="411357"/>
                </a:lnTo>
                <a:lnTo>
                  <a:pt x="353523" y="373993"/>
                </a:lnTo>
                <a:lnTo>
                  <a:pt x="390929" y="337013"/>
                </a:lnTo>
                <a:lnTo>
                  <a:pt x="430647" y="300431"/>
                </a:lnTo>
                <a:lnTo>
                  <a:pt x="472752" y="264260"/>
                </a:lnTo>
                <a:lnTo>
                  <a:pt x="517318" y="228511"/>
                </a:lnTo>
                <a:lnTo>
                  <a:pt x="564419" y="193198"/>
                </a:lnTo>
                <a:lnTo>
                  <a:pt x="614129" y="158333"/>
                </a:lnTo>
                <a:lnTo>
                  <a:pt x="666521" y="123930"/>
                </a:lnTo>
                <a:lnTo>
                  <a:pt x="708652" y="98067"/>
                </a:lnTo>
                <a:lnTo>
                  <a:pt x="751290" y="74814"/>
                </a:lnTo>
                <a:lnTo>
                  <a:pt x="794470" y="54349"/>
                </a:lnTo>
                <a:lnTo>
                  <a:pt x="838227" y="36848"/>
                </a:lnTo>
                <a:lnTo>
                  <a:pt x="882595" y="22488"/>
                </a:lnTo>
                <a:lnTo>
                  <a:pt x="927608" y="11446"/>
                </a:lnTo>
                <a:lnTo>
                  <a:pt x="973301" y="3899"/>
                </a:lnTo>
                <a:lnTo>
                  <a:pt x="1019708" y="25"/>
                </a:lnTo>
                <a:lnTo>
                  <a:pt x="1066864" y="0"/>
                </a:lnTo>
                <a:lnTo>
                  <a:pt x="1114803" y="4000"/>
                </a:lnTo>
                <a:lnTo>
                  <a:pt x="1163559" y="12204"/>
                </a:lnTo>
                <a:lnTo>
                  <a:pt x="1213167" y="24788"/>
                </a:lnTo>
                <a:lnTo>
                  <a:pt x="1263661" y="41928"/>
                </a:lnTo>
                <a:lnTo>
                  <a:pt x="1310097" y="65497"/>
                </a:lnTo>
                <a:lnTo>
                  <a:pt x="1353116" y="91458"/>
                </a:lnTo>
                <a:lnTo>
                  <a:pt x="1392795" y="119757"/>
                </a:lnTo>
                <a:lnTo>
                  <a:pt x="1429214" y="150338"/>
                </a:lnTo>
                <a:lnTo>
                  <a:pt x="1462451" y="183147"/>
                </a:lnTo>
                <a:lnTo>
                  <a:pt x="1492584" y="218129"/>
                </a:lnTo>
                <a:lnTo>
                  <a:pt x="1519691" y="255229"/>
                </a:lnTo>
                <a:lnTo>
                  <a:pt x="1543852" y="294391"/>
                </a:lnTo>
                <a:lnTo>
                  <a:pt x="1565145" y="335561"/>
                </a:lnTo>
                <a:lnTo>
                  <a:pt x="1583648" y="378684"/>
                </a:lnTo>
                <a:lnTo>
                  <a:pt x="1599440" y="423704"/>
                </a:lnTo>
                <a:lnTo>
                  <a:pt x="1612598" y="470566"/>
                </a:lnTo>
                <a:lnTo>
                  <a:pt x="1623203" y="519216"/>
                </a:lnTo>
                <a:lnTo>
                  <a:pt x="1629214" y="565197"/>
                </a:lnTo>
                <a:lnTo>
                  <a:pt x="1632925" y="611535"/>
                </a:lnTo>
                <a:lnTo>
                  <a:pt x="1634077" y="658358"/>
                </a:lnTo>
                <a:lnTo>
                  <a:pt x="1632412" y="705796"/>
                </a:lnTo>
                <a:lnTo>
                  <a:pt x="1627671" y="753977"/>
                </a:lnTo>
                <a:lnTo>
                  <a:pt x="1619597" y="803030"/>
                </a:lnTo>
                <a:lnTo>
                  <a:pt x="1607930" y="853084"/>
                </a:lnTo>
                <a:lnTo>
                  <a:pt x="1592413" y="904269"/>
                </a:lnTo>
                <a:lnTo>
                  <a:pt x="1572787" y="956712"/>
                </a:lnTo>
                <a:lnTo>
                  <a:pt x="1548794" y="1010543"/>
                </a:lnTo>
                <a:lnTo>
                  <a:pt x="1520176" y="1065891"/>
                </a:lnTo>
                <a:lnTo>
                  <a:pt x="1471638" y="1086110"/>
                </a:lnTo>
                <a:lnTo>
                  <a:pt x="1422935" y="1104679"/>
                </a:lnTo>
                <a:lnTo>
                  <a:pt x="1374069" y="1121621"/>
                </a:lnTo>
                <a:lnTo>
                  <a:pt x="1325043" y="1136962"/>
                </a:lnTo>
                <a:lnTo>
                  <a:pt x="1275858" y="1150725"/>
                </a:lnTo>
                <a:lnTo>
                  <a:pt x="1226519" y="1162932"/>
                </a:lnTo>
                <a:lnTo>
                  <a:pt x="1177026" y="1173609"/>
                </a:lnTo>
                <a:lnTo>
                  <a:pt x="1127382" y="1182779"/>
                </a:lnTo>
                <a:lnTo>
                  <a:pt x="1077590" y="1190465"/>
                </a:lnTo>
                <a:lnTo>
                  <a:pt x="1027652" y="1196692"/>
                </a:lnTo>
                <a:lnTo>
                  <a:pt x="977571" y="1201484"/>
                </a:lnTo>
                <a:lnTo>
                  <a:pt x="927348" y="1204863"/>
                </a:lnTo>
                <a:lnTo>
                  <a:pt x="876986" y="1206854"/>
                </a:lnTo>
                <a:lnTo>
                  <a:pt x="826488" y="1207480"/>
                </a:lnTo>
                <a:lnTo>
                  <a:pt x="775856" y="1206766"/>
                </a:lnTo>
                <a:lnTo>
                  <a:pt x="718456" y="1205426"/>
                </a:lnTo>
                <a:lnTo>
                  <a:pt x="662386" y="1202834"/>
                </a:lnTo>
                <a:lnTo>
                  <a:pt x="607615" y="1199020"/>
                </a:lnTo>
                <a:lnTo>
                  <a:pt x="554112" y="1194012"/>
                </a:lnTo>
                <a:lnTo>
                  <a:pt x="501848" y="1187838"/>
                </a:lnTo>
                <a:lnTo>
                  <a:pt x="450792" y="1180528"/>
                </a:lnTo>
                <a:lnTo>
                  <a:pt x="400914" y="1172109"/>
                </a:lnTo>
                <a:lnTo>
                  <a:pt x="352183" y="1162611"/>
                </a:lnTo>
                <a:lnTo>
                  <a:pt x="304569" y="1152061"/>
                </a:lnTo>
                <a:lnTo>
                  <a:pt x="258042" y="1140488"/>
                </a:lnTo>
                <a:lnTo>
                  <a:pt x="212571" y="1127921"/>
                </a:lnTo>
                <a:lnTo>
                  <a:pt x="168126" y="1114389"/>
                </a:lnTo>
                <a:lnTo>
                  <a:pt x="124677" y="1099920"/>
                </a:lnTo>
                <a:lnTo>
                  <a:pt x="82193" y="1084542"/>
                </a:lnTo>
                <a:lnTo>
                  <a:pt x="40644" y="1068284"/>
                </a:lnTo>
                <a:lnTo>
                  <a:pt x="0" y="1051174"/>
                </a:lnTo>
                <a:close/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4" name="object 264"/>
          <p:cNvSpPr/>
          <p:nvPr/>
        </p:nvSpPr>
        <p:spPr>
          <a:xfrm>
            <a:off x="4686570" y="1238515"/>
            <a:ext cx="1648460" cy="1125220"/>
          </a:xfrm>
          <a:custGeom>
            <a:avLst/>
            <a:gdLst/>
            <a:ahLst/>
            <a:cxnLst/>
            <a:rect l="l" t="t" r="r" b="b"/>
            <a:pathLst>
              <a:path w="1648460" h="1125220">
                <a:moveTo>
                  <a:pt x="21023" y="1042883"/>
                </a:moveTo>
                <a:lnTo>
                  <a:pt x="14014" y="1038679"/>
                </a:lnTo>
                <a:lnTo>
                  <a:pt x="7009" y="1034474"/>
                </a:lnTo>
                <a:lnTo>
                  <a:pt x="0" y="1030269"/>
                </a:lnTo>
                <a:lnTo>
                  <a:pt x="12981" y="982947"/>
                </a:lnTo>
                <a:lnTo>
                  <a:pt x="27247" y="935927"/>
                </a:lnTo>
                <a:lnTo>
                  <a:pt x="42872" y="889227"/>
                </a:lnTo>
                <a:lnTo>
                  <a:pt x="59931" y="842864"/>
                </a:lnTo>
                <a:lnTo>
                  <a:pt x="78496" y="796855"/>
                </a:lnTo>
                <a:lnTo>
                  <a:pt x="98643" y="751219"/>
                </a:lnTo>
                <a:lnTo>
                  <a:pt x="120444" y="705972"/>
                </a:lnTo>
                <a:lnTo>
                  <a:pt x="143975" y="661132"/>
                </a:lnTo>
                <a:lnTo>
                  <a:pt x="169309" y="616716"/>
                </a:lnTo>
                <a:lnTo>
                  <a:pt x="196520" y="572742"/>
                </a:lnTo>
                <a:lnTo>
                  <a:pt x="225682" y="529227"/>
                </a:lnTo>
                <a:lnTo>
                  <a:pt x="256869" y="486189"/>
                </a:lnTo>
                <a:lnTo>
                  <a:pt x="290155" y="443645"/>
                </a:lnTo>
                <a:lnTo>
                  <a:pt x="322112" y="404616"/>
                </a:lnTo>
                <a:lnTo>
                  <a:pt x="355110" y="367085"/>
                </a:lnTo>
                <a:lnTo>
                  <a:pt x="389152" y="331054"/>
                </a:lnTo>
                <a:lnTo>
                  <a:pt x="424239" y="296525"/>
                </a:lnTo>
                <a:lnTo>
                  <a:pt x="460371" y="263499"/>
                </a:lnTo>
                <a:lnTo>
                  <a:pt x="497551" y="231979"/>
                </a:lnTo>
                <a:lnTo>
                  <a:pt x="535779" y="201966"/>
                </a:lnTo>
                <a:lnTo>
                  <a:pt x="575057" y="173463"/>
                </a:lnTo>
                <a:lnTo>
                  <a:pt x="615387" y="146470"/>
                </a:lnTo>
                <a:lnTo>
                  <a:pt x="656769" y="120991"/>
                </a:lnTo>
                <a:lnTo>
                  <a:pt x="699206" y="97027"/>
                </a:lnTo>
                <a:lnTo>
                  <a:pt x="742697" y="74580"/>
                </a:lnTo>
                <a:lnTo>
                  <a:pt x="787246" y="53652"/>
                </a:lnTo>
                <a:lnTo>
                  <a:pt x="832852" y="34244"/>
                </a:lnTo>
                <a:lnTo>
                  <a:pt x="879518" y="16360"/>
                </a:lnTo>
                <a:lnTo>
                  <a:pt x="927244" y="0"/>
                </a:lnTo>
                <a:lnTo>
                  <a:pt x="975003" y="2702"/>
                </a:lnTo>
                <a:lnTo>
                  <a:pt x="1022762" y="5406"/>
                </a:lnTo>
                <a:lnTo>
                  <a:pt x="1070520" y="8109"/>
                </a:lnTo>
                <a:lnTo>
                  <a:pt x="1118278" y="10812"/>
                </a:lnTo>
                <a:lnTo>
                  <a:pt x="1166037" y="13515"/>
                </a:lnTo>
                <a:lnTo>
                  <a:pt x="1213795" y="16218"/>
                </a:lnTo>
                <a:lnTo>
                  <a:pt x="1261554" y="18921"/>
                </a:lnTo>
                <a:lnTo>
                  <a:pt x="1306495" y="42873"/>
                </a:lnTo>
                <a:lnTo>
                  <a:pt x="1349946" y="68773"/>
                </a:lnTo>
                <a:lnTo>
                  <a:pt x="1391559" y="97077"/>
                </a:lnTo>
                <a:lnTo>
                  <a:pt x="1430988" y="128236"/>
                </a:lnTo>
                <a:lnTo>
                  <a:pt x="1467887" y="162704"/>
                </a:lnTo>
                <a:lnTo>
                  <a:pt x="1501910" y="200933"/>
                </a:lnTo>
                <a:lnTo>
                  <a:pt x="1532709" y="243378"/>
                </a:lnTo>
                <a:lnTo>
                  <a:pt x="1559939" y="290490"/>
                </a:lnTo>
                <a:lnTo>
                  <a:pt x="1583254" y="342723"/>
                </a:lnTo>
                <a:lnTo>
                  <a:pt x="1599061" y="388101"/>
                </a:lnTo>
                <a:lnTo>
                  <a:pt x="1613146" y="434273"/>
                </a:lnTo>
                <a:lnTo>
                  <a:pt x="1625230" y="481369"/>
                </a:lnTo>
                <a:lnTo>
                  <a:pt x="1635032" y="529518"/>
                </a:lnTo>
                <a:lnTo>
                  <a:pt x="1642273" y="578848"/>
                </a:lnTo>
                <a:lnTo>
                  <a:pt x="1646672" y="629490"/>
                </a:lnTo>
                <a:lnTo>
                  <a:pt x="1647950" y="681571"/>
                </a:lnTo>
                <a:lnTo>
                  <a:pt x="1645827" y="735223"/>
                </a:lnTo>
                <a:lnTo>
                  <a:pt x="1640022" y="790573"/>
                </a:lnTo>
                <a:lnTo>
                  <a:pt x="1633407" y="841534"/>
                </a:lnTo>
                <a:lnTo>
                  <a:pt x="1623365" y="891352"/>
                </a:lnTo>
                <a:lnTo>
                  <a:pt x="1610032" y="940073"/>
                </a:lnTo>
                <a:lnTo>
                  <a:pt x="1593542" y="987742"/>
                </a:lnTo>
                <a:lnTo>
                  <a:pt x="1574031" y="1034403"/>
                </a:lnTo>
                <a:lnTo>
                  <a:pt x="1551633" y="1080102"/>
                </a:lnTo>
                <a:lnTo>
                  <a:pt x="1526482" y="1124884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5" name="object 265"/>
          <p:cNvSpPr/>
          <p:nvPr/>
        </p:nvSpPr>
        <p:spPr>
          <a:xfrm>
            <a:off x="4615300" y="1670457"/>
            <a:ext cx="346075" cy="523875"/>
          </a:xfrm>
          <a:custGeom>
            <a:avLst/>
            <a:gdLst/>
            <a:ahLst/>
            <a:cxnLst/>
            <a:rect l="l" t="t" r="r" b="b"/>
            <a:pathLst>
              <a:path w="346075" h="523875">
                <a:moveTo>
                  <a:pt x="90486" y="523876"/>
                </a:moveTo>
                <a:lnTo>
                  <a:pt x="45958" y="503872"/>
                </a:lnTo>
                <a:lnTo>
                  <a:pt x="31908" y="498157"/>
                </a:lnTo>
                <a:lnTo>
                  <a:pt x="17859" y="492442"/>
                </a:lnTo>
                <a:lnTo>
                  <a:pt x="3808" y="486727"/>
                </a:lnTo>
                <a:lnTo>
                  <a:pt x="2538" y="480376"/>
                </a:lnTo>
                <a:lnTo>
                  <a:pt x="1271" y="474026"/>
                </a:lnTo>
                <a:lnTo>
                  <a:pt x="0" y="467676"/>
                </a:lnTo>
                <a:lnTo>
                  <a:pt x="39117" y="433343"/>
                </a:lnTo>
                <a:lnTo>
                  <a:pt x="77676" y="398213"/>
                </a:lnTo>
                <a:lnTo>
                  <a:pt x="114583" y="360724"/>
                </a:lnTo>
                <a:lnTo>
                  <a:pt x="148745" y="319312"/>
                </a:lnTo>
                <a:lnTo>
                  <a:pt x="179071" y="272416"/>
                </a:lnTo>
                <a:lnTo>
                  <a:pt x="205044" y="229901"/>
                </a:lnTo>
                <a:lnTo>
                  <a:pt x="226967" y="186037"/>
                </a:lnTo>
                <a:lnTo>
                  <a:pt x="245278" y="140970"/>
                </a:lnTo>
                <a:lnTo>
                  <a:pt x="260411" y="94845"/>
                </a:lnTo>
                <a:lnTo>
                  <a:pt x="272803" y="47806"/>
                </a:lnTo>
                <a:lnTo>
                  <a:pt x="282891" y="0"/>
                </a:lnTo>
                <a:lnTo>
                  <a:pt x="298608" y="8096"/>
                </a:lnTo>
                <a:lnTo>
                  <a:pt x="314325" y="16192"/>
                </a:lnTo>
                <a:lnTo>
                  <a:pt x="330041" y="24288"/>
                </a:lnTo>
                <a:lnTo>
                  <a:pt x="345758" y="32386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6" name="object 266"/>
          <p:cNvSpPr/>
          <p:nvPr/>
        </p:nvSpPr>
        <p:spPr>
          <a:xfrm>
            <a:off x="5878318" y="1237060"/>
            <a:ext cx="53340" cy="22225"/>
          </a:xfrm>
          <a:custGeom>
            <a:avLst/>
            <a:gdLst/>
            <a:ahLst/>
            <a:cxnLst/>
            <a:rect l="l" t="t" r="r" b="b"/>
            <a:pathLst>
              <a:path w="53339" h="22225">
                <a:moveTo>
                  <a:pt x="0" y="15238"/>
                </a:moveTo>
                <a:lnTo>
                  <a:pt x="0" y="0"/>
                </a:lnTo>
                <a:lnTo>
                  <a:pt x="53337" y="1903"/>
                </a:lnTo>
                <a:lnTo>
                  <a:pt x="50478" y="2190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7" name="object 267"/>
          <p:cNvSpPr/>
          <p:nvPr/>
        </p:nvSpPr>
        <p:spPr>
          <a:xfrm>
            <a:off x="5636379" y="1225630"/>
            <a:ext cx="225425" cy="29845"/>
          </a:xfrm>
          <a:custGeom>
            <a:avLst/>
            <a:gdLst/>
            <a:ahLst/>
            <a:cxnLst/>
            <a:rect l="l" t="t" r="r" b="b"/>
            <a:pathLst>
              <a:path w="225425" h="29844">
                <a:moveTo>
                  <a:pt x="0" y="14287"/>
                </a:moveTo>
                <a:lnTo>
                  <a:pt x="1905" y="0"/>
                </a:lnTo>
                <a:lnTo>
                  <a:pt x="224791" y="10478"/>
                </a:lnTo>
                <a:lnTo>
                  <a:pt x="223837" y="29526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8" name="object 268"/>
          <p:cNvSpPr/>
          <p:nvPr/>
        </p:nvSpPr>
        <p:spPr>
          <a:xfrm>
            <a:off x="4645543" y="2373397"/>
            <a:ext cx="1633855" cy="472440"/>
          </a:xfrm>
          <a:custGeom>
            <a:avLst/>
            <a:gdLst/>
            <a:ahLst/>
            <a:cxnLst/>
            <a:rect l="l" t="t" r="r" b="b"/>
            <a:pathLst>
              <a:path w="1633854" h="472439">
                <a:moveTo>
                  <a:pt x="35486" y="0"/>
                </a:moveTo>
                <a:lnTo>
                  <a:pt x="78829" y="16305"/>
                </a:lnTo>
                <a:lnTo>
                  <a:pt x="122742" y="31852"/>
                </a:lnTo>
                <a:lnTo>
                  <a:pt x="167245" y="46611"/>
                </a:lnTo>
                <a:lnTo>
                  <a:pt x="212359" y="60555"/>
                </a:lnTo>
                <a:lnTo>
                  <a:pt x="258105" y="73657"/>
                </a:lnTo>
                <a:lnTo>
                  <a:pt x="304504" y="85889"/>
                </a:lnTo>
                <a:lnTo>
                  <a:pt x="351575" y="97223"/>
                </a:lnTo>
                <a:lnTo>
                  <a:pt x="399341" y="107633"/>
                </a:lnTo>
                <a:lnTo>
                  <a:pt x="447820" y="117090"/>
                </a:lnTo>
                <a:lnTo>
                  <a:pt x="497035" y="125567"/>
                </a:lnTo>
                <a:lnTo>
                  <a:pt x="547006" y="133037"/>
                </a:lnTo>
                <a:lnTo>
                  <a:pt x="597753" y="139471"/>
                </a:lnTo>
                <a:lnTo>
                  <a:pt x="649297" y="144843"/>
                </a:lnTo>
                <a:lnTo>
                  <a:pt x="701658" y="149124"/>
                </a:lnTo>
                <a:lnTo>
                  <a:pt x="754858" y="152288"/>
                </a:lnTo>
                <a:lnTo>
                  <a:pt x="808917" y="154306"/>
                </a:lnTo>
                <a:lnTo>
                  <a:pt x="866135" y="153217"/>
                </a:lnTo>
                <a:lnTo>
                  <a:pt x="922309" y="150844"/>
                </a:lnTo>
                <a:lnTo>
                  <a:pt x="977464" y="147217"/>
                </a:lnTo>
                <a:lnTo>
                  <a:pt x="1031626" y="142368"/>
                </a:lnTo>
                <a:lnTo>
                  <a:pt x="1084820" y="136326"/>
                </a:lnTo>
                <a:lnTo>
                  <a:pt x="1137071" y="129123"/>
                </a:lnTo>
                <a:lnTo>
                  <a:pt x="1188403" y="120789"/>
                </a:lnTo>
                <a:lnTo>
                  <a:pt x="1238842" y="111357"/>
                </a:lnTo>
                <a:lnTo>
                  <a:pt x="1288413" y="100856"/>
                </a:lnTo>
                <a:lnTo>
                  <a:pt x="1337141" y="89318"/>
                </a:lnTo>
                <a:lnTo>
                  <a:pt x="1385051" y="76773"/>
                </a:lnTo>
                <a:lnTo>
                  <a:pt x="1432169" y="63252"/>
                </a:lnTo>
                <a:lnTo>
                  <a:pt x="1478518" y="48787"/>
                </a:lnTo>
                <a:lnTo>
                  <a:pt x="1524125" y="33408"/>
                </a:lnTo>
                <a:lnTo>
                  <a:pt x="1569013" y="17146"/>
                </a:lnTo>
                <a:lnTo>
                  <a:pt x="1592487" y="62080"/>
                </a:lnTo>
                <a:lnTo>
                  <a:pt x="1611155" y="107546"/>
                </a:lnTo>
                <a:lnTo>
                  <a:pt x="1624564" y="153596"/>
                </a:lnTo>
                <a:lnTo>
                  <a:pt x="1632259" y="200281"/>
                </a:lnTo>
                <a:lnTo>
                  <a:pt x="1633785" y="247651"/>
                </a:lnTo>
                <a:lnTo>
                  <a:pt x="1622865" y="316021"/>
                </a:lnTo>
                <a:lnTo>
                  <a:pt x="1607523" y="370633"/>
                </a:lnTo>
                <a:lnTo>
                  <a:pt x="1588065" y="412438"/>
                </a:lnTo>
                <a:lnTo>
                  <a:pt x="1538025" y="461437"/>
                </a:lnTo>
                <a:lnTo>
                  <a:pt x="1508055" y="470537"/>
                </a:lnTo>
                <a:lnTo>
                  <a:pt x="1495195" y="468156"/>
                </a:lnTo>
                <a:lnTo>
                  <a:pt x="1482337" y="465775"/>
                </a:lnTo>
                <a:lnTo>
                  <a:pt x="1469478" y="463393"/>
                </a:lnTo>
                <a:lnTo>
                  <a:pt x="1456618" y="461012"/>
                </a:lnTo>
                <a:lnTo>
                  <a:pt x="1456143" y="449582"/>
                </a:lnTo>
                <a:lnTo>
                  <a:pt x="1455666" y="438152"/>
                </a:lnTo>
                <a:lnTo>
                  <a:pt x="1455189" y="426722"/>
                </a:lnTo>
                <a:lnTo>
                  <a:pt x="1454713" y="415292"/>
                </a:lnTo>
                <a:lnTo>
                  <a:pt x="1419471" y="427674"/>
                </a:lnTo>
                <a:lnTo>
                  <a:pt x="1384230" y="440056"/>
                </a:lnTo>
                <a:lnTo>
                  <a:pt x="1348988" y="452438"/>
                </a:lnTo>
                <a:lnTo>
                  <a:pt x="1313745" y="464821"/>
                </a:lnTo>
                <a:lnTo>
                  <a:pt x="1312792" y="453391"/>
                </a:lnTo>
                <a:lnTo>
                  <a:pt x="1311839" y="441961"/>
                </a:lnTo>
                <a:lnTo>
                  <a:pt x="1310886" y="430530"/>
                </a:lnTo>
                <a:lnTo>
                  <a:pt x="1309932" y="419101"/>
                </a:lnTo>
                <a:lnTo>
                  <a:pt x="1273261" y="431007"/>
                </a:lnTo>
                <a:lnTo>
                  <a:pt x="1236590" y="442913"/>
                </a:lnTo>
                <a:lnTo>
                  <a:pt x="1199918" y="454818"/>
                </a:lnTo>
                <a:lnTo>
                  <a:pt x="1163247" y="466725"/>
                </a:lnTo>
                <a:lnTo>
                  <a:pt x="1163247" y="456724"/>
                </a:lnTo>
                <a:lnTo>
                  <a:pt x="1163247" y="446723"/>
                </a:lnTo>
                <a:lnTo>
                  <a:pt x="1163247" y="436723"/>
                </a:lnTo>
                <a:lnTo>
                  <a:pt x="1163247" y="426722"/>
                </a:lnTo>
                <a:lnTo>
                  <a:pt x="1125623" y="436723"/>
                </a:lnTo>
                <a:lnTo>
                  <a:pt x="1088000" y="446723"/>
                </a:lnTo>
                <a:lnTo>
                  <a:pt x="1050376" y="456724"/>
                </a:lnTo>
                <a:lnTo>
                  <a:pt x="1012752" y="466725"/>
                </a:lnTo>
                <a:lnTo>
                  <a:pt x="1011324" y="455771"/>
                </a:lnTo>
                <a:lnTo>
                  <a:pt x="1009896" y="444819"/>
                </a:lnTo>
                <a:lnTo>
                  <a:pt x="1008468" y="433866"/>
                </a:lnTo>
                <a:lnTo>
                  <a:pt x="1007040" y="422913"/>
                </a:lnTo>
                <a:lnTo>
                  <a:pt x="967511" y="434343"/>
                </a:lnTo>
                <a:lnTo>
                  <a:pt x="927982" y="445773"/>
                </a:lnTo>
                <a:lnTo>
                  <a:pt x="888453" y="457204"/>
                </a:lnTo>
                <a:lnTo>
                  <a:pt x="848923" y="468633"/>
                </a:lnTo>
                <a:lnTo>
                  <a:pt x="847971" y="457204"/>
                </a:lnTo>
                <a:lnTo>
                  <a:pt x="847018" y="445773"/>
                </a:lnTo>
                <a:lnTo>
                  <a:pt x="846065" y="434343"/>
                </a:lnTo>
                <a:lnTo>
                  <a:pt x="845112" y="422913"/>
                </a:lnTo>
                <a:lnTo>
                  <a:pt x="804631" y="433390"/>
                </a:lnTo>
                <a:lnTo>
                  <a:pt x="764150" y="443867"/>
                </a:lnTo>
                <a:lnTo>
                  <a:pt x="723668" y="454344"/>
                </a:lnTo>
                <a:lnTo>
                  <a:pt x="683187" y="464821"/>
                </a:lnTo>
                <a:lnTo>
                  <a:pt x="683663" y="454344"/>
                </a:lnTo>
                <a:lnTo>
                  <a:pt x="684140" y="443867"/>
                </a:lnTo>
                <a:lnTo>
                  <a:pt x="684616" y="433390"/>
                </a:lnTo>
                <a:lnTo>
                  <a:pt x="685092" y="422913"/>
                </a:lnTo>
                <a:lnTo>
                  <a:pt x="645564" y="433866"/>
                </a:lnTo>
                <a:lnTo>
                  <a:pt x="606036" y="444819"/>
                </a:lnTo>
                <a:lnTo>
                  <a:pt x="566508" y="455771"/>
                </a:lnTo>
                <a:lnTo>
                  <a:pt x="526980" y="466725"/>
                </a:lnTo>
                <a:lnTo>
                  <a:pt x="526980" y="457200"/>
                </a:lnTo>
                <a:lnTo>
                  <a:pt x="526980" y="447676"/>
                </a:lnTo>
                <a:lnTo>
                  <a:pt x="526980" y="438151"/>
                </a:lnTo>
                <a:lnTo>
                  <a:pt x="526980" y="428626"/>
                </a:lnTo>
                <a:lnTo>
                  <a:pt x="484117" y="438627"/>
                </a:lnTo>
                <a:lnTo>
                  <a:pt x="441253" y="448630"/>
                </a:lnTo>
                <a:lnTo>
                  <a:pt x="398389" y="458632"/>
                </a:lnTo>
                <a:lnTo>
                  <a:pt x="355526" y="468633"/>
                </a:lnTo>
                <a:lnTo>
                  <a:pt x="354573" y="458155"/>
                </a:lnTo>
                <a:lnTo>
                  <a:pt x="353622" y="447677"/>
                </a:lnTo>
                <a:lnTo>
                  <a:pt x="352670" y="437200"/>
                </a:lnTo>
                <a:lnTo>
                  <a:pt x="351717" y="426722"/>
                </a:lnTo>
                <a:lnTo>
                  <a:pt x="306949" y="436723"/>
                </a:lnTo>
                <a:lnTo>
                  <a:pt x="262182" y="446723"/>
                </a:lnTo>
                <a:lnTo>
                  <a:pt x="217414" y="456724"/>
                </a:lnTo>
                <a:lnTo>
                  <a:pt x="172646" y="466725"/>
                </a:lnTo>
                <a:lnTo>
                  <a:pt x="142973" y="471852"/>
                </a:lnTo>
                <a:lnTo>
                  <a:pt x="115497" y="471491"/>
                </a:lnTo>
                <a:lnTo>
                  <a:pt x="65967" y="457203"/>
                </a:lnTo>
                <a:lnTo>
                  <a:pt x="28686" y="422117"/>
                </a:lnTo>
                <a:lnTo>
                  <a:pt x="10722" y="363854"/>
                </a:lnTo>
                <a:lnTo>
                  <a:pt x="3676" y="317525"/>
                </a:lnTo>
                <a:lnTo>
                  <a:pt x="88" y="265050"/>
                </a:lnTo>
                <a:lnTo>
                  <a:pt x="0" y="208987"/>
                </a:lnTo>
                <a:lnTo>
                  <a:pt x="3453" y="151894"/>
                </a:lnTo>
                <a:lnTo>
                  <a:pt x="10490" y="96327"/>
                </a:lnTo>
                <a:lnTo>
                  <a:pt x="21154" y="44843"/>
                </a:lnTo>
                <a:lnTo>
                  <a:pt x="35486" y="0"/>
                </a:lnTo>
                <a:close/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9" name="object 269"/>
          <p:cNvSpPr/>
          <p:nvPr/>
        </p:nvSpPr>
        <p:spPr>
          <a:xfrm>
            <a:off x="5545209" y="1840262"/>
            <a:ext cx="193781" cy="19378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0" name="object 270"/>
          <p:cNvSpPr/>
          <p:nvPr/>
        </p:nvSpPr>
        <p:spPr>
          <a:xfrm>
            <a:off x="5496368" y="1791421"/>
            <a:ext cx="291465" cy="291465"/>
          </a:xfrm>
          <a:custGeom>
            <a:avLst/>
            <a:gdLst/>
            <a:ahLst/>
            <a:cxnLst/>
            <a:rect l="l" t="t" r="r" b="b"/>
            <a:pathLst>
              <a:path w="291464" h="291464">
                <a:moveTo>
                  <a:pt x="145731" y="0"/>
                </a:moveTo>
                <a:lnTo>
                  <a:pt x="191794" y="7429"/>
                </a:lnTo>
                <a:lnTo>
                  <a:pt x="231799" y="28117"/>
                </a:lnTo>
                <a:lnTo>
                  <a:pt x="263345" y="59664"/>
                </a:lnTo>
                <a:lnTo>
                  <a:pt x="284034" y="99668"/>
                </a:lnTo>
                <a:lnTo>
                  <a:pt x="291463" y="145731"/>
                </a:lnTo>
                <a:lnTo>
                  <a:pt x="284034" y="191793"/>
                </a:lnTo>
                <a:lnTo>
                  <a:pt x="263345" y="231798"/>
                </a:lnTo>
                <a:lnTo>
                  <a:pt x="231799" y="263345"/>
                </a:lnTo>
                <a:lnTo>
                  <a:pt x="191794" y="284034"/>
                </a:lnTo>
                <a:lnTo>
                  <a:pt x="145731" y="291463"/>
                </a:lnTo>
                <a:lnTo>
                  <a:pt x="99668" y="284034"/>
                </a:lnTo>
                <a:lnTo>
                  <a:pt x="59664" y="263345"/>
                </a:lnTo>
                <a:lnTo>
                  <a:pt x="28117" y="231798"/>
                </a:lnTo>
                <a:lnTo>
                  <a:pt x="7429" y="191793"/>
                </a:lnTo>
                <a:lnTo>
                  <a:pt x="0" y="145731"/>
                </a:lnTo>
                <a:lnTo>
                  <a:pt x="7429" y="99668"/>
                </a:lnTo>
                <a:lnTo>
                  <a:pt x="28117" y="59664"/>
                </a:lnTo>
                <a:lnTo>
                  <a:pt x="59664" y="28117"/>
                </a:lnTo>
                <a:lnTo>
                  <a:pt x="99668" y="7429"/>
                </a:lnTo>
                <a:lnTo>
                  <a:pt x="145731" y="0"/>
                </a:lnTo>
                <a:close/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1" name="object 271"/>
          <p:cNvSpPr/>
          <p:nvPr/>
        </p:nvSpPr>
        <p:spPr>
          <a:xfrm>
            <a:off x="5021009" y="1545443"/>
            <a:ext cx="1050290" cy="699135"/>
          </a:xfrm>
          <a:custGeom>
            <a:avLst/>
            <a:gdLst/>
            <a:ahLst/>
            <a:cxnLst/>
            <a:rect l="l" t="t" r="r" b="b"/>
            <a:pathLst>
              <a:path w="1050289" h="699135">
                <a:moveTo>
                  <a:pt x="0" y="633117"/>
                </a:moveTo>
                <a:lnTo>
                  <a:pt x="21848" y="587963"/>
                </a:lnTo>
                <a:lnTo>
                  <a:pt x="44568" y="549264"/>
                </a:lnTo>
                <a:lnTo>
                  <a:pt x="73223" y="503393"/>
                </a:lnTo>
                <a:lnTo>
                  <a:pt x="106366" y="453033"/>
                </a:lnTo>
                <a:lnTo>
                  <a:pt x="142550" y="400867"/>
                </a:lnTo>
                <a:lnTo>
                  <a:pt x="180328" y="349576"/>
                </a:lnTo>
                <a:lnTo>
                  <a:pt x="218254" y="301842"/>
                </a:lnTo>
                <a:lnTo>
                  <a:pt x="254880" y="260349"/>
                </a:lnTo>
                <a:lnTo>
                  <a:pt x="288759" y="227779"/>
                </a:lnTo>
                <a:lnTo>
                  <a:pt x="324519" y="197630"/>
                </a:lnTo>
                <a:lnTo>
                  <a:pt x="361091" y="167888"/>
                </a:lnTo>
                <a:lnTo>
                  <a:pt x="399164" y="138897"/>
                </a:lnTo>
                <a:lnTo>
                  <a:pt x="439427" y="111003"/>
                </a:lnTo>
                <a:lnTo>
                  <a:pt x="482569" y="84547"/>
                </a:lnTo>
                <a:lnTo>
                  <a:pt x="529277" y="59875"/>
                </a:lnTo>
                <a:lnTo>
                  <a:pt x="580240" y="37331"/>
                </a:lnTo>
                <a:lnTo>
                  <a:pt x="636147" y="17257"/>
                </a:lnTo>
                <a:lnTo>
                  <a:pt x="697687" y="0"/>
                </a:lnTo>
                <a:lnTo>
                  <a:pt x="752430" y="5524"/>
                </a:lnTo>
                <a:lnTo>
                  <a:pt x="803360" y="15727"/>
                </a:lnTo>
                <a:lnTo>
                  <a:pt x="850104" y="31068"/>
                </a:lnTo>
                <a:lnTo>
                  <a:pt x="892289" y="52005"/>
                </a:lnTo>
                <a:lnTo>
                  <a:pt x="929542" y="78997"/>
                </a:lnTo>
                <a:lnTo>
                  <a:pt x="961488" y="112500"/>
                </a:lnTo>
                <a:lnTo>
                  <a:pt x="987756" y="152974"/>
                </a:lnTo>
                <a:lnTo>
                  <a:pt x="1007971" y="200877"/>
                </a:lnTo>
                <a:lnTo>
                  <a:pt x="1023682" y="252038"/>
                </a:lnTo>
                <a:lnTo>
                  <a:pt x="1036310" y="302906"/>
                </a:lnTo>
                <a:lnTo>
                  <a:pt x="1045310" y="353428"/>
                </a:lnTo>
                <a:lnTo>
                  <a:pt x="1050141" y="403552"/>
                </a:lnTo>
                <a:lnTo>
                  <a:pt x="1050262" y="453227"/>
                </a:lnTo>
                <a:lnTo>
                  <a:pt x="1045130" y="502402"/>
                </a:lnTo>
                <a:lnTo>
                  <a:pt x="1034202" y="551024"/>
                </a:lnTo>
                <a:lnTo>
                  <a:pt x="1016938" y="599043"/>
                </a:lnTo>
                <a:lnTo>
                  <a:pt x="975691" y="616054"/>
                </a:lnTo>
                <a:lnTo>
                  <a:pt x="933370" y="631408"/>
                </a:lnTo>
                <a:lnTo>
                  <a:pt x="889750" y="645130"/>
                </a:lnTo>
                <a:lnTo>
                  <a:pt x="844605" y="657247"/>
                </a:lnTo>
                <a:lnTo>
                  <a:pt x="797710" y="667785"/>
                </a:lnTo>
                <a:lnTo>
                  <a:pt x="748839" y="676769"/>
                </a:lnTo>
                <a:lnTo>
                  <a:pt x="697768" y="684225"/>
                </a:lnTo>
                <a:lnTo>
                  <a:pt x="644270" y="690179"/>
                </a:lnTo>
                <a:lnTo>
                  <a:pt x="588121" y="694658"/>
                </a:lnTo>
                <a:lnTo>
                  <a:pt x="529095" y="697687"/>
                </a:lnTo>
                <a:lnTo>
                  <a:pt x="471115" y="698602"/>
                </a:lnTo>
                <a:lnTo>
                  <a:pt x="408675" y="697329"/>
                </a:lnTo>
                <a:lnTo>
                  <a:pt x="343921" y="694144"/>
                </a:lnTo>
                <a:lnTo>
                  <a:pt x="278998" y="689324"/>
                </a:lnTo>
                <a:lnTo>
                  <a:pt x="216051" y="683148"/>
                </a:lnTo>
                <a:lnTo>
                  <a:pt x="157225" y="675892"/>
                </a:lnTo>
                <a:lnTo>
                  <a:pt x="104666" y="667833"/>
                </a:lnTo>
                <a:lnTo>
                  <a:pt x="60519" y="659249"/>
                </a:lnTo>
                <a:lnTo>
                  <a:pt x="6040" y="641614"/>
                </a:lnTo>
                <a:lnTo>
                  <a:pt x="0" y="633117"/>
                </a:lnTo>
                <a:close/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2" name="object 272"/>
          <p:cNvSpPr/>
          <p:nvPr/>
        </p:nvSpPr>
        <p:spPr>
          <a:xfrm>
            <a:off x="5105601" y="2033801"/>
            <a:ext cx="74930" cy="186690"/>
          </a:xfrm>
          <a:custGeom>
            <a:avLst/>
            <a:gdLst/>
            <a:ahLst/>
            <a:cxnLst/>
            <a:rect l="l" t="t" r="r" b="b"/>
            <a:pathLst>
              <a:path w="74929" h="186689">
                <a:moveTo>
                  <a:pt x="520" y="0"/>
                </a:moveTo>
                <a:lnTo>
                  <a:pt x="0" y="22934"/>
                </a:lnTo>
                <a:lnTo>
                  <a:pt x="5284" y="76675"/>
                </a:lnTo>
                <a:lnTo>
                  <a:pt x="26642" y="138632"/>
                </a:lnTo>
                <a:lnTo>
                  <a:pt x="74341" y="186213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3" name="object 273"/>
          <p:cNvSpPr/>
          <p:nvPr/>
        </p:nvSpPr>
        <p:spPr>
          <a:xfrm>
            <a:off x="6273896" y="2423052"/>
            <a:ext cx="1524635" cy="304800"/>
          </a:xfrm>
          <a:custGeom>
            <a:avLst/>
            <a:gdLst/>
            <a:ahLst/>
            <a:cxnLst/>
            <a:rect l="l" t="t" r="r" b="b"/>
            <a:pathLst>
              <a:path w="1524634" h="304800">
                <a:moveTo>
                  <a:pt x="1903" y="115574"/>
                </a:moveTo>
                <a:lnTo>
                  <a:pt x="51802" y="130469"/>
                </a:lnTo>
                <a:lnTo>
                  <a:pt x="101848" y="144630"/>
                </a:lnTo>
                <a:lnTo>
                  <a:pt x="152042" y="158048"/>
                </a:lnTo>
                <a:lnTo>
                  <a:pt x="202386" y="170716"/>
                </a:lnTo>
                <a:lnTo>
                  <a:pt x="252882" y="182628"/>
                </a:lnTo>
                <a:lnTo>
                  <a:pt x="303529" y="193777"/>
                </a:lnTo>
                <a:lnTo>
                  <a:pt x="354331" y="204155"/>
                </a:lnTo>
                <a:lnTo>
                  <a:pt x="405289" y="213756"/>
                </a:lnTo>
                <a:lnTo>
                  <a:pt x="456403" y="222573"/>
                </a:lnTo>
                <a:lnTo>
                  <a:pt x="507675" y="230598"/>
                </a:lnTo>
                <a:lnTo>
                  <a:pt x="559108" y="237824"/>
                </a:lnTo>
                <a:lnTo>
                  <a:pt x="610701" y="244245"/>
                </a:lnTo>
                <a:lnTo>
                  <a:pt x="662456" y="249853"/>
                </a:lnTo>
                <a:lnTo>
                  <a:pt x="714376" y="254641"/>
                </a:lnTo>
                <a:lnTo>
                  <a:pt x="763697" y="261048"/>
                </a:lnTo>
                <a:lnTo>
                  <a:pt x="813162" y="266879"/>
                </a:lnTo>
                <a:lnTo>
                  <a:pt x="862760" y="272175"/>
                </a:lnTo>
                <a:lnTo>
                  <a:pt x="912482" y="276973"/>
                </a:lnTo>
                <a:lnTo>
                  <a:pt x="962320" y="281312"/>
                </a:lnTo>
                <a:lnTo>
                  <a:pt x="1012261" y="285232"/>
                </a:lnTo>
                <a:lnTo>
                  <a:pt x="1062299" y="288771"/>
                </a:lnTo>
                <a:lnTo>
                  <a:pt x="1112421" y="291967"/>
                </a:lnTo>
                <a:lnTo>
                  <a:pt x="1162620" y="294860"/>
                </a:lnTo>
                <a:lnTo>
                  <a:pt x="1212885" y="297487"/>
                </a:lnTo>
                <a:lnTo>
                  <a:pt x="1263207" y="299889"/>
                </a:lnTo>
                <a:lnTo>
                  <a:pt x="1313576" y="302104"/>
                </a:lnTo>
                <a:lnTo>
                  <a:pt x="1363982" y="304170"/>
                </a:lnTo>
                <a:lnTo>
                  <a:pt x="1414878" y="294782"/>
                </a:lnTo>
                <a:lnTo>
                  <a:pt x="1457325" y="272979"/>
                </a:lnTo>
                <a:lnTo>
                  <a:pt x="1490325" y="241296"/>
                </a:lnTo>
                <a:lnTo>
                  <a:pt x="1512883" y="202271"/>
                </a:lnTo>
                <a:lnTo>
                  <a:pt x="1524002" y="158439"/>
                </a:lnTo>
                <a:lnTo>
                  <a:pt x="1524036" y="119940"/>
                </a:lnTo>
                <a:lnTo>
                  <a:pt x="1509549" y="83228"/>
                </a:lnTo>
                <a:lnTo>
                  <a:pt x="1483707" y="50655"/>
                </a:lnTo>
                <a:lnTo>
                  <a:pt x="1449674" y="24571"/>
                </a:lnTo>
                <a:lnTo>
                  <a:pt x="1410616" y="7326"/>
                </a:lnTo>
                <a:lnTo>
                  <a:pt x="1369698" y="1274"/>
                </a:lnTo>
                <a:lnTo>
                  <a:pt x="1320118" y="294"/>
                </a:lnTo>
                <a:lnTo>
                  <a:pt x="1270676" y="0"/>
                </a:lnTo>
                <a:lnTo>
                  <a:pt x="1221362" y="348"/>
                </a:lnTo>
                <a:lnTo>
                  <a:pt x="1172168" y="1297"/>
                </a:lnTo>
                <a:lnTo>
                  <a:pt x="1123086" y="2805"/>
                </a:lnTo>
                <a:lnTo>
                  <a:pt x="1074108" y="4827"/>
                </a:lnTo>
                <a:lnTo>
                  <a:pt x="1025224" y="7323"/>
                </a:lnTo>
                <a:lnTo>
                  <a:pt x="976426" y="10249"/>
                </a:lnTo>
                <a:lnTo>
                  <a:pt x="927705" y="13563"/>
                </a:lnTo>
                <a:lnTo>
                  <a:pt x="879054" y="17223"/>
                </a:lnTo>
                <a:lnTo>
                  <a:pt x="830462" y="21186"/>
                </a:lnTo>
                <a:lnTo>
                  <a:pt x="781923" y="25409"/>
                </a:lnTo>
                <a:lnTo>
                  <a:pt x="733427" y="29850"/>
                </a:lnTo>
                <a:lnTo>
                  <a:pt x="677591" y="33350"/>
                </a:lnTo>
                <a:lnTo>
                  <a:pt x="623097" y="37746"/>
                </a:lnTo>
                <a:lnTo>
                  <a:pt x="569866" y="42983"/>
                </a:lnTo>
                <a:lnTo>
                  <a:pt x="517815" y="49008"/>
                </a:lnTo>
                <a:lnTo>
                  <a:pt x="466864" y="55766"/>
                </a:lnTo>
                <a:lnTo>
                  <a:pt x="416932" y="63202"/>
                </a:lnTo>
                <a:lnTo>
                  <a:pt x="367937" y="71264"/>
                </a:lnTo>
                <a:lnTo>
                  <a:pt x="319799" y="79897"/>
                </a:lnTo>
                <a:lnTo>
                  <a:pt x="272436" y="89046"/>
                </a:lnTo>
                <a:lnTo>
                  <a:pt x="225767" y="98659"/>
                </a:lnTo>
                <a:lnTo>
                  <a:pt x="179712" y="108680"/>
                </a:lnTo>
                <a:lnTo>
                  <a:pt x="134189" y="119056"/>
                </a:lnTo>
                <a:lnTo>
                  <a:pt x="89116" y="129733"/>
                </a:lnTo>
                <a:lnTo>
                  <a:pt x="44413" y="140656"/>
                </a:lnTo>
                <a:lnTo>
                  <a:pt x="0" y="151771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4" name="object 274"/>
          <p:cNvSpPr/>
          <p:nvPr/>
        </p:nvSpPr>
        <p:spPr>
          <a:xfrm>
            <a:off x="6443441" y="2452549"/>
            <a:ext cx="1320800" cy="248285"/>
          </a:xfrm>
          <a:custGeom>
            <a:avLst/>
            <a:gdLst/>
            <a:ahLst/>
            <a:cxnLst/>
            <a:rect l="l" t="t" r="r" b="b"/>
            <a:pathLst>
              <a:path w="1320800" h="248285">
                <a:moveTo>
                  <a:pt x="0" y="105127"/>
                </a:moveTo>
                <a:lnTo>
                  <a:pt x="52019" y="96193"/>
                </a:lnTo>
                <a:lnTo>
                  <a:pt x="103961" y="87451"/>
                </a:lnTo>
                <a:lnTo>
                  <a:pt x="155807" y="78950"/>
                </a:lnTo>
                <a:lnTo>
                  <a:pt x="207538" y="70736"/>
                </a:lnTo>
                <a:lnTo>
                  <a:pt x="259136" y="62856"/>
                </a:lnTo>
                <a:lnTo>
                  <a:pt x="310581" y="55358"/>
                </a:lnTo>
                <a:lnTo>
                  <a:pt x="361854" y="48288"/>
                </a:lnTo>
                <a:lnTo>
                  <a:pt x="412938" y="41693"/>
                </a:lnTo>
                <a:lnTo>
                  <a:pt x="463812" y="35621"/>
                </a:lnTo>
                <a:lnTo>
                  <a:pt x="514459" y="30118"/>
                </a:lnTo>
                <a:lnTo>
                  <a:pt x="564859" y="25232"/>
                </a:lnTo>
                <a:lnTo>
                  <a:pt x="614994" y="21009"/>
                </a:lnTo>
                <a:lnTo>
                  <a:pt x="664844" y="17497"/>
                </a:lnTo>
                <a:lnTo>
                  <a:pt x="713334" y="14073"/>
                </a:lnTo>
                <a:lnTo>
                  <a:pt x="761825" y="11012"/>
                </a:lnTo>
                <a:lnTo>
                  <a:pt x="810315" y="8319"/>
                </a:lnTo>
                <a:lnTo>
                  <a:pt x="858806" y="5995"/>
                </a:lnTo>
                <a:lnTo>
                  <a:pt x="907297" y="4045"/>
                </a:lnTo>
                <a:lnTo>
                  <a:pt x="955788" y="2471"/>
                </a:lnTo>
                <a:lnTo>
                  <a:pt x="1004279" y="1276"/>
                </a:lnTo>
                <a:lnTo>
                  <a:pt x="1052771" y="464"/>
                </a:lnTo>
                <a:lnTo>
                  <a:pt x="1101262" y="37"/>
                </a:lnTo>
                <a:lnTo>
                  <a:pt x="1149754" y="0"/>
                </a:lnTo>
                <a:lnTo>
                  <a:pt x="1198246" y="353"/>
                </a:lnTo>
                <a:lnTo>
                  <a:pt x="1252615" y="15577"/>
                </a:lnTo>
                <a:lnTo>
                  <a:pt x="1291733" y="43560"/>
                </a:lnTo>
                <a:lnTo>
                  <a:pt x="1314588" y="80896"/>
                </a:lnTo>
                <a:lnTo>
                  <a:pt x="1320167" y="124176"/>
                </a:lnTo>
                <a:lnTo>
                  <a:pt x="1305772" y="171057"/>
                </a:lnTo>
                <a:lnTo>
                  <a:pt x="1279565" y="206564"/>
                </a:lnTo>
                <a:lnTo>
                  <a:pt x="1239608" y="231835"/>
                </a:lnTo>
                <a:lnTo>
                  <a:pt x="1183957" y="248005"/>
                </a:lnTo>
                <a:lnTo>
                  <a:pt x="1131922" y="245090"/>
                </a:lnTo>
                <a:lnTo>
                  <a:pt x="1080003" y="242097"/>
                </a:lnTo>
                <a:lnTo>
                  <a:pt x="1028229" y="239017"/>
                </a:lnTo>
                <a:lnTo>
                  <a:pt x="976632" y="235837"/>
                </a:lnTo>
                <a:lnTo>
                  <a:pt x="925242" y="232548"/>
                </a:lnTo>
                <a:lnTo>
                  <a:pt x="874088" y="229138"/>
                </a:lnTo>
                <a:lnTo>
                  <a:pt x="823202" y="225596"/>
                </a:lnTo>
                <a:lnTo>
                  <a:pt x="772613" y="221913"/>
                </a:lnTo>
                <a:lnTo>
                  <a:pt x="722352" y="218076"/>
                </a:lnTo>
                <a:lnTo>
                  <a:pt x="672450" y="214076"/>
                </a:lnTo>
                <a:lnTo>
                  <a:pt x="622937" y="209902"/>
                </a:lnTo>
                <a:lnTo>
                  <a:pt x="571026" y="203136"/>
                </a:lnTo>
                <a:lnTo>
                  <a:pt x="519114" y="195934"/>
                </a:lnTo>
                <a:lnTo>
                  <a:pt x="467203" y="188319"/>
                </a:lnTo>
                <a:lnTo>
                  <a:pt x="415291" y="180315"/>
                </a:lnTo>
                <a:lnTo>
                  <a:pt x="363380" y="171945"/>
                </a:lnTo>
                <a:lnTo>
                  <a:pt x="311468" y="163234"/>
                </a:lnTo>
                <a:lnTo>
                  <a:pt x="259557" y="154206"/>
                </a:lnTo>
                <a:lnTo>
                  <a:pt x="207645" y="144883"/>
                </a:lnTo>
                <a:lnTo>
                  <a:pt x="155734" y="135290"/>
                </a:lnTo>
                <a:lnTo>
                  <a:pt x="103822" y="125450"/>
                </a:lnTo>
                <a:lnTo>
                  <a:pt x="51911" y="115388"/>
                </a:lnTo>
                <a:lnTo>
                  <a:pt x="0" y="105127"/>
                </a:lnTo>
                <a:close/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5" name="object 275"/>
          <p:cNvSpPr/>
          <p:nvPr/>
        </p:nvSpPr>
        <p:spPr>
          <a:xfrm>
            <a:off x="2780113" y="2736748"/>
            <a:ext cx="1880870" cy="20955"/>
          </a:xfrm>
          <a:custGeom>
            <a:avLst/>
            <a:gdLst/>
            <a:ahLst/>
            <a:cxnLst/>
            <a:rect l="l" t="t" r="r" b="b"/>
            <a:pathLst>
              <a:path w="1880870" h="20955">
                <a:moveTo>
                  <a:pt x="0" y="0"/>
                </a:moveTo>
                <a:lnTo>
                  <a:pt x="1877382" y="0"/>
                </a:lnTo>
                <a:lnTo>
                  <a:pt x="1880241" y="20956"/>
                </a:lnTo>
                <a:lnTo>
                  <a:pt x="0" y="20956"/>
                </a:lnTo>
                <a:lnTo>
                  <a:pt x="0" y="0"/>
                </a:lnTo>
                <a:close/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6" name="object 276"/>
          <p:cNvSpPr/>
          <p:nvPr/>
        </p:nvSpPr>
        <p:spPr>
          <a:xfrm>
            <a:off x="2761059" y="2708646"/>
            <a:ext cx="280035" cy="175895"/>
          </a:xfrm>
          <a:custGeom>
            <a:avLst/>
            <a:gdLst/>
            <a:ahLst/>
            <a:cxnLst/>
            <a:rect l="l" t="t" r="r" b="b"/>
            <a:pathLst>
              <a:path w="280035" h="175894">
                <a:moveTo>
                  <a:pt x="279086" y="29052"/>
                </a:moveTo>
                <a:lnTo>
                  <a:pt x="279561" y="1905"/>
                </a:lnTo>
                <a:lnTo>
                  <a:pt x="0" y="0"/>
                </a:lnTo>
                <a:lnTo>
                  <a:pt x="0" y="174783"/>
                </a:lnTo>
                <a:lnTo>
                  <a:pt x="20955" y="175262"/>
                </a:lnTo>
                <a:lnTo>
                  <a:pt x="20005" y="50007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7" name="object 277"/>
          <p:cNvSpPr/>
          <p:nvPr/>
        </p:nvSpPr>
        <p:spPr>
          <a:xfrm>
            <a:off x="2784398" y="2761509"/>
            <a:ext cx="257175" cy="76835"/>
          </a:xfrm>
          <a:custGeom>
            <a:avLst/>
            <a:gdLst/>
            <a:ahLst/>
            <a:cxnLst/>
            <a:rect l="l" t="t" r="r" b="b"/>
            <a:pathLst>
              <a:path w="257175" h="76835">
                <a:moveTo>
                  <a:pt x="0" y="75726"/>
                </a:moveTo>
                <a:lnTo>
                  <a:pt x="256701" y="76201"/>
                </a:lnTo>
                <a:lnTo>
                  <a:pt x="255747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8" name="object 278"/>
          <p:cNvSpPr/>
          <p:nvPr/>
        </p:nvSpPr>
        <p:spPr>
          <a:xfrm>
            <a:off x="2811546" y="2693408"/>
            <a:ext cx="67945" cy="15875"/>
          </a:xfrm>
          <a:custGeom>
            <a:avLst/>
            <a:gdLst/>
            <a:ahLst/>
            <a:cxnLst/>
            <a:rect l="l" t="t" r="r" b="b"/>
            <a:pathLst>
              <a:path w="67944" h="15875">
                <a:moveTo>
                  <a:pt x="33336" y="0"/>
                </a:moveTo>
                <a:lnTo>
                  <a:pt x="21005" y="1633"/>
                </a:lnTo>
                <a:lnTo>
                  <a:pt x="11429" y="4765"/>
                </a:lnTo>
                <a:lnTo>
                  <a:pt x="4473" y="9325"/>
                </a:lnTo>
                <a:lnTo>
                  <a:pt x="0" y="15238"/>
                </a:lnTo>
                <a:lnTo>
                  <a:pt x="34884" y="15358"/>
                </a:lnTo>
                <a:lnTo>
                  <a:pt x="58296" y="15238"/>
                </a:lnTo>
                <a:lnTo>
                  <a:pt x="67626" y="14763"/>
                </a:lnTo>
                <a:lnTo>
                  <a:pt x="56285" y="6595"/>
                </a:lnTo>
                <a:lnTo>
                  <a:pt x="46028" y="1689"/>
                </a:lnTo>
                <a:lnTo>
                  <a:pt x="33336" y="0"/>
                </a:lnTo>
                <a:close/>
              </a:path>
            </a:pathLst>
          </a:custGeom>
          <a:solidFill>
            <a:srgbClr val="1516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9" name="object 279"/>
          <p:cNvSpPr/>
          <p:nvPr/>
        </p:nvSpPr>
        <p:spPr>
          <a:xfrm>
            <a:off x="2811546" y="2693408"/>
            <a:ext cx="67945" cy="15875"/>
          </a:xfrm>
          <a:custGeom>
            <a:avLst/>
            <a:gdLst/>
            <a:ahLst/>
            <a:cxnLst/>
            <a:rect l="l" t="t" r="r" b="b"/>
            <a:pathLst>
              <a:path w="67944" h="15875">
                <a:moveTo>
                  <a:pt x="0" y="15238"/>
                </a:moveTo>
                <a:lnTo>
                  <a:pt x="10968" y="15298"/>
                </a:lnTo>
                <a:lnTo>
                  <a:pt x="34884" y="15358"/>
                </a:lnTo>
                <a:lnTo>
                  <a:pt x="58265" y="15240"/>
                </a:lnTo>
                <a:lnTo>
                  <a:pt x="67626" y="14763"/>
                </a:lnTo>
                <a:lnTo>
                  <a:pt x="63641" y="11893"/>
                </a:lnTo>
                <a:lnTo>
                  <a:pt x="56285" y="6595"/>
                </a:lnTo>
                <a:lnTo>
                  <a:pt x="46028" y="1689"/>
                </a:lnTo>
                <a:lnTo>
                  <a:pt x="33336" y="0"/>
                </a:lnTo>
                <a:lnTo>
                  <a:pt x="21005" y="1633"/>
                </a:lnTo>
                <a:lnTo>
                  <a:pt x="11429" y="4765"/>
                </a:lnTo>
                <a:lnTo>
                  <a:pt x="4473" y="9325"/>
                </a:lnTo>
                <a:lnTo>
                  <a:pt x="0" y="15238"/>
                </a:lnTo>
                <a:close/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0" name="object 280"/>
          <p:cNvSpPr/>
          <p:nvPr/>
        </p:nvSpPr>
        <p:spPr>
          <a:xfrm>
            <a:off x="2924416" y="2693408"/>
            <a:ext cx="67945" cy="15875"/>
          </a:xfrm>
          <a:custGeom>
            <a:avLst/>
            <a:gdLst/>
            <a:ahLst/>
            <a:cxnLst/>
            <a:rect l="l" t="t" r="r" b="b"/>
            <a:pathLst>
              <a:path w="67944" h="15875">
                <a:moveTo>
                  <a:pt x="33336" y="0"/>
                </a:moveTo>
                <a:lnTo>
                  <a:pt x="21006" y="1633"/>
                </a:lnTo>
                <a:lnTo>
                  <a:pt x="11430" y="4765"/>
                </a:lnTo>
                <a:lnTo>
                  <a:pt x="4474" y="9325"/>
                </a:lnTo>
                <a:lnTo>
                  <a:pt x="0" y="15238"/>
                </a:lnTo>
                <a:lnTo>
                  <a:pt x="34885" y="15358"/>
                </a:lnTo>
                <a:lnTo>
                  <a:pt x="58297" y="15238"/>
                </a:lnTo>
                <a:lnTo>
                  <a:pt x="67626" y="14763"/>
                </a:lnTo>
                <a:lnTo>
                  <a:pt x="56286" y="6595"/>
                </a:lnTo>
                <a:lnTo>
                  <a:pt x="46028" y="1689"/>
                </a:lnTo>
                <a:lnTo>
                  <a:pt x="33336" y="0"/>
                </a:lnTo>
                <a:close/>
              </a:path>
            </a:pathLst>
          </a:custGeom>
          <a:solidFill>
            <a:srgbClr val="1516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1" name="object 281"/>
          <p:cNvSpPr/>
          <p:nvPr/>
        </p:nvSpPr>
        <p:spPr>
          <a:xfrm>
            <a:off x="2924416" y="2693408"/>
            <a:ext cx="67945" cy="15875"/>
          </a:xfrm>
          <a:custGeom>
            <a:avLst/>
            <a:gdLst/>
            <a:ahLst/>
            <a:cxnLst/>
            <a:rect l="l" t="t" r="r" b="b"/>
            <a:pathLst>
              <a:path w="67944" h="15875">
                <a:moveTo>
                  <a:pt x="0" y="15238"/>
                </a:moveTo>
                <a:lnTo>
                  <a:pt x="10968" y="15298"/>
                </a:lnTo>
                <a:lnTo>
                  <a:pt x="34885" y="15358"/>
                </a:lnTo>
                <a:lnTo>
                  <a:pt x="58265" y="15240"/>
                </a:lnTo>
                <a:lnTo>
                  <a:pt x="67626" y="14763"/>
                </a:lnTo>
                <a:lnTo>
                  <a:pt x="63641" y="11893"/>
                </a:lnTo>
                <a:lnTo>
                  <a:pt x="56286" y="6595"/>
                </a:lnTo>
                <a:lnTo>
                  <a:pt x="46028" y="1689"/>
                </a:lnTo>
                <a:lnTo>
                  <a:pt x="33336" y="0"/>
                </a:lnTo>
                <a:lnTo>
                  <a:pt x="21006" y="1633"/>
                </a:lnTo>
                <a:lnTo>
                  <a:pt x="11430" y="4765"/>
                </a:lnTo>
                <a:lnTo>
                  <a:pt x="4474" y="9325"/>
                </a:lnTo>
                <a:lnTo>
                  <a:pt x="0" y="15238"/>
                </a:lnTo>
                <a:close/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2" name="object 282"/>
          <p:cNvSpPr/>
          <p:nvPr/>
        </p:nvSpPr>
        <p:spPr>
          <a:xfrm>
            <a:off x="4637051" y="2165681"/>
            <a:ext cx="50165" cy="31115"/>
          </a:xfrm>
          <a:custGeom>
            <a:avLst/>
            <a:gdLst/>
            <a:ahLst/>
            <a:cxnLst/>
            <a:rect l="l" t="t" r="r" b="b"/>
            <a:pathLst>
              <a:path w="50164" h="31114">
                <a:moveTo>
                  <a:pt x="0" y="0"/>
                </a:moveTo>
                <a:lnTo>
                  <a:pt x="12501" y="5119"/>
                </a:lnTo>
                <a:lnTo>
                  <a:pt x="25003" y="10239"/>
                </a:lnTo>
                <a:lnTo>
                  <a:pt x="37506" y="15359"/>
                </a:lnTo>
                <a:lnTo>
                  <a:pt x="50007" y="20480"/>
                </a:lnTo>
                <a:lnTo>
                  <a:pt x="31431" y="30888"/>
                </a:lnTo>
                <a:lnTo>
                  <a:pt x="14831" y="30612"/>
                </a:lnTo>
                <a:lnTo>
                  <a:pt x="3317" y="20150"/>
                </a:lnTo>
                <a:lnTo>
                  <a:pt x="0" y="0"/>
                </a:lnTo>
                <a:close/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3" name="object 283"/>
          <p:cNvSpPr/>
          <p:nvPr/>
        </p:nvSpPr>
        <p:spPr>
          <a:xfrm>
            <a:off x="4713443" y="2358284"/>
            <a:ext cx="11430" cy="34290"/>
          </a:xfrm>
          <a:custGeom>
            <a:avLst/>
            <a:gdLst/>
            <a:ahLst/>
            <a:cxnLst/>
            <a:rect l="l" t="t" r="r" b="b"/>
            <a:pathLst>
              <a:path w="11429" h="34289">
                <a:moveTo>
                  <a:pt x="11430" y="0"/>
                </a:moveTo>
                <a:lnTo>
                  <a:pt x="0" y="34290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4" name="object 284"/>
          <p:cNvSpPr/>
          <p:nvPr/>
        </p:nvSpPr>
        <p:spPr>
          <a:xfrm>
            <a:off x="6186013" y="2371618"/>
            <a:ext cx="9525" cy="26670"/>
          </a:xfrm>
          <a:custGeom>
            <a:avLst/>
            <a:gdLst/>
            <a:ahLst/>
            <a:cxnLst/>
            <a:rect l="l" t="t" r="r" b="b"/>
            <a:pathLst>
              <a:path w="9525" h="26669">
                <a:moveTo>
                  <a:pt x="0" y="0"/>
                </a:moveTo>
                <a:lnTo>
                  <a:pt x="9525" y="26669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5" name="object 285"/>
          <p:cNvSpPr/>
          <p:nvPr/>
        </p:nvSpPr>
        <p:spPr>
          <a:xfrm>
            <a:off x="2768406" y="3606101"/>
            <a:ext cx="1882775" cy="427355"/>
          </a:xfrm>
          <a:custGeom>
            <a:avLst/>
            <a:gdLst/>
            <a:ahLst/>
            <a:cxnLst/>
            <a:rect l="l" t="t" r="r" b="b"/>
            <a:pathLst>
              <a:path w="1882775" h="427354">
                <a:moveTo>
                  <a:pt x="0" y="0"/>
                </a:moveTo>
                <a:lnTo>
                  <a:pt x="1882141" y="0"/>
                </a:lnTo>
                <a:lnTo>
                  <a:pt x="1882141" y="426722"/>
                </a:lnTo>
                <a:lnTo>
                  <a:pt x="0" y="426722"/>
                </a:lnTo>
                <a:lnTo>
                  <a:pt x="0" y="0"/>
                </a:lnTo>
                <a:close/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6" name="object 286"/>
          <p:cNvSpPr/>
          <p:nvPr/>
        </p:nvSpPr>
        <p:spPr>
          <a:xfrm>
            <a:off x="2778386" y="3613478"/>
            <a:ext cx="1873250" cy="416559"/>
          </a:xfrm>
          <a:custGeom>
            <a:avLst/>
            <a:gdLst/>
            <a:ahLst/>
            <a:cxnLst/>
            <a:rect l="l" t="t" r="r" b="b"/>
            <a:pathLst>
              <a:path w="1873250" h="416560">
                <a:moveTo>
                  <a:pt x="0" y="415944"/>
                </a:moveTo>
                <a:lnTo>
                  <a:pt x="1873119" y="415944"/>
                </a:lnTo>
                <a:lnTo>
                  <a:pt x="1873119" y="0"/>
                </a:lnTo>
                <a:lnTo>
                  <a:pt x="0" y="0"/>
                </a:lnTo>
                <a:lnTo>
                  <a:pt x="0" y="41594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7" name="object 287"/>
          <p:cNvSpPr txBox="1"/>
          <p:nvPr/>
        </p:nvSpPr>
        <p:spPr>
          <a:xfrm>
            <a:off x="4531547" y="3836942"/>
            <a:ext cx="86360" cy="15684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850" spc="0" dirty="0">
                <a:solidFill>
                  <a:srgbClr val="151616"/>
                </a:solidFill>
                <a:latin typeface="Arial"/>
                <a:cs typeface="Arial"/>
              </a:rPr>
              <a:t>6</a:t>
            </a:r>
            <a:endParaRPr sz="850">
              <a:latin typeface="Arial"/>
              <a:cs typeface="Arial"/>
            </a:endParaRPr>
          </a:p>
        </p:txBody>
      </p:sp>
      <p:sp>
        <p:nvSpPr>
          <p:cNvPr id="288" name="object 288"/>
          <p:cNvSpPr/>
          <p:nvPr/>
        </p:nvSpPr>
        <p:spPr>
          <a:xfrm>
            <a:off x="4636177" y="3975559"/>
            <a:ext cx="0" cy="54610"/>
          </a:xfrm>
          <a:custGeom>
            <a:avLst/>
            <a:gdLst/>
            <a:ahLst/>
            <a:cxnLst/>
            <a:rect l="l" t="t" r="r" b="b"/>
            <a:pathLst>
              <a:path h="54610">
                <a:moveTo>
                  <a:pt x="0" y="54126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9" name="object 289"/>
          <p:cNvSpPr/>
          <p:nvPr/>
        </p:nvSpPr>
        <p:spPr>
          <a:xfrm>
            <a:off x="4570200" y="3773088"/>
            <a:ext cx="46355" cy="0"/>
          </a:xfrm>
          <a:custGeom>
            <a:avLst/>
            <a:gdLst/>
            <a:ahLst/>
            <a:cxnLst/>
            <a:rect l="l" t="t" r="r" b="b"/>
            <a:pathLst>
              <a:path w="46354">
                <a:moveTo>
                  <a:pt x="0" y="0"/>
                </a:moveTo>
                <a:lnTo>
                  <a:pt x="46007" y="0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0" name="object 290"/>
          <p:cNvSpPr/>
          <p:nvPr/>
        </p:nvSpPr>
        <p:spPr>
          <a:xfrm>
            <a:off x="4535021" y="3612762"/>
            <a:ext cx="0" cy="91440"/>
          </a:xfrm>
          <a:custGeom>
            <a:avLst/>
            <a:gdLst/>
            <a:ahLst/>
            <a:cxnLst/>
            <a:rect l="l" t="t" r="r" b="b"/>
            <a:pathLst>
              <a:path h="91439">
                <a:moveTo>
                  <a:pt x="0" y="0"/>
                </a:moveTo>
                <a:lnTo>
                  <a:pt x="0" y="9102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1" name="object 291"/>
          <p:cNvSpPr/>
          <p:nvPr/>
        </p:nvSpPr>
        <p:spPr>
          <a:xfrm>
            <a:off x="4561372" y="3612762"/>
            <a:ext cx="0" cy="36195"/>
          </a:xfrm>
          <a:custGeom>
            <a:avLst/>
            <a:gdLst/>
            <a:ahLst/>
            <a:cxnLst/>
            <a:rect l="l" t="t" r="r" b="b"/>
            <a:pathLst>
              <a:path h="36195">
                <a:moveTo>
                  <a:pt x="0" y="0"/>
                </a:moveTo>
                <a:lnTo>
                  <a:pt x="0" y="35927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2" name="object 292"/>
          <p:cNvSpPr/>
          <p:nvPr/>
        </p:nvSpPr>
        <p:spPr>
          <a:xfrm>
            <a:off x="4588160" y="3612762"/>
            <a:ext cx="0" cy="91440"/>
          </a:xfrm>
          <a:custGeom>
            <a:avLst/>
            <a:gdLst/>
            <a:ahLst/>
            <a:cxnLst/>
            <a:rect l="l" t="t" r="r" b="b"/>
            <a:pathLst>
              <a:path h="91439">
                <a:moveTo>
                  <a:pt x="0" y="0"/>
                </a:moveTo>
                <a:lnTo>
                  <a:pt x="0" y="9102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3" name="object 293"/>
          <p:cNvSpPr/>
          <p:nvPr/>
        </p:nvSpPr>
        <p:spPr>
          <a:xfrm>
            <a:off x="4614512" y="3612762"/>
            <a:ext cx="0" cy="36195"/>
          </a:xfrm>
          <a:custGeom>
            <a:avLst/>
            <a:gdLst/>
            <a:ahLst/>
            <a:cxnLst/>
            <a:rect l="l" t="t" r="r" b="b"/>
            <a:pathLst>
              <a:path h="36195">
                <a:moveTo>
                  <a:pt x="0" y="0"/>
                </a:moveTo>
                <a:lnTo>
                  <a:pt x="0" y="35927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4" name="object 294"/>
          <p:cNvSpPr/>
          <p:nvPr/>
        </p:nvSpPr>
        <p:spPr>
          <a:xfrm>
            <a:off x="4635892" y="3612762"/>
            <a:ext cx="0" cy="91440"/>
          </a:xfrm>
          <a:custGeom>
            <a:avLst/>
            <a:gdLst/>
            <a:ahLst/>
            <a:cxnLst/>
            <a:rect l="l" t="t" r="r" b="b"/>
            <a:pathLst>
              <a:path h="91439">
                <a:moveTo>
                  <a:pt x="0" y="0"/>
                </a:moveTo>
                <a:lnTo>
                  <a:pt x="0" y="9102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5" name="object 295"/>
          <p:cNvSpPr/>
          <p:nvPr/>
        </p:nvSpPr>
        <p:spPr>
          <a:xfrm>
            <a:off x="4482863" y="3612762"/>
            <a:ext cx="0" cy="186055"/>
          </a:xfrm>
          <a:custGeom>
            <a:avLst/>
            <a:gdLst/>
            <a:ahLst/>
            <a:cxnLst/>
            <a:rect l="l" t="t" r="r" b="b"/>
            <a:pathLst>
              <a:path h="186054">
                <a:moveTo>
                  <a:pt x="0" y="0"/>
                </a:moveTo>
                <a:lnTo>
                  <a:pt x="0" y="18550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6" name="object 296"/>
          <p:cNvSpPr/>
          <p:nvPr/>
        </p:nvSpPr>
        <p:spPr>
          <a:xfrm>
            <a:off x="4509216" y="3612762"/>
            <a:ext cx="0" cy="36195"/>
          </a:xfrm>
          <a:custGeom>
            <a:avLst/>
            <a:gdLst/>
            <a:ahLst/>
            <a:cxnLst/>
            <a:rect l="l" t="t" r="r" b="b"/>
            <a:pathLst>
              <a:path h="36195">
                <a:moveTo>
                  <a:pt x="0" y="0"/>
                </a:moveTo>
                <a:lnTo>
                  <a:pt x="0" y="35927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7" name="object 297"/>
          <p:cNvSpPr/>
          <p:nvPr/>
        </p:nvSpPr>
        <p:spPr>
          <a:xfrm>
            <a:off x="4310348" y="3878423"/>
            <a:ext cx="0" cy="151765"/>
          </a:xfrm>
          <a:custGeom>
            <a:avLst/>
            <a:gdLst/>
            <a:ahLst/>
            <a:cxnLst/>
            <a:rect l="l" t="t" r="r" b="b"/>
            <a:pathLst>
              <a:path h="151764">
                <a:moveTo>
                  <a:pt x="0" y="151262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8" name="object 298"/>
          <p:cNvSpPr/>
          <p:nvPr/>
        </p:nvSpPr>
        <p:spPr>
          <a:xfrm>
            <a:off x="4339969" y="3975559"/>
            <a:ext cx="0" cy="54610"/>
          </a:xfrm>
          <a:custGeom>
            <a:avLst/>
            <a:gdLst/>
            <a:ahLst/>
            <a:cxnLst/>
            <a:rect l="l" t="t" r="r" b="b"/>
            <a:pathLst>
              <a:path h="54610">
                <a:moveTo>
                  <a:pt x="0" y="54126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9" name="object 299"/>
          <p:cNvSpPr/>
          <p:nvPr/>
        </p:nvSpPr>
        <p:spPr>
          <a:xfrm>
            <a:off x="4369589" y="3975559"/>
            <a:ext cx="0" cy="54610"/>
          </a:xfrm>
          <a:custGeom>
            <a:avLst/>
            <a:gdLst/>
            <a:ahLst/>
            <a:cxnLst/>
            <a:rect l="l" t="t" r="r" b="b"/>
            <a:pathLst>
              <a:path h="54610">
                <a:moveTo>
                  <a:pt x="0" y="54126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0" name="object 300"/>
          <p:cNvSpPr/>
          <p:nvPr/>
        </p:nvSpPr>
        <p:spPr>
          <a:xfrm>
            <a:off x="4399211" y="3975559"/>
            <a:ext cx="0" cy="54610"/>
          </a:xfrm>
          <a:custGeom>
            <a:avLst/>
            <a:gdLst/>
            <a:ahLst/>
            <a:cxnLst/>
            <a:rect l="l" t="t" r="r" b="b"/>
            <a:pathLst>
              <a:path h="54610">
                <a:moveTo>
                  <a:pt x="0" y="54126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1" name="object 301"/>
          <p:cNvSpPr/>
          <p:nvPr/>
        </p:nvSpPr>
        <p:spPr>
          <a:xfrm>
            <a:off x="4428831" y="3975559"/>
            <a:ext cx="0" cy="54610"/>
          </a:xfrm>
          <a:custGeom>
            <a:avLst/>
            <a:gdLst/>
            <a:ahLst/>
            <a:cxnLst/>
            <a:rect l="l" t="t" r="r" b="b"/>
            <a:pathLst>
              <a:path h="54610">
                <a:moveTo>
                  <a:pt x="0" y="54126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2" name="object 302"/>
          <p:cNvSpPr/>
          <p:nvPr/>
        </p:nvSpPr>
        <p:spPr>
          <a:xfrm>
            <a:off x="4458455" y="3939224"/>
            <a:ext cx="0" cy="90805"/>
          </a:xfrm>
          <a:custGeom>
            <a:avLst/>
            <a:gdLst/>
            <a:ahLst/>
            <a:cxnLst/>
            <a:rect l="l" t="t" r="r" b="b"/>
            <a:pathLst>
              <a:path h="90804">
                <a:moveTo>
                  <a:pt x="0" y="90460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3" name="object 303"/>
          <p:cNvSpPr/>
          <p:nvPr/>
        </p:nvSpPr>
        <p:spPr>
          <a:xfrm>
            <a:off x="4488077" y="3975559"/>
            <a:ext cx="0" cy="54610"/>
          </a:xfrm>
          <a:custGeom>
            <a:avLst/>
            <a:gdLst/>
            <a:ahLst/>
            <a:cxnLst/>
            <a:rect l="l" t="t" r="r" b="b"/>
            <a:pathLst>
              <a:path h="54610">
                <a:moveTo>
                  <a:pt x="0" y="54126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4" name="object 304"/>
          <p:cNvSpPr/>
          <p:nvPr/>
        </p:nvSpPr>
        <p:spPr>
          <a:xfrm>
            <a:off x="4517697" y="3975559"/>
            <a:ext cx="0" cy="54610"/>
          </a:xfrm>
          <a:custGeom>
            <a:avLst/>
            <a:gdLst/>
            <a:ahLst/>
            <a:cxnLst/>
            <a:rect l="l" t="t" r="r" b="b"/>
            <a:pathLst>
              <a:path h="54610">
                <a:moveTo>
                  <a:pt x="0" y="54126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5" name="object 305"/>
          <p:cNvSpPr/>
          <p:nvPr/>
        </p:nvSpPr>
        <p:spPr>
          <a:xfrm>
            <a:off x="4547318" y="3975559"/>
            <a:ext cx="0" cy="54610"/>
          </a:xfrm>
          <a:custGeom>
            <a:avLst/>
            <a:gdLst/>
            <a:ahLst/>
            <a:cxnLst/>
            <a:rect l="l" t="t" r="r" b="b"/>
            <a:pathLst>
              <a:path h="54610">
                <a:moveTo>
                  <a:pt x="0" y="54126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6" name="object 306"/>
          <p:cNvSpPr/>
          <p:nvPr/>
        </p:nvSpPr>
        <p:spPr>
          <a:xfrm>
            <a:off x="4576938" y="3975559"/>
            <a:ext cx="0" cy="54610"/>
          </a:xfrm>
          <a:custGeom>
            <a:avLst/>
            <a:gdLst/>
            <a:ahLst/>
            <a:cxnLst/>
            <a:rect l="l" t="t" r="r" b="b"/>
            <a:pathLst>
              <a:path h="54610">
                <a:moveTo>
                  <a:pt x="0" y="54126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7" name="object 307"/>
          <p:cNvSpPr/>
          <p:nvPr/>
        </p:nvSpPr>
        <p:spPr>
          <a:xfrm>
            <a:off x="4606560" y="3878423"/>
            <a:ext cx="0" cy="151765"/>
          </a:xfrm>
          <a:custGeom>
            <a:avLst/>
            <a:gdLst/>
            <a:ahLst/>
            <a:cxnLst/>
            <a:rect l="l" t="t" r="r" b="b"/>
            <a:pathLst>
              <a:path h="151764">
                <a:moveTo>
                  <a:pt x="0" y="151262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8" name="object 308"/>
          <p:cNvSpPr/>
          <p:nvPr/>
        </p:nvSpPr>
        <p:spPr>
          <a:xfrm>
            <a:off x="4570200" y="3773088"/>
            <a:ext cx="46355" cy="0"/>
          </a:xfrm>
          <a:custGeom>
            <a:avLst/>
            <a:gdLst/>
            <a:ahLst/>
            <a:cxnLst/>
            <a:rect l="l" t="t" r="r" b="b"/>
            <a:pathLst>
              <a:path w="46354">
                <a:moveTo>
                  <a:pt x="0" y="0"/>
                </a:moveTo>
                <a:lnTo>
                  <a:pt x="46007" y="0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9" name="object 309"/>
          <p:cNvSpPr/>
          <p:nvPr/>
        </p:nvSpPr>
        <p:spPr>
          <a:xfrm>
            <a:off x="4535021" y="3612762"/>
            <a:ext cx="0" cy="91440"/>
          </a:xfrm>
          <a:custGeom>
            <a:avLst/>
            <a:gdLst/>
            <a:ahLst/>
            <a:cxnLst/>
            <a:rect l="l" t="t" r="r" b="b"/>
            <a:pathLst>
              <a:path h="91439">
                <a:moveTo>
                  <a:pt x="0" y="0"/>
                </a:moveTo>
                <a:lnTo>
                  <a:pt x="0" y="9102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0" name="object 310"/>
          <p:cNvSpPr/>
          <p:nvPr/>
        </p:nvSpPr>
        <p:spPr>
          <a:xfrm>
            <a:off x="4561372" y="3612762"/>
            <a:ext cx="0" cy="36195"/>
          </a:xfrm>
          <a:custGeom>
            <a:avLst/>
            <a:gdLst/>
            <a:ahLst/>
            <a:cxnLst/>
            <a:rect l="l" t="t" r="r" b="b"/>
            <a:pathLst>
              <a:path h="36195">
                <a:moveTo>
                  <a:pt x="0" y="0"/>
                </a:moveTo>
                <a:lnTo>
                  <a:pt x="0" y="35927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1" name="object 311"/>
          <p:cNvSpPr/>
          <p:nvPr/>
        </p:nvSpPr>
        <p:spPr>
          <a:xfrm>
            <a:off x="4588160" y="3612762"/>
            <a:ext cx="0" cy="91440"/>
          </a:xfrm>
          <a:custGeom>
            <a:avLst/>
            <a:gdLst/>
            <a:ahLst/>
            <a:cxnLst/>
            <a:rect l="l" t="t" r="r" b="b"/>
            <a:pathLst>
              <a:path h="91439">
                <a:moveTo>
                  <a:pt x="0" y="0"/>
                </a:moveTo>
                <a:lnTo>
                  <a:pt x="0" y="9102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2" name="object 312"/>
          <p:cNvSpPr/>
          <p:nvPr/>
        </p:nvSpPr>
        <p:spPr>
          <a:xfrm>
            <a:off x="4614512" y="3612762"/>
            <a:ext cx="0" cy="36195"/>
          </a:xfrm>
          <a:custGeom>
            <a:avLst/>
            <a:gdLst/>
            <a:ahLst/>
            <a:cxnLst/>
            <a:rect l="l" t="t" r="r" b="b"/>
            <a:pathLst>
              <a:path h="36195">
                <a:moveTo>
                  <a:pt x="0" y="0"/>
                </a:moveTo>
                <a:lnTo>
                  <a:pt x="0" y="35927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3" name="object 313"/>
          <p:cNvSpPr/>
          <p:nvPr/>
        </p:nvSpPr>
        <p:spPr>
          <a:xfrm>
            <a:off x="4635892" y="3612762"/>
            <a:ext cx="0" cy="91440"/>
          </a:xfrm>
          <a:custGeom>
            <a:avLst/>
            <a:gdLst/>
            <a:ahLst/>
            <a:cxnLst/>
            <a:rect l="l" t="t" r="r" b="b"/>
            <a:pathLst>
              <a:path h="91439">
                <a:moveTo>
                  <a:pt x="0" y="0"/>
                </a:moveTo>
                <a:lnTo>
                  <a:pt x="0" y="9102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4" name="object 314"/>
          <p:cNvSpPr/>
          <p:nvPr/>
        </p:nvSpPr>
        <p:spPr>
          <a:xfrm>
            <a:off x="4482863" y="3612762"/>
            <a:ext cx="0" cy="186055"/>
          </a:xfrm>
          <a:custGeom>
            <a:avLst/>
            <a:gdLst/>
            <a:ahLst/>
            <a:cxnLst/>
            <a:rect l="l" t="t" r="r" b="b"/>
            <a:pathLst>
              <a:path h="186054">
                <a:moveTo>
                  <a:pt x="0" y="0"/>
                </a:moveTo>
                <a:lnTo>
                  <a:pt x="0" y="18550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5" name="object 315"/>
          <p:cNvSpPr/>
          <p:nvPr/>
        </p:nvSpPr>
        <p:spPr>
          <a:xfrm>
            <a:off x="4509216" y="3612762"/>
            <a:ext cx="0" cy="36195"/>
          </a:xfrm>
          <a:custGeom>
            <a:avLst/>
            <a:gdLst/>
            <a:ahLst/>
            <a:cxnLst/>
            <a:rect l="l" t="t" r="r" b="b"/>
            <a:pathLst>
              <a:path h="36195">
                <a:moveTo>
                  <a:pt x="0" y="0"/>
                </a:moveTo>
                <a:lnTo>
                  <a:pt x="0" y="35927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6" name="object 316"/>
          <p:cNvSpPr txBox="1"/>
          <p:nvPr/>
        </p:nvSpPr>
        <p:spPr>
          <a:xfrm>
            <a:off x="4671698" y="3677944"/>
            <a:ext cx="1461770" cy="3168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ts val="375"/>
              </a:lnSpc>
              <a:spcBef>
                <a:spcPts val="100"/>
              </a:spcBef>
            </a:pPr>
            <a:r>
              <a:rPr sz="750" spc="-7" baseline="61111" dirty="0">
                <a:solidFill>
                  <a:srgbClr val="151616"/>
                </a:solidFill>
                <a:latin typeface="Arial"/>
                <a:cs typeface="Arial"/>
              </a:rPr>
              <a:t>1 3 1 5 3 7 </a:t>
            </a:r>
            <a:r>
              <a:rPr sz="1100" spc="10" dirty="0">
                <a:solidFill>
                  <a:srgbClr val="151616"/>
                </a:solidFill>
                <a:latin typeface="Arial"/>
                <a:cs typeface="Arial"/>
              </a:rPr>
              <a:t>3</a:t>
            </a:r>
            <a:r>
              <a:rPr sz="1100" spc="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500" spc="-145" dirty="0">
                <a:solidFill>
                  <a:srgbClr val="151616"/>
                </a:solidFill>
                <a:latin typeface="Arial"/>
                <a:cs typeface="Arial"/>
              </a:rPr>
              <a:t>88</a:t>
            </a:r>
            <a:r>
              <a:rPr sz="500" spc="36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500" spc="-145" dirty="0">
                <a:solidFill>
                  <a:srgbClr val="151616"/>
                </a:solidFill>
                <a:latin typeface="Arial"/>
                <a:cs typeface="Arial"/>
              </a:rPr>
              <a:t>44</a:t>
            </a:r>
            <a:r>
              <a:rPr sz="500" spc="434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500" spc="-145" dirty="0">
                <a:solidFill>
                  <a:srgbClr val="151616"/>
                </a:solidFill>
                <a:latin typeface="Arial"/>
                <a:cs typeface="Arial"/>
              </a:rPr>
              <a:t>88</a:t>
            </a:r>
            <a:r>
              <a:rPr sz="500" spc="30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500" spc="-145" dirty="0">
                <a:solidFill>
                  <a:srgbClr val="151616"/>
                </a:solidFill>
                <a:latin typeface="Arial"/>
                <a:cs typeface="Arial"/>
              </a:rPr>
              <a:t>22</a:t>
            </a:r>
            <a:r>
              <a:rPr sz="500" spc="4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500" spc="-145" dirty="0">
                <a:solidFill>
                  <a:srgbClr val="151616"/>
                </a:solidFill>
                <a:latin typeface="Arial"/>
                <a:cs typeface="Arial"/>
              </a:rPr>
              <a:t>88</a:t>
            </a:r>
            <a:r>
              <a:rPr sz="500" spc="37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500" spc="-145" dirty="0">
                <a:solidFill>
                  <a:srgbClr val="151616"/>
                </a:solidFill>
                <a:latin typeface="Arial"/>
                <a:cs typeface="Arial"/>
              </a:rPr>
              <a:t>44</a:t>
            </a:r>
            <a:r>
              <a:rPr sz="500" spc="3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500" spc="-145" dirty="0">
                <a:solidFill>
                  <a:srgbClr val="151616"/>
                </a:solidFill>
                <a:latin typeface="Arial"/>
                <a:cs typeface="Arial"/>
              </a:rPr>
              <a:t>88</a:t>
            </a:r>
            <a:r>
              <a:rPr sz="500" spc="-8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spc="10" dirty="0">
                <a:solidFill>
                  <a:srgbClr val="151616"/>
                </a:solidFill>
                <a:latin typeface="Arial"/>
                <a:cs typeface="Arial"/>
              </a:rPr>
              <a:t>4</a:t>
            </a:r>
            <a:endParaRPr sz="1100">
              <a:latin typeface="Arial"/>
              <a:cs typeface="Arial"/>
            </a:endParaRPr>
          </a:p>
          <a:p>
            <a:pPr marL="725170">
              <a:lnSpc>
                <a:spcPts val="245"/>
              </a:lnSpc>
            </a:pPr>
            <a:r>
              <a:rPr sz="500" spc="-5" dirty="0">
                <a:solidFill>
                  <a:srgbClr val="151616"/>
                </a:solidFill>
                <a:latin typeface="Arial"/>
                <a:cs typeface="Arial"/>
              </a:rPr>
              <a:t>1 1 3 1 5 3</a:t>
            </a:r>
            <a:r>
              <a:rPr sz="50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500" spc="-5" dirty="0">
                <a:solidFill>
                  <a:srgbClr val="151616"/>
                </a:solidFill>
                <a:latin typeface="Arial"/>
                <a:cs typeface="Arial"/>
              </a:rPr>
              <a:t>7</a:t>
            </a:r>
            <a:endParaRPr sz="500">
              <a:latin typeface="Arial"/>
              <a:cs typeface="Arial"/>
            </a:endParaRPr>
          </a:p>
          <a:p>
            <a:pPr>
              <a:lnSpc>
                <a:spcPts val="575"/>
              </a:lnSpc>
            </a:pPr>
            <a:r>
              <a:rPr sz="500" spc="-5" dirty="0">
                <a:solidFill>
                  <a:srgbClr val="151616"/>
                </a:solidFill>
                <a:latin typeface="Arial"/>
                <a:cs typeface="Arial"/>
              </a:rPr>
              <a:t>4 8 2 8 4</a:t>
            </a:r>
            <a:r>
              <a:rPr sz="500" spc="7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500" spc="-5" dirty="0">
                <a:solidFill>
                  <a:srgbClr val="151616"/>
                </a:solidFill>
                <a:latin typeface="Arial"/>
                <a:cs typeface="Arial"/>
              </a:rPr>
              <a:t>8</a:t>
            </a:r>
            <a:endParaRPr sz="500">
              <a:latin typeface="Arial"/>
              <a:cs typeface="Arial"/>
            </a:endParaRPr>
          </a:p>
          <a:p>
            <a:pPr marL="114300" algn="ctr">
              <a:lnSpc>
                <a:spcPct val="100000"/>
              </a:lnSpc>
              <a:spcBef>
                <a:spcPts val="60"/>
              </a:spcBef>
              <a:tabLst>
                <a:tab pos="408305" algn="l"/>
                <a:tab pos="701675" algn="l"/>
                <a:tab pos="997585" algn="l"/>
                <a:tab pos="1292225" algn="l"/>
              </a:tabLst>
            </a:pPr>
            <a:r>
              <a:rPr sz="850" spc="0" dirty="0">
                <a:solidFill>
                  <a:srgbClr val="151616"/>
                </a:solidFill>
                <a:latin typeface="Arial"/>
                <a:cs typeface="Arial"/>
              </a:rPr>
              <a:t>7	8	6	7	8</a:t>
            </a:r>
            <a:endParaRPr sz="850">
              <a:latin typeface="Arial"/>
              <a:cs typeface="Arial"/>
            </a:endParaRPr>
          </a:p>
        </p:txBody>
      </p:sp>
      <p:sp>
        <p:nvSpPr>
          <p:cNvPr id="317" name="object 317"/>
          <p:cNvSpPr/>
          <p:nvPr/>
        </p:nvSpPr>
        <p:spPr>
          <a:xfrm>
            <a:off x="3022466" y="3773088"/>
            <a:ext cx="46355" cy="0"/>
          </a:xfrm>
          <a:custGeom>
            <a:avLst/>
            <a:gdLst/>
            <a:ahLst/>
            <a:cxnLst/>
            <a:rect l="l" t="t" r="r" b="b"/>
            <a:pathLst>
              <a:path w="46355">
                <a:moveTo>
                  <a:pt x="0" y="0"/>
                </a:moveTo>
                <a:lnTo>
                  <a:pt x="46008" y="0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8" name="object 318"/>
          <p:cNvSpPr/>
          <p:nvPr/>
        </p:nvSpPr>
        <p:spPr>
          <a:xfrm>
            <a:off x="3124565" y="3773088"/>
            <a:ext cx="46355" cy="0"/>
          </a:xfrm>
          <a:custGeom>
            <a:avLst/>
            <a:gdLst/>
            <a:ahLst/>
            <a:cxnLst/>
            <a:rect l="l" t="t" r="r" b="b"/>
            <a:pathLst>
              <a:path w="46355">
                <a:moveTo>
                  <a:pt x="0" y="0"/>
                </a:moveTo>
                <a:lnTo>
                  <a:pt x="46008" y="0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9" name="object 319"/>
          <p:cNvSpPr/>
          <p:nvPr/>
        </p:nvSpPr>
        <p:spPr>
          <a:xfrm>
            <a:off x="3221988" y="3773088"/>
            <a:ext cx="46355" cy="0"/>
          </a:xfrm>
          <a:custGeom>
            <a:avLst/>
            <a:gdLst/>
            <a:ahLst/>
            <a:cxnLst/>
            <a:rect l="l" t="t" r="r" b="b"/>
            <a:pathLst>
              <a:path w="46354">
                <a:moveTo>
                  <a:pt x="0" y="0"/>
                </a:moveTo>
                <a:lnTo>
                  <a:pt x="46008" y="0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0" name="object 320"/>
          <p:cNvSpPr/>
          <p:nvPr/>
        </p:nvSpPr>
        <p:spPr>
          <a:xfrm>
            <a:off x="2922087" y="3773088"/>
            <a:ext cx="46355" cy="0"/>
          </a:xfrm>
          <a:custGeom>
            <a:avLst/>
            <a:gdLst/>
            <a:ahLst/>
            <a:cxnLst/>
            <a:rect l="l" t="t" r="r" b="b"/>
            <a:pathLst>
              <a:path w="46355">
                <a:moveTo>
                  <a:pt x="0" y="0"/>
                </a:moveTo>
                <a:lnTo>
                  <a:pt x="46008" y="0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1" name="object 321"/>
          <p:cNvSpPr/>
          <p:nvPr/>
        </p:nvSpPr>
        <p:spPr>
          <a:xfrm>
            <a:off x="3332458" y="3773088"/>
            <a:ext cx="46355" cy="0"/>
          </a:xfrm>
          <a:custGeom>
            <a:avLst/>
            <a:gdLst/>
            <a:ahLst/>
            <a:cxnLst/>
            <a:rect l="l" t="t" r="r" b="b"/>
            <a:pathLst>
              <a:path w="46354">
                <a:moveTo>
                  <a:pt x="0" y="0"/>
                </a:moveTo>
                <a:lnTo>
                  <a:pt x="46004" y="0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2" name="object 322"/>
          <p:cNvSpPr/>
          <p:nvPr/>
        </p:nvSpPr>
        <p:spPr>
          <a:xfrm>
            <a:off x="3431850" y="3773088"/>
            <a:ext cx="46355" cy="0"/>
          </a:xfrm>
          <a:custGeom>
            <a:avLst/>
            <a:gdLst/>
            <a:ahLst/>
            <a:cxnLst/>
            <a:rect l="l" t="t" r="r" b="b"/>
            <a:pathLst>
              <a:path w="46354">
                <a:moveTo>
                  <a:pt x="0" y="0"/>
                </a:moveTo>
                <a:lnTo>
                  <a:pt x="46008" y="0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3" name="object 323"/>
          <p:cNvSpPr/>
          <p:nvPr/>
        </p:nvSpPr>
        <p:spPr>
          <a:xfrm>
            <a:off x="3527309" y="3773088"/>
            <a:ext cx="46355" cy="0"/>
          </a:xfrm>
          <a:custGeom>
            <a:avLst/>
            <a:gdLst/>
            <a:ahLst/>
            <a:cxnLst/>
            <a:rect l="l" t="t" r="r" b="b"/>
            <a:pathLst>
              <a:path w="46354">
                <a:moveTo>
                  <a:pt x="0" y="0"/>
                </a:moveTo>
                <a:lnTo>
                  <a:pt x="46003" y="0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4" name="object 324"/>
          <p:cNvSpPr/>
          <p:nvPr/>
        </p:nvSpPr>
        <p:spPr>
          <a:xfrm>
            <a:off x="2886908" y="3612762"/>
            <a:ext cx="0" cy="91440"/>
          </a:xfrm>
          <a:custGeom>
            <a:avLst/>
            <a:gdLst/>
            <a:ahLst/>
            <a:cxnLst/>
            <a:rect l="l" t="t" r="r" b="b"/>
            <a:pathLst>
              <a:path h="91439">
                <a:moveTo>
                  <a:pt x="0" y="0"/>
                </a:moveTo>
                <a:lnTo>
                  <a:pt x="0" y="9102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5" name="object 325"/>
          <p:cNvSpPr/>
          <p:nvPr/>
        </p:nvSpPr>
        <p:spPr>
          <a:xfrm>
            <a:off x="2913260" y="3612762"/>
            <a:ext cx="0" cy="36195"/>
          </a:xfrm>
          <a:custGeom>
            <a:avLst/>
            <a:gdLst/>
            <a:ahLst/>
            <a:cxnLst/>
            <a:rect l="l" t="t" r="r" b="b"/>
            <a:pathLst>
              <a:path h="36195">
                <a:moveTo>
                  <a:pt x="0" y="0"/>
                </a:moveTo>
                <a:lnTo>
                  <a:pt x="0" y="35927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6" name="object 326"/>
          <p:cNvSpPr/>
          <p:nvPr/>
        </p:nvSpPr>
        <p:spPr>
          <a:xfrm>
            <a:off x="2940051" y="3612762"/>
            <a:ext cx="0" cy="91440"/>
          </a:xfrm>
          <a:custGeom>
            <a:avLst/>
            <a:gdLst/>
            <a:ahLst/>
            <a:cxnLst/>
            <a:rect l="l" t="t" r="r" b="b"/>
            <a:pathLst>
              <a:path h="91439">
                <a:moveTo>
                  <a:pt x="0" y="0"/>
                </a:moveTo>
                <a:lnTo>
                  <a:pt x="0" y="9102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7" name="object 327"/>
          <p:cNvSpPr/>
          <p:nvPr/>
        </p:nvSpPr>
        <p:spPr>
          <a:xfrm>
            <a:off x="2966399" y="3612762"/>
            <a:ext cx="0" cy="36195"/>
          </a:xfrm>
          <a:custGeom>
            <a:avLst/>
            <a:gdLst/>
            <a:ahLst/>
            <a:cxnLst/>
            <a:rect l="l" t="t" r="r" b="b"/>
            <a:pathLst>
              <a:path h="36195">
                <a:moveTo>
                  <a:pt x="0" y="0"/>
                </a:moveTo>
                <a:lnTo>
                  <a:pt x="0" y="35927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8" name="object 328"/>
          <p:cNvSpPr/>
          <p:nvPr/>
        </p:nvSpPr>
        <p:spPr>
          <a:xfrm>
            <a:off x="2987780" y="3612762"/>
            <a:ext cx="0" cy="91440"/>
          </a:xfrm>
          <a:custGeom>
            <a:avLst/>
            <a:gdLst/>
            <a:ahLst/>
            <a:cxnLst/>
            <a:rect l="l" t="t" r="r" b="b"/>
            <a:pathLst>
              <a:path h="91439">
                <a:moveTo>
                  <a:pt x="0" y="0"/>
                </a:moveTo>
                <a:lnTo>
                  <a:pt x="0" y="9102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9" name="object 329"/>
          <p:cNvSpPr/>
          <p:nvPr/>
        </p:nvSpPr>
        <p:spPr>
          <a:xfrm>
            <a:off x="3014129" y="3612762"/>
            <a:ext cx="0" cy="36195"/>
          </a:xfrm>
          <a:custGeom>
            <a:avLst/>
            <a:gdLst/>
            <a:ahLst/>
            <a:cxnLst/>
            <a:rect l="l" t="t" r="r" b="b"/>
            <a:pathLst>
              <a:path h="36195">
                <a:moveTo>
                  <a:pt x="0" y="0"/>
                </a:moveTo>
                <a:lnTo>
                  <a:pt x="0" y="35927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0" name="object 330"/>
          <p:cNvSpPr/>
          <p:nvPr/>
        </p:nvSpPr>
        <p:spPr>
          <a:xfrm>
            <a:off x="3040919" y="3612762"/>
            <a:ext cx="0" cy="91440"/>
          </a:xfrm>
          <a:custGeom>
            <a:avLst/>
            <a:gdLst/>
            <a:ahLst/>
            <a:cxnLst/>
            <a:rect l="l" t="t" r="r" b="b"/>
            <a:pathLst>
              <a:path h="91439">
                <a:moveTo>
                  <a:pt x="0" y="0"/>
                </a:moveTo>
                <a:lnTo>
                  <a:pt x="0" y="9102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1" name="object 331"/>
          <p:cNvSpPr/>
          <p:nvPr/>
        </p:nvSpPr>
        <p:spPr>
          <a:xfrm>
            <a:off x="3067272" y="3612762"/>
            <a:ext cx="0" cy="36195"/>
          </a:xfrm>
          <a:custGeom>
            <a:avLst/>
            <a:gdLst/>
            <a:ahLst/>
            <a:cxnLst/>
            <a:rect l="l" t="t" r="r" b="b"/>
            <a:pathLst>
              <a:path h="36195">
                <a:moveTo>
                  <a:pt x="0" y="0"/>
                </a:moveTo>
                <a:lnTo>
                  <a:pt x="0" y="35927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2" name="object 332"/>
          <p:cNvSpPr/>
          <p:nvPr/>
        </p:nvSpPr>
        <p:spPr>
          <a:xfrm>
            <a:off x="3091600" y="3612762"/>
            <a:ext cx="0" cy="91440"/>
          </a:xfrm>
          <a:custGeom>
            <a:avLst/>
            <a:gdLst/>
            <a:ahLst/>
            <a:cxnLst/>
            <a:rect l="l" t="t" r="r" b="b"/>
            <a:pathLst>
              <a:path h="91439">
                <a:moveTo>
                  <a:pt x="0" y="0"/>
                </a:moveTo>
                <a:lnTo>
                  <a:pt x="0" y="9102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3" name="object 333"/>
          <p:cNvSpPr/>
          <p:nvPr/>
        </p:nvSpPr>
        <p:spPr>
          <a:xfrm>
            <a:off x="3117952" y="3612762"/>
            <a:ext cx="0" cy="36195"/>
          </a:xfrm>
          <a:custGeom>
            <a:avLst/>
            <a:gdLst/>
            <a:ahLst/>
            <a:cxnLst/>
            <a:rect l="l" t="t" r="r" b="b"/>
            <a:pathLst>
              <a:path h="36195">
                <a:moveTo>
                  <a:pt x="0" y="0"/>
                </a:moveTo>
                <a:lnTo>
                  <a:pt x="0" y="35927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4" name="object 334"/>
          <p:cNvSpPr/>
          <p:nvPr/>
        </p:nvSpPr>
        <p:spPr>
          <a:xfrm>
            <a:off x="3144740" y="3612762"/>
            <a:ext cx="0" cy="91440"/>
          </a:xfrm>
          <a:custGeom>
            <a:avLst/>
            <a:gdLst/>
            <a:ahLst/>
            <a:cxnLst/>
            <a:rect l="l" t="t" r="r" b="b"/>
            <a:pathLst>
              <a:path h="91439">
                <a:moveTo>
                  <a:pt x="0" y="0"/>
                </a:moveTo>
                <a:lnTo>
                  <a:pt x="0" y="9102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5" name="object 335"/>
          <p:cNvSpPr/>
          <p:nvPr/>
        </p:nvSpPr>
        <p:spPr>
          <a:xfrm>
            <a:off x="3171092" y="3612762"/>
            <a:ext cx="0" cy="36195"/>
          </a:xfrm>
          <a:custGeom>
            <a:avLst/>
            <a:gdLst/>
            <a:ahLst/>
            <a:cxnLst/>
            <a:rect l="l" t="t" r="r" b="b"/>
            <a:pathLst>
              <a:path h="36195">
                <a:moveTo>
                  <a:pt x="0" y="0"/>
                </a:moveTo>
                <a:lnTo>
                  <a:pt x="0" y="35927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6" name="object 336"/>
          <p:cNvSpPr/>
          <p:nvPr/>
        </p:nvSpPr>
        <p:spPr>
          <a:xfrm>
            <a:off x="3192472" y="3612762"/>
            <a:ext cx="0" cy="91440"/>
          </a:xfrm>
          <a:custGeom>
            <a:avLst/>
            <a:gdLst/>
            <a:ahLst/>
            <a:cxnLst/>
            <a:rect l="l" t="t" r="r" b="b"/>
            <a:pathLst>
              <a:path h="91439">
                <a:moveTo>
                  <a:pt x="0" y="0"/>
                </a:moveTo>
                <a:lnTo>
                  <a:pt x="0" y="9102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7" name="object 337"/>
          <p:cNvSpPr/>
          <p:nvPr/>
        </p:nvSpPr>
        <p:spPr>
          <a:xfrm>
            <a:off x="3218821" y="3612762"/>
            <a:ext cx="0" cy="36195"/>
          </a:xfrm>
          <a:custGeom>
            <a:avLst/>
            <a:gdLst/>
            <a:ahLst/>
            <a:cxnLst/>
            <a:rect l="l" t="t" r="r" b="b"/>
            <a:pathLst>
              <a:path h="36195">
                <a:moveTo>
                  <a:pt x="0" y="0"/>
                </a:moveTo>
                <a:lnTo>
                  <a:pt x="0" y="35927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8" name="object 338"/>
          <p:cNvSpPr/>
          <p:nvPr/>
        </p:nvSpPr>
        <p:spPr>
          <a:xfrm>
            <a:off x="3245611" y="3612762"/>
            <a:ext cx="0" cy="91440"/>
          </a:xfrm>
          <a:custGeom>
            <a:avLst/>
            <a:gdLst/>
            <a:ahLst/>
            <a:cxnLst/>
            <a:rect l="l" t="t" r="r" b="b"/>
            <a:pathLst>
              <a:path h="91439">
                <a:moveTo>
                  <a:pt x="0" y="0"/>
                </a:moveTo>
                <a:lnTo>
                  <a:pt x="0" y="9102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9" name="object 339"/>
          <p:cNvSpPr/>
          <p:nvPr/>
        </p:nvSpPr>
        <p:spPr>
          <a:xfrm>
            <a:off x="3271960" y="3612762"/>
            <a:ext cx="0" cy="36195"/>
          </a:xfrm>
          <a:custGeom>
            <a:avLst/>
            <a:gdLst/>
            <a:ahLst/>
            <a:cxnLst/>
            <a:rect l="l" t="t" r="r" b="b"/>
            <a:pathLst>
              <a:path h="36195">
                <a:moveTo>
                  <a:pt x="0" y="0"/>
                </a:moveTo>
                <a:lnTo>
                  <a:pt x="0" y="35927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0" name="object 340"/>
          <p:cNvSpPr/>
          <p:nvPr/>
        </p:nvSpPr>
        <p:spPr>
          <a:xfrm>
            <a:off x="3298262" y="3612762"/>
            <a:ext cx="0" cy="91440"/>
          </a:xfrm>
          <a:custGeom>
            <a:avLst/>
            <a:gdLst/>
            <a:ahLst/>
            <a:cxnLst/>
            <a:rect l="l" t="t" r="r" b="b"/>
            <a:pathLst>
              <a:path h="91439">
                <a:moveTo>
                  <a:pt x="0" y="0"/>
                </a:moveTo>
                <a:lnTo>
                  <a:pt x="0" y="9102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1" name="object 341"/>
          <p:cNvSpPr/>
          <p:nvPr/>
        </p:nvSpPr>
        <p:spPr>
          <a:xfrm>
            <a:off x="3324611" y="3612762"/>
            <a:ext cx="0" cy="36195"/>
          </a:xfrm>
          <a:custGeom>
            <a:avLst/>
            <a:gdLst/>
            <a:ahLst/>
            <a:cxnLst/>
            <a:rect l="l" t="t" r="r" b="b"/>
            <a:pathLst>
              <a:path h="36195">
                <a:moveTo>
                  <a:pt x="0" y="0"/>
                </a:moveTo>
                <a:lnTo>
                  <a:pt x="0" y="35927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2" name="object 342"/>
          <p:cNvSpPr/>
          <p:nvPr/>
        </p:nvSpPr>
        <p:spPr>
          <a:xfrm>
            <a:off x="3351401" y="3612762"/>
            <a:ext cx="0" cy="91440"/>
          </a:xfrm>
          <a:custGeom>
            <a:avLst/>
            <a:gdLst/>
            <a:ahLst/>
            <a:cxnLst/>
            <a:rect l="l" t="t" r="r" b="b"/>
            <a:pathLst>
              <a:path h="91439">
                <a:moveTo>
                  <a:pt x="0" y="0"/>
                </a:moveTo>
                <a:lnTo>
                  <a:pt x="0" y="9102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3" name="object 343"/>
          <p:cNvSpPr/>
          <p:nvPr/>
        </p:nvSpPr>
        <p:spPr>
          <a:xfrm>
            <a:off x="3377754" y="3612762"/>
            <a:ext cx="0" cy="36195"/>
          </a:xfrm>
          <a:custGeom>
            <a:avLst/>
            <a:gdLst/>
            <a:ahLst/>
            <a:cxnLst/>
            <a:rect l="l" t="t" r="r" b="b"/>
            <a:pathLst>
              <a:path h="36195">
                <a:moveTo>
                  <a:pt x="0" y="0"/>
                </a:moveTo>
                <a:lnTo>
                  <a:pt x="0" y="35927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4" name="object 344"/>
          <p:cNvSpPr/>
          <p:nvPr/>
        </p:nvSpPr>
        <p:spPr>
          <a:xfrm>
            <a:off x="3399130" y="3612762"/>
            <a:ext cx="0" cy="91440"/>
          </a:xfrm>
          <a:custGeom>
            <a:avLst/>
            <a:gdLst/>
            <a:ahLst/>
            <a:cxnLst/>
            <a:rect l="l" t="t" r="r" b="b"/>
            <a:pathLst>
              <a:path h="91439">
                <a:moveTo>
                  <a:pt x="0" y="0"/>
                </a:moveTo>
                <a:lnTo>
                  <a:pt x="0" y="9102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5" name="object 345"/>
          <p:cNvSpPr/>
          <p:nvPr/>
        </p:nvSpPr>
        <p:spPr>
          <a:xfrm>
            <a:off x="3425483" y="3612762"/>
            <a:ext cx="0" cy="36195"/>
          </a:xfrm>
          <a:custGeom>
            <a:avLst/>
            <a:gdLst/>
            <a:ahLst/>
            <a:cxnLst/>
            <a:rect l="l" t="t" r="r" b="b"/>
            <a:pathLst>
              <a:path h="36195">
                <a:moveTo>
                  <a:pt x="0" y="0"/>
                </a:moveTo>
                <a:lnTo>
                  <a:pt x="0" y="35927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6" name="object 346"/>
          <p:cNvSpPr/>
          <p:nvPr/>
        </p:nvSpPr>
        <p:spPr>
          <a:xfrm>
            <a:off x="3452270" y="3612762"/>
            <a:ext cx="0" cy="91440"/>
          </a:xfrm>
          <a:custGeom>
            <a:avLst/>
            <a:gdLst/>
            <a:ahLst/>
            <a:cxnLst/>
            <a:rect l="l" t="t" r="r" b="b"/>
            <a:pathLst>
              <a:path h="91439">
                <a:moveTo>
                  <a:pt x="0" y="0"/>
                </a:moveTo>
                <a:lnTo>
                  <a:pt x="0" y="9102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7" name="object 347"/>
          <p:cNvSpPr/>
          <p:nvPr/>
        </p:nvSpPr>
        <p:spPr>
          <a:xfrm>
            <a:off x="3478622" y="3612762"/>
            <a:ext cx="0" cy="36195"/>
          </a:xfrm>
          <a:custGeom>
            <a:avLst/>
            <a:gdLst/>
            <a:ahLst/>
            <a:cxnLst/>
            <a:rect l="l" t="t" r="r" b="b"/>
            <a:pathLst>
              <a:path h="36195">
                <a:moveTo>
                  <a:pt x="0" y="0"/>
                </a:moveTo>
                <a:lnTo>
                  <a:pt x="0" y="35927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8" name="object 348"/>
          <p:cNvSpPr/>
          <p:nvPr/>
        </p:nvSpPr>
        <p:spPr>
          <a:xfrm>
            <a:off x="3502954" y="3612762"/>
            <a:ext cx="0" cy="91440"/>
          </a:xfrm>
          <a:custGeom>
            <a:avLst/>
            <a:gdLst/>
            <a:ahLst/>
            <a:cxnLst/>
            <a:rect l="l" t="t" r="r" b="b"/>
            <a:pathLst>
              <a:path h="91439">
                <a:moveTo>
                  <a:pt x="0" y="0"/>
                </a:moveTo>
                <a:lnTo>
                  <a:pt x="0" y="9102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9" name="object 349"/>
          <p:cNvSpPr/>
          <p:nvPr/>
        </p:nvSpPr>
        <p:spPr>
          <a:xfrm>
            <a:off x="3529303" y="3612762"/>
            <a:ext cx="0" cy="36195"/>
          </a:xfrm>
          <a:custGeom>
            <a:avLst/>
            <a:gdLst/>
            <a:ahLst/>
            <a:cxnLst/>
            <a:rect l="l" t="t" r="r" b="b"/>
            <a:pathLst>
              <a:path h="36195">
                <a:moveTo>
                  <a:pt x="0" y="0"/>
                </a:moveTo>
                <a:lnTo>
                  <a:pt x="0" y="35927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0" name="object 350"/>
          <p:cNvSpPr/>
          <p:nvPr/>
        </p:nvSpPr>
        <p:spPr>
          <a:xfrm>
            <a:off x="3556093" y="3612762"/>
            <a:ext cx="0" cy="91440"/>
          </a:xfrm>
          <a:custGeom>
            <a:avLst/>
            <a:gdLst/>
            <a:ahLst/>
            <a:cxnLst/>
            <a:rect l="l" t="t" r="r" b="b"/>
            <a:pathLst>
              <a:path h="91439">
                <a:moveTo>
                  <a:pt x="0" y="0"/>
                </a:moveTo>
                <a:lnTo>
                  <a:pt x="0" y="9102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1" name="object 351"/>
          <p:cNvSpPr/>
          <p:nvPr/>
        </p:nvSpPr>
        <p:spPr>
          <a:xfrm>
            <a:off x="3582442" y="3612762"/>
            <a:ext cx="0" cy="36195"/>
          </a:xfrm>
          <a:custGeom>
            <a:avLst/>
            <a:gdLst/>
            <a:ahLst/>
            <a:cxnLst/>
            <a:rect l="l" t="t" r="r" b="b"/>
            <a:pathLst>
              <a:path h="36195">
                <a:moveTo>
                  <a:pt x="0" y="0"/>
                </a:moveTo>
                <a:lnTo>
                  <a:pt x="0" y="35927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2" name="object 352"/>
          <p:cNvSpPr/>
          <p:nvPr/>
        </p:nvSpPr>
        <p:spPr>
          <a:xfrm>
            <a:off x="3603823" y="3612762"/>
            <a:ext cx="0" cy="91440"/>
          </a:xfrm>
          <a:custGeom>
            <a:avLst/>
            <a:gdLst/>
            <a:ahLst/>
            <a:cxnLst/>
            <a:rect l="l" t="t" r="r" b="b"/>
            <a:pathLst>
              <a:path h="91439">
                <a:moveTo>
                  <a:pt x="0" y="0"/>
                </a:moveTo>
                <a:lnTo>
                  <a:pt x="0" y="9102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3" name="object 353"/>
          <p:cNvSpPr/>
          <p:nvPr/>
        </p:nvSpPr>
        <p:spPr>
          <a:xfrm>
            <a:off x="3630171" y="3612762"/>
            <a:ext cx="0" cy="36195"/>
          </a:xfrm>
          <a:custGeom>
            <a:avLst/>
            <a:gdLst/>
            <a:ahLst/>
            <a:cxnLst/>
            <a:rect l="l" t="t" r="r" b="b"/>
            <a:pathLst>
              <a:path h="36195">
                <a:moveTo>
                  <a:pt x="0" y="0"/>
                </a:moveTo>
                <a:lnTo>
                  <a:pt x="0" y="35927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4" name="object 354"/>
          <p:cNvSpPr/>
          <p:nvPr/>
        </p:nvSpPr>
        <p:spPr>
          <a:xfrm>
            <a:off x="3656962" y="3612762"/>
            <a:ext cx="0" cy="184150"/>
          </a:xfrm>
          <a:custGeom>
            <a:avLst/>
            <a:gdLst/>
            <a:ahLst/>
            <a:cxnLst/>
            <a:rect l="l" t="t" r="r" b="b"/>
            <a:pathLst>
              <a:path h="184150">
                <a:moveTo>
                  <a:pt x="0" y="0"/>
                </a:moveTo>
                <a:lnTo>
                  <a:pt x="0" y="183534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5" name="object 355"/>
          <p:cNvSpPr/>
          <p:nvPr/>
        </p:nvSpPr>
        <p:spPr>
          <a:xfrm>
            <a:off x="2834751" y="3612762"/>
            <a:ext cx="0" cy="186055"/>
          </a:xfrm>
          <a:custGeom>
            <a:avLst/>
            <a:gdLst/>
            <a:ahLst/>
            <a:cxnLst/>
            <a:rect l="l" t="t" r="r" b="b"/>
            <a:pathLst>
              <a:path h="186054">
                <a:moveTo>
                  <a:pt x="0" y="0"/>
                </a:moveTo>
                <a:lnTo>
                  <a:pt x="0" y="18550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6" name="object 356"/>
          <p:cNvSpPr/>
          <p:nvPr/>
        </p:nvSpPr>
        <p:spPr>
          <a:xfrm>
            <a:off x="2861103" y="3612762"/>
            <a:ext cx="0" cy="36195"/>
          </a:xfrm>
          <a:custGeom>
            <a:avLst/>
            <a:gdLst/>
            <a:ahLst/>
            <a:cxnLst/>
            <a:rect l="l" t="t" r="r" b="b"/>
            <a:pathLst>
              <a:path h="36195">
                <a:moveTo>
                  <a:pt x="0" y="0"/>
                </a:moveTo>
                <a:lnTo>
                  <a:pt x="0" y="35927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7" name="object 357"/>
          <p:cNvSpPr/>
          <p:nvPr/>
        </p:nvSpPr>
        <p:spPr>
          <a:xfrm>
            <a:off x="3847738" y="3773088"/>
            <a:ext cx="46355" cy="0"/>
          </a:xfrm>
          <a:custGeom>
            <a:avLst/>
            <a:gdLst/>
            <a:ahLst/>
            <a:cxnLst/>
            <a:rect l="l" t="t" r="r" b="b"/>
            <a:pathLst>
              <a:path w="46354">
                <a:moveTo>
                  <a:pt x="0" y="0"/>
                </a:moveTo>
                <a:lnTo>
                  <a:pt x="46004" y="0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8" name="object 358"/>
          <p:cNvSpPr/>
          <p:nvPr/>
        </p:nvSpPr>
        <p:spPr>
          <a:xfrm>
            <a:off x="3949837" y="3773088"/>
            <a:ext cx="46355" cy="0"/>
          </a:xfrm>
          <a:custGeom>
            <a:avLst/>
            <a:gdLst/>
            <a:ahLst/>
            <a:cxnLst/>
            <a:rect l="l" t="t" r="r" b="b"/>
            <a:pathLst>
              <a:path w="46354">
                <a:moveTo>
                  <a:pt x="0" y="0"/>
                </a:moveTo>
                <a:lnTo>
                  <a:pt x="46008" y="0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9" name="object 359"/>
          <p:cNvSpPr/>
          <p:nvPr/>
        </p:nvSpPr>
        <p:spPr>
          <a:xfrm>
            <a:off x="4047259" y="3773088"/>
            <a:ext cx="46355" cy="0"/>
          </a:xfrm>
          <a:custGeom>
            <a:avLst/>
            <a:gdLst/>
            <a:ahLst/>
            <a:cxnLst/>
            <a:rect l="l" t="t" r="r" b="b"/>
            <a:pathLst>
              <a:path w="46354">
                <a:moveTo>
                  <a:pt x="0" y="0"/>
                </a:moveTo>
                <a:lnTo>
                  <a:pt x="46008" y="0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0" name="object 360"/>
          <p:cNvSpPr/>
          <p:nvPr/>
        </p:nvSpPr>
        <p:spPr>
          <a:xfrm>
            <a:off x="3747358" y="3773088"/>
            <a:ext cx="46355" cy="0"/>
          </a:xfrm>
          <a:custGeom>
            <a:avLst/>
            <a:gdLst/>
            <a:ahLst/>
            <a:cxnLst/>
            <a:rect l="l" t="t" r="r" b="b"/>
            <a:pathLst>
              <a:path w="46354">
                <a:moveTo>
                  <a:pt x="0" y="0"/>
                </a:moveTo>
                <a:lnTo>
                  <a:pt x="46008" y="0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1" name="object 361"/>
          <p:cNvSpPr/>
          <p:nvPr/>
        </p:nvSpPr>
        <p:spPr>
          <a:xfrm>
            <a:off x="4157726" y="3773088"/>
            <a:ext cx="46355" cy="0"/>
          </a:xfrm>
          <a:custGeom>
            <a:avLst/>
            <a:gdLst/>
            <a:ahLst/>
            <a:cxnLst/>
            <a:rect l="l" t="t" r="r" b="b"/>
            <a:pathLst>
              <a:path w="46354">
                <a:moveTo>
                  <a:pt x="0" y="0"/>
                </a:moveTo>
                <a:lnTo>
                  <a:pt x="46008" y="0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2" name="object 362"/>
          <p:cNvSpPr/>
          <p:nvPr/>
        </p:nvSpPr>
        <p:spPr>
          <a:xfrm>
            <a:off x="4257122" y="3773088"/>
            <a:ext cx="46355" cy="0"/>
          </a:xfrm>
          <a:custGeom>
            <a:avLst/>
            <a:gdLst/>
            <a:ahLst/>
            <a:cxnLst/>
            <a:rect l="l" t="t" r="r" b="b"/>
            <a:pathLst>
              <a:path w="46354">
                <a:moveTo>
                  <a:pt x="0" y="0"/>
                </a:moveTo>
                <a:lnTo>
                  <a:pt x="46004" y="0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3" name="object 363"/>
          <p:cNvSpPr/>
          <p:nvPr/>
        </p:nvSpPr>
        <p:spPr>
          <a:xfrm>
            <a:off x="4352579" y="3773088"/>
            <a:ext cx="46355" cy="0"/>
          </a:xfrm>
          <a:custGeom>
            <a:avLst/>
            <a:gdLst/>
            <a:ahLst/>
            <a:cxnLst/>
            <a:rect l="l" t="t" r="r" b="b"/>
            <a:pathLst>
              <a:path w="46354">
                <a:moveTo>
                  <a:pt x="0" y="0"/>
                </a:moveTo>
                <a:lnTo>
                  <a:pt x="46004" y="0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4" name="object 364"/>
          <p:cNvSpPr/>
          <p:nvPr/>
        </p:nvSpPr>
        <p:spPr>
          <a:xfrm>
            <a:off x="3712179" y="3612762"/>
            <a:ext cx="0" cy="91440"/>
          </a:xfrm>
          <a:custGeom>
            <a:avLst/>
            <a:gdLst/>
            <a:ahLst/>
            <a:cxnLst/>
            <a:rect l="l" t="t" r="r" b="b"/>
            <a:pathLst>
              <a:path h="91439">
                <a:moveTo>
                  <a:pt x="0" y="0"/>
                </a:moveTo>
                <a:lnTo>
                  <a:pt x="0" y="9102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5" name="object 365"/>
          <p:cNvSpPr/>
          <p:nvPr/>
        </p:nvSpPr>
        <p:spPr>
          <a:xfrm>
            <a:off x="3738531" y="3612762"/>
            <a:ext cx="0" cy="36195"/>
          </a:xfrm>
          <a:custGeom>
            <a:avLst/>
            <a:gdLst/>
            <a:ahLst/>
            <a:cxnLst/>
            <a:rect l="l" t="t" r="r" b="b"/>
            <a:pathLst>
              <a:path h="36195">
                <a:moveTo>
                  <a:pt x="0" y="0"/>
                </a:moveTo>
                <a:lnTo>
                  <a:pt x="0" y="35927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6" name="object 366"/>
          <p:cNvSpPr/>
          <p:nvPr/>
        </p:nvSpPr>
        <p:spPr>
          <a:xfrm>
            <a:off x="3765322" y="3612762"/>
            <a:ext cx="0" cy="91440"/>
          </a:xfrm>
          <a:custGeom>
            <a:avLst/>
            <a:gdLst/>
            <a:ahLst/>
            <a:cxnLst/>
            <a:rect l="l" t="t" r="r" b="b"/>
            <a:pathLst>
              <a:path h="91439">
                <a:moveTo>
                  <a:pt x="0" y="0"/>
                </a:moveTo>
                <a:lnTo>
                  <a:pt x="0" y="9102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7" name="object 367"/>
          <p:cNvSpPr/>
          <p:nvPr/>
        </p:nvSpPr>
        <p:spPr>
          <a:xfrm>
            <a:off x="3791671" y="3612762"/>
            <a:ext cx="0" cy="36195"/>
          </a:xfrm>
          <a:custGeom>
            <a:avLst/>
            <a:gdLst/>
            <a:ahLst/>
            <a:cxnLst/>
            <a:rect l="l" t="t" r="r" b="b"/>
            <a:pathLst>
              <a:path h="36195">
                <a:moveTo>
                  <a:pt x="0" y="0"/>
                </a:moveTo>
                <a:lnTo>
                  <a:pt x="0" y="35927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8" name="object 368"/>
          <p:cNvSpPr/>
          <p:nvPr/>
        </p:nvSpPr>
        <p:spPr>
          <a:xfrm>
            <a:off x="3813051" y="3612762"/>
            <a:ext cx="0" cy="91440"/>
          </a:xfrm>
          <a:custGeom>
            <a:avLst/>
            <a:gdLst/>
            <a:ahLst/>
            <a:cxnLst/>
            <a:rect l="l" t="t" r="r" b="b"/>
            <a:pathLst>
              <a:path h="91439">
                <a:moveTo>
                  <a:pt x="0" y="0"/>
                </a:moveTo>
                <a:lnTo>
                  <a:pt x="0" y="9102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9" name="object 369"/>
          <p:cNvSpPr/>
          <p:nvPr/>
        </p:nvSpPr>
        <p:spPr>
          <a:xfrm>
            <a:off x="3839400" y="3612762"/>
            <a:ext cx="0" cy="36195"/>
          </a:xfrm>
          <a:custGeom>
            <a:avLst/>
            <a:gdLst/>
            <a:ahLst/>
            <a:cxnLst/>
            <a:rect l="l" t="t" r="r" b="b"/>
            <a:pathLst>
              <a:path h="36195">
                <a:moveTo>
                  <a:pt x="0" y="0"/>
                </a:moveTo>
                <a:lnTo>
                  <a:pt x="0" y="35927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0" name="object 370"/>
          <p:cNvSpPr/>
          <p:nvPr/>
        </p:nvSpPr>
        <p:spPr>
          <a:xfrm>
            <a:off x="3866191" y="3612762"/>
            <a:ext cx="0" cy="91440"/>
          </a:xfrm>
          <a:custGeom>
            <a:avLst/>
            <a:gdLst/>
            <a:ahLst/>
            <a:cxnLst/>
            <a:rect l="l" t="t" r="r" b="b"/>
            <a:pathLst>
              <a:path h="91439">
                <a:moveTo>
                  <a:pt x="0" y="0"/>
                </a:moveTo>
                <a:lnTo>
                  <a:pt x="0" y="9102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1" name="object 371"/>
          <p:cNvSpPr/>
          <p:nvPr/>
        </p:nvSpPr>
        <p:spPr>
          <a:xfrm>
            <a:off x="3892539" y="3612762"/>
            <a:ext cx="0" cy="36195"/>
          </a:xfrm>
          <a:custGeom>
            <a:avLst/>
            <a:gdLst/>
            <a:ahLst/>
            <a:cxnLst/>
            <a:rect l="l" t="t" r="r" b="b"/>
            <a:pathLst>
              <a:path h="36195">
                <a:moveTo>
                  <a:pt x="0" y="0"/>
                </a:moveTo>
                <a:lnTo>
                  <a:pt x="0" y="35927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2" name="object 372"/>
          <p:cNvSpPr/>
          <p:nvPr/>
        </p:nvSpPr>
        <p:spPr>
          <a:xfrm>
            <a:off x="3916871" y="3612762"/>
            <a:ext cx="0" cy="91440"/>
          </a:xfrm>
          <a:custGeom>
            <a:avLst/>
            <a:gdLst/>
            <a:ahLst/>
            <a:cxnLst/>
            <a:rect l="l" t="t" r="r" b="b"/>
            <a:pathLst>
              <a:path h="91439">
                <a:moveTo>
                  <a:pt x="0" y="0"/>
                </a:moveTo>
                <a:lnTo>
                  <a:pt x="0" y="9102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3" name="object 373"/>
          <p:cNvSpPr/>
          <p:nvPr/>
        </p:nvSpPr>
        <p:spPr>
          <a:xfrm>
            <a:off x="3943224" y="3612762"/>
            <a:ext cx="0" cy="36195"/>
          </a:xfrm>
          <a:custGeom>
            <a:avLst/>
            <a:gdLst/>
            <a:ahLst/>
            <a:cxnLst/>
            <a:rect l="l" t="t" r="r" b="b"/>
            <a:pathLst>
              <a:path h="36195">
                <a:moveTo>
                  <a:pt x="0" y="0"/>
                </a:moveTo>
                <a:lnTo>
                  <a:pt x="0" y="35927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4" name="object 374"/>
          <p:cNvSpPr/>
          <p:nvPr/>
        </p:nvSpPr>
        <p:spPr>
          <a:xfrm>
            <a:off x="3970011" y="3612762"/>
            <a:ext cx="0" cy="91440"/>
          </a:xfrm>
          <a:custGeom>
            <a:avLst/>
            <a:gdLst/>
            <a:ahLst/>
            <a:cxnLst/>
            <a:rect l="l" t="t" r="r" b="b"/>
            <a:pathLst>
              <a:path h="91439">
                <a:moveTo>
                  <a:pt x="0" y="0"/>
                </a:moveTo>
                <a:lnTo>
                  <a:pt x="0" y="9102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5" name="object 375"/>
          <p:cNvSpPr/>
          <p:nvPr/>
        </p:nvSpPr>
        <p:spPr>
          <a:xfrm>
            <a:off x="3996363" y="3612762"/>
            <a:ext cx="0" cy="36195"/>
          </a:xfrm>
          <a:custGeom>
            <a:avLst/>
            <a:gdLst/>
            <a:ahLst/>
            <a:cxnLst/>
            <a:rect l="l" t="t" r="r" b="b"/>
            <a:pathLst>
              <a:path h="36195">
                <a:moveTo>
                  <a:pt x="0" y="0"/>
                </a:moveTo>
                <a:lnTo>
                  <a:pt x="0" y="35927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6" name="object 376"/>
          <p:cNvSpPr/>
          <p:nvPr/>
        </p:nvSpPr>
        <p:spPr>
          <a:xfrm>
            <a:off x="4017740" y="3612762"/>
            <a:ext cx="0" cy="91440"/>
          </a:xfrm>
          <a:custGeom>
            <a:avLst/>
            <a:gdLst/>
            <a:ahLst/>
            <a:cxnLst/>
            <a:rect l="l" t="t" r="r" b="b"/>
            <a:pathLst>
              <a:path h="91439">
                <a:moveTo>
                  <a:pt x="0" y="0"/>
                </a:moveTo>
                <a:lnTo>
                  <a:pt x="0" y="9102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7" name="object 377"/>
          <p:cNvSpPr/>
          <p:nvPr/>
        </p:nvSpPr>
        <p:spPr>
          <a:xfrm>
            <a:off x="4044092" y="3612762"/>
            <a:ext cx="0" cy="36195"/>
          </a:xfrm>
          <a:custGeom>
            <a:avLst/>
            <a:gdLst/>
            <a:ahLst/>
            <a:cxnLst/>
            <a:rect l="l" t="t" r="r" b="b"/>
            <a:pathLst>
              <a:path h="36195">
                <a:moveTo>
                  <a:pt x="0" y="0"/>
                </a:moveTo>
                <a:lnTo>
                  <a:pt x="0" y="35927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8" name="object 378"/>
          <p:cNvSpPr/>
          <p:nvPr/>
        </p:nvSpPr>
        <p:spPr>
          <a:xfrm>
            <a:off x="4070883" y="3612762"/>
            <a:ext cx="0" cy="91440"/>
          </a:xfrm>
          <a:custGeom>
            <a:avLst/>
            <a:gdLst/>
            <a:ahLst/>
            <a:cxnLst/>
            <a:rect l="l" t="t" r="r" b="b"/>
            <a:pathLst>
              <a:path h="91439">
                <a:moveTo>
                  <a:pt x="0" y="0"/>
                </a:moveTo>
                <a:lnTo>
                  <a:pt x="0" y="9102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9" name="object 379"/>
          <p:cNvSpPr/>
          <p:nvPr/>
        </p:nvSpPr>
        <p:spPr>
          <a:xfrm>
            <a:off x="4097232" y="3612762"/>
            <a:ext cx="0" cy="36195"/>
          </a:xfrm>
          <a:custGeom>
            <a:avLst/>
            <a:gdLst/>
            <a:ahLst/>
            <a:cxnLst/>
            <a:rect l="l" t="t" r="r" b="b"/>
            <a:pathLst>
              <a:path h="36195">
                <a:moveTo>
                  <a:pt x="0" y="0"/>
                </a:moveTo>
                <a:lnTo>
                  <a:pt x="0" y="35927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0" name="object 380"/>
          <p:cNvSpPr/>
          <p:nvPr/>
        </p:nvSpPr>
        <p:spPr>
          <a:xfrm>
            <a:off x="4123533" y="3612762"/>
            <a:ext cx="0" cy="91440"/>
          </a:xfrm>
          <a:custGeom>
            <a:avLst/>
            <a:gdLst/>
            <a:ahLst/>
            <a:cxnLst/>
            <a:rect l="l" t="t" r="r" b="b"/>
            <a:pathLst>
              <a:path h="91439">
                <a:moveTo>
                  <a:pt x="0" y="0"/>
                </a:moveTo>
                <a:lnTo>
                  <a:pt x="0" y="9102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1" name="object 381"/>
          <p:cNvSpPr/>
          <p:nvPr/>
        </p:nvSpPr>
        <p:spPr>
          <a:xfrm>
            <a:off x="4149882" y="3612762"/>
            <a:ext cx="0" cy="36195"/>
          </a:xfrm>
          <a:custGeom>
            <a:avLst/>
            <a:gdLst/>
            <a:ahLst/>
            <a:cxnLst/>
            <a:rect l="l" t="t" r="r" b="b"/>
            <a:pathLst>
              <a:path h="36195">
                <a:moveTo>
                  <a:pt x="0" y="0"/>
                </a:moveTo>
                <a:lnTo>
                  <a:pt x="0" y="35927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2" name="object 382"/>
          <p:cNvSpPr/>
          <p:nvPr/>
        </p:nvSpPr>
        <p:spPr>
          <a:xfrm>
            <a:off x="4176672" y="3612762"/>
            <a:ext cx="0" cy="91440"/>
          </a:xfrm>
          <a:custGeom>
            <a:avLst/>
            <a:gdLst/>
            <a:ahLst/>
            <a:cxnLst/>
            <a:rect l="l" t="t" r="r" b="b"/>
            <a:pathLst>
              <a:path h="91439">
                <a:moveTo>
                  <a:pt x="0" y="0"/>
                </a:moveTo>
                <a:lnTo>
                  <a:pt x="0" y="9102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3" name="object 383"/>
          <p:cNvSpPr/>
          <p:nvPr/>
        </p:nvSpPr>
        <p:spPr>
          <a:xfrm>
            <a:off x="4203025" y="3612762"/>
            <a:ext cx="0" cy="36195"/>
          </a:xfrm>
          <a:custGeom>
            <a:avLst/>
            <a:gdLst/>
            <a:ahLst/>
            <a:cxnLst/>
            <a:rect l="l" t="t" r="r" b="b"/>
            <a:pathLst>
              <a:path h="36195">
                <a:moveTo>
                  <a:pt x="0" y="0"/>
                </a:moveTo>
                <a:lnTo>
                  <a:pt x="0" y="35927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4" name="object 384"/>
          <p:cNvSpPr/>
          <p:nvPr/>
        </p:nvSpPr>
        <p:spPr>
          <a:xfrm>
            <a:off x="4224402" y="3612762"/>
            <a:ext cx="0" cy="91440"/>
          </a:xfrm>
          <a:custGeom>
            <a:avLst/>
            <a:gdLst/>
            <a:ahLst/>
            <a:cxnLst/>
            <a:rect l="l" t="t" r="r" b="b"/>
            <a:pathLst>
              <a:path h="91439">
                <a:moveTo>
                  <a:pt x="0" y="0"/>
                </a:moveTo>
                <a:lnTo>
                  <a:pt x="0" y="9102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5" name="object 385"/>
          <p:cNvSpPr/>
          <p:nvPr/>
        </p:nvSpPr>
        <p:spPr>
          <a:xfrm>
            <a:off x="4250753" y="3612762"/>
            <a:ext cx="0" cy="36195"/>
          </a:xfrm>
          <a:custGeom>
            <a:avLst/>
            <a:gdLst/>
            <a:ahLst/>
            <a:cxnLst/>
            <a:rect l="l" t="t" r="r" b="b"/>
            <a:pathLst>
              <a:path h="36195">
                <a:moveTo>
                  <a:pt x="0" y="0"/>
                </a:moveTo>
                <a:lnTo>
                  <a:pt x="0" y="35927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6" name="object 386"/>
          <p:cNvSpPr/>
          <p:nvPr/>
        </p:nvSpPr>
        <p:spPr>
          <a:xfrm>
            <a:off x="4277541" y="3612762"/>
            <a:ext cx="0" cy="91440"/>
          </a:xfrm>
          <a:custGeom>
            <a:avLst/>
            <a:gdLst/>
            <a:ahLst/>
            <a:cxnLst/>
            <a:rect l="l" t="t" r="r" b="b"/>
            <a:pathLst>
              <a:path h="91439">
                <a:moveTo>
                  <a:pt x="0" y="0"/>
                </a:moveTo>
                <a:lnTo>
                  <a:pt x="0" y="9102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7" name="object 387"/>
          <p:cNvSpPr/>
          <p:nvPr/>
        </p:nvSpPr>
        <p:spPr>
          <a:xfrm>
            <a:off x="4303894" y="3612762"/>
            <a:ext cx="0" cy="36195"/>
          </a:xfrm>
          <a:custGeom>
            <a:avLst/>
            <a:gdLst/>
            <a:ahLst/>
            <a:cxnLst/>
            <a:rect l="l" t="t" r="r" b="b"/>
            <a:pathLst>
              <a:path h="36195">
                <a:moveTo>
                  <a:pt x="0" y="0"/>
                </a:moveTo>
                <a:lnTo>
                  <a:pt x="0" y="35927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8" name="object 388"/>
          <p:cNvSpPr/>
          <p:nvPr/>
        </p:nvSpPr>
        <p:spPr>
          <a:xfrm>
            <a:off x="4328222" y="3612762"/>
            <a:ext cx="0" cy="91440"/>
          </a:xfrm>
          <a:custGeom>
            <a:avLst/>
            <a:gdLst/>
            <a:ahLst/>
            <a:cxnLst/>
            <a:rect l="l" t="t" r="r" b="b"/>
            <a:pathLst>
              <a:path h="91439">
                <a:moveTo>
                  <a:pt x="0" y="0"/>
                </a:moveTo>
                <a:lnTo>
                  <a:pt x="0" y="9102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9" name="object 389"/>
          <p:cNvSpPr/>
          <p:nvPr/>
        </p:nvSpPr>
        <p:spPr>
          <a:xfrm>
            <a:off x="4354574" y="3612762"/>
            <a:ext cx="0" cy="36195"/>
          </a:xfrm>
          <a:custGeom>
            <a:avLst/>
            <a:gdLst/>
            <a:ahLst/>
            <a:cxnLst/>
            <a:rect l="l" t="t" r="r" b="b"/>
            <a:pathLst>
              <a:path h="36195">
                <a:moveTo>
                  <a:pt x="0" y="0"/>
                </a:moveTo>
                <a:lnTo>
                  <a:pt x="0" y="35927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0" name="object 390"/>
          <p:cNvSpPr/>
          <p:nvPr/>
        </p:nvSpPr>
        <p:spPr>
          <a:xfrm>
            <a:off x="4381365" y="3612762"/>
            <a:ext cx="0" cy="91440"/>
          </a:xfrm>
          <a:custGeom>
            <a:avLst/>
            <a:gdLst/>
            <a:ahLst/>
            <a:cxnLst/>
            <a:rect l="l" t="t" r="r" b="b"/>
            <a:pathLst>
              <a:path h="91439">
                <a:moveTo>
                  <a:pt x="0" y="0"/>
                </a:moveTo>
                <a:lnTo>
                  <a:pt x="0" y="9102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1" name="object 391"/>
          <p:cNvSpPr/>
          <p:nvPr/>
        </p:nvSpPr>
        <p:spPr>
          <a:xfrm>
            <a:off x="4407713" y="3612762"/>
            <a:ext cx="0" cy="36195"/>
          </a:xfrm>
          <a:custGeom>
            <a:avLst/>
            <a:gdLst/>
            <a:ahLst/>
            <a:cxnLst/>
            <a:rect l="l" t="t" r="r" b="b"/>
            <a:pathLst>
              <a:path h="36195">
                <a:moveTo>
                  <a:pt x="0" y="0"/>
                </a:moveTo>
                <a:lnTo>
                  <a:pt x="0" y="35927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2" name="object 392"/>
          <p:cNvSpPr/>
          <p:nvPr/>
        </p:nvSpPr>
        <p:spPr>
          <a:xfrm>
            <a:off x="4429094" y="3612762"/>
            <a:ext cx="0" cy="91440"/>
          </a:xfrm>
          <a:custGeom>
            <a:avLst/>
            <a:gdLst/>
            <a:ahLst/>
            <a:cxnLst/>
            <a:rect l="l" t="t" r="r" b="b"/>
            <a:pathLst>
              <a:path h="91439">
                <a:moveTo>
                  <a:pt x="0" y="0"/>
                </a:moveTo>
                <a:lnTo>
                  <a:pt x="0" y="9102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3" name="object 393"/>
          <p:cNvSpPr/>
          <p:nvPr/>
        </p:nvSpPr>
        <p:spPr>
          <a:xfrm>
            <a:off x="4455443" y="3612762"/>
            <a:ext cx="0" cy="36195"/>
          </a:xfrm>
          <a:custGeom>
            <a:avLst/>
            <a:gdLst/>
            <a:ahLst/>
            <a:cxnLst/>
            <a:rect l="l" t="t" r="r" b="b"/>
            <a:pathLst>
              <a:path h="36195">
                <a:moveTo>
                  <a:pt x="0" y="0"/>
                </a:moveTo>
                <a:lnTo>
                  <a:pt x="0" y="35927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4" name="object 394"/>
          <p:cNvSpPr/>
          <p:nvPr/>
        </p:nvSpPr>
        <p:spPr>
          <a:xfrm>
            <a:off x="3686374" y="3612762"/>
            <a:ext cx="0" cy="36195"/>
          </a:xfrm>
          <a:custGeom>
            <a:avLst/>
            <a:gdLst/>
            <a:ahLst/>
            <a:cxnLst/>
            <a:rect l="l" t="t" r="r" b="b"/>
            <a:pathLst>
              <a:path h="36195">
                <a:moveTo>
                  <a:pt x="0" y="0"/>
                </a:moveTo>
                <a:lnTo>
                  <a:pt x="0" y="35927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5" name="object 395"/>
          <p:cNvSpPr txBox="1"/>
          <p:nvPr/>
        </p:nvSpPr>
        <p:spPr>
          <a:xfrm>
            <a:off x="2911140" y="3684560"/>
            <a:ext cx="673735" cy="1016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500" spc="-5" dirty="0">
                <a:solidFill>
                  <a:srgbClr val="151616"/>
                </a:solidFill>
                <a:latin typeface="Arial"/>
                <a:cs typeface="Arial"/>
              </a:rPr>
              <a:t>1 1 3 1 5 3</a:t>
            </a:r>
            <a:r>
              <a:rPr sz="500" spc="1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500" spc="-5" dirty="0">
                <a:solidFill>
                  <a:srgbClr val="151616"/>
                </a:solidFill>
                <a:latin typeface="Arial"/>
                <a:cs typeface="Arial"/>
              </a:rPr>
              <a:t>7</a:t>
            </a:r>
            <a:endParaRPr sz="500">
              <a:latin typeface="Arial"/>
              <a:cs typeface="Arial"/>
            </a:endParaRPr>
          </a:p>
        </p:txBody>
      </p:sp>
      <p:sp>
        <p:nvSpPr>
          <p:cNvPr id="396" name="object 396"/>
          <p:cNvSpPr/>
          <p:nvPr/>
        </p:nvSpPr>
        <p:spPr>
          <a:xfrm>
            <a:off x="3022466" y="3773088"/>
            <a:ext cx="46355" cy="0"/>
          </a:xfrm>
          <a:custGeom>
            <a:avLst/>
            <a:gdLst/>
            <a:ahLst/>
            <a:cxnLst/>
            <a:rect l="l" t="t" r="r" b="b"/>
            <a:pathLst>
              <a:path w="46355">
                <a:moveTo>
                  <a:pt x="0" y="0"/>
                </a:moveTo>
                <a:lnTo>
                  <a:pt x="46008" y="0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7" name="object 397"/>
          <p:cNvSpPr/>
          <p:nvPr/>
        </p:nvSpPr>
        <p:spPr>
          <a:xfrm>
            <a:off x="3124565" y="3773088"/>
            <a:ext cx="46355" cy="0"/>
          </a:xfrm>
          <a:custGeom>
            <a:avLst/>
            <a:gdLst/>
            <a:ahLst/>
            <a:cxnLst/>
            <a:rect l="l" t="t" r="r" b="b"/>
            <a:pathLst>
              <a:path w="46355">
                <a:moveTo>
                  <a:pt x="0" y="0"/>
                </a:moveTo>
                <a:lnTo>
                  <a:pt x="46008" y="0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8" name="object 398"/>
          <p:cNvSpPr/>
          <p:nvPr/>
        </p:nvSpPr>
        <p:spPr>
          <a:xfrm>
            <a:off x="3221988" y="3773088"/>
            <a:ext cx="46355" cy="0"/>
          </a:xfrm>
          <a:custGeom>
            <a:avLst/>
            <a:gdLst/>
            <a:ahLst/>
            <a:cxnLst/>
            <a:rect l="l" t="t" r="r" b="b"/>
            <a:pathLst>
              <a:path w="46354">
                <a:moveTo>
                  <a:pt x="0" y="0"/>
                </a:moveTo>
                <a:lnTo>
                  <a:pt x="46008" y="0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9" name="object 399"/>
          <p:cNvSpPr/>
          <p:nvPr/>
        </p:nvSpPr>
        <p:spPr>
          <a:xfrm>
            <a:off x="2922087" y="3773088"/>
            <a:ext cx="46355" cy="0"/>
          </a:xfrm>
          <a:custGeom>
            <a:avLst/>
            <a:gdLst/>
            <a:ahLst/>
            <a:cxnLst/>
            <a:rect l="l" t="t" r="r" b="b"/>
            <a:pathLst>
              <a:path w="46355">
                <a:moveTo>
                  <a:pt x="0" y="0"/>
                </a:moveTo>
                <a:lnTo>
                  <a:pt x="46008" y="0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0" name="object 400"/>
          <p:cNvSpPr/>
          <p:nvPr/>
        </p:nvSpPr>
        <p:spPr>
          <a:xfrm>
            <a:off x="3332458" y="3773088"/>
            <a:ext cx="46355" cy="0"/>
          </a:xfrm>
          <a:custGeom>
            <a:avLst/>
            <a:gdLst/>
            <a:ahLst/>
            <a:cxnLst/>
            <a:rect l="l" t="t" r="r" b="b"/>
            <a:pathLst>
              <a:path w="46354">
                <a:moveTo>
                  <a:pt x="0" y="0"/>
                </a:moveTo>
                <a:lnTo>
                  <a:pt x="46004" y="0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1" name="object 401"/>
          <p:cNvSpPr/>
          <p:nvPr/>
        </p:nvSpPr>
        <p:spPr>
          <a:xfrm>
            <a:off x="3431850" y="3773088"/>
            <a:ext cx="46355" cy="0"/>
          </a:xfrm>
          <a:custGeom>
            <a:avLst/>
            <a:gdLst/>
            <a:ahLst/>
            <a:cxnLst/>
            <a:rect l="l" t="t" r="r" b="b"/>
            <a:pathLst>
              <a:path w="46354">
                <a:moveTo>
                  <a:pt x="0" y="0"/>
                </a:moveTo>
                <a:lnTo>
                  <a:pt x="46008" y="0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2" name="object 402"/>
          <p:cNvSpPr/>
          <p:nvPr/>
        </p:nvSpPr>
        <p:spPr>
          <a:xfrm>
            <a:off x="3527309" y="3773088"/>
            <a:ext cx="46355" cy="0"/>
          </a:xfrm>
          <a:custGeom>
            <a:avLst/>
            <a:gdLst/>
            <a:ahLst/>
            <a:cxnLst/>
            <a:rect l="l" t="t" r="r" b="b"/>
            <a:pathLst>
              <a:path w="46354">
                <a:moveTo>
                  <a:pt x="0" y="0"/>
                </a:moveTo>
                <a:lnTo>
                  <a:pt x="46003" y="0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3" name="object 403"/>
          <p:cNvSpPr/>
          <p:nvPr/>
        </p:nvSpPr>
        <p:spPr>
          <a:xfrm>
            <a:off x="2886908" y="3612762"/>
            <a:ext cx="0" cy="91440"/>
          </a:xfrm>
          <a:custGeom>
            <a:avLst/>
            <a:gdLst/>
            <a:ahLst/>
            <a:cxnLst/>
            <a:rect l="l" t="t" r="r" b="b"/>
            <a:pathLst>
              <a:path h="91439">
                <a:moveTo>
                  <a:pt x="0" y="0"/>
                </a:moveTo>
                <a:lnTo>
                  <a:pt x="0" y="9102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4" name="object 404"/>
          <p:cNvSpPr/>
          <p:nvPr/>
        </p:nvSpPr>
        <p:spPr>
          <a:xfrm>
            <a:off x="2913260" y="3612762"/>
            <a:ext cx="0" cy="36195"/>
          </a:xfrm>
          <a:custGeom>
            <a:avLst/>
            <a:gdLst/>
            <a:ahLst/>
            <a:cxnLst/>
            <a:rect l="l" t="t" r="r" b="b"/>
            <a:pathLst>
              <a:path h="36195">
                <a:moveTo>
                  <a:pt x="0" y="0"/>
                </a:moveTo>
                <a:lnTo>
                  <a:pt x="0" y="35927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5" name="object 405"/>
          <p:cNvSpPr/>
          <p:nvPr/>
        </p:nvSpPr>
        <p:spPr>
          <a:xfrm>
            <a:off x="2940051" y="3612762"/>
            <a:ext cx="0" cy="91440"/>
          </a:xfrm>
          <a:custGeom>
            <a:avLst/>
            <a:gdLst/>
            <a:ahLst/>
            <a:cxnLst/>
            <a:rect l="l" t="t" r="r" b="b"/>
            <a:pathLst>
              <a:path h="91439">
                <a:moveTo>
                  <a:pt x="0" y="0"/>
                </a:moveTo>
                <a:lnTo>
                  <a:pt x="0" y="9102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6" name="object 406"/>
          <p:cNvSpPr/>
          <p:nvPr/>
        </p:nvSpPr>
        <p:spPr>
          <a:xfrm>
            <a:off x="2966399" y="3612762"/>
            <a:ext cx="0" cy="36195"/>
          </a:xfrm>
          <a:custGeom>
            <a:avLst/>
            <a:gdLst/>
            <a:ahLst/>
            <a:cxnLst/>
            <a:rect l="l" t="t" r="r" b="b"/>
            <a:pathLst>
              <a:path h="36195">
                <a:moveTo>
                  <a:pt x="0" y="0"/>
                </a:moveTo>
                <a:lnTo>
                  <a:pt x="0" y="35927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7" name="object 407"/>
          <p:cNvSpPr/>
          <p:nvPr/>
        </p:nvSpPr>
        <p:spPr>
          <a:xfrm>
            <a:off x="2987780" y="3612762"/>
            <a:ext cx="0" cy="91440"/>
          </a:xfrm>
          <a:custGeom>
            <a:avLst/>
            <a:gdLst/>
            <a:ahLst/>
            <a:cxnLst/>
            <a:rect l="l" t="t" r="r" b="b"/>
            <a:pathLst>
              <a:path h="91439">
                <a:moveTo>
                  <a:pt x="0" y="0"/>
                </a:moveTo>
                <a:lnTo>
                  <a:pt x="0" y="9102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8" name="object 408"/>
          <p:cNvSpPr/>
          <p:nvPr/>
        </p:nvSpPr>
        <p:spPr>
          <a:xfrm>
            <a:off x="3014129" y="3612762"/>
            <a:ext cx="0" cy="36195"/>
          </a:xfrm>
          <a:custGeom>
            <a:avLst/>
            <a:gdLst/>
            <a:ahLst/>
            <a:cxnLst/>
            <a:rect l="l" t="t" r="r" b="b"/>
            <a:pathLst>
              <a:path h="36195">
                <a:moveTo>
                  <a:pt x="0" y="0"/>
                </a:moveTo>
                <a:lnTo>
                  <a:pt x="0" y="35927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9" name="object 409"/>
          <p:cNvSpPr/>
          <p:nvPr/>
        </p:nvSpPr>
        <p:spPr>
          <a:xfrm>
            <a:off x="3040919" y="3612762"/>
            <a:ext cx="0" cy="91440"/>
          </a:xfrm>
          <a:custGeom>
            <a:avLst/>
            <a:gdLst/>
            <a:ahLst/>
            <a:cxnLst/>
            <a:rect l="l" t="t" r="r" b="b"/>
            <a:pathLst>
              <a:path h="91439">
                <a:moveTo>
                  <a:pt x="0" y="0"/>
                </a:moveTo>
                <a:lnTo>
                  <a:pt x="0" y="9102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0" name="object 410"/>
          <p:cNvSpPr/>
          <p:nvPr/>
        </p:nvSpPr>
        <p:spPr>
          <a:xfrm>
            <a:off x="3067272" y="3612762"/>
            <a:ext cx="0" cy="36195"/>
          </a:xfrm>
          <a:custGeom>
            <a:avLst/>
            <a:gdLst/>
            <a:ahLst/>
            <a:cxnLst/>
            <a:rect l="l" t="t" r="r" b="b"/>
            <a:pathLst>
              <a:path h="36195">
                <a:moveTo>
                  <a:pt x="0" y="0"/>
                </a:moveTo>
                <a:lnTo>
                  <a:pt x="0" y="35927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1" name="object 411"/>
          <p:cNvSpPr/>
          <p:nvPr/>
        </p:nvSpPr>
        <p:spPr>
          <a:xfrm>
            <a:off x="3091600" y="3612762"/>
            <a:ext cx="0" cy="91440"/>
          </a:xfrm>
          <a:custGeom>
            <a:avLst/>
            <a:gdLst/>
            <a:ahLst/>
            <a:cxnLst/>
            <a:rect l="l" t="t" r="r" b="b"/>
            <a:pathLst>
              <a:path h="91439">
                <a:moveTo>
                  <a:pt x="0" y="0"/>
                </a:moveTo>
                <a:lnTo>
                  <a:pt x="0" y="9102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2" name="object 412"/>
          <p:cNvSpPr/>
          <p:nvPr/>
        </p:nvSpPr>
        <p:spPr>
          <a:xfrm>
            <a:off x="3117952" y="3612762"/>
            <a:ext cx="0" cy="36195"/>
          </a:xfrm>
          <a:custGeom>
            <a:avLst/>
            <a:gdLst/>
            <a:ahLst/>
            <a:cxnLst/>
            <a:rect l="l" t="t" r="r" b="b"/>
            <a:pathLst>
              <a:path h="36195">
                <a:moveTo>
                  <a:pt x="0" y="0"/>
                </a:moveTo>
                <a:lnTo>
                  <a:pt x="0" y="35927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3" name="object 413"/>
          <p:cNvSpPr/>
          <p:nvPr/>
        </p:nvSpPr>
        <p:spPr>
          <a:xfrm>
            <a:off x="3144740" y="3612762"/>
            <a:ext cx="0" cy="91440"/>
          </a:xfrm>
          <a:custGeom>
            <a:avLst/>
            <a:gdLst/>
            <a:ahLst/>
            <a:cxnLst/>
            <a:rect l="l" t="t" r="r" b="b"/>
            <a:pathLst>
              <a:path h="91439">
                <a:moveTo>
                  <a:pt x="0" y="0"/>
                </a:moveTo>
                <a:lnTo>
                  <a:pt x="0" y="9102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4" name="object 414"/>
          <p:cNvSpPr/>
          <p:nvPr/>
        </p:nvSpPr>
        <p:spPr>
          <a:xfrm>
            <a:off x="3171092" y="3612762"/>
            <a:ext cx="0" cy="36195"/>
          </a:xfrm>
          <a:custGeom>
            <a:avLst/>
            <a:gdLst/>
            <a:ahLst/>
            <a:cxnLst/>
            <a:rect l="l" t="t" r="r" b="b"/>
            <a:pathLst>
              <a:path h="36195">
                <a:moveTo>
                  <a:pt x="0" y="0"/>
                </a:moveTo>
                <a:lnTo>
                  <a:pt x="0" y="35927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5" name="object 415"/>
          <p:cNvSpPr/>
          <p:nvPr/>
        </p:nvSpPr>
        <p:spPr>
          <a:xfrm>
            <a:off x="3192472" y="3612762"/>
            <a:ext cx="0" cy="91440"/>
          </a:xfrm>
          <a:custGeom>
            <a:avLst/>
            <a:gdLst/>
            <a:ahLst/>
            <a:cxnLst/>
            <a:rect l="l" t="t" r="r" b="b"/>
            <a:pathLst>
              <a:path h="91439">
                <a:moveTo>
                  <a:pt x="0" y="0"/>
                </a:moveTo>
                <a:lnTo>
                  <a:pt x="0" y="9102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6" name="object 416"/>
          <p:cNvSpPr/>
          <p:nvPr/>
        </p:nvSpPr>
        <p:spPr>
          <a:xfrm>
            <a:off x="3218821" y="3612762"/>
            <a:ext cx="0" cy="36195"/>
          </a:xfrm>
          <a:custGeom>
            <a:avLst/>
            <a:gdLst/>
            <a:ahLst/>
            <a:cxnLst/>
            <a:rect l="l" t="t" r="r" b="b"/>
            <a:pathLst>
              <a:path h="36195">
                <a:moveTo>
                  <a:pt x="0" y="0"/>
                </a:moveTo>
                <a:lnTo>
                  <a:pt x="0" y="35927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7" name="object 417"/>
          <p:cNvSpPr/>
          <p:nvPr/>
        </p:nvSpPr>
        <p:spPr>
          <a:xfrm>
            <a:off x="3245611" y="3612762"/>
            <a:ext cx="0" cy="91440"/>
          </a:xfrm>
          <a:custGeom>
            <a:avLst/>
            <a:gdLst/>
            <a:ahLst/>
            <a:cxnLst/>
            <a:rect l="l" t="t" r="r" b="b"/>
            <a:pathLst>
              <a:path h="91439">
                <a:moveTo>
                  <a:pt x="0" y="0"/>
                </a:moveTo>
                <a:lnTo>
                  <a:pt x="0" y="9102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8" name="object 418"/>
          <p:cNvSpPr/>
          <p:nvPr/>
        </p:nvSpPr>
        <p:spPr>
          <a:xfrm>
            <a:off x="3271960" y="3612762"/>
            <a:ext cx="0" cy="36195"/>
          </a:xfrm>
          <a:custGeom>
            <a:avLst/>
            <a:gdLst/>
            <a:ahLst/>
            <a:cxnLst/>
            <a:rect l="l" t="t" r="r" b="b"/>
            <a:pathLst>
              <a:path h="36195">
                <a:moveTo>
                  <a:pt x="0" y="0"/>
                </a:moveTo>
                <a:lnTo>
                  <a:pt x="0" y="35927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9" name="object 419"/>
          <p:cNvSpPr/>
          <p:nvPr/>
        </p:nvSpPr>
        <p:spPr>
          <a:xfrm>
            <a:off x="3298262" y="3612762"/>
            <a:ext cx="0" cy="91440"/>
          </a:xfrm>
          <a:custGeom>
            <a:avLst/>
            <a:gdLst/>
            <a:ahLst/>
            <a:cxnLst/>
            <a:rect l="l" t="t" r="r" b="b"/>
            <a:pathLst>
              <a:path h="91439">
                <a:moveTo>
                  <a:pt x="0" y="0"/>
                </a:moveTo>
                <a:lnTo>
                  <a:pt x="0" y="9102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0" name="object 420"/>
          <p:cNvSpPr/>
          <p:nvPr/>
        </p:nvSpPr>
        <p:spPr>
          <a:xfrm>
            <a:off x="3324611" y="3612762"/>
            <a:ext cx="0" cy="36195"/>
          </a:xfrm>
          <a:custGeom>
            <a:avLst/>
            <a:gdLst/>
            <a:ahLst/>
            <a:cxnLst/>
            <a:rect l="l" t="t" r="r" b="b"/>
            <a:pathLst>
              <a:path h="36195">
                <a:moveTo>
                  <a:pt x="0" y="0"/>
                </a:moveTo>
                <a:lnTo>
                  <a:pt x="0" y="35927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1" name="object 421"/>
          <p:cNvSpPr/>
          <p:nvPr/>
        </p:nvSpPr>
        <p:spPr>
          <a:xfrm>
            <a:off x="3351401" y="3612762"/>
            <a:ext cx="0" cy="91440"/>
          </a:xfrm>
          <a:custGeom>
            <a:avLst/>
            <a:gdLst/>
            <a:ahLst/>
            <a:cxnLst/>
            <a:rect l="l" t="t" r="r" b="b"/>
            <a:pathLst>
              <a:path h="91439">
                <a:moveTo>
                  <a:pt x="0" y="0"/>
                </a:moveTo>
                <a:lnTo>
                  <a:pt x="0" y="9102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2" name="object 422"/>
          <p:cNvSpPr/>
          <p:nvPr/>
        </p:nvSpPr>
        <p:spPr>
          <a:xfrm>
            <a:off x="3377754" y="3612762"/>
            <a:ext cx="0" cy="36195"/>
          </a:xfrm>
          <a:custGeom>
            <a:avLst/>
            <a:gdLst/>
            <a:ahLst/>
            <a:cxnLst/>
            <a:rect l="l" t="t" r="r" b="b"/>
            <a:pathLst>
              <a:path h="36195">
                <a:moveTo>
                  <a:pt x="0" y="0"/>
                </a:moveTo>
                <a:lnTo>
                  <a:pt x="0" y="35927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3" name="object 423"/>
          <p:cNvSpPr/>
          <p:nvPr/>
        </p:nvSpPr>
        <p:spPr>
          <a:xfrm>
            <a:off x="3399130" y="3612762"/>
            <a:ext cx="0" cy="91440"/>
          </a:xfrm>
          <a:custGeom>
            <a:avLst/>
            <a:gdLst/>
            <a:ahLst/>
            <a:cxnLst/>
            <a:rect l="l" t="t" r="r" b="b"/>
            <a:pathLst>
              <a:path h="91439">
                <a:moveTo>
                  <a:pt x="0" y="0"/>
                </a:moveTo>
                <a:lnTo>
                  <a:pt x="0" y="9102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4" name="object 424"/>
          <p:cNvSpPr/>
          <p:nvPr/>
        </p:nvSpPr>
        <p:spPr>
          <a:xfrm>
            <a:off x="3425483" y="3612762"/>
            <a:ext cx="0" cy="36195"/>
          </a:xfrm>
          <a:custGeom>
            <a:avLst/>
            <a:gdLst/>
            <a:ahLst/>
            <a:cxnLst/>
            <a:rect l="l" t="t" r="r" b="b"/>
            <a:pathLst>
              <a:path h="36195">
                <a:moveTo>
                  <a:pt x="0" y="0"/>
                </a:moveTo>
                <a:lnTo>
                  <a:pt x="0" y="35927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5" name="object 425"/>
          <p:cNvSpPr/>
          <p:nvPr/>
        </p:nvSpPr>
        <p:spPr>
          <a:xfrm>
            <a:off x="3452270" y="3612762"/>
            <a:ext cx="0" cy="91440"/>
          </a:xfrm>
          <a:custGeom>
            <a:avLst/>
            <a:gdLst/>
            <a:ahLst/>
            <a:cxnLst/>
            <a:rect l="l" t="t" r="r" b="b"/>
            <a:pathLst>
              <a:path h="91439">
                <a:moveTo>
                  <a:pt x="0" y="0"/>
                </a:moveTo>
                <a:lnTo>
                  <a:pt x="0" y="9102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6" name="object 426"/>
          <p:cNvSpPr/>
          <p:nvPr/>
        </p:nvSpPr>
        <p:spPr>
          <a:xfrm>
            <a:off x="3478622" y="3612762"/>
            <a:ext cx="0" cy="36195"/>
          </a:xfrm>
          <a:custGeom>
            <a:avLst/>
            <a:gdLst/>
            <a:ahLst/>
            <a:cxnLst/>
            <a:rect l="l" t="t" r="r" b="b"/>
            <a:pathLst>
              <a:path h="36195">
                <a:moveTo>
                  <a:pt x="0" y="0"/>
                </a:moveTo>
                <a:lnTo>
                  <a:pt x="0" y="35927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7" name="object 427"/>
          <p:cNvSpPr/>
          <p:nvPr/>
        </p:nvSpPr>
        <p:spPr>
          <a:xfrm>
            <a:off x="3502954" y="3612762"/>
            <a:ext cx="0" cy="91440"/>
          </a:xfrm>
          <a:custGeom>
            <a:avLst/>
            <a:gdLst/>
            <a:ahLst/>
            <a:cxnLst/>
            <a:rect l="l" t="t" r="r" b="b"/>
            <a:pathLst>
              <a:path h="91439">
                <a:moveTo>
                  <a:pt x="0" y="0"/>
                </a:moveTo>
                <a:lnTo>
                  <a:pt x="0" y="9102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8" name="object 428"/>
          <p:cNvSpPr/>
          <p:nvPr/>
        </p:nvSpPr>
        <p:spPr>
          <a:xfrm>
            <a:off x="3529303" y="3612762"/>
            <a:ext cx="0" cy="36195"/>
          </a:xfrm>
          <a:custGeom>
            <a:avLst/>
            <a:gdLst/>
            <a:ahLst/>
            <a:cxnLst/>
            <a:rect l="l" t="t" r="r" b="b"/>
            <a:pathLst>
              <a:path h="36195">
                <a:moveTo>
                  <a:pt x="0" y="0"/>
                </a:moveTo>
                <a:lnTo>
                  <a:pt x="0" y="35927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9" name="object 429"/>
          <p:cNvSpPr/>
          <p:nvPr/>
        </p:nvSpPr>
        <p:spPr>
          <a:xfrm>
            <a:off x="3556093" y="3612762"/>
            <a:ext cx="0" cy="91440"/>
          </a:xfrm>
          <a:custGeom>
            <a:avLst/>
            <a:gdLst/>
            <a:ahLst/>
            <a:cxnLst/>
            <a:rect l="l" t="t" r="r" b="b"/>
            <a:pathLst>
              <a:path h="91439">
                <a:moveTo>
                  <a:pt x="0" y="0"/>
                </a:moveTo>
                <a:lnTo>
                  <a:pt x="0" y="9102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0" name="object 430"/>
          <p:cNvSpPr/>
          <p:nvPr/>
        </p:nvSpPr>
        <p:spPr>
          <a:xfrm>
            <a:off x="3582442" y="3612762"/>
            <a:ext cx="0" cy="36195"/>
          </a:xfrm>
          <a:custGeom>
            <a:avLst/>
            <a:gdLst/>
            <a:ahLst/>
            <a:cxnLst/>
            <a:rect l="l" t="t" r="r" b="b"/>
            <a:pathLst>
              <a:path h="36195">
                <a:moveTo>
                  <a:pt x="0" y="0"/>
                </a:moveTo>
                <a:lnTo>
                  <a:pt x="0" y="35927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1" name="object 431"/>
          <p:cNvSpPr/>
          <p:nvPr/>
        </p:nvSpPr>
        <p:spPr>
          <a:xfrm>
            <a:off x="3603823" y="3612762"/>
            <a:ext cx="0" cy="91440"/>
          </a:xfrm>
          <a:custGeom>
            <a:avLst/>
            <a:gdLst/>
            <a:ahLst/>
            <a:cxnLst/>
            <a:rect l="l" t="t" r="r" b="b"/>
            <a:pathLst>
              <a:path h="91439">
                <a:moveTo>
                  <a:pt x="0" y="0"/>
                </a:moveTo>
                <a:lnTo>
                  <a:pt x="0" y="9102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2" name="object 432"/>
          <p:cNvSpPr/>
          <p:nvPr/>
        </p:nvSpPr>
        <p:spPr>
          <a:xfrm>
            <a:off x="3630171" y="3612762"/>
            <a:ext cx="0" cy="36195"/>
          </a:xfrm>
          <a:custGeom>
            <a:avLst/>
            <a:gdLst/>
            <a:ahLst/>
            <a:cxnLst/>
            <a:rect l="l" t="t" r="r" b="b"/>
            <a:pathLst>
              <a:path h="36195">
                <a:moveTo>
                  <a:pt x="0" y="0"/>
                </a:moveTo>
                <a:lnTo>
                  <a:pt x="0" y="35927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3" name="object 433"/>
          <p:cNvSpPr/>
          <p:nvPr/>
        </p:nvSpPr>
        <p:spPr>
          <a:xfrm>
            <a:off x="3656962" y="3612762"/>
            <a:ext cx="0" cy="184150"/>
          </a:xfrm>
          <a:custGeom>
            <a:avLst/>
            <a:gdLst/>
            <a:ahLst/>
            <a:cxnLst/>
            <a:rect l="l" t="t" r="r" b="b"/>
            <a:pathLst>
              <a:path h="184150">
                <a:moveTo>
                  <a:pt x="0" y="0"/>
                </a:moveTo>
                <a:lnTo>
                  <a:pt x="0" y="183534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4" name="object 434"/>
          <p:cNvSpPr/>
          <p:nvPr/>
        </p:nvSpPr>
        <p:spPr>
          <a:xfrm>
            <a:off x="2834751" y="3612762"/>
            <a:ext cx="0" cy="186055"/>
          </a:xfrm>
          <a:custGeom>
            <a:avLst/>
            <a:gdLst/>
            <a:ahLst/>
            <a:cxnLst/>
            <a:rect l="l" t="t" r="r" b="b"/>
            <a:pathLst>
              <a:path h="186054">
                <a:moveTo>
                  <a:pt x="0" y="0"/>
                </a:moveTo>
                <a:lnTo>
                  <a:pt x="0" y="18550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5" name="object 435"/>
          <p:cNvSpPr/>
          <p:nvPr/>
        </p:nvSpPr>
        <p:spPr>
          <a:xfrm>
            <a:off x="2861103" y="3612762"/>
            <a:ext cx="0" cy="36195"/>
          </a:xfrm>
          <a:custGeom>
            <a:avLst/>
            <a:gdLst/>
            <a:ahLst/>
            <a:cxnLst/>
            <a:rect l="l" t="t" r="r" b="b"/>
            <a:pathLst>
              <a:path h="36195">
                <a:moveTo>
                  <a:pt x="0" y="0"/>
                </a:moveTo>
                <a:lnTo>
                  <a:pt x="0" y="35927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6" name="object 436"/>
          <p:cNvSpPr txBox="1"/>
          <p:nvPr/>
        </p:nvSpPr>
        <p:spPr>
          <a:xfrm>
            <a:off x="3736412" y="3684560"/>
            <a:ext cx="883285" cy="1016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835025" algn="l"/>
              </a:tabLst>
            </a:pPr>
            <a:r>
              <a:rPr sz="500" spc="-5" dirty="0">
                <a:solidFill>
                  <a:srgbClr val="151616"/>
                </a:solidFill>
                <a:latin typeface="Arial"/>
                <a:cs typeface="Arial"/>
              </a:rPr>
              <a:t>1   </a:t>
            </a:r>
            <a:r>
              <a:rPr sz="500" spc="-5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500" spc="-5" dirty="0">
                <a:solidFill>
                  <a:srgbClr val="151616"/>
                </a:solidFill>
                <a:latin typeface="Arial"/>
                <a:cs typeface="Arial"/>
              </a:rPr>
              <a:t>1</a:t>
            </a:r>
            <a:r>
              <a:rPr sz="500" dirty="0">
                <a:solidFill>
                  <a:srgbClr val="151616"/>
                </a:solidFill>
                <a:latin typeface="Arial"/>
                <a:cs typeface="Arial"/>
              </a:rPr>
              <a:t>   </a:t>
            </a:r>
            <a:r>
              <a:rPr sz="500" spc="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500" spc="-5" dirty="0">
                <a:solidFill>
                  <a:srgbClr val="151616"/>
                </a:solidFill>
                <a:latin typeface="Arial"/>
                <a:cs typeface="Arial"/>
              </a:rPr>
              <a:t>3</a:t>
            </a:r>
            <a:r>
              <a:rPr sz="500" dirty="0">
                <a:solidFill>
                  <a:srgbClr val="151616"/>
                </a:solidFill>
                <a:latin typeface="Arial"/>
                <a:cs typeface="Arial"/>
              </a:rPr>
              <a:t>  </a:t>
            </a:r>
            <a:r>
              <a:rPr sz="500" spc="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500" spc="-5" dirty="0">
                <a:solidFill>
                  <a:srgbClr val="151616"/>
                </a:solidFill>
                <a:latin typeface="Arial"/>
                <a:cs typeface="Arial"/>
              </a:rPr>
              <a:t>1</a:t>
            </a:r>
            <a:r>
              <a:rPr sz="500" dirty="0">
                <a:solidFill>
                  <a:srgbClr val="151616"/>
                </a:solidFill>
                <a:latin typeface="Arial"/>
                <a:cs typeface="Arial"/>
              </a:rPr>
              <a:t>   </a:t>
            </a:r>
            <a:r>
              <a:rPr sz="500" spc="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500" spc="-5" dirty="0">
                <a:solidFill>
                  <a:srgbClr val="151616"/>
                </a:solidFill>
                <a:latin typeface="Arial"/>
                <a:cs typeface="Arial"/>
              </a:rPr>
              <a:t>5</a:t>
            </a:r>
            <a:r>
              <a:rPr sz="500" dirty="0">
                <a:solidFill>
                  <a:srgbClr val="151616"/>
                </a:solidFill>
                <a:latin typeface="Arial"/>
                <a:cs typeface="Arial"/>
              </a:rPr>
              <a:t>   </a:t>
            </a:r>
            <a:r>
              <a:rPr sz="500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500" spc="-5" dirty="0">
                <a:solidFill>
                  <a:srgbClr val="151616"/>
                </a:solidFill>
                <a:latin typeface="Arial"/>
                <a:cs typeface="Arial"/>
              </a:rPr>
              <a:t>3</a:t>
            </a:r>
            <a:r>
              <a:rPr sz="500" dirty="0">
                <a:solidFill>
                  <a:srgbClr val="151616"/>
                </a:solidFill>
                <a:latin typeface="Arial"/>
                <a:cs typeface="Arial"/>
              </a:rPr>
              <a:t>   </a:t>
            </a:r>
            <a:r>
              <a:rPr sz="500" spc="-4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500" spc="-5" dirty="0">
                <a:solidFill>
                  <a:srgbClr val="151616"/>
                </a:solidFill>
                <a:latin typeface="Arial"/>
                <a:cs typeface="Arial"/>
              </a:rPr>
              <a:t>7</a:t>
            </a:r>
            <a:r>
              <a:rPr sz="500" dirty="0">
                <a:solidFill>
                  <a:srgbClr val="151616"/>
                </a:solidFill>
                <a:latin typeface="Arial"/>
                <a:cs typeface="Arial"/>
              </a:rPr>
              <a:t>	</a:t>
            </a:r>
            <a:r>
              <a:rPr sz="500" spc="-5" dirty="0">
                <a:solidFill>
                  <a:srgbClr val="151616"/>
                </a:solidFill>
                <a:latin typeface="Arial"/>
                <a:cs typeface="Arial"/>
              </a:rPr>
              <a:t>1</a:t>
            </a:r>
            <a:endParaRPr sz="500">
              <a:latin typeface="Arial"/>
              <a:cs typeface="Arial"/>
            </a:endParaRPr>
          </a:p>
        </p:txBody>
      </p:sp>
      <p:sp>
        <p:nvSpPr>
          <p:cNvPr id="437" name="object 437"/>
          <p:cNvSpPr txBox="1"/>
          <p:nvPr/>
        </p:nvSpPr>
        <p:spPr>
          <a:xfrm>
            <a:off x="2911140" y="3673593"/>
            <a:ext cx="1708785" cy="19875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500" spc="-5" dirty="0">
                <a:solidFill>
                  <a:srgbClr val="151616"/>
                </a:solidFill>
                <a:latin typeface="Arial"/>
                <a:cs typeface="Arial"/>
              </a:rPr>
              <a:t>8   </a:t>
            </a:r>
            <a:r>
              <a:rPr sz="500" spc="-5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500" spc="-5" dirty="0">
                <a:solidFill>
                  <a:srgbClr val="151616"/>
                </a:solidFill>
                <a:latin typeface="Arial"/>
                <a:cs typeface="Arial"/>
              </a:rPr>
              <a:t>4</a:t>
            </a:r>
            <a:r>
              <a:rPr sz="500" dirty="0">
                <a:solidFill>
                  <a:srgbClr val="151616"/>
                </a:solidFill>
                <a:latin typeface="Arial"/>
                <a:cs typeface="Arial"/>
              </a:rPr>
              <a:t>   </a:t>
            </a:r>
            <a:r>
              <a:rPr sz="500" spc="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500" spc="-5" dirty="0">
                <a:solidFill>
                  <a:srgbClr val="151616"/>
                </a:solidFill>
                <a:latin typeface="Arial"/>
                <a:cs typeface="Arial"/>
              </a:rPr>
              <a:t>8</a:t>
            </a:r>
            <a:r>
              <a:rPr sz="500" dirty="0">
                <a:solidFill>
                  <a:srgbClr val="151616"/>
                </a:solidFill>
                <a:latin typeface="Arial"/>
                <a:cs typeface="Arial"/>
              </a:rPr>
              <a:t>  </a:t>
            </a:r>
            <a:r>
              <a:rPr sz="500" spc="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500" spc="-5" dirty="0">
                <a:solidFill>
                  <a:srgbClr val="151616"/>
                </a:solidFill>
                <a:latin typeface="Arial"/>
                <a:cs typeface="Arial"/>
              </a:rPr>
              <a:t>2</a:t>
            </a:r>
            <a:r>
              <a:rPr sz="500" dirty="0">
                <a:solidFill>
                  <a:srgbClr val="151616"/>
                </a:solidFill>
                <a:latin typeface="Arial"/>
                <a:cs typeface="Arial"/>
              </a:rPr>
              <a:t>   </a:t>
            </a:r>
            <a:r>
              <a:rPr sz="500" spc="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500" spc="-5" dirty="0">
                <a:solidFill>
                  <a:srgbClr val="151616"/>
                </a:solidFill>
                <a:latin typeface="Arial"/>
                <a:cs typeface="Arial"/>
              </a:rPr>
              <a:t>8</a:t>
            </a:r>
            <a:r>
              <a:rPr sz="500" dirty="0">
                <a:solidFill>
                  <a:srgbClr val="151616"/>
                </a:solidFill>
                <a:latin typeface="Arial"/>
                <a:cs typeface="Arial"/>
              </a:rPr>
              <a:t>   </a:t>
            </a:r>
            <a:r>
              <a:rPr sz="500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500" spc="-5" dirty="0">
                <a:solidFill>
                  <a:srgbClr val="151616"/>
                </a:solidFill>
                <a:latin typeface="Arial"/>
                <a:cs typeface="Arial"/>
              </a:rPr>
              <a:t>4</a:t>
            </a:r>
            <a:r>
              <a:rPr sz="500" dirty="0">
                <a:solidFill>
                  <a:srgbClr val="151616"/>
                </a:solidFill>
                <a:latin typeface="Arial"/>
                <a:cs typeface="Arial"/>
              </a:rPr>
              <a:t>   </a:t>
            </a:r>
            <a:r>
              <a:rPr sz="500" spc="-4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500" spc="-5" dirty="0">
                <a:solidFill>
                  <a:srgbClr val="151616"/>
                </a:solidFill>
                <a:latin typeface="Arial"/>
                <a:cs typeface="Arial"/>
              </a:rPr>
              <a:t>8</a:t>
            </a:r>
            <a:r>
              <a:rPr sz="500" spc="-8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spc="10" dirty="0">
                <a:solidFill>
                  <a:srgbClr val="151616"/>
                </a:solidFill>
                <a:latin typeface="Arial"/>
                <a:cs typeface="Arial"/>
              </a:rPr>
              <a:t>1</a:t>
            </a:r>
            <a:r>
              <a:rPr sz="110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spc="8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500" spc="-5" dirty="0">
                <a:solidFill>
                  <a:srgbClr val="151616"/>
                </a:solidFill>
                <a:latin typeface="Arial"/>
                <a:cs typeface="Arial"/>
              </a:rPr>
              <a:t>8</a:t>
            </a:r>
            <a:r>
              <a:rPr sz="500" dirty="0">
                <a:solidFill>
                  <a:srgbClr val="151616"/>
                </a:solidFill>
                <a:latin typeface="Arial"/>
                <a:cs typeface="Arial"/>
              </a:rPr>
              <a:t>   </a:t>
            </a:r>
            <a:r>
              <a:rPr sz="500" spc="-5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500" spc="-5" dirty="0">
                <a:solidFill>
                  <a:srgbClr val="151616"/>
                </a:solidFill>
                <a:latin typeface="Arial"/>
                <a:cs typeface="Arial"/>
              </a:rPr>
              <a:t>4</a:t>
            </a:r>
            <a:r>
              <a:rPr sz="500" dirty="0">
                <a:solidFill>
                  <a:srgbClr val="151616"/>
                </a:solidFill>
                <a:latin typeface="Arial"/>
                <a:cs typeface="Arial"/>
              </a:rPr>
              <a:t>   </a:t>
            </a:r>
            <a:r>
              <a:rPr sz="500" spc="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500" spc="-5" dirty="0">
                <a:solidFill>
                  <a:srgbClr val="151616"/>
                </a:solidFill>
                <a:latin typeface="Arial"/>
                <a:cs typeface="Arial"/>
              </a:rPr>
              <a:t>8</a:t>
            </a:r>
            <a:r>
              <a:rPr sz="500" dirty="0">
                <a:solidFill>
                  <a:srgbClr val="151616"/>
                </a:solidFill>
                <a:latin typeface="Arial"/>
                <a:cs typeface="Arial"/>
              </a:rPr>
              <a:t>  </a:t>
            </a:r>
            <a:r>
              <a:rPr sz="500" spc="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500" spc="-5" dirty="0">
                <a:solidFill>
                  <a:srgbClr val="151616"/>
                </a:solidFill>
                <a:latin typeface="Arial"/>
                <a:cs typeface="Arial"/>
              </a:rPr>
              <a:t>2</a:t>
            </a:r>
            <a:r>
              <a:rPr sz="500" dirty="0">
                <a:solidFill>
                  <a:srgbClr val="151616"/>
                </a:solidFill>
                <a:latin typeface="Arial"/>
                <a:cs typeface="Arial"/>
              </a:rPr>
              <a:t>   </a:t>
            </a:r>
            <a:r>
              <a:rPr sz="500" spc="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500" spc="-5" dirty="0">
                <a:solidFill>
                  <a:srgbClr val="151616"/>
                </a:solidFill>
                <a:latin typeface="Arial"/>
                <a:cs typeface="Arial"/>
              </a:rPr>
              <a:t>8</a:t>
            </a:r>
            <a:r>
              <a:rPr sz="500" dirty="0">
                <a:solidFill>
                  <a:srgbClr val="151616"/>
                </a:solidFill>
                <a:latin typeface="Arial"/>
                <a:cs typeface="Arial"/>
              </a:rPr>
              <a:t>   </a:t>
            </a:r>
            <a:r>
              <a:rPr sz="500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500" spc="-5" dirty="0">
                <a:solidFill>
                  <a:srgbClr val="151616"/>
                </a:solidFill>
                <a:latin typeface="Arial"/>
                <a:cs typeface="Arial"/>
              </a:rPr>
              <a:t>4</a:t>
            </a:r>
            <a:r>
              <a:rPr sz="500" dirty="0">
                <a:solidFill>
                  <a:srgbClr val="151616"/>
                </a:solidFill>
                <a:latin typeface="Arial"/>
                <a:cs typeface="Arial"/>
              </a:rPr>
              <a:t>   </a:t>
            </a:r>
            <a:r>
              <a:rPr sz="500" spc="-4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500" spc="30" dirty="0">
                <a:solidFill>
                  <a:srgbClr val="151616"/>
                </a:solidFill>
                <a:latin typeface="Arial"/>
                <a:cs typeface="Arial"/>
              </a:rPr>
              <a:t>8</a:t>
            </a:r>
            <a:r>
              <a:rPr sz="1100" spc="10" dirty="0">
                <a:solidFill>
                  <a:srgbClr val="151616"/>
                </a:solidFill>
                <a:latin typeface="Arial"/>
                <a:cs typeface="Arial"/>
              </a:rPr>
              <a:t>2</a:t>
            </a:r>
            <a:r>
              <a:rPr sz="110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spc="8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500" spc="-5" dirty="0">
                <a:solidFill>
                  <a:srgbClr val="151616"/>
                </a:solidFill>
                <a:latin typeface="Arial"/>
                <a:cs typeface="Arial"/>
              </a:rPr>
              <a:t>8</a:t>
            </a:r>
            <a:endParaRPr sz="500">
              <a:latin typeface="Arial"/>
              <a:cs typeface="Arial"/>
            </a:endParaRPr>
          </a:p>
        </p:txBody>
      </p:sp>
      <p:sp>
        <p:nvSpPr>
          <p:cNvPr id="438" name="object 438"/>
          <p:cNvSpPr/>
          <p:nvPr/>
        </p:nvSpPr>
        <p:spPr>
          <a:xfrm>
            <a:off x="3847738" y="3773088"/>
            <a:ext cx="46355" cy="0"/>
          </a:xfrm>
          <a:custGeom>
            <a:avLst/>
            <a:gdLst/>
            <a:ahLst/>
            <a:cxnLst/>
            <a:rect l="l" t="t" r="r" b="b"/>
            <a:pathLst>
              <a:path w="46354">
                <a:moveTo>
                  <a:pt x="0" y="0"/>
                </a:moveTo>
                <a:lnTo>
                  <a:pt x="46004" y="0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9" name="object 439"/>
          <p:cNvSpPr/>
          <p:nvPr/>
        </p:nvSpPr>
        <p:spPr>
          <a:xfrm>
            <a:off x="3949837" y="3773088"/>
            <a:ext cx="46355" cy="0"/>
          </a:xfrm>
          <a:custGeom>
            <a:avLst/>
            <a:gdLst/>
            <a:ahLst/>
            <a:cxnLst/>
            <a:rect l="l" t="t" r="r" b="b"/>
            <a:pathLst>
              <a:path w="46354">
                <a:moveTo>
                  <a:pt x="0" y="0"/>
                </a:moveTo>
                <a:lnTo>
                  <a:pt x="46008" y="0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0" name="object 440"/>
          <p:cNvSpPr/>
          <p:nvPr/>
        </p:nvSpPr>
        <p:spPr>
          <a:xfrm>
            <a:off x="4047259" y="3773088"/>
            <a:ext cx="46355" cy="0"/>
          </a:xfrm>
          <a:custGeom>
            <a:avLst/>
            <a:gdLst/>
            <a:ahLst/>
            <a:cxnLst/>
            <a:rect l="l" t="t" r="r" b="b"/>
            <a:pathLst>
              <a:path w="46354">
                <a:moveTo>
                  <a:pt x="0" y="0"/>
                </a:moveTo>
                <a:lnTo>
                  <a:pt x="46008" y="0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1" name="object 441"/>
          <p:cNvSpPr/>
          <p:nvPr/>
        </p:nvSpPr>
        <p:spPr>
          <a:xfrm>
            <a:off x="3747358" y="3773088"/>
            <a:ext cx="46355" cy="0"/>
          </a:xfrm>
          <a:custGeom>
            <a:avLst/>
            <a:gdLst/>
            <a:ahLst/>
            <a:cxnLst/>
            <a:rect l="l" t="t" r="r" b="b"/>
            <a:pathLst>
              <a:path w="46354">
                <a:moveTo>
                  <a:pt x="0" y="0"/>
                </a:moveTo>
                <a:lnTo>
                  <a:pt x="46008" y="0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2" name="object 442"/>
          <p:cNvSpPr/>
          <p:nvPr/>
        </p:nvSpPr>
        <p:spPr>
          <a:xfrm>
            <a:off x="4157726" y="3773088"/>
            <a:ext cx="46355" cy="0"/>
          </a:xfrm>
          <a:custGeom>
            <a:avLst/>
            <a:gdLst/>
            <a:ahLst/>
            <a:cxnLst/>
            <a:rect l="l" t="t" r="r" b="b"/>
            <a:pathLst>
              <a:path w="46354">
                <a:moveTo>
                  <a:pt x="0" y="0"/>
                </a:moveTo>
                <a:lnTo>
                  <a:pt x="46008" y="0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3" name="object 443"/>
          <p:cNvSpPr/>
          <p:nvPr/>
        </p:nvSpPr>
        <p:spPr>
          <a:xfrm>
            <a:off x="4257122" y="3773088"/>
            <a:ext cx="46355" cy="0"/>
          </a:xfrm>
          <a:custGeom>
            <a:avLst/>
            <a:gdLst/>
            <a:ahLst/>
            <a:cxnLst/>
            <a:rect l="l" t="t" r="r" b="b"/>
            <a:pathLst>
              <a:path w="46354">
                <a:moveTo>
                  <a:pt x="0" y="0"/>
                </a:moveTo>
                <a:lnTo>
                  <a:pt x="46004" y="0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4" name="object 444"/>
          <p:cNvSpPr/>
          <p:nvPr/>
        </p:nvSpPr>
        <p:spPr>
          <a:xfrm>
            <a:off x="4352579" y="3773088"/>
            <a:ext cx="46355" cy="0"/>
          </a:xfrm>
          <a:custGeom>
            <a:avLst/>
            <a:gdLst/>
            <a:ahLst/>
            <a:cxnLst/>
            <a:rect l="l" t="t" r="r" b="b"/>
            <a:pathLst>
              <a:path w="46354">
                <a:moveTo>
                  <a:pt x="0" y="0"/>
                </a:moveTo>
                <a:lnTo>
                  <a:pt x="46004" y="0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5" name="object 445"/>
          <p:cNvSpPr/>
          <p:nvPr/>
        </p:nvSpPr>
        <p:spPr>
          <a:xfrm>
            <a:off x="3712179" y="3612762"/>
            <a:ext cx="0" cy="91440"/>
          </a:xfrm>
          <a:custGeom>
            <a:avLst/>
            <a:gdLst/>
            <a:ahLst/>
            <a:cxnLst/>
            <a:rect l="l" t="t" r="r" b="b"/>
            <a:pathLst>
              <a:path h="91439">
                <a:moveTo>
                  <a:pt x="0" y="0"/>
                </a:moveTo>
                <a:lnTo>
                  <a:pt x="0" y="9102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6" name="object 446"/>
          <p:cNvSpPr/>
          <p:nvPr/>
        </p:nvSpPr>
        <p:spPr>
          <a:xfrm>
            <a:off x="3738531" y="3612762"/>
            <a:ext cx="0" cy="36195"/>
          </a:xfrm>
          <a:custGeom>
            <a:avLst/>
            <a:gdLst/>
            <a:ahLst/>
            <a:cxnLst/>
            <a:rect l="l" t="t" r="r" b="b"/>
            <a:pathLst>
              <a:path h="36195">
                <a:moveTo>
                  <a:pt x="0" y="0"/>
                </a:moveTo>
                <a:lnTo>
                  <a:pt x="0" y="35927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7" name="object 447"/>
          <p:cNvSpPr/>
          <p:nvPr/>
        </p:nvSpPr>
        <p:spPr>
          <a:xfrm>
            <a:off x="3765322" y="3612762"/>
            <a:ext cx="0" cy="91440"/>
          </a:xfrm>
          <a:custGeom>
            <a:avLst/>
            <a:gdLst/>
            <a:ahLst/>
            <a:cxnLst/>
            <a:rect l="l" t="t" r="r" b="b"/>
            <a:pathLst>
              <a:path h="91439">
                <a:moveTo>
                  <a:pt x="0" y="0"/>
                </a:moveTo>
                <a:lnTo>
                  <a:pt x="0" y="9102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8" name="object 448"/>
          <p:cNvSpPr/>
          <p:nvPr/>
        </p:nvSpPr>
        <p:spPr>
          <a:xfrm>
            <a:off x="3791671" y="3612762"/>
            <a:ext cx="0" cy="36195"/>
          </a:xfrm>
          <a:custGeom>
            <a:avLst/>
            <a:gdLst/>
            <a:ahLst/>
            <a:cxnLst/>
            <a:rect l="l" t="t" r="r" b="b"/>
            <a:pathLst>
              <a:path h="36195">
                <a:moveTo>
                  <a:pt x="0" y="0"/>
                </a:moveTo>
                <a:lnTo>
                  <a:pt x="0" y="35927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9" name="object 449"/>
          <p:cNvSpPr/>
          <p:nvPr/>
        </p:nvSpPr>
        <p:spPr>
          <a:xfrm>
            <a:off x="3813051" y="3612762"/>
            <a:ext cx="0" cy="91440"/>
          </a:xfrm>
          <a:custGeom>
            <a:avLst/>
            <a:gdLst/>
            <a:ahLst/>
            <a:cxnLst/>
            <a:rect l="l" t="t" r="r" b="b"/>
            <a:pathLst>
              <a:path h="91439">
                <a:moveTo>
                  <a:pt x="0" y="0"/>
                </a:moveTo>
                <a:lnTo>
                  <a:pt x="0" y="9102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0" name="object 450"/>
          <p:cNvSpPr/>
          <p:nvPr/>
        </p:nvSpPr>
        <p:spPr>
          <a:xfrm>
            <a:off x="3839400" y="3612762"/>
            <a:ext cx="0" cy="36195"/>
          </a:xfrm>
          <a:custGeom>
            <a:avLst/>
            <a:gdLst/>
            <a:ahLst/>
            <a:cxnLst/>
            <a:rect l="l" t="t" r="r" b="b"/>
            <a:pathLst>
              <a:path h="36195">
                <a:moveTo>
                  <a:pt x="0" y="0"/>
                </a:moveTo>
                <a:lnTo>
                  <a:pt x="0" y="35927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1" name="object 451"/>
          <p:cNvSpPr/>
          <p:nvPr/>
        </p:nvSpPr>
        <p:spPr>
          <a:xfrm>
            <a:off x="3866191" y="3612762"/>
            <a:ext cx="0" cy="91440"/>
          </a:xfrm>
          <a:custGeom>
            <a:avLst/>
            <a:gdLst/>
            <a:ahLst/>
            <a:cxnLst/>
            <a:rect l="l" t="t" r="r" b="b"/>
            <a:pathLst>
              <a:path h="91439">
                <a:moveTo>
                  <a:pt x="0" y="0"/>
                </a:moveTo>
                <a:lnTo>
                  <a:pt x="0" y="9102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2" name="object 452"/>
          <p:cNvSpPr/>
          <p:nvPr/>
        </p:nvSpPr>
        <p:spPr>
          <a:xfrm>
            <a:off x="3892539" y="3612762"/>
            <a:ext cx="0" cy="36195"/>
          </a:xfrm>
          <a:custGeom>
            <a:avLst/>
            <a:gdLst/>
            <a:ahLst/>
            <a:cxnLst/>
            <a:rect l="l" t="t" r="r" b="b"/>
            <a:pathLst>
              <a:path h="36195">
                <a:moveTo>
                  <a:pt x="0" y="0"/>
                </a:moveTo>
                <a:lnTo>
                  <a:pt x="0" y="35927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3" name="object 453"/>
          <p:cNvSpPr/>
          <p:nvPr/>
        </p:nvSpPr>
        <p:spPr>
          <a:xfrm>
            <a:off x="3916871" y="3612762"/>
            <a:ext cx="0" cy="91440"/>
          </a:xfrm>
          <a:custGeom>
            <a:avLst/>
            <a:gdLst/>
            <a:ahLst/>
            <a:cxnLst/>
            <a:rect l="l" t="t" r="r" b="b"/>
            <a:pathLst>
              <a:path h="91439">
                <a:moveTo>
                  <a:pt x="0" y="0"/>
                </a:moveTo>
                <a:lnTo>
                  <a:pt x="0" y="9102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4" name="object 454"/>
          <p:cNvSpPr/>
          <p:nvPr/>
        </p:nvSpPr>
        <p:spPr>
          <a:xfrm>
            <a:off x="3943224" y="3612762"/>
            <a:ext cx="0" cy="36195"/>
          </a:xfrm>
          <a:custGeom>
            <a:avLst/>
            <a:gdLst/>
            <a:ahLst/>
            <a:cxnLst/>
            <a:rect l="l" t="t" r="r" b="b"/>
            <a:pathLst>
              <a:path h="36195">
                <a:moveTo>
                  <a:pt x="0" y="0"/>
                </a:moveTo>
                <a:lnTo>
                  <a:pt x="0" y="35927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5" name="object 455"/>
          <p:cNvSpPr/>
          <p:nvPr/>
        </p:nvSpPr>
        <p:spPr>
          <a:xfrm>
            <a:off x="3970011" y="3612762"/>
            <a:ext cx="0" cy="91440"/>
          </a:xfrm>
          <a:custGeom>
            <a:avLst/>
            <a:gdLst/>
            <a:ahLst/>
            <a:cxnLst/>
            <a:rect l="l" t="t" r="r" b="b"/>
            <a:pathLst>
              <a:path h="91439">
                <a:moveTo>
                  <a:pt x="0" y="0"/>
                </a:moveTo>
                <a:lnTo>
                  <a:pt x="0" y="9102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6" name="object 456"/>
          <p:cNvSpPr/>
          <p:nvPr/>
        </p:nvSpPr>
        <p:spPr>
          <a:xfrm>
            <a:off x="3996363" y="3612762"/>
            <a:ext cx="0" cy="36195"/>
          </a:xfrm>
          <a:custGeom>
            <a:avLst/>
            <a:gdLst/>
            <a:ahLst/>
            <a:cxnLst/>
            <a:rect l="l" t="t" r="r" b="b"/>
            <a:pathLst>
              <a:path h="36195">
                <a:moveTo>
                  <a:pt x="0" y="0"/>
                </a:moveTo>
                <a:lnTo>
                  <a:pt x="0" y="35927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7" name="object 457"/>
          <p:cNvSpPr/>
          <p:nvPr/>
        </p:nvSpPr>
        <p:spPr>
          <a:xfrm>
            <a:off x="4017740" y="3612762"/>
            <a:ext cx="0" cy="91440"/>
          </a:xfrm>
          <a:custGeom>
            <a:avLst/>
            <a:gdLst/>
            <a:ahLst/>
            <a:cxnLst/>
            <a:rect l="l" t="t" r="r" b="b"/>
            <a:pathLst>
              <a:path h="91439">
                <a:moveTo>
                  <a:pt x="0" y="0"/>
                </a:moveTo>
                <a:lnTo>
                  <a:pt x="0" y="9102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8" name="object 458"/>
          <p:cNvSpPr/>
          <p:nvPr/>
        </p:nvSpPr>
        <p:spPr>
          <a:xfrm>
            <a:off x="4044092" y="3612762"/>
            <a:ext cx="0" cy="36195"/>
          </a:xfrm>
          <a:custGeom>
            <a:avLst/>
            <a:gdLst/>
            <a:ahLst/>
            <a:cxnLst/>
            <a:rect l="l" t="t" r="r" b="b"/>
            <a:pathLst>
              <a:path h="36195">
                <a:moveTo>
                  <a:pt x="0" y="0"/>
                </a:moveTo>
                <a:lnTo>
                  <a:pt x="0" y="35927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9" name="object 459"/>
          <p:cNvSpPr/>
          <p:nvPr/>
        </p:nvSpPr>
        <p:spPr>
          <a:xfrm>
            <a:off x="4070883" y="3612762"/>
            <a:ext cx="0" cy="91440"/>
          </a:xfrm>
          <a:custGeom>
            <a:avLst/>
            <a:gdLst/>
            <a:ahLst/>
            <a:cxnLst/>
            <a:rect l="l" t="t" r="r" b="b"/>
            <a:pathLst>
              <a:path h="91439">
                <a:moveTo>
                  <a:pt x="0" y="0"/>
                </a:moveTo>
                <a:lnTo>
                  <a:pt x="0" y="9102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0" name="object 460"/>
          <p:cNvSpPr/>
          <p:nvPr/>
        </p:nvSpPr>
        <p:spPr>
          <a:xfrm>
            <a:off x="4097232" y="3612762"/>
            <a:ext cx="0" cy="36195"/>
          </a:xfrm>
          <a:custGeom>
            <a:avLst/>
            <a:gdLst/>
            <a:ahLst/>
            <a:cxnLst/>
            <a:rect l="l" t="t" r="r" b="b"/>
            <a:pathLst>
              <a:path h="36195">
                <a:moveTo>
                  <a:pt x="0" y="0"/>
                </a:moveTo>
                <a:lnTo>
                  <a:pt x="0" y="35927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1" name="object 461"/>
          <p:cNvSpPr/>
          <p:nvPr/>
        </p:nvSpPr>
        <p:spPr>
          <a:xfrm>
            <a:off x="4123533" y="3612762"/>
            <a:ext cx="0" cy="91440"/>
          </a:xfrm>
          <a:custGeom>
            <a:avLst/>
            <a:gdLst/>
            <a:ahLst/>
            <a:cxnLst/>
            <a:rect l="l" t="t" r="r" b="b"/>
            <a:pathLst>
              <a:path h="91439">
                <a:moveTo>
                  <a:pt x="0" y="0"/>
                </a:moveTo>
                <a:lnTo>
                  <a:pt x="0" y="9102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2" name="object 462"/>
          <p:cNvSpPr/>
          <p:nvPr/>
        </p:nvSpPr>
        <p:spPr>
          <a:xfrm>
            <a:off x="4149882" y="3612762"/>
            <a:ext cx="0" cy="36195"/>
          </a:xfrm>
          <a:custGeom>
            <a:avLst/>
            <a:gdLst/>
            <a:ahLst/>
            <a:cxnLst/>
            <a:rect l="l" t="t" r="r" b="b"/>
            <a:pathLst>
              <a:path h="36195">
                <a:moveTo>
                  <a:pt x="0" y="0"/>
                </a:moveTo>
                <a:lnTo>
                  <a:pt x="0" y="35927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3" name="object 463"/>
          <p:cNvSpPr/>
          <p:nvPr/>
        </p:nvSpPr>
        <p:spPr>
          <a:xfrm>
            <a:off x="4176672" y="3612762"/>
            <a:ext cx="0" cy="91440"/>
          </a:xfrm>
          <a:custGeom>
            <a:avLst/>
            <a:gdLst/>
            <a:ahLst/>
            <a:cxnLst/>
            <a:rect l="l" t="t" r="r" b="b"/>
            <a:pathLst>
              <a:path h="91439">
                <a:moveTo>
                  <a:pt x="0" y="0"/>
                </a:moveTo>
                <a:lnTo>
                  <a:pt x="0" y="9102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4" name="object 464"/>
          <p:cNvSpPr/>
          <p:nvPr/>
        </p:nvSpPr>
        <p:spPr>
          <a:xfrm>
            <a:off x="4203025" y="3612762"/>
            <a:ext cx="0" cy="36195"/>
          </a:xfrm>
          <a:custGeom>
            <a:avLst/>
            <a:gdLst/>
            <a:ahLst/>
            <a:cxnLst/>
            <a:rect l="l" t="t" r="r" b="b"/>
            <a:pathLst>
              <a:path h="36195">
                <a:moveTo>
                  <a:pt x="0" y="0"/>
                </a:moveTo>
                <a:lnTo>
                  <a:pt x="0" y="35927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5" name="object 465"/>
          <p:cNvSpPr/>
          <p:nvPr/>
        </p:nvSpPr>
        <p:spPr>
          <a:xfrm>
            <a:off x="4224402" y="3612762"/>
            <a:ext cx="0" cy="91440"/>
          </a:xfrm>
          <a:custGeom>
            <a:avLst/>
            <a:gdLst/>
            <a:ahLst/>
            <a:cxnLst/>
            <a:rect l="l" t="t" r="r" b="b"/>
            <a:pathLst>
              <a:path h="91439">
                <a:moveTo>
                  <a:pt x="0" y="0"/>
                </a:moveTo>
                <a:lnTo>
                  <a:pt x="0" y="9102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6" name="object 466"/>
          <p:cNvSpPr/>
          <p:nvPr/>
        </p:nvSpPr>
        <p:spPr>
          <a:xfrm>
            <a:off x="4250753" y="3612762"/>
            <a:ext cx="0" cy="36195"/>
          </a:xfrm>
          <a:custGeom>
            <a:avLst/>
            <a:gdLst/>
            <a:ahLst/>
            <a:cxnLst/>
            <a:rect l="l" t="t" r="r" b="b"/>
            <a:pathLst>
              <a:path h="36195">
                <a:moveTo>
                  <a:pt x="0" y="0"/>
                </a:moveTo>
                <a:lnTo>
                  <a:pt x="0" y="35927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7" name="object 467"/>
          <p:cNvSpPr/>
          <p:nvPr/>
        </p:nvSpPr>
        <p:spPr>
          <a:xfrm>
            <a:off x="4277541" y="3612762"/>
            <a:ext cx="0" cy="91440"/>
          </a:xfrm>
          <a:custGeom>
            <a:avLst/>
            <a:gdLst/>
            <a:ahLst/>
            <a:cxnLst/>
            <a:rect l="l" t="t" r="r" b="b"/>
            <a:pathLst>
              <a:path h="91439">
                <a:moveTo>
                  <a:pt x="0" y="0"/>
                </a:moveTo>
                <a:lnTo>
                  <a:pt x="0" y="9102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8" name="object 468"/>
          <p:cNvSpPr/>
          <p:nvPr/>
        </p:nvSpPr>
        <p:spPr>
          <a:xfrm>
            <a:off x="4303894" y="3612762"/>
            <a:ext cx="0" cy="36195"/>
          </a:xfrm>
          <a:custGeom>
            <a:avLst/>
            <a:gdLst/>
            <a:ahLst/>
            <a:cxnLst/>
            <a:rect l="l" t="t" r="r" b="b"/>
            <a:pathLst>
              <a:path h="36195">
                <a:moveTo>
                  <a:pt x="0" y="0"/>
                </a:moveTo>
                <a:lnTo>
                  <a:pt x="0" y="35927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9" name="object 469"/>
          <p:cNvSpPr/>
          <p:nvPr/>
        </p:nvSpPr>
        <p:spPr>
          <a:xfrm>
            <a:off x="4328222" y="3612762"/>
            <a:ext cx="0" cy="91440"/>
          </a:xfrm>
          <a:custGeom>
            <a:avLst/>
            <a:gdLst/>
            <a:ahLst/>
            <a:cxnLst/>
            <a:rect l="l" t="t" r="r" b="b"/>
            <a:pathLst>
              <a:path h="91439">
                <a:moveTo>
                  <a:pt x="0" y="0"/>
                </a:moveTo>
                <a:lnTo>
                  <a:pt x="0" y="9102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0" name="object 470"/>
          <p:cNvSpPr/>
          <p:nvPr/>
        </p:nvSpPr>
        <p:spPr>
          <a:xfrm>
            <a:off x="4354574" y="3612762"/>
            <a:ext cx="0" cy="36195"/>
          </a:xfrm>
          <a:custGeom>
            <a:avLst/>
            <a:gdLst/>
            <a:ahLst/>
            <a:cxnLst/>
            <a:rect l="l" t="t" r="r" b="b"/>
            <a:pathLst>
              <a:path h="36195">
                <a:moveTo>
                  <a:pt x="0" y="0"/>
                </a:moveTo>
                <a:lnTo>
                  <a:pt x="0" y="35927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1" name="object 471"/>
          <p:cNvSpPr/>
          <p:nvPr/>
        </p:nvSpPr>
        <p:spPr>
          <a:xfrm>
            <a:off x="4381365" y="3612762"/>
            <a:ext cx="0" cy="91440"/>
          </a:xfrm>
          <a:custGeom>
            <a:avLst/>
            <a:gdLst/>
            <a:ahLst/>
            <a:cxnLst/>
            <a:rect l="l" t="t" r="r" b="b"/>
            <a:pathLst>
              <a:path h="91439">
                <a:moveTo>
                  <a:pt x="0" y="0"/>
                </a:moveTo>
                <a:lnTo>
                  <a:pt x="0" y="9102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2" name="object 472"/>
          <p:cNvSpPr/>
          <p:nvPr/>
        </p:nvSpPr>
        <p:spPr>
          <a:xfrm>
            <a:off x="4407713" y="3612762"/>
            <a:ext cx="0" cy="36195"/>
          </a:xfrm>
          <a:custGeom>
            <a:avLst/>
            <a:gdLst/>
            <a:ahLst/>
            <a:cxnLst/>
            <a:rect l="l" t="t" r="r" b="b"/>
            <a:pathLst>
              <a:path h="36195">
                <a:moveTo>
                  <a:pt x="0" y="0"/>
                </a:moveTo>
                <a:lnTo>
                  <a:pt x="0" y="35927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3" name="object 473"/>
          <p:cNvSpPr/>
          <p:nvPr/>
        </p:nvSpPr>
        <p:spPr>
          <a:xfrm>
            <a:off x="4429094" y="3612762"/>
            <a:ext cx="0" cy="91440"/>
          </a:xfrm>
          <a:custGeom>
            <a:avLst/>
            <a:gdLst/>
            <a:ahLst/>
            <a:cxnLst/>
            <a:rect l="l" t="t" r="r" b="b"/>
            <a:pathLst>
              <a:path h="91439">
                <a:moveTo>
                  <a:pt x="0" y="0"/>
                </a:moveTo>
                <a:lnTo>
                  <a:pt x="0" y="9102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4" name="object 474"/>
          <p:cNvSpPr/>
          <p:nvPr/>
        </p:nvSpPr>
        <p:spPr>
          <a:xfrm>
            <a:off x="4455443" y="3612762"/>
            <a:ext cx="0" cy="36195"/>
          </a:xfrm>
          <a:custGeom>
            <a:avLst/>
            <a:gdLst/>
            <a:ahLst/>
            <a:cxnLst/>
            <a:rect l="l" t="t" r="r" b="b"/>
            <a:pathLst>
              <a:path h="36195">
                <a:moveTo>
                  <a:pt x="0" y="0"/>
                </a:moveTo>
                <a:lnTo>
                  <a:pt x="0" y="35927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5" name="object 475"/>
          <p:cNvSpPr/>
          <p:nvPr/>
        </p:nvSpPr>
        <p:spPr>
          <a:xfrm>
            <a:off x="3686374" y="3612762"/>
            <a:ext cx="0" cy="36195"/>
          </a:xfrm>
          <a:custGeom>
            <a:avLst/>
            <a:gdLst/>
            <a:ahLst/>
            <a:cxnLst/>
            <a:rect l="l" t="t" r="r" b="b"/>
            <a:pathLst>
              <a:path h="36195">
                <a:moveTo>
                  <a:pt x="0" y="0"/>
                </a:moveTo>
                <a:lnTo>
                  <a:pt x="0" y="35927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6" name="object 476"/>
          <p:cNvSpPr/>
          <p:nvPr/>
        </p:nvSpPr>
        <p:spPr>
          <a:xfrm>
            <a:off x="2869128" y="3975559"/>
            <a:ext cx="0" cy="54610"/>
          </a:xfrm>
          <a:custGeom>
            <a:avLst/>
            <a:gdLst/>
            <a:ahLst/>
            <a:cxnLst/>
            <a:rect l="l" t="t" r="r" b="b"/>
            <a:pathLst>
              <a:path h="54610">
                <a:moveTo>
                  <a:pt x="0" y="54126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7" name="object 477"/>
          <p:cNvSpPr/>
          <p:nvPr/>
        </p:nvSpPr>
        <p:spPr>
          <a:xfrm>
            <a:off x="2898748" y="3975559"/>
            <a:ext cx="0" cy="54610"/>
          </a:xfrm>
          <a:custGeom>
            <a:avLst/>
            <a:gdLst/>
            <a:ahLst/>
            <a:cxnLst/>
            <a:rect l="l" t="t" r="r" b="b"/>
            <a:pathLst>
              <a:path h="54610">
                <a:moveTo>
                  <a:pt x="0" y="54126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8" name="object 478"/>
          <p:cNvSpPr/>
          <p:nvPr/>
        </p:nvSpPr>
        <p:spPr>
          <a:xfrm>
            <a:off x="2928369" y="3975559"/>
            <a:ext cx="0" cy="54610"/>
          </a:xfrm>
          <a:custGeom>
            <a:avLst/>
            <a:gdLst/>
            <a:ahLst/>
            <a:cxnLst/>
            <a:rect l="l" t="t" r="r" b="b"/>
            <a:pathLst>
              <a:path h="54610">
                <a:moveTo>
                  <a:pt x="0" y="54126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9" name="object 479"/>
          <p:cNvSpPr/>
          <p:nvPr/>
        </p:nvSpPr>
        <p:spPr>
          <a:xfrm>
            <a:off x="2957989" y="3975559"/>
            <a:ext cx="0" cy="54610"/>
          </a:xfrm>
          <a:custGeom>
            <a:avLst/>
            <a:gdLst/>
            <a:ahLst/>
            <a:cxnLst/>
            <a:rect l="l" t="t" r="r" b="b"/>
            <a:pathLst>
              <a:path h="54610">
                <a:moveTo>
                  <a:pt x="0" y="54126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0" name="object 480"/>
          <p:cNvSpPr/>
          <p:nvPr/>
        </p:nvSpPr>
        <p:spPr>
          <a:xfrm>
            <a:off x="2987611" y="3939224"/>
            <a:ext cx="0" cy="90805"/>
          </a:xfrm>
          <a:custGeom>
            <a:avLst/>
            <a:gdLst/>
            <a:ahLst/>
            <a:cxnLst/>
            <a:rect l="l" t="t" r="r" b="b"/>
            <a:pathLst>
              <a:path h="90804">
                <a:moveTo>
                  <a:pt x="0" y="90460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1" name="object 481"/>
          <p:cNvSpPr/>
          <p:nvPr/>
        </p:nvSpPr>
        <p:spPr>
          <a:xfrm>
            <a:off x="3017235" y="3975559"/>
            <a:ext cx="0" cy="54610"/>
          </a:xfrm>
          <a:custGeom>
            <a:avLst/>
            <a:gdLst/>
            <a:ahLst/>
            <a:cxnLst/>
            <a:rect l="l" t="t" r="r" b="b"/>
            <a:pathLst>
              <a:path h="54610">
                <a:moveTo>
                  <a:pt x="0" y="54126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2" name="object 482"/>
          <p:cNvSpPr/>
          <p:nvPr/>
        </p:nvSpPr>
        <p:spPr>
          <a:xfrm>
            <a:off x="3046857" y="3975559"/>
            <a:ext cx="0" cy="54610"/>
          </a:xfrm>
          <a:custGeom>
            <a:avLst/>
            <a:gdLst/>
            <a:ahLst/>
            <a:cxnLst/>
            <a:rect l="l" t="t" r="r" b="b"/>
            <a:pathLst>
              <a:path h="54610">
                <a:moveTo>
                  <a:pt x="0" y="54126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3" name="object 483"/>
          <p:cNvSpPr/>
          <p:nvPr/>
        </p:nvSpPr>
        <p:spPr>
          <a:xfrm>
            <a:off x="3076477" y="3975559"/>
            <a:ext cx="0" cy="54610"/>
          </a:xfrm>
          <a:custGeom>
            <a:avLst/>
            <a:gdLst/>
            <a:ahLst/>
            <a:cxnLst/>
            <a:rect l="l" t="t" r="r" b="b"/>
            <a:pathLst>
              <a:path h="54610">
                <a:moveTo>
                  <a:pt x="0" y="54126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4" name="object 484"/>
          <p:cNvSpPr/>
          <p:nvPr/>
        </p:nvSpPr>
        <p:spPr>
          <a:xfrm>
            <a:off x="3106097" y="3975559"/>
            <a:ext cx="0" cy="54610"/>
          </a:xfrm>
          <a:custGeom>
            <a:avLst/>
            <a:gdLst/>
            <a:ahLst/>
            <a:cxnLst/>
            <a:rect l="l" t="t" r="r" b="b"/>
            <a:pathLst>
              <a:path h="54610">
                <a:moveTo>
                  <a:pt x="0" y="54126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5" name="object 485"/>
          <p:cNvSpPr/>
          <p:nvPr/>
        </p:nvSpPr>
        <p:spPr>
          <a:xfrm>
            <a:off x="3135718" y="3878423"/>
            <a:ext cx="0" cy="151765"/>
          </a:xfrm>
          <a:custGeom>
            <a:avLst/>
            <a:gdLst/>
            <a:ahLst/>
            <a:cxnLst/>
            <a:rect l="l" t="t" r="r" b="b"/>
            <a:pathLst>
              <a:path h="151764">
                <a:moveTo>
                  <a:pt x="0" y="151262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6" name="object 486"/>
          <p:cNvSpPr/>
          <p:nvPr/>
        </p:nvSpPr>
        <p:spPr>
          <a:xfrm>
            <a:off x="3163378" y="3975559"/>
            <a:ext cx="0" cy="54610"/>
          </a:xfrm>
          <a:custGeom>
            <a:avLst/>
            <a:gdLst/>
            <a:ahLst/>
            <a:cxnLst/>
            <a:rect l="l" t="t" r="r" b="b"/>
            <a:pathLst>
              <a:path h="54610">
                <a:moveTo>
                  <a:pt x="0" y="54126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7" name="object 487"/>
          <p:cNvSpPr/>
          <p:nvPr/>
        </p:nvSpPr>
        <p:spPr>
          <a:xfrm>
            <a:off x="3192998" y="3975559"/>
            <a:ext cx="0" cy="54610"/>
          </a:xfrm>
          <a:custGeom>
            <a:avLst/>
            <a:gdLst/>
            <a:ahLst/>
            <a:cxnLst/>
            <a:rect l="l" t="t" r="r" b="b"/>
            <a:pathLst>
              <a:path h="54610">
                <a:moveTo>
                  <a:pt x="0" y="54126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8" name="object 488"/>
          <p:cNvSpPr/>
          <p:nvPr/>
        </p:nvSpPr>
        <p:spPr>
          <a:xfrm>
            <a:off x="3222618" y="3975559"/>
            <a:ext cx="0" cy="54610"/>
          </a:xfrm>
          <a:custGeom>
            <a:avLst/>
            <a:gdLst/>
            <a:ahLst/>
            <a:cxnLst/>
            <a:rect l="l" t="t" r="r" b="b"/>
            <a:pathLst>
              <a:path h="54610">
                <a:moveTo>
                  <a:pt x="0" y="54126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9" name="object 489"/>
          <p:cNvSpPr/>
          <p:nvPr/>
        </p:nvSpPr>
        <p:spPr>
          <a:xfrm>
            <a:off x="3252240" y="3975559"/>
            <a:ext cx="0" cy="54610"/>
          </a:xfrm>
          <a:custGeom>
            <a:avLst/>
            <a:gdLst/>
            <a:ahLst/>
            <a:cxnLst/>
            <a:rect l="l" t="t" r="r" b="b"/>
            <a:pathLst>
              <a:path h="54610">
                <a:moveTo>
                  <a:pt x="0" y="54126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0" name="object 490"/>
          <p:cNvSpPr/>
          <p:nvPr/>
        </p:nvSpPr>
        <p:spPr>
          <a:xfrm>
            <a:off x="3281860" y="3939224"/>
            <a:ext cx="0" cy="90805"/>
          </a:xfrm>
          <a:custGeom>
            <a:avLst/>
            <a:gdLst/>
            <a:ahLst/>
            <a:cxnLst/>
            <a:rect l="l" t="t" r="r" b="b"/>
            <a:pathLst>
              <a:path h="90804">
                <a:moveTo>
                  <a:pt x="0" y="90460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1" name="object 491"/>
          <p:cNvSpPr/>
          <p:nvPr/>
        </p:nvSpPr>
        <p:spPr>
          <a:xfrm>
            <a:off x="3311481" y="3975559"/>
            <a:ext cx="0" cy="54610"/>
          </a:xfrm>
          <a:custGeom>
            <a:avLst/>
            <a:gdLst/>
            <a:ahLst/>
            <a:cxnLst/>
            <a:rect l="l" t="t" r="r" b="b"/>
            <a:pathLst>
              <a:path h="54610">
                <a:moveTo>
                  <a:pt x="0" y="54126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2" name="object 492"/>
          <p:cNvSpPr/>
          <p:nvPr/>
        </p:nvSpPr>
        <p:spPr>
          <a:xfrm>
            <a:off x="3341101" y="3975559"/>
            <a:ext cx="0" cy="54610"/>
          </a:xfrm>
          <a:custGeom>
            <a:avLst/>
            <a:gdLst/>
            <a:ahLst/>
            <a:cxnLst/>
            <a:rect l="l" t="t" r="r" b="b"/>
            <a:pathLst>
              <a:path h="54610">
                <a:moveTo>
                  <a:pt x="0" y="54126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3" name="object 493"/>
          <p:cNvSpPr/>
          <p:nvPr/>
        </p:nvSpPr>
        <p:spPr>
          <a:xfrm>
            <a:off x="3370723" y="3975559"/>
            <a:ext cx="0" cy="54610"/>
          </a:xfrm>
          <a:custGeom>
            <a:avLst/>
            <a:gdLst/>
            <a:ahLst/>
            <a:cxnLst/>
            <a:rect l="l" t="t" r="r" b="b"/>
            <a:pathLst>
              <a:path h="54610">
                <a:moveTo>
                  <a:pt x="0" y="54126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4" name="object 494"/>
          <p:cNvSpPr/>
          <p:nvPr/>
        </p:nvSpPr>
        <p:spPr>
          <a:xfrm>
            <a:off x="3400343" y="3975559"/>
            <a:ext cx="0" cy="54610"/>
          </a:xfrm>
          <a:custGeom>
            <a:avLst/>
            <a:gdLst/>
            <a:ahLst/>
            <a:cxnLst/>
            <a:rect l="l" t="t" r="r" b="b"/>
            <a:pathLst>
              <a:path h="54610">
                <a:moveTo>
                  <a:pt x="0" y="54126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5" name="object 495"/>
          <p:cNvSpPr/>
          <p:nvPr/>
        </p:nvSpPr>
        <p:spPr>
          <a:xfrm>
            <a:off x="3429968" y="3878423"/>
            <a:ext cx="0" cy="151765"/>
          </a:xfrm>
          <a:custGeom>
            <a:avLst/>
            <a:gdLst/>
            <a:ahLst/>
            <a:cxnLst/>
            <a:rect l="l" t="t" r="r" b="b"/>
            <a:pathLst>
              <a:path h="151764">
                <a:moveTo>
                  <a:pt x="0" y="151262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6" name="object 496"/>
          <p:cNvSpPr/>
          <p:nvPr/>
        </p:nvSpPr>
        <p:spPr>
          <a:xfrm>
            <a:off x="2839510" y="3878423"/>
            <a:ext cx="0" cy="151765"/>
          </a:xfrm>
          <a:custGeom>
            <a:avLst/>
            <a:gdLst/>
            <a:ahLst/>
            <a:cxnLst/>
            <a:rect l="l" t="t" r="r" b="b"/>
            <a:pathLst>
              <a:path h="151764">
                <a:moveTo>
                  <a:pt x="0" y="151262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7" name="object 497"/>
          <p:cNvSpPr/>
          <p:nvPr/>
        </p:nvSpPr>
        <p:spPr>
          <a:xfrm>
            <a:off x="3454960" y="3975559"/>
            <a:ext cx="0" cy="54610"/>
          </a:xfrm>
          <a:custGeom>
            <a:avLst/>
            <a:gdLst/>
            <a:ahLst/>
            <a:cxnLst/>
            <a:rect l="l" t="t" r="r" b="b"/>
            <a:pathLst>
              <a:path h="54610">
                <a:moveTo>
                  <a:pt x="0" y="54126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8" name="object 498"/>
          <p:cNvSpPr txBox="1"/>
          <p:nvPr/>
        </p:nvSpPr>
        <p:spPr>
          <a:xfrm>
            <a:off x="3060706" y="3836942"/>
            <a:ext cx="1256665" cy="15684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  <a:tabLst>
                <a:tab pos="306705" algn="l"/>
                <a:tab pos="599440" algn="l"/>
                <a:tab pos="895985" algn="l"/>
                <a:tab pos="1182370" algn="l"/>
              </a:tabLst>
            </a:pPr>
            <a:r>
              <a:rPr sz="850" spc="0" dirty="0">
                <a:solidFill>
                  <a:srgbClr val="151616"/>
                </a:solidFill>
                <a:latin typeface="Arial"/>
                <a:cs typeface="Arial"/>
              </a:rPr>
              <a:t>1	2	3	4	5</a:t>
            </a:r>
            <a:endParaRPr sz="850">
              <a:latin typeface="Arial"/>
              <a:cs typeface="Arial"/>
            </a:endParaRPr>
          </a:p>
        </p:txBody>
      </p:sp>
      <p:sp>
        <p:nvSpPr>
          <p:cNvPr id="499" name="object 499"/>
          <p:cNvSpPr/>
          <p:nvPr/>
        </p:nvSpPr>
        <p:spPr>
          <a:xfrm>
            <a:off x="3752650" y="3975559"/>
            <a:ext cx="0" cy="54610"/>
          </a:xfrm>
          <a:custGeom>
            <a:avLst/>
            <a:gdLst/>
            <a:ahLst/>
            <a:cxnLst/>
            <a:rect l="l" t="t" r="r" b="b"/>
            <a:pathLst>
              <a:path h="54610">
                <a:moveTo>
                  <a:pt x="0" y="54126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0" name="object 500"/>
          <p:cNvSpPr/>
          <p:nvPr/>
        </p:nvSpPr>
        <p:spPr>
          <a:xfrm>
            <a:off x="3782272" y="3975559"/>
            <a:ext cx="0" cy="54610"/>
          </a:xfrm>
          <a:custGeom>
            <a:avLst/>
            <a:gdLst/>
            <a:ahLst/>
            <a:cxnLst/>
            <a:rect l="l" t="t" r="r" b="b"/>
            <a:pathLst>
              <a:path h="54610">
                <a:moveTo>
                  <a:pt x="0" y="54126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1" name="object 501"/>
          <p:cNvSpPr/>
          <p:nvPr/>
        </p:nvSpPr>
        <p:spPr>
          <a:xfrm>
            <a:off x="3811892" y="3975559"/>
            <a:ext cx="0" cy="54610"/>
          </a:xfrm>
          <a:custGeom>
            <a:avLst/>
            <a:gdLst/>
            <a:ahLst/>
            <a:cxnLst/>
            <a:rect l="l" t="t" r="r" b="b"/>
            <a:pathLst>
              <a:path h="54610">
                <a:moveTo>
                  <a:pt x="0" y="54126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2" name="object 502"/>
          <p:cNvSpPr/>
          <p:nvPr/>
        </p:nvSpPr>
        <p:spPr>
          <a:xfrm>
            <a:off x="3841513" y="3975559"/>
            <a:ext cx="0" cy="54610"/>
          </a:xfrm>
          <a:custGeom>
            <a:avLst/>
            <a:gdLst/>
            <a:ahLst/>
            <a:cxnLst/>
            <a:rect l="l" t="t" r="r" b="b"/>
            <a:pathLst>
              <a:path h="54610">
                <a:moveTo>
                  <a:pt x="0" y="54126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3" name="object 503"/>
          <p:cNvSpPr/>
          <p:nvPr/>
        </p:nvSpPr>
        <p:spPr>
          <a:xfrm>
            <a:off x="3871137" y="3939224"/>
            <a:ext cx="0" cy="90805"/>
          </a:xfrm>
          <a:custGeom>
            <a:avLst/>
            <a:gdLst/>
            <a:ahLst/>
            <a:cxnLst/>
            <a:rect l="l" t="t" r="r" b="b"/>
            <a:pathLst>
              <a:path h="90804">
                <a:moveTo>
                  <a:pt x="0" y="90460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4" name="object 504"/>
          <p:cNvSpPr/>
          <p:nvPr/>
        </p:nvSpPr>
        <p:spPr>
          <a:xfrm>
            <a:off x="3900758" y="3975559"/>
            <a:ext cx="0" cy="54610"/>
          </a:xfrm>
          <a:custGeom>
            <a:avLst/>
            <a:gdLst/>
            <a:ahLst/>
            <a:cxnLst/>
            <a:rect l="l" t="t" r="r" b="b"/>
            <a:pathLst>
              <a:path h="54610">
                <a:moveTo>
                  <a:pt x="0" y="54126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5" name="object 505"/>
          <p:cNvSpPr/>
          <p:nvPr/>
        </p:nvSpPr>
        <p:spPr>
          <a:xfrm>
            <a:off x="3930379" y="3975559"/>
            <a:ext cx="0" cy="54610"/>
          </a:xfrm>
          <a:custGeom>
            <a:avLst/>
            <a:gdLst/>
            <a:ahLst/>
            <a:cxnLst/>
            <a:rect l="l" t="t" r="r" b="b"/>
            <a:pathLst>
              <a:path h="54610">
                <a:moveTo>
                  <a:pt x="0" y="54126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6" name="object 506"/>
          <p:cNvSpPr/>
          <p:nvPr/>
        </p:nvSpPr>
        <p:spPr>
          <a:xfrm>
            <a:off x="3959999" y="3975559"/>
            <a:ext cx="0" cy="54610"/>
          </a:xfrm>
          <a:custGeom>
            <a:avLst/>
            <a:gdLst/>
            <a:ahLst/>
            <a:cxnLst/>
            <a:rect l="l" t="t" r="r" b="b"/>
            <a:pathLst>
              <a:path h="54610">
                <a:moveTo>
                  <a:pt x="0" y="54126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7" name="object 507"/>
          <p:cNvSpPr/>
          <p:nvPr/>
        </p:nvSpPr>
        <p:spPr>
          <a:xfrm>
            <a:off x="3989621" y="3975559"/>
            <a:ext cx="0" cy="54610"/>
          </a:xfrm>
          <a:custGeom>
            <a:avLst/>
            <a:gdLst/>
            <a:ahLst/>
            <a:cxnLst/>
            <a:rect l="l" t="t" r="r" b="b"/>
            <a:pathLst>
              <a:path h="54610">
                <a:moveTo>
                  <a:pt x="0" y="54126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8" name="object 508"/>
          <p:cNvSpPr/>
          <p:nvPr/>
        </p:nvSpPr>
        <p:spPr>
          <a:xfrm>
            <a:off x="4019241" y="3878423"/>
            <a:ext cx="0" cy="151765"/>
          </a:xfrm>
          <a:custGeom>
            <a:avLst/>
            <a:gdLst/>
            <a:ahLst/>
            <a:cxnLst/>
            <a:rect l="l" t="t" r="r" b="b"/>
            <a:pathLst>
              <a:path h="151764">
                <a:moveTo>
                  <a:pt x="0" y="151262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9" name="object 509"/>
          <p:cNvSpPr/>
          <p:nvPr/>
        </p:nvSpPr>
        <p:spPr>
          <a:xfrm>
            <a:off x="4046900" y="3975559"/>
            <a:ext cx="0" cy="54610"/>
          </a:xfrm>
          <a:custGeom>
            <a:avLst/>
            <a:gdLst/>
            <a:ahLst/>
            <a:cxnLst/>
            <a:rect l="l" t="t" r="r" b="b"/>
            <a:pathLst>
              <a:path h="54610">
                <a:moveTo>
                  <a:pt x="0" y="54126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0" name="object 510"/>
          <p:cNvSpPr/>
          <p:nvPr/>
        </p:nvSpPr>
        <p:spPr>
          <a:xfrm>
            <a:off x="4076520" y="3975559"/>
            <a:ext cx="0" cy="54610"/>
          </a:xfrm>
          <a:custGeom>
            <a:avLst/>
            <a:gdLst/>
            <a:ahLst/>
            <a:cxnLst/>
            <a:rect l="l" t="t" r="r" b="b"/>
            <a:pathLst>
              <a:path h="54610">
                <a:moveTo>
                  <a:pt x="0" y="54126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1" name="object 511"/>
          <p:cNvSpPr/>
          <p:nvPr/>
        </p:nvSpPr>
        <p:spPr>
          <a:xfrm>
            <a:off x="4106142" y="3975559"/>
            <a:ext cx="0" cy="54610"/>
          </a:xfrm>
          <a:custGeom>
            <a:avLst/>
            <a:gdLst/>
            <a:ahLst/>
            <a:cxnLst/>
            <a:rect l="l" t="t" r="r" b="b"/>
            <a:pathLst>
              <a:path h="54610">
                <a:moveTo>
                  <a:pt x="0" y="54126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2" name="object 512"/>
          <p:cNvSpPr/>
          <p:nvPr/>
        </p:nvSpPr>
        <p:spPr>
          <a:xfrm>
            <a:off x="4135762" y="3975559"/>
            <a:ext cx="0" cy="54610"/>
          </a:xfrm>
          <a:custGeom>
            <a:avLst/>
            <a:gdLst/>
            <a:ahLst/>
            <a:cxnLst/>
            <a:rect l="l" t="t" r="r" b="b"/>
            <a:pathLst>
              <a:path h="54610">
                <a:moveTo>
                  <a:pt x="0" y="54126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3" name="object 513"/>
          <p:cNvSpPr/>
          <p:nvPr/>
        </p:nvSpPr>
        <p:spPr>
          <a:xfrm>
            <a:off x="4165384" y="3939224"/>
            <a:ext cx="0" cy="90805"/>
          </a:xfrm>
          <a:custGeom>
            <a:avLst/>
            <a:gdLst/>
            <a:ahLst/>
            <a:cxnLst/>
            <a:rect l="l" t="t" r="r" b="b"/>
            <a:pathLst>
              <a:path h="90804">
                <a:moveTo>
                  <a:pt x="0" y="90460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4" name="object 514"/>
          <p:cNvSpPr/>
          <p:nvPr/>
        </p:nvSpPr>
        <p:spPr>
          <a:xfrm>
            <a:off x="4195004" y="3975559"/>
            <a:ext cx="0" cy="54610"/>
          </a:xfrm>
          <a:custGeom>
            <a:avLst/>
            <a:gdLst/>
            <a:ahLst/>
            <a:cxnLst/>
            <a:rect l="l" t="t" r="r" b="b"/>
            <a:pathLst>
              <a:path h="54610">
                <a:moveTo>
                  <a:pt x="0" y="54126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5" name="object 515"/>
          <p:cNvSpPr/>
          <p:nvPr/>
        </p:nvSpPr>
        <p:spPr>
          <a:xfrm>
            <a:off x="4224628" y="3975559"/>
            <a:ext cx="0" cy="54610"/>
          </a:xfrm>
          <a:custGeom>
            <a:avLst/>
            <a:gdLst/>
            <a:ahLst/>
            <a:cxnLst/>
            <a:rect l="l" t="t" r="r" b="b"/>
            <a:pathLst>
              <a:path h="54610">
                <a:moveTo>
                  <a:pt x="0" y="54126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6" name="object 516"/>
          <p:cNvSpPr/>
          <p:nvPr/>
        </p:nvSpPr>
        <p:spPr>
          <a:xfrm>
            <a:off x="4254246" y="3975559"/>
            <a:ext cx="0" cy="54610"/>
          </a:xfrm>
          <a:custGeom>
            <a:avLst/>
            <a:gdLst/>
            <a:ahLst/>
            <a:cxnLst/>
            <a:rect l="l" t="t" r="r" b="b"/>
            <a:pathLst>
              <a:path h="54610">
                <a:moveTo>
                  <a:pt x="0" y="54126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7" name="object 517"/>
          <p:cNvSpPr/>
          <p:nvPr/>
        </p:nvSpPr>
        <p:spPr>
          <a:xfrm>
            <a:off x="4283869" y="3975559"/>
            <a:ext cx="0" cy="54610"/>
          </a:xfrm>
          <a:custGeom>
            <a:avLst/>
            <a:gdLst/>
            <a:ahLst/>
            <a:cxnLst/>
            <a:rect l="l" t="t" r="r" b="b"/>
            <a:pathLst>
              <a:path h="54610">
                <a:moveTo>
                  <a:pt x="0" y="54126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8" name="object 518"/>
          <p:cNvSpPr/>
          <p:nvPr/>
        </p:nvSpPr>
        <p:spPr>
          <a:xfrm>
            <a:off x="3486063" y="3975559"/>
            <a:ext cx="0" cy="54610"/>
          </a:xfrm>
          <a:custGeom>
            <a:avLst/>
            <a:gdLst/>
            <a:ahLst/>
            <a:cxnLst/>
            <a:rect l="l" t="t" r="r" b="b"/>
            <a:pathLst>
              <a:path h="54610">
                <a:moveTo>
                  <a:pt x="0" y="54126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9" name="object 519"/>
          <p:cNvSpPr/>
          <p:nvPr/>
        </p:nvSpPr>
        <p:spPr>
          <a:xfrm>
            <a:off x="3515683" y="3975559"/>
            <a:ext cx="0" cy="54610"/>
          </a:xfrm>
          <a:custGeom>
            <a:avLst/>
            <a:gdLst/>
            <a:ahLst/>
            <a:cxnLst/>
            <a:rect l="l" t="t" r="r" b="b"/>
            <a:pathLst>
              <a:path h="54610">
                <a:moveTo>
                  <a:pt x="0" y="54126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0" name="object 520"/>
          <p:cNvSpPr/>
          <p:nvPr/>
        </p:nvSpPr>
        <p:spPr>
          <a:xfrm>
            <a:off x="3545305" y="3975559"/>
            <a:ext cx="0" cy="54610"/>
          </a:xfrm>
          <a:custGeom>
            <a:avLst/>
            <a:gdLst/>
            <a:ahLst/>
            <a:cxnLst/>
            <a:rect l="l" t="t" r="r" b="b"/>
            <a:pathLst>
              <a:path h="54610">
                <a:moveTo>
                  <a:pt x="0" y="54126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1" name="object 521"/>
          <p:cNvSpPr/>
          <p:nvPr/>
        </p:nvSpPr>
        <p:spPr>
          <a:xfrm>
            <a:off x="3574929" y="3939224"/>
            <a:ext cx="0" cy="90805"/>
          </a:xfrm>
          <a:custGeom>
            <a:avLst/>
            <a:gdLst/>
            <a:ahLst/>
            <a:cxnLst/>
            <a:rect l="l" t="t" r="r" b="b"/>
            <a:pathLst>
              <a:path h="90804">
                <a:moveTo>
                  <a:pt x="0" y="90460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2" name="object 522"/>
          <p:cNvSpPr/>
          <p:nvPr/>
        </p:nvSpPr>
        <p:spPr>
          <a:xfrm>
            <a:off x="3604550" y="3975559"/>
            <a:ext cx="0" cy="54610"/>
          </a:xfrm>
          <a:custGeom>
            <a:avLst/>
            <a:gdLst/>
            <a:ahLst/>
            <a:cxnLst/>
            <a:rect l="l" t="t" r="r" b="b"/>
            <a:pathLst>
              <a:path h="54610">
                <a:moveTo>
                  <a:pt x="0" y="54126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3" name="object 523"/>
          <p:cNvSpPr/>
          <p:nvPr/>
        </p:nvSpPr>
        <p:spPr>
          <a:xfrm>
            <a:off x="3634171" y="3975559"/>
            <a:ext cx="0" cy="54610"/>
          </a:xfrm>
          <a:custGeom>
            <a:avLst/>
            <a:gdLst/>
            <a:ahLst/>
            <a:cxnLst/>
            <a:rect l="l" t="t" r="r" b="b"/>
            <a:pathLst>
              <a:path h="54610">
                <a:moveTo>
                  <a:pt x="0" y="54126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4" name="object 524"/>
          <p:cNvSpPr/>
          <p:nvPr/>
        </p:nvSpPr>
        <p:spPr>
          <a:xfrm>
            <a:off x="3663792" y="3975559"/>
            <a:ext cx="0" cy="54610"/>
          </a:xfrm>
          <a:custGeom>
            <a:avLst/>
            <a:gdLst/>
            <a:ahLst/>
            <a:cxnLst/>
            <a:rect l="l" t="t" r="r" b="b"/>
            <a:pathLst>
              <a:path h="54610">
                <a:moveTo>
                  <a:pt x="0" y="54126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5" name="object 525"/>
          <p:cNvSpPr/>
          <p:nvPr/>
        </p:nvSpPr>
        <p:spPr>
          <a:xfrm>
            <a:off x="3693412" y="3975559"/>
            <a:ext cx="0" cy="54610"/>
          </a:xfrm>
          <a:custGeom>
            <a:avLst/>
            <a:gdLst/>
            <a:ahLst/>
            <a:cxnLst/>
            <a:rect l="l" t="t" r="r" b="b"/>
            <a:pathLst>
              <a:path h="54610">
                <a:moveTo>
                  <a:pt x="0" y="54126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6" name="object 526"/>
          <p:cNvSpPr/>
          <p:nvPr/>
        </p:nvSpPr>
        <p:spPr>
          <a:xfrm>
            <a:off x="3723034" y="3878423"/>
            <a:ext cx="0" cy="151765"/>
          </a:xfrm>
          <a:custGeom>
            <a:avLst/>
            <a:gdLst/>
            <a:ahLst/>
            <a:cxnLst/>
            <a:rect l="l" t="t" r="r" b="b"/>
            <a:pathLst>
              <a:path h="151764">
                <a:moveTo>
                  <a:pt x="0" y="151262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7" name="object 527"/>
          <p:cNvSpPr/>
          <p:nvPr/>
        </p:nvSpPr>
        <p:spPr>
          <a:xfrm>
            <a:off x="4651505" y="3381311"/>
            <a:ext cx="1680210" cy="849630"/>
          </a:xfrm>
          <a:custGeom>
            <a:avLst/>
            <a:gdLst/>
            <a:ahLst/>
            <a:cxnLst/>
            <a:rect l="l" t="t" r="r" b="b"/>
            <a:pathLst>
              <a:path w="1680210" h="849629">
                <a:moveTo>
                  <a:pt x="0" y="0"/>
                </a:moveTo>
                <a:lnTo>
                  <a:pt x="1680210" y="0"/>
                </a:lnTo>
                <a:lnTo>
                  <a:pt x="1680210" y="849631"/>
                </a:lnTo>
                <a:lnTo>
                  <a:pt x="0" y="849631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8" name="object 528"/>
          <p:cNvSpPr/>
          <p:nvPr/>
        </p:nvSpPr>
        <p:spPr>
          <a:xfrm>
            <a:off x="4651505" y="3381311"/>
            <a:ext cx="1680210" cy="849630"/>
          </a:xfrm>
          <a:custGeom>
            <a:avLst/>
            <a:gdLst/>
            <a:ahLst/>
            <a:cxnLst/>
            <a:rect l="l" t="t" r="r" b="b"/>
            <a:pathLst>
              <a:path w="1680210" h="849629">
                <a:moveTo>
                  <a:pt x="0" y="0"/>
                </a:moveTo>
                <a:lnTo>
                  <a:pt x="1680210" y="0"/>
                </a:lnTo>
                <a:lnTo>
                  <a:pt x="1680210" y="849631"/>
                </a:lnTo>
                <a:lnTo>
                  <a:pt x="0" y="849631"/>
                </a:lnTo>
                <a:lnTo>
                  <a:pt x="0" y="0"/>
                </a:lnTo>
                <a:close/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9" name="object 529"/>
          <p:cNvSpPr/>
          <p:nvPr/>
        </p:nvSpPr>
        <p:spPr>
          <a:xfrm>
            <a:off x="4689082" y="3541331"/>
            <a:ext cx="1642745" cy="537845"/>
          </a:xfrm>
          <a:custGeom>
            <a:avLst/>
            <a:gdLst/>
            <a:ahLst/>
            <a:cxnLst/>
            <a:rect l="l" t="t" r="r" b="b"/>
            <a:pathLst>
              <a:path w="1642745" h="537845">
                <a:moveTo>
                  <a:pt x="0" y="0"/>
                </a:moveTo>
                <a:lnTo>
                  <a:pt x="1642136" y="0"/>
                </a:lnTo>
                <a:lnTo>
                  <a:pt x="1642136" y="537212"/>
                </a:lnTo>
                <a:lnTo>
                  <a:pt x="0" y="537212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0" name="object 530"/>
          <p:cNvSpPr/>
          <p:nvPr/>
        </p:nvSpPr>
        <p:spPr>
          <a:xfrm>
            <a:off x="4689082" y="3541331"/>
            <a:ext cx="1642745" cy="537845"/>
          </a:xfrm>
          <a:custGeom>
            <a:avLst/>
            <a:gdLst/>
            <a:ahLst/>
            <a:cxnLst/>
            <a:rect l="l" t="t" r="r" b="b"/>
            <a:pathLst>
              <a:path w="1642745" h="537845">
                <a:moveTo>
                  <a:pt x="0" y="0"/>
                </a:moveTo>
                <a:lnTo>
                  <a:pt x="1642136" y="0"/>
                </a:lnTo>
                <a:lnTo>
                  <a:pt x="1642136" y="537212"/>
                </a:lnTo>
                <a:lnTo>
                  <a:pt x="0" y="537212"/>
                </a:lnTo>
                <a:lnTo>
                  <a:pt x="0" y="0"/>
                </a:lnTo>
                <a:close/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1" name="object 531"/>
          <p:cNvSpPr/>
          <p:nvPr/>
        </p:nvSpPr>
        <p:spPr>
          <a:xfrm>
            <a:off x="6331211" y="3696591"/>
            <a:ext cx="1483360" cy="255904"/>
          </a:xfrm>
          <a:custGeom>
            <a:avLst/>
            <a:gdLst/>
            <a:ahLst/>
            <a:cxnLst/>
            <a:rect l="l" t="t" r="r" b="b"/>
            <a:pathLst>
              <a:path w="1483359" h="255904">
                <a:moveTo>
                  <a:pt x="0" y="0"/>
                </a:moveTo>
                <a:lnTo>
                  <a:pt x="1483009" y="0"/>
                </a:lnTo>
                <a:lnTo>
                  <a:pt x="1483009" y="255272"/>
                </a:lnTo>
                <a:lnTo>
                  <a:pt x="0" y="255272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2" name="object 532"/>
          <p:cNvSpPr/>
          <p:nvPr/>
        </p:nvSpPr>
        <p:spPr>
          <a:xfrm>
            <a:off x="6331211" y="3696591"/>
            <a:ext cx="1483360" cy="255904"/>
          </a:xfrm>
          <a:custGeom>
            <a:avLst/>
            <a:gdLst/>
            <a:ahLst/>
            <a:cxnLst/>
            <a:rect l="l" t="t" r="r" b="b"/>
            <a:pathLst>
              <a:path w="1483359" h="255904">
                <a:moveTo>
                  <a:pt x="0" y="0"/>
                </a:moveTo>
                <a:lnTo>
                  <a:pt x="1483009" y="0"/>
                </a:lnTo>
                <a:lnTo>
                  <a:pt x="1483009" y="255272"/>
                </a:lnTo>
                <a:lnTo>
                  <a:pt x="0" y="255272"/>
                </a:lnTo>
                <a:lnTo>
                  <a:pt x="0" y="0"/>
                </a:lnTo>
                <a:close/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3" name="object 533"/>
          <p:cNvSpPr/>
          <p:nvPr/>
        </p:nvSpPr>
        <p:spPr>
          <a:xfrm>
            <a:off x="4689125" y="3382268"/>
            <a:ext cx="0" cy="844550"/>
          </a:xfrm>
          <a:custGeom>
            <a:avLst/>
            <a:gdLst/>
            <a:ahLst/>
            <a:cxnLst/>
            <a:rect l="l" t="t" r="r" b="b"/>
            <a:pathLst>
              <a:path h="844550">
                <a:moveTo>
                  <a:pt x="0" y="0"/>
                </a:moveTo>
                <a:lnTo>
                  <a:pt x="0" y="84391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4" name="object 534"/>
          <p:cNvSpPr/>
          <p:nvPr/>
        </p:nvSpPr>
        <p:spPr>
          <a:xfrm>
            <a:off x="5635912" y="3572769"/>
            <a:ext cx="222885" cy="473075"/>
          </a:xfrm>
          <a:custGeom>
            <a:avLst/>
            <a:gdLst/>
            <a:ahLst/>
            <a:cxnLst/>
            <a:rect l="l" t="t" r="r" b="b"/>
            <a:pathLst>
              <a:path w="222885" h="473075">
                <a:moveTo>
                  <a:pt x="0" y="0"/>
                </a:moveTo>
                <a:lnTo>
                  <a:pt x="222886" y="0"/>
                </a:lnTo>
                <a:lnTo>
                  <a:pt x="222886" y="472441"/>
                </a:lnTo>
                <a:lnTo>
                  <a:pt x="0" y="472441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5" name="object 535"/>
          <p:cNvSpPr/>
          <p:nvPr/>
        </p:nvSpPr>
        <p:spPr>
          <a:xfrm>
            <a:off x="5635912" y="3572769"/>
            <a:ext cx="222885" cy="473075"/>
          </a:xfrm>
          <a:custGeom>
            <a:avLst/>
            <a:gdLst/>
            <a:ahLst/>
            <a:cxnLst/>
            <a:rect l="l" t="t" r="r" b="b"/>
            <a:pathLst>
              <a:path w="222885" h="473075">
                <a:moveTo>
                  <a:pt x="0" y="0"/>
                </a:moveTo>
                <a:lnTo>
                  <a:pt x="222886" y="0"/>
                </a:lnTo>
                <a:lnTo>
                  <a:pt x="222886" y="472441"/>
                </a:lnTo>
                <a:lnTo>
                  <a:pt x="0" y="472441"/>
                </a:lnTo>
                <a:lnTo>
                  <a:pt x="0" y="0"/>
                </a:lnTo>
                <a:close/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6" name="object 536"/>
          <p:cNvSpPr/>
          <p:nvPr/>
        </p:nvSpPr>
        <p:spPr>
          <a:xfrm>
            <a:off x="5866685" y="3555881"/>
            <a:ext cx="78530" cy="17283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7" name="object 537"/>
          <p:cNvSpPr/>
          <p:nvPr/>
        </p:nvSpPr>
        <p:spPr>
          <a:xfrm>
            <a:off x="5866685" y="3763526"/>
            <a:ext cx="78530" cy="7853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8" name="object 538"/>
          <p:cNvSpPr/>
          <p:nvPr/>
        </p:nvSpPr>
        <p:spPr>
          <a:xfrm>
            <a:off x="5866685" y="3863540"/>
            <a:ext cx="78530" cy="7853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9" name="object 539"/>
          <p:cNvSpPr/>
          <p:nvPr/>
        </p:nvSpPr>
        <p:spPr>
          <a:xfrm>
            <a:off x="5866685" y="3969269"/>
            <a:ext cx="78530" cy="7853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0" name="object 540"/>
          <p:cNvSpPr/>
          <p:nvPr/>
        </p:nvSpPr>
        <p:spPr>
          <a:xfrm>
            <a:off x="4619116" y="3554668"/>
            <a:ext cx="294005" cy="493395"/>
          </a:xfrm>
          <a:custGeom>
            <a:avLst/>
            <a:gdLst/>
            <a:ahLst/>
            <a:cxnLst/>
            <a:rect l="l" t="t" r="r" b="b"/>
            <a:pathLst>
              <a:path w="294004" h="493395">
                <a:moveTo>
                  <a:pt x="201931" y="0"/>
                </a:moveTo>
                <a:lnTo>
                  <a:pt x="158029" y="5970"/>
                </a:lnTo>
                <a:lnTo>
                  <a:pt x="118439" y="24749"/>
                </a:lnTo>
                <a:lnTo>
                  <a:pt x="83673" y="53706"/>
                </a:lnTo>
                <a:lnTo>
                  <a:pt x="54238" y="90210"/>
                </a:lnTo>
                <a:lnTo>
                  <a:pt x="30644" y="131630"/>
                </a:lnTo>
                <a:lnTo>
                  <a:pt x="13400" y="175335"/>
                </a:lnTo>
                <a:lnTo>
                  <a:pt x="3015" y="218694"/>
                </a:lnTo>
                <a:lnTo>
                  <a:pt x="0" y="259077"/>
                </a:lnTo>
                <a:lnTo>
                  <a:pt x="5444" y="310600"/>
                </a:lnTo>
                <a:lnTo>
                  <a:pt x="19140" y="359085"/>
                </a:lnTo>
                <a:lnTo>
                  <a:pt x="40600" y="402746"/>
                </a:lnTo>
                <a:lnTo>
                  <a:pt x="69336" y="439794"/>
                </a:lnTo>
                <a:lnTo>
                  <a:pt x="104858" y="468443"/>
                </a:lnTo>
                <a:lnTo>
                  <a:pt x="146679" y="486905"/>
                </a:lnTo>
                <a:lnTo>
                  <a:pt x="194310" y="493393"/>
                </a:lnTo>
                <a:lnTo>
                  <a:pt x="218404" y="486996"/>
                </a:lnTo>
                <a:lnTo>
                  <a:pt x="256715" y="441774"/>
                </a:lnTo>
                <a:lnTo>
                  <a:pt x="281729" y="365023"/>
                </a:lnTo>
                <a:lnTo>
                  <a:pt x="289201" y="319214"/>
                </a:lnTo>
                <a:lnTo>
                  <a:pt x="293290" y="270791"/>
                </a:lnTo>
                <a:lnTo>
                  <a:pt x="293978" y="221509"/>
                </a:lnTo>
                <a:lnTo>
                  <a:pt x="291246" y="173124"/>
                </a:lnTo>
                <a:lnTo>
                  <a:pt x="285073" y="127393"/>
                </a:lnTo>
                <a:lnTo>
                  <a:pt x="275440" y="86072"/>
                </a:lnTo>
                <a:lnTo>
                  <a:pt x="245720" y="23681"/>
                </a:lnTo>
                <a:lnTo>
                  <a:pt x="20193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1" name="object 541"/>
          <p:cNvSpPr/>
          <p:nvPr/>
        </p:nvSpPr>
        <p:spPr>
          <a:xfrm>
            <a:off x="4619116" y="3554668"/>
            <a:ext cx="294005" cy="493395"/>
          </a:xfrm>
          <a:custGeom>
            <a:avLst/>
            <a:gdLst/>
            <a:ahLst/>
            <a:cxnLst/>
            <a:rect l="l" t="t" r="r" b="b"/>
            <a:pathLst>
              <a:path w="294004" h="493395">
                <a:moveTo>
                  <a:pt x="201931" y="0"/>
                </a:moveTo>
                <a:lnTo>
                  <a:pt x="245720" y="23681"/>
                </a:lnTo>
                <a:lnTo>
                  <a:pt x="275440" y="86072"/>
                </a:lnTo>
                <a:lnTo>
                  <a:pt x="285073" y="127393"/>
                </a:lnTo>
                <a:lnTo>
                  <a:pt x="291246" y="173124"/>
                </a:lnTo>
                <a:lnTo>
                  <a:pt x="293978" y="221509"/>
                </a:lnTo>
                <a:lnTo>
                  <a:pt x="293290" y="270791"/>
                </a:lnTo>
                <a:lnTo>
                  <a:pt x="289201" y="319214"/>
                </a:lnTo>
                <a:lnTo>
                  <a:pt x="281729" y="365023"/>
                </a:lnTo>
                <a:lnTo>
                  <a:pt x="270894" y="406462"/>
                </a:lnTo>
                <a:lnTo>
                  <a:pt x="239212" y="469204"/>
                </a:lnTo>
                <a:lnTo>
                  <a:pt x="194310" y="493393"/>
                </a:lnTo>
                <a:lnTo>
                  <a:pt x="146679" y="486905"/>
                </a:lnTo>
                <a:lnTo>
                  <a:pt x="104858" y="468443"/>
                </a:lnTo>
                <a:lnTo>
                  <a:pt x="69336" y="439794"/>
                </a:lnTo>
                <a:lnTo>
                  <a:pt x="40600" y="402746"/>
                </a:lnTo>
                <a:lnTo>
                  <a:pt x="19140" y="359085"/>
                </a:lnTo>
                <a:lnTo>
                  <a:pt x="5444" y="310600"/>
                </a:lnTo>
                <a:lnTo>
                  <a:pt x="0" y="259077"/>
                </a:lnTo>
                <a:lnTo>
                  <a:pt x="3015" y="218694"/>
                </a:lnTo>
                <a:lnTo>
                  <a:pt x="13400" y="175335"/>
                </a:lnTo>
                <a:lnTo>
                  <a:pt x="30644" y="131630"/>
                </a:lnTo>
                <a:lnTo>
                  <a:pt x="54238" y="90210"/>
                </a:lnTo>
                <a:lnTo>
                  <a:pt x="83673" y="53706"/>
                </a:lnTo>
                <a:lnTo>
                  <a:pt x="118439" y="24749"/>
                </a:lnTo>
                <a:lnTo>
                  <a:pt x="158029" y="5970"/>
                </a:lnTo>
                <a:lnTo>
                  <a:pt x="201931" y="0"/>
                </a:lnTo>
                <a:close/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2" name="object 542"/>
          <p:cNvSpPr/>
          <p:nvPr/>
        </p:nvSpPr>
        <p:spPr>
          <a:xfrm>
            <a:off x="4822426" y="3554660"/>
            <a:ext cx="139700" cy="492759"/>
          </a:xfrm>
          <a:custGeom>
            <a:avLst/>
            <a:gdLst/>
            <a:ahLst/>
            <a:cxnLst/>
            <a:rect l="l" t="t" r="r" b="b"/>
            <a:pathLst>
              <a:path w="139700" h="492760">
                <a:moveTo>
                  <a:pt x="5717" y="0"/>
                </a:moveTo>
                <a:lnTo>
                  <a:pt x="23918" y="226"/>
                </a:lnTo>
                <a:lnTo>
                  <a:pt x="39617" y="452"/>
                </a:lnTo>
                <a:lnTo>
                  <a:pt x="55315" y="677"/>
                </a:lnTo>
                <a:lnTo>
                  <a:pt x="92340" y="12538"/>
                </a:lnTo>
                <a:lnTo>
                  <a:pt x="121002" y="77603"/>
                </a:lnTo>
                <a:lnTo>
                  <a:pt x="130572" y="125291"/>
                </a:lnTo>
                <a:lnTo>
                  <a:pt x="136790" y="179254"/>
                </a:lnTo>
                <a:lnTo>
                  <a:pt x="139523" y="236620"/>
                </a:lnTo>
                <a:lnTo>
                  <a:pt x="138638" y="294519"/>
                </a:lnTo>
                <a:lnTo>
                  <a:pt x="133999" y="350078"/>
                </a:lnTo>
                <a:lnTo>
                  <a:pt x="125475" y="400426"/>
                </a:lnTo>
                <a:lnTo>
                  <a:pt x="112931" y="442693"/>
                </a:lnTo>
                <a:lnTo>
                  <a:pt x="75251" y="491493"/>
                </a:lnTo>
                <a:lnTo>
                  <a:pt x="55813" y="491731"/>
                </a:lnTo>
                <a:lnTo>
                  <a:pt x="37625" y="491969"/>
                </a:lnTo>
                <a:lnTo>
                  <a:pt x="19437" y="492206"/>
                </a:lnTo>
                <a:lnTo>
                  <a:pt x="0" y="492443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3" name="object 543"/>
          <p:cNvSpPr/>
          <p:nvPr/>
        </p:nvSpPr>
        <p:spPr>
          <a:xfrm>
            <a:off x="2765059" y="3603249"/>
            <a:ext cx="283845" cy="431165"/>
          </a:xfrm>
          <a:custGeom>
            <a:avLst/>
            <a:gdLst/>
            <a:ahLst/>
            <a:cxnLst/>
            <a:rect l="l" t="t" r="r" b="b"/>
            <a:pathLst>
              <a:path w="283844" h="431164">
                <a:moveTo>
                  <a:pt x="0" y="0"/>
                </a:moveTo>
                <a:lnTo>
                  <a:pt x="0" y="430531"/>
                </a:lnTo>
                <a:lnTo>
                  <a:pt x="196217" y="354329"/>
                </a:lnTo>
                <a:lnTo>
                  <a:pt x="227297" y="335758"/>
                </a:lnTo>
                <a:lnTo>
                  <a:pt x="253379" y="311477"/>
                </a:lnTo>
                <a:lnTo>
                  <a:pt x="272786" y="279572"/>
                </a:lnTo>
                <a:lnTo>
                  <a:pt x="283844" y="238126"/>
                </a:lnTo>
                <a:lnTo>
                  <a:pt x="280468" y="191217"/>
                </a:lnTo>
                <a:lnTo>
                  <a:pt x="265749" y="150493"/>
                </a:lnTo>
                <a:lnTo>
                  <a:pt x="240552" y="115484"/>
                </a:lnTo>
                <a:lnTo>
                  <a:pt x="205739" y="85723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4" name="object 544"/>
          <p:cNvSpPr/>
          <p:nvPr/>
        </p:nvSpPr>
        <p:spPr>
          <a:xfrm>
            <a:off x="2765059" y="3603249"/>
            <a:ext cx="283845" cy="431165"/>
          </a:xfrm>
          <a:custGeom>
            <a:avLst/>
            <a:gdLst/>
            <a:ahLst/>
            <a:cxnLst/>
            <a:rect l="l" t="t" r="r" b="b"/>
            <a:pathLst>
              <a:path w="283844" h="431164">
                <a:moveTo>
                  <a:pt x="0" y="430531"/>
                </a:moveTo>
                <a:lnTo>
                  <a:pt x="196217" y="354329"/>
                </a:lnTo>
                <a:lnTo>
                  <a:pt x="253379" y="311477"/>
                </a:lnTo>
                <a:lnTo>
                  <a:pt x="283844" y="238126"/>
                </a:lnTo>
                <a:lnTo>
                  <a:pt x="280468" y="191217"/>
                </a:lnTo>
                <a:lnTo>
                  <a:pt x="265749" y="150493"/>
                </a:lnTo>
                <a:lnTo>
                  <a:pt x="240552" y="115484"/>
                </a:lnTo>
                <a:lnTo>
                  <a:pt x="205739" y="85723"/>
                </a:lnTo>
                <a:lnTo>
                  <a:pt x="0" y="0"/>
                </a:lnTo>
                <a:lnTo>
                  <a:pt x="0" y="430531"/>
                </a:lnTo>
                <a:close/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5" name="object 545"/>
          <p:cNvSpPr/>
          <p:nvPr/>
        </p:nvSpPr>
        <p:spPr>
          <a:xfrm>
            <a:off x="2811041" y="3782581"/>
            <a:ext cx="84247" cy="8424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6" name="object 546"/>
          <p:cNvSpPr/>
          <p:nvPr/>
        </p:nvSpPr>
        <p:spPr>
          <a:xfrm>
            <a:off x="2928196" y="3782581"/>
            <a:ext cx="84247" cy="8424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7" name="object 547"/>
          <p:cNvSpPr/>
          <p:nvPr/>
        </p:nvSpPr>
        <p:spPr>
          <a:xfrm>
            <a:off x="5621497" y="3541751"/>
            <a:ext cx="354330" cy="537210"/>
          </a:xfrm>
          <a:custGeom>
            <a:avLst/>
            <a:gdLst/>
            <a:ahLst/>
            <a:cxnLst/>
            <a:rect l="l" t="t" r="r" b="b"/>
            <a:pathLst>
              <a:path w="354329" h="537210">
                <a:moveTo>
                  <a:pt x="0" y="0"/>
                </a:moveTo>
                <a:lnTo>
                  <a:pt x="354329" y="0"/>
                </a:lnTo>
                <a:lnTo>
                  <a:pt x="354329" y="536735"/>
                </a:lnTo>
                <a:lnTo>
                  <a:pt x="0" y="536735"/>
                </a:lnTo>
                <a:lnTo>
                  <a:pt x="0" y="0"/>
                </a:lnTo>
                <a:close/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8" name="object 548"/>
          <p:cNvSpPr txBox="1"/>
          <p:nvPr/>
        </p:nvSpPr>
        <p:spPr>
          <a:xfrm>
            <a:off x="9167357" y="3333841"/>
            <a:ext cx="52832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SCALE</a:t>
            </a:r>
            <a:r>
              <a:rPr sz="800" spc="-4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1:2</a:t>
            </a:r>
            <a:endParaRPr sz="800">
              <a:latin typeface="Arial"/>
              <a:cs typeface="Arial"/>
            </a:endParaRPr>
          </a:p>
        </p:txBody>
      </p:sp>
      <p:sp>
        <p:nvSpPr>
          <p:cNvPr id="549" name="object 549"/>
          <p:cNvSpPr/>
          <p:nvPr/>
        </p:nvSpPr>
        <p:spPr>
          <a:xfrm>
            <a:off x="9501354" y="3557091"/>
            <a:ext cx="286385" cy="360045"/>
          </a:xfrm>
          <a:custGeom>
            <a:avLst/>
            <a:gdLst/>
            <a:ahLst/>
            <a:cxnLst/>
            <a:rect l="l" t="t" r="r" b="b"/>
            <a:pathLst>
              <a:path w="286384" h="360045">
                <a:moveTo>
                  <a:pt x="0" y="64565"/>
                </a:moveTo>
                <a:lnTo>
                  <a:pt x="285940" y="0"/>
                </a:lnTo>
                <a:lnTo>
                  <a:pt x="285940" y="359732"/>
                </a:lnTo>
                <a:lnTo>
                  <a:pt x="0" y="295163"/>
                </a:lnTo>
                <a:lnTo>
                  <a:pt x="0" y="64565"/>
                </a:lnTo>
                <a:close/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0" name="object 550"/>
          <p:cNvSpPr/>
          <p:nvPr/>
        </p:nvSpPr>
        <p:spPr>
          <a:xfrm>
            <a:off x="9077054" y="3557091"/>
            <a:ext cx="369570" cy="369570"/>
          </a:xfrm>
          <a:custGeom>
            <a:avLst/>
            <a:gdLst/>
            <a:ahLst/>
            <a:cxnLst/>
            <a:rect l="l" t="t" r="r" b="b"/>
            <a:pathLst>
              <a:path w="369570" h="369570">
                <a:moveTo>
                  <a:pt x="184478" y="0"/>
                </a:moveTo>
                <a:lnTo>
                  <a:pt x="233520" y="6589"/>
                </a:lnTo>
                <a:lnTo>
                  <a:pt x="277587" y="25186"/>
                </a:lnTo>
                <a:lnTo>
                  <a:pt x="314923" y="54032"/>
                </a:lnTo>
                <a:lnTo>
                  <a:pt x="343769" y="91368"/>
                </a:lnTo>
                <a:lnTo>
                  <a:pt x="362366" y="135436"/>
                </a:lnTo>
                <a:lnTo>
                  <a:pt x="368956" y="184477"/>
                </a:lnTo>
                <a:lnTo>
                  <a:pt x="362366" y="233520"/>
                </a:lnTo>
                <a:lnTo>
                  <a:pt x="343769" y="277588"/>
                </a:lnTo>
                <a:lnTo>
                  <a:pt x="314923" y="314924"/>
                </a:lnTo>
                <a:lnTo>
                  <a:pt x="277587" y="343770"/>
                </a:lnTo>
                <a:lnTo>
                  <a:pt x="233520" y="362366"/>
                </a:lnTo>
                <a:lnTo>
                  <a:pt x="184478" y="368956"/>
                </a:lnTo>
                <a:lnTo>
                  <a:pt x="135435" y="362366"/>
                </a:lnTo>
                <a:lnTo>
                  <a:pt x="91367" y="343770"/>
                </a:lnTo>
                <a:lnTo>
                  <a:pt x="54031" y="314924"/>
                </a:lnTo>
                <a:lnTo>
                  <a:pt x="25186" y="277588"/>
                </a:lnTo>
                <a:lnTo>
                  <a:pt x="6589" y="233520"/>
                </a:lnTo>
                <a:lnTo>
                  <a:pt x="0" y="184477"/>
                </a:lnTo>
                <a:lnTo>
                  <a:pt x="6589" y="135436"/>
                </a:lnTo>
                <a:lnTo>
                  <a:pt x="25186" y="91368"/>
                </a:lnTo>
                <a:lnTo>
                  <a:pt x="54031" y="54032"/>
                </a:lnTo>
                <a:lnTo>
                  <a:pt x="91367" y="25186"/>
                </a:lnTo>
                <a:lnTo>
                  <a:pt x="135435" y="6589"/>
                </a:lnTo>
                <a:lnTo>
                  <a:pt x="184478" y="0"/>
                </a:lnTo>
                <a:close/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1" name="object 551"/>
          <p:cNvSpPr/>
          <p:nvPr/>
        </p:nvSpPr>
        <p:spPr>
          <a:xfrm>
            <a:off x="9137119" y="3617157"/>
            <a:ext cx="248822" cy="24882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2" name="object 552"/>
          <p:cNvSpPr txBox="1"/>
          <p:nvPr/>
        </p:nvSpPr>
        <p:spPr>
          <a:xfrm>
            <a:off x="8765914" y="3992878"/>
            <a:ext cx="138620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THIRD ANGLE</a:t>
            </a:r>
            <a:r>
              <a:rPr sz="800" spc="-4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PROJECTION</a:t>
            </a:r>
            <a:endParaRPr sz="800">
              <a:latin typeface="Arial"/>
              <a:cs typeface="Arial"/>
            </a:endParaRPr>
          </a:p>
        </p:txBody>
      </p:sp>
      <p:sp>
        <p:nvSpPr>
          <p:cNvPr id="553" name="object 553"/>
          <p:cNvSpPr txBox="1"/>
          <p:nvPr/>
        </p:nvSpPr>
        <p:spPr>
          <a:xfrm>
            <a:off x="440201" y="1713098"/>
            <a:ext cx="110489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1</a:t>
            </a:r>
            <a:endParaRPr sz="1200">
              <a:latin typeface="Arial"/>
              <a:cs typeface="Arial"/>
            </a:endParaRPr>
          </a:p>
        </p:txBody>
      </p:sp>
      <p:sp>
        <p:nvSpPr>
          <p:cNvPr id="554" name="object 554"/>
          <p:cNvSpPr/>
          <p:nvPr/>
        </p:nvSpPr>
        <p:spPr>
          <a:xfrm>
            <a:off x="612921" y="1862956"/>
            <a:ext cx="1204595" cy="76200"/>
          </a:xfrm>
          <a:custGeom>
            <a:avLst/>
            <a:gdLst/>
            <a:ahLst/>
            <a:cxnLst/>
            <a:rect l="l" t="t" r="r" b="b"/>
            <a:pathLst>
              <a:path w="1204595" h="76200">
                <a:moveTo>
                  <a:pt x="0" y="0"/>
                </a:moveTo>
                <a:lnTo>
                  <a:pt x="1203962" y="7619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5" name="object 555"/>
          <p:cNvSpPr txBox="1"/>
          <p:nvPr/>
        </p:nvSpPr>
        <p:spPr>
          <a:xfrm>
            <a:off x="935503" y="2147435"/>
            <a:ext cx="110489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2</a:t>
            </a:r>
            <a:endParaRPr sz="1200">
              <a:latin typeface="Arial"/>
              <a:cs typeface="Arial"/>
            </a:endParaRPr>
          </a:p>
        </p:txBody>
      </p:sp>
      <p:sp>
        <p:nvSpPr>
          <p:cNvPr id="556" name="object 556"/>
          <p:cNvSpPr/>
          <p:nvPr/>
        </p:nvSpPr>
        <p:spPr>
          <a:xfrm>
            <a:off x="1077742" y="2160136"/>
            <a:ext cx="815975" cy="91440"/>
          </a:xfrm>
          <a:custGeom>
            <a:avLst/>
            <a:gdLst/>
            <a:ahLst/>
            <a:cxnLst/>
            <a:rect l="l" t="t" r="r" b="b"/>
            <a:pathLst>
              <a:path w="815975" h="91439">
                <a:moveTo>
                  <a:pt x="0" y="91439"/>
                </a:moveTo>
                <a:lnTo>
                  <a:pt x="815342" y="0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7" name="object 557"/>
          <p:cNvSpPr txBox="1"/>
          <p:nvPr/>
        </p:nvSpPr>
        <p:spPr>
          <a:xfrm>
            <a:off x="836446" y="981574"/>
            <a:ext cx="110489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3</a:t>
            </a:r>
            <a:endParaRPr sz="1200">
              <a:latin typeface="Arial"/>
              <a:cs typeface="Arial"/>
            </a:endParaRPr>
          </a:p>
        </p:txBody>
      </p:sp>
      <p:sp>
        <p:nvSpPr>
          <p:cNvPr id="558" name="object 558"/>
          <p:cNvSpPr/>
          <p:nvPr/>
        </p:nvSpPr>
        <p:spPr>
          <a:xfrm>
            <a:off x="953921" y="1123815"/>
            <a:ext cx="809625" cy="304800"/>
          </a:xfrm>
          <a:custGeom>
            <a:avLst/>
            <a:gdLst/>
            <a:ahLst/>
            <a:cxnLst/>
            <a:rect l="l" t="t" r="r" b="b"/>
            <a:pathLst>
              <a:path w="809625" h="304800">
                <a:moveTo>
                  <a:pt x="0" y="0"/>
                </a:moveTo>
                <a:lnTo>
                  <a:pt x="809621" y="30479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9" name="object 559"/>
          <p:cNvSpPr/>
          <p:nvPr/>
        </p:nvSpPr>
        <p:spPr>
          <a:xfrm>
            <a:off x="8412315" y="772016"/>
            <a:ext cx="377190" cy="434340"/>
          </a:xfrm>
          <a:custGeom>
            <a:avLst/>
            <a:gdLst/>
            <a:ahLst/>
            <a:cxnLst/>
            <a:rect l="l" t="t" r="r" b="b"/>
            <a:pathLst>
              <a:path w="377190" h="434340">
                <a:moveTo>
                  <a:pt x="0" y="0"/>
                </a:moveTo>
                <a:lnTo>
                  <a:pt x="377190" y="434339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0" name="object 560"/>
          <p:cNvSpPr txBox="1"/>
          <p:nvPr/>
        </p:nvSpPr>
        <p:spPr>
          <a:xfrm>
            <a:off x="2825896" y="1791507"/>
            <a:ext cx="110489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5</a:t>
            </a:r>
            <a:endParaRPr sz="1200">
              <a:latin typeface="Arial"/>
              <a:cs typeface="Arial"/>
            </a:endParaRPr>
          </a:p>
        </p:txBody>
      </p:sp>
      <p:sp>
        <p:nvSpPr>
          <p:cNvPr id="561" name="object 561"/>
          <p:cNvSpPr/>
          <p:nvPr/>
        </p:nvSpPr>
        <p:spPr>
          <a:xfrm>
            <a:off x="2905592" y="1973116"/>
            <a:ext cx="1905" cy="747395"/>
          </a:xfrm>
          <a:custGeom>
            <a:avLst/>
            <a:gdLst/>
            <a:ahLst/>
            <a:cxnLst/>
            <a:rect l="l" t="t" r="r" b="b"/>
            <a:pathLst>
              <a:path w="1905" h="747394">
                <a:moveTo>
                  <a:pt x="1583" y="0"/>
                </a:moveTo>
                <a:lnTo>
                  <a:pt x="0" y="747080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2" name="object 562"/>
          <p:cNvSpPr txBox="1"/>
          <p:nvPr/>
        </p:nvSpPr>
        <p:spPr>
          <a:xfrm>
            <a:off x="3666323" y="2250294"/>
            <a:ext cx="110489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6</a:t>
            </a:r>
            <a:endParaRPr sz="1200">
              <a:latin typeface="Arial"/>
              <a:cs typeface="Arial"/>
            </a:endParaRPr>
          </a:p>
        </p:txBody>
      </p:sp>
      <p:sp>
        <p:nvSpPr>
          <p:cNvPr id="563" name="object 563"/>
          <p:cNvSpPr/>
          <p:nvPr/>
        </p:nvSpPr>
        <p:spPr>
          <a:xfrm>
            <a:off x="5911682" y="860914"/>
            <a:ext cx="31115" cy="373380"/>
          </a:xfrm>
          <a:custGeom>
            <a:avLst/>
            <a:gdLst/>
            <a:ahLst/>
            <a:cxnLst/>
            <a:rect l="l" t="t" r="r" b="b"/>
            <a:pathLst>
              <a:path w="31114" h="373380">
                <a:moveTo>
                  <a:pt x="30481" y="0"/>
                </a:moveTo>
                <a:lnTo>
                  <a:pt x="0" y="373381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4" name="object 564"/>
          <p:cNvSpPr/>
          <p:nvPr/>
        </p:nvSpPr>
        <p:spPr>
          <a:xfrm>
            <a:off x="6940386" y="1996297"/>
            <a:ext cx="144780" cy="472440"/>
          </a:xfrm>
          <a:custGeom>
            <a:avLst/>
            <a:gdLst/>
            <a:ahLst/>
            <a:cxnLst/>
            <a:rect l="l" t="t" r="r" b="b"/>
            <a:pathLst>
              <a:path w="144779" h="472439">
                <a:moveTo>
                  <a:pt x="144777" y="0"/>
                </a:moveTo>
                <a:lnTo>
                  <a:pt x="0" y="47243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5" name="object 565"/>
          <p:cNvSpPr/>
          <p:nvPr/>
        </p:nvSpPr>
        <p:spPr>
          <a:xfrm>
            <a:off x="6220292" y="1843894"/>
            <a:ext cx="389255" cy="690245"/>
          </a:xfrm>
          <a:custGeom>
            <a:avLst/>
            <a:gdLst/>
            <a:ahLst/>
            <a:cxnLst/>
            <a:rect l="l" t="t" r="r" b="b"/>
            <a:pathLst>
              <a:path w="389254" h="690244">
                <a:moveTo>
                  <a:pt x="388623" y="0"/>
                </a:moveTo>
                <a:lnTo>
                  <a:pt x="0" y="689612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6" name="object 566"/>
          <p:cNvSpPr/>
          <p:nvPr/>
        </p:nvSpPr>
        <p:spPr>
          <a:xfrm>
            <a:off x="3839039" y="2274432"/>
            <a:ext cx="1021080" cy="83820"/>
          </a:xfrm>
          <a:custGeom>
            <a:avLst/>
            <a:gdLst/>
            <a:ahLst/>
            <a:cxnLst/>
            <a:rect l="l" t="t" r="r" b="b"/>
            <a:pathLst>
              <a:path w="1021079" h="83819">
                <a:moveTo>
                  <a:pt x="0" y="83818"/>
                </a:moveTo>
                <a:lnTo>
                  <a:pt x="1021078" y="0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7" name="object 567"/>
          <p:cNvSpPr txBox="1"/>
          <p:nvPr/>
        </p:nvSpPr>
        <p:spPr>
          <a:xfrm>
            <a:off x="6561922" y="1636893"/>
            <a:ext cx="110489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8</a:t>
            </a:r>
            <a:endParaRPr sz="1200">
              <a:latin typeface="Arial"/>
              <a:cs typeface="Arial"/>
            </a:endParaRPr>
          </a:p>
        </p:txBody>
      </p:sp>
      <p:sp>
        <p:nvSpPr>
          <p:cNvPr id="568" name="object 568"/>
          <p:cNvSpPr txBox="1"/>
          <p:nvPr/>
        </p:nvSpPr>
        <p:spPr>
          <a:xfrm>
            <a:off x="7008120" y="1775119"/>
            <a:ext cx="110489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9</a:t>
            </a:r>
            <a:endParaRPr sz="1200">
              <a:latin typeface="Arial"/>
              <a:cs typeface="Arial"/>
            </a:endParaRPr>
          </a:p>
        </p:txBody>
      </p:sp>
      <p:sp>
        <p:nvSpPr>
          <p:cNvPr id="569" name="object 569"/>
          <p:cNvSpPr/>
          <p:nvPr/>
        </p:nvSpPr>
        <p:spPr>
          <a:xfrm>
            <a:off x="2520777" y="3409811"/>
            <a:ext cx="290195" cy="374015"/>
          </a:xfrm>
          <a:custGeom>
            <a:avLst/>
            <a:gdLst/>
            <a:ahLst/>
            <a:cxnLst/>
            <a:rect l="l" t="t" r="r" b="b"/>
            <a:pathLst>
              <a:path w="290194" h="374014">
                <a:moveTo>
                  <a:pt x="0" y="0"/>
                </a:moveTo>
                <a:lnTo>
                  <a:pt x="289562" y="373381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0" name="object 570"/>
          <p:cNvSpPr txBox="1"/>
          <p:nvPr/>
        </p:nvSpPr>
        <p:spPr>
          <a:xfrm>
            <a:off x="2421418" y="3179943"/>
            <a:ext cx="19494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10</a:t>
            </a:r>
            <a:endParaRPr sz="1200">
              <a:latin typeface="Arial"/>
              <a:cs typeface="Arial"/>
            </a:endParaRPr>
          </a:p>
        </p:txBody>
      </p:sp>
      <p:sp>
        <p:nvSpPr>
          <p:cNvPr id="571" name="object 571"/>
          <p:cNvSpPr/>
          <p:nvPr/>
        </p:nvSpPr>
        <p:spPr>
          <a:xfrm>
            <a:off x="6277913" y="2948060"/>
            <a:ext cx="0" cy="274320"/>
          </a:xfrm>
          <a:custGeom>
            <a:avLst/>
            <a:gdLst/>
            <a:ahLst/>
            <a:cxnLst/>
            <a:rect l="l" t="t" r="r" b="b"/>
            <a:pathLst>
              <a:path h="274319">
                <a:moveTo>
                  <a:pt x="0" y="0"/>
                </a:moveTo>
                <a:lnTo>
                  <a:pt x="0" y="274151"/>
                </a:lnTo>
              </a:path>
            </a:pathLst>
          </a:custGeom>
          <a:ln w="7199">
            <a:solidFill>
              <a:srgbClr val="3274A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2" name="object 572"/>
          <p:cNvSpPr/>
          <p:nvPr/>
        </p:nvSpPr>
        <p:spPr>
          <a:xfrm>
            <a:off x="4665013" y="2948060"/>
            <a:ext cx="0" cy="274320"/>
          </a:xfrm>
          <a:custGeom>
            <a:avLst/>
            <a:gdLst/>
            <a:ahLst/>
            <a:cxnLst/>
            <a:rect l="l" t="t" r="r" b="b"/>
            <a:pathLst>
              <a:path h="274319">
                <a:moveTo>
                  <a:pt x="0" y="0"/>
                </a:moveTo>
                <a:lnTo>
                  <a:pt x="0" y="274151"/>
                </a:lnTo>
              </a:path>
            </a:pathLst>
          </a:custGeom>
          <a:ln w="7199">
            <a:solidFill>
              <a:srgbClr val="3274A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3" name="object 573"/>
          <p:cNvSpPr/>
          <p:nvPr/>
        </p:nvSpPr>
        <p:spPr>
          <a:xfrm>
            <a:off x="5655114" y="3096201"/>
            <a:ext cx="622935" cy="72390"/>
          </a:xfrm>
          <a:custGeom>
            <a:avLst/>
            <a:gdLst/>
            <a:ahLst/>
            <a:cxnLst/>
            <a:rect l="l" t="t" r="r" b="b"/>
            <a:pathLst>
              <a:path w="622935" h="72389">
                <a:moveTo>
                  <a:pt x="488407" y="0"/>
                </a:moveTo>
                <a:lnTo>
                  <a:pt x="488407" y="72021"/>
                </a:lnTo>
                <a:lnTo>
                  <a:pt x="609362" y="39611"/>
                </a:lnTo>
                <a:lnTo>
                  <a:pt x="555605" y="39611"/>
                </a:lnTo>
                <a:lnTo>
                  <a:pt x="555605" y="32410"/>
                </a:lnTo>
                <a:lnTo>
                  <a:pt x="609362" y="32410"/>
                </a:lnTo>
                <a:lnTo>
                  <a:pt x="488407" y="0"/>
                </a:lnTo>
                <a:close/>
              </a:path>
              <a:path w="622935" h="72389">
                <a:moveTo>
                  <a:pt x="488407" y="32410"/>
                </a:moveTo>
                <a:lnTo>
                  <a:pt x="0" y="32410"/>
                </a:lnTo>
                <a:lnTo>
                  <a:pt x="0" y="39611"/>
                </a:lnTo>
                <a:lnTo>
                  <a:pt x="488407" y="39611"/>
                </a:lnTo>
                <a:lnTo>
                  <a:pt x="488407" y="32410"/>
                </a:lnTo>
                <a:close/>
              </a:path>
              <a:path w="622935" h="72389">
                <a:moveTo>
                  <a:pt x="609362" y="32410"/>
                </a:moveTo>
                <a:lnTo>
                  <a:pt x="555605" y="32410"/>
                </a:lnTo>
                <a:lnTo>
                  <a:pt x="555605" y="39611"/>
                </a:lnTo>
                <a:lnTo>
                  <a:pt x="609362" y="39611"/>
                </a:lnTo>
                <a:lnTo>
                  <a:pt x="622799" y="36010"/>
                </a:lnTo>
                <a:lnTo>
                  <a:pt x="609362" y="32410"/>
                </a:lnTo>
                <a:close/>
              </a:path>
            </a:pathLst>
          </a:custGeom>
          <a:solidFill>
            <a:srgbClr val="3274A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4" name="object 574"/>
          <p:cNvSpPr/>
          <p:nvPr/>
        </p:nvSpPr>
        <p:spPr>
          <a:xfrm>
            <a:off x="4665013" y="3096201"/>
            <a:ext cx="625475" cy="72390"/>
          </a:xfrm>
          <a:custGeom>
            <a:avLst/>
            <a:gdLst/>
            <a:ahLst/>
            <a:cxnLst/>
            <a:rect l="l" t="t" r="r" b="b"/>
            <a:pathLst>
              <a:path w="625475" h="72389">
                <a:moveTo>
                  <a:pt x="134391" y="0"/>
                </a:moveTo>
                <a:lnTo>
                  <a:pt x="0" y="36010"/>
                </a:lnTo>
                <a:lnTo>
                  <a:pt x="134391" y="72021"/>
                </a:lnTo>
                <a:lnTo>
                  <a:pt x="134391" y="39611"/>
                </a:lnTo>
                <a:lnTo>
                  <a:pt x="67193" y="39611"/>
                </a:lnTo>
                <a:lnTo>
                  <a:pt x="67193" y="32410"/>
                </a:lnTo>
                <a:lnTo>
                  <a:pt x="134391" y="32410"/>
                </a:lnTo>
                <a:lnTo>
                  <a:pt x="134391" y="0"/>
                </a:lnTo>
                <a:close/>
              </a:path>
              <a:path w="625475" h="72389">
                <a:moveTo>
                  <a:pt x="134391" y="32410"/>
                </a:moveTo>
                <a:lnTo>
                  <a:pt x="67193" y="32410"/>
                </a:lnTo>
                <a:lnTo>
                  <a:pt x="67193" y="39611"/>
                </a:lnTo>
                <a:lnTo>
                  <a:pt x="134391" y="39611"/>
                </a:lnTo>
                <a:lnTo>
                  <a:pt x="134391" y="32410"/>
                </a:lnTo>
                <a:close/>
              </a:path>
              <a:path w="625475" h="72389">
                <a:moveTo>
                  <a:pt x="625240" y="32410"/>
                </a:moveTo>
                <a:lnTo>
                  <a:pt x="134391" y="32410"/>
                </a:lnTo>
                <a:lnTo>
                  <a:pt x="134391" y="39611"/>
                </a:lnTo>
                <a:lnTo>
                  <a:pt x="625240" y="39611"/>
                </a:lnTo>
                <a:lnTo>
                  <a:pt x="625240" y="32410"/>
                </a:lnTo>
                <a:close/>
              </a:path>
            </a:pathLst>
          </a:custGeom>
          <a:solidFill>
            <a:srgbClr val="3274A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5" name="object 575"/>
          <p:cNvSpPr txBox="1"/>
          <p:nvPr/>
        </p:nvSpPr>
        <p:spPr>
          <a:xfrm>
            <a:off x="5307322" y="3054282"/>
            <a:ext cx="33591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5" dirty="0">
                <a:solidFill>
                  <a:srgbClr val="3274AA"/>
                </a:solidFill>
                <a:latin typeface="Arial"/>
                <a:cs typeface="Arial"/>
              </a:rPr>
              <a:t>90</a:t>
            </a:r>
            <a:r>
              <a:rPr sz="800" spc="-65" dirty="0">
                <a:solidFill>
                  <a:srgbClr val="3274AA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3274AA"/>
                </a:solidFill>
                <a:latin typeface="Arial"/>
                <a:cs typeface="Arial"/>
              </a:rPr>
              <a:t>mm</a:t>
            </a:r>
            <a:endParaRPr sz="800">
              <a:latin typeface="Arial"/>
              <a:cs typeface="Arial"/>
            </a:endParaRPr>
          </a:p>
        </p:txBody>
      </p:sp>
      <p:sp>
        <p:nvSpPr>
          <p:cNvPr id="576" name="object 576"/>
          <p:cNvSpPr/>
          <p:nvPr/>
        </p:nvSpPr>
        <p:spPr>
          <a:xfrm>
            <a:off x="2398060" y="1263984"/>
            <a:ext cx="331470" cy="1905"/>
          </a:xfrm>
          <a:custGeom>
            <a:avLst/>
            <a:gdLst/>
            <a:ahLst/>
            <a:cxnLst/>
            <a:rect l="l" t="t" r="r" b="b"/>
            <a:pathLst>
              <a:path w="331469" h="1905">
                <a:moveTo>
                  <a:pt x="0" y="1328"/>
                </a:moveTo>
                <a:lnTo>
                  <a:pt x="331344" y="0"/>
                </a:lnTo>
              </a:path>
            </a:pathLst>
          </a:custGeom>
          <a:ln w="7199">
            <a:solidFill>
              <a:srgbClr val="3274A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7" name="object 577"/>
          <p:cNvSpPr/>
          <p:nvPr/>
        </p:nvSpPr>
        <p:spPr>
          <a:xfrm>
            <a:off x="2494407" y="2844406"/>
            <a:ext cx="241935" cy="1270"/>
          </a:xfrm>
          <a:custGeom>
            <a:avLst/>
            <a:gdLst/>
            <a:ahLst/>
            <a:cxnLst/>
            <a:rect l="l" t="t" r="r" b="b"/>
            <a:pathLst>
              <a:path w="241935" h="1269">
                <a:moveTo>
                  <a:pt x="0" y="969"/>
                </a:moveTo>
                <a:lnTo>
                  <a:pt x="241348" y="0"/>
                </a:lnTo>
              </a:path>
            </a:pathLst>
          </a:custGeom>
          <a:ln w="7199">
            <a:solidFill>
              <a:srgbClr val="3274A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8" name="object 578"/>
          <p:cNvSpPr/>
          <p:nvPr/>
        </p:nvSpPr>
        <p:spPr>
          <a:xfrm>
            <a:off x="2603938" y="1264344"/>
            <a:ext cx="72390" cy="609600"/>
          </a:xfrm>
          <a:custGeom>
            <a:avLst/>
            <a:gdLst/>
            <a:ahLst/>
            <a:cxnLst/>
            <a:rect l="l" t="t" r="r" b="b"/>
            <a:pathLst>
              <a:path w="72389" h="609600">
                <a:moveTo>
                  <a:pt x="39610" y="134377"/>
                </a:moveTo>
                <a:lnTo>
                  <a:pt x="32410" y="134406"/>
                </a:lnTo>
                <a:lnTo>
                  <a:pt x="34317" y="609019"/>
                </a:lnTo>
                <a:lnTo>
                  <a:pt x="41518" y="608990"/>
                </a:lnTo>
                <a:lnTo>
                  <a:pt x="39610" y="134377"/>
                </a:lnTo>
                <a:close/>
              </a:path>
              <a:path w="72389" h="609600">
                <a:moveTo>
                  <a:pt x="35469" y="0"/>
                </a:moveTo>
                <a:lnTo>
                  <a:pt x="0" y="134536"/>
                </a:lnTo>
                <a:lnTo>
                  <a:pt x="32410" y="134406"/>
                </a:lnTo>
                <a:lnTo>
                  <a:pt x="32139" y="67208"/>
                </a:lnTo>
                <a:lnTo>
                  <a:pt x="53760" y="67180"/>
                </a:lnTo>
                <a:lnTo>
                  <a:pt x="35469" y="0"/>
                </a:lnTo>
                <a:close/>
              </a:path>
              <a:path w="72389" h="609600">
                <a:moveTo>
                  <a:pt x="39340" y="67180"/>
                </a:moveTo>
                <a:lnTo>
                  <a:pt x="32139" y="67208"/>
                </a:lnTo>
                <a:lnTo>
                  <a:pt x="32410" y="134406"/>
                </a:lnTo>
                <a:lnTo>
                  <a:pt x="39610" y="134377"/>
                </a:lnTo>
                <a:lnTo>
                  <a:pt x="39340" y="67180"/>
                </a:lnTo>
                <a:close/>
              </a:path>
              <a:path w="72389" h="609600">
                <a:moveTo>
                  <a:pt x="53760" y="67180"/>
                </a:moveTo>
                <a:lnTo>
                  <a:pt x="39340" y="67180"/>
                </a:lnTo>
                <a:lnTo>
                  <a:pt x="39610" y="134377"/>
                </a:lnTo>
                <a:lnTo>
                  <a:pt x="72020" y="134247"/>
                </a:lnTo>
                <a:lnTo>
                  <a:pt x="53760" y="67180"/>
                </a:lnTo>
                <a:close/>
              </a:path>
            </a:pathLst>
          </a:custGeom>
          <a:solidFill>
            <a:srgbClr val="3274A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9" name="object 579"/>
          <p:cNvSpPr/>
          <p:nvPr/>
        </p:nvSpPr>
        <p:spPr>
          <a:xfrm>
            <a:off x="2609207" y="2238191"/>
            <a:ext cx="72390" cy="607060"/>
          </a:xfrm>
          <a:custGeom>
            <a:avLst/>
            <a:gdLst/>
            <a:ahLst/>
            <a:cxnLst/>
            <a:rect l="l" t="t" r="r" b="b"/>
            <a:pathLst>
              <a:path w="72389" h="607060">
                <a:moveTo>
                  <a:pt x="32414" y="472197"/>
                </a:moveTo>
                <a:lnTo>
                  <a:pt x="0" y="472326"/>
                </a:lnTo>
                <a:lnTo>
                  <a:pt x="36551" y="606574"/>
                </a:lnTo>
                <a:lnTo>
                  <a:pt x="54263" y="539395"/>
                </a:lnTo>
                <a:lnTo>
                  <a:pt x="32684" y="539395"/>
                </a:lnTo>
                <a:lnTo>
                  <a:pt x="32414" y="472197"/>
                </a:lnTo>
                <a:close/>
              </a:path>
              <a:path w="72389" h="607060">
                <a:moveTo>
                  <a:pt x="39615" y="472168"/>
                </a:moveTo>
                <a:lnTo>
                  <a:pt x="32414" y="472197"/>
                </a:lnTo>
                <a:lnTo>
                  <a:pt x="32684" y="539395"/>
                </a:lnTo>
                <a:lnTo>
                  <a:pt x="39885" y="539366"/>
                </a:lnTo>
                <a:lnTo>
                  <a:pt x="39615" y="472168"/>
                </a:lnTo>
                <a:close/>
              </a:path>
              <a:path w="72389" h="607060">
                <a:moveTo>
                  <a:pt x="72021" y="472038"/>
                </a:moveTo>
                <a:lnTo>
                  <a:pt x="39615" y="472168"/>
                </a:lnTo>
                <a:lnTo>
                  <a:pt x="39885" y="539366"/>
                </a:lnTo>
                <a:lnTo>
                  <a:pt x="32684" y="539395"/>
                </a:lnTo>
                <a:lnTo>
                  <a:pt x="54263" y="539395"/>
                </a:lnTo>
                <a:lnTo>
                  <a:pt x="72021" y="472038"/>
                </a:lnTo>
                <a:close/>
              </a:path>
              <a:path w="72389" h="607060">
                <a:moveTo>
                  <a:pt x="37713" y="0"/>
                </a:moveTo>
                <a:lnTo>
                  <a:pt x="30514" y="29"/>
                </a:lnTo>
                <a:lnTo>
                  <a:pt x="32414" y="472197"/>
                </a:lnTo>
                <a:lnTo>
                  <a:pt x="39615" y="472168"/>
                </a:lnTo>
                <a:lnTo>
                  <a:pt x="37713" y="0"/>
                </a:lnTo>
                <a:close/>
              </a:path>
            </a:pathLst>
          </a:custGeom>
          <a:solidFill>
            <a:srgbClr val="3274A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0" name="object 580"/>
          <p:cNvSpPr txBox="1"/>
          <p:nvPr/>
        </p:nvSpPr>
        <p:spPr>
          <a:xfrm>
            <a:off x="2559888" y="1890139"/>
            <a:ext cx="165735" cy="336550"/>
          </a:xfrm>
          <a:prstGeom prst="rect">
            <a:avLst/>
          </a:prstGeom>
        </p:spPr>
        <p:txBody>
          <a:bodyPr vert="vert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sz="800" spc="-5" dirty="0">
                <a:solidFill>
                  <a:srgbClr val="3274AA"/>
                </a:solidFill>
                <a:latin typeface="Arial"/>
                <a:cs typeface="Arial"/>
              </a:rPr>
              <a:t>88</a:t>
            </a:r>
            <a:r>
              <a:rPr sz="800" spc="-65" dirty="0">
                <a:solidFill>
                  <a:srgbClr val="3274AA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3274AA"/>
                </a:solidFill>
                <a:latin typeface="Arial"/>
                <a:cs typeface="Arial"/>
              </a:rPr>
              <a:t>mm</a:t>
            </a:r>
            <a:endParaRPr sz="800">
              <a:latin typeface="Arial"/>
              <a:cs typeface="Arial"/>
            </a:endParaRPr>
          </a:p>
        </p:txBody>
      </p:sp>
      <p:sp>
        <p:nvSpPr>
          <p:cNvPr id="581" name="object 581"/>
          <p:cNvSpPr/>
          <p:nvPr/>
        </p:nvSpPr>
        <p:spPr>
          <a:xfrm>
            <a:off x="6285840" y="3003620"/>
            <a:ext cx="1270" cy="219710"/>
          </a:xfrm>
          <a:custGeom>
            <a:avLst/>
            <a:gdLst/>
            <a:ahLst/>
            <a:cxnLst/>
            <a:rect l="l" t="t" r="r" b="b"/>
            <a:pathLst>
              <a:path w="1270" h="219710">
                <a:moveTo>
                  <a:pt x="0" y="0"/>
                </a:moveTo>
                <a:lnTo>
                  <a:pt x="918" y="219621"/>
                </a:lnTo>
              </a:path>
            </a:pathLst>
          </a:custGeom>
          <a:ln w="7199">
            <a:solidFill>
              <a:srgbClr val="3274A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2" name="object 582"/>
          <p:cNvSpPr/>
          <p:nvPr/>
        </p:nvSpPr>
        <p:spPr>
          <a:xfrm>
            <a:off x="7803489" y="2997269"/>
            <a:ext cx="1270" cy="219710"/>
          </a:xfrm>
          <a:custGeom>
            <a:avLst/>
            <a:gdLst/>
            <a:ahLst/>
            <a:cxnLst/>
            <a:rect l="l" t="t" r="r" b="b"/>
            <a:pathLst>
              <a:path w="1270" h="219710">
                <a:moveTo>
                  <a:pt x="0" y="0"/>
                </a:moveTo>
                <a:lnTo>
                  <a:pt x="918" y="219622"/>
                </a:lnTo>
              </a:path>
            </a:pathLst>
          </a:custGeom>
          <a:ln w="7199">
            <a:solidFill>
              <a:srgbClr val="3274A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3" name="object 583"/>
          <p:cNvSpPr/>
          <p:nvPr/>
        </p:nvSpPr>
        <p:spPr>
          <a:xfrm>
            <a:off x="6286384" y="3096672"/>
            <a:ext cx="577850" cy="72390"/>
          </a:xfrm>
          <a:custGeom>
            <a:avLst/>
            <a:gdLst/>
            <a:ahLst/>
            <a:cxnLst/>
            <a:rect l="l" t="t" r="r" b="b"/>
            <a:pathLst>
              <a:path w="577850" h="72389">
                <a:moveTo>
                  <a:pt x="134240" y="0"/>
                </a:moveTo>
                <a:lnTo>
                  <a:pt x="0" y="36573"/>
                </a:lnTo>
                <a:lnTo>
                  <a:pt x="134543" y="72021"/>
                </a:lnTo>
                <a:lnTo>
                  <a:pt x="134408" y="39891"/>
                </a:lnTo>
                <a:lnTo>
                  <a:pt x="67208" y="39891"/>
                </a:lnTo>
                <a:lnTo>
                  <a:pt x="67180" y="32692"/>
                </a:lnTo>
                <a:lnTo>
                  <a:pt x="134376" y="32411"/>
                </a:lnTo>
                <a:lnTo>
                  <a:pt x="134240" y="0"/>
                </a:lnTo>
                <a:close/>
              </a:path>
              <a:path w="577850" h="72389">
                <a:moveTo>
                  <a:pt x="134376" y="32411"/>
                </a:moveTo>
                <a:lnTo>
                  <a:pt x="67180" y="32692"/>
                </a:lnTo>
                <a:lnTo>
                  <a:pt x="67208" y="39891"/>
                </a:lnTo>
                <a:lnTo>
                  <a:pt x="134407" y="39610"/>
                </a:lnTo>
                <a:lnTo>
                  <a:pt x="134376" y="32411"/>
                </a:lnTo>
                <a:close/>
              </a:path>
              <a:path w="577850" h="72389">
                <a:moveTo>
                  <a:pt x="134407" y="39610"/>
                </a:moveTo>
                <a:lnTo>
                  <a:pt x="67208" y="39891"/>
                </a:lnTo>
                <a:lnTo>
                  <a:pt x="134408" y="39891"/>
                </a:lnTo>
                <a:lnTo>
                  <a:pt x="134407" y="39610"/>
                </a:lnTo>
                <a:close/>
              </a:path>
              <a:path w="577850" h="72389">
                <a:moveTo>
                  <a:pt x="577602" y="30557"/>
                </a:moveTo>
                <a:lnTo>
                  <a:pt x="134376" y="32411"/>
                </a:lnTo>
                <a:lnTo>
                  <a:pt x="134407" y="39610"/>
                </a:lnTo>
                <a:lnTo>
                  <a:pt x="577631" y="37757"/>
                </a:lnTo>
                <a:lnTo>
                  <a:pt x="577602" y="30557"/>
                </a:lnTo>
                <a:close/>
              </a:path>
            </a:pathLst>
          </a:custGeom>
          <a:solidFill>
            <a:srgbClr val="3274A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4" name="object 584"/>
          <p:cNvSpPr/>
          <p:nvPr/>
        </p:nvSpPr>
        <p:spPr>
          <a:xfrm>
            <a:off x="7228844" y="3091448"/>
            <a:ext cx="575310" cy="72390"/>
          </a:xfrm>
          <a:custGeom>
            <a:avLst/>
            <a:gdLst/>
            <a:ahLst/>
            <a:cxnLst/>
            <a:rect l="l" t="t" r="r" b="b"/>
            <a:pathLst>
              <a:path w="575309" h="72389">
                <a:moveTo>
                  <a:pt x="562593" y="32127"/>
                </a:moveTo>
                <a:lnTo>
                  <a:pt x="507980" y="32127"/>
                </a:lnTo>
                <a:lnTo>
                  <a:pt x="508010" y="39326"/>
                </a:lnTo>
                <a:lnTo>
                  <a:pt x="440813" y="39608"/>
                </a:lnTo>
                <a:lnTo>
                  <a:pt x="440949" y="72017"/>
                </a:lnTo>
                <a:lnTo>
                  <a:pt x="575189" y="35445"/>
                </a:lnTo>
                <a:lnTo>
                  <a:pt x="562593" y="32127"/>
                </a:lnTo>
                <a:close/>
              </a:path>
              <a:path w="575309" h="72389">
                <a:moveTo>
                  <a:pt x="440782" y="32408"/>
                </a:moveTo>
                <a:lnTo>
                  <a:pt x="0" y="34254"/>
                </a:lnTo>
                <a:lnTo>
                  <a:pt x="27" y="41454"/>
                </a:lnTo>
                <a:lnTo>
                  <a:pt x="440813" y="39608"/>
                </a:lnTo>
                <a:lnTo>
                  <a:pt x="440782" y="32408"/>
                </a:lnTo>
                <a:close/>
              </a:path>
              <a:path w="575309" h="72389">
                <a:moveTo>
                  <a:pt x="507980" y="32127"/>
                </a:moveTo>
                <a:lnTo>
                  <a:pt x="440782" y="32408"/>
                </a:lnTo>
                <a:lnTo>
                  <a:pt x="440813" y="39608"/>
                </a:lnTo>
                <a:lnTo>
                  <a:pt x="508010" y="39326"/>
                </a:lnTo>
                <a:lnTo>
                  <a:pt x="507980" y="32127"/>
                </a:lnTo>
                <a:close/>
              </a:path>
              <a:path w="575309" h="72389">
                <a:moveTo>
                  <a:pt x="440646" y="0"/>
                </a:moveTo>
                <a:lnTo>
                  <a:pt x="440782" y="32408"/>
                </a:lnTo>
                <a:lnTo>
                  <a:pt x="562593" y="32127"/>
                </a:lnTo>
                <a:lnTo>
                  <a:pt x="440646" y="0"/>
                </a:lnTo>
                <a:close/>
              </a:path>
            </a:pathLst>
          </a:custGeom>
          <a:solidFill>
            <a:srgbClr val="3274A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5" name="object 585"/>
          <p:cNvSpPr txBox="1"/>
          <p:nvPr/>
        </p:nvSpPr>
        <p:spPr>
          <a:xfrm>
            <a:off x="6899541" y="3081812"/>
            <a:ext cx="33591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5" dirty="0">
                <a:solidFill>
                  <a:srgbClr val="3274AA"/>
                </a:solidFill>
                <a:latin typeface="Arial"/>
                <a:cs typeface="Arial"/>
              </a:rPr>
              <a:t>88</a:t>
            </a:r>
            <a:r>
              <a:rPr sz="800" spc="-65" dirty="0">
                <a:solidFill>
                  <a:srgbClr val="3274AA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3274AA"/>
                </a:solidFill>
                <a:latin typeface="Arial"/>
                <a:cs typeface="Arial"/>
              </a:rPr>
              <a:t>mm</a:t>
            </a:r>
            <a:endParaRPr sz="800">
              <a:latin typeface="Arial"/>
              <a:cs typeface="Arial"/>
            </a:endParaRPr>
          </a:p>
        </p:txBody>
      </p:sp>
      <p:sp>
        <p:nvSpPr>
          <p:cNvPr id="586" name="object 586"/>
          <p:cNvSpPr txBox="1"/>
          <p:nvPr/>
        </p:nvSpPr>
        <p:spPr>
          <a:xfrm>
            <a:off x="6854159" y="990672"/>
            <a:ext cx="18415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95" dirty="0">
                <a:solidFill>
                  <a:srgbClr val="151616"/>
                </a:solidFill>
                <a:latin typeface="Arial"/>
                <a:cs typeface="Arial"/>
              </a:rPr>
              <a:t>1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1</a:t>
            </a:r>
            <a:endParaRPr sz="1200">
              <a:latin typeface="Arial"/>
              <a:cs typeface="Arial"/>
            </a:endParaRPr>
          </a:p>
        </p:txBody>
      </p:sp>
      <p:sp>
        <p:nvSpPr>
          <p:cNvPr id="587" name="object 587"/>
          <p:cNvSpPr/>
          <p:nvPr/>
        </p:nvSpPr>
        <p:spPr>
          <a:xfrm>
            <a:off x="5863556" y="1155772"/>
            <a:ext cx="1016000" cy="654685"/>
          </a:xfrm>
          <a:custGeom>
            <a:avLst/>
            <a:gdLst/>
            <a:ahLst/>
            <a:cxnLst/>
            <a:rect l="l" t="t" r="r" b="b"/>
            <a:pathLst>
              <a:path w="1016000" h="654685">
                <a:moveTo>
                  <a:pt x="1016000" y="0"/>
                </a:moveTo>
                <a:lnTo>
                  <a:pt x="0" y="654052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8" name="object 588"/>
          <p:cNvSpPr/>
          <p:nvPr/>
        </p:nvSpPr>
        <p:spPr>
          <a:xfrm>
            <a:off x="2143979" y="2905189"/>
            <a:ext cx="1905" cy="215265"/>
          </a:xfrm>
          <a:custGeom>
            <a:avLst/>
            <a:gdLst/>
            <a:ahLst/>
            <a:cxnLst/>
            <a:rect l="l" t="t" r="r" b="b"/>
            <a:pathLst>
              <a:path w="1905" h="215264">
                <a:moveTo>
                  <a:pt x="1642" y="0"/>
                </a:moveTo>
                <a:lnTo>
                  <a:pt x="0" y="214782"/>
                </a:lnTo>
              </a:path>
            </a:pathLst>
          </a:custGeom>
          <a:ln w="7199">
            <a:solidFill>
              <a:srgbClr val="3274A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9" name="object 589"/>
          <p:cNvSpPr/>
          <p:nvPr/>
        </p:nvSpPr>
        <p:spPr>
          <a:xfrm>
            <a:off x="1728053" y="2902013"/>
            <a:ext cx="1905" cy="215265"/>
          </a:xfrm>
          <a:custGeom>
            <a:avLst/>
            <a:gdLst/>
            <a:ahLst/>
            <a:cxnLst/>
            <a:rect l="l" t="t" r="r" b="b"/>
            <a:pathLst>
              <a:path w="1905" h="215264">
                <a:moveTo>
                  <a:pt x="1642" y="0"/>
                </a:moveTo>
                <a:lnTo>
                  <a:pt x="0" y="214783"/>
                </a:lnTo>
              </a:path>
            </a:pathLst>
          </a:custGeom>
          <a:ln w="7199">
            <a:solidFill>
              <a:srgbClr val="3274A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0" name="object 590"/>
          <p:cNvSpPr/>
          <p:nvPr/>
        </p:nvSpPr>
        <p:spPr>
          <a:xfrm>
            <a:off x="2144668" y="2994991"/>
            <a:ext cx="336550" cy="72390"/>
          </a:xfrm>
          <a:custGeom>
            <a:avLst/>
            <a:gdLst/>
            <a:ahLst/>
            <a:cxnLst/>
            <a:rect l="l" t="t" r="r" b="b"/>
            <a:pathLst>
              <a:path w="336550" h="72389">
                <a:moveTo>
                  <a:pt x="134660" y="0"/>
                </a:moveTo>
                <a:lnTo>
                  <a:pt x="0" y="34984"/>
                </a:lnTo>
                <a:lnTo>
                  <a:pt x="134114" y="72017"/>
                </a:lnTo>
                <a:lnTo>
                  <a:pt x="134360" y="39608"/>
                </a:lnTo>
                <a:lnTo>
                  <a:pt x="67161" y="39095"/>
                </a:lnTo>
                <a:lnTo>
                  <a:pt x="67218" y="31896"/>
                </a:lnTo>
                <a:lnTo>
                  <a:pt x="134418" y="31896"/>
                </a:lnTo>
                <a:lnTo>
                  <a:pt x="134660" y="0"/>
                </a:lnTo>
                <a:close/>
              </a:path>
              <a:path w="336550" h="72389">
                <a:moveTo>
                  <a:pt x="134414" y="32409"/>
                </a:moveTo>
                <a:lnTo>
                  <a:pt x="134360" y="39608"/>
                </a:lnTo>
                <a:lnTo>
                  <a:pt x="335936" y="41148"/>
                </a:lnTo>
                <a:lnTo>
                  <a:pt x="335995" y="33948"/>
                </a:lnTo>
                <a:lnTo>
                  <a:pt x="134414" y="32409"/>
                </a:lnTo>
                <a:close/>
              </a:path>
              <a:path w="336550" h="72389">
                <a:moveTo>
                  <a:pt x="67218" y="31896"/>
                </a:moveTo>
                <a:lnTo>
                  <a:pt x="67161" y="39095"/>
                </a:lnTo>
                <a:lnTo>
                  <a:pt x="134360" y="39608"/>
                </a:lnTo>
                <a:lnTo>
                  <a:pt x="134414" y="32409"/>
                </a:lnTo>
                <a:lnTo>
                  <a:pt x="67218" y="31896"/>
                </a:lnTo>
                <a:close/>
              </a:path>
              <a:path w="336550" h="72389">
                <a:moveTo>
                  <a:pt x="134418" y="31896"/>
                </a:moveTo>
                <a:lnTo>
                  <a:pt x="67218" y="31896"/>
                </a:lnTo>
                <a:lnTo>
                  <a:pt x="134414" y="32409"/>
                </a:lnTo>
                <a:lnTo>
                  <a:pt x="134418" y="31896"/>
                </a:lnTo>
                <a:close/>
              </a:path>
            </a:pathLst>
          </a:custGeom>
          <a:solidFill>
            <a:srgbClr val="3274A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1" name="object 591"/>
          <p:cNvSpPr/>
          <p:nvPr/>
        </p:nvSpPr>
        <p:spPr>
          <a:xfrm>
            <a:off x="1392746" y="2989767"/>
            <a:ext cx="336550" cy="72390"/>
          </a:xfrm>
          <a:custGeom>
            <a:avLst/>
            <a:gdLst/>
            <a:ahLst/>
            <a:cxnLst/>
            <a:rect l="l" t="t" r="r" b="b"/>
            <a:pathLst>
              <a:path w="336550" h="72389">
                <a:moveTo>
                  <a:pt x="201880" y="0"/>
                </a:moveTo>
                <a:lnTo>
                  <a:pt x="201634" y="32409"/>
                </a:lnTo>
                <a:lnTo>
                  <a:pt x="268833" y="32922"/>
                </a:lnTo>
                <a:lnTo>
                  <a:pt x="268775" y="40121"/>
                </a:lnTo>
                <a:lnTo>
                  <a:pt x="201575" y="40121"/>
                </a:lnTo>
                <a:lnTo>
                  <a:pt x="201333" y="72017"/>
                </a:lnTo>
                <a:lnTo>
                  <a:pt x="324106" y="40121"/>
                </a:lnTo>
                <a:lnTo>
                  <a:pt x="268775" y="40121"/>
                </a:lnTo>
                <a:lnTo>
                  <a:pt x="326081" y="39608"/>
                </a:lnTo>
                <a:lnTo>
                  <a:pt x="335995" y="37033"/>
                </a:lnTo>
                <a:lnTo>
                  <a:pt x="201880" y="0"/>
                </a:lnTo>
                <a:close/>
              </a:path>
              <a:path w="336550" h="72389">
                <a:moveTo>
                  <a:pt x="201634" y="32409"/>
                </a:moveTo>
                <a:lnTo>
                  <a:pt x="201579" y="39608"/>
                </a:lnTo>
                <a:lnTo>
                  <a:pt x="268775" y="40121"/>
                </a:lnTo>
                <a:lnTo>
                  <a:pt x="268833" y="32922"/>
                </a:lnTo>
                <a:lnTo>
                  <a:pt x="201634" y="32409"/>
                </a:lnTo>
                <a:close/>
              </a:path>
              <a:path w="336550" h="72389">
                <a:moveTo>
                  <a:pt x="57" y="30869"/>
                </a:moveTo>
                <a:lnTo>
                  <a:pt x="0" y="38069"/>
                </a:lnTo>
                <a:lnTo>
                  <a:pt x="201579" y="39608"/>
                </a:lnTo>
                <a:lnTo>
                  <a:pt x="201634" y="32409"/>
                </a:lnTo>
                <a:lnTo>
                  <a:pt x="57" y="30869"/>
                </a:lnTo>
                <a:close/>
              </a:path>
            </a:pathLst>
          </a:custGeom>
          <a:solidFill>
            <a:srgbClr val="3274A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2" name="object 592"/>
          <p:cNvSpPr txBox="1"/>
          <p:nvPr/>
        </p:nvSpPr>
        <p:spPr>
          <a:xfrm>
            <a:off x="1776922" y="2950565"/>
            <a:ext cx="337185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5" dirty="0">
                <a:solidFill>
                  <a:srgbClr val="3274AA"/>
                </a:solidFill>
                <a:latin typeface="Arial"/>
                <a:cs typeface="Arial"/>
              </a:rPr>
              <a:t>24</a:t>
            </a:r>
            <a:r>
              <a:rPr sz="800" spc="-70" dirty="0">
                <a:solidFill>
                  <a:srgbClr val="3274AA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3274AA"/>
                </a:solidFill>
                <a:latin typeface="Arial"/>
                <a:cs typeface="Arial"/>
              </a:rPr>
              <a:t>mm</a:t>
            </a:r>
            <a:endParaRPr sz="800">
              <a:latin typeface="Arial"/>
              <a:cs typeface="Arial"/>
            </a:endParaRPr>
          </a:p>
        </p:txBody>
      </p:sp>
      <p:sp>
        <p:nvSpPr>
          <p:cNvPr id="593" name="object 593"/>
          <p:cNvSpPr/>
          <p:nvPr/>
        </p:nvSpPr>
        <p:spPr>
          <a:xfrm>
            <a:off x="4366799" y="2009868"/>
            <a:ext cx="168910" cy="86995"/>
          </a:xfrm>
          <a:custGeom>
            <a:avLst/>
            <a:gdLst/>
            <a:ahLst/>
            <a:cxnLst/>
            <a:rect l="l" t="t" r="r" b="b"/>
            <a:pathLst>
              <a:path w="168910" h="86994">
                <a:moveTo>
                  <a:pt x="168526" y="86987"/>
                </a:moveTo>
                <a:lnTo>
                  <a:pt x="0" y="0"/>
                </a:lnTo>
              </a:path>
            </a:pathLst>
          </a:custGeom>
          <a:ln w="7199">
            <a:solidFill>
              <a:srgbClr val="3274A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4" name="object 594"/>
          <p:cNvSpPr/>
          <p:nvPr/>
        </p:nvSpPr>
        <p:spPr>
          <a:xfrm>
            <a:off x="4614929" y="1529153"/>
            <a:ext cx="248920" cy="128270"/>
          </a:xfrm>
          <a:custGeom>
            <a:avLst/>
            <a:gdLst/>
            <a:ahLst/>
            <a:cxnLst/>
            <a:rect l="l" t="t" r="r" b="b"/>
            <a:pathLst>
              <a:path w="248920" h="128269">
                <a:moveTo>
                  <a:pt x="248500" y="128264"/>
                </a:moveTo>
                <a:lnTo>
                  <a:pt x="0" y="0"/>
                </a:lnTo>
              </a:path>
            </a:pathLst>
          </a:custGeom>
          <a:ln w="7199">
            <a:solidFill>
              <a:srgbClr val="3274A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5" name="object 595"/>
          <p:cNvSpPr/>
          <p:nvPr/>
        </p:nvSpPr>
        <p:spPr>
          <a:xfrm>
            <a:off x="4289471" y="2051146"/>
            <a:ext cx="157480" cy="300355"/>
          </a:xfrm>
          <a:custGeom>
            <a:avLst/>
            <a:gdLst/>
            <a:ahLst/>
            <a:cxnLst/>
            <a:rect l="l" t="t" r="r" b="b"/>
            <a:pathLst>
              <a:path w="157479" h="300355">
                <a:moveTo>
                  <a:pt x="92459" y="117770"/>
                </a:moveTo>
                <a:lnTo>
                  <a:pt x="0" y="296899"/>
                </a:lnTo>
                <a:lnTo>
                  <a:pt x="6400" y="300203"/>
                </a:lnTo>
                <a:lnTo>
                  <a:pt x="98860" y="121074"/>
                </a:lnTo>
                <a:lnTo>
                  <a:pt x="92459" y="117770"/>
                </a:lnTo>
                <a:close/>
              </a:path>
              <a:path w="157479" h="300355">
                <a:moveTo>
                  <a:pt x="144642" y="58058"/>
                </a:moveTo>
                <a:lnTo>
                  <a:pt x="123281" y="58058"/>
                </a:lnTo>
                <a:lnTo>
                  <a:pt x="129682" y="61362"/>
                </a:lnTo>
                <a:lnTo>
                  <a:pt x="98860" y="121074"/>
                </a:lnTo>
                <a:lnTo>
                  <a:pt x="127659" y="135939"/>
                </a:lnTo>
                <a:lnTo>
                  <a:pt x="144642" y="58058"/>
                </a:lnTo>
                <a:close/>
              </a:path>
              <a:path w="157479" h="300355">
                <a:moveTo>
                  <a:pt x="123281" y="58058"/>
                </a:moveTo>
                <a:lnTo>
                  <a:pt x="92459" y="117770"/>
                </a:lnTo>
                <a:lnTo>
                  <a:pt x="98860" y="121074"/>
                </a:lnTo>
                <a:lnTo>
                  <a:pt x="129682" y="61362"/>
                </a:lnTo>
                <a:lnTo>
                  <a:pt x="123281" y="58058"/>
                </a:lnTo>
                <a:close/>
              </a:path>
              <a:path w="157479" h="300355">
                <a:moveTo>
                  <a:pt x="157302" y="0"/>
                </a:moveTo>
                <a:lnTo>
                  <a:pt x="63662" y="102906"/>
                </a:lnTo>
                <a:lnTo>
                  <a:pt x="92459" y="117770"/>
                </a:lnTo>
                <a:lnTo>
                  <a:pt x="123281" y="58058"/>
                </a:lnTo>
                <a:lnTo>
                  <a:pt x="144642" y="58058"/>
                </a:lnTo>
                <a:lnTo>
                  <a:pt x="157302" y="0"/>
                </a:lnTo>
                <a:close/>
              </a:path>
            </a:pathLst>
          </a:custGeom>
          <a:solidFill>
            <a:srgbClr val="3274A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6" name="object 596"/>
          <p:cNvSpPr/>
          <p:nvPr/>
        </p:nvSpPr>
        <p:spPr>
          <a:xfrm>
            <a:off x="4694904" y="1270227"/>
            <a:ext cx="157480" cy="300355"/>
          </a:xfrm>
          <a:custGeom>
            <a:avLst/>
            <a:gdLst/>
            <a:ahLst/>
            <a:cxnLst/>
            <a:rect l="l" t="t" r="r" b="b"/>
            <a:pathLst>
              <a:path w="157479" h="300355">
                <a:moveTo>
                  <a:pt x="29641" y="164264"/>
                </a:moveTo>
                <a:lnTo>
                  <a:pt x="0" y="300203"/>
                </a:lnTo>
                <a:lnTo>
                  <a:pt x="52829" y="242147"/>
                </a:lnTo>
                <a:lnTo>
                  <a:pt x="34019" y="242147"/>
                </a:lnTo>
                <a:lnTo>
                  <a:pt x="27618" y="238842"/>
                </a:lnTo>
                <a:lnTo>
                  <a:pt x="58440" y="179129"/>
                </a:lnTo>
                <a:lnTo>
                  <a:pt x="29641" y="164264"/>
                </a:lnTo>
                <a:close/>
              </a:path>
              <a:path w="157479" h="300355">
                <a:moveTo>
                  <a:pt x="58440" y="179129"/>
                </a:moveTo>
                <a:lnTo>
                  <a:pt x="27618" y="238842"/>
                </a:lnTo>
                <a:lnTo>
                  <a:pt x="34019" y="242147"/>
                </a:lnTo>
                <a:lnTo>
                  <a:pt x="64841" y="182433"/>
                </a:lnTo>
                <a:lnTo>
                  <a:pt x="58440" y="179129"/>
                </a:lnTo>
                <a:close/>
              </a:path>
              <a:path w="157479" h="300355">
                <a:moveTo>
                  <a:pt x="64841" y="182433"/>
                </a:moveTo>
                <a:lnTo>
                  <a:pt x="34019" y="242147"/>
                </a:lnTo>
                <a:lnTo>
                  <a:pt x="52829" y="242147"/>
                </a:lnTo>
                <a:lnTo>
                  <a:pt x="93639" y="197298"/>
                </a:lnTo>
                <a:lnTo>
                  <a:pt x="64841" y="182433"/>
                </a:lnTo>
                <a:close/>
              </a:path>
              <a:path w="157479" h="300355">
                <a:moveTo>
                  <a:pt x="150901" y="0"/>
                </a:moveTo>
                <a:lnTo>
                  <a:pt x="58440" y="179129"/>
                </a:lnTo>
                <a:lnTo>
                  <a:pt x="64841" y="182433"/>
                </a:lnTo>
                <a:lnTo>
                  <a:pt x="157302" y="3305"/>
                </a:lnTo>
                <a:lnTo>
                  <a:pt x="150901" y="0"/>
                </a:lnTo>
                <a:close/>
              </a:path>
            </a:pathLst>
          </a:custGeom>
          <a:solidFill>
            <a:srgbClr val="3274A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7" name="object 597"/>
          <p:cNvSpPr txBox="1"/>
          <p:nvPr/>
        </p:nvSpPr>
        <p:spPr>
          <a:xfrm rot="17880000">
            <a:off x="4410740" y="1752493"/>
            <a:ext cx="328525" cy="101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800"/>
              </a:lnSpc>
            </a:pPr>
            <a:r>
              <a:rPr sz="800" spc="-5" dirty="0">
                <a:solidFill>
                  <a:srgbClr val="3274AA"/>
                </a:solidFill>
                <a:latin typeface="Arial"/>
                <a:cs typeface="Arial"/>
              </a:rPr>
              <a:t>30</a:t>
            </a:r>
            <a:r>
              <a:rPr sz="800" spc="-15" dirty="0">
                <a:solidFill>
                  <a:srgbClr val="3274AA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3274AA"/>
                </a:solidFill>
                <a:latin typeface="Arial"/>
                <a:cs typeface="Arial"/>
              </a:rPr>
              <a:t>mm</a:t>
            </a:r>
            <a:endParaRPr sz="800">
              <a:latin typeface="Arial"/>
              <a:cs typeface="Arial"/>
            </a:endParaRPr>
          </a:p>
        </p:txBody>
      </p:sp>
      <p:sp>
        <p:nvSpPr>
          <p:cNvPr id="598" name="object 598"/>
          <p:cNvSpPr/>
          <p:nvPr/>
        </p:nvSpPr>
        <p:spPr>
          <a:xfrm>
            <a:off x="2171030" y="830937"/>
            <a:ext cx="4445" cy="318770"/>
          </a:xfrm>
          <a:custGeom>
            <a:avLst/>
            <a:gdLst/>
            <a:ahLst/>
            <a:cxnLst/>
            <a:rect l="l" t="t" r="r" b="b"/>
            <a:pathLst>
              <a:path w="4444" h="318769">
                <a:moveTo>
                  <a:pt x="0" y="318480"/>
                </a:moveTo>
                <a:lnTo>
                  <a:pt x="3930" y="0"/>
                </a:lnTo>
              </a:path>
            </a:pathLst>
          </a:custGeom>
          <a:ln w="7199">
            <a:solidFill>
              <a:srgbClr val="3274A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9" name="object 599"/>
          <p:cNvSpPr/>
          <p:nvPr/>
        </p:nvSpPr>
        <p:spPr>
          <a:xfrm>
            <a:off x="1656680" y="824586"/>
            <a:ext cx="4445" cy="318770"/>
          </a:xfrm>
          <a:custGeom>
            <a:avLst/>
            <a:gdLst/>
            <a:ahLst/>
            <a:cxnLst/>
            <a:rect l="l" t="t" r="r" b="b"/>
            <a:pathLst>
              <a:path w="4444" h="318769">
                <a:moveTo>
                  <a:pt x="0" y="318481"/>
                </a:moveTo>
                <a:lnTo>
                  <a:pt x="3930" y="0"/>
                </a:lnTo>
              </a:path>
            </a:pathLst>
          </a:custGeom>
          <a:ln w="7199">
            <a:solidFill>
              <a:srgbClr val="3274A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0" name="object 600"/>
          <p:cNvSpPr/>
          <p:nvPr/>
        </p:nvSpPr>
        <p:spPr>
          <a:xfrm>
            <a:off x="2173852" y="886582"/>
            <a:ext cx="336550" cy="72390"/>
          </a:xfrm>
          <a:custGeom>
            <a:avLst/>
            <a:gdLst/>
            <a:ahLst/>
            <a:cxnLst/>
            <a:rect l="l" t="t" r="r" b="b"/>
            <a:pathLst>
              <a:path w="336550" h="72390">
                <a:moveTo>
                  <a:pt x="134827" y="0"/>
                </a:moveTo>
                <a:lnTo>
                  <a:pt x="0" y="34347"/>
                </a:lnTo>
                <a:lnTo>
                  <a:pt x="133938" y="72014"/>
                </a:lnTo>
                <a:lnTo>
                  <a:pt x="134338" y="39605"/>
                </a:lnTo>
                <a:lnTo>
                  <a:pt x="67147" y="38775"/>
                </a:lnTo>
                <a:lnTo>
                  <a:pt x="67233" y="31574"/>
                </a:lnTo>
                <a:lnTo>
                  <a:pt x="134437" y="31574"/>
                </a:lnTo>
                <a:lnTo>
                  <a:pt x="134827" y="0"/>
                </a:lnTo>
                <a:close/>
              </a:path>
              <a:path w="336550" h="72390">
                <a:moveTo>
                  <a:pt x="134426" y="32404"/>
                </a:moveTo>
                <a:lnTo>
                  <a:pt x="134338" y="39605"/>
                </a:lnTo>
                <a:lnTo>
                  <a:pt x="335908" y="42094"/>
                </a:lnTo>
                <a:lnTo>
                  <a:pt x="335995" y="34894"/>
                </a:lnTo>
                <a:lnTo>
                  <a:pt x="134426" y="32404"/>
                </a:lnTo>
                <a:close/>
              </a:path>
              <a:path w="336550" h="72390">
                <a:moveTo>
                  <a:pt x="67233" y="31574"/>
                </a:moveTo>
                <a:lnTo>
                  <a:pt x="67147" y="38775"/>
                </a:lnTo>
                <a:lnTo>
                  <a:pt x="134338" y="39605"/>
                </a:lnTo>
                <a:lnTo>
                  <a:pt x="134426" y="32404"/>
                </a:lnTo>
                <a:lnTo>
                  <a:pt x="67233" y="31574"/>
                </a:lnTo>
                <a:close/>
              </a:path>
              <a:path w="336550" h="72390">
                <a:moveTo>
                  <a:pt x="134437" y="31574"/>
                </a:moveTo>
                <a:lnTo>
                  <a:pt x="67233" y="31574"/>
                </a:lnTo>
                <a:lnTo>
                  <a:pt x="134426" y="32404"/>
                </a:lnTo>
                <a:lnTo>
                  <a:pt x="134437" y="31574"/>
                </a:lnTo>
                <a:close/>
              </a:path>
            </a:pathLst>
          </a:custGeom>
          <a:solidFill>
            <a:srgbClr val="3274A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1" name="object 601"/>
          <p:cNvSpPr/>
          <p:nvPr/>
        </p:nvSpPr>
        <p:spPr>
          <a:xfrm>
            <a:off x="1323507" y="876913"/>
            <a:ext cx="336550" cy="72390"/>
          </a:xfrm>
          <a:custGeom>
            <a:avLst/>
            <a:gdLst/>
            <a:ahLst/>
            <a:cxnLst/>
            <a:rect l="l" t="t" r="r" b="b"/>
            <a:pathLst>
              <a:path w="336550" h="72390">
                <a:moveTo>
                  <a:pt x="202056" y="0"/>
                </a:moveTo>
                <a:lnTo>
                  <a:pt x="201656" y="32408"/>
                </a:lnTo>
                <a:lnTo>
                  <a:pt x="268847" y="33238"/>
                </a:lnTo>
                <a:lnTo>
                  <a:pt x="268761" y="40439"/>
                </a:lnTo>
                <a:lnTo>
                  <a:pt x="201557" y="40439"/>
                </a:lnTo>
                <a:lnTo>
                  <a:pt x="201168" y="72014"/>
                </a:lnTo>
                <a:lnTo>
                  <a:pt x="325112" y="40439"/>
                </a:lnTo>
                <a:lnTo>
                  <a:pt x="268761" y="40439"/>
                </a:lnTo>
                <a:lnTo>
                  <a:pt x="201568" y="39609"/>
                </a:lnTo>
                <a:lnTo>
                  <a:pt x="328370" y="39609"/>
                </a:lnTo>
                <a:lnTo>
                  <a:pt x="335995" y="37666"/>
                </a:lnTo>
                <a:lnTo>
                  <a:pt x="202056" y="0"/>
                </a:lnTo>
                <a:close/>
              </a:path>
              <a:path w="336550" h="72390">
                <a:moveTo>
                  <a:pt x="201656" y="32408"/>
                </a:moveTo>
                <a:lnTo>
                  <a:pt x="201568" y="39609"/>
                </a:lnTo>
                <a:lnTo>
                  <a:pt x="268761" y="40439"/>
                </a:lnTo>
                <a:lnTo>
                  <a:pt x="268847" y="33238"/>
                </a:lnTo>
                <a:lnTo>
                  <a:pt x="201656" y="32408"/>
                </a:lnTo>
                <a:close/>
              </a:path>
              <a:path w="336550" h="72390">
                <a:moveTo>
                  <a:pt x="86" y="29919"/>
                </a:moveTo>
                <a:lnTo>
                  <a:pt x="0" y="37119"/>
                </a:lnTo>
                <a:lnTo>
                  <a:pt x="201568" y="39609"/>
                </a:lnTo>
                <a:lnTo>
                  <a:pt x="201656" y="32408"/>
                </a:lnTo>
                <a:lnTo>
                  <a:pt x="86" y="29919"/>
                </a:lnTo>
                <a:close/>
              </a:path>
            </a:pathLst>
          </a:custGeom>
          <a:solidFill>
            <a:srgbClr val="3274A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2" name="object 602"/>
          <p:cNvSpPr txBox="1"/>
          <p:nvPr/>
        </p:nvSpPr>
        <p:spPr>
          <a:xfrm>
            <a:off x="1756574" y="834115"/>
            <a:ext cx="337820" cy="168275"/>
          </a:xfrm>
          <a:prstGeom prst="rect">
            <a:avLst/>
          </a:prstGeom>
        </p:spPr>
        <p:txBody>
          <a:bodyPr vert="horz" wrap="square" lIns="0" tIns="184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5"/>
              </a:spcBef>
            </a:pPr>
            <a:r>
              <a:rPr sz="800" spc="-5" dirty="0">
                <a:solidFill>
                  <a:srgbClr val="3274AA"/>
                </a:solidFill>
                <a:latin typeface="Arial"/>
                <a:cs typeface="Arial"/>
              </a:rPr>
              <a:t>28</a:t>
            </a:r>
            <a:r>
              <a:rPr sz="800" spc="-75" dirty="0">
                <a:solidFill>
                  <a:srgbClr val="3274AA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3274AA"/>
                </a:solidFill>
                <a:latin typeface="Arial"/>
                <a:cs typeface="Arial"/>
              </a:rPr>
              <a:t>mm</a:t>
            </a:r>
            <a:endParaRPr sz="800">
              <a:latin typeface="Arial"/>
              <a:cs typeface="Arial"/>
            </a:endParaRPr>
          </a:p>
        </p:txBody>
      </p:sp>
      <p:sp>
        <p:nvSpPr>
          <p:cNvPr id="603" name="object 603"/>
          <p:cNvSpPr/>
          <p:nvPr/>
        </p:nvSpPr>
        <p:spPr>
          <a:xfrm>
            <a:off x="3047332" y="3089343"/>
            <a:ext cx="0" cy="191770"/>
          </a:xfrm>
          <a:custGeom>
            <a:avLst/>
            <a:gdLst/>
            <a:ahLst/>
            <a:cxnLst/>
            <a:rect l="l" t="t" r="r" b="b"/>
            <a:pathLst>
              <a:path h="191770">
                <a:moveTo>
                  <a:pt x="0" y="0"/>
                </a:moveTo>
                <a:lnTo>
                  <a:pt x="0" y="191599"/>
                </a:lnTo>
              </a:path>
            </a:pathLst>
          </a:custGeom>
          <a:ln w="7199">
            <a:solidFill>
              <a:srgbClr val="3274A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4" name="object 604"/>
          <p:cNvSpPr/>
          <p:nvPr/>
        </p:nvSpPr>
        <p:spPr>
          <a:xfrm>
            <a:off x="2758407" y="3089343"/>
            <a:ext cx="0" cy="191770"/>
          </a:xfrm>
          <a:custGeom>
            <a:avLst/>
            <a:gdLst/>
            <a:ahLst/>
            <a:cxnLst/>
            <a:rect l="l" t="t" r="r" b="b"/>
            <a:pathLst>
              <a:path h="191770">
                <a:moveTo>
                  <a:pt x="0" y="0"/>
                </a:moveTo>
                <a:lnTo>
                  <a:pt x="0" y="191599"/>
                </a:lnTo>
              </a:path>
            </a:pathLst>
          </a:custGeom>
          <a:ln w="7199">
            <a:solidFill>
              <a:srgbClr val="3274A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5" name="object 605"/>
          <p:cNvSpPr/>
          <p:nvPr/>
        </p:nvSpPr>
        <p:spPr>
          <a:xfrm>
            <a:off x="3047332" y="3154932"/>
            <a:ext cx="336550" cy="72390"/>
          </a:xfrm>
          <a:custGeom>
            <a:avLst/>
            <a:gdLst/>
            <a:ahLst/>
            <a:cxnLst/>
            <a:rect l="l" t="t" r="r" b="b"/>
            <a:pathLst>
              <a:path w="336550" h="72389">
                <a:moveTo>
                  <a:pt x="134391" y="0"/>
                </a:moveTo>
                <a:lnTo>
                  <a:pt x="0" y="36009"/>
                </a:lnTo>
                <a:lnTo>
                  <a:pt x="134391" y="72020"/>
                </a:lnTo>
                <a:lnTo>
                  <a:pt x="134391" y="39610"/>
                </a:lnTo>
                <a:lnTo>
                  <a:pt x="67193" y="39610"/>
                </a:lnTo>
                <a:lnTo>
                  <a:pt x="67193" y="32410"/>
                </a:lnTo>
                <a:lnTo>
                  <a:pt x="134391" y="32410"/>
                </a:lnTo>
                <a:lnTo>
                  <a:pt x="134391" y="0"/>
                </a:lnTo>
                <a:close/>
              </a:path>
              <a:path w="336550" h="72389">
                <a:moveTo>
                  <a:pt x="134391" y="32410"/>
                </a:moveTo>
                <a:lnTo>
                  <a:pt x="67193" y="32410"/>
                </a:lnTo>
                <a:lnTo>
                  <a:pt x="67193" y="39610"/>
                </a:lnTo>
                <a:lnTo>
                  <a:pt x="134391" y="39610"/>
                </a:lnTo>
                <a:lnTo>
                  <a:pt x="134391" y="32410"/>
                </a:lnTo>
                <a:close/>
              </a:path>
              <a:path w="336550" h="72389">
                <a:moveTo>
                  <a:pt x="335977" y="32410"/>
                </a:moveTo>
                <a:lnTo>
                  <a:pt x="134391" y="32410"/>
                </a:lnTo>
                <a:lnTo>
                  <a:pt x="134391" y="39610"/>
                </a:lnTo>
                <a:lnTo>
                  <a:pt x="335977" y="39610"/>
                </a:lnTo>
                <a:lnTo>
                  <a:pt x="335977" y="32410"/>
                </a:lnTo>
                <a:close/>
              </a:path>
            </a:pathLst>
          </a:custGeom>
          <a:solidFill>
            <a:srgbClr val="3274A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6" name="object 606"/>
          <p:cNvSpPr/>
          <p:nvPr/>
        </p:nvSpPr>
        <p:spPr>
          <a:xfrm>
            <a:off x="2422429" y="3154932"/>
            <a:ext cx="336550" cy="72390"/>
          </a:xfrm>
          <a:custGeom>
            <a:avLst/>
            <a:gdLst/>
            <a:ahLst/>
            <a:cxnLst/>
            <a:rect l="l" t="t" r="r" b="b"/>
            <a:pathLst>
              <a:path w="336550" h="72389">
                <a:moveTo>
                  <a:pt x="201584" y="0"/>
                </a:moveTo>
                <a:lnTo>
                  <a:pt x="201584" y="72020"/>
                </a:lnTo>
                <a:lnTo>
                  <a:pt x="322540" y="39610"/>
                </a:lnTo>
                <a:lnTo>
                  <a:pt x="268782" y="39610"/>
                </a:lnTo>
                <a:lnTo>
                  <a:pt x="268782" y="32410"/>
                </a:lnTo>
                <a:lnTo>
                  <a:pt x="322544" y="32410"/>
                </a:lnTo>
                <a:lnTo>
                  <a:pt x="201584" y="0"/>
                </a:lnTo>
                <a:close/>
              </a:path>
              <a:path w="336550" h="72389">
                <a:moveTo>
                  <a:pt x="201584" y="32410"/>
                </a:moveTo>
                <a:lnTo>
                  <a:pt x="0" y="32410"/>
                </a:lnTo>
                <a:lnTo>
                  <a:pt x="0" y="39610"/>
                </a:lnTo>
                <a:lnTo>
                  <a:pt x="201584" y="39610"/>
                </a:lnTo>
                <a:lnTo>
                  <a:pt x="201584" y="32410"/>
                </a:lnTo>
                <a:close/>
              </a:path>
              <a:path w="336550" h="72389">
                <a:moveTo>
                  <a:pt x="322544" y="32410"/>
                </a:moveTo>
                <a:lnTo>
                  <a:pt x="268782" y="32410"/>
                </a:lnTo>
                <a:lnTo>
                  <a:pt x="268782" y="39610"/>
                </a:lnTo>
                <a:lnTo>
                  <a:pt x="322540" y="39610"/>
                </a:lnTo>
                <a:lnTo>
                  <a:pt x="335977" y="36009"/>
                </a:lnTo>
                <a:lnTo>
                  <a:pt x="322544" y="32410"/>
                </a:lnTo>
                <a:close/>
              </a:path>
            </a:pathLst>
          </a:custGeom>
          <a:solidFill>
            <a:srgbClr val="3274A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7" name="object 607"/>
          <p:cNvSpPr txBox="1"/>
          <p:nvPr/>
        </p:nvSpPr>
        <p:spPr>
          <a:xfrm>
            <a:off x="2746768" y="3106208"/>
            <a:ext cx="30797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5" dirty="0">
                <a:solidFill>
                  <a:srgbClr val="3274AA"/>
                </a:solidFill>
                <a:latin typeface="Arial"/>
                <a:cs typeface="Arial"/>
              </a:rPr>
              <a:t>16mm</a:t>
            </a:r>
            <a:endParaRPr sz="800">
              <a:latin typeface="Arial"/>
              <a:cs typeface="Arial"/>
            </a:endParaRPr>
          </a:p>
        </p:txBody>
      </p:sp>
      <p:sp>
        <p:nvSpPr>
          <p:cNvPr id="608" name="object 608"/>
          <p:cNvSpPr/>
          <p:nvPr/>
        </p:nvSpPr>
        <p:spPr>
          <a:xfrm>
            <a:off x="6377928" y="4233926"/>
            <a:ext cx="1588770" cy="0"/>
          </a:xfrm>
          <a:custGeom>
            <a:avLst/>
            <a:gdLst/>
            <a:ahLst/>
            <a:cxnLst/>
            <a:rect l="l" t="t" r="r" b="b"/>
            <a:pathLst>
              <a:path w="1588770">
                <a:moveTo>
                  <a:pt x="0" y="0"/>
                </a:moveTo>
                <a:lnTo>
                  <a:pt x="1588601" y="0"/>
                </a:lnTo>
              </a:path>
            </a:pathLst>
          </a:custGeom>
          <a:ln w="3175">
            <a:solidFill>
              <a:srgbClr val="3274A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9" name="object 609"/>
          <p:cNvSpPr/>
          <p:nvPr/>
        </p:nvSpPr>
        <p:spPr>
          <a:xfrm>
            <a:off x="6377928" y="3383028"/>
            <a:ext cx="1588770" cy="0"/>
          </a:xfrm>
          <a:custGeom>
            <a:avLst/>
            <a:gdLst/>
            <a:ahLst/>
            <a:cxnLst/>
            <a:rect l="l" t="t" r="r" b="b"/>
            <a:pathLst>
              <a:path w="1588770">
                <a:moveTo>
                  <a:pt x="0" y="0"/>
                </a:moveTo>
                <a:lnTo>
                  <a:pt x="1588601" y="0"/>
                </a:lnTo>
              </a:path>
            </a:pathLst>
          </a:custGeom>
          <a:ln w="3175">
            <a:solidFill>
              <a:srgbClr val="3274A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0" name="object 610"/>
          <p:cNvSpPr/>
          <p:nvPr/>
        </p:nvSpPr>
        <p:spPr>
          <a:xfrm>
            <a:off x="7876530" y="3987115"/>
            <a:ext cx="0" cy="247015"/>
          </a:xfrm>
          <a:custGeom>
            <a:avLst/>
            <a:gdLst/>
            <a:ahLst/>
            <a:cxnLst/>
            <a:rect l="l" t="t" r="r" b="b"/>
            <a:pathLst>
              <a:path h="247014">
                <a:moveTo>
                  <a:pt x="0" y="0"/>
                </a:moveTo>
                <a:lnTo>
                  <a:pt x="0" y="246811"/>
                </a:lnTo>
              </a:path>
            </a:pathLst>
          </a:custGeom>
          <a:ln w="3175">
            <a:solidFill>
              <a:srgbClr val="3274A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1" name="object 611"/>
          <p:cNvSpPr/>
          <p:nvPr/>
        </p:nvSpPr>
        <p:spPr>
          <a:xfrm>
            <a:off x="7840519" y="4099535"/>
            <a:ext cx="72390" cy="134620"/>
          </a:xfrm>
          <a:custGeom>
            <a:avLst/>
            <a:gdLst/>
            <a:ahLst/>
            <a:cxnLst/>
            <a:rect l="l" t="t" r="r" b="b"/>
            <a:pathLst>
              <a:path w="72390" h="134620">
                <a:moveTo>
                  <a:pt x="72021" y="0"/>
                </a:moveTo>
                <a:lnTo>
                  <a:pt x="0" y="0"/>
                </a:lnTo>
                <a:lnTo>
                  <a:pt x="36010" y="134391"/>
                </a:lnTo>
                <a:lnTo>
                  <a:pt x="72021" y="0"/>
                </a:lnTo>
                <a:close/>
              </a:path>
            </a:pathLst>
          </a:custGeom>
          <a:solidFill>
            <a:srgbClr val="3274A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2" name="object 612"/>
          <p:cNvSpPr/>
          <p:nvPr/>
        </p:nvSpPr>
        <p:spPr>
          <a:xfrm>
            <a:off x="7876530" y="3383028"/>
            <a:ext cx="0" cy="241300"/>
          </a:xfrm>
          <a:custGeom>
            <a:avLst/>
            <a:gdLst/>
            <a:ahLst/>
            <a:cxnLst/>
            <a:rect l="l" t="t" r="r" b="b"/>
            <a:pathLst>
              <a:path h="241300">
                <a:moveTo>
                  <a:pt x="0" y="0"/>
                </a:moveTo>
                <a:lnTo>
                  <a:pt x="0" y="240940"/>
                </a:lnTo>
              </a:path>
            </a:pathLst>
          </a:custGeom>
          <a:ln w="3175">
            <a:solidFill>
              <a:srgbClr val="3274A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3" name="object 613"/>
          <p:cNvSpPr/>
          <p:nvPr/>
        </p:nvSpPr>
        <p:spPr>
          <a:xfrm>
            <a:off x="7840519" y="3383028"/>
            <a:ext cx="72390" cy="134620"/>
          </a:xfrm>
          <a:custGeom>
            <a:avLst/>
            <a:gdLst/>
            <a:ahLst/>
            <a:cxnLst/>
            <a:rect l="l" t="t" r="r" b="b"/>
            <a:pathLst>
              <a:path w="72390" h="134620">
                <a:moveTo>
                  <a:pt x="36010" y="0"/>
                </a:moveTo>
                <a:lnTo>
                  <a:pt x="0" y="134391"/>
                </a:lnTo>
                <a:lnTo>
                  <a:pt x="72021" y="134391"/>
                </a:lnTo>
                <a:lnTo>
                  <a:pt x="36010" y="0"/>
                </a:lnTo>
                <a:close/>
              </a:path>
            </a:pathLst>
          </a:custGeom>
          <a:solidFill>
            <a:srgbClr val="3274A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4" name="object 614"/>
          <p:cNvSpPr txBox="1"/>
          <p:nvPr/>
        </p:nvSpPr>
        <p:spPr>
          <a:xfrm>
            <a:off x="7794690" y="3635869"/>
            <a:ext cx="164465" cy="335915"/>
          </a:xfrm>
          <a:prstGeom prst="rect">
            <a:avLst/>
          </a:prstGeom>
        </p:spPr>
        <p:txBody>
          <a:bodyPr vert="vert270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800" spc="-5" dirty="0">
                <a:solidFill>
                  <a:srgbClr val="3274AA"/>
                </a:solidFill>
                <a:latin typeface="Arial"/>
                <a:cs typeface="Arial"/>
              </a:rPr>
              <a:t>48</a:t>
            </a:r>
            <a:r>
              <a:rPr sz="800" spc="-65" dirty="0">
                <a:solidFill>
                  <a:srgbClr val="3274AA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3274AA"/>
                </a:solidFill>
                <a:latin typeface="Arial"/>
                <a:cs typeface="Arial"/>
              </a:rPr>
              <a:t>mm</a:t>
            </a:r>
            <a:endParaRPr sz="800">
              <a:latin typeface="Arial"/>
              <a:cs typeface="Arial"/>
            </a:endParaRPr>
          </a:p>
        </p:txBody>
      </p:sp>
      <p:sp>
        <p:nvSpPr>
          <p:cNvPr id="615" name="object 615"/>
          <p:cNvSpPr/>
          <p:nvPr/>
        </p:nvSpPr>
        <p:spPr>
          <a:xfrm>
            <a:off x="5965178" y="4322829"/>
            <a:ext cx="0" cy="280670"/>
          </a:xfrm>
          <a:custGeom>
            <a:avLst/>
            <a:gdLst/>
            <a:ahLst/>
            <a:cxnLst/>
            <a:rect l="l" t="t" r="r" b="b"/>
            <a:pathLst>
              <a:path h="280670">
                <a:moveTo>
                  <a:pt x="0" y="0"/>
                </a:moveTo>
                <a:lnTo>
                  <a:pt x="0" y="280501"/>
                </a:lnTo>
              </a:path>
            </a:pathLst>
          </a:custGeom>
          <a:ln w="3175">
            <a:solidFill>
              <a:srgbClr val="3274A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6" name="object 616"/>
          <p:cNvSpPr/>
          <p:nvPr/>
        </p:nvSpPr>
        <p:spPr>
          <a:xfrm>
            <a:off x="5596877" y="4322829"/>
            <a:ext cx="0" cy="280670"/>
          </a:xfrm>
          <a:custGeom>
            <a:avLst/>
            <a:gdLst/>
            <a:ahLst/>
            <a:cxnLst/>
            <a:rect l="l" t="t" r="r" b="b"/>
            <a:pathLst>
              <a:path h="280670">
                <a:moveTo>
                  <a:pt x="0" y="0"/>
                </a:moveTo>
                <a:lnTo>
                  <a:pt x="0" y="280501"/>
                </a:lnTo>
              </a:path>
            </a:pathLst>
          </a:custGeom>
          <a:ln w="3175">
            <a:solidFill>
              <a:srgbClr val="3274A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7" name="object 617"/>
          <p:cNvSpPr/>
          <p:nvPr/>
        </p:nvSpPr>
        <p:spPr>
          <a:xfrm>
            <a:off x="5965178" y="4513330"/>
            <a:ext cx="336550" cy="0"/>
          </a:xfrm>
          <a:custGeom>
            <a:avLst/>
            <a:gdLst/>
            <a:ahLst/>
            <a:cxnLst/>
            <a:rect l="l" t="t" r="r" b="b"/>
            <a:pathLst>
              <a:path w="336550">
                <a:moveTo>
                  <a:pt x="335977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3274A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8" name="object 618"/>
          <p:cNvSpPr/>
          <p:nvPr/>
        </p:nvSpPr>
        <p:spPr>
          <a:xfrm>
            <a:off x="5965178" y="4477319"/>
            <a:ext cx="134620" cy="72390"/>
          </a:xfrm>
          <a:custGeom>
            <a:avLst/>
            <a:gdLst/>
            <a:ahLst/>
            <a:cxnLst/>
            <a:rect l="l" t="t" r="r" b="b"/>
            <a:pathLst>
              <a:path w="134620" h="72389">
                <a:moveTo>
                  <a:pt x="134391" y="0"/>
                </a:moveTo>
                <a:lnTo>
                  <a:pt x="0" y="36010"/>
                </a:lnTo>
                <a:lnTo>
                  <a:pt x="134391" y="72021"/>
                </a:lnTo>
                <a:lnTo>
                  <a:pt x="134391" y="0"/>
                </a:lnTo>
                <a:close/>
              </a:path>
            </a:pathLst>
          </a:custGeom>
          <a:solidFill>
            <a:srgbClr val="3274A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9" name="object 619"/>
          <p:cNvSpPr/>
          <p:nvPr/>
        </p:nvSpPr>
        <p:spPr>
          <a:xfrm>
            <a:off x="5260900" y="4513330"/>
            <a:ext cx="336550" cy="0"/>
          </a:xfrm>
          <a:custGeom>
            <a:avLst/>
            <a:gdLst/>
            <a:ahLst/>
            <a:cxnLst/>
            <a:rect l="l" t="t" r="r" b="b"/>
            <a:pathLst>
              <a:path w="336550">
                <a:moveTo>
                  <a:pt x="335977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3274A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0" name="object 620"/>
          <p:cNvSpPr/>
          <p:nvPr/>
        </p:nvSpPr>
        <p:spPr>
          <a:xfrm>
            <a:off x="5462484" y="4477319"/>
            <a:ext cx="134620" cy="72390"/>
          </a:xfrm>
          <a:custGeom>
            <a:avLst/>
            <a:gdLst/>
            <a:ahLst/>
            <a:cxnLst/>
            <a:rect l="l" t="t" r="r" b="b"/>
            <a:pathLst>
              <a:path w="134620" h="72389">
                <a:moveTo>
                  <a:pt x="0" y="0"/>
                </a:moveTo>
                <a:lnTo>
                  <a:pt x="0" y="72021"/>
                </a:lnTo>
                <a:lnTo>
                  <a:pt x="134392" y="36010"/>
                </a:lnTo>
                <a:lnTo>
                  <a:pt x="0" y="0"/>
                </a:lnTo>
                <a:close/>
              </a:path>
            </a:pathLst>
          </a:custGeom>
          <a:solidFill>
            <a:srgbClr val="3274A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1" name="object 621"/>
          <p:cNvSpPr txBox="1"/>
          <p:nvPr/>
        </p:nvSpPr>
        <p:spPr>
          <a:xfrm>
            <a:off x="5626271" y="4428417"/>
            <a:ext cx="30797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5" dirty="0">
                <a:solidFill>
                  <a:srgbClr val="3274AA"/>
                </a:solidFill>
                <a:latin typeface="Arial"/>
                <a:cs typeface="Arial"/>
              </a:rPr>
              <a:t>20mm</a:t>
            </a:r>
            <a:endParaRPr sz="800">
              <a:latin typeface="Arial"/>
              <a:cs typeface="Arial"/>
            </a:endParaRPr>
          </a:p>
        </p:txBody>
      </p:sp>
      <p:sp>
        <p:nvSpPr>
          <p:cNvPr id="622" name="object 622"/>
          <p:cNvSpPr/>
          <p:nvPr/>
        </p:nvSpPr>
        <p:spPr>
          <a:xfrm>
            <a:off x="8420022" y="1256964"/>
            <a:ext cx="869950" cy="1589405"/>
          </a:xfrm>
          <a:custGeom>
            <a:avLst/>
            <a:gdLst/>
            <a:ahLst/>
            <a:cxnLst/>
            <a:rect l="l" t="t" r="r" b="b"/>
            <a:pathLst>
              <a:path w="869950" h="1589405">
                <a:moveTo>
                  <a:pt x="0" y="0"/>
                </a:moveTo>
                <a:lnTo>
                  <a:pt x="869643" y="0"/>
                </a:lnTo>
                <a:lnTo>
                  <a:pt x="869643" y="1589260"/>
                </a:lnTo>
                <a:lnTo>
                  <a:pt x="0" y="1589260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3" name="object 623"/>
          <p:cNvSpPr/>
          <p:nvPr/>
        </p:nvSpPr>
        <p:spPr>
          <a:xfrm>
            <a:off x="8597700" y="1211244"/>
            <a:ext cx="514350" cy="1036319"/>
          </a:xfrm>
          <a:custGeom>
            <a:avLst/>
            <a:gdLst/>
            <a:ahLst/>
            <a:cxnLst/>
            <a:rect l="l" t="t" r="r" b="b"/>
            <a:pathLst>
              <a:path w="514350" h="1036319">
                <a:moveTo>
                  <a:pt x="0" y="0"/>
                </a:moveTo>
                <a:lnTo>
                  <a:pt x="514350" y="0"/>
                </a:lnTo>
                <a:lnTo>
                  <a:pt x="514350" y="1036318"/>
                </a:lnTo>
                <a:lnTo>
                  <a:pt x="0" y="1036318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4" name="object 624"/>
          <p:cNvSpPr/>
          <p:nvPr/>
        </p:nvSpPr>
        <p:spPr>
          <a:xfrm>
            <a:off x="8597700" y="1211244"/>
            <a:ext cx="514350" cy="1036319"/>
          </a:xfrm>
          <a:custGeom>
            <a:avLst/>
            <a:gdLst/>
            <a:ahLst/>
            <a:cxnLst/>
            <a:rect l="l" t="t" r="r" b="b"/>
            <a:pathLst>
              <a:path w="514350" h="1036319">
                <a:moveTo>
                  <a:pt x="0" y="0"/>
                </a:moveTo>
                <a:lnTo>
                  <a:pt x="514350" y="0"/>
                </a:lnTo>
                <a:lnTo>
                  <a:pt x="514350" y="1036318"/>
                </a:lnTo>
                <a:lnTo>
                  <a:pt x="0" y="1036318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5" name="object 625"/>
          <p:cNvSpPr/>
          <p:nvPr/>
        </p:nvSpPr>
        <p:spPr>
          <a:xfrm>
            <a:off x="8420230" y="2344575"/>
            <a:ext cx="871219" cy="41275"/>
          </a:xfrm>
          <a:custGeom>
            <a:avLst/>
            <a:gdLst/>
            <a:ahLst/>
            <a:cxnLst/>
            <a:rect l="l" t="t" r="r" b="b"/>
            <a:pathLst>
              <a:path w="871220" h="41275">
                <a:moveTo>
                  <a:pt x="0" y="0"/>
                </a:moveTo>
                <a:lnTo>
                  <a:pt x="870659" y="0"/>
                </a:lnTo>
                <a:lnTo>
                  <a:pt x="870659" y="41273"/>
                </a:lnTo>
                <a:lnTo>
                  <a:pt x="0" y="41273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6" name="object 626"/>
          <p:cNvSpPr/>
          <p:nvPr/>
        </p:nvSpPr>
        <p:spPr>
          <a:xfrm>
            <a:off x="8666518" y="1217217"/>
            <a:ext cx="369570" cy="0"/>
          </a:xfrm>
          <a:custGeom>
            <a:avLst/>
            <a:gdLst/>
            <a:ahLst/>
            <a:cxnLst/>
            <a:rect l="l" t="t" r="r" b="b"/>
            <a:pathLst>
              <a:path w="369570">
                <a:moveTo>
                  <a:pt x="0" y="0"/>
                </a:moveTo>
                <a:lnTo>
                  <a:pt x="369571" y="0"/>
                </a:lnTo>
              </a:path>
            </a:pathLst>
          </a:custGeom>
          <a:ln w="42163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7" name="object 627"/>
          <p:cNvSpPr/>
          <p:nvPr/>
        </p:nvSpPr>
        <p:spPr>
          <a:xfrm>
            <a:off x="8666518" y="1196135"/>
            <a:ext cx="369570" cy="42545"/>
          </a:xfrm>
          <a:custGeom>
            <a:avLst/>
            <a:gdLst/>
            <a:ahLst/>
            <a:cxnLst/>
            <a:rect l="l" t="t" r="r" b="b"/>
            <a:pathLst>
              <a:path w="369570" h="42544">
                <a:moveTo>
                  <a:pt x="0" y="0"/>
                </a:moveTo>
                <a:lnTo>
                  <a:pt x="369571" y="0"/>
                </a:lnTo>
                <a:lnTo>
                  <a:pt x="369571" y="42163"/>
                </a:lnTo>
                <a:lnTo>
                  <a:pt x="0" y="42163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8" name="object 628"/>
          <p:cNvSpPr/>
          <p:nvPr/>
        </p:nvSpPr>
        <p:spPr>
          <a:xfrm>
            <a:off x="8638937" y="1276980"/>
            <a:ext cx="62230" cy="18415"/>
          </a:xfrm>
          <a:custGeom>
            <a:avLst/>
            <a:gdLst/>
            <a:ahLst/>
            <a:cxnLst/>
            <a:rect l="l" t="t" r="r" b="b"/>
            <a:pathLst>
              <a:path w="62229" h="18415">
                <a:moveTo>
                  <a:pt x="0" y="0"/>
                </a:moveTo>
                <a:lnTo>
                  <a:pt x="15479" y="0"/>
                </a:lnTo>
                <a:lnTo>
                  <a:pt x="30958" y="0"/>
                </a:lnTo>
                <a:lnTo>
                  <a:pt x="46437" y="0"/>
                </a:lnTo>
                <a:lnTo>
                  <a:pt x="61916" y="0"/>
                </a:lnTo>
                <a:lnTo>
                  <a:pt x="61916" y="6261"/>
                </a:lnTo>
                <a:lnTo>
                  <a:pt x="61916" y="8190"/>
                </a:lnTo>
                <a:lnTo>
                  <a:pt x="61916" y="14450"/>
                </a:lnTo>
                <a:lnTo>
                  <a:pt x="46437" y="17126"/>
                </a:lnTo>
                <a:lnTo>
                  <a:pt x="30958" y="18065"/>
                </a:lnTo>
                <a:lnTo>
                  <a:pt x="15479" y="17197"/>
                </a:lnTo>
                <a:lnTo>
                  <a:pt x="0" y="14450"/>
                </a:lnTo>
                <a:lnTo>
                  <a:pt x="0" y="8190"/>
                </a:lnTo>
                <a:lnTo>
                  <a:pt x="0" y="6261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9" name="object 629"/>
          <p:cNvSpPr/>
          <p:nvPr/>
        </p:nvSpPr>
        <p:spPr>
          <a:xfrm>
            <a:off x="8638347" y="1270044"/>
            <a:ext cx="63500" cy="10795"/>
          </a:xfrm>
          <a:custGeom>
            <a:avLst/>
            <a:gdLst/>
            <a:ahLst/>
            <a:cxnLst/>
            <a:rect l="l" t="t" r="r" b="b"/>
            <a:pathLst>
              <a:path w="63500" h="10794">
                <a:moveTo>
                  <a:pt x="31452" y="0"/>
                </a:moveTo>
                <a:lnTo>
                  <a:pt x="19210" y="420"/>
                </a:lnTo>
                <a:lnTo>
                  <a:pt x="9212" y="1568"/>
                </a:lnTo>
                <a:lnTo>
                  <a:pt x="2471" y="3271"/>
                </a:lnTo>
                <a:lnTo>
                  <a:pt x="0" y="5356"/>
                </a:lnTo>
                <a:lnTo>
                  <a:pt x="2471" y="7442"/>
                </a:lnTo>
                <a:lnTo>
                  <a:pt x="9212" y="9144"/>
                </a:lnTo>
                <a:lnTo>
                  <a:pt x="19210" y="10292"/>
                </a:lnTo>
                <a:lnTo>
                  <a:pt x="31452" y="10713"/>
                </a:lnTo>
                <a:lnTo>
                  <a:pt x="43693" y="10292"/>
                </a:lnTo>
                <a:lnTo>
                  <a:pt x="53689" y="9144"/>
                </a:lnTo>
                <a:lnTo>
                  <a:pt x="60430" y="7442"/>
                </a:lnTo>
                <a:lnTo>
                  <a:pt x="62901" y="5356"/>
                </a:lnTo>
                <a:lnTo>
                  <a:pt x="60430" y="3271"/>
                </a:lnTo>
                <a:lnTo>
                  <a:pt x="53689" y="1568"/>
                </a:lnTo>
                <a:lnTo>
                  <a:pt x="43693" y="420"/>
                </a:lnTo>
                <a:lnTo>
                  <a:pt x="3145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0" name="object 630"/>
          <p:cNvSpPr/>
          <p:nvPr/>
        </p:nvSpPr>
        <p:spPr>
          <a:xfrm>
            <a:off x="8638347" y="1270044"/>
            <a:ext cx="63500" cy="10795"/>
          </a:xfrm>
          <a:custGeom>
            <a:avLst/>
            <a:gdLst/>
            <a:ahLst/>
            <a:cxnLst/>
            <a:rect l="l" t="t" r="r" b="b"/>
            <a:pathLst>
              <a:path w="63500" h="10794">
                <a:moveTo>
                  <a:pt x="31452" y="0"/>
                </a:moveTo>
                <a:lnTo>
                  <a:pt x="43693" y="420"/>
                </a:lnTo>
                <a:lnTo>
                  <a:pt x="53689" y="1568"/>
                </a:lnTo>
                <a:lnTo>
                  <a:pt x="60430" y="3271"/>
                </a:lnTo>
                <a:lnTo>
                  <a:pt x="62901" y="5356"/>
                </a:lnTo>
                <a:lnTo>
                  <a:pt x="60430" y="7442"/>
                </a:lnTo>
                <a:lnTo>
                  <a:pt x="53689" y="9144"/>
                </a:lnTo>
                <a:lnTo>
                  <a:pt x="43693" y="10292"/>
                </a:lnTo>
                <a:lnTo>
                  <a:pt x="31452" y="10713"/>
                </a:lnTo>
                <a:lnTo>
                  <a:pt x="19210" y="10292"/>
                </a:lnTo>
                <a:lnTo>
                  <a:pt x="9212" y="9144"/>
                </a:lnTo>
                <a:lnTo>
                  <a:pt x="2471" y="7442"/>
                </a:lnTo>
                <a:lnTo>
                  <a:pt x="0" y="5356"/>
                </a:lnTo>
                <a:lnTo>
                  <a:pt x="2471" y="3271"/>
                </a:lnTo>
                <a:lnTo>
                  <a:pt x="9212" y="1568"/>
                </a:lnTo>
                <a:lnTo>
                  <a:pt x="19210" y="420"/>
                </a:lnTo>
                <a:lnTo>
                  <a:pt x="31452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1" name="object 631"/>
          <p:cNvSpPr/>
          <p:nvPr/>
        </p:nvSpPr>
        <p:spPr>
          <a:xfrm>
            <a:off x="8731807" y="1276980"/>
            <a:ext cx="62230" cy="18415"/>
          </a:xfrm>
          <a:custGeom>
            <a:avLst/>
            <a:gdLst/>
            <a:ahLst/>
            <a:cxnLst/>
            <a:rect l="l" t="t" r="r" b="b"/>
            <a:pathLst>
              <a:path w="62229" h="18415">
                <a:moveTo>
                  <a:pt x="0" y="0"/>
                </a:moveTo>
                <a:lnTo>
                  <a:pt x="15479" y="0"/>
                </a:lnTo>
                <a:lnTo>
                  <a:pt x="30958" y="0"/>
                </a:lnTo>
                <a:lnTo>
                  <a:pt x="46437" y="0"/>
                </a:lnTo>
                <a:lnTo>
                  <a:pt x="61916" y="0"/>
                </a:lnTo>
                <a:lnTo>
                  <a:pt x="61916" y="6261"/>
                </a:lnTo>
                <a:lnTo>
                  <a:pt x="61916" y="8190"/>
                </a:lnTo>
                <a:lnTo>
                  <a:pt x="61916" y="14450"/>
                </a:lnTo>
                <a:lnTo>
                  <a:pt x="46437" y="17126"/>
                </a:lnTo>
                <a:lnTo>
                  <a:pt x="30958" y="18065"/>
                </a:lnTo>
                <a:lnTo>
                  <a:pt x="15479" y="17197"/>
                </a:lnTo>
                <a:lnTo>
                  <a:pt x="0" y="14450"/>
                </a:lnTo>
                <a:lnTo>
                  <a:pt x="0" y="8190"/>
                </a:lnTo>
                <a:lnTo>
                  <a:pt x="0" y="6261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2" name="object 632"/>
          <p:cNvSpPr/>
          <p:nvPr/>
        </p:nvSpPr>
        <p:spPr>
          <a:xfrm>
            <a:off x="8731216" y="1270044"/>
            <a:ext cx="63500" cy="10795"/>
          </a:xfrm>
          <a:custGeom>
            <a:avLst/>
            <a:gdLst/>
            <a:ahLst/>
            <a:cxnLst/>
            <a:rect l="l" t="t" r="r" b="b"/>
            <a:pathLst>
              <a:path w="63500" h="10794">
                <a:moveTo>
                  <a:pt x="31452" y="0"/>
                </a:moveTo>
                <a:lnTo>
                  <a:pt x="19210" y="420"/>
                </a:lnTo>
                <a:lnTo>
                  <a:pt x="9212" y="1568"/>
                </a:lnTo>
                <a:lnTo>
                  <a:pt x="2471" y="3271"/>
                </a:lnTo>
                <a:lnTo>
                  <a:pt x="0" y="5356"/>
                </a:lnTo>
                <a:lnTo>
                  <a:pt x="2471" y="7442"/>
                </a:lnTo>
                <a:lnTo>
                  <a:pt x="9212" y="9144"/>
                </a:lnTo>
                <a:lnTo>
                  <a:pt x="19210" y="10292"/>
                </a:lnTo>
                <a:lnTo>
                  <a:pt x="31452" y="10713"/>
                </a:lnTo>
                <a:lnTo>
                  <a:pt x="43693" y="10292"/>
                </a:lnTo>
                <a:lnTo>
                  <a:pt x="53690" y="9144"/>
                </a:lnTo>
                <a:lnTo>
                  <a:pt x="60431" y="7442"/>
                </a:lnTo>
                <a:lnTo>
                  <a:pt x="62903" y="5356"/>
                </a:lnTo>
                <a:lnTo>
                  <a:pt x="60431" y="3271"/>
                </a:lnTo>
                <a:lnTo>
                  <a:pt x="53690" y="1568"/>
                </a:lnTo>
                <a:lnTo>
                  <a:pt x="43693" y="420"/>
                </a:lnTo>
                <a:lnTo>
                  <a:pt x="3145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3" name="object 633"/>
          <p:cNvSpPr/>
          <p:nvPr/>
        </p:nvSpPr>
        <p:spPr>
          <a:xfrm>
            <a:off x="8731216" y="1270044"/>
            <a:ext cx="63500" cy="10795"/>
          </a:xfrm>
          <a:custGeom>
            <a:avLst/>
            <a:gdLst/>
            <a:ahLst/>
            <a:cxnLst/>
            <a:rect l="l" t="t" r="r" b="b"/>
            <a:pathLst>
              <a:path w="63500" h="10794">
                <a:moveTo>
                  <a:pt x="31452" y="0"/>
                </a:moveTo>
                <a:lnTo>
                  <a:pt x="43693" y="420"/>
                </a:lnTo>
                <a:lnTo>
                  <a:pt x="53690" y="1568"/>
                </a:lnTo>
                <a:lnTo>
                  <a:pt x="60431" y="3271"/>
                </a:lnTo>
                <a:lnTo>
                  <a:pt x="62903" y="5356"/>
                </a:lnTo>
                <a:lnTo>
                  <a:pt x="60431" y="7442"/>
                </a:lnTo>
                <a:lnTo>
                  <a:pt x="53690" y="9144"/>
                </a:lnTo>
                <a:lnTo>
                  <a:pt x="43693" y="10292"/>
                </a:lnTo>
                <a:lnTo>
                  <a:pt x="31452" y="10713"/>
                </a:lnTo>
                <a:lnTo>
                  <a:pt x="19210" y="10292"/>
                </a:lnTo>
                <a:lnTo>
                  <a:pt x="9212" y="9144"/>
                </a:lnTo>
                <a:lnTo>
                  <a:pt x="2471" y="7442"/>
                </a:lnTo>
                <a:lnTo>
                  <a:pt x="0" y="5356"/>
                </a:lnTo>
                <a:lnTo>
                  <a:pt x="2471" y="3271"/>
                </a:lnTo>
                <a:lnTo>
                  <a:pt x="9212" y="1568"/>
                </a:lnTo>
                <a:lnTo>
                  <a:pt x="19210" y="420"/>
                </a:lnTo>
                <a:lnTo>
                  <a:pt x="31452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4" name="object 634"/>
          <p:cNvSpPr/>
          <p:nvPr/>
        </p:nvSpPr>
        <p:spPr>
          <a:xfrm>
            <a:off x="8819909" y="1276980"/>
            <a:ext cx="62230" cy="18415"/>
          </a:xfrm>
          <a:custGeom>
            <a:avLst/>
            <a:gdLst/>
            <a:ahLst/>
            <a:cxnLst/>
            <a:rect l="l" t="t" r="r" b="b"/>
            <a:pathLst>
              <a:path w="62229" h="18415">
                <a:moveTo>
                  <a:pt x="0" y="0"/>
                </a:moveTo>
                <a:lnTo>
                  <a:pt x="15479" y="0"/>
                </a:lnTo>
                <a:lnTo>
                  <a:pt x="30958" y="0"/>
                </a:lnTo>
                <a:lnTo>
                  <a:pt x="46437" y="0"/>
                </a:lnTo>
                <a:lnTo>
                  <a:pt x="61916" y="0"/>
                </a:lnTo>
                <a:lnTo>
                  <a:pt x="61916" y="6261"/>
                </a:lnTo>
                <a:lnTo>
                  <a:pt x="61916" y="8190"/>
                </a:lnTo>
                <a:lnTo>
                  <a:pt x="61916" y="14450"/>
                </a:lnTo>
                <a:lnTo>
                  <a:pt x="46437" y="17126"/>
                </a:lnTo>
                <a:lnTo>
                  <a:pt x="30958" y="18065"/>
                </a:lnTo>
                <a:lnTo>
                  <a:pt x="15479" y="17197"/>
                </a:lnTo>
                <a:lnTo>
                  <a:pt x="0" y="14450"/>
                </a:lnTo>
                <a:lnTo>
                  <a:pt x="0" y="8190"/>
                </a:lnTo>
                <a:lnTo>
                  <a:pt x="0" y="6261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5" name="object 635"/>
          <p:cNvSpPr/>
          <p:nvPr/>
        </p:nvSpPr>
        <p:spPr>
          <a:xfrm>
            <a:off x="8819319" y="1270044"/>
            <a:ext cx="63500" cy="10795"/>
          </a:xfrm>
          <a:custGeom>
            <a:avLst/>
            <a:gdLst/>
            <a:ahLst/>
            <a:cxnLst/>
            <a:rect l="l" t="t" r="r" b="b"/>
            <a:pathLst>
              <a:path w="63500" h="10794">
                <a:moveTo>
                  <a:pt x="31452" y="0"/>
                </a:moveTo>
                <a:lnTo>
                  <a:pt x="19210" y="420"/>
                </a:lnTo>
                <a:lnTo>
                  <a:pt x="9212" y="1568"/>
                </a:lnTo>
                <a:lnTo>
                  <a:pt x="2471" y="3271"/>
                </a:lnTo>
                <a:lnTo>
                  <a:pt x="0" y="5356"/>
                </a:lnTo>
                <a:lnTo>
                  <a:pt x="2471" y="7442"/>
                </a:lnTo>
                <a:lnTo>
                  <a:pt x="9212" y="9144"/>
                </a:lnTo>
                <a:lnTo>
                  <a:pt x="19210" y="10292"/>
                </a:lnTo>
                <a:lnTo>
                  <a:pt x="31452" y="10713"/>
                </a:lnTo>
                <a:lnTo>
                  <a:pt x="43693" y="10292"/>
                </a:lnTo>
                <a:lnTo>
                  <a:pt x="53690" y="9144"/>
                </a:lnTo>
                <a:lnTo>
                  <a:pt x="60431" y="7442"/>
                </a:lnTo>
                <a:lnTo>
                  <a:pt x="62903" y="5356"/>
                </a:lnTo>
                <a:lnTo>
                  <a:pt x="60431" y="3271"/>
                </a:lnTo>
                <a:lnTo>
                  <a:pt x="53690" y="1568"/>
                </a:lnTo>
                <a:lnTo>
                  <a:pt x="43693" y="420"/>
                </a:lnTo>
                <a:lnTo>
                  <a:pt x="3145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6" name="object 636"/>
          <p:cNvSpPr/>
          <p:nvPr/>
        </p:nvSpPr>
        <p:spPr>
          <a:xfrm>
            <a:off x="8819319" y="1270044"/>
            <a:ext cx="63500" cy="10795"/>
          </a:xfrm>
          <a:custGeom>
            <a:avLst/>
            <a:gdLst/>
            <a:ahLst/>
            <a:cxnLst/>
            <a:rect l="l" t="t" r="r" b="b"/>
            <a:pathLst>
              <a:path w="63500" h="10794">
                <a:moveTo>
                  <a:pt x="31452" y="0"/>
                </a:moveTo>
                <a:lnTo>
                  <a:pt x="43693" y="420"/>
                </a:lnTo>
                <a:lnTo>
                  <a:pt x="53690" y="1568"/>
                </a:lnTo>
                <a:lnTo>
                  <a:pt x="60431" y="3271"/>
                </a:lnTo>
                <a:lnTo>
                  <a:pt x="62903" y="5356"/>
                </a:lnTo>
                <a:lnTo>
                  <a:pt x="60431" y="7442"/>
                </a:lnTo>
                <a:lnTo>
                  <a:pt x="53690" y="9144"/>
                </a:lnTo>
                <a:lnTo>
                  <a:pt x="43693" y="10292"/>
                </a:lnTo>
                <a:lnTo>
                  <a:pt x="31452" y="10713"/>
                </a:lnTo>
                <a:lnTo>
                  <a:pt x="19210" y="10292"/>
                </a:lnTo>
                <a:lnTo>
                  <a:pt x="9212" y="9144"/>
                </a:lnTo>
                <a:lnTo>
                  <a:pt x="2471" y="7442"/>
                </a:lnTo>
                <a:lnTo>
                  <a:pt x="0" y="5356"/>
                </a:lnTo>
                <a:lnTo>
                  <a:pt x="2471" y="3271"/>
                </a:lnTo>
                <a:lnTo>
                  <a:pt x="9212" y="1568"/>
                </a:lnTo>
                <a:lnTo>
                  <a:pt x="19210" y="420"/>
                </a:lnTo>
                <a:lnTo>
                  <a:pt x="31452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7" name="object 637"/>
          <p:cNvSpPr/>
          <p:nvPr/>
        </p:nvSpPr>
        <p:spPr>
          <a:xfrm>
            <a:off x="8925480" y="1276980"/>
            <a:ext cx="62230" cy="18415"/>
          </a:xfrm>
          <a:custGeom>
            <a:avLst/>
            <a:gdLst/>
            <a:ahLst/>
            <a:cxnLst/>
            <a:rect l="l" t="t" r="r" b="b"/>
            <a:pathLst>
              <a:path w="62229" h="18415">
                <a:moveTo>
                  <a:pt x="0" y="0"/>
                </a:moveTo>
                <a:lnTo>
                  <a:pt x="15479" y="0"/>
                </a:lnTo>
                <a:lnTo>
                  <a:pt x="30958" y="0"/>
                </a:lnTo>
                <a:lnTo>
                  <a:pt x="46437" y="0"/>
                </a:lnTo>
                <a:lnTo>
                  <a:pt x="61916" y="0"/>
                </a:lnTo>
                <a:lnTo>
                  <a:pt x="61916" y="6261"/>
                </a:lnTo>
                <a:lnTo>
                  <a:pt x="61916" y="8190"/>
                </a:lnTo>
                <a:lnTo>
                  <a:pt x="61916" y="14450"/>
                </a:lnTo>
                <a:lnTo>
                  <a:pt x="46437" y="17126"/>
                </a:lnTo>
                <a:lnTo>
                  <a:pt x="30958" y="18065"/>
                </a:lnTo>
                <a:lnTo>
                  <a:pt x="15479" y="17197"/>
                </a:lnTo>
                <a:lnTo>
                  <a:pt x="0" y="14450"/>
                </a:lnTo>
                <a:lnTo>
                  <a:pt x="0" y="8190"/>
                </a:lnTo>
                <a:lnTo>
                  <a:pt x="0" y="6261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8" name="object 638"/>
          <p:cNvSpPr/>
          <p:nvPr/>
        </p:nvSpPr>
        <p:spPr>
          <a:xfrm>
            <a:off x="8924889" y="1270044"/>
            <a:ext cx="63500" cy="10795"/>
          </a:xfrm>
          <a:custGeom>
            <a:avLst/>
            <a:gdLst/>
            <a:ahLst/>
            <a:cxnLst/>
            <a:rect l="l" t="t" r="r" b="b"/>
            <a:pathLst>
              <a:path w="63500" h="10794">
                <a:moveTo>
                  <a:pt x="31452" y="0"/>
                </a:moveTo>
                <a:lnTo>
                  <a:pt x="19210" y="420"/>
                </a:lnTo>
                <a:lnTo>
                  <a:pt x="9212" y="1568"/>
                </a:lnTo>
                <a:lnTo>
                  <a:pt x="2471" y="3271"/>
                </a:lnTo>
                <a:lnTo>
                  <a:pt x="0" y="5356"/>
                </a:lnTo>
                <a:lnTo>
                  <a:pt x="2471" y="7442"/>
                </a:lnTo>
                <a:lnTo>
                  <a:pt x="9212" y="9144"/>
                </a:lnTo>
                <a:lnTo>
                  <a:pt x="19210" y="10292"/>
                </a:lnTo>
                <a:lnTo>
                  <a:pt x="31452" y="10713"/>
                </a:lnTo>
                <a:lnTo>
                  <a:pt x="43693" y="10292"/>
                </a:lnTo>
                <a:lnTo>
                  <a:pt x="53690" y="9144"/>
                </a:lnTo>
                <a:lnTo>
                  <a:pt x="60431" y="7442"/>
                </a:lnTo>
                <a:lnTo>
                  <a:pt x="62903" y="5356"/>
                </a:lnTo>
                <a:lnTo>
                  <a:pt x="60431" y="3271"/>
                </a:lnTo>
                <a:lnTo>
                  <a:pt x="53690" y="1568"/>
                </a:lnTo>
                <a:lnTo>
                  <a:pt x="43693" y="420"/>
                </a:lnTo>
                <a:lnTo>
                  <a:pt x="3145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9" name="object 639"/>
          <p:cNvSpPr/>
          <p:nvPr/>
        </p:nvSpPr>
        <p:spPr>
          <a:xfrm>
            <a:off x="8924889" y="1270044"/>
            <a:ext cx="63500" cy="10795"/>
          </a:xfrm>
          <a:custGeom>
            <a:avLst/>
            <a:gdLst/>
            <a:ahLst/>
            <a:cxnLst/>
            <a:rect l="l" t="t" r="r" b="b"/>
            <a:pathLst>
              <a:path w="63500" h="10794">
                <a:moveTo>
                  <a:pt x="31452" y="0"/>
                </a:moveTo>
                <a:lnTo>
                  <a:pt x="43693" y="420"/>
                </a:lnTo>
                <a:lnTo>
                  <a:pt x="53690" y="1568"/>
                </a:lnTo>
                <a:lnTo>
                  <a:pt x="60431" y="3271"/>
                </a:lnTo>
                <a:lnTo>
                  <a:pt x="62903" y="5356"/>
                </a:lnTo>
                <a:lnTo>
                  <a:pt x="60431" y="7442"/>
                </a:lnTo>
                <a:lnTo>
                  <a:pt x="53690" y="9144"/>
                </a:lnTo>
                <a:lnTo>
                  <a:pt x="43693" y="10292"/>
                </a:lnTo>
                <a:lnTo>
                  <a:pt x="31452" y="10713"/>
                </a:lnTo>
                <a:lnTo>
                  <a:pt x="19210" y="10292"/>
                </a:lnTo>
                <a:lnTo>
                  <a:pt x="9212" y="9144"/>
                </a:lnTo>
                <a:lnTo>
                  <a:pt x="2471" y="7442"/>
                </a:lnTo>
                <a:lnTo>
                  <a:pt x="0" y="5356"/>
                </a:lnTo>
                <a:lnTo>
                  <a:pt x="2471" y="3271"/>
                </a:lnTo>
                <a:lnTo>
                  <a:pt x="9212" y="1568"/>
                </a:lnTo>
                <a:lnTo>
                  <a:pt x="19210" y="420"/>
                </a:lnTo>
                <a:lnTo>
                  <a:pt x="31452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0" name="object 640"/>
          <p:cNvSpPr/>
          <p:nvPr/>
        </p:nvSpPr>
        <p:spPr>
          <a:xfrm>
            <a:off x="9015177" y="1276980"/>
            <a:ext cx="62230" cy="18415"/>
          </a:xfrm>
          <a:custGeom>
            <a:avLst/>
            <a:gdLst/>
            <a:ahLst/>
            <a:cxnLst/>
            <a:rect l="l" t="t" r="r" b="b"/>
            <a:pathLst>
              <a:path w="62229" h="18415">
                <a:moveTo>
                  <a:pt x="0" y="0"/>
                </a:moveTo>
                <a:lnTo>
                  <a:pt x="15479" y="0"/>
                </a:lnTo>
                <a:lnTo>
                  <a:pt x="30958" y="0"/>
                </a:lnTo>
                <a:lnTo>
                  <a:pt x="46437" y="0"/>
                </a:lnTo>
                <a:lnTo>
                  <a:pt x="61916" y="0"/>
                </a:lnTo>
                <a:lnTo>
                  <a:pt x="61916" y="6261"/>
                </a:lnTo>
                <a:lnTo>
                  <a:pt x="61916" y="8190"/>
                </a:lnTo>
                <a:lnTo>
                  <a:pt x="61916" y="14450"/>
                </a:lnTo>
                <a:lnTo>
                  <a:pt x="46437" y="17126"/>
                </a:lnTo>
                <a:lnTo>
                  <a:pt x="30958" y="18065"/>
                </a:lnTo>
                <a:lnTo>
                  <a:pt x="15479" y="17197"/>
                </a:lnTo>
                <a:lnTo>
                  <a:pt x="0" y="14450"/>
                </a:lnTo>
                <a:lnTo>
                  <a:pt x="0" y="8190"/>
                </a:lnTo>
                <a:lnTo>
                  <a:pt x="0" y="6261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1" name="object 641"/>
          <p:cNvSpPr/>
          <p:nvPr/>
        </p:nvSpPr>
        <p:spPr>
          <a:xfrm>
            <a:off x="9014586" y="1270044"/>
            <a:ext cx="63500" cy="10795"/>
          </a:xfrm>
          <a:custGeom>
            <a:avLst/>
            <a:gdLst/>
            <a:ahLst/>
            <a:cxnLst/>
            <a:rect l="l" t="t" r="r" b="b"/>
            <a:pathLst>
              <a:path w="63500" h="10794">
                <a:moveTo>
                  <a:pt x="31452" y="0"/>
                </a:moveTo>
                <a:lnTo>
                  <a:pt x="19210" y="420"/>
                </a:lnTo>
                <a:lnTo>
                  <a:pt x="9212" y="1568"/>
                </a:lnTo>
                <a:lnTo>
                  <a:pt x="2471" y="3271"/>
                </a:lnTo>
                <a:lnTo>
                  <a:pt x="0" y="5356"/>
                </a:lnTo>
                <a:lnTo>
                  <a:pt x="2471" y="7442"/>
                </a:lnTo>
                <a:lnTo>
                  <a:pt x="9212" y="9144"/>
                </a:lnTo>
                <a:lnTo>
                  <a:pt x="19210" y="10292"/>
                </a:lnTo>
                <a:lnTo>
                  <a:pt x="31452" y="10713"/>
                </a:lnTo>
                <a:lnTo>
                  <a:pt x="43693" y="10292"/>
                </a:lnTo>
                <a:lnTo>
                  <a:pt x="53690" y="9144"/>
                </a:lnTo>
                <a:lnTo>
                  <a:pt x="60431" y="7442"/>
                </a:lnTo>
                <a:lnTo>
                  <a:pt x="62903" y="5356"/>
                </a:lnTo>
                <a:lnTo>
                  <a:pt x="60431" y="3271"/>
                </a:lnTo>
                <a:lnTo>
                  <a:pt x="53690" y="1568"/>
                </a:lnTo>
                <a:lnTo>
                  <a:pt x="43693" y="420"/>
                </a:lnTo>
                <a:lnTo>
                  <a:pt x="3145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2" name="object 642"/>
          <p:cNvSpPr/>
          <p:nvPr/>
        </p:nvSpPr>
        <p:spPr>
          <a:xfrm>
            <a:off x="9014586" y="1270044"/>
            <a:ext cx="63500" cy="10795"/>
          </a:xfrm>
          <a:custGeom>
            <a:avLst/>
            <a:gdLst/>
            <a:ahLst/>
            <a:cxnLst/>
            <a:rect l="l" t="t" r="r" b="b"/>
            <a:pathLst>
              <a:path w="63500" h="10794">
                <a:moveTo>
                  <a:pt x="31452" y="0"/>
                </a:moveTo>
                <a:lnTo>
                  <a:pt x="43693" y="420"/>
                </a:lnTo>
                <a:lnTo>
                  <a:pt x="53690" y="1568"/>
                </a:lnTo>
                <a:lnTo>
                  <a:pt x="60431" y="3271"/>
                </a:lnTo>
                <a:lnTo>
                  <a:pt x="62903" y="5356"/>
                </a:lnTo>
                <a:lnTo>
                  <a:pt x="60431" y="7442"/>
                </a:lnTo>
                <a:lnTo>
                  <a:pt x="53690" y="9144"/>
                </a:lnTo>
                <a:lnTo>
                  <a:pt x="43693" y="10292"/>
                </a:lnTo>
                <a:lnTo>
                  <a:pt x="31452" y="10713"/>
                </a:lnTo>
                <a:lnTo>
                  <a:pt x="19210" y="10292"/>
                </a:lnTo>
                <a:lnTo>
                  <a:pt x="9212" y="9144"/>
                </a:lnTo>
                <a:lnTo>
                  <a:pt x="2471" y="7442"/>
                </a:lnTo>
                <a:lnTo>
                  <a:pt x="0" y="5356"/>
                </a:lnTo>
                <a:lnTo>
                  <a:pt x="2471" y="3271"/>
                </a:lnTo>
                <a:lnTo>
                  <a:pt x="9212" y="1568"/>
                </a:lnTo>
                <a:lnTo>
                  <a:pt x="19210" y="420"/>
                </a:lnTo>
                <a:lnTo>
                  <a:pt x="31452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3" name="object 643"/>
          <p:cNvSpPr/>
          <p:nvPr/>
        </p:nvSpPr>
        <p:spPr>
          <a:xfrm>
            <a:off x="8597862" y="1314288"/>
            <a:ext cx="516255" cy="0"/>
          </a:xfrm>
          <a:custGeom>
            <a:avLst/>
            <a:gdLst/>
            <a:ahLst/>
            <a:cxnLst/>
            <a:rect l="l" t="t" r="r" b="b"/>
            <a:pathLst>
              <a:path w="516254">
                <a:moveTo>
                  <a:pt x="0" y="0"/>
                </a:moveTo>
                <a:lnTo>
                  <a:pt x="515937" y="0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4" name="object 644"/>
          <p:cNvSpPr/>
          <p:nvPr/>
        </p:nvSpPr>
        <p:spPr>
          <a:xfrm>
            <a:off x="8682000" y="2484273"/>
            <a:ext cx="334010" cy="159385"/>
          </a:xfrm>
          <a:custGeom>
            <a:avLst/>
            <a:gdLst/>
            <a:ahLst/>
            <a:cxnLst/>
            <a:rect l="l" t="t" r="r" b="b"/>
            <a:pathLst>
              <a:path w="334009" h="159385">
                <a:moveTo>
                  <a:pt x="0" y="0"/>
                </a:moveTo>
                <a:lnTo>
                  <a:pt x="333378" y="0"/>
                </a:lnTo>
                <a:lnTo>
                  <a:pt x="333378" y="158752"/>
                </a:lnTo>
                <a:lnTo>
                  <a:pt x="0" y="158752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5" name="object 645"/>
          <p:cNvSpPr/>
          <p:nvPr/>
        </p:nvSpPr>
        <p:spPr>
          <a:xfrm>
            <a:off x="8683591" y="2539839"/>
            <a:ext cx="333375" cy="34925"/>
          </a:xfrm>
          <a:custGeom>
            <a:avLst/>
            <a:gdLst/>
            <a:ahLst/>
            <a:cxnLst/>
            <a:rect l="l" t="t" r="r" b="b"/>
            <a:pathLst>
              <a:path w="333375" h="34925">
                <a:moveTo>
                  <a:pt x="0" y="0"/>
                </a:moveTo>
                <a:lnTo>
                  <a:pt x="333375" y="0"/>
                </a:lnTo>
                <a:lnTo>
                  <a:pt x="333375" y="34923"/>
                </a:lnTo>
                <a:lnTo>
                  <a:pt x="0" y="34923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6" name="object 646"/>
          <p:cNvSpPr txBox="1"/>
          <p:nvPr/>
        </p:nvSpPr>
        <p:spPr>
          <a:xfrm>
            <a:off x="8406658" y="2858576"/>
            <a:ext cx="943610" cy="26098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5080" indent="249554">
              <a:lnSpc>
                <a:spcPts val="890"/>
              </a:lnSpc>
              <a:spcBef>
                <a:spcPts val="185"/>
              </a:spcBef>
            </a:pPr>
            <a:r>
              <a:rPr sz="800" spc="15" dirty="0">
                <a:solidFill>
                  <a:srgbClr val="151616"/>
                </a:solidFill>
                <a:latin typeface="Arial"/>
                <a:cs typeface="Arial"/>
              </a:rPr>
              <a:t>KEVLAR  STRAP</a:t>
            </a:r>
            <a:r>
              <a:rPr sz="800" spc="-7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15" dirty="0">
                <a:solidFill>
                  <a:srgbClr val="151616"/>
                </a:solidFill>
                <a:latin typeface="Arial"/>
                <a:cs typeface="Arial"/>
              </a:rPr>
              <a:t>REMOVED</a:t>
            </a:r>
            <a:endParaRPr sz="800">
              <a:latin typeface="Arial"/>
              <a:cs typeface="Arial"/>
            </a:endParaRPr>
          </a:p>
        </p:txBody>
      </p:sp>
      <p:sp>
        <p:nvSpPr>
          <p:cNvPr id="647" name="object 647"/>
          <p:cNvSpPr/>
          <p:nvPr/>
        </p:nvSpPr>
        <p:spPr>
          <a:xfrm>
            <a:off x="9089187" y="2662080"/>
            <a:ext cx="633095" cy="0"/>
          </a:xfrm>
          <a:custGeom>
            <a:avLst/>
            <a:gdLst/>
            <a:ahLst/>
            <a:cxnLst/>
            <a:rect l="l" t="t" r="r" b="b"/>
            <a:pathLst>
              <a:path w="633095">
                <a:moveTo>
                  <a:pt x="0" y="0"/>
                </a:moveTo>
                <a:lnTo>
                  <a:pt x="632922" y="0"/>
                </a:lnTo>
              </a:path>
            </a:pathLst>
          </a:custGeom>
          <a:ln w="7199">
            <a:solidFill>
              <a:srgbClr val="3274A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8" name="object 648"/>
          <p:cNvSpPr/>
          <p:nvPr/>
        </p:nvSpPr>
        <p:spPr>
          <a:xfrm>
            <a:off x="9089187" y="2493805"/>
            <a:ext cx="633095" cy="0"/>
          </a:xfrm>
          <a:custGeom>
            <a:avLst/>
            <a:gdLst/>
            <a:ahLst/>
            <a:cxnLst/>
            <a:rect l="l" t="t" r="r" b="b"/>
            <a:pathLst>
              <a:path w="633095">
                <a:moveTo>
                  <a:pt x="0" y="0"/>
                </a:moveTo>
                <a:lnTo>
                  <a:pt x="632922" y="0"/>
                </a:lnTo>
              </a:path>
            </a:pathLst>
          </a:custGeom>
          <a:ln w="7199">
            <a:solidFill>
              <a:srgbClr val="3274A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9" name="object 649"/>
          <p:cNvSpPr/>
          <p:nvPr/>
        </p:nvSpPr>
        <p:spPr>
          <a:xfrm>
            <a:off x="9558262" y="2662080"/>
            <a:ext cx="72390" cy="336550"/>
          </a:xfrm>
          <a:custGeom>
            <a:avLst/>
            <a:gdLst/>
            <a:ahLst/>
            <a:cxnLst/>
            <a:rect l="l" t="t" r="r" b="b"/>
            <a:pathLst>
              <a:path w="72390" h="336550">
                <a:moveTo>
                  <a:pt x="39611" y="67194"/>
                </a:moveTo>
                <a:lnTo>
                  <a:pt x="32410" y="67194"/>
                </a:lnTo>
                <a:lnTo>
                  <a:pt x="32410" y="335977"/>
                </a:lnTo>
                <a:lnTo>
                  <a:pt x="39611" y="335977"/>
                </a:lnTo>
                <a:lnTo>
                  <a:pt x="39611" y="67194"/>
                </a:lnTo>
                <a:close/>
              </a:path>
              <a:path w="72390" h="336550">
                <a:moveTo>
                  <a:pt x="36010" y="0"/>
                </a:moveTo>
                <a:lnTo>
                  <a:pt x="0" y="134391"/>
                </a:lnTo>
                <a:lnTo>
                  <a:pt x="32410" y="134391"/>
                </a:lnTo>
                <a:lnTo>
                  <a:pt x="32410" y="67194"/>
                </a:lnTo>
                <a:lnTo>
                  <a:pt x="54015" y="67194"/>
                </a:lnTo>
                <a:lnTo>
                  <a:pt x="36010" y="0"/>
                </a:lnTo>
                <a:close/>
              </a:path>
              <a:path w="72390" h="336550">
                <a:moveTo>
                  <a:pt x="54015" y="67194"/>
                </a:moveTo>
                <a:lnTo>
                  <a:pt x="39611" y="67194"/>
                </a:lnTo>
                <a:lnTo>
                  <a:pt x="39611" y="134391"/>
                </a:lnTo>
                <a:lnTo>
                  <a:pt x="72021" y="134391"/>
                </a:lnTo>
                <a:lnTo>
                  <a:pt x="54015" y="67194"/>
                </a:lnTo>
                <a:close/>
              </a:path>
            </a:pathLst>
          </a:custGeom>
          <a:solidFill>
            <a:srgbClr val="3274A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0" name="object 650"/>
          <p:cNvSpPr/>
          <p:nvPr/>
        </p:nvSpPr>
        <p:spPr>
          <a:xfrm>
            <a:off x="9558262" y="2157828"/>
            <a:ext cx="72390" cy="336550"/>
          </a:xfrm>
          <a:custGeom>
            <a:avLst/>
            <a:gdLst/>
            <a:ahLst/>
            <a:cxnLst/>
            <a:rect l="l" t="t" r="r" b="b"/>
            <a:pathLst>
              <a:path w="72390" h="336550">
                <a:moveTo>
                  <a:pt x="32410" y="201585"/>
                </a:moveTo>
                <a:lnTo>
                  <a:pt x="0" y="201585"/>
                </a:lnTo>
                <a:lnTo>
                  <a:pt x="36010" y="335977"/>
                </a:lnTo>
                <a:lnTo>
                  <a:pt x="54015" y="268784"/>
                </a:lnTo>
                <a:lnTo>
                  <a:pt x="32410" y="268784"/>
                </a:lnTo>
                <a:lnTo>
                  <a:pt x="32410" y="201585"/>
                </a:lnTo>
                <a:close/>
              </a:path>
              <a:path w="72390" h="336550">
                <a:moveTo>
                  <a:pt x="39611" y="0"/>
                </a:moveTo>
                <a:lnTo>
                  <a:pt x="32410" y="0"/>
                </a:lnTo>
                <a:lnTo>
                  <a:pt x="32410" y="268784"/>
                </a:lnTo>
                <a:lnTo>
                  <a:pt x="39611" y="268784"/>
                </a:lnTo>
                <a:lnTo>
                  <a:pt x="39611" y="0"/>
                </a:lnTo>
                <a:close/>
              </a:path>
              <a:path w="72390" h="336550">
                <a:moveTo>
                  <a:pt x="72021" y="201585"/>
                </a:moveTo>
                <a:lnTo>
                  <a:pt x="39611" y="201585"/>
                </a:lnTo>
                <a:lnTo>
                  <a:pt x="39611" y="268784"/>
                </a:lnTo>
                <a:lnTo>
                  <a:pt x="54015" y="268784"/>
                </a:lnTo>
                <a:lnTo>
                  <a:pt x="72021" y="201585"/>
                </a:lnTo>
                <a:close/>
              </a:path>
            </a:pathLst>
          </a:custGeom>
          <a:solidFill>
            <a:srgbClr val="3274A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1" name="object 651"/>
          <p:cNvSpPr txBox="1"/>
          <p:nvPr/>
        </p:nvSpPr>
        <p:spPr>
          <a:xfrm>
            <a:off x="9482240" y="2486993"/>
            <a:ext cx="233679" cy="194945"/>
          </a:xfrm>
          <a:prstGeom prst="rect">
            <a:avLst/>
          </a:prstGeom>
        </p:spPr>
        <p:txBody>
          <a:bodyPr vert="vert270" wrap="square" lIns="0" tIns="184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5"/>
              </a:spcBef>
            </a:pPr>
            <a:r>
              <a:rPr sz="1200" b="1" dirty="0">
                <a:solidFill>
                  <a:srgbClr val="3274AA"/>
                </a:solidFill>
                <a:latin typeface="Arial"/>
                <a:cs typeface="Arial"/>
              </a:rPr>
              <a:t>10</a:t>
            </a:r>
            <a:endParaRPr sz="1200">
              <a:latin typeface="Arial"/>
              <a:cs typeface="Arial"/>
            </a:endParaRPr>
          </a:p>
        </p:txBody>
      </p:sp>
      <p:sp>
        <p:nvSpPr>
          <p:cNvPr id="652" name="object 652"/>
          <p:cNvSpPr/>
          <p:nvPr/>
        </p:nvSpPr>
        <p:spPr>
          <a:xfrm>
            <a:off x="8420062" y="1544478"/>
            <a:ext cx="50800" cy="698500"/>
          </a:xfrm>
          <a:custGeom>
            <a:avLst/>
            <a:gdLst/>
            <a:ahLst/>
            <a:cxnLst/>
            <a:rect l="l" t="t" r="r" b="b"/>
            <a:pathLst>
              <a:path w="50800" h="698500">
                <a:moveTo>
                  <a:pt x="50796" y="0"/>
                </a:moveTo>
                <a:lnTo>
                  <a:pt x="0" y="0"/>
                </a:lnTo>
                <a:lnTo>
                  <a:pt x="0" y="698501"/>
                </a:lnTo>
                <a:lnTo>
                  <a:pt x="50796" y="698501"/>
                </a:lnTo>
                <a:lnTo>
                  <a:pt x="50796" y="0"/>
                </a:lnTo>
                <a:close/>
              </a:path>
            </a:pathLst>
          </a:custGeom>
          <a:ln w="7199">
            <a:solidFill>
              <a:srgbClr val="151616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3" name="object 653"/>
          <p:cNvSpPr/>
          <p:nvPr/>
        </p:nvSpPr>
        <p:spPr>
          <a:xfrm>
            <a:off x="9238416" y="1544478"/>
            <a:ext cx="50800" cy="698500"/>
          </a:xfrm>
          <a:custGeom>
            <a:avLst/>
            <a:gdLst/>
            <a:ahLst/>
            <a:cxnLst/>
            <a:rect l="l" t="t" r="r" b="b"/>
            <a:pathLst>
              <a:path w="50800" h="698500">
                <a:moveTo>
                  <a:pt x="50796" y="0"/>
                </a:moveTo>
                <a:lnTo>
                  <a:pt x="0" y="0"/>
                </a:lnTo>
                <a:lnTo>
                  <a:pt x="0" y="698501"/>
                </a:lnTo>
                <a:lnTo>
                  <a:pt x="50796" y="698501"/>
                </a:lnTo>
                <a:lnTo>
                  <a:pt x="50796" y="0"/>
                </a:lnTo>
                <a:close/>
              </a:path>
            </a:pathLst>
          </a:custGeom>
          <a:ln w="7199">
            <a:solidFill>
              <a:srgbClr val="151616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4" name="object 654"/>
          <p:cNvSpPr/>
          <p:nvPr/>
        </p:nvSpPr>
        <p:spPr>
          <a:xfrm>
            <a:off x="8420062" y="1309520"/>
            <a:ext cx="50800" cy="1136650"/>
          </a:xfrm>
          <a:custGeom>
            <a:avLst/>
            <a:gdLst/>
            <a:ahLst/>
            <a:cxnLst/>
            <a:rect l="l" t="t" r="r" b="b"/>
            <a:pathLst>
              <a:path w="50800" h="1136650">
                <a:moveTo>
                  <a:pt x="50796" y="0"/>
                </a:moveTo>
                <a:lnTo>
                  <a:pt x="0" y="0"/>
                </a:lnTo>
                <a:lnTo>
                  <a:pt x="0" y="1136650"/>
                </a:lnTo>
                <a:lnTo>
                  <a:pt x="50796" y="1136650"/>
                </a:lnTo>
                <a:lnTo>
                  <a:pt x="50796" y="0"/>
                </a:lnTo>
                <a:close/>
              </a:path>
            </a:pathLst>
          </a:custGeom>
          <a:ln w="7199">
            <a:solidFill>
              <a:srgbClr val="151616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5" name="object 655"/>
          <p:cNvSpPr/>
          <p:nvPr/>
        </p:nvSpPr>
        <p:spPr>
          <a:xfrm>
            <a:off x="9239637" y="1313121"/>
            <a:ext cx="50800" cy="1136650"/>
          </a:xfrm>
          <a:custGeom>
            <a:avLst/>
            <a:gdLst/>
            <a:ahLst/>
            <a:cxnLst/>
            <a:rect l="l" t="t" r="r" b="b"/>
            <a:pathLst>
              <a:path w="50800" h="1136650">
                <a:moveTo>
                  <a:pt x="0" y="0"/>
                </a:moveTo>
                <a:lnTo>
                  <a:pt x="50796" y="0"/>
                </a:lnTo>
                <a:lnTo>
                  <a:pt x="50796" y="1136650"/>
                </a:lnTo>
                <a:lnTo>
                  <a:pt x="0" y="1136650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6" name="object 656"/>
          <p:cNvSpPr/>
          <p:nvPr/>
        </p:nvSpPr>
        <p:spPr>
          <a:xfrm>
            <a:off x="8628818" y="2539839"/>
            <a:ext cx="443230" cy="34925"/>
          </a:xfrm>
          <a:custGeom>
            <a:avLst/>
            <a:gdLst/>
            <a:ahLst/>
            <a:cxnLst/>
            <a:rect l="l" t="t" r="r" b="b"/>
            <a:pathLst>
              <a:path w="443229" h="34925">
                <a:moveTo>
                  <a:pt x="0" y="0"/>
                </a:moveTo>
                <a:lnTo>
                  <a:pt x="442922" y="0"/>
                </a:lnTo>
                <a:lnTo>
                  <a:pt x="442922" y="34923"/>
                </a:lnTo>
                <a:lnTo>
                  <a:pt x="0" y="34923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7" name="object 657"/>
          <p:cNvSpPr txBox="1"/>
          <p:nvPr/>
        </p:nvSpPr>
        <p:spPr>
          <a:xfrm>
            <a:off x="7424623" y="6677625"/>
            <a:ext cx="133731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15" dirty="0">
                <a:solidFill>
                  <a:srgbClr val="151616"/>
                </a:solidFill>
                <a:latin typeface="Arial"/>
                <a:cs typeface="Arial"/>
              </a:rPr>
              <a:t>ISOMETRIC</a:t>
            </a:r>
            <a:r>
              <a:rPr sz="800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15" dirty="0">
                <a:solidFill>
                  <a:srgbClr val="151616"/>
                </a:solidFill>
                <a:latin typeface="Arial"/>
                <a:cs typeface="Arial"/>
              </a:rPr>
              <a:t>PROJECTION</a:t>
            </a:r>
            <a:endParaRPr sz="800">
              <a:latin typeface="Arial"/>
              <a:cs typeface="Arial"/>
            </a:endParaRPr>
          </a:p>
        </p:txBody>
      </p:sp>
      <p:graphicFrame>
        <p:nvGraphicFramePr>
          <p:cNvPr id="658" name="object 658"/>
          <p:cNvGraphicFramePr>
            <a:graphicFrameLocks noGrp="1"/>
          </p:cNvGraphicFramePr>
          <p:nvPr/>
        </p:nvGraphicFramePr>
        <p:xfrm>
          <a:off x="337777" y="4353551"/>
          <a:ext cx="4389753" cy="278863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124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24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728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4076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588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9245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25425">
                <a:tc>
                  <a:txBody>
                    <a:bodyPr/>
                    <a:lstStyle/>
                    <a:p>
                      <a:pPr marL="38735" algn="ctr">
                        <a:lnSpc>
                          <a:spcPct val="100000"/>
                        </a:lnSpc>
                        <a:spcBef>
                          <a:spcPts val="535"/>
                        </a:spcBef>
                      </a:pPr>
                      <a:r>
                        <a:rPr sz="800" b="1" spc="-1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PART</a:t>
                      </a:r>
                      <a:r>
                        <a:rPr sz="800" b="1" spc="-6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800" b="1" spc="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No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67945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7145" algn="ctr">
                        <a:lnSpc>
                          <a:spcPct val="100000"/>
                        </a:lnSpc>
                        <a:spcBef>
                          <a:spcPts val="545"/>
                        </a:spcBef>
                      </a:pPr>
                      <a:r>
                        <a:rPr sz="800" b="1" spc="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No</a:t>
                      </a:r>
                      <a:r>
                        <a:rPr sz="800" b="1" spc="-3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800" b="1" spc="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OFF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69215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26034" algn="ctr">
                        <a:lnSpc>
                          <a:spcPct val="100000"/>
                        </a:lnSpc>
                        <a:spcBef>
                          <a:spcPts val="545"/>
                        </a:spcBef>
                      </a:pPr>
                      <a:r>
                        <a:rPr sz="800" b="1" spc="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DESCRIPTION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69215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271145">
                        <a:lnSpc>
                          <a:spcPct val="100000"/>
                        </a:lnSpc>
                        <a:spcBef>
                          <a:spcPts val="535"/>
                        </a:spcBef>
                      </a:pPr>
                      <a:r>
                        <a:rPr sz="800" b="1" spc="-5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MATERIAL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67945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60960" algn="r">
                        <a:lnSpc>
                          <a:spcPct val="100000"/>
                        </a:lnSpc>
                        <a:spcBef>
                          <a:spcPts val="545"/>
                        </a:spcBef>
                      </a:pPr>
                      <a:r>
                        <a:rPr sz="800" b="1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DIMENSIONS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69215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00330">
                        <a:lnSpc>
                          <a:spcPct val="100000"/>
                        </a:lnSpc>
                        <a:spcBef>
                          <a:spcPts val="545"/>
                        </a:spcBef>
                      </a:pPr>
                      <a:r>
                        <a:rPr sz="800" b="1" spc="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FINISH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69215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5425">
                <a:tc>
                  <a:txBody>
                    <a:bodyPr/>
                    <a:lstStyle/>
                    <a:p>
                      <a:pPr marL="30480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800" b="1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1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3556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8890" algn="ctr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800" b="1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1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3683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800" b="1" spc="-5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ROCKER</a:t>
                      </a:r>
                      <a:r>
                        <a:rPr sz="800" b="1" spc="-3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800" b="1" spc="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SWITCH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3683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0480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800" b="1" spc="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PVC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3556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71120" algn="r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800" b="1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30x26x10mm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3683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47625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800" b="1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POLISHED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3429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5425">
                <a:tc>
                  <a:txBody>
                    <a:bodyPr/>
                    <a:lstStyle/>
                    <a:p>
                      <a:pPr marL="30480" algn="ctr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800" b="1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2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4953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8890" algn="ctr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r>
                        <a:rPr sz="800" b="1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1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5080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ct val="100000"/>
                        </a:lnSpc>
                        <a:spcBef>
                          <a:spcPts val="395"/>
                        </a:spcBef>
                      </a:pPr>
                      <a:r>
                        <a:rPr sz="800" b="1" spc="-25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ULTRA </a:t>
                      </a:r>
                      <a:r>
                        <a:rPr sz="800" b="1" spc="-5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BRIGHT</a:t>
                      </a:r>
                      <a:r>
                        <a:rPr sz="800" b="1" spc="-10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LED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50165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207645" marR="156845">
                        <a:lnSpc>
                          <a:spcPts val="900"/>
                        </a:lnSpc>
                        <a:spcBef>
                          <a:spcPts val="20"/>
                        </a:spcBef>
                      </a:pPr>
                      <a:r>
                        <a:rPr sz="800" b="1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ELECTRONIC  COMPONENT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254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60960" algn="r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800" b="1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Dia.5x10xmm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3429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96215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sz="800" b="1" spc="-1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N/A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3810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9829">
                <a:tc>
                  <a:txBody>
                    <a:bodyPr/>
                    <a:lstStyle/>
                    <a:p>
                      <a:pPr marL="30480" algn="ctr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sz="800" b="1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3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4445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8890" algn="ctr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sz="800" b="1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1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50165" marR="57785">
                        <a:lnSpc>
                          <a:spcPts val="900"/>
                        </a:lnSpc>
                        <a:spcBef>
                          <a:spcPts val="40"/>
                        </a:spcBef>
                      </a:pPr>
                      <a:r>
                        <a:rPr sz="800" b="1" spc="-15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FLEXIBLE</a:t>
                      </a:r>
                      <a:r>
                        <a:rPr sz="800" b="1" spc="-5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800" b="1" spc="-15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SOLAR  </a:t>
                      </a:r>
                      <a:r>
                        <a:rPr sz="800" b="1" spc="-25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PANEL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508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216535">
                        <a:lnSpc>
                          <a:spcPts val="840"/>
                        </a:lnSpc>
                      </a:pPr>
                      <a:r>
                        <a:rPr sz="800" b="1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ELECTRONIC</a:t>
                      </a:r>
                      <a:endParaRPr sz="800">
                        <a:latin typeface="Arial"/>
                        <a:cs typeface="Arial"/>
                      </a:endParaRPr>
                    </a:p>
                    <a:p>
                      <a:pPr marL="216535">
                        <a:lnSpc>
                          <a:spcPts val="790"/>
                        </a:lnSpc>
                      </a:pPr>
                      <a:r>
                        <a:rPr sz="800" b="1" spc="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COMPONENT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21590" algn="r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800" b="1" spc="-6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1</a:t>
                      </a:r>
                      <a:r>
                        <a:rPr sz="800" b="1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10x28x3mm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41275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96215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800" b="1" spc="-1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N/A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38735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0418">
                <a:tc>
                  <a:txBody>
                    <a:bodyPr/>
                    <a:lstStyle/>
                    <a:p>
                      <a:pPr marL="30480" algn="ctr">
                        <a:lnSpc>
                          <a:spcPct val="100000"/>
                        </a:lnSpc>
                        <a:spcBef>
                          <a:spcPts val="345"/>
                        </a:spcBef>
                      </a:pPr>
                      <a:r>
                        <a:rPr sz="800" b="1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4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43815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12700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8890" algn="ctr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800" b="1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1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45085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12700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71120" algn="ctr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800" b="1" spc="-1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LCD </a:t>
                      </a:r>
                      <a:r>
                        <a:rPr sz="800" b="1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-</a:t>
                      </a:r>
                      <a:r>
                        <a:rPr sz="800" b="1" spc="20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800" b="1" spc="-2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DISPLAY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45085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12700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222885">
                        <a:lnSpc>
                          <a:spcPts val="750"/>
                        </a:lnSpc>
                      </a:pPr>
                      <a:r>
                        <a:rPr sz="800" b="1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ELECTRONIC</a:t>
                      </a:r>
                      <a:endParaRPr sz="800">
                        <a:latin typeface="Arial"/>
                        <a:cs typeface="Arial"/>
                      </a:endParaRPr>
                    </a:p>
                    <a:p>
                      <a:pPr marL="222885">
                        <a:lnSpc>
                          <a:spcPts val="805"/>
                        </a:lnSpc>
                      </a:pPr>
                      <a:r>
                        <a:rPr sz="800" b="1" spc="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COMPONENT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12700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60325" algn="r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800" b="1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15x25x5mm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29845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12700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96215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800" b="1" spc="-1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N/A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3683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12700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4154">
                <a:tc>
                  <a:txBody>
                    <a:bodyPr/>
                    <a:lstStyle/>
                    <a:p>
                      <a:pPr marL="30480" algn="ctr">
                        <a:lnSpc>
                          <a:spcPct val="100000"/>
                        </a:lnSpc>
                        <a:spcBef>
                          <a:spcPts val="420"/>
                        </a:spcBef>
                      </a:pPr>
                      <a:r>
                        <a:rPr sz="800" b="1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5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5334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12700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8890" algn="ctr">
                        <a:lnSpc>
                          <a:spcPct val="100000"/>
                        </a:lnSpc>
                        <a:spcBef>
                          <a:spcPts val="430"/>
                        </a:spcBef>
                      </a:pPr>
                      <a:r>
                        <a:rPr sz="800" b="1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1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5461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12700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12700" algn="ctr">
                        <a:lnSpc>
                          <a:spcPct val="100000"/>
                        </a:lnSpc>
                        <a:spcBef>
                          <a:spcPts val="439"/>
                        </a:spcBef>
                      </a:pPr>
                      <a:r>
                        <a:rPr sz="800" b="1" spc="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END</a:t>
                      </a:r>
                      <a:r>
                        <a:rPr sz="800" b="1" spc="-15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800" b="1" spc="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GRIP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55879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12700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267970">
                        <a:lnSpc>
                          <a:spcPct val="100000"/>
                        </a:lnSpc>
                        <a:spcBef>
                          <a:spcPts val="459"/>
                        </a:spcBef>
                      </a:pPr>
                      <a:r>
                        <a:rPr sz="800" b="1" spc="-5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ALUMINIUM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58419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12700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66675" algn="r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sz="800" b="1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16x8x24mm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4826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12700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53340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r>
                        <a:rPr sz="800" b="1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BRUSHED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5080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12700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25425">
                <a:tc>
                  <a:txBody>
                    <a:bodyPr/>
                    <a:lstStyle/>
                    <a:p>
                      <a:pPr marL="30480" algn="ctr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6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4191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8890" algn="ctr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800" b="1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2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4318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43180" algn="ctr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sz="800" b="1" spc="-5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CASING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29209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28905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800" b="1" spc="-1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POLYETHYLENE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4064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47625" algn="r">
                        <a:lnSpc>
                          <a:spcPct val="100000"/>
                        </a:lnSpc>
                        <a:spcBef>
                          <a:spcPts val="365"/>
                        </a:spcBef>
                      </a:pPr>
                      <a:r>
                        <a:rPr sz="800" b="1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65x90x24mm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46355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56515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800" b="1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POLISHED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4953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25425">
                <a:tc>
                  <a:txBody>
                    <a:bodyPr/>
                    <a:lstStyle/>
                    <a:p>
                      <a:pPr marL="30480" algn="ctr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800" b="1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7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4953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8890" algn="ctr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r>
                        <a:rPr sz="800" b="1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5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5080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202565" marR="231140">
                        <a:lnSpc>
                          <a:spcPts val="900"/>
                        </a:lnSpc>
                        <a:spcBef>
                          <a:spcPts val="30"/>
                        </a:spcBef>
                      </a:pPr>
                      <a:r>
                        <a:rPr sz="800" b="1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FUNCTION  </a:t>
                      </a:r>
                      <a:r>
                        <a:rPr sz="800" b="1" spc="-5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BUTTONS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381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239395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800" b="1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STYROFLEX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4953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39065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r>
                        <a:rPr sz="800" b="1" spc="-15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Dia.4x8mm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5080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3020">
                        <a:lnSpc>
                          <a:spcPct val="100000"/>
                        </a:lnSpc>
                        <a:spcBef>
                          <a:spcPts val="405"/>
                        </a:spcBef>
                      </a:pPr>
                      <a:r>
                        <a:rPr sz="800" b="1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TEXTURED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51435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18559">
                <a:tc>
                  <a:txBody>
                    <a:bodyPr/>
                    <a:lstStyle/>
                    <a:p>
                      <a:pPr marL="30480" algn="ctr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800" b="1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8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4318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8890" algn="ctr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sz="800" b="1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1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4445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27305" algn="ctr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800" b="1" spc="-5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BOTTOM</a:t>
                      </a:r>
                      <a:r>
                        <a:rPr sz="800" b="1" spc="-2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800" b="1" spc="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GRIP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3683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217804">
                        <a:lnSpc>
                          <a:spcPts val="844"/>
                        </a:lnSpc>
                      </a:pPr>
                      <a:r>
                        <a:rPr sz="800" b="1" spc="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SYNTHETIC</a:t>
                      </a:r>
                      <a:endParaRPr sz="800">
                        <a:latin typeface="Arial"/>
                        <a:cs typeface="Arial"/>
                      </a:endParaRPr>
                    </a:p>
                    <a:p>
                      <a:pPr marL="217804">
                        <a:lnSpc>
                          <a:spcPts val="775"/>
                        </a:lnSpc>
                      </a:pPr>
                      <a:r>
                        <a:rPr sz="800" b="1" spc="-1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RUBBER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71120" algn="r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sz="800" b="1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90x24x48mm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42545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3020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800" b="1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TEXTURED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2540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24154">
                <a:tc>
                  <a:txBody>
                    <a:bodyPr/>
                    <a:lstStyle/>
                    <a:p>
                      <a:pPr marL="30480" algn="ctr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sz="800" b="1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9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4445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12700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8890" algn="ctr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sz="800" b="1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1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12700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59055" algn="ct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800" b="1" spc="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WRIST</a:t>
                      </a:r>
                      <a:r>
                        <a:rPr sz="800" b="1" spc="-35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800" b="1" spc="-5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STRAP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4699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12700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34645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sz="800" b="1" spc="-2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KEVLAR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4445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12700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76200" algn="r">
                        <a:lnSpc>
                          <a:spcPct val="100000"/>
                        </a:lnSpc>
                        <a:spcBef>
                          <a:spcPts val="375"/>
                        </a:spcBef>
                      </a:pPr>
                      <a:r>
                        <a:rPr sz="800" b="1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88x26x2mm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47625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12700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9271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sz="800" b="1" spc="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WOVEN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4826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12700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24154">
                <a:tc>
                  <a:txBody>
                    <a:bodyPr/>
                    <a:lstStyle/>
                    <a:p>
                      <a:pPr marL="87630" algn="ctr">
                        <a:lnSpc>
                          <a:spcPct val="100000"/>
                        </a:lnSpc>
                        <a:spcBef>
                          <a:spcPts val="420"/>
                        </a:spcBef>
                      </a:pPr>
                      <a:r>
                        <a:rPr sz="800" b="1" spc="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10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5334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12700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8890" algn="ctr">
                        <a:lnSpc>
                          <a:spcPct val="100000"/>
                        </a:lnSpc>
                        <a:spcBef>
                          <a:spcPts val="430"/>
                        </a:spcBef>
                      </a:pPr>
                      <a:r>
                        <a:rPr sz="800" b="1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2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5461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12700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40005" algn="ctr">
                        <a:lnSpc>
                          <a:spcPct val="100000"/>
                        </a:lnSpc>
                        <a:spcBef>
                          <a:spcPts val="450"/>
                        </a:spcBef>
                      </a:pPr>
                      <a:r>
                        <a:rPr sz="800" b="1" spc="-3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PAN </a:t>
                      </a:r>
                      <a:r>
                        <a:rPr sz="800" b="1" spc="-5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HEAD</a:t>
                      </a:r>
                      <a:r>
                        <a:rPr sz="800" b="1" spc="-55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800" b="1" spc="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RIVETS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5715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12700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277495">
                        <a:lnSpc>
                          <a:spcPct val="100000"/>
                        </a:lnSpc>
                        <a:spcBef>
                          <a:spcPts val="420"/>
                        </a:spcBef>
                      </a:pPr>
                      <a:r>
                        <a:rPr sz="800" b="1" spc="-5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ALUMINIUM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5334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12700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68580" algn="r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sz="800" b="1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DIA3x15mm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4826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12700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8255">
                        <a:lnSpc>
                          <a:spcPct val="100000"/>
                        </a:lnSpc>
                        <a:spcBef>
                          <a:spcPts val="415"/>
                        </a:spcBef>
                      </a:pPr>
                      <a:r>
                        <a:rPr sz="800" b="1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PLANISHED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52705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12700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41300">
                <a:tc>
                  <a:txBody>
                    <a:bodyPr/>
                    <a:lstStyle/>
                    <a:p>
                      <a:pPr marL="80010" algn="ctr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sz="800" b="1" spc="-25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11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29209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8890" algn="ctr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800" b="1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2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3048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86995" marR="118110">
                        <a:lnSpc>
                          <a:spcPts val="900"/>
                        </a:lnSpc>
                      </a:pPr>
                      <a:r>
                        <a:rPr sz="800" b="1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TRANSLUCENT  </a:t>
                      </a:r>
                      <a:r>
                        <a:rPr sz="800" b="1" spc="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WINDOW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21285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800" b="1" spc="-1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POLYETHYLENE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4064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77470" algn="r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800" b="1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40x35x2mm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4953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470"/>
                        </a:spcBef>
                      </a:pPr>
                      <a:r>
                        <a:rPr sz="800" b="1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POLISHED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5969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659" name="object 659"/>
          <p:cNvSpPr/>
          <p:nvPr/>
        </p:nvSpPr>
        <p:spPr>
          <a:xfrm>
            <a:off x="5675323" y="1284115"/>
            <a:ext cx="2381250" cy="17145"/>
          </a:xfrm>
          <a:custGeom>
            <a:avLst/>
            <a:gdLst/>
            <a:ahLst/>
            <a:cxnLst/>
            <a:rect l="l" t="t" r="r" b="b"/>
            <a:pathLst>
              <a:path w="2381250" h="17144">
                <a:moveTo>
                  <a:pt x="0" y="0"/>
                </a:moveTo>
                <a:lnTo>
                  <a:pt x="2381203" y="17096"/>
                </a:lnTo>
              </a:path>
            </a:pathLst>
          </a:custGeom>
          <a:ln w="7199">
            <a:solidFill>
              <a:srgbClr val="3274A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0" name="object 660"/>
          <p:cNvSpPr/>
          <p:nvPr/>
        </p:nvSpPr>
        <p:spPr>
          <a:xfrm>
            <a:off x="5666093" y="2499036"/>
            <a:ext cx="2381250" cy="17145"/>
          </a:xfrm>
          <a:custGeom>
            <a:avLst/>
            <a:gdLst/>
            <a:ahLst/>
            <a:cxnLst/>
            <a:rect l="l" t="t" r="r" b="b"/>
            <a:pathLst>
              <a:path w="2381250" h="17144">
                <a:moveTo>
                  <a:pt x="0" y="0"/>
                </a:moveTo>
                <a:lnTo>
                  <a:pt x="2381203" y="17096"/>
                </a:lnTo>
              </a:path>
            </a:pathLst>
          </a:custGeom>
          <a:ln w="7199">
            <a:solidFill>
              <a:srgbClr val="3274A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1" name="object 661"/>
          <p:cNvSpPr/>
          <p:nvPr/>
        </p:nvSpPr>
        <p:spPr>
          <a:xfrm>
            <a:off x="7929500" y="1300568"/>
            <a:ext cx="72390" cy="337820"/>
          </a:xfrm>
          <a:custGeom>
            <a:avLst/>
            <a:gdLst/>
            <a:ahLst/>
            <a:cxnLst/>
            <a:rect l="l" t="t" r="r" b="b"/>
            <a:pathLst>
              <a:path w="72390" h="337819">
                <a:moveTo>
                  <a:pt x="32410" y="134360"/>
                </a:moveTo>
                <a:lnTo>
                  <a:pt x="30866" y="337431"/>
                </a:lnTo>
                <a:lnTo>
                  <a:pt x="38066" y="337488"/>
                </a:lnTo>
                <a:lnTo>
                  <a:pt x="39610" y="134414"/>
                </a:lnTo>
                <a:lnTo>
                  <a:pt x="32410" y="134360"/>
                </a:lnTo>
                <a:close/>
              </a:path>
              <a:path w="72390" h="337819">
                <a:moveTo>
                  <a:pt x="54479" y="67161"/>
                </a:moveTo>
                <a:lnTo>
                  <a:pt x="32922" y="67161"/>
                </a:lnTo>
                <a:lnTo>
                  <a:pt x="40121" y="67218"/>
                </a:lnTo>
                <a:lnTo>
                  <a:pt x="39610" y="134414"/>
                </a:lnTo>
                <a:lnTo>
                  <a:pt x="72017" y="134660"/>
                </a:lnTo>
                <a:lnTo>
                  <a:pt x="54479" y="67161"/>
                </a:lnTo>
                <a:close/>
              </a:path>
              <a:path w="72390" h="337819">
                <a:moveTo>
                  <a:pt x="32922" y="67161"/>
                </a:moveTo>
                <a:lnTo>
                  <a:pt x="32410" y="134360"/>
                </a:lnTo>
                <a:lnTo>
                  <a:pt x="39610" y="134414"/>
                </a:lnTo>
                <a:lnTo>
                  <a:pt x="40121" y="67218"/>
                </a:lnTo>
                <a:lnTo>
                  <a:pt x="32922" y="67161"/>
                </a:lnTo>
                <a:close/>
              </a:path>
              <a:path w="72390" h="337819">
                <a:moveTo>
                  <a:pt x="37029" y="0"/>
                </a:moveTo>
                <a:lnTo>
                  <a:pt x="0" y="134114"/>
                </a:lnTo>
                <a:lnTo>
                  <a:pt x="32410" y="134360"/>
                </a:lnTo>
                <a:lnTo>
                  <a:pt x="32922" y="67161"/>
                </a:lnTo>
                <a:lnTo>
                  <a:pt x="54479" y="67161"/>
                </a:lnTo>
                <a:lnTo>
                  <a:pt x="37029" y="0"/>
                </a:lnTo>
                <a:close/>
              </a:path>
            </a:pathLst>
          </a:custGeom>
          <a:solidFill>
            <a:srgbClr val="3274A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2" name="object 662"/>
          <p:cNvSpPr/>
          <p:nvPr/>
        </p:nvSpPr>
        <p:spPr>
          <a:xfrm>
            <a:off x="7922311" y="2165551"/>
            <a:ext cx="72390" cy="350520"/>
          </a:xfrm>
          <a:custGeom>
            <a:avLst/>
            <a:gdLst/>
            <a:ahLst/>
            <a:cxnLst/>
            <a:rect l="l" t="t" r="r" b="b"/>
            <a:pathLst>
              <a:path w="72390" h="350519">
                <a:moveTo>
                  <a:pt x="0" y="215275"/>
                </a:moveTo>
                <a:lnTo>
                  <a:pt x="34988" y="349937"/>
                </a:lnTo>
                <a:lnTo>
                  <a:pt x="53531" y="282775"/>
                </a:lnTo>
                <a:lnTo>
                  <a:pt x="39096" y="282775"/>
                </a:lnTo>
                <a:lnTo>
                  <a:pt x="31896" y="282718"/>
                </a:lnTo>
                <a:lnTo>
                  <a:pt x="32407" y="215521"/>
                </a:lnTo>
                <a:lnTo>
                  <a:pt x="0" y="215275"/>
                </a:lnTo>
                <a:close/>
              </a:path>
              <a:path w="72390" h="350519">
                <a:moveTo>
                  <a:pt x="32407" y="215521"/>
                </a:moveTo>
                <a:lnTo>
                  <a:pt x="31896" y="282718"/>
                </a:lnTo>
                <a:lnTo>
                  <a:pt x="39096" y="282775"/>
                </a:lnTo>
                <a:lnTo>
                  <a:pt x="39607" y="215576"/>
                </a:lnTo>
                <a:lnTo>
                  <a:pt x="32407" y="215521"/>
                </a:lnTo>
                <a:close/>
              </a:path>
              <a:path w="72390" h="350519">
                <a:moveTo>
                  <a:pt x="39607" y="215576"/>
                </a:moveTo>
                <a:lnTo>
                  <a:pt x="39096" y="282775"/>
                </a:lnTo>
                <a:lnTo>
                  <a:pt x="53531" y="282775"/>
                </a:lnTo>
                <a:lnTo>
                  <a:pt x="72017" y="215822"/>
                </a:lnTo>
                <a:lnTo>
                  <a:pt x="39607" y="215576"/>
                </a:lnTo>
                <a:close/>
              </a:path>
              <a:path w="72390" h="350519">
                <a:moveTo>
                  <a:pt x="34046" y="0"/>
                </a:moveTo>
                <a:lnTo>
                  <a:pt x="32407" y="215521"/>
                </a:lnTo>
                <a:lnTo>
                  <a:pt x="39607" y="215576"/>
                </a:lnTo>
                <a:lnTo>
                  <a:pt x="41245" y="57"/>
                </a:lnTo>
                <a:lnTo>
                  <a:pt x="34046" y="0"/>
                </a:lnTo>
                <a:close/>
              </a:path>
            </a:pathLst>
          </a:custGeom>
          <a:solidFill>
            <a:srgbClr val="3274A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3" name="object 663"/>
          <p:cNvSpPr txBox="1"/>
          <p:nvPr/>
        </p:nvSpPr>
        <p:spPr>
          <a:xfrm>
            <a:off x="7843839" y="1636217"/>
            <a:ext cx="237490" cy="492759"/>
          </a:xfrm>
          <a:prstGeom prst="rect">
            <a:avLst/>
          </a:prstGeom>
        </p:spPr>
        <p:txBody>
          <a:bodyPr vert="vert270" wrap="square" lIns="0" tIns="203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60"/>
              </a:spcBef>
            </a:pPr>
            <a:r>
              <a:rPr sz="1200" spc="-5" dirty="0">
                <a:solidFill>
                  <a:srgbClr val="3274AA"/>
                </a:solidFill>
                <a:latin typeface="Arial"/>
                <a:cs typeface="Arial"/>
              </a:rPr>
              <a:t>65</a:t>
            </a:r>
            <a:r>
              <a:rPr sz="1200" spc="-80" dirty="0">
                <a:solidFill>
                  <a:srgbClr val="3274AA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3274AA"/>
                </a:solidFill>
                <a:latin typeface="Arial"/>
                <a:cs typeface="Arial"/>
              </a:rPr>
              <a:t>mm</a:t>
            </a:r>
            <a:endParaRPr sz="1200">
              <a:latin typeface="Arial"/>
              <a:cs typeface="Arial"/>
            </a:endParaRPr>
          </a:p>
        </p:txBody>
      </p:sp>
      <p:sp>
        <p:nvSpPr>
          <p:cNvPr id="664" name="object 664"/>
          <p:cNvSpPr/>
          <p:nvPr/>
        </p:nvSpPr>
        <p:spPr>
          <a:xfrm>
            <a:off x="8111800" y="2838283"/>
            <a:ext cx="218440" cy="0"/>
          </a:xfrm>
          <a:custGeom>
            <a:avLst/>
            <a:gdLst/>
            <a:ahLst/>
            <a:cxnLst/>
            <a:rect l="l" t="t" r="r" b="b"/>
            <a:pathLst>
              <a:path w="218440">
                <a:moveTo>
                  <a:pt x="218220" y="0"/>
                </a:moveTo>
                <a:lnTo>
                  <a:pt x="0" y="0"/>
                </a:lnTo>
              </a:path>
            </a:pathLst>
          </a:custGeom>
          <a:ln w="7199">
            <a:solidFill>
              <a:srgbClr val="3274A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5" name="object 665"/>
          <p:cNvSpPr/>
          <p:nvPr/>
        </p:nvSpPr>
        <p:spPr>
          <a:xfrm>
            <a:off x="8111800" y="2390604"/>
            <a:ext cx="218440" cy="0"/>
          </a:xfrm>
          <a:custGeom>
            <a:avLst/>
            <a:gdLst/>
            <a:ahLst/>
            <a:cxnLst/>
            <a:rect l="l" t="t" r="r" b="b"/>
            <a:pathLst>
              <a:path w="218440">
                <a:moveTo>
                  <a:pt x="218220" y="0"/>
                </a:moveTo>
                <a:lnTo>
                  <a:pt x="0" y="0"/>
                </a:lnTo>
              </a:path>
            </a:pathLst>
          </a:custGeom>
          <a:ln w="7199">
            <a:solidFill>
              <a:srgbClr val="3274A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6" name="object 666"/>
          <p:cNvSpPr/>
          <p:nvPr/>
        </p:nvSpPr>
        <p:spPr>
          <a:xfrm>
            <a:off x="8165789" y="2838283"/>
            <a:ext cx="72390" cy="336550"/>
          </a:xfrm>
          <a:custGeom>
            <a:avLst/>
            <a:gdLst/>
            <a:ahLst/>
            <a:cxnLst/>
            <a:rect l="l" t="t" r="r" b="b"/>
            <a:pathLst>
              <a:path w="72390" h="336550">
                <a:moveTo>
                  <a:pt x="39611" y="67193"/>
                </a:moveTo>
                <a:lnTo>
                  <a:pt x="32410" y="67193"/>
                </a:lnTo>
                <a:lnTo>
                  <a:pt x="32410" y="335977"/>
                </a:lnTo>
                <a:lnTo>
                  <a:pt x="39611" y="335977"/>
                </a:lnTo>
                <a:lnTo>
                  <a:pt x="39611" y="67193"/>
                </a:lnTo>
                <a:close/>
              </a:path>
              <a:path w="72390" h="336550">
                <a:moveTo>
                  <a:pt x="36010" y="0"/>
                </a:moveTo>
                <a:lnTo>
                  <a:pt x="0" y="134391"/>
                </a:lnTo>
                <a:lnTo>
                  <a:pt x="32410" y="134391"/>
                </a:lnTo>
                <a:lnTo>
                  <a:pt x="32410" y="67193"/>
                </a:lnTo>
                <a:lnTo>
                  <a:pt x="54015" y="67193"/>
                </a:lnTo>
                <a:lnTo>
                  <a:pt x="36010" y="0"/>
                </a:lnTo>
                <a:close/>
              </a:path>
              <a:path w="72390" h="336550">
                <a:moveTo>
                  <a:pt x="54015" y="67193"/>
                </a:moveTo>
                <a:lnTo>
                  <a:pt x="39611" y="67193"/>
                </a:lnTo>
                <a:lnTo>
                  <a:pt x="39611" y="134391"/>
                </a:lnTo>
                <a:lnTo>
                  <a:pt x="72021" y="134391"/>
                </a:lnTo>
                <a:lnTo>
                  <a:pt x="54015" y="67193"/>
                </a:lnTo>
                <a:close/>
              </a:path>
            </a:pathLst>
          </a:custGeom>
          <a:solidFill>
            <a:srgbClr val="3274A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7" name="object 667"/>
          <p:cNvSpPr/>
          <p:nvPr/>
        </p:nvSpPr>
        <p:spPr>
          <a:xfrm>
            <a:off x="8165789" y="2054627"/>
            <a:ext cx="72390" cy="336550"/>
          </a:xfrm>
          <a:custGeom>
            <a:avLst/>
            <a:gdLst/>
            <a:ahLst/>
            <a:cxnLst/>
            <a:rect l="l" t="t" r="r" b="b"/>
            <a:pathLst>
              <a:path w="72390" h="336550">
                <a:moveTo>
                  <a:pt x="32410" y="201585"/>
                </a:moveTo>
                <a:lnTo>
                  <a:pt x="0" y="201585"/>
                </a:lnTo>
                <a:lnTo>
                  <a:pt x="36010" y="335977"/>
                </a:lnTo>
                <a:lnTo>
                  <a:pt x="54015" y="268784"/>
                </a:lnTo>
                <a:lnTo>
                  <a:pt x="32410" y="268784"/>
                </a:lnTo>
                <a:lnTo>
                  <a:pt x="32410" y="201585"/>
                </a:lnTo>
                <a:close/>
              </a:path>
              <a:path w="72390" h="336550">
                <a:moveTo>
                  <a:pt x="39611" y="0"/>
                </a:moveTo>
                <a:lnTo>
                  <a:pt x="32410" y="0"/>
                </a:lnTo>
                <a:lnTo>
                  <a:pt x="32410" y="268784"/>
                </a:lnTo>
                <a:lnTo>
                  <a:pt x="39611" y="268784"/>
                </a:lnTo>
                <a:lnTo>
                  <a:pt x="39611" y="0"/>
                </a:lnTo>
                <a:close/>
              </a:path>
              <a:path w="72390" h="336550">
                <a:moveTo>
                  <a:pt x="72021" y="201585"/>
                </a:moveTo>
                <a:lnTo>
                  <a:pt x="39611" y="201585"/>
                </a:lnTo>
                <a:lnTo>
                  <a:pt x="39611" y="268784"/>
                </a:lnTo>
                <a:lnTo>
                  <a:pt x="54015" y="268784"/>
                </a:lnTo>
                <a:lnTo>
                  <a:pt x="72021" y="201585"/>
                </a:lnTo>
                <a:close/>
              </a:path>
            </a:pathLst>
          </a:custGeom>
          <a:solidFill>
            <a:srgbClr val="3274A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8" name="object 668"/>
          <p:cNvSpPr txBox="1"/>
          <p:nvPr/>
        </p:nvSpPr>
        <p:spPr>
          <a:xfrm>
            <a:off x="8085390" y="2521949"/>
            <a:ext cx="233679" cy="194945"/>
          </a:xfrm>
          <a:prstGeom prst="rect">
            <a:avLst/>
          </a:prstGeom>
        </p:spPr>
        <p:txBody>
          <a:bodyPr vert="vert270" wrap="square" lIns="0" tIns="184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5"/>
              </a:spcBef>
            </a:pPr>
            <a:r>
              <a:rPr sz="1200" dirty="0">
                <a:solidFill>
                  <a:srgbClr val="3274AA"/>
                </a:solidFill>
                <a:latin typeface="Arial"/>
                <a:cs typeface="Arial"/>
              </a:rPr>
              <a:t>24</a:t>
            </a:r>
            <a:endParaRPr sz="1200">
              <a:latin typeface="Arial"/>
              <a:cs typeface="Arial"/>
            </a:endParaRPr>
          </a:p>
        </p:txBody>
      </p:sp>
      <p:sp>
        <p:nvSpPr>
          <p:cNvPr id="672" name="object 672"/>
          <p:cNvSpPr txBox="1"/>
          <p:nvPr/>
        </p:nvSpPr>
        <p:spPr>
          <a:xfrm>
            <a:off x="7249810" y="7367690"/>
            <a:ext cx="2862580" cy="187960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0"/>
              </a:spcBef>
              <a:tabLst>
                <a:tab pos="2057400" algn="l"/>
              </a:tabLst>
            </a:pPr>
            <a:r>
              <a:rPr sz="900" spc="5" dirty="0">
                <a:solidFill>
                  <a:srgbClr val="3C2B98"/>
                </a:solidFill>
                <a:latin typeface="Arial"/>
                <a:cs typeface="Arial"/>
                <a:hlinkClick r:id="rId9"/>
              </a:rPr>
              <a:t>www.technologystudent.com</a:t>
            </a:r>
            <a:r>
              <a:rPr sz="900" spc="25" dirty="0">
                <a:solidFill>
                  <a:srgbClr val="3C2B98"/>
                </a:solidFill>
                <a:latin typeface="Arial"/>
                <a:cs typeface="Arial"/>
                <a:hlinkClick r:id="rId9"/>
              </a:rPr>
              <a:t> </a:t>
            </a:r>
            <a:r>
              <a:rPr sz="900" spc="15" dirty="0">
                <a:solidFill>
                  <a:srgbClr val="3C2B98"/>
                </a:solidFill>
                <a:latin typeface="Arial"/>
                <a:cs typeface="Arial"/>
              </a:rPr>
              <a:t>©</a:t>
            </a:r>
            <a:r>
              <a:rPr sz="900" spc="25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900" spc="10" dirty="0">
                <a:solidFill>
                  <a:srgbClr val="3C2B98"/>
                </a:solidFill>
                <a:latin typeface="Arial"/>
                <a:cs typeface="Arial"/>
              </a:rPr>
              <a:t>2018	</a:t>
            </a:r>
            <a:r>
              <a:rPr sz="900" dirty="0">
                <a:solidFill>
                  <a:srgbClr val="3C2B98"/>
                </a:solidFill>
                <a:latin typeface="Arial"/>
                <a:cs typeface="Arial"/>
              </a:rPr>
              <a:t>V.Ryan </a:t>
            </a:r>
            <a:r>
              <a:rPr sz="900" spc="15" dirty="0">
                <a:solidFill>
                  <a:srgbClr val="3C2B98"/>
                </a:solidFill>
                <a:latin typeface="Arial"/>
                <a:cs typeface="Arial"/>
              </a:rPr>
              <a:t>©</a:t>
            </a:r>
            <a:r>
              <a:rPr sz="900" spc="-60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900" spc="10" dirty="0">
                <a:solidFill>
                  <a:srgbClr val="3C2B98"/>
                </a:solidFill>
                <a:latin typeface="Arial"/>
                <a:cs typeface="Arial"/>
              </a:rPr>
              <a:t>2018</a:t>
            </a:r>
            <a:endParaRPr sz="900">
              <a:latin typeface="Arial"/>
              <a:cs typeface="Arial"/>
            </a:endParaRPr>
          </a:p>
        </p:txBody>
      </p:sp>
      <p:sp>
        <p:nvSpPr>
          <p:cNvPr id="673" name="object 673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0"/>
              </a:spcBef>
            </a:pPr>
            <a:r>
              <a:rPr spc="35" dirty="0"/>
              <a:t>WORLD </a:t>
            </a:r>
            <a:r>
              <a:rPr spc="30" dirty="0"/>
              <a:t>ASSOCIATION OF </a:t>
            </a:r>
            <a:r>
              <a:rPr spc="40" dirty="0"/>
              <a:t>TECHNOLOGY </a:t>
            </a:r>
            <a:r>
              <a:rPr spc="35" dirty="0"/>
              <a:t>TEACHERS</a:t>
            </a:r>
          </a:p>
        </p:txBody>
      </p:sp>
      <p:sp>
        <p:nvSpPr>
          <p:cNvPr id="674" name="object 674"/>
          <p:cNvSpPr txBox="1"/>
          <p:nvPr/>
        </p:nvSpPr>
        <p:spPr>
          <a:xfrm>
            <a:off x="4106034" y="7385572"/>
            <a:ext cx="2849245" cy="187325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0"/>
              </a:spcBef>
            </a:pPr>
            <a:r>
              <a:rPr sz="900" spc="5" dirty="0">
                <a:solidFill>
                  <a:srgbClr val="3C2B98"/>
                </a:solidFill>
                <a:latin typeface="Arial"/>
                <a:cs typeface="Arial"/>
                <a:hlinkClick r:id="rId10"/>
              </a:rPr>
              <a:t>https://www.facebook.com/groups/254963448192823/</a:t>
            </a:r>
            <a:endParaRPr sz="900">
              <a:latin typeface="Arial"/>
              <a:cs typeface="Arial"/>
            </a:endParaRPr>
          </a:p>
        </p:txBody>
      </p:sp>
      <p:sp>
        <p:nvSpPr>
          <p:cNvPr id="669" name="object 669"/>
          <p:cNvSpPr txBox="1"/>
          <p:nvPr/>
        </p:nvSpPr>
        <p:spPr>
          <a:xfrm>
            <a:off x="4152370" y="471109"/>
            <a:ext cx="2320290" cy="401320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40"/>
              </a:spcBef>
            </a:pPr>
            <a:r>
              <a:rPr sz="750" dirty="0">
                <a:solidFill>
                  <a:srgbClr val="3C2B98"/>
                </a:solidFill>
                <a:latin typeface="Arial"/>
                <a:cs typeface="Arial"/>
                <a:hlinkClick r:id="rId11"/>
              </a:rPr>
              <a:t>https://www.facebook.com/groups/254963448192823/</a:t>
            </a:r>
            <a:endParaRPr sz="750">
              <a:latin typeface="Arial"/>
              <a:cs typeface="Arial"/>
            </a:endParaRPr>
          </a:p>
          <a:p>
            <a:pPr marR="461009" algn="r">
              <a:lnSpc>
                <a:spcPct val="100000"/>
              </a:lnSpc>
              <a:spcBef>
                <a:spcPts val="375"/>
              </a:spcBef>
            </a:pP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7</a:t>
            </a:r>
            <a:endParaRPr sz="1200">
              <a:latin typeface="Arial"/>
              <a:cs typeface="Arial"/>
            </a:endParaRPr>
          </a:p>
        </p:txBody>
      </p:sp>
      <p:sp>
        <p:nvSpPr>
          <p:cNvPr id="670" name="object 670"/>
          <p:cNvSpPr txBox="1"/>
          <p:nvPr/>
        </p:nvSpPr>
        <p:spPr>
          <a:xfrm>
            <a:off x="1415924" y="503422"/>
            <a:ext cx="2580005" cy="1409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750" spc="25" dirty="0">
                <a:solidFill>
                  <a:srgbClr val="3C2B98"/>
                </a:solidFill>
                <a:latin typeface="Arial"/>
                <a:cs typeface="Arial"/>
              </a:rPr>
              <a:t>WORLD </a:t>
            </a:r>
            <a:r>
              <a:rPr sz="750" spc="15" dirty="0">
                <a:solidFill>
                  <a:srgbClr val="3C2B98"/>
                </a:solidFill>
                <a:latin typeface="Arial"/>
                <a:cs typeface="Arial"/>
              </a:rPr>
              <a:t>ASSOCIATION </a:t>
            </a:r>
            <a:r>
              <a:rPr sz="750" spc="10" dirty="0">
                <a:solidFill>
                  <a:srgbClr val="3C2B98"/>
                </a:solidFill>
                <a:latin typeface="Arial"/>
                <a:cs typeface="Arial"/>
              </a:rPr>
              <a:t>OF </a:t>
            </a:r>
            <a:r>
              <a:rPr sz="750" spc="25" dirty="0">
                <a:solidFill>
                  <a:srgbClr val="3C2B98"/>
                </a:solidFill>
                <a:latin typeface="Arial"/>
                <a:cs typeface="Arial"/>
              </a:rPr>
              <a:t>TECHNOLOGY</a:t>
            </a:r>
            <a:r>
              <a:rPr sz="750" spc="-60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750" spc="25" dirty="0">
                <a:solidFill>
                  <a:srgbClr val="3C2B98"/>
                </a:solidFill>
                <a:latin typeface="Arial"/>
                <a:cs typeface="Arial"/>
              </a:rPr>
              <a:t>TEACHERS</a:t>
            </a:r>
            <a:endParaRPr sz="750">
              <a:latin typeface="Arial"/>
              <a:cs typeface="Arial"/>
            </a:endParaRPr>
          </a:p>
        </p:txBody>
      </p:sp>
      <p:sp>
        <p:nvSpPr>
          <p:cNvPr id="671" name="object 671"/>
          <p:cNvSpPr txBox="1"/>
          <p:nvPr/>
        </p:nvSpPr>
        <p:spPr>
          <a:xfrm>
            <a:off x="6707203" y="430584"/>
            <a:ext cx="233108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50" dirty="0">
                <a:solidFill>
                  <a:srgbClr val="3C2B98"/>
                </a:solidFill>
                <a:latin typeface="Arial"/>
                <a:cs typeface="Arial"/>
                <a:hlinkClick r:id="rId9"/>
              </a:rPr>
              <a:t>www.technologystudent.com </a:t>
            </a:r>
            <a:r>
              <a:rPr sz="750" spc="0" dirty="0">
                <a:solidFill>
                  <a:srgbClr val="3C2B98"/>
                </a:solidFill>
                <a:latin typeface="Arial"/>
                <a:cs typeface="Arial"/>
                <a:hlinkClick r:id="rId9"/>
              </a:rPr>
              <a:t>© </a:t>
            </a:r>
            <a:r>
              <a:rPr sz="750" dirty="0">
                <a:solidFill>
                  <a:srgbClr val="3C2B98"/>
                </a:solidFill>
                <a:latin typeface="Arial"/>
                <a:cs typeface="Arial"/>
              </a:rPr>
              <a:t>2018 </a:t>
            </a:r>
            <a:r>
              <a:rPr sz="1800" spc="-97" baseline="-39351" dirty="0">
                <a:solidFill>
                  <a:srgbClr val="151616"/>
                </a:solidFill>
                <a:latin typeface="Arial"/>
                <a:cs typeface="Arial"/>
              </a:rPr>
              <a:t>4</a:t>
            </a:r>
            <a:r>
              <a:rPr sz="750" spc="-65" dirty="0">
                <a:solidFill>
                  <a:srgbClr val="3C2B98"/>
                </a:solidFill>
                <a:latin typeface="Arial"/>
                <a:cs typeface="Arial"/>
              </a:rPr>
              <a:t>V.Ryan </a:t>
            </a:r>
            <a:r>
              <a:rPr sz="750" dirty="0">
                <a:solidFill>
                  <a:srgbClr val="3C2B98"/>
                </a:solidFill>
                <a:latin typeface="Arial"/>
                <a:cs typeface="Arial"/>
              </a:rPr>
              <a:t>©</a:t>
            </a:r>
            <a:r>
              <a:rPr sz="750" spc="-30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750" dirty="0">
                <a:solidFill>
                  <a:srgbClr val="3C2B98"/>
                </a:solidFill>
                <a:latin typeface="Arial"/>
                <a:cs typeface="Arial"/>
              </a:rPr>
              <a:t>2018</a:t>
            </a:r>
            <a:endParaRPr sz="7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45307" y="135273"/>
            <a:ext cx="10388600" cy="7239000"/>
          </a:xfrm>
          <a:custGeom>
            <a:avLst/>
            <a:gdLst/>
            <a:ahLst/>
            <a:cxnLst/>
            <a:rect l="l" t="t" r="r" b="b"/>
            <a:pathLst>
              <a:path w="10388600" h="7239000">
                <a:moveTo>
                  <a:pt x="0" y="0"/>
                </a:moveTo>
                <a:lnTo>
                  <a:pt x="10388598" y="0"/>
                </a:lnTo>
                <a:lnTo>
                  <a:pt x="10388598" y="7238998"/>
                </a:lnTo>
                <a:lnTo>
                  <a:pt x="0" y="7238998"/>
                </a:lnTo>
                <a:lnTo>
                  <a:pt x="0" y="0"/>
                </a:lnTo>
                <a:close/>
              </a:path>
            </a:pathLst>
          </a:custGeom>
          <a:solidFill>
            <a:srgbClr val="BFC67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855684" y="501253"/>
            <a:ext cx="8954135" cy="2032000"/>
          </a:xfrm>
          <a:prstGeom prst="rect">
            <a:avLst/>
          </a:prstGeom>
          <a:solidFill>
            <a:srgbClr val="FEF5B1"/>
          </a:solidFill>
        </p:spPr>
        <p:txBody>
          <a:bodyPr vert="horz" wrap="square" lIns="0" tIns="354965" rIns="0" bIns="0" rtlCol="0">
            <a:spAutoFit/>
          </a:bodyPr>
          <a:lstStyle/>
          <a:p>
            <a:pPr marL="955675" marR="899160" indent="1191260">
              <a:lnSpc>
                <a:spcPts val="5360"/>
              </a:lnSpc>
              <a:spcBef>
                <a:spcPts val="2795"/>
              </a:spcBef>
            </a:pPr>
            <a:r>
              <a:rPr sz="4800" b="1" spc="-25" dirty="0">
                <a:solidFill>
                  <a:srgbClr val="151616"/>
                </a:solidFill>
                <a:latin typeface="Arial"/>
                <a:cs typeface="Arial"/>
              </a:rPr>
              <a:t>MANUFACTURE  </a:t>
            </a:r>
            <a:r>
              <a:rPr sz="4800" b="1" dirty="0">
                <a:solidFill>
                  <a:srgbClr val="151616"/>
                </a:solidFill>
                <a:latin typeface="Arial"/>
                <a:cs typeface="Arial"/>
              </a:rPr>
              <a:t>THE FINAL</a:t>
            </a:r>
            <a:r>
              <a:rPr sz="4800" b="1" spc="-19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4800" b="1" spc="-10" dirty="0">
                <a:solidFill>
                  <a:srgbClr val="151616"/>
                </a:solidFill>
                <a:latin typeface="Arial"/>
                <a:cs typeface="Arial"/>
              </a:rPr>
              <a:t>PROTOTYPE</a:t>
            </a:r>
            <a:endParaRPr sz="48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095404" y="3065490"/>
            <a:ext cx="1812289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151616"/>
                </a:solidFill>
                <a:latin typeface="Arial"/>
                <a:cs typeface="Arial"/>
              </a:rPr>
              <a:t>HELPFUL</a:t>
            </a:r>
            <a:r>
              <a:rPr sz="1800" b="1" spc="-1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151616"/>
                </a:solidFill>
                <a:latin typeface="Arial"/>
                <a:cs typeface="Arial"/>
              </a:rPr>
              <a:t>LINKS</a:t>
            </a:r>
            <a:endParaRPr sz="18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697092" y="2878822"/>
            <a:ext cx="9306560" cy="949960"/>
          </a:xfrm>
          <a:custGeom>
            <a:avLst/>
            <a:gdLst/>
            <a:ahLst/>
            <a:cxnLst/>
            <a:rect l="l" t="t" r="r" b="b"/>
            <a:pathLst>
              <a:path w="9306560" h="949960">
                <a:moveTo>
                  <a:pt x="0" y="0"/>
                </a:moveTo>
                <a:lnTo>
                  <a:pt x="9306413" y="0"/>
                </a:lnTo>
                <a:lnTo>
                  <a:pt x="9306413" y="949830"/>
                </a:lnTo>
                <a:lnTo>
                  <a:pt x="0" y="949830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DD2B1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3414183" y="2832977"/>
            <a:ext cx="6378575" cy="787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>
              <a:lnSpc>
                <a:spcPct val="138900"/>
              </a:lnSpc>
              <a:spcBef>
                <a:spcPts val="100"/>
              </a:spcBef>
            </a:pPr>
            <a:r>
              <a:rPr sz="1800" spc="-5" dirty="0">
                <a:solidFill>
                  <a:srgbClr val="DD2B1C"/>
                </a:solidFill>
                <a:latin typeface="Arial"/>
                <a:cs typeface="Arial"/>
                <a:hlinkClick r:id="rId2"/>
              </a:rPr>
              <a:t>http://www.technologystudent.com/designpro/eg_prodlog1.html </a:t>
            </a:r>
            <a:r>
              <a:rPr sz="1800" spc="-5" dirty="0">
                <a:solidFill>
                  <a:srgbClr val="DD2B1C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DD2B1C"/>
                </a:solidFill>
                <a:latin typeface="Arial"/>
                <a:cs typeface="Arial"/>
                <a:hlinkClick r:id="rId3"/>
              </a:rPr>
              <a:t>http://www.technologystudent.com/designpro/prodstate1.html</a:t>
            </a:r>
            <a:endParaRPr sz="18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211707" y="6999389"/>
            <a:ext cx="2862580" cy="187960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0"/>
              </a:spcBef>
              <a:tabLst>
                <a:tab pos="2057400" algn="l"/>
              </a:tabLst>
            </a:pPr>
            <a:r>
              <a:rPr sz="900" spc="5" dirty="0">
                <a:solidFill>
                  <a:srgbClr val="3C2B98"/>
                </a:solidFill>
                <a:latin typeface="Arial"/>
                <a:cs typeface="Arial"/>
                <a:hlinkClick r:id="rId4"/>
              </a:rPr>
              <a:t>www.technologystudent.com</a:t>
            </a:r>
            <a:r>
              <a:rPr sz="900" spc="25" dirty="0">
                <a:solidFill>
                  <a:srgbClr val="3C2B98"/>
                </a:solidFill>
                <a:latin typeface="Arial"/>
                <a:cs typeface="Arial"/>
                <a:hlinkClick r:id="rId4"/>
              </a:rPr>
              <a:t> </a:t>
            </a:r>
            <a:r>
              <a:rPr sz="900" spc="15" dirty="0">
                <a:solidFill>
                  <a:srgbClr val="3C2B98"/>
                </a:solidFill>
                <a:latin typeface="Arial"/>
                <a:cs typeface="Arial"/>
                <a:hlinkClick r:id="rId4"/>
              </a:rPr>
              <a:t>©</a:t>
            </a:r>
            <a:r>
              <a:rPr sz="900" spc="25" dirty="0">
                <a:solidFill>
                  <a:srgbClr val="3C2B98"/>
                </a:solidFill>
                <a:latin typeface="Arial"/>
                <a:cs typeface="Arial"/>
                <a:hlinkClick r:id="rId4"/>
              </a:rPr>
              <a:t> </a:t>
            </a:r>
            <a:r>
              <a:rPr sz="900" spc="10" dirty="0">
                <a:solidFill>
                  <a:srgbClr val="3C2B98"/>
                </a:solidFill>
                <a:latin typeface="Arial"/>
                <a:cs typeface="Arial"/>
              </a:rPr>
              <a:t>2018	</a:t>
            </a:r>
            <a:r>
              <a:rPr sz="900" dirty="0">
                <a:solidFill>
                  <a:srgbClr val="3C2B98"/>
                </a:solidFill>
                <a:latin typeface="Arial"/>
                <a:cs typeface="Arial"/>
              </a:rPr>
              <a:t>V.Ryan </a:t>
            </a:r>
            <a:r>
              <a:rPr sz="900" spc="15" dirty="0">
                <a:solidFill>
                  <a:srgbClr val="3C2B98"/>
                </a:solidFill>
                <a:latin typeface="Arial"/>
                <a:cs typeface="Arial"/>
              </a:rPr>
              <a:t>©</a:t>
            </a:r>
            <a:r>
              <a:rPr sz="900" spc="-60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900" spc="10" dirty="0">
                <a:solidFill>
                  <a:srgbClr val="3C2B98"/>
                </a:solidFill>
                <a:latin typeface="Arial"/>
                <a:cs typeface="Arial"/>
              </a:rPr>
              <a:t>2018</a:t>
            </a:r>
            <a:endParaRPr sz="9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00675" y="7020230"/>
            <a:ext cx="3169285" cy="187325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0"/>
              </a:spcBef>
            </a:pPr>
            <a:r>
              <a:rPr sz="900" spc="35" dirty="0">
                <a:solidFill>
                  <a:srgbClr val="3C2B98"/>
                </a:solidFill>
                <a:latin typeface="Arial"/>
                <a:cs typeface="Arial"/>
              </a:rPr>
              <a:t>WORLD </a:t>
            </a:r>
            <a:r>
              <a:rPr sz="900" spc="30" dirty="0">
                <a:solidFill>
                  <a:srgbClr val="3C2B98"/>
                </a:solidFill>
                <a:latin typeface="Arial"/>
                <a:cs typeface="Arial"/>
              </a:rPr>
              <a:t>ASSOCIATION OF </a:t>
            </a:r>
            <a:r>
              <a:rPr sz="900" spc="40" dirty="0">
                <a:solidFill>
                  <a:srgbClr val="3C2B98"/>
                </a:solidFill>
                <a:latin typeface="Arial"/>
                <a:cs typeface="Arial"/>
              </a:rPr>
              <a:t>TECHNOLOGY </a:t>
            </a:r>
            <a:r>
              <a:rPr sz="900" spc="35" dirty="0">
                <a:solidFill>
                  <a:srgbClr val="3C2B98"/>
                </a:solidFill>
                <a:latin typeface="Arial"/>
                <a:cs typeface="Arial"/>
              </a:rPr>
              <a:t>TEACHERS</a:t>
            </a:r>
            <a:endParaRPr sz="9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067931" y="7017271"/>
            <a:ext cx="2849245" cy="187325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0"/>
              </a:spcBef>
            </a:pPr>
            <a:r>
              <a:rPr sz="900" spc="5" dirty="0">
                <a:solidFill>
                  <a:srgbClr val="3C2B98"/>
                </a:solidFill>
                <a:latin typeface="Arial"/>
                <a:cs typeface="Arial"/>
                <a:hlinkClick r:id="rId5"/>
              </a:rPr>
              <a:t>https://www.facebook.com/groups/254963448192823/</a:t>
            </a:r>
            <a:endParaRPr sz="9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35443" y="4358597"/>
            <a:ext cx="9316720" cy="2094230"/>
          </a:xfrm>
          <a:prstGeom prst="rect">
            <a:avLst/>
          </a:prstGeom>
        </p:spPr>
        <p:txBody>
          <a:bodyPr vert="horz" wrap="square" lIns="0" tIns="45085" rIns="0" bIns="0" rtlCol="0">
            <a:spAutoFit/>
          </a:bodyPr>
          <a:lstStyle/>
          <a:p>
            <a:pPr marL="12700" marR="5080" indent="635" algn="ctr">
              <a:lnSpc>
                <a:spcPts val="2680"/>
              </a:lnSpc>
              <a:spcBef>
                <a:spcPts val="355"/>
              </a:spcBef>
            </a:pPr>
            <a:r>
              <a:rPr sz="2400" b="1" dirty="0">
                <a:solidFill>
                  <a:srgbClr val="151616"/>
                </a:solidFill>
                <a:latin typeface="Arial"/>
                <a:cs typeface="Arial"/>
              </a:rPr>
              <a:t>IT IS GOOD PRACTICE </a:t>
            </a:r>
            <a:r>
              <a:rPr sz="2400" b="1" spc="-25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2400" b="1" dirty="0">
                <a:solidFill>
                  <a:srgbClr val="151616"/>
                </a:solidFill>
                <a:latin typeface="Arial"/>
                <a:cs typeface="Arial"/>
              </a:rPr>
              <a:t>KEEP </a:t>
            </a:r>
            <a:r>
              <a:rPr sz="2400" b="1" spc="-5" dirty="0">
                <a:solidFill>
                  <a:srgbClr val="151616"/>
                </a:solidFill>
                <a:latin typeface="Arial"/>
                <a:cs typeface="Arial"/>
              </a:rPr>
              <a:t>A </a:t>
            </a:r>
            <a:r>
              <a:rPr sz="2400" b="1" dirty="0">
                <a:solidFill>
                  <a:srgbClr val="151616"/>
                </a:solidFill>
                <a:latin typeface="Arial"/>
                <a:cs typeface="Arial"/>
              </a:rPr>
              <a:t>PRODUCTION LOG OF THE  </a:t>
            </a:r>
            <a:r>
              <a:rPr sz="2400" b="1" spc="-15" dirty="0">
                <a:solidFill>
                  <a:srgbClr val="151616"/>
                </a:solidFill>
                <a:latin typeface="Arial"/>
                <a:cs typeface="Arial"/>
              </a:rPr>
              <a:t>MANUFACTURE </a:t>
            </a:r>
            <a:r>
              <a:rPr sz="2400" b="1" dirty="0">
                <a:solidFill>
                  <a:srgbClr val="151616"/>
                </a:solidFill>
                <a:latin typeface="Arial"/>
                <a:cs typeface="Arial"/>
              </a:rPr>
              <a:t>OF THE FINAL </a:t>
            </a:r>
            <a:r>
              <a:rPr sz="2400" b="1" spc="-5" dirty="0">
                <a:solidFill>
                  <a:srgbClr val="151616"/>
                </a:solidFill>
                <a:latin typeface="Arial"/>
                <a:cs typeface="Arial"/>
              </a:rPr>
              <a:t>PROTOTYPE. </a:t>
            </a:r>
            <a:r>
              <a:rPr sz="2400" b="1" dirty="0">
                <a:solidFill>
                  <a:srgbClr val="151616"/>
                </a:solidFill>
                <a:latin typeface="Arial"/>
                <a:cs typeface="Arial"/>
              </a:rPr>
              <a:t>THE LINKS  ABOVE GIVE GUIDANCE ON THIS. </a:t>
            </a:r>
            <a:r>
              <a:rPr sz="2400" b="1" spc="-5" dirty="0">
                <a:solidFill>
                  <a:srgbClr val="151616"/>
                </a:solidFill>
                <a:latin typeface="Arial"/>
                <a:cs typeface="Arial"/>
              </a:rPr>
              <a:t>MARKS ARE </a:t>
            </a:r>
            <a:r>
              <a:rPr sz="2400" b="1" dirty="0">
                <a:solidFill>
                  <a:srgbClr val="151616"/>
                </a:solidFill>
                <a:latin typeface="Arial"/>
                <a:cs typeface="Arial"/>
              </a:rPr>
              <a:t>NOT</a:t>
            </a:r>
            <a:r>
              <a:rPr sz="2400" b="1" spc="-229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400" b="1" spc="-40" dirty="0">
                <a:solidFill>
                  <a:srgbClr val="151616"/>
                </a:solidFill>
                <a:latin typeface="Arial"/>
                <a:cs typeface="Arial"/>
              </a:rPr>
              <a:t>AWARDED  </a:t>
            </a:r>
            <a:r>
              <a:rPr sz="2400" b="1" dirty="0">
                <a:solidFill>
                  <a:srgbClr val="151616"/>
                </a:solidFill>
                <a:latin typeface="Arial"/>
                <a:cs typeface="Arial"/>
              </a:rPr>
              <a:t>FOR THE PRODUCTION LOG, BUT THE </a:t>
            </a:r>
            <a:r>
              <a:rPr sz="2400" b="1" spc="-5" dirty="0">
                <a:solidFill>
                  <a:srgbClr val="151616"/>
                </a:solidFill>
                <a:latin typeface="Arial"/>
                <a:cs typeface="Arial"/>
              </a:rPr>
              <a:t>PHOTOGRAPHS AND  COMMENTS </a:t>
            </a:r>
            <a:r>
              <a:rPr sz="2400" b="1" spc="-50" dirty="0">
                <a:solidFill>
                  <a:srgbClr val="151616"/>
                </a:solidFill>
                <a:latin typeface="Arial"/>
                <a:cs typeface="Arial"/>
              </a:rPr>
              <a:t>THAT </a:t>
            </a:r>
            <a:r>
              <a:rPr sz="2400" b="1" spc="-5" dirty="0">
                <a:solidFill>
                  <a:srgbClr val="151616"/>
                </a:solidFill>
                <a:latin typeface="Arial"/>
                <a:cs typeface="Arial"/>
              </a:rPr>
              <a:t>ARE </a:t>
            </a:r>
            <a:r>
              <a:rPr sz="2400" b="1" dirty="0">
                <a:solidFill>
                  <a:srgbClr val="151616"/>
                </a:solidFill>
                <a:latin typeface="Arial"/>
                <a:cs typeface="Arial"/>
              </a:rPr>
              <a:t>RECORDED, WILL </a:t>
            </a:r>
            <a:r>
              <a:rPr sz="2400" b="1" spc="-45" dirty="0">
                <a:solidFill>
                  <a:srgbClr val="151616"/>
                </a:solidFill>
                <a:latin typeface="Arial"/>
                <a:cs typeface="Arial"/>
              </a:rPr>
              <a:t>INEVITABLY </a:t>
            </a:r>
            <a:r>
              <a:rPr sz="2400" b="1" spc="-5" dirty="0">
                <a:solidFill>
                  <a:srgbClr val="151616"/>
                </a:solidFill>
                <a:latin typeface="Arial"/>
                <a:cs typeface="Arial"/>
              </a:rPr>
              <a:t>BE  </a:t>
            </a:r>
            <a:r>
              <a:rPr sz="2400" b="1" dirty="0">
                <a:solidFill>
                  <a:srgbClr val="151616"/>
                </a:solidFill>
                <a:latin typeface="Arial"/>
                <a:cs typeface="Arial"/>
              </a:rPr>
              <a:t>USEFUL WHEN YOU WRITE YOUR </a:t>
            </a:r>
            <a:r>
              <a:rPr sz="2400" b="1" u="heavy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FINAL</a:t>
            </a:r>
            <a:r>
              <a:rPr sz="2400" b="1" spc="-2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400" b="1" spc="-35" dirty="0">
                <a:solidFill>
                  <a:srgbClr val="151616"/>
                </a:solidFill>
                <a:latin typeface="Arial"/>
                <a:cs typeface="Arial"/>
              </a:rPr>
              <a:t>EVALUATION.</a:t>
            </a:r>
            <a:endParaRPr sz="24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26078" y="268562"/>
            <a:ext cx="6216650" cy="1676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  <a:tabLst>
                <a:tab pos="3379470" algn="l"/>
              </a:tabLst>
            </a:pPr>
            <a:r>
              <a:rPr sz="900" spc="35" dirty="0">
                <a:solidFill>
                  <a:srgbClr val="3C2B98"/>
                </a:solidFill>
                <a:latin typeface="Arial"/>
                <a:cs typeface="Arial"/>
              </a:rPr>
              <a:t>WORLD </a:t>
            </a:r>
            <a:r>
              <a:rPr sz="900" spc="30" dirty="0">
                <a:solidFill>
                  <a:srgbClr val="3C2B98"/>
                </a:solidFill>
                <a:latin typeface="Arial"/>
                <a:cs typeface="Arial"/>
              </a:rPr>
              <a:t>ASSOCIATION OF</a:t>
            </a:r>
            <a:r>
              <a:rPr sz="900" spc="80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900" spc="40" dirty="0">
                <a:solidFill>
                  <a:srgbClr val="3C2B98"/>
                </a:solidFill>
                <a:latin typeface="Arial"/>
                <a:cs typeface="Arial"/>
              </a:rPr>
              <a:t>TECHNOLOGY</a:t>
            </a:r>
            <a:r>
              <a:rPr sz="900" spc="35" dirty="0">
                <a:solidFill>
                  <a:srgbClr val="3C2B98"/>
                </a:solidFill>
                <a:latin typeface="Arial"/>
                <a:cs typeface="Arial"/>
              </a:rPr>
              <a:t> TEACHERS	</a:t>
            </a:r>
            <a:r>
              <a:rPr sz="900" spc="5" dirty="0">
                <a:solidFill>
                  <a:srgbClr val="3C2B98"/>
                </a:solidFill>
                <a:latin typeface="Arial"/>
                <a:cs typeface="Arial"/>
                <a:hlinkClick r:id="rId5"/>
              </a:rPr>
              <a:t>https://www.facebook.com/groups/254963448192823/</a:t>
            </a:r>
            <a:endParaRPr sz="9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237108" y="248067"/>
            <a:ext cx="2862580" cy="1676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  <a:tabLst>
                <a:tab pos="2057400" algn="l"/>
              </a:tabLst>
            </a:pPr>
            <a:r>
              <a:rPr sz="900" spc="5" dirty="0">
                <a:solidFill>
                  <a:srgbClr val="3C2B98"/>
                </a:solidFill>
                <a:latin typeface="Arial"/>
                <a:cs typeface="Arial"/>
                <a:hlinkClick r:id="rId4"/>
              </a:rPr>
              <a:t>www.technologystudent.com</a:t>
            </a:r>
            <a:r>
              <a:rPr sz="900" spc="25" dirty="0">
                <a:solidFill>
                  <a:srgbClr val="3C2B98"/>
                </a:solidFill>
                <a:latin typeface="Arial"/>
                <a:cs typeface="Arial"/>
                <a:hlinkClick r:id="rId4"/>
              </a:rPr>
              <a:t> </a:t>
            </a:r>
            <a:r>
              <a:rPr sz="900" spc="15" dirty="0">
                <a:solidFill>
                  <a:srgbClr val="3C2B98"/>
                </a:solidFill>
                <a:latin typeface="Arial"/>
                <a:cs typeface="Arial"/>
                <a:hlinkClick r:id="rId4"/>
              </a:rPr>
              <a:t>©</a:t>
            </a:r>
            <a:r>
              <a:rPr sz="900" spc="25" dirty="0">
                <a:solidFill>
                  <a:srgbClr val="3C2B98"/>
                </a:solidFill>
                <a:latin typeface="Arial"/>
                <a:cs typeface="Arial"/>
                <a:hlinkClick r:id="rId4"/>
              </a:rPr>
              <a:t> </a:t>
            </a:r>
            <a:r>
              <a:rPr sz="900" spc="10" dirty="0">
                <a:solidFill>
                  <a:srgbClr val="3C2B98"/>
                </a:solidFill>
                <a:latin typeface="Arial"/>
                <a:cs typeface="Arial"/>
              </a:rPr>
              <a:t>2018	</a:t>
            </a:r>
            <a:r>
              <a:rPr sz="900" dirty="0">
                <a:solidFill>
                  <a:srgbClr val="3C2B98"/>
                </a:solidFill>
                <a:latin typeface="Arial"/>
                <a:cs typeface="Arial"/>
              </a:rPr>
              <a:t>V.Ryan </a:t>
            </a:r>
            <a:r>
              <a:rPr sz="900" spc="15" dirty="0">
                <a:solidFill>
                  <a:srgbClr val="3C2B98"/>
                </a:solidFill>
                <a:latin typeface="Arial"/>
                <a:cs typeface="Arial"/>
              </a:rPr>
              <a:t>©</a:t>
            </a:r>
            <a:r>
              <a:rPr sz="900" spc="-60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900" spc="10" dirty="0">
                <a:solidFill>
                  <a:srgbClr val="3C2B98"/>
                </a:solidFill>
                <a:latin typeface="Arial"/>
                <a:cs typeface="Arial"/>
              </a:rPr>
              <a:t>2018</a:t>
            </a:r>
            <a:endParaRPr sz="9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63562" y="160084"/>
            <a:ext cx="10338435" cy="7176134"/>
          </a:xfrm>
          <a:custGeom>
            <a:avLst/>
            <a:gdLst/>
            <a:ahLst/>
            <a:cxnLst/>
            <a:rect l="l" t="t" r="r" b="b"/>
            <a:pathLst>
              <a:path w="10338435" h="7176134">
                <a:moveTo>
                  <a:pt x="0" y="0"/>
                </a:moveTo>
                <a:lnTo>
                  <a:pt x="10337868" y="0"/>
                </a:lnTo>
                <a:lnTo>
                  <a:pt x="10337868" y="7175545"/>
                </a:lnTo>
                <a:lnTo>
                  <a:pt x="0" y="7175545"/>
                </a:lnTo>
                <a:lnTo>
                  <a:pt x="0" y="0"/>
                </a:lnTo>
                <a:close/>
              </a:path>
            </a:pathLst>
          </a:custGeom>
          <a:solidFill>
            <a:srgbClr val="FEF5B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859775" y="3247203"/>
            <a:ext cx="4152900" cy="25209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450" spc="55" dirty="0">
                <a:solidFill>
                  <a:srgbClr val="151616"/>
                </a:solidFill>
                <a:latin typeface="Arial"/>
                <a:cs typeface="Arial"/>
              </a:rPr>
              <a:t>USING </a:t>
            </a:r>
            <a:r>
              <a:rPr sz="1450" spc="60" dirty="0">
                <a:solidFill>
                  <a:srgbClr val="151616"/>
                </a:solidFill>
                <a:latin typeface="Arial"/>
                <a:cs typeface="Arial"/>
              </a:rPr>
              <a:t>PHOTOGRAPHIC </a:t>
            </a:r>
            <a:r>
              <a:rPr sz="1450" spc="0" dirty="0">
                <a:solidFill>
                  <a:srgbClr val="151616"/>
                </a:solidFill>
                <a:latin typeface="Arial"/>
                <a:cs typeface="Arial"/>
              </a:rPr>
              <a:t>/ </a:t>
            </a:r>
            <a:r>
              <a:rPr sz="1450" spc="55" dirty="0">
                <a:solidFill>
                  <a:srgbClr val="151616"/>
                </a:solidFill>
                <a:latin typeface="Arial"/>
                <a:cs typeface="Arial"/>
              </a:rPr>
              <a:t>VIDEO</a:t>
            </a:r>
            <a:r>
              <a:rPr sz="1450" spc="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50" spc="60" dirty="0">
                <a:solidFill>
                  <a:srgbClr val="151616"/>
                </a:solidFill>
                <a:latin typeface="Arial"/>
                <a:cs typeface="Arial"/>
              </a:rPr>
              <a:t>EVIDENCE</a:t>
            </a:r>
            <a:endParaRPr sz="1450">
              <a:latin typeface="Arial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7312227" y="7150296"/>
            <a:ext cx="3054350" cy="19875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  <a:tabLst>
                <a:tab pos="2195195" algn="l"/>
              </a:tabLst>
            </a:pPr>
            <a:r>
              <a:rPr sz="1000" spc="-5" dirty="0">
                <a:solidFill>
                  <a:srgbClr val="3C2B98"/>
                </a:solidFill>
                <a:latin typeface="Arial"/>
                <a:cs typeface="Arial"/>
                <a:hlinkClick r:id="rId2"/>
              </a:rPr>
              <a:t>www.technologystudent.com</a:t>
            </a:r>
            <a:r>
              <a:rPr sz="1000" dirty="0">
                <a:solidFill>
                  <a:srgbClr val="3C2B98"/>
                </a:solidFill>
                <a:latin typeface="Arial"/>
                <a:cs typeface="Arial"/>
                <a:hlinkClick r:id="rId2"/>
              </a:rPr>
              <a:t> </a:t>
            </a:r>
            <a:r>
              <a:rPr sz="1000" spc="-5" dirty="0">
                <a:solidFill>
                  <a:srgbClr val="3C2B98"/>
                </a:solidFill>
                <a:latin typeface="Arial"/>
                <a:cs typeface="Arial"/>
              </a:rPr>
              <a:t>©</a:t>
            </a:r>
            <a:r>
              <a:rPr sz="1000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1000" spc="-5" dirty="0">
                <a:solidFill>
                  <a:srgbClr val="3C2B98"/>
                </a:solidFill>
                <a:latin typeface="Arial"/>
                <a:cs typeface="Arial"/>
              </a:rPr>
              <a:t>2018	</a:t>
            </a:r>
            <a:r>
              <a:rPr sz="1000" spc="-20" dirty="0">
                <a:solidFill>
                  <a:srgbClr val="3C2B98"/>
                </a:solidFill>
                <a:latin typeface="Arial"/>
                <a:cs typeface="Arial"/>
              </a:rPr>
              <a:t>V.Ryan </a:t>
            </a:r>
            <a:r>
              <a:rPr sz="1000" spc="-5" dirty="0">
                <a:solidFill>
                  <a:srgbClr val="3C2B98"/>
                </a:solidFill>
                <a:latin typeface="Arial"/>
                <a:cs typeface="Arial"/>
              </a:rPr>
              <a:t>©</a:t>
            </a:r>
            <a:r>
              <a:rPr sz="1000" spc="-70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1000" spc="-5" dirty="0">
                <a:solidFill>
                  <a:srgbClr val="3C2B98"/>
                </a:solidFill>
                <a:latin typeface="Arial"/>
                <a:cs typeface="Arial"/>
              </a:rPr>
              <a:t>2018</a:t>
            </a:r>
            <a:endParaRPr sz="1000">
              <a:latin typeface="Arial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361303" y="7172545"/>
            <a:ext cx="3382010" cy="19812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000" spc="10" dirty="0">
                <a:solidFill>
                  <a:srgbClr val="3C2B98"/>
                </a:solidFill>
                <a:latin typeface="Arial"/>
                <a:cs typeface="Arial"/>
              </a:rPr>
              <a:t>WORLD </a:t>
            </a:r>
            <a:r>
              <a:rPr sz="1000" spc="5" dirty="0">
                <a:solidFill>
                  <a:srgbClr val="3C2B98"/>
                </a:solidFill>
                <a:latin typeface="Arial"/>
                <a:cs typeface="Arial"/>
              </a:rPr>
              <a:t>ASSOCIATION </a:t>
            </a:r>
            <a:r>
              <a:rPr sz="1000" spc="0" dirty="0">
                <a:solidFill>
                  <a:srgbClr val="3C2B98"/>
                </a:solidFill>
                <a:latin typeface="Arial"/>
                <a:cs typeface="Arial"/>
              </a:rPr>
              <a:t>OF </a:t>
            </a:r>
            <a:r>
              <a:rPr sz="1000" spc="15" dirty="0">
                <a:solidFill>
                  <a:srgbClr val="3C2B98"/>
                </a:solidFill>
                <a:latin typeface="Arial"/>
                <a:cs typeface="Arial"/>
              </a:rPr>
              <a:t>TECHNOLOGY</a:t>
            </a:r>
            <a:r>
              <a:rPr sz="1000" spc="114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1000" spc="15" dirty="0">
                <a:solidFill>
                  <a:srgbClr val="3C2B98"/>
                </a:solidFill>
                <a:latin typeface="Arial"/>
                <a:cs typeface="Arial"/>
              </a:rPr>
              <a:t>TEACHERS</a:t>
            </a:r>
            <a:endParaRPr sz="1000">
              <a:latin typeface="Arial"/>
              <a:cs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3956051" y="7169388"/>
            <a:ext cx="3040380" cy="19812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000" spc="-5" dirty="0">
                <a:solidFill>
                  <a:srgbClr val="3C2B98"/>
                </a:solidFill>
                <a:latin typeface="Arial"/>
                <a:cs typeface="Arial"/>
                <a:hlinkClick r:id="rId3"/>
              </a:rPr>
              <a:t>https://www.facebook.com/groups/254963448192823/</a:t>
            </a:r>
            <a:endParaRPr sz="10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448036" y="3247203"/>
            <a:ext cx="2352040" cy="25209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450" spc="60" dirty="0">
                <a:solidFill>
                  <a:srgbClr val="151616"/>
                </a:solidFill>
                <a:latin typeface="Arial"/>
                <a:cs typeface="Arial"/>
              </a:rPr>
              <a:t>RECORDING</a:t>
            </a:r>
            <a:r>
              <a:rPr sz="1450" spc="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50" spc="60" dirty="0">
                <a:solidFill>
                  <a:srgbClr val="151616"/>
                </a:solidFill>
                <a:latin typeface="Arial"/>
                <a:cs typeface="Arial"/>
              </a:rPr>
              <a:t>FEEDBACK</a:t>
            </a:r>
            <a:endParaRPr sz="145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87033" y="3929172"/>
            <a:ext cx="4049395" cy="25209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450" spc="55" dirty="0">
                <a:solidFill>
                  <a:srgbClr val="151616"/>
                </a:solidFill>
                <a:latin typeface="Arial"/>
                <a:cs typeface="Arial"/>
              </a:rPr>
              <a:t>USING </a:t>
            </a:r>
            <a:r>
              <a:rPr sz="1450" spc="60" dirty="0">
                <a:solidFill>
                  <a:srgbClr val="151616"/>
                </a:solidFill>
                <a:latin typeface="Arial"/>
                <a:cs typeface="Arial"/>
              </a:rPr>
              <a:t>FEEDBACK </a:t>
            </a:r>
            <a:r>
              <a:rPr sz="1450" spc="30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1450" spc="60" dirty="0">
                <a:solidFill>
                  <a:srgbClr val="151616"/>
                </a:solidFill>
                <a:latin typeface="Arial"/>
                <a:cs typeface="Arial"/>
              </a:rPr>
              <a:t>DEVELOP </a:t>
            </a:r>
            <a:r>
              <a:rPr sz="1450" spc="15" dirty="0">
                <a:solidFill>
                  <a:srgbClr val="151616"/>
                </a:solidFill>
                <a:latin typeface="Arial"/>
                <a:cs typeface="Arial"/>
              </a:rPr>
              <a:t>A</a:t>
            </a:r>
            <a:r>
              <a:rPr sz="1450" spc="-2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50" spc="55" dirty="0">
                <a:solidFill>
                  <a:srgbClr val="151616"/>
                </a:solidFill>
                <a:latin typeface="Arial"/>
                <a:cs typeface="Arial"/>
              </a:rPr>
              <a:t>DESIGN</a:t>
            </a:r>
            <a:endParaRPr sz="145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355427" y="3929172"/>
            <a:ext cx="1927225" cy="25209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450" spc="55" dirty="0">
                <a:solidFill>
                  <a:srgbClr val="151616"/>
                </a:solidFill>
                <a:latin typeface="Arial"/>
                <a:cs typeface="Arial"/>
              </a:rPr>
              <a:t>CRITICAL</a:t>
            </a:r>
            <a:r>
              <a:rPr sz="1450" spc="-1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50" spc="50" dirty="0">
                <a:solidFill>
                  <a:srgbClr val="151616"/>
                </a:solidFill>
                <a:latin typeface="Arial"/>
                <a:cs typeface="Arial"/>
              </a:rPr>
              <a:t>ANALYSIS</a:t>
            </a:r>
            <a:endParaRPr sz="145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983340" y="3929172"/>
            <a:ext cx="2934335" cy="25209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450" spc="50" dirty="0">
                <a:solidFill>
                  <a:srgbClr val="151616"/>
                </a:solidFill>
                <a:latin typeface="Arial"/>
                <a:cs typeface="Arial"/>
              </a:rPr>
              <a:t>RELEVANT </a:t>
            </a:r>
            <a:r>
              <a:rPr sz="1450" spc="60" dirty="0">
                <a:solidFill>
                  <a:srgbClr val="151616"/>
                </a:solidFill>
                <a:latin typeface="Arial"/>
                <a:cs typeface="Arial"/>
              </a:rPr>
              <a:t>RESEARCH</a:t>
            </a:r>
            <a:r>
              <a:rPr sz="1450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50" spc="55" dirty="0">
                <a:solidFill>
                  <a:srgbClr val="151616"/>
                </a:solidFill>
                <a:latin typeface="Arial"/>
                <a:cs typeface="Arial"/>
              </a:rPr>
              <a:t>SKILLS</a:t>
            </a:r>
            <a:endParaRPr sz="145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945310" y="502129"/>
            <a:ext cx="8789670" cy="9429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8740" algn="ctr">
              <a:lnSpc>
                <a:spcPct val="100000"/>
              </a:lnSpc>
              <a:spcBef>
                <a:spcPts val="100"/>
              </a:spcBef>
            </a:pPr>
            <a:r>
              <a:rPr sz="2400" b="1" u="sng" spc="-5" dirty="0">
                <a:solidFill>
                  <a:srgbClr val="DD2B1C"/>
                </a:solidFill>
                <a:uFill>
                  <a:solidFill>
                    <a:srgbClr val="DD2B1C"/>
                  </a:solidFill>
                </a:uFill>
                <a:latin typeface="Arial"/>
                <a:cs typeface="Arial"/>
              </a:rPr>
              <a:t>HERE ARE </a:t>
            </a:r>
            <a:r>
              <a:rPr sz="2400" b="1" u="sng" dirty="0">
                <a:solidFill>
                  <a:srgbClr val="DD2B1C"/>
                </a:solidFill>
                <a:uFill>
                  <a:solidFill>
                    <a:srgbClr val="DD2B1C"/>
                  </a:solidFill>
                </a:uFill>
                <a:latin typeface="Arial"/>
                <a:cs typeface="Arial"/>
              </a:rPr>
              <a:t>SOME </a:t>
            </a:r>
            <a:r>
              <a:rPr sz="2400" b="1" u="sng" spc="-5" dirty="0">
                <a:solidFill>
                  <a:srgbClr val="DD2B1C"/>
                </a:solidFill>
                <a:uFill>
                  <a:solidFill>
                    <a:srgbClr val="DD2B1C"/>
                  </a:solidFill>
                </a:uFill>
                <a:latin typeface="Arial"/>
                <a:cs typeface="Arial"/>
              </a:rPr>
              <a:t>DESIGN</a:t>
            </a:r>
            <a:r>
              <a:rPr sz="2400" b="1" u="sng" spc="-85" dirty="0">
                <a:solidFill>
                  <a:srgbClr val="DD2B1C"/>
                </a:solidFill>
                <a:uFill>
                  <a:solidFill>
                    <a:srgbClr val="DD2B1C"/>
                  </a:solidFill>
                </a:uFill>
                <a:latin typeface="Arial"/>
                <a:cs typeface="Arial"/>
              </a:rPr>
              <a:t> </a:t>
            </a:r>
            <a:r>
              <a:rPr sz="2400" b="1" u="sng" spc="-10" dirty="0">
                <a:solidFill>
                  <a:srgbClr val="DD2B1C"/>
                </a:solidFill>
                <a:uFill>
                  <a:solidFill>
                    <a:srgbClr val="DD2B1C"/>
                  </a:solidFill>
                </a:uFill>
                <a:latin typeface="Arial"/>
                <a:cs typeface="Arial"/>
              </a:rPr>
              <a:t>TOOLS</a:t>
            </a:r>
            <a:endParaRPr sz="2400" u="sng" dirty="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2595"/>
              </a:spcBef>
              <a:tabLst>
                <a:tab pos="2646045" algn="l"/>
                <a:tab pos="6180455" algn="l"/>
              </a:tabLst>
            </a:pPr>
            <a:r>
              <a:rPr sz="1450" spc="60" dirty="0">
                <a:solidFill>
                  <a:srgbClr val="151616"/>
                </a:solidFill>
                <a:latin typeface="Arial"/>
                <a:cs typeface="Arial"/>
              </a:rPr>
              <a:t>CUSTOMER</a:t>
            </a:r>
            <a:r>
              <a:rPr sz="1450" spc="7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50" spc="55" dirty="0">
                <a:solidFill>
                  <a:srgbClr val="151616"/>
                </a:solidFill>
                <a:latin typeface="Arial"/>
                <a:cs typeface="Arial"/>
              </a:rPr>
              <a:t>PROFILING	WRITING </a:t>
            </a:r>
            <a:r>
              <a:rPr sz="1450" spc="15" dirty="0">
                <a:solidFill>
                  <a:srgbClr val="151616"/>
                </a:solidFill>
                <a:latin typeface="Arial"/>
                <a:cs typeface="Arial"/>
              </a:rPr>
              <a:t>A </a:t>
            </a:r>
            <a:r>
              <a:rPr sz="1450" spc="60" dirty="0">
                <a:solidFill>
                  <a:srgbClr val="151616"/>
                </a:solidFill>
                <a:latin typeface="Arial"/>
                <a:cs typeface="Arial"/>
              </a:rPr>
              <a:t>PROBLEM</a:t>
            </a:r>
            <a:r>
              <a:rPr sz="1450" spc="-18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50" spc="50" dirty="0">
                <a:solidFill>
                  <a:srgbClr val="151616"/>
                </a:solidFill>
                <a:latin typeface="Arial"/>
                <a:cs typeface="Arial"/>
              </a:rPr>
              <a:t>AND</a:t>
            </a:r>
            <a:r>
              <a:rPr sz="1450" spc="6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50" spc="55" dirty="0">
                <a:solidFill>
                  <a:srgbClr val="151616"/>
                </a:solidFill>
                <a:latin typeface="Arial"/>
                <a:cs typeface="Arial"/>
              </a:rPr>
              <a:t>BRIEF	WRITING </a:t>
            </a:r>
            <a:r>
              <a:rPr sz="1450" spc="15" dirty="0">
                <a:solidFill>
                  <a:srgbClr val="151616"/>
                </a:solidFill>
                <a:latin typeface="Arial"/>
                <a:cs typeface="Arial"/>
              </a:rPr>
              <a:t>A</a:t>
            </a:r>
            <a:r>
              <a:rPr sz="1450" spc="-19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50" spc="50" dirty="0">
                <a:solidFill>
                  <a:srgbClr val="151616"/>
                </a:solidFill>
                <a:latin typeface="Arial"/>
                <a:cs typeface="Arial"/>
              </a:rPr>
              <a:t>SPECIFICATION</a:t>
            </a:r>
            <a:endParaRPr sz="1450" dirty="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056335" y="1875063"/>
            <a:ext cx="1178560" cy="25209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450" spc="65" dirty="0">
                <a:solidFill>
                  <a:srgbClr val="151616"/>
                </a:solidFill>
                <a:latin typeface="Arial"/>
                <a:cs typeface="Arial"/>
              </a:rPr>
              <a:t>SKETCH</a:t>
            </a:r>
            <a:r>
              <a:rPr sz="1450" spc="50" dirty="0">
                <a:solidFill>
                  <a:srgbClr val="151616"/>
                </a:solidFill>
                <a:latin typeface="Arial"/>
                <a:cs typeface="Arial"/>
              </a:rPr>
              <a:t>I</a:t>
            </a:r>
            <a:r>
              <a:rPr sz="1450" spc="65" dirty="0">
                <a:solidFill>
                  <a:srgbClr val="151616"/>
                </a:solidFill>
                <a:latin typeface="Arial"/>
                <a:cs typeface="Arial"/>
              </a:rPr>
              <a:t>N</a:t>
            </a:r>
            <a:r>
              <a:rPr sz="1450" spc="25" dirty="0">
                <a:solidFill>
                  <a:srgbClr val="151616"/>
                </a:solidFill>
                <a:latin typeface="Arial"/>
                <a:cs typeface="Arial"/>
              </a:rPr>
              <a:t>G</a:t>
            </a:r>
            <a:endParaRPr sz="145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598416" y="1875063"/>
            <a:ext cx="1882139" cy="25209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  <a:tabLst>
                <a:tab pos="815975" algn="l"/>
              </a:tabLst>
            </a:pPr>
            <a:r>
              <a:rPr sz="1450" spc="50" dirty="0">
                <a:solidFill>
                  <a:srgbClr val="151616"/>
                </a:solidFill>
                <a:latin typeface="Arial"/>
                <a:cs typeface="Arial"/>
              </a:rPr>
              <a:t>CAD	</a:t>
            </a:r>
            <a:r>
              <a:rPr sz="1450" spc="15" dirty="0">
                <a:solidFill>
                  <a:srgbClr val="151616"/>
                </a:solidFill>
                <a:latin typeface="Arial"/>
                <a:cs typeface="Arial"/>
              </a:rPr>
              <a:t>3D</a:t>
            </a:r>
            <a:r>
              <a:rPr sz="145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50" spc="55" dirty="0">
                <a:solidFill>
                  <a:srgbClr val="151616"/>
                </a:solidFill>
                <a:latin typeface="Arial"/>
                <a:cs typeface="Arial"/>
              </a:rPr>
              <a:t>DESIGN</a:t>
            </a:r>
            <a:endParaRPr sz="145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200000" y="1875063"/>
            <a:ext cx="4490085" cy="25209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450" spc="60" dirty="0">
                <a:solidFill>
                  <a:srgbClr val="151616"/>
                </a:solidFill>
                <a:latin typeface="Arial"/>
                <a:cs typeface="Arial"/>
              </a:rPr>
              <a:t>COMPOSING </a:t>
            </a:r>
            <a:r>
              <a:rPr sz="1450" spc="40" dirty="0">
                <a:solidFill>
                  <a:srgbClr val="151616"/>
                </a:solidFill>
                <a:latin typeface="Arial"/>
                <a:cs typeface="Arial"/>
              </a:rPr>
              <a:t>AN </a:t>
            </a:r>
            <a:r>
              <a:rPr sz="1450" spc="50" dirty="0">
                <a:solidFill>
                  <a:srgbClr val="151616"/>
                </a:solidFill>
                <a:latin typeface="Arial"/>
                <a:cs typeface="Arial"/>
              </a:rPr>
              <a:t>INSPIRATIONAL</a:t>
            </a:r>
            <a:r>
              <a:rPr sz="1450" spc="-6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50" spc="60" dirty="0">
                <a:solidFill>
                  <a:srgbClr val="151616"/>
                </a:solidFill>
                <a:latin typeface="Arial"/>
                <a:cs typeface="Arial"/>
              </a:rPr>
              <a:t>MOODBOARD</a:t>
            </a:r>
            <a:endParaRPr sz="145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96986" y="2557032"/>
            <a:ext cx="1551305" cy="25209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450" spc="55" dirty="0">
                <a:solidFill>
                  <a:srgbClr val="151616"/>
                </a:solidFill>
                <a:latin typeface="Arial"/>
                <a:cs typeface="Arial"/>
              </a:rPr>
              <a:t>MODEL</a:t>
            </a:r>
            <a:r>
              <a:rPr sz="1450" spc="-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50" spc="55" dirty="0">
                <a:solidFill>
                  <a:srgbClr val="151616"/>
                </a:solidFill>
                <a:latin typeface="Arial"/>
                <a:cs typeface="Arial"/>
              </a:rPr>
              <a:t>MAKING</a:t>
            </a:r>
            <a:endParaRPr sz="145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7473983" y="2557032"/>
            <a:ext cx="2899410" cy="25209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450" spc="60" dirty="0">
                <a:solidFill>
                  <a:srgbClr val="151616"/>
                </a:solidFill>
                <a:latin typeface="Arial"/>
                <a:cs typeface="Arial"/>
              </a:rPr>
              <a:t>QUESTIONNAIRES </a:t>
            </a:r>
            <a:r>
              <a:rPr sz="1450" spc="0" dirty="0">
                <a:solidFill>
                  <a:srgbClr val="151616"/>
                </a:solidFill>
                <a:latin typeface="Arial"/>
                <a:cs typeface="Arial"/>
              </a:rPr>
              <a:t>/</a:t>
            </a:r>
            <a:r>
              <a:rPr sz="145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50" spc="55" dirty="0">
                <a:solidFill>
                  <a:srgbClr val="151616"/>
                </a:solidFill>
                <a:latin typeface="Arial"/>
                <a:cs typeface="Arial"/>
              </a:rPr>
              <a:t>SURVEYS</a:t>
            </a:r>
            <a:endParaRPr sz="145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504904" y="2557032"/>
            <a:ext cx="2586355" cy="25209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450" spc="60" dirty="0">
                <a:solidFill>
                  <a:srgbClr val="151616"/>
                </a:solidFill>
                <a:latin typeface="Arial"/>
                <a:cs typeface="Arial"/>
              </a:rPr>
              <a:t>WORKING </a:t>
            </a:r>
            <a:r>
              <a:rPr sz="1450" spc="50" dirty="0">
                <a:solidFill>
                  <a:srgbClr val="151616"/>
                </a:solidFill>
                <a:latin typeface="Arial"/>
                <a:cs typeface="Arial"/>
              </a:rPr>
              <a:t>DRAWINGS</a:t>
            </a:r>
            <a:r>
              <a:rPr sz="145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50" spc="5" dirty="0">
                <a:solidFill>
                  <a:srgbClr val="151616"/>
                </a:solidFill>
                <a:latin typeface="Arial"/>
                <a:cs typeface="Arial"/>
              </a:rPr>
              <a:t>etc...</a:t>
            </a:r>
            <a:endParaRPr sz="145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2342635" y="2557032"/>
            <a:ext cx="1767205" cy="25209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450" spc="60" dirty="0">
                <a:solidFill>
                  <a:srgbClr val="151616"/>
                </a:solidFill>
                <a:latin typeface="Arial"/>
                <a:cs typeface="Arial"/>
              </a:rPr>
              <a:t>PLANNING</a:t>
            </a:r>
            <a:r>
              <a:rPr sz="1450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50" spc="55" dirty="0">
                <a:solidFill>
                  <a:srgbClr val="151616"/>
                </a:solidFill>
                <a:latin typeface="Arial"/>
                <a:cs typeface="Arial"/>
              </a:rPr>
              <a:t>SKILLS</a:t>
            </a:r>
            <a:endParaRPr sz="145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4398952" y="4611142"/>
            <a:ext cx="2045335" cy="25209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450" spc="50" dirty="0">
                <a:solidFill>
                  <a:srgbClr val="151616"/>
                </a:solidFill>
                <a:latin typeface="Arial"/>
                <a:cs typeface="Arial"/>
              </a:rPr>
              <a:t>MATERIALS</a:t>
            </a:r>
            <a:r>
              <a:rPr sz="1450" spc="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50" spc="55" dirty="0">
                <a:solidFill>
                  <a:srgbClr val="151616"/>
                </a:solidFill>
                <a:latin typeface="Arial"/>
                <a:cs typeface="Arial"/>
              </a:rPr>
              <a:t>TESTING</a:t>
            </a:r>
            <a:endParaRPr sz="145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6968729" y="4611142"/>
            <a:ext cx="1906270" cy="25209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450" spc="60" dirty="0">
                <a:solidFill>
                  <a:srgbClr val="151616"/>
                </a:solidFill>
                <a:latin typeface="Arial"/>
                <a:cs typeface="Arial"/>
              </a:rPr>
              <a:t>PRODUCT</a:t>
            </a:r>
            <a:r>
              <a:rPr sz="1450" spc="-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50" spc="55" dirty="0">
                <a:solidFill>
                  <a:srgbClr val="151616"/>
                </a:solidFill>
                <a:latin typeface="Arial"/>
                <a:cs typeface="Arial"/>
              </a:rPr>
              <a:t>TESTING</a:t>
            </a:r>
            <a:endParaRPr sz="145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797138" y="4611142"/>
            <a:ext cx="2174240" cy="25209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450" spc="50" dirty="0">
                <a:solidFill>
                  <a:srgbClr val="151616"/>
                </a:solidFill>
                <a:latin typeface="Arial"/>
                <a:cs typeface="Arial"/>
              </a:rPr>
              <a:t>MATERIAL</a:t>
            </a:r>
            <a:r>
              <a:rPr sz="1450" spc="-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50" spc="60" dirty="0">
                <a:solidFill>
                  <a:srgbClr val="151616"/>
                </a:solidFill>
                <a:latin typeface="Arial"/>
                <a:cs typeface="Arial"/>
              </a:rPr>
              <a:t>SELECTION</a:t>
            </a:r>
            <a:endParaRPr sz="145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76902" y="5293111"/>
            <a:ext cx="7432675" cy="25209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450" spc="60" dirty="0">
                <a:solidFill>
                  <a:srgbClr val="151616"/>
                </a:solidFill>
                <a:latin typeface="Arial"/>
                <a:cs typeface="Arial"/>
              </a:rPr>
              <a:t>COLLECTING ANTHROPOMETRIC </a:t>
            </a:r>
            <a:r>
              <a:rPr sz="1450" spc="0" dirty="0">
                <a:solidFill>
                  <a:srgbClr val="151616"/>
                </a:solidFill>
                <a:latin typeface="Arial"/>
                <a:cs typeface="Arial"/>
              </a:rPr>
              <a:t>DATA </a:t>
            </a:r>
            <a:r>
              <a:rPr sz="1450" spc="55" dirty="0">
                <a:solidFill>
                  <a:srgbClr val="151616"/>
                </a:solidFill>
                <a:latin typeface="Arial"/>
                <a:cs typeface="Arial"/>
              </a:rPr>
              <a:t>LEADING </a:t>
            </a:r>
            <a:r>
              <a:rPr sz="1450" spc="30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1450" spc="40" dirty="0">
                <a:solidFill>
                  <a:srgbClr val="151616"/>
                </a:solidFill>
                <a:latin typeface="Arial"/>
                <a:cs typeface="Arial"/>
              </a:rPr>
              <a:t>AN </a:t>
            </a:r>
            <a:r>
              <a:rPr sz="1450" spc="60" dirty="0">
                <a:solidFill>
                  <a:srgbClr val="151616"/>
                </a:solidFill>
                <a:latin typeface="Arial"/>
                <a:cs typeface="Arial"/>
              </a:rPr>
              <a:t>ERGONOMIC</a:t>
            </a:r>
            <a:r>
              <a:rPr sz="1450" spc="-7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50" spc="55" dirty="0">
                <a:solidFill>
                  <a:srgbClr val="151616"/>
                </a:solidFill>
                <a:latin typeface="Arial"/>
                <a:cs typeface="Arial"/>
              </a:rPr>
              <a:t>DESIGN</a:t>
            </a:r>
            <a:endParaRPr sz="145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8215769" y="5293111"/>
            <a:ext cx="2073910" cy="25209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450" spc="40" dirty="0">
                <a:solidFill>
                  <a:srgbClr val="151616"/>
                </a:solidFill>
                <a:latin typeface="Arial"/>
                <a:cs typeface="Arial"/>
              </a:rPr>
              <a:t>HEALTH </a:t>
            </a:r>
            <a:r>
              <a:rPr sz="1450" spc="50" dirty="0">
                <a:solidFill>
                  <a:srgbClr val="151616"/>
                </a:solidFill>
                <a:latin typeface="Arial"/>
                <a:cs typeface="Arial"/>
              </a:rPr>
              <a:t>AND</a:t>
            </a:r>
            <a:r>
              <a:rPr sz="1450" spc="-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50" spc="55" dirty="0">
                <a:solidFill>
                  <a:srgbClr val="151616"/>
                </a:solidFill>
                <a:latin typeface="Arial"/>
                <a:cs typeface="Arial"/>
              </a:rPr>
              <a:t>SAFETY</a:t>
            </a:r>
            <a:endParaRPr sz="145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4500876" y="5975081"/>
            <a:ext cx="1951355" cy="25209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450" spc="35" dirty="0">
                <a:solidFill>
                  <a:srgbClr val="151616"/>
                </a:solidFill>
                <a:latin typeface="Arial"/>
                <a:cs typeface="Arial"/>
              </a:rPr>
              <a:t>EVALUATIVE</a:t>
            </a:r>
            <a:r>
              <a:rPr sz="1450" spc="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50" spc="55" dirty="0">
                <a:solidFill>
                  <a:srgbClr val="151616"/>
                </a:solidFill>
                <a:latin typeface="Arial"/>
                <a:cs typeface="Arial"/>
              </a:rPr>
              <a:t>SKILLS</a:t>
            </a:r>
            <a:endParaRPr sz="145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6958811" y="5975081"/>
            <a:ext cx="1199515" cy="25209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450" spc="75" dirty="0">
                <a:solidFill>
                  <a:srgbClr val="151616"/>
                </a:solidFill>
                <a:latin typeface="Arial"/>
                <a:cs typeface="Arial"/>
              </a:rPr>
              <a:t>MA</a:t>
            </a:r>
            <a:r>
              <a:rPr sz="1450" spc="65" dirty="0">
                <a:solidFill>
                  <a:srgbClr val="151616"/>
                </a:solidFill>
                <a:latin typeface="Arial"/>
                <a:cs typeface="Arial"/>
              </a:rPr>
              <a:t>RKET</a:t>
            </a:r>
            <a:r>
              <a:rPr sz="1450" spc="50" dirty="0">
                <a:solidFill>
                  <a:srgbClr val="151616"/>
                </a:solidFill>
                <a:latin typeface="Arial"/>
                <a:cs typeface="Arial"/>
              </a:rPr>
              <a:t>I</a:t>
            </a:r>
            <a:r>
              <a:rPr sz="1450" spc="65" dirty="0">
                <a:solidFill>
                  <a:srgbClr val="151616"/>
                </a:solidFill>
                <a:latin typeface="Arial"/>
                <a:cs typeface="Arial"/>
              </a:rPr>
              <a:t>N</a:t>
            </a:r>
            <a:r>
              <a:rPr sz="1450" spc="25" dirty="0">
                <a:solidFill>
                  <a:srgbClr val="151616"/>
                </a:solidFill>
                <a:latin typeface="Arial"/>
                <a:cs typeface="Arial"/>
              </a:rPr>
              <a:t>G</a:t>
            </a:r>
            <a:endParaRPr sz="145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040857" y="5975081"/>
            <a:ext cx="3034665" cy="25209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450" spc="55" dirty="0">
                <a:solidFill>
                  <a:srgbClr val="151616"/>
                </a:solidFill>
                <a:latin typeface="Arial"/>
                <a:cs typeface="Arial"/>
              </a:rPr>
              <a:t>MANUFACTURING</a:t>
            </a:r>
            <a:r>
              <a:rPr sz="1450" spc="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50" spc="60" dirty="0">
                <a:solidFill>
                  <a:srgbClr val="151616"/>
                </a:solidFill>
                <a:latin typeface="Arial"/>
                <a:cs typeface="Arial"/>
              </a:rPr>
              <a:t>PROCESSES</a:t>
            </a:r>
            <a:endParaRPr sz="145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478652" y="6571351"/>
            <a:ext cx="995553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5" dirty="0">
                <a:solidFill>
                  <a:srgbClr val="DD2B1C"/>
                </a:solidFill>
                <a:latin typeface="Arial"/>
                <a:cs typeface="Arial"/>
              </a:rPr>
              <a:t>THERE ARE MANY </a:t>
            </a:r>
            <a:r>
              <a:rPr sz="2400" b="1" dirty="0">
                <a:solidFill>
                  <a:srgbClr val="DD2B1C"/>
                </a:solidFill>
                <a:latin typeface="Arial"/>
                <a:cs typeface="Arial"/>
              </a:rPr>
              <a:t>MORE DESIGN </a:t>
            </a:r>
            <a:r>
              <a:rPr sz="2400" b="1" spc="-10" dirty="0">
                <a:solidFill>
                  <a:srgbClr val="DD2B1C"/>
                </a:solidFill>
                <a:latin typeface="Arial"/>
                <a:cs typeface="Arial"/>
              </a:rPr>
              <a:t>TOOLS </a:t>
            </a:r>
            <a:r>
              <a:rPr sz="2400" b="1" dirty="0">
                <a:solidFill>
                  <a:srgbClr val="DD2B1C"/>
                </a:solidFill>
                <a:latin typeface="Arial"/>
                <a:cs typeface="Arial"/>
              </a:rPr>
              <a:t>- </a:t>
            </a:r>
            <a:r>
              <a:rPr sz="2400" b="1" spc="-5" dirty="0">
                <a:solidFill>
                  <a:srgbClr val="DD2B1C"/>
                </a:solidFill>
                <a:latin typeface="Arial"/>
                <a:cs typeface="Arial"/>
              </a:rPr>
              <a:t>CAN </a:t>
            </a:r>
            <a:r>
              <a:rPr sz="2400" b="1" dirty="0">
                <a:solidFill>
                  <a:srgbClr val="DD2B1C"/>
                </a:solidFill>
                <a:latin typeface="Arial"/>
                <a:cs typeface="Arial"/>
              </a:rPr>
              <a:t>YOU </a:t>
            </a:r>
            <a:r>
              <a:rPr sz="2400" b="1" spc="-5" dirty="0">
                <a:solidFill>
                  <a:srgbClr val="DD2B1C"/>
                </a:solidFill>
                <a:latin typeface="Arial"/>
                <a:cs typeface="Arial"/>
              </a:rPr>
              <a:t>NAME</a:t>
            </a:r>
            <a:r>
              <a:rPr sz="2400" b="1" spc="-155" dirty="0">
                <a:solidFill>
                  <a:srgbClr val="DD2B1C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DD2B1C"/>
                </a:solidFill>
                <a:latin typeface="Arial"/>
                <a:cs typeface="Arial"/>
              </a:rPr>
              <a:t>SOME?</a:t>
            </a:r>
            <a:endParaRPr sz="240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361303" y="243358"/>
            <a:ext cx="6635115" cy="1771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3606800" algn="l"/>
              </a:tabLst>
            </a:pPr>
            <a:r>
              <a:rPr sz="1000" spc="10" dirty="0">
                <a:solidFill>
                  <a:srgbClr val="3C2B98"/>
                </a:solidFill>
                <a:latin typeface="Arial"/>
                <a:cs typeface="Arial"/>
              </a:rPr>
              <a:t>WORLD </a:t>
            </a:r>
            <a:r>
              <a:rPr sz="1000" spc="5" dirty="0">
                <a:solidFill>
                  <a:srgbClr val="3C2B98"/>
                </a:solidFill>
                <a:latin typeface="Arial"/>
                <a:cs typeface="Arial"/>
              </a:rPr>
              <a:t>ASSOCIATION </a:t>
            </a:r>
            <a:r>
              <a:rPr sz="1000" spc="0" dirty="0">
                <a:solidFill>
                  <a:srgbClr val="3C2B98"/>
                </a:solidFill>
                <a:latin typeface="Arial"/>
                <a:cs typeface="Arial"/>
              </a:rPr>
              <a:t>OF</a:t>
            </a:r>
            <a:r>
              <a:rPr sz="1000" spc="125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1000" spc="15" dirty="0">
                <a:solidFill>
                  <a:srgbClr val="3C2B98"/>
                </a:solidFill>
                <a:latin typeface="Arial"/>
                <a:cs typeface="Arial"/>
              </a:rPr>
              <a:t>TECHNOLOGY</a:t>
            </a:r>
            <a:r>
              <a:rPr sz="1000" spc="30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1000" spc="15" dirty="0">
                <a:solidFill>
                  <a:srgbClr val="3C2B98"/>
                </a:solidFill>
                <a:latin typeface="Arial"/>
                <a:cs typeface="Arial"/>
              </a:rPr>
              <a:t>TEACHERS	</a:t>
            </a:r>
            <a:r>
              <a:rPr sz="1000" spc="-5" dirty="0">
                <a:solidFill>
                  <a:srgbClr val="3C2B98"/>
                </a:solidFill>
                <a:latin typeface="Arial"/>
                <a:cs typeface="Arial"/>
                <a:hlinkClick r:id="rId4"/>
              </a:rPr>
              <a:t>https://www.facebook.com/groups/254963448192823/</a:t>
            </a:r>
            <a:endParaRPr sz="100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7312227" y="221481"/>
            <a:ext cx="3054350" cy="1771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2195195" algn="l"/>
              </a:tabLst>
            </a:pPr>
            <a:r>
              <a:rPr sz="1000" spc="-5" dirty="0">
                <a:solidFill>
                  <a:srgbClr val="3C2B98"/>
                </a:solidFill>
                <a:latin typeface="Arial"/>
                <a:cs typeface="Arial"/>
                <a:hlinkClick r:id="rId2"/>
              </a:rPr>
              <a:t>www.technologystudent.com</a:t>
            </a:r>
            <a:r>
              <a:rPr sz="1000" dirty="0">
                <a:solidFill>
                  <a:srgbClr val="3C2B98"/>
                </a:solidFill>
                <a:latin typeface="Arial"/>
                <a:cs typeface="Arial"/>
                <a:hlinkClick r:id="rId2"/>
              </a:rPr>
              <a:t> </a:t>
            </a:r>
            <a:r>
              <a:rPr sz="1000" spc="-5" dirty="0">
                <a:solidFill>
                  <a:srgbClr val="3C2B98"/>
                </a:solidFill>
                <a:latin typeface="Arial"/>
                <a:cs typeface="Arial"/>
                <a:hlinkClick r:id="rId2"/>
              </a:rPr>
              <a:t>©</a:t>
            </a:r>
            <a:r>
              <a:rPr sz="1000" dirty="0">
                <a:solidFill>
                  <a:srgbClr val="3C2B98"/>
                </a:solidFill>
                <a:latin typeface="Arial"/>
                <a:cs typeface="Arial"/>
                <a:hlinkClick r:id="rId2"/>
              </a:rPr>
              <a:t> </a:t>
            </a:r>
            <a:r>
              <a:rPr sz="1000" spc="-5" dirty="0">
                <a:solidFill>
                  <a:srgbClr val="3C2B98"/>
                </a:solidFill>
                <a:latin typeface="Arial"/>
                <a:cs typeface="Arial"/>
              </a:rPr>
              <a:t>2018	</a:t>
            </a:r>
            <a:r>
              <a:rPr sz="1000" spc="-20" dirty="0">
                <a:solidFill>
                  <a:srgbClr val="3C2B98"/>
                </a:solidFill>
                <a:latin typeface="Arial"/>
                <a:cs typeface="Arial"/>
              </a:rPr>
              <a:t>V.Ryan </a:t>
            </a:r>
            <a:r>
              <a:rPr sz="1000" spc="-5" dirty="0">
                <a:solidFill>
                  <a:srgbClr val="3C2B98"/>
                </a:solidFill>
                <a:latin typeface="Arial"/>
                <a:cs typeface="Arial"/>
              </a:rPr>
              <a:t>©</a:t>
            </a:r>
            <a:r>
              <a:rPr sz="1000" spc="-70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1000" spc="-5" dirty="0">
                <a:solidFill>
                  <a:srgbClr val="3C2B98"/>
                </a:solidFill>
                <a:latin typeface="Arial"/>
                <a:cs typeface="Arial"/>
              </a:rPr>
              <a:t>2018</a:t>
            </a:r>
            <a:endParaRPr sz="1000"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8836896" y="5962482"/>
            <a:ext cx="1254760" cy="25209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450" spc="55" dirty="0">
                <a:solidFill>
                  <a:srgbClr val="151616"/>
                </a:solidFill>
                <a:latin typeface="Arial"/>
                <a:cs typeface="Arial"/>
              </a:rPr>
              <a:t>INCLUSIVITY</a:t>
            </a:r>
            <a:endParaRPr sz="14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6986" y="86957"/>
            <a:ext cx="10465435" cy="7366634"/>
          </a:xfrm>
          <a:custGeom>
            <a:avLst/>
            <a:gdLst/>
            <a:ahLst/>
            <a:cxnLst/>
            <a:rect l="l" t="t" r="r" b="b"/>
            <a:pathLst>
              <a:path w="10465435" h="7366634">
                <a:moveTo>
                  <a:pt x="0" y="0"/>
                </a:moveTo>
                <a:lnTo>
                  <a:pt x="10464866" y="0"/>
                </a:lnTo>
                <a:lnTo>
                  <a:pt x="10464866" y="7366045"/>
                </a:lnTo>
                <a:lnTo>
                  <a:pt x="0" y="7366045"/>
                </a:lnTo>
                <a:lnTo>
                  <a:pt x="0" y="0"/>
                </a:lnTo>
                <a:close/>
              </a:path>
            </a:pathLst>
          </a:custGeom>
          <a:solidFill>
            <a:srgbClr val="F9F5A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32659" y="2548267"/>
            <a:ext cx="9817735" cy="4725035"/>
          </a:xfrm>
          <a:custGeom>
            <a:avLst/>
            <a:gdLst/>
            <a:ahLst/>
            <a:cxnLst/>
            <a:rect l="l" t="t" r="r" b="b"/>
            <a:pathLst>
              <a:path w="9817735" h="4725034">
                <a:moveTo>
                  <a:pt x="0" y="0"/>
                </a:moveTo>
                <a:lnTo>
                  <a:pt x="9817106" y="0"/>
                </a:lnTo>
                <a:lnTo>
                  <a:pt x="9817106" y="4724402"/>
                </a:lnTo>
                <a:lnTo>
                  <a:pt x="0" y="4724402"/>
                </a:lnTo>
                <a:lnTo>
                  <a:pt x="0" y="0"/>
                </a:lnTo>
                <a:close/>
              </a:path>
            </a:pathLst>
          </a:custGeom>
          <a:solidFill>
            <a:srgbClr val="FEF5B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719691" y="231023"/>
            <a:ext cx="760349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dirty="0">
                <a:solidFill>
                  <a:srgbClr val="151616"/>
                </a:solidFill>
                <a:latin typeface="Arial"/>
                <a:cs typeface="Arial"/>
              </a:rPr>
              <a:t>FINAL TESTING </a:t>
            </a:r>
            <a:r>
              <a:rPr sz="3600" b="1" spc="-5" dirty="0">
                <a:solidFill>
                  <a:srgbClr val="151616"/>
                </a:solidFill>
                <a:latin typeface="Arial"/>
                <a:cs typeface="Arial"/>
              </a:rPr>
              <a:t>AND</a:t>
            </a:r>
            <a:r>
              <a:rPr sz="3600" b="1" spc="-28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3600" b="1" spc="-55" dirty="0">
                <a:solidFill>
                  <a:srgbClr val="151616"/>
                </a:solidFill>
                <a:latin typeface="Arial"/>
                <a:cs typeface="Arial"/>
              </a:rPr>
              <a:t>EVALUATING</a:t>
            </a:r>
            <a:endParaRPr sz="36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184310" y="1287490"/>
            <a:ext cx="1812289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151616"/>
                </a:solidFill>
                <a:latin typeface="Arial"/>
                <a:cs typeface="Arial"/>
              </a:rPr>
              <a:t>HELPFUL</a:t>
            </a:r>
            <a:r>
              <a:rPr sz="1800" b="1" spc="-1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151616"/>
                </a:solidFill>
                <a:latin typeface="Arial"/>
                <a:cs typeface="Arial"/>
              </a:rPr>
              <a:t>LINKS</a:t>
            </a:r>
            <a:endParaRPr sz="180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773297" y="897620"/>
            <a:ext cx="9306560" cy="1534160"/>
          </a:xfrm>
          <a:custGeom>
            <a:avLst/>
            <a:gdLst/>
            <a:ahLst/>
            <a:cxnLst/>
            <a:rect l="l" t="t" r="r" b="b"/>
            <a:pathLst>
              <a:path w="9306560" h="1534160">
                <a:moveTo>
                  <a:pt x="0" y="0"/>
                </a:moveTo>
                <a:lnTo>
                  <a:pt x="9306413" y="0"/>
                </a:lnTo>
                <a:lnTo>
                  <a:pt x="9306413" y="1534027"/>
                </a:lnTo>
                <a:lnTo>
                  <a:pt x="0" y="1534027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DD2B1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778476" y="2589010"/>
            <a:ext cx="9390380" cy="4477385"/>
          </a:xfrm>
          <a:prstGeom prst="rect">
            <a:avLst/>
          </a:prstGeom>
        </p:spPr>
        <p:txBody>
          <a:bodyPr vert="horz" wrap="square" lIns="0" tIns="45085" rIns="0" bIns="0" rtlCol="0">
            <a:spAutoFit/>
          </a:bodyPr>
          <a:lstStyle/>
          <a:p>
            <a:pPr marL="156845" marR="143510" indent="-6350" algn="ctr">
              <a:lnSpc>
                <a:spcPts val="2680"/>
              </a:lnSpc>
              <a:spcBef>
                <a:spcPts val="355"/>
              </a:spcBef>
            </a:pPr>
            <a:r>
              <a:rPr sz="2400" b="1" dirty="0">
                <a:solidFill>
                  <a:srgbClr val="151616"/>
                </a:solidFill>
                <a:latin typeface="Arial"/>
                <a:cs typeface="Arial"/>
              </a:rPr>
              <a:t>FOLLOWING </a:t>
            </a:r>
            <a:r>
              <a:rPr sz="2400" b="1" spc="-5" dirty="0">
                <a:solidFill>
                  <a:srgbClr val="151616"/>
                </a:solidFill>
                <a:latin typeface="Arial"/>
                <a:cs typeface="Arial"/>
              </a:rPr>
              <a:t>ARE </a:t>
            </a:r>
            <a:r>
              <a:rPr sz="2400" b="1" dirty="0">
                <a:solidFill>
                  <a:srgbClr val="151616"/>
                </a:solidFill>
                <a:latin typeface="Arial"/>
                <a:cs typeface="Arial"/>
              </a:rPr>
              <a:t>THREE SLIDES OF WRITTEN ADVICE </a:t>
            </a:r>
            <a:r>
              <a:rPr sz="2400" b="1" spc="-5" dirty="0">
                <a:solidFill>
                  <a:srgbClr val="151616"/>
                </a:solidFill>
                <a:latin typeface="Arial"/>
                <a:cs typeface="Arial"/>
              </a:rPr>
              <a:t>AND  GUIDANCE, REGARDING </a:t>
            </a:r>
            <a:r>
              <a:rPr sz="2400" b="1" spc="-40" dirty="0">
                <a:solidFill>
                  <a:srgbClr val="151616"/>
                </a:solidFill>
                <a:latin typeface="Arial"/>
                <a:cs typeface="Arial"/>
              </a:rPr>
              <a:t>EVALUATING </a:t>
            </a:r>
            <a:r>
              <a:rPr sz="2400" b="1" spc="-5" dirty="0">
                <a:solidFill>
                  <a:srgbClr val="151616"/>
                </a:solidFill>
                <a:latin typeface="Arial"/>
                <a:cs typeface="Arial"/>
              </a:rPr>
              <a:t>AND </a:t>
            </a:r>
            <a:r>
              <a:rPr sz="2400" b="1" dirty="0">
                <a:solidFill>
                  <a:srgbClr val="151616"/>
                </a:solidFill>
                <a:latin typeface="Arial"/>
                <a:cs typeface="Arial"/>
              </a:rPr>
              <a:t>TESTING </a:t>
            </a:r>
            <a:r>
              <a:rPr sz="2400" b="1" spc="-5" dirty="0">
                <a:solidFill>
                  <a:srgbClr val="151616"/>
                </a:solidFill>
                <a:latin typeface="Arial"/>
                <a:cs typeface="Arial"/>
              </a:rPr>
              <a:t>A</a:t>
            </a:r>
            <a:r>
              <a:rPr sz="2400" b="1" spc="-17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151616"/>
                </a:solidFill>
                <a:latin typeface="Arial"/>
                <a:cs typeface="Arial"/>
              </a:rPr>
              <a:t>FINAL  </a:t>
            </a:r>
            <a:r>
              <a:rPr sz="2400" b="1" spc="-5" dirty="0">
                <a:solidFill>
                  <a:srgbClr val="151616"/>
                </a:solidFill>
                <a:latin typeface="Arial"/>
                <a:cs typeface="Arial"/>
              </a:rPr>
              <a:t>PROTOTYPE </a:t>
            </a:r>
            <a:r>
              <a:rPr sz="2400" b="1" dirty="0">
                <a:solidFill>
                  <a:srgbClr val="151616"/>
                </a:solidFill>
                <a:latin typeface="Arial"/>
                <a:cs typeface="Arial"/>
              </a:rPr>
              <a:t>/</a:t>
            </a:r>
            <a:r>
              <a:rPr sz="2400" b="1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400" b="1" spc="-35" dirty="0">
                <a:solidFill>
                  <a:srgbClr val="151616"/>
                </a:solidFill>
                <a:latin typeface="Arial"/>
                <a:cs typeface="Arial"/>
              </a:rPr>
              <a:t>PRODUCT.</a:t>
            </a:r>
            <a:endParaRPr sz="2400">
              <a:latin typeface="Arial"/>
              <a:cs typeface="Arial"/>
            </a:endParaRPr>
          </a:p>
          <a:p>
            <a:pPr marL="108585" marR="100330" algn="ctr">
              <a:lnSpc>
                <a:spcPts val="2680"/>
              </a:lnSpc>
              <a:spcBef>
                <a:spcPts val="2685"/>
              </a:spcBef>
            </a:pPr>
            <a:r>
              <a:rPr sz="2400" b="1" spc="-5" dirty="0">
                <a:solidFill>
                  <a:srgbClr val="151616"/>
                </a:solidFill>
                <a:latin typeface="Arial"/>
                <a:cs typeface="Arial"/>
              </a:rPr>
              <a:t>THERE ARE </a:t>
            </a:r>
            <a:r>
              <a:rPr sz="2400" b="1" dirty="0">
                <a:solidFill>
                  <a:srgbClr val="151616"/>
                </a:solidFill>
                <a:latin typeface="Arial"/>
                <a:cs typeface="Arial"/>
              </a:rPr>
              <a:t>THREE SLIDES SHOWING TESTING </a:t>
            </a:r>
            <a:r>
              <a:rPr sz="2400" b="1" spc="-5" dirty="0">
                <a:solidFill>
                  <a:srgbClr val="151616"/>
                </a:solidFill>
                <a:latin typeface="Arial"/>
                <a:cs typeface="Arial"/>
              </a:rPr>
              <a:t>BY A </a:t>
            </a:r>
            <a:r>
              <a:rPr sz="2400" b="1" dirty="0">
                <a:solidFill>
                  <a:srgbClr val="151616"/>
                </a:solidFill>
                <a:latin typeface="Arial"/>
                <a:cs typeface="Arial"/>
              </a:rPr>
              <a:t>CLIENT</a:t>
            </a:r>
            <a:r>
              <a:rPr sz="2400" b="1" spc="-35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151616"/>
                </a:solidFill>
                <a:latin typeface="Arial"/>
                <a:cs typeface="Arial"/>
              </a:rPr>
              <a:t>/  POTENTIAL</a:t>
            </a:r>
            <a:r>
              <a:rPr sz="2400" b="1" spc="-5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400" b="1" spc="-10" dirty="0">
                <a:solidFill>
                  <a:srgbClr val="151616"/>
                </a:solidFill>
                <a:latin typeface="Arial"/>
                <a:cs typeface="Arial"/>
              </a:rPr>
              <a:t>CUSTOMER</a:t>
            </a:r>
            <a:endParaRPr sz="2400">
              <a:latin typeface="Arial"/>
              <a:cs typeface="Arial"/>
            </a:endParaRPr>
          </a:p>
          <a:p>
            <a:pPr marL="12065" marR="5080" algn="ctr">
              <a:lnSpc>
                <a:spcPts val="2680"/>
              </a:lnSpc>
              <a:spcBef>
                <a:spcPts val="2685"/>
              </a:spcBef>
            </a:pPr>
            <a:r>
              <a:rPr sz="2400" b="1" spc="-5" dirty="0">
                <a:solidFill>
                  <a:srgbClr val="151616"/>
                </a:solidFill>
                <a:latin typeface="Arial"/>
                <a:cs typeface="Arial"/>
              </a:rPr>
              <a:t>THERE ARE </a:t>
            </a:r>
            <a:r>
              <a:rPr sz="2400" b="1" dirty="0">
                <a:solidFill>
                  <a:srgbClr val="151616"/>
                </a:solidFill>
                <a:latin typeface="Arial"/>
                <a:cs typeface="Arial"/>
              </a:rPr>
              <a:t>ALSO TWO SLIDES SHOWING POSSIBLE</a:t>
            </a:r>
            <a:r>
              <a:rPr sz="2400" b="1" spc="-2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400" b="1" spc="-35" dirty="0">
                <a:solidFill>
                  <a:srgbClr val="151616"/>
                </a:solidFill>
                <a:latin typeface="Arial"/>
                <a:cs typeface="Arial"/>
              </a:rPr>
              <a:t>LAYOUTS  </a:t>
            </a:r>
            <a:r>
              <a:rPr sz="2400" b="1" spc="-25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2400" b="1" spc="-5" dirty="0">
                <a:solidFill>
                  <a:srgbClr val="151616"/>
                </a:solidFill>
                <a:latin typeface="Arial"/>
                <a:cs typeface="Arial"/>
              </a:rPr>
              <a:t>A </a:t>
            </a:r>
            <a:r>
              <a:rPr sz="2400" b="1" u="heavy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FINAL</a:t>
            </a:r>
            <a:r>
              <a:rPr sz="2400" b="1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400" b="1" spc="-35" dirty="0">
                <a:solidFill>
                  <a:srgbClr val="151616"/>
                </a:solidFill>
                <a:latin typeface="Arial"/>
                <a:cs typeface="Arial"/>
              </a:rPr>
              <a:t>EVALUATION, </a:t>
            </a:r>
            <a:r>
              <a:rPr sz="2400" b="1" dirty="0">
                <a:solidFill>
                  <a:srgbClr val="151616"/>
                </a:solidFill>
                <a:latin typeface="Arial"/>
                <a:cs typeface="Arial"/>
              </a:rPr>
              <a:t>WHICH IS THE STUDENT’S  </a:t>
            </a:r>
            <a:r>
              <a:rPr sz="2400" b="1" spc="-35" dirty="0">
                <a:solidFill>
                  <a:srgbClr val="151616"/>
                </a:solidFill>
                <a:latin typeface="Arial"/>
                <a:cs typeface="Arial"/>
              </a:rPr>
              <a:t>EVALUATION, </a:t>
            </a:r>
            <a:r>
              <a:rPr sz="2400" b="1" dirty="0">
                <a:solidFill>
                  <a:srgbClr val="151616"/>
                </a:solidFill>
                <a:latin typeface="Arial"/>
                <a:cs typeface="Arial"/>
              </a:rPr>
              <a:t>INCLUDING HIS/HER VIEWS</a:t>
            </a:r>
            <a:r>
              <a:rPr sz="2400" b="1" spc="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151616"/>
                </a:solidFill>
                <a:latin typeface="Arial"/>
                <a:cs typeface="Arial"/>
              </a:rPr>
              <a:t>/OPINIONS.</a:t>
            </a:r>
            <a:endParaRPr sz="2400">
              <a:latin typeface="Arial"/>
              <a:cs typeface="Arial"/>
            </a:endParaRPr>
          </a:p>
          <a:p>
            <a:pPr marL="32384" marR="19050" algn="ctr">
              <a:lnSpc>
                <a:spcPts val="2680"/>
              </a:lnSpc>
              <a:spcBef>
                <a:spcPts val="2680"/>
              </a:spcBef>
            </a:pPr>
            <a:r>
              <a:rPr sz="2400" b="1" spc="-5" dirty="0">
                <a:solidFill>
                  <a:srgbClr val="DD2B1C"/>
                </a:solidFill>
                <a:latin typeface="Arial"/>
                <a:cs typeface="Arial"/>
              </a:rPr>
              <a:t>REMEMBER </a:t>
            </a:r>
            <a:r>
              <a:rPr sz="2400" b="1" spc="-5" dirty="0">
                <a:solidFill>
                  <a:srgbClr val="151616"/>
                </a:solidFill>
                <a:latin typeface="Arial"/>
                <a:cs typeface="Arial"/>
              </a:rPr>
              <a:t>- </a:t>
            </a:r>
            <a:r>
              <a:rPr sz="2400" b="1" spc="-25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2400" b="1" dirty="0">
                <a:solidFill>
                  <a:srgbClr val="151616"/>
                </a:solidFill>
                <a:latin typeface="Arial"/>
                <a:cs typeface="Arial"/>
              </a:rPr>
              <a:t>TEST THE PRODUCT AGAINST THE</a:t>
            </a:r>
            <a:r>
              <a:rPr sz="2400" b="1" spc="-1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151616"/>
                </a:solidFill>
                <a:latin typeface="Arial"/>
                <a:cs typeface="Arial"/>
              </a:rPr>
              <a:t>ORIGINAL  </a:t>
            </a:r>
            <a:r>
              <a:rPr sz="2400" b="1" spc="-15" dirty="0">
                <a:solidFill>
                  <a:srgbClr val="151616"/>
                </a:solidFill>
                <a:latin typeface="Arial"/>
                <a:cs typeface="Arial"/>
              </a:rPr>
              <a:t>SPECIFICATION.</a:t>
            </a:r>
            <a:endParaRPr sz="24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237108" y="7348639"/>
            <a:ext cx="2862580" cy="187960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0"/>
              </a:spcBef>
              <a:tabLst>
                <a:tab pos="2057400" algn="l"/>
              </a:tabLst>
            </a:pPr>
            <a:r>
              <a:rPr sz="900" spc="5" dirty="0">
                <a:solidFill>
                  <a:srgbClr val="3C2B98"/>
                </a:solidFill>
                <a:latin typeface="Arial"/>
                <a:cs typeface="Arial"/>
                <a:hlinkClick r:id="rId2"/>
              </a:rPr>
              <a:t>www.technologystudent.com</a:t>
            </a:r>
            <a:r>
              <a:rPr sz="900" spc="25" dirty="0">
                <a:solidFill>
                  <a:srgbClr val="3C2B98"/>
                </a:solidFill>
                <a:latin typeface="Arial"/>
                <a:cs typeface="Arial"/>
                <a:hlinkClick r:id="rId2"/>
              </a:rPr>
              <a:t> </a:t>
            </a:r>
            <a:r>
              <a:rPr sz="900" spc="15" dirty="0">
                <a:solidFill>
                  <a:srgbClr val="3C2B98"/>
                </a:solidFill>
                <a:latin typeface="Arial"/>
                <a:cs typeface="Arial"/>
              </a:rPr>
              <a:t>©</a:t>
            </a:r>
            <a:r>
              <a:rPr sz="900" spc="25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900" spc="10" dirty="0">
                <a:solidFill>
                  <a:srgbClr val="3C2B98"/>
                </a:solidFill>
                <a:latin typeface="Arial"/>
                <a:cs typeface="Arial"/>
              </a:rPr>
              <a:t>2018	</a:t>
            </a:r>
            <a:r>
              <a:rPr sz="900" dirty="0">
                <a:solidFill>
                  <a:srgbClr val="3C2B98"/>
                </a:solidFill>
                <a:latin typeface="Arial"/>
                <a:cs typeface="Arial"/>
              </a:rPr>
              <a:t>V.Ryan </a:t>
            </a:r>
            <a:r>
              <a:rPr sz="900" spc="15" dirty="0">
                <a:solidFill>
                  <a:srgbClr val="3C2B98"/>
                </a:solidFill>
                <a:latin typeface="Arial"/>
                <a:cs typeface="Arial"/>
              </a:rPr>
              <a:t>©</a:t>
            </a:r>
            <a:r>
              <a:rPr sz="900" spc="-60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900" spc="10" dirty="0">
                <a:solidFill>
                  <a:srgbClr val="3C2B98"/>
                </a:solidFill>
                <a:latin typeface="Arial"/>
                <a:cs typeface="Arial"/>
              </a:rPr>
              <a:t>2018</a:t>
            </a:r>
            <a:endParaRPr sz="9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26078" y="7369481"/>
            <a:ext cx="3169285" cy="187325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0"/>
              </a:spcBef>
            </a:pPr>
            <a:r>
              <a:rPr sz="900" spc="35" dirty="0">
                <a:solidFill>
                  <a:srgbClr val="3C2B98"/>
                </a:solidFill>
                <a:latin typeface="Arial"/>
                <a:cs typeface="Arial"/>
              </a:rPr>
              <a:t>WORLD </a:t>
            </a:r>
            <a:r>
              <a:rPr sz="900" spc="30" dirty="0">
                <a:solidFill>
                  <a:srgbClr val="3C2B98"/>
                </a:solidFill>
                <a:latin typeface="Arial"/>
                <a:cs typeface="Arial"/>
              </a:rPr>
              <a:t>ASSOCIATION OF </a:t>
            </a:r>
            <a:r>
              <a:rPr sz="900" spc="40" dirty="0">
                <a:solidFill>
                  <a:srgbClr val="3C2B98"/>
                </a:solidFill>
                <a:latin typeface="Arial"/>
                <a:cs typeface="Arial"/>
              </a:rPr>
              <a:t>TECHNOLOGY </a:t>
            </a:r>
            <a:r>
              <a:rPr sz="900" spc="35" dirty="0">
                <a:solidFill>
                  <a:srgbClr val="3C2B98"/>
                </a:solidFill>
                <a:latin typeface="Arial"/>
                <a:cs typeface="Arial"/>
              </a:rPr>
              <a:t>TEACHERS</a:t>
            </a:r>
            <a:endParaRPr sz="9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093334" y="7366521"/>
            <a:ext cx="2849245" cy="187325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0"/>
              </a:spcBef>
            </a:pPr>
            <a:r>
              <a:rPr sz="900" spc="5" dirty="0">
                <a:solidFill>
                  <a:srgbClr val="3C2B98"/>
                </a:solidFill>
                <a:latin typeface="Arial"/>
                <a:cs typeface="Arial"/>
                <a:hlinkClick r:id="rId3"/>
              </a:rPr>
              <a:t>https://www.facebook.com/groups/254963448192823/</a:t>
            </a:r>
            <a:endParaRPr sz="9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338517" y="976753"/>
            <a:ext cx="6403975" cy="1221740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5240" marR="5080" indent="-15875">
              <a:lnSpc>
                <a:spcPct val="109200"/>
              </a:lnSpc>
              <a:spcBef>
                <a:spcPts val="80"/>
              </a:spcBef>
            </a:pPr>
            <a:r>
              <a:rPr sz="1800" spc="-5" dirty="0">
                <a:solidFill>
                  <a:srgbClr val="DD2B1C"/>
                </a:solidFill>
                <a:latin typeface="Arial"/>
                <a:cs typeface="Arial"/>
                <a:hlinkClick r:id="rId4"/>
              </a:rPr>
              <a:t>http://www.technologystudent.com/despro_ﬂsh/evalintegr1.html </a:t>
            </a:r>
            <a:r>
              <a:rPr sz="1800" spc="-5" dirty="0">
                <a:solidFill>
                  <a:srgbClr val="DD2B1C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DD2B1C"/>
                </a:solidFill>
                <a:latin typeface="Arial"/>
                <a:cs typeface="Arial"/>
                <a:hlinkClick r:id="rId5"/>
              </a:rPr>
              <a:t>http://www.technologystudent.com/despro_ﬂsh/testeval1.html </a:t>
            </a:r>
            <a:r>
              <a:rPr sz="1800" spc="-5" dirty="0">
                <a:solidFill>
                  <a:srgbClr val="DD2B1C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DD2B1C"/>
                </a:solidFill>
                <a:latin typeface="Arial"/>
                <a:cs typeface="Arial"/>
                <a:hlinkClick r:id="rId6"/>
              </a:rPr>
              <a:t>http://www.technologystudent.com/despro_ﬂsh/testeval2.html </a:t>
            </a:r>
            <a:r>
              <a:rPr sz="1800" spc="-5" dirty="0">
                <a:solidFill>
                  <a:srgbClr val="DD2B1C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DD2B1C"/>
                </a:solidFill>
                <a:latin typeface="Arial"/>
                <a:cs typeface="Arial"/>
                <a:hlinkClick r:id="rId7"/>
              </a:rPr>
              <a:t>http://www.technologystudent.com/designpro/eval1.htm</a:t>
            </a:r>
            <a:endParaRPr sz="18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26078" y="85063"/>
            <a:ext cx="6216650" cy="1676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  <a:tabLst>
                <a:tab pos="3379470" algn="l"/>
              </a:tabLst>
            </a:pPr>
            <a:r>
              <a:rPr sz="900" spc="35" dirty="0">
                <a:solidFill>
                  <a:srgbClr val="3C2B98"/>
                </a:solidFill>
                <a:latin typeface="Arial"/>
                <a:cs typeface="Arial"/>
              </a:rPr>
              <a:t>WORLD </a:t>
            </a:r>
            <a:r>
              <a:rPr sz="900" spc="30" dirty="0">
                <a:solidFill>
                  <a:srgbClr val="3C2B98"/>
                </a:solidFill>
                <a:latin typeface="Arial"/>
                <a:cs typeface="Arial"/>
              </a:rPr>
              <a:t>ASSOCIATION OF</a:t>
            </a:r>
            <a:r>
              <a:rPr sz="900" spc="80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900" spc="40" dirty="0">
                <a:solidFill>
                  <a:srgbClr val="3C2B98"/>
                </a:solidFill>
                <a:latin typeface="Arial"/>
                <a:cs typeface="Arial"/>
              </a:rPr>
              <a:t>TECHNOLOGY</a:t>
            </a:r>
            <a:r>
              <a:rPr sz="900" spc="35" dirty="0">
                <a:solidFill>
                  <a:srgbClr val="3C2B98"/>
                </a:solidFill>
                <a:latin typeface="Arial"/>
                <a:cs typeface="Arial"/>
              </a:rPr>
              <a:t> TEACHERS	</a:t>
            </a:r>
            <a:r>
              <a:rPr sz="900" spc="5" dirty="0">
                <a:solidFill>
                  <a:srgbClr val="3C2B98"/>
                </a:solidFill>
                <a:latin typeface="Arial"/>
                <a:cs typeface="Arial"/>
                <a:hlinkClick r:id="rId8"/>
              </a:rPr>
              <a:t>https://www.facebook.com/groups/254963448192823/</a:t>
            </a:r>
            <a:endParaRPr sz="9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237108" y="64568"/>
            <a:ext cx="2862580" cy="1676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  <a:tabLst>
                <a:tab pos="2057400" algn="l"/>
              </a:tabLst>
            </a:pPr>
            <a:r>
              <a:rPr sz="900" spc="5" dirty="0">
                <a:solidFill>
                  <a:srgbClr val="3C2B98"/>
                </a:solidFill>
                <a:latin typeface="Arial"/>
                <a:cs typeface="Arial"/>
                <a:hlinkClick r:id="rId2"/>
              </a:rPr>
              <a:t>www.technologystudent.com</a:t>
            </a:r>
            <a:r>
              <a:rPr sz="900" spc="25" dirty="0">
                <a:solidFill>
                  <a:srgbClr val="3C2B98"/>
                </a:solidFill>
                <a:latin typeface="Arial"/>
                <a:cs typeface="Arial"/>
                <a:hlinkClick r:id="rId2"/>
              </a:rPr>
              <a:t> </a:t>
            </a:r>
            <a:r>
              <a:rPr sz="900" spc="15" dirty="0">
                <a:solidFill>
                  <a:srgbClr val="3C2B98"/>
                </a:solidFill>
                <a:latin typeface="Arial"/>
                <a:cs typeface="Arial"/>
                <a:hlinkClick r:id="rId2"/>
              </a:rPr>
              <a:t>©</a:t>
            </a:r>
            <a:r>
              <a:rPr sz="900" spc="25" dirty="0">
                <a:solidFill>
                  <a:srgbClr val="3C2B98"/>
                </a:solidFill>
                <a:latin typeface="Arial"/>
                <a:cs typeface="Arial"/>
                <a:hlinkClick r:id="rId2"/>
              </a:rPr>
              <a:t> </a:t>
            </a:r>
            <a:r>
              <a:rPr sz="900" spc="10" dirty="0">
                <a:solidFill>
                  <a:srgbClr val="3C2B98"/>
                </a:solidFill>
                <a:latin typeface="Arial"/>
                <a:cs typeface="Arial"/>
              </a:rPr>
              <a:t>2018	</a:t>
            </a:r>
            <a:r>
              <a:rPr sz="900" dirty="0">
                <a:solidFill>
                  <a:srgbClr val="3C2B98"/>
                </a:solidFill>
                <a:latin typeface="Arial"/>
                <a:cs typeface="Arial"/>
              </a:rPr>
              <a:t>V.Ryan </a:t>
            </a:r>
            <a:r>
              <a:rPr sz="900" spc="15" dirty="0">
                <a:solidFill>
                  <a:srgbClr val="3C2B98"/>
                </a:solidFill>
                <a:latin typeface="Arial"/>
                <a:cs typeface="Arial"/>
              </a:rPr>
              <a:t>©</a:t>
            </a:r>
            <a:r>
              <a:rPr sz="900" spc="-60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900" spc="10" dirty="0">
                <a:solidFill>
                  <a:srgbClr val="3C2B98"/>
                </a:solidFill>
                <a:latin typeface="Arial"/>
                <a:cs typeface="Arial"/>
              </a:rPr>
              <a:t>2018</a:t>
            </a:r>
            <a:endParaRPr sz="9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6986" y="86957"/>
            <a:ext cx="10465435" cy="7366634"/>
          </a:xfrm>
          <a:custGeom>
            <a:avLst/>
            <a:gdLst/>
            <a:ahLst/>
            <a:cxnLst/>
            <a:rect l="l" t="t" r="r" b="b"/>
            <a:pathLst>
              <a:path w="10465435" h="7366634">
                <a:moveTo>
                  <a:pt x="0" y="0"/>
                </a:moveTo>
                <a:lnTo>
                  <a:pt x="10464866" y="0"/>
                </a:lnTo>
                <a:lnTo>
                  <a:pt x="10464866" y="7366045"/>
                </a:lnTo>
                <a:lnTo>
                  <a:pt x="0" y="7366045"/>
                </a:lnTo>
                <a:lnTo>
                  <a:pt x="0" y="0"/>
                </a:lnTo>
                <a:close/>
              </a:path>
            </a:pathLst>
          </a:custGeom>
          <a:solidFill>
            <a:srgbClr val="F9F5A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3305524" y="2944267"/>
            <a:ext cx="4366260" cy="3714750"/>
          </a:xfrm>
          <a:prstGeom prst="rect">
            <a:avLst/>
          </a:prstGeom>
        </p:spPr>
        <p:txBody>
          <a:bodyPr vert="horz" wrap="square" lIns="0" tIns="116839" rIns="0" bIns="0" rtlCol="0">
            <a:spAutoFit/>
          </a:bodyPr>
          <a:lstStyle/>
          <a:p>
            <a:pPr marL="85090">
              <a:lnSpc>
                <a:spcPct val="100000"/>
              </a:lnSpc>
              <a:spcBef>
                <a:spcPts val="919"/>
              </a:spcBef>
            </a:pPr>
            <a:r>
              <a:rPr sz="2700" b="1" spc="10" dirty="0">
                <a:solidFill>
                  <a:srgbClr val="151616"/>
                </a:solidFill>
                <a:latin typeface="Arial"/>
                <a:cs typeface="Arial"/>
              </a:rPr>
              <a:t>AQA</a:t>
            </a:r>
            <a:endParaRPr sz="2700">
              <a:latin typeface="Arial"/>
              <a:cs typeface="Arial"/>
            </a:endParaRPr>
          </a:p>
          <a:p>
            <a:pPr marL="87630">
              <a:lnSpc>
                <a:spcPct val="100000"/>
              </a:lnSpc>
              <a:spcBef>
                <a:spcPts val="825"/>
              </a:spcBef>
            </a:pPr>
            <a:r>
              <a:rPr sz="2700" spc="5" dirty="0">
                <a:solidFill>
                  <a:srgbClr val="151616"/>
                </a:solidFill>
                <a:latin typeface="Arial"/>
                <a:cs typeface="Arial"/>
              </a:rPr>
              <a:t>AO3: Analyse and</a:t>
            </a:r>
            <a:r>
              <a:rPr sz="2700" spc="-19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700" spc="0" dirty="0">
                <a:solidFill>
                  <a:srgbClr val="151616"/>
                </a:solidFill>
                <a:latin typeface="Arial"/>
                <a:cs typeface="Arial"/>
              </a:rPr>
              <a:t>evaluate:</a:t>
            </a:r>
            <a:endParaRPr sz="27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3400">
              <a:latin typeface="Times New Roman"/>
              <a:cs typeface="Times New Roman"/>
            </a:endParaRPr>
          </a:p>
          <a:p>
            <a:pPr marL="40005">
              <a:lnSpc>
                <a:spcPct val="100000"/>
              </a:lnSpc>
            </a:pPr>
            <a:r>
              <a:rPr sz="2700" b="1" spc="10" dirty="0">
                <a:solidFill>
                  <a:srgbClr val="151616"/>
                </a:solidFill>
                <a:latin typeface="Arial"/>
                <a:cs typeface="Arial"/>
              </a:rPr>
              <a:t>OCR</a:t>
            </a:r>
            <a:endParaRPr sz="2700">
              <a:latin typeface="Arial"/>
              <a:cs typeface="Arial"/>
            </a:endParaRPr>
          </a:p>
          <a:p>
            <a:pPr marL="40005">
              <a:lnSpc>
                <a:spcPct val="100000"/>
              </a:lnSpc>
              <a:spcBef>
                <a:spcPts val="355"/>
              </a:spcBef>
            </a:pPr>
            <a:r>
              <a:rPr sz="2700" spc="5" dirty="0">
                <a:solidFill>
                  <a:srgbClr val="151616"/>
                </a:solidFill>
                <a:latin typeface="Arial"/>
                <a:cs typeface="Arial"/>
              </a:rPr>
              <a:t>Evaluate</a:t>
            </a:r>
            <a:r>
              <a:rPr sz="270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700" spc="5" dirty="0">
                <a:solidFill>
                  <a:srgbClr val="151616"/>
                </a:solidFill>
                <a:latin typeface="Arial"/>
                <a:cs typeface="Arial"/>
              </a:rPr>
              <a:t>(AO3)</a:t>
            </a:r>
            <a:endParaRPr sz="27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3300">
              <a:latin typeface="Times New Roman"/>
              <a:cs typeface="Times New Roman"/>
            </a:endParaRPr>
          </a:p>
          <a:p>
            <a:pPr marL="27940">
              <a:lnSpc>
                <a:spcPts val="3150"/>
              </a:lnSpc>
            </a:pPr>
            <a:r>
              <a:rPr sz="2700" b="1" spc="5" dirty="0">
                <a:solidFill>
                  <a:srgbClr val="151616"/>
                </a:solidFill>
                <a:latin typeface="Arial"/>
                <a:cs typeface="Arial"/>
              </a:rPr>
              <a:t>EDEXCEL</a:t>
            </a:r>
            <a:endParaRPr sz="2700">
              <a:latin typeface="Arial"/>
              <a:cs typeface="Arial"/>
            </a:endParaRPr>
          </a:p>
          <a:p>
            <a:pPr marL="12700">
              <a:lnSpc>
                <a:spcPts val="3150"/>
              </a:lnSpc>
            </a:pPr>
            <a:r>
              <a:rPr sz="2700" spc="0" dirty="0">
                <a:solidFill>
                  <a:srgbClr val="151616"/>
                </a:solidFill>
                <a:latin typeface="Arial"/>
                <a:cs typeface="Arial"/>
              </a:rPr>
              <a:t>4.1 </a:t>
            </a:r>
            <a:r>
              <a:rPr sz="2700" spc="-35" dirty="0">
                <a:solidFill>
                  <a:srgbClr val="151616"/>
                </a:solidFill>
                <a:latin typeface="Arial"/>
                <a:cs typeface="Arial"/>
              </a:rPr>
              <a:t>Testing </a:t>
            </a:r>
            <a:r>
              <a:rPr sz="2700" spc="5" dirty="0">
                <a:solidFill>
                  <a:srgbClr val="151616"/>
                </a:solidFill>
                <a:latin typeface="Arial"/>
                <a:cs typeface="Arial"/>
              </a:rPr>
              <a:t>and</a:t>
            </a:r>
            <a:r>
              <a:rPr sz="2700" spc="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700" spc="0" dirty="0">
                <a:solidFill>
                  <a:srgbClr val="151616"/>
                </a:solidFill>
                <a:latin typeface="Arial"/>
                <a:cs typeface="Arial"/>
              </a:rPr>
              <a:t>evaluation</a:t>
            </a:r>
            <a:endParaRPr sz="27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694294" y="481627"/>
            <a:ext cx="760349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dirty="0">
                <a:solidFill>
                  <a:srgbClr val="151616"/>
                </a:solidFill>
                <a:latin typeface="Arial"/>
                <a:cs typeface="Arial"/>
              </a:rPr>
              <a:t>FINAL TESTING </a:t>
            </a:r>
            <a:r>
              <a:rPr sz="3600" b="1" spc="-5" dirty="0">
                <a:solidFill>
                  <a:srgbClr val="151616"/>
                </a:solidFill>
                <a:latin typeface="Arial"/>
                <a:cs typeface="Arial"/>
              </a:rPr>
              <a:t>AND</a:t>
            </a:r>
            <a:r>
              <a:rPr sz="3600" b="1" spc="-28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3600" b="1" spc="-55" dirty="0">
                <a:solidFill>
                  <a:srgbClr val="151616"/>
                </a:solidFill>
                <a:latin typeface="Arial"/>
                <a:cs typeface="Arial"/>
              </a:rPr>
              <a:t>EVALUATING</a:t>
            </a:r>
            <a:endParaRPr sz="36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158911" y="1566893"/>
            <a:ext cx="1812289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151616"/>
                </a:solidFill>
                <a:latin typeface="Arial"/>
                <a:cs typeface="Arial"/>
              </a:rPr>
              <a:t>HELPFUL</a:t>
            </a:r>
            <a:r>
              <a:rPr sz="1800" b="1" spc="-1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151616"/>
                </a:solidFill>
                <a:latin typeface="Arial"/>
                <a:cs typeface="Arial"/>
              </a:rPr>
              <a:t>LINKS</a:t>
            </a:r>
            <a:endParaRPr sz="180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747900" y="1177022"/>
            <a:ext cx="9306560" cy="1534160"/>
          </a:xfrm>
          <a:custGeom>
            <a:avLst/>
            <a:gdLst/>
            <a:ahLst/>
            <a:cxnLst/>
            <a:rect l="l" t="t" r="r" b="b"/>
            <a:pathLst>
              <a:path w="9306560" h="1534160">
                <a:moveTo>
                  <a:pt x="0" y="0"/>
                </a:moveTo>
                <a:lnTo>
                  <a:pt x="9306413" y="0"/>
                </a:lnTo>
                <a:lnTo>
                  <a:pt x="9306413" y="1534029"/>
                </a:lnTo>
                <a:lnTo>
                  <a:pt x="0" y="1534029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DD2B1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3313120" y="1256155"/>
            <a:ext cx="6403975" cy="1221740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5240" marR="5080" indent="-15875">
              <a:lnSpc>
                <a:spcPct val="109200"/>
              </a:lnSpc>
              <a:spcBef>
                <a:spcPts val="80"/>
              </a:spcBef>
            </a:pPr>
            <a:r>
              <a:rPr sz="1800" spc="-5" dirty="0">
                <a:solidFill>
                  <a:srgbClr val="DD2B1C"/>
                </a:solidFill>
                <a:latin typeface="Arial"/>
                <a:cs typeface="Arial"/>
                <a:hlinkClick r:id="rId2"/>
              </a:rPr>
              <a:t>http://www.technologystudent.com/despro_ﬂsh/evalintegr1.html </a:t>
            </a:r>
            <a:r>
              <a:rPr sz="1800" spc="-5" dirty="0">
                <a:solidFill>
                  <a:srgbClr val="DD2B1C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DD2B1C"/>
                </a:solidFill>
                <a:latin typeface="Arial"/>
                <a:cs typeface="Arial"/>
                <a:hlinkClick r:id="rId3"/>
              </a:rPr>
              <a:t>http://www.technologystudent.com/despro_ﬂsh/testeval1.html </a:t>
            </a:r>
            <a:r>
              <a:rPr sz="1800" spc="-5" dirty="0">
                <a:solidFill>
                  <a:srgbClr val="DD2B1C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DD2B1C"/>
                </a:solidFill>
                <a:latin typeface="Arial"/>
                <a:cs typeface="Arial"/>
                <a:hlinkClick r:id="rId4"/>
              </a:rPr>
              <a:t>http://www.technologystudent.com/despro_ﬂsh/testeval2.html </a:t>
            </a:r>
            <a:r>
              <a:rPr sz="1800" spc="-5" dirty="0">
                <a:solidFill>
                  <a:srgbClr val="DD2B1C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DD2B1C"/>
                </a:solidFill>
                <a:latin typeface="Arial"/>
                <a:cs typeface="Arial"/>
                <a:hlinkClick r:id="rId5"/>
              </a:rPr>
              <a:t>http://www.technologystudent.com/designpro/eval1.htm</a:t>
            </a:r>
            <a:endParaRPr sz="18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237108" y="7348639"/>
            <a:ext cx="2862580" cy="187960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0"/>
              </a:spcBef>
              <a:tabLst>
                <a:tab pos="2057400" algn="l"/>
              </a:tabLst>
            </a:pPr>
            <a:r>
              <a:rPr sz="900" spc="5" dirty="0">
                <a:solidFill>
                  <a:srgbClr val="3C2B98"/>
                </a:solidFill>
                <a:latin typeface="Arial"/>
                <a:cs typeface="Arial"/>
                <a:hlinkClick r:id="rId6"/>
              </a:rPr>
              <a:t>www.technologystudent.com</a:t>
            </a:r>
            <a:r>
              <a:rPr sz="900" spc="25" dirty="0">
                <a:solidFill>
                  <a:srgbClr val="3C2B98"/>
                </a:solidFill>
                <a:latin typeface="Arial"/>
                <a:cs typeface="Arial"/>
                <a:hlinkClick r:id="rId6"/>
              </a:rPr>
              <a:t> </a:t>
            </a:r>
            <a:r>
              <a:rPr sz="900" spc="15" dirty="0">
                <a:solidFill>
                  <a:srgbClr val="3C2B98"/>
                </a:solidFill>
                <a:latin typeface="Arial"/>
                <a:cs typeface="Arial"/>
              </a:rPr>
              <a:t>©</a:t>
            </a:r>
            <a:r>
              <a:rPr sz="900" spc="25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900" spc="10" dirty="0">
                <a:solidFill>
                  <a:srgbClr val="3C2B98"/>
                </a:solidFill>
                <a:latin typeface="Arial"/>
                <a:cs typeface="Arial"/>
              </a:rPr>
              <a:t>2018	</a:t>
            </a:r>
            <a:r>
              <a:rPr sz="900" dirty="0">
                <a:solidFill>
                  <a:srgbClr val="3C2B98"/>
                </a:solidFill>
                <a:latin typeface="Arial"/>
                <a:cs typeface="Arial"/>
              </a:rPr>
              <a:t>V.Ryan </a:t>
            </a:r>
            <a:r>
              <a:rPr sz="900" spc="15" dirty="0">
                <a:solidFill>
                  <a:srgbClr val="3C2B98"/>
                </a:solidFill>
                <a:latin typeface="Arial"/>
                <a:cs typeface="Arial"/>
              </a:rPr>
              <a:t>©</a:t>
            </a:r>
            <a:r>
              <a:rPr sz="900" spc="-60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900" spc="10" dirty="0">
                <a:solidFill>
                  <a:srgbClr val="3C2B98"/>
                </a:solidFill>
                <a:latin typeface="Arial"/>
                <a:cs typeface="Arial"/>
              </a:rPr>
              <a:t>2018</a:t>
            </a:r>
            <a:endParaRPr sz="9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26078" y="7369481"/>
            <a:ext cx="3169285" cy="187325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0"/>
              </a:spcBef>
            </a:pPr>
            <a:r>
              <a:rPr sz="900" spc="35" dirty="0">
                <a:solidFill>
                  <a:srgbClr val="3C2B98"/>
                </a:solidFill>
                <a:latin typeface="Arial"/>
                <a:cs typeface="Arial"/>
              </a:rPr>
              <a:t>WORLD </a:t>
            </a:r>
            <a:r>
              <a:rPr sz="900" spc="30" dirty="0">
                <a:solidFill>
                  <a:srgbClr val="3C2B98"/>
                </a:solidFill>
                <a:latin typeface="Arial"/>
                <a:cs typeface="Arial"/>
              </a:rPr>
              <a:t>ASSOCIATION OF </a:t>
            </a:r>
            <a:r>
              <a:rPr sz="900" spc="40" dirty="0">
                <a:solidFill>
                  <a:srgbClr val="3C2B98"/>
                </a:solidFill>
                <a:latin typeface="Arial"/>
                <a:cs typeface="Arial"/>
              </a:rPr>
              <a:t>TECHNOLOGY </a:t>
            </a:r>
            <a:r>
              <a:rPr sz="900" spc="35" dirty="0">
                <a:solidFill>
                  <a:srgbClr val="3C2B98"/>
                </a:solidFill>
                <a:latin typeface="Arial"/>
                <a:cs typeface="Arial"/>
              </a:rPr>
              <a:t>TEACHERS</a:t>
            </a:r>
            <a:endParaRPr sz="9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093334" y="7366521"/>
            <a:ext cx="2849245" cy="187325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0"/>
              </a:spcBef>
            </a:pPr>
            <a:r>
              <a:rPr sz="900" spc="5" dirty="0">
                <a:solidFill>
                  <a:srgbClr val="3C2B98"/>
                </a:solidFill>
                <a:latin typeface="Arial"/>
                <a:cs typeface="Arial"/>
                <a:hlinkClick r:id="rId7"/>
              </a:rPr>
              <a:t>https://www.facebook.com/groups/254963448192823/</a:t>
            </a:r>
            <a:endParaRPr sz="9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26078" y="128868"/>
            <a:ext cx="6216650" cy="1676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  <a:tabLst>
                <a:tab pos="3379470" algn="l"/>
              </a:tabLst>
            </a:pPr>
            <a:r>
              <a:rPr sz="900" spc="35" dirty="0">
                <a:solidFill>
                  <a:srgbClr val="3C2B98"/>
                </a:solidFill>
                <a:latin typeface="Arial"/>
                <a:cs typeface="Arial"/>
              </a:rPr>
              <a:t>WORLD </a:t>
            </a:r>
            <a:r>
              <a:rPr sz="900" spc="30" dirty="0">
                <a:solidFill>
                  <a:srgbClr val="3C2B98"/>
                </a:solidFill>
                <a:latin typeface="Arial"/>
                <a:cs typeface="Arial"/>
              </a:rPr>
              <a:t>ASSOCIATION OF</a:t>
            </a:r>
            <a:r>
              <a:rPr sz="900" spc="80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900" spc="40" dirty="0">
                <a:solidFill>
                  <a:srgbClr val="3C2B98"/>
                </a:solidFill>
                <a:latin typeface="Arial"/>
                <a:cs typeface="Arial"/>
              </a:rPr>
              <a:t>TECHNOLOGY</a:t>
            </a:r>
            <a:r>
              <a:rPr sz="900" spc="35" dirty="0">
                <a:solidFill>
                  <a:srgbClr val="3C2B98"/>
                </a:solidFill>
                <a:latin typeface="Arial"/>
                <a:cs typeface="Arial"/>
              </a:rPr>
              <a:t> TEACHERS	</a:t>
            </a:r>
            <a:r>
              <a:rPr sz="900" spc="5" dirty="0">
                <a:solidFill>
                  <a:srgbClr val="3C2B98"/>
                </a:solidFill>
                <a:latin typeface="Arial"/>
                <a:cs typeface="Arial"/>
                <a:hlinkClick r:id="rId8"/>
              </a:rPr>
              <a:t>https://www.facebook.com/groups/254963448192823/</a:t>
            </a:r>
            <a:endParaRPr sz="9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237108" y="108373"/>
            <a:ext cx="2862580" cy="1676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  <a:tabLst>
                <a:tab pos="2057400" algn="l"/>
              </a:tabLst>
            </a:pPr>
            <a:r>
              <a:rPr sz="900" spc="5" dirty="0">
                <a:solidFill>
                  <a:srgbClr val="3C2B98"/>
                </a:solidFill>
                <a:latin typeface="Arial"/>
                <a:cs typeface="Arial"/>
                <a:hlinkClick r:id="rId6"/>
              </a:rPr>
              <a:t>www.technologystudent.com</a:t>
            </a:r>
            <a:r>
              <a:rPr sz="900" spc="25" dirty="0">
                <a:solidFill>
                  <a:srgbClr val="3C2B98"/>
                </a:solidFill>
                <a:latin typeface="Arial"/>
                <a:cs typeface="Arial"/>
                <a:hlinkClick r:id="rId6"/>
              </a:rPr>
              <a:t> </a:t>
            </a:r>
            <a:r>
              <a:rPr sz="900" spc="15" dirty="0">
                <a:solidFill>
                  <a:srgbClr val="3C2B98"/>
                </a:solidFill>
                <a:latin typeface="Arial"/>
                <a:cs typeface="Arial"/>
                <a:hlinkClick r:id="rId6"/>
              </a:rPr>
              <a:t>©</a:t>
            </a:r>
            <a:r>
              <a:rPr sz="900" spc="25" dirty="0">
                <a:solidFill>
                  <a:srgbClr val="3C2B98"/>
                </a:solidFill>
                <a:latin typeface="Arial"/>
                <a:cs typeface="Arial"/>
                <a:hlinkClick r:id="rId6"/>
              </a:rPr>
              <a:t> </a:t>
            </a:r>
            <a:r>
              <a:rPr sz="900" spc="10" dirty="0">
                <a:solidFill>
                  <a:srgbClr val="3C2B98"/>
                </a:solidFill>
                <a:latin typeface="Arial"/>
                <a:cs typeface="Arial"/>
              </a:rPr>
              <a:t>2018	</a:t>
            </a:r>
            <a:r>
              <a:rPr sz="900" dirty="0">
                <a:solidFill>
                  <a:srgbClr val="3C2B98"/>
                </a:solidFill>
                <a:latin typeface="Arial"/>
                <a:cs typeface="Arial"/>
              </a:rPr>
              <a:t>V.Ryan </a:t>
            </a:r>
            <a:r>
              <a:rPr sz="900" spc="15" dirty="0">
                <a:solidFill>
                  <a:srgbClr val="3C2B98"/>
                </a:solidFill>
                <a:latin typeface="Arial"/>
                <a:cs typeface="Arial"/>
              </a:rPr>
              <a:t>©</a:t>
            </a:r>
            <a:r>
              <a:rPr sz="900" spc="-60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900" spc="10" dirty="0">
                <a:solidFill>
                  <a:srgbClr val="3C2B98"/>
                </a:solidFill>
                <a:latin typeface="Arial"/>
                <a:cs typeface="Arial"/>
              </a:rPr>
              <a:t>2018</a:t>
            </a:r>
            <a:endParaRPr sz="9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6986" y="86957"/>
            <a:ext cx="10465435" cy="7366634"/>
          </a:xfrm>
          <a:custGeom>
            <a:avLst/>
            <a:gdLst/>
            <a:ahLst/>
            <a:cxnLst/>
            <a:rect l="l" t="t" r="r" b="b"/>
            <a:pathLst>
              <a:path w="10465435" h="7366634">
                <a:moveTo>
                  <a:pt x="0" y="0"/>
                </a:moveTo>
                <a:lnTo>
                  <a:pt x="10464866" y="0"/>
                </a:lnTo>
                <a:lnTo>
                  <a:pt x="10464866" y="7366045"/>
                </a:lnTo>
                <a:lnTo>
                  <a:pt x="0" y="7366045"/>
                </a:lnTo>
                <a:lnTo>
                  <a:pt x="0" y="0"/>
                </a:lnTo>
                <a:close/>
              </a:path>
            </a:pathLst>
          </a:custGeom>
          <a:solidFill>
            <a:srgbClr val="F9F5A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04051" y="528954"/>
            <a:ext cx="10084435" cy="6464300"/>
          </a:xfrm>
          <a:custGeom>
            <a:avLst/>
            <a:gdLst/>
            <a:ahLst/>
            <a:cxnLst/>
            <a:rect l="l" t="t" r="r" b="b"/>
            <a:pathLst>
              <a:path w="10084435" h="6464300">
                <a:moveTo>
                  <a:pt x="0" y="0"/>
                </a:moveTo>
                <a:lnTo>
                  <a:pt x="10083805" y="0"/>
                </a:lnTo>
                <a:lnTo>
                  <a:pt x="10083805" y="6464301"/>
                </a:lnTo>
                <a:lnTo>
                  <a:pt x="0" y="6464301"/>
                </a:lnTo>
                <a:lnTo>
                  <a:pt x="0" y="0"/>
                </a:lnTo>
                <a:close/>
              </a:path>
            </a:pathLst>
          </a:custGeom>
          <a:solidFill>
            <a:srgbClr val="FEF5B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518648" y="694211"/>
            <a:ext cx="9749790" cy="6293485"/>
          </a:xfrm>
          <a:prstGeom prst="rect">
            <a:avLst/>
          </a:prstGeom>
        </p:spPr>
        <p:txBody>
          <a:bodyPr vert="horz" wrap="square" lIns="0" tIns="45085" rIns="0" bIns="0" rtlCol="0">
            <a:spAutoFit/>
          </a:bodyPr>
          <a:lstStyle/>
          <a:p>
            <a:pPr marL="80010" marR="73025" algn="ctr">
              <a:lnSpc>
                <a:spcPts val="2680"/>
              </a:lnSpc>
              <a:spcBef>
                <a:spcPts val="355"/>
              </a:spcBef>
            </a:pP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Designers analyse and evaluate their ﬁnished products or</a:t>
            </a:r>
            <a:r>
              <a:rPr sz="2400" spc="1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prototypes</a:t>
            </a:r>
            <a:r>
              <a:rPr sz="2400" spc="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in  order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to test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whether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they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work well and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if the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design can be</a:t>
            </a:r>
            <a:r>
              <a:rPr sz="2400" spc="1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improved.</a:t>
            </a:r>
            <a:endParaRPr sz="2400" dirty="0">
              <a:latin typeface="Arial"/>
              <a:cs typeface="Arial"/>
            </a:endParaRPr>
          </a:p>
          <a:p>
            <a:pPr marL="267970" marR="259715" algn="ctr">
              <a:lnSpc>
                <a:spcPts val="3130"/>
              </a:lnSpc>
              <a:spcBef>
                <a:spcPts val="2685"/>
              </a:spcBef>
            </a:pPr>
            <a:r>
              <a:rPr sz="2800" b="1" u="sng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IT IS </a:t>
            </a:r>
            <a:r>
              <a:rPr sz="2800" b="1" u="sng" spc="-2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IMPORTANT </a:t>
            </a:r>
            <a:r>
              <a:rPr sz="2800" b="1" u="sng" spc="-3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TO </a:t>
            </a:r>
            <a:r>
              <a:rPr sz="2800" b="1" u="sng" spc="-5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EVALUATE </a:t>
            </a:r>
            <a:r>
              <a:rPr sz="2800" b="1" u="sng" spc="-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AND </a:t>
            </a:r>
            <a:r>
              <a:rPr sz="2800" b="1" u="sng" spc="-4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ANALYSE</a:t>
            </a:r>
            <a:r>
              <a:rPr sz="2800" b="1" u="sng" spc="-18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 </a:t>
            </a:r>
            <a:r>
              <a:rPr sz="2800" b="1" u="sng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YOUR </a:t>
            </a:r>
            <a:r>
              <a:rPr sz="2800" b="1" u="sng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800" b="1" u="sng" spc="-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WORK </a:t>
            </a:r>
            <a:r>
              <a:rPr sz="2800" b="1" u="sng" spc="-7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CONSTANTLY, </a:t>
            </a:r>
            <a:r>
              <a:rPr sz="2800" b="1" u="sng" spc="-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DURING </a:t>
            </a:r>
            <a:r>
              <a:rPr sz="2800" b="1" u="sng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THE ENTIRE</a:t>
            </a:r>
            <a:r>
              <a:rPr sz="2800" b="1" u="sng" spc="7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 </a:t>
            </a:r>
            <a:r>
              <a:rPr sz="2800" b="1" u="sng" spc="-4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PROJECT.</a:t>
            </a:r>
            <a:endParaRPr sz="2800" u="sng" dirty="0">
              <a:latin typeface="Arial"/>
              <a:cs typeface="Arial"/>
            </a:endParaRPr>
          </a:p>
          <a:p>
            <a:pPr marL="2088514">
              <a:lnSpc>
                <a:spcPct val="100000"/>
              </a:lnSpc>
              <a:spcBef>
                <a:spcPts val="2420"/>
              </a:spcBef>
            </a:pPr>
            <a:r>
              <a:rPr sz="2400" b="1" dirty="0">
                <a:solidFill>
                  <a:srgbClr val="151616"/>
                </a:solidFill>
                <a:latin typeface="Arial"/>
                <a:cs typeface="Arial"/>
              </a:rPr>
              <a:t>Evaluation </a:t>
            </a:r>
            <a:r>
              <a:rPr sz="2400" b="1" spc="-5" dirty="0">
                <a:solidFill>
                  <a:srgbClr val="151616"/>
                </a:solidFill>
                <a:latin typeface="Arial"/>
                <a:cs typeface="Arial"/>
              </a:rPr>
              <a:t>can take a variety </a:t>
            </a:r>
            <a:r>
              <a:rPr sz="2400" b="1" dirty="0">
                <a:solidFill>
                  <a:srgbClr val="151616"/>
                </a:solidFill>
                <a:latin typeface="Arial"/>
                <a:cs typeface="Arial"/>
              </a:rPr>
              <a:t>of</a:t>
            </a:r>
            <a:r>
              <a:rPr sz="2400" b="1" spc="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151616"/>
                </a:solidFill>
                <a:latin typeface="Arial"/>
                <a:cs typeface="Arial"/>
              </a:rPr>
              <a:t>forms:</a:t>
            </a:r>
            <a:endParaRPr sz="2400" dirty="0">
              <a:latin typeface="Arial"/>
              <a:cs typeface="Arial"/>
            </a:endParaRPr>
          </a:p>
          <a:p>
            <a:pPr marL="308610" marR="300990" algn="ctr">
              <a:lnSpc>
                <a:spcPct val="186200"/>
              </a:lnSpc>
            </a:pPr>
            <a:r>
              <a:rPr sz="2400" spc="-5" dirty="0">
                <a:solidFill>
                  <a:srgbClr val="DD2B1C"/>
                </a:solidFill>
                <a:latin typeface="Arial"/>
                <a:cs typeface="Arial"/>
              </a:rPr>
              <a:t>General discussion with other </a:t>
            </a:r>
            <a:r>
              <a:rPr sz="2400" dirty="0">
                <a:solidFill>
                  <a:srgbClr val="DD2B1C"/>
                </a:solidFill>
                <a:latin typeface="Arial"/>
                <a:cs typeface="Arial"/>
              </a:rPr>
              <a:t>students, focus </a:t>
            </a:r>
            <a:r>
              <a:rPr sz="2400" spc="-5" dirty="0">
                <a:solidFill>
                  <a:srgbClr val="DD2B1C"/>
                </a:solidFill>
                <a:latin typeface="Arial"/>
                <a:cs typeface="Arial"/>
              </a:rPr>
              <a:t>groups and </a:t>
            </a:r>
            <a:r>
              <a:rPr sz="2400" dirty="0">
                <a:solidFill>
                  <a:srgbClr val="DD2B1C"/>
                </a:solidFill>
                <a:latin typeface="Arial"/>
                <a:cs typeface="Arial"/>
              </a:rPr>
              <a:t>the </a:t>
            </a:r>
            <a:r>
              <a:rPr sz="2400" spc="-5" dirty="0">
                <a:solidFill>
                  <a:srgbClr val="DD2B1C"/>
                </a:solidFill>
                <a:latin typeface="Arial"/>
                <a:cs typeface="Arial"/>
              </a:rPr>
              <a:t>client.  Questionnaires </a:t>
            </a:r>
            <a:r>
              <a:rPr sz="2400" dirty="0">
                <a:solidFill>
                  <a:srgbClr val="DD2B1C"/>
                </a:solidFill>
                <a:latin typeface="Arial"/>
                <a:cs typeface="Arial"/>
              </a:rPr>
              <a:t>/ surveys </a:t>
            </a:r>
            <a:r>
              <a:rPr sz="2400" spc="-5" dirty="0">
                <a:solidFill>
                  <a:srgbClr val="DD2B1C"/>
                </a:solidFill>
                <a:latin typeface="Arial"/>
                <a:cs typeface="Arial"/>
              </a:rPr>
              <a:t>carried </a:t>
            </a:r>
            <a:r>
              <a:rPr sz="2400" dirty="0">
                <a:solidFill>
                  <a:srgbClr val="DD2B1C"/>
                </a:solidFill>
                <a:latin typeface="Arial"/>
                <a:cs typeface="Arial"/>
              </a:rPr>
              <a:t>out at </a:t>
            </a:r>
            <a:r>
              <a:rPr sz="2400" spc="-5" dirty="0">
                <a:solidFill>
                  <a:srgbClr val="DD2B1C"/>
                </a:solidFill>
                <a:latin typeface="Arial"/>
                <a:cs typeface="Arial"/>
              </a:rPr>
              <a:t>any </a:t>
            </a:r>
            <a:r>
              <a:rPr sz="2400" dirty="0">
                <a:solidFill>
                  <a:srgbClr val="DD2B1C"/>
                </a:solidFill>
                <a:latin typeface="Arial"/>
                <a:cs typeface="Arial"/>
              </a:rPr>
              <a:t>time </a:t>
            </a:r>
            <a:r>
              <a:rPr sz="2400" spc="-5" dirty="0">
                <a:solidFill>
                  <a:srgbClr val="DD2B1C"/>
                </a:solidFill>
                <a:latin typeface="Arial"/>
                <a:cs typeface="Arial"/>
              </a:rPr>
              <a:t>during </a:t>
            </a:r>
            <a:r>
              <a:rPr sz="2400" dirty="0">
                <a:solidFill>
                  <a:srgbClr val="DD2B1C"/>
                </a:solidFill>
                <a:latin typeface="Arial"/>
                <a:cs typeface="Arial"/>
              </a:rPr>
              <a:t>the</a:t>
            </a:r>
            <a:r>
              <a:rPr sz="2400" spc="55" dirty="0">
                <a:solidFill>
                  <a:srgbClr val="DD2B1C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DD2B1C"/>
                </a:solidFill>
                <a:latin typeface="Arial"/>
                <a:cs typeface="Arial"/>
              </a:rPr>
              <a:t>project.</a:t>
            </a:r>
            <a:endParaRPr sz="2400" dirty="0">
              <a:latin typeface="Arial"/>
              <a:cs typeface="Arial"/>
            </a:endParaRPr>
          </a:p>
          <a:p>
            <a:pPr marL="1118870">
              <a:lnSpc>
                <a:spcPct val="100000"/>
              </a:lnSpc>
              <a:spcBef>
                <a:spcPts val="2480"/>
              </a:spcBef>
            </a:pPr>
            <a:r>
              <a:rPr sz="2400" spc="-60" dirty="0">
                <a:solidFill>
                  <a:srgbClr val="DD2B1C"/>
                </a:solidFill>
                <a:latin typeface="Arial"/>
                <a:cs typeface="Arial"/>
              </a:rPr>
              <a:t>Your </a:t>
            </a:r>
            <a:r>
              <a:rPr sz="2400" spc="-5" dirty="0">
                <a:solidFill>
                  <a:srgbClr val="DD2B1C"/>
                </a:solidFill>
                <a:latin typeface="Arial"/>
                <a:cs typeface="Arial"/>
              </a:rPr>
              <a:t>personal views, what you think </a:t>
            </a:r>
            <a:r>
              <a:rPr sz="2400" dirty="0">
                <a:solidFill>
                  <a:srgbClr val="DD2B1C"/>
                </a:solidFill>
                <a:latin typeface="Arial"/>
                <a:cs typeface="Arial"/>
              </a:rPr>
              <a:t>of </a:t>
            </a:r>
            <a:r>
              <a:rPr sz="2400" spc="-5" dirty="0">
                <a:solidFill>
                  <a:srgbClr val="DD2B1C"/>
                </a:solidFill>
                <a:latin typeface="Arial"/>
                <a:cs typeface="Arial"/>
              </a:rPr>
              <a:t>existing</a:t>
            </a:r>
            <a:r>
              <a:rPr sz="2400" spc="125" dirty="0">
                <a:solidFill>
                  <a:srgbClr val="DD2B1C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DD2B1C"/>
                </a:solidFill>
                <a:latin typeface="Arial"/>
                <a:cs typeface="Arial"/>
              </a:rPr>
              <a:t>designs.</a:t>
            </a:r>
            <a:endParaRPr sz="2400" dirty="0">
              <a:latin typeface="Arial"/>
              <a:cs typeface="Arial"/>
            </a:endParaRPr>
          </a:p>
          <a:p>
            <a:pPr marL="12065" marR="5080" algn="ctr">
              <a:lnSpc>
                <a:spcPts val="2680"/>
              </a:lnSpc>
              <a:spcBef>
                <a:spcPts val="2740"/>
              </a:spcBef>
            </a:pPr>
            <a:r>
              <a:rPr sz="2400" dirty="0">
                <a:solidFill>
                  <a:srgbClr val="DD2B1C"/>
                </a:solidFill>
                <a:latin typeface="Arial"/>
                <a:cs typeface="Arial"/>
              </a:rPr>
              <a:t>Most </a:t>
            </a:r>
            <a:r>
              <a:rPr sz="2400" spc="-5" dirty="0">
                <a:solidFill>
                  <a:srgbClr val="DD2B1C"/>
                </a:solidFill>
                <a:latin typeface="Arial"/>
                <a:cs typeface="Arial"/>
              </a:rPr>
              <a:t>important </a:t>
            </a:r>
            <a:r>
              <a:rPr sz="2400" dirty="0">
                <a:solidFill>
                  <a:srgbClr val="DD2B1C"/>
                </a:solidFill>
                <a:latin typeface="Arial"/>
                <a:cs typeface="Arial"/>
              </a:rPr>
              <a:t>of </a:t>
            </a:r>
            <a:r>
              <a:rPr sz="2400" spc="-5" dirty="0">
                <a:solidFill>
                  <a:srgbClr val="DD2B1C"/>
                </a:solidFill>
                <a:latin typeface="Arial"/>
                <a:cs typeface="Arial"/>
              </a:rPr>
              <a:t>all </a:t>
            </a:r>
            <a:r>
              <a:rPr sz="2400" dirty="0">
                <a:solidFill>
                  <a:srgbClr val="DD2B1C"/>
                </a:solidFill>
                <a:latin typeface="Arial"/>
                <a:cs typeface="Arial"/>
              </a:rPr>
              <a:t>- </a:t>
            </a:r>
            <a:r>
              <a:rPr sz="2400" spc="-5" dirty="0">
                <a:solidFill>
                  <a:srgbClr val="DD2B1C"/>
                </a:solidFill>
                <a:latin typeface="Arial"/>
                <a:cs typeface="Arial"/>
              </a:rPr>
              <a:t>what do you think </a:t>
            </a:r>
            <a:r>
              <a:rPr sz="2400" dirty="0">
                <a:solidFill>
                  <a:srgbClr val="DD2B1C"/>
                </a:solidFill>
                <a:latin typeface="Arial"/>
                <a:cs typeface="Arial"/>
              </a:rPr>
              <a:t>of </a:t>
            </a:r>
            <a:r>
              <a:rPr sz="2400" spc="-5" dirty="0">
                <a:solidFill>
                  <a:srgbClr val="DD2B1C"/>
                </a:solidFill>
                <a:latin typeface="Arial"/>
                <a:cs typeface="Arial"/>
              </a:rPr>
              <a:t>your designs, </a:t>
            </a:r>
            <a:r>
              <a:rPr sz="2400" dirty="0">
                <a:solidFill>
                  <a:srgbClr val="DD2B1C"/>
                </a:solidFill>
                <a:latin typeface="Arial"/>
                <a:cs typeface="Arial"/>
              </a:rPr>
              <a:t>prototypes </a:t>
            </a:r>
            <a:r>
              <a:rPr sz="2400" spc="-5" dirty="0">
                <a:solidFill>
                  <a:srgbClr val="DD2B1C"/>
                </a:solidFill>
                <a:latin typeface="Arial"/>
                <a:cs typeface="Arial"/>
              </a:rPr>
              <a:t>and  ﬁnished product</a:t>
            </a:r>
            <a:r>
              <a:rPr sz="2400" dirty="0">
                <a:solidFill>
                  <a:srgbClr val="DD2B1C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DD2B1C"/>
                </a:solidFill>
                <a:latin typeface="Arial"/>
                <a:cs typeface="Arial"/>
              </a:rPr>
              <a:t>?</a:t>
            </a:r>
            <a:endParaRPr sz="2400" dirty="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2425"/>
              </a:spcBef>
            </a:pPr>
            <a:r>
              <a:rPr sz="2400" spc="-5" dirty="0">
                <a:solidFill>
                  <a:srgbClr val="DD2B1C"/>
                </a:solidFill>
                <a:latin typeface="Arial"/>
                <a:cs typeface="Arial"/>
              </a:rPr>
              <a:t>Can you think </a:t>
            </a:r>
            <a:r>
              <a:rPr sz="2400" dirty="0">
                <a:solidFill>
                  <a:srgbClr val="DD2B1C"/>
                </a:solidFill>
                <a:latin typeface="Arial"/>
                <a:cs typeface="Arial"/>
              </a:rPr>
              <a:t>of </a:t>
            </a:r>
            <a:r>
              <a:rPr sz="2400" spc="-5" dirty="0">
                <a:solidFill>
                  <a:srgbClr val="DD2B1C"/>
                </a:solidFill>
                <a:latin typeface="Arial"/>
                <a:cs typeface="Arial"/>
              </a:rPr>
              <a:t>any other ways </a:t>
            </a:r>
            <a:r>
              <a:rPr sz="2400" dirty="0">
                <a:solidFill>
                  <a:srgbClr val="DD2B1C"/>
                </a:solidFill>
                <a:latin typeface="Arial"/>
                <a:cs typeface="Arial"/>
              </a:rPr>
              <a:t>of </a:t>
            </a:r>
            <a:r>
              <a:rPr sz="2400" spc="-5" dirty="0">
                <a:solidFill>
                  <a:srgbClr val="DD2B1C"/>
                </a:solidFill>
                <a:latin typeface="Arial"/>
                <a:cs typeface="Arial"/>
              </a:rPr>
              <a:t>evaluating your work</a:t>
            </a:r>
            <a:r>
              <a:rPr sz="2400" spc="80" dirty="0">
                <a:solidFill>
                  <a:srgbClr val="DD2B1C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DD2B1C"/>
                </a:solidFill>
                <a:latin typeface="Arial"/>
                <a:cs typeface="Arial"/>
              </a:rPr>
              <a:t>?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237108" y="7348639"/>
            <a:ext cx="2862580" cy="187960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0"/>
              </a:spcBef>
              <a:tabLst>
                <a:tab pos="2057400" algn="l"/>
              </a:tabLst>
            </a:pPr>
            <a:r>
              <a:rPr sz="900" spc="5" dirty="0">
                <a:solidFill>
                  <a:srgbClr val="3C2B98"/>
                </a:solidFill>
                <a:latin typeface="Arial"/>
                <a:cs typeface="Arial"/>
                <a:hlinkClick r:id="rId2"/>
              </a:rPr>
              <a:t>www.technologystudent.com</a:t>
            </a:r>
            <a:r>
              <a:rPr sz="900" spc="25" dirty="0">
                <a:solidFill>
                  <a:srgbClr val="3C2B98"/>
                </a:solidFill>
                <a:latin typeface="Arial"/>
                <a:cs typeface="Arial"/>
                <a:hlinkClick r:id="rId2"/>
              </a:rPr>
              <a:t> </a:t>
            </a:r>
            <a:r>
              <a:rPr sz="900" spc="15" dirty="0">
                <a:solidFill>
                  <a:srgbClr val="3C2B98"/>
                </a:solidFill>
                <a:latin typeface="Arial"/>
                <a:cs typeface="Arial"/>
              </a:rPr>
              <a:t>©</a:t>
            </a:r>
            <a:r>
              <a:rPr sz="900" spc="25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900" spc="10" dirty="0">
                <a:solidFill>
                  <a:srgbClr val="3C2B98"/>
                </a:solidFill>
                <a:latin typeface="Arial"/>
                <a:cs typeface="Arial"/>
              </a:rPr>
              <a:t>2018	</a:t>
            </a:r>
            <a:r>
              <a:rPr sz="900" dirty="0">
                <a:solidFill>
                  <a:srgbClr val="3C2B98"/>
                </a:solidFill>
                <a:latin typeface="Arial"/>
                <a:cs typeface="Arial"/>
              </a:rPr>
              <a:t>V.Ryan </a:t>
            </a:r>
            <a:r>
              <a:rPr sz="900" spc="15" dirty="0">
                <a:solidFill>
                  <a:srgbClr val="3C2B98"/>
                </a:solidFill>
                <a:latin typeface="Arial"/>
                <a:cs typeface="Arial"/>
              </a:rPr>
              <a:t>©</a:t>
            </a:r>
            <a:r>
              <a:rPr sz="900" spc="-60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900" spc="10" dirty="0">
                <a:solidFill>
                  <a:srgbClr val="3C2B98"/>
                </a:solidFill>
                <a:latin typeface="Arial"/>
                <a:cs typeface="Arial"/>
              </a:rPr>
              <a:t>2018</a:t>
            </a:r>
            <a:endParaRPr sz="9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26078" y="7369481"/>
            <a:ext cx="3169285" cy="187325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0"/>
              </a:spcBef>
            </a:pPr>
            <a:r>
              <a:rPr sz="900" spc="35" dirty="0">
                <a:solidFill>
                  <a:srgbClr val="3C2B98"/>
                </a:solidFill>
                <a:latin typeface="Arial"/>
                <a:cs typeface="Arial"/>
              </a:rPr>
              <a:t>WORLD </a:t>
            </a:r>
            <a:r>
              <a:rPr sz="900" spc="30" dirty="0">
                <a:solidFill>
                  <a:srgbClr val="3C2B98"/>
                </a:solidFill>
                <a:latin typeface="Arial"/>
                <a:cs typeface="Arial"/>
              </a:rPr>
              <a:t>ASSOCIATION OF </a:t>
            </a:r>
            <a:r>
              <a:rPr sz="900" spc="40" dirty="0">
                <a:solidFill>
                  <a:srgbClr val="3C2B98"/>
                </a:solidFill>
                <a:latin typeface="Arial"/>
                <a:cs typeface="Arial"/>
              </a:rPr>
              <a:t>TECHNOLOGY </a:t>
            </a:r>
            <a:r>
              <a:rPr sz="900" spc="35" dirty="0">
                <a:solidFill>
                  <a:srgbClr val="3C2B98"/>
                </a:solidFill>
                <a:latin typeface="Arial"/>
                <a:cs typeface="Arial"/>
              </a:rPr>
              <a:t>TEACHERS</a:t>
            </a:r>
            <a:endParaRPr sz="9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093334" y="7366521"/>
            <a:ext cx="2849245" cy="187325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0"/>
              </a:spcBef>
            </a:pPr>
            <a:r>
              <a:rPr sz="900" spc="5" dirty="0">
                <a:solidFill>
                  <a:srgbClr val="3C2B98"/>
                </a:solidFill>
                <a:latin typeface="Arial"/>
                <a:cs typeface="Arial"/>
                <a:hlinkClick r:id="rId3"/>
              </a:rPr>
              <a:t>https://www.facebook.com/groups/254963448192823/</a:t>
            </a:r>
            <a:endParaRPr sz="9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093334" y="176704"/>
            <a:ext cx="2849245" cy="1676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900" spc="5" dirty="0">
                <a:solidFill>
                  <a:srgbClr val="3C2B98"/>
                </a:solidFill>
                <a:latin typeface="Arial"/>
                <a:cs typeface="Arial"/>
                <a:hlinkClick r:id="rId4"/>
              </a:rPr>
              <a:t>https://www.facebook.com/groups/254963448192823/</a:t>
            </a:r>
            <a:endParaRPr sz="9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26078" y="179664"/>
            <a:ext cx="3169285" cy="1676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900" spc="35" dirty="0">
                <a:solidFill>
                  <a:srgbClr val="3C2B98"/>
                </a:solidFill>
                <a:latin typeface="Arial"/>
                <a:cs typeface="Arial"/>
              </a:rPr>
              <a:t>WORLD </a:t>
            </a:r>
            <a:r>
              <a:rPr sz="900" spc="30" dirty="0">
                <a:solidFill>
                  <a:srgbClr val="3C2B98"/>
                </a:solidFill>
                <a:latin typeface="Arial"/>
                <a:cs typeface="Arial"/>
              </a:rPr>
              <a:t>ASSOCIATION OF </a:t>
            </a:r>
            <a:r>
              <a:rPr sz="900" spc="40" dirty="0">
                <a:solidFill>
                  <a:srgbClr val="3C2B98"/>
                </a:solidFill>
                <a:latin typeface="Arial"/>
                <a:cs typeface="Arial"/>
              </a:rPr>
              <a:t>TECHNOLOGY </a:t>
            </a:r>
            <a:r>
              <a:rPr sz="900" spc="35" dirty="0">
                <a:solidFill>
                  <a:srgbClr val="3C2B98"/>
                </a:solidFill>
                <a:latin typeface="Arial"/>
                <a:cs typeface="Arial"/>
              </a:rPr>
              <a:t>TEACHERS</a:t>
            </a:r>
            <a:endParaRPr sz="9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237108" y="159168"/>
            <a:ext cx="2862580" cy="1676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  <a:tabLst>
                <a:tab pos="2057400" algn="l"/>
              </a:tabLst>
            </a:pPr>
            <a:r>
              <a:rPr sz="900" spc="5" dirty="0">
                <a:solidFill>
                  <a:srgbClr val="3C2B98"/>
                </a:solidFill>
                <a:latin typeface="Arial"/>
                <a:cs typeface="Arial"/>
                <a:hlinkClick r:id="rId2"/>
              </a:rPr>
              <a:t>www.technologystudent.com</a:t>
            </a:r>
            <a:r>
              <a:rPr sz="900" spc="25" dirty="0">
                <a:solidFill>
                  <a:srgbClr val="3C2B98"/>
                </a:solidFill>
                <a:latin typeface="Arial"/>
                <a:cs typeface="Arial"/>
                <a:hlinkClick r:id="rId2"/>
              </a:rPr>
              <a:t> </a:t>
            </a:r>
            <a:r>
              <a:rPr sz="900" spc="15" dirty="0">
                <a:solidFill>
                  <a:srgbClr val="3C2B98"/>
                </a:solidFill>
                <a:latin typeface="Arial"/>
                <a:cs typeface="Arial"/>
                <a:hlinkClick r:id="rId2"/>
              </a:rPr>
              <a:t>©</a:t>
            </a:r>
            <a:r>
              <a:rPr sz="900" spc="25" dirty="0">
                <a:solidFill>
                  <a:srgbClr val="3C2B98"/>
                </a:solidFill>
                <a:latin typeface="Arial"/>
                <a:cs typeface="Arial"/>
                <a:hlinkClick r:id="rId2"/>
              </a:rPr>
              <a:t> </a:t>
            </a:r>
            <a:r>
              <a:rPr sz="900" spc="10" dirty="0">
                <a:solidFill>
                  <a:srgbClr val="3C2B98"/>
                </a:solidFill>
                <a:latin typeface="Arial"/>
                <a:cs typeface="Arial"/>
              </a:rPr>
              <a:t>2018	</a:t>
            </a:r>
            <a:r>
              <a:rPr sz="900" dirty="0">
                <a:solidFill>
                  <a:srgbClr val="3C2B98"/>
                </a:solidFill>
                <a:latin typeface="Arial"/>
                <a:cs typeface="Arial"/>
              </a:rPr>
              <a:t>V.Ryan </a:t>
            </a:r>
            <a:r>
              <a:rPr sz="900" spc="15" dirty="0">
                <a:solidFill>
                  <a:srgbClr val="3C2B98"/>
                </a:solidFill>
                <a:latin typeface="Arial"/>
                <a:cs typeface="Arial"/>
              </a:rPr>
              <a:t>©</a:t>
            </a:r>
            <a:r>
              <a:rPr sz="900" spc="-60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900" spc="10" dirty="0">
                <a:solidFill>
                  <a:srgbClr val="3C2B98"/>
                </a:solidFill>
                <a:latin typeface="Arial"/>
                <a:cs typeface="Arial"/>
              </a:rPr>
              <a:t>2018</a:t>
            </a:r>
            <a:endParaRPr sz="9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6986" y="86957"/>
            <a:ext cx="10465435" cy="7366634"/>
          </a:xfrm>
          <a:custGeom>
            <a:avLst/>
            <a:gdLst/>
            <a:ahLst/>
            <a:cxnLst/>
            <a:rect l="l" t="t" r="r" b="b"/>
            <a:pathLst>
              <a:path w="10465435" h="7366634">
                <a:moveTo>
                  <a:pt x="0" y="0"/>
                </a:moveTo>
                <a:lnTo>
                  <a:pt x="10464866" y="0"/>
                </a:lnTo>
                <a:lnTo>
                  <a:pt x="10464866" y="7366045"/>
                </a:lnTo>
                <a:lnTo>
                  <a:pt x="0" y="7366045"/>
                </a:lnTo>
                <a:lnTo>
                  <a:pt x="0" y="0"/>
                </a:lnTo>
                <a:close/>
              </a:path>
            </a:pathLst>
          </a:custGeom>
          <a:solidFill>
            <a:srgbClr val="F9F5A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51653" y="1405252"/>
            <a:ext cx="10452735" cy="6020435"/>
          </a:xfrm>
          <a:custGeom>
            <a:avLst/>
            <a:gdLst/>
            <a:ahLst/>
            <a:cxnLst/>
            <a:rect l="l" t="t" r="r" b="b"/>
            <a:pathLst>
              <a:path w="10452735" h="6020434">
                <a:moveTo>
                  <a:pt x="0" y="0"/>
                </a:moveTo>
                <a:lnTo>
                  <a:pt x="10452113" y="0"/>
                </a:lnTo>
                <a:lnTo>
                  <a:pt x="10452113" y="6019808"/>
                </a:lnTo>
                <a:lnTo>
                  <a:pt x="0" y="6019808"/>
                </a:lnTo>
                <a:lnTo>
                  <a:pt x="0" y="0"/>
                </a:lnTo>
                <a:close/>
              </a:path>
            </a:pathLst>
          </a:custGeom>
          <a:solidFill>
            <a:srgbClr val="FEF5B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237365" y="1412199"/>
            <a:ext cx="10300335" cy="5725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buClr>
                <a:srgbClr val="151616"/>
              </a:buClr>
              <a:buFont typeface="Arial"/>
              <a:buAutoNum type="arabicPeriod"/>
              <a:tabLst>
                <a:tab pos="318135" algn="l"/>
              </a:tabLst>
            </a:pP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What</a:t>
            </a:r>
            <a:r>
              <a:rPr sz="2400" spc="-2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do</a:t>
            </a:r>
            <a:r>
              <a:rPr sz="2400" spc="-2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you</a:t>
            </a:r>
            <a:r>
              <a:rPr sz="2400" spc="-2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think</a:t>
            </a:r>
            <a:r>
              <a:rPr sz="2400" spc="-2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of</a:t>
            </a:r>
            <a:r>
              <a:rPr sz="2400" spc="-2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2400" spc="-2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overall</a:t>
            </a:r>
            <a:r>
              <a:rPr sz="2400" spc="-26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design</a:t>
            </a:r>
            <a:r>
              <a:rPr sz="2400" spc="-26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?</a:t>
            </a:r>
            <a:r>
              <a:rPr sz="2400" spc="-2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What</a:t>
            </a:r>
            <a:r>
              <a:rPr sz="2400" spc="-2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changes</a:t>
            </a:r>
            <a:r>
              <a:rPr sz="2400" spc="-26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would</a:t>
            </a:r>
            <a:r>
              <a:rPr sz="2400" spc="-26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you</a:t>
            </a:r>
            <a:r>
              <a:rPr sz="2400" spc="-2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make?</a:t>
            </a:r>
            <a:endParaRPr sz="2400">
              <a:latin typeface="Arial"/>
              <a:cs typeface="Arial"/>
            </a:endParaRPr>
          </a:p>
          <a:p>
            <a:pPr marL="12700" marR="5080">
              <a:lnSpc>
                <a:spcPct val="104200"/>
              </a:lnSpc>
              <a:buFont typeface="Arial"/>
              <a:buAutoNum type="arabicPeriod"/>
              <a:tabLst>
                <a:tab pos="314325" algn="l"/>
              </a:tabLst>
            </a:pP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Are</a:t>
            </a:r>
            <a:r>
              <a:rPr sz="2400" spc="-16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you</a:t>
            </a:r>
            <a:r>
              <a:rPr sz="2400" spc="-16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happy</a:t>
            </a:r>
            <a:r>
              <a:rPr sz="2400" spc="-16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with</a:t>
            </a:r>
            <a:r>
              <a:rPr sz="2400" spc="-16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2400" spc="-16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materials</a:t>
            </a:r>
            <a:r>
              <a:rPr sz="2400" spc="-16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you</a:t>
            </a:r>
            <a:r>
              <a:rPr sz="2400" spc="-16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chose</a:t>
            </a:r>
            <a:r>
              <a:rPr sz="2400" spc="-16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?</a:t>
            </a:r>
            <a:r>
              <a:rPr sz="2400" spc="-16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151616"/>
                </a:solidFill>
                <a:latin typeface="Arial"/>
                <a:cs typeface="Arial"/>
              </a:rPr>
              <a:t>Would</a:t>
            </a:r>
            <a:r>
              <a:rPr sz="2400" spc="-16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you</a:t>
            </a:r>
            <a:r>
              <a:rPr sz="2400" spc="-16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make</a:t>
            </a:r>
            <a:r>
              <a:rPr sz="2400" spc="-16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adjustments  next</a:t>
            </a:r>
            <a:r>
              <a:rPr sz="2400" spc="-27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time?</a:t>
            </a:r>
            <a:endParaRPr sz="2400">
              <a:latin typeface="Arial"/>
              <a:cs typeface="Arial"/>
            </a:endParaRPr>
          </a:p>
          <a:p>
            <a:pPr marL="12700" marR="5080">
              <a:lnSpc>
                <a:spcPct val="104200"/>
              </a:lnSpc>
              <a:buFont typeface="Arial"/>
              <a:buAutoNum type="arabicPeriod"/>
              <a:tabLst>
                <a:tab pos="371475" algn="l"/>
              </a:tabLst>
            </a:pP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Is the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colour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scheme/style exactly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what you expected ?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What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alterations  would you</a:t>
            </a:r>
            <a:r>
              <a:rPr sz="2400" spc="-5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make?</a:t>
            </a:r>
            <a:endParaRPr sz="2400">
              <a:latin typeface="Arial"/>
              <a:cs typeface="Arial"/>
            </a:endParaRPr>
          </a:p>
          <a:p>
            <a:pPr marL="12700" marR="5080">
              <a:lnSpc>
                <a:spcPct val="104200"/>
              </a:lnSpc>
              <a:buFont typeface="Arial"/>
              <a:buAutoNum type="arabicPeriod"/>
              <a:tabLst>
                <a:tab pos="432434" algn="l"/>
                <a:tab pos="433070" algn="l"/>
                <a:tab pos="1054735" algn="l"/>
                <a:tab pos="1644014" algn="l"/>
                <a:tab pos="2724150" algn="l"/>
                <a:tab pos="3465829" algn="l"/>
                <a:tab pos="4055110" algn="l"/>
                <a:tab pos="4796790" algn="l"/>
                <a:tab pos="5216525" algn="l"/>
                <a:tab pos="6296660" algn="l"/>
                <a:tab pos="7320915" algn="l"/>
                <a:tab pos="7960359" algn="l"/>
                <a:tab pos="8719185" algn="l"/>
                <a:tab pos="9307830" algn="l"/>
                <a:tab pos="10032365" algn="l"/>
              </a:tabLst>
            </a:pP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Did	the	project	take	too	long	to	make?	</a:t>
            </a:r>
            <a:r>
              <a:rPr sz="2400" spc="-45" dirty="0">
                <a:solidFill>
                  <a:srgbClr val="151616"/>
                </a:solidFill>
                <a:latin typeface="Arial"/>
                <a:cs typeface="Arial"/>
              </a:rPr>
              <a:t>W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ould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	this	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alter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	the	cost	of 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manufacture?</a:t>
            </a:r>
            <a:endParaRPr sz="2400">
              <a:latin typeface="Arial"/>
              <a:cs typeface="Arial"/>
            </a:endParaRPr>
          </a:p>
          <a:p>
            <a:pPr marL="12700" marR="5080">
              <a:lnSpc>
                <a:spcPct val="104200"/>
              </a:lnSpc>
              <a:buFont typeface="Arial"/>
              <a:buAutoNum type="arabicPeriod"/>
              <a:tabLst>
                <a:tab pos="376555" algn="l"/>
              </a:tabLst>
            </a:pPr>
            <a:r>
              <a:rPr sz="2400" spc="-10" dirty="0">
                <a:solidFill>
                  <a:srgbClr val="151616"/>
                </a:solidFill>
                <a:latin typeface="Arial"/>
                <a:cs typeface="Arial"/>
              </a:rPr>
              <a:t>Would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it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be easy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to set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up a production line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for the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manufacture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of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your  solution?</a:t>
            </a:r>
            <a:endParaRPr sz="2400">
              <a:latin typeface="Arial"/>
              <a:cs typeface="Arial"/>
            </a:endParaRPr>
          </a:p>
          <a:p>
            <a:pPr marL="317500" indent="-304800">
              <a:lnSpc>
                <a:spcPct val="100000"/>
              </a:lnSpc>
              <a:spcBef>
                <a:spcPts val="114"/>
              </a:spcBef>
              <a:buFont typeface="Arial"/>
              <a:buAutoNum type="arabicPeriod"/>
              <a:tabLst>
                <a:tab pos="318135" algn="l"/>
              </a:tabLst>
            </a:pP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Is</a:t>
            </a:r>
            <a:r>
              <a:rPr sz="2400" spc="-27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your</a:t>
            </a:r>
            <a:r>
              <a:rPr sz="2400" spc="-27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solution</a:t>
            </a:r>
            <a:r>
              <a:rPr sz="2400" spc="-2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safe?</a:t>
            </a:r>
            <a:r>
              <a:rPr sz="2400" spc="-27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Could</a:t>
            </a:r>
            <a:r>
              <a:rPr sz="2400" spc="-2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it</a:t>
            </a:r>
            <a:r>
              <a:rPr sz="2400" spc="-27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be</a:t>
            </a:r>
            <a:r>
              <a:rPr sz="2400" spc="-27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made</a:t>
            </a:r>
            <a:r>
              <a:rPr sz="2400" spc="-27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safer?</a:t>
            </a:r>
            <a:endParaRPr sz="2400">
              <a:latin typeface="Arial"/>
              <a:cs typeface="Arial"/>
            </a:endParaRPr>
          </a:p>
          <a:p>
            <a:pPr marL="12700" marR="5080">
              <a:lnSpc>
                <a:spcPct val="104200"/>
              </a:lnSpc>
              <a:buFont typeface="Arial"/>
              <a:buAutoNum type="arabicPeriod"/>
              <a:tabLst>
                <a:tab pos="330200" algn="l"/>
              </a:tabLst>
            </a:pP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Are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techniques you used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make your solution adequate or would</a:t>
            </a:r>
            <a:r>
              <a:rPr sz="2400" spc="-28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you  use</a:t>
            </a:r>
            <a:r>
              <a:rPr sz="2400" spc="-27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a</a:t>
            </a:r>
            <a:r>
              <a:rPr sz="2400" spc="-27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diﬀerent</a:t>
            </a:r>
            <a:r>
              <a:rPr sz="2400" spc="-2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range</a:t>
            </a:r>
            <a:r>
              <a:rPr sz="2400" spc="-27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of</a:t>
            </a:r>
            <a:r>
              <a:rPr sz="2400" spc="-27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manufacturing</a:t>
            </a:r>
            <a:r>
              <a:rPr sz="2400" spc="-2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techniques?</a:t>
            </a:r>
            <a:endParaRPr sz="2400">
              <a:latin typeface="Arial"/>
              <a:cs typeface="Arial"/>
            </a:endParaRPr>
          </a:p>
          <a:p>
            <a:pPr marL="317500" indent="-304800">
              <a:lnSpc>
                <a:spcPct val="100000"/>
              </a:lnSpc>
              <a:spcBef>
                <a:spcPts val="120"/>
              </a:spcBef>
              <a:buFont typeface="Arial"/>
              <a:buAutoNum type="arabicPeriod"/>
              <a:tabLst>
                <a:tab pos="318135" algn="l"/>
              </a:tabLst>
            </a:pP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Is</a:t>
            </a:r>
            <a:r>
              <a:rPr sz="2400" spc="-27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2400" spc="-27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solution</a:t>
            </a:r>
            <a:r>
              <a:rPr sz="2400" spc="-2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2400" spc="-27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right</a:t>
            </a:r>
            <a:r>
              <a:rPr sz="2400" spc="-27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size/shape?</a:t>
            </a:r>
            <a:endParaRPr sz="2400">
              <a:latin typeface="Arial"/>
              <a:cs typeface="Arial"/>
            </a:endParaRPr>
          </a:p>
          <a:p>
            <a:pPr marL="317500" indent="-304800">
              <a:lnSpc>
                <a:spcPct val="100000"/>
              </a:lnSpc>
              <a:spcBef>
                <a:spcPts val="120"/>
              </a:spcBef>
              <a:buFont typeface="Arial"/>
              <a:buAutoNum type="arabicPeriod"/>
              <a:tabLst>
                <a:tab pos="318135" algn="l"/>
              </a:tabLst>
            </a:pP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What</a:t>
            </a:r>
            <a:r>
              <a:rPr sz="2400" spc="-27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are</a:t>
            </a:r>
            <a:r>
              <a:rPr sz="2400" spc="-27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2400" spc="-27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views</a:t>
            </a:r>
            <a:r>
              <a:rPr sz="2400" spc="-27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of</a:t>
            </a:r>
            <a:r>
              <a:rPr sz="2400" spc="-27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other</a:t>
            </a:r>
            <a:r>
              <a:rPr sz="2400" spc="-27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people</a:t>
            </a:r>
            <a:r>
              <a:rPr sz="2400" spc="-2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regarding</a:t>
            </a:r>
            <a:r>
              <a:rPr sz="2400" spc="-2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your</a:t>
            </a:r>
            <a:r>
              <a:rPr sz="2400" spc="-27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design?</a:t>
            </a:r>
            <a:endParaRPr sz="2400">
              <a:latin typeface="Arial"/>
              <a:cs typeface="Arial"/>
            </a:endParaRPr>
          </a:p>
          <a:p>
            <a:pPr marL="487045" indent="-474345">
              <a:lnSpc>
                <a:spcPct val="100000"/>
              </a:lnSpc>
              <a:spcBef>
                <a:spcPts val="120"/>
              </a:spcBef>
              <a:buFont typeface="Arial"/>
              <a:buAutoNum type="arabicPeriod"/>
              <a:tabLst>
                <a:tab pos="487680" algn="l"/>
              </a:tabLst>
            </a:pP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Does</a:t>
            </a:r>
            <a:r>
              <a:rPr sz="2400" spc="-27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it</a:t>
            </a:r>
            <a:r>
              <a:rPr sz="2400" spc="-27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work?</a:t>
            </a:r>
            <a:r>
              <a:rPr sz="2400" spc="-27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What</a:t>
            </a:r>
            <a:r>
              <a:rPr sz="2400" spc="-27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changes</a:t>
            </a:r>
            <a:r>
              <a:rPr sz="2400" spc="-2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are</a:t>
            </a:r>
            <a:r>
              <a:rPr sz="2400" spc="-27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required?</a:t>
            </a:r>
            <a:endParaRPr sz="24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237108" y="7348639"/>
            <a:ext cx="2862580" cy="187960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0"/>
              </a:spcBef>
              <a:tabLst>
                <a:tab pos="2057400" algn="l"/>
              </a:tabLst>
            </a:pPr>
            <a:r>
              <a:rPr sz="900" spc="5" dirty="0">
                <a:solidFill>
                  <a:srgbClr val="3C2B98"/>
                </a:solidFill>
                <a:latin typeface="Arial"/>
                <a:cs typeface="Arial"/>
                <a:hlinkClick r:id="rId2"/>
              </a:rPr>
              <a:t>www.technologystudent.com</a:t>
            </a:r>
            <a:r>
              <a:rPr sz="900" spc="25" dirty="0">
                <a:solidFill>
                  <a:srgbClr val="3C2B98"/>
                </a:solidFill>
                <a:latin typeface="Arial"/>
                <a:cs typeface="Arial"/>
                <a:hlinkClick r:id="rId2"/>
              </a:rPr>
              <a:t> </a:t>
            </a:r>
            <a:r>
              <a:rPr sz="900" spc="15" dirty="0">
                <a:solidFill>
                  <a:srgbClr val="3C2B98"/>
                </a:solidFill>
                <a:latin typeface="Arial"/>
                <a:cs typeface="Arial"/>
              </a:rPr>
              <a:t>©</a:t>
            </a:r>
            <a:r>
              <a:rPr sz="900" spc="25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900" spc="10" dirty="0">
                <a:solidFill>
                  <a:srgbClr val="3C2B98"/>
                </a:solidFill>
                <a:latin typeface="Arial"/>
                <a:cs typeface="Arial"/>
              </a:rPr>
              <a:t>2018	</a:t>
            </a:r>
            <a:r>
              <a:rPr sz="900" dirty="0">
                <a:solidFill>
                  <a:srgbClr val="3C2B98"/>
                </a:solidFill>
                <a:latin typeface="Arial"/>
                <a:cs typeface="Arial"/>
              </a:rPr>
              <a:t>V.Ryan </a:t>
            </a:r>
            <a:r>
              <a:rPr sz="900" spc="15" dirty="0">
                <a:solidFill>
                  <a:srgbClr val="3C2B98"/>
                </a:solidFill>
                <a:latin typeface="Arial"/>
                <a:cs typeface="Arial"/>
              </a:rPr>
              <a:t>©</a:t>
            </a:r>
            <a:r>
              <a:rPr sz="900" spc="-60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900" spc="10" dirty="0">
                <a:solidFill>
                  <a:srgbClr val="3C2B98"/>
                </a:solidFill>
                <a:latin typeface="Arial"/>
                <a:cs typeface="Arial"/>
              </a:rPr>
              <a:t>2018</a:t>
            </a:r>
            <a:endParaRPr sz="9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26078" y="7369481"/>
            <a:ext cx="3169285" cy="187325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0"/>
              </a:spcBef>
            </a:pPr>
            <a:r>
              <a:rPr sz="900" spc="35" dirty="0">
                <a:solidFill>
                  <a:srgbClr val="3C2B98"/>
                </a:solidFill>
                <a:latin typeface="Arial"/>
                <a:cs typeface="Arial"/>
              </a:rPr>
              <a:t>WORLD </a:t>
            </a:r>
            <a:r>
              <a:rPr sz="900" spc="30" dirty="0">
                <a:solidFill>
                  <a:srgbClr val="3C2B98"/>
                </a:solidFill>
                <a:latin typeface="Arial"/>
                <a:cs typeface="Arial"/>
              </a:rPr>
              <a:t>ASSOCIATION OF </a:t>
            </a:r>
            <a:r>
              <a:rPr sz="900" spc="40" dirty="0">
                <a:solidFill>
                  <a:srgbClr val="3C2B98"/>
                </a:solidFill>
                <a:latin typeface="Arial"/>
                <a:cs typeface="Arial"/>
              </a:rPr>
              <a:t>TECHNOLOGY </a:t>
            </a:r>
            <a:r>
              <a:rPr sz="900" spc="35" dirty="0">
                <a:solidFill>
                  <a:srgbClr val="3C2B98"/>
                </a:solidFill>
                <a:latin typeface="Arial"/>
                <a:cs typeface="Arial"/>
              </a:rPr>
              <a:t>TEACHERS</a:t>
            </a:r>
            <a:endParaRPr sz="9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093334" y="7366521"/>
            <a:ext cx="2849245" cy="187325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0"/>
              </a:spcBef>
            </a:pPr>
            <a:r>
              <a:rPr sz="900" spc="5" dirty="0">
                <a:solidFill>
                  <a:srgbClr val="3C2B98"/>
                </a:solidFill>
                <a:latin typeface="Arial"/>
                <a:cs typeface="Arial"/>
                <a:hlinkClick r:id="rId3"/>
              </a:rPr>
              <a:t>https://www.facebook.com/groups/254963448192823/</a:t>
            </a:r>
            <a:endParaRPr sz="9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03345" y="251752"/>
            <a:ext cx="9754235" cy="1085215"/>
          </a:xfrm>
          <a:prstGeom prst="rect">
            <a:avLst/>
          </a:prstGeom>
        </p:spPr>
        <p:txBody>
          <a:bodyPr vert="horz" wrap="square" lIns="0" tIns="61594" rIns="0" bIns="0" rtlCol="0">
            <a:spAutoFit/>
          </a:bodyPr>
          <a:lstStyle/>
          <a:p>
            <a:pPr marL="918210" marR="5080" indent="-906144">
              <a:lnSpc>
                <a:spcPts val="4020"/>
              </a:lnSpc>
              <a:spcBef>
                <a:spcPts val="484"/>
              </a:spcBef>
            </a:pPr>
            <a:r>
              <a:rPr sz="3600" b="1" spc="-5" dirty="0">
                <a:solidFill>
                  <a:srgbClr val="151616"/>
                </a:solidFill>
                <a:latin typeface="Arial"/>
                <a:cs typeface="Arial"/>
              </a:rPr>
              <a:t>CONSIDER THE </a:t>
            </a:r>
            <a:r>
              <a:rPr sz="3600" b="1" dirty="0">
                <a:solidFill>
                  <a:srgbClr val="151616"/>
                </a:solidFill>
                <a:latin typeface="Arial"/>
                <a:cs typeface="Arial"/>
              </a:rPr>
              <a:t>FOLLOWING POINTS</a:t>
            </a:r>
            <a:r>
              <a:rPr sz="3600" b="1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3600" b="1" dirty="0">
                <a:solidFill>
                  <a:srgbClr val="151616"/>
                </a:solidFill>
                <a:latin typeface="Arial"/>
                <a:cs typeface="Arial"/>
              </a:rPr>
              <a:t>WHEN  WRITING YOUR FINAL</a:t>
            </a:r>
            <a:r>
              <a:rPr sz="3600" b="1" spc="-16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3600" b="1" spc="-55" dirty="0">
                <a:solidFill>
                  <a:srgbClr val="151616"/>
                </a:solidFill>
                <a:latin typeface="Arial"/>
                <a:cs typeface="Arial"/>
              </a:rPr>
              <a:t>EVALUATION</a:t>
            </a:r>
            <a:endParaRPr sz="36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26078" y="103466"/>
            <a:ext cx="6216650" cy="1676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  <a:tabLst>
                <a:tab pos="3379470" algn="l"/>
              </a:tabLst>
            </a:pPr>
            <a:r>
              <a:rPr sz="900" spc="35" dirty="0">
                <a:solidFill>
                  <a:srgbClr val="3C2B98"/>
                </a:solidFill>
                <a:latin typeface="Arial"/>
                <a:cs typeface="Arial"/>
              </a:rPr>
              <a:t>WORLD </a:t>
            </a:r>
            <a:r>
              <a:rPr sz="900" spc="30" dirty="0">
                <a:solidFill>
                  <a:srgbClr val="3C2B98"/>
                </a:solidFill>
                <a:latin typeface="Arial"/>
                <a:cs typeface="Arial"/>
              </a:rPr>
              <a:t>ASSOCIATION OF</a:t>
            </a:r>
            <a:r>
              <a:rPr sz="900" spc="80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900" spc="40" dirty="0">
                <a:solidFill>
                  <a:srgbClr val="3C2B98"/>
                </a:solidFill>
                <a:latin typeface="Arial"/>
                <a:cs typeface="Arial"/>
              </a:rPr>
              <a:t>TECHNOLOGY</a:t>
            </a:r>
            <a:r>
              <a:rPr sz="900" spc="35" dirty="0">
                <a:solidFill>
                  <a:srgbClr val="3C2B98"/>
                </a:solidFill>
                <a:latin typeface="Arial"/>
                <a:cs typeface="Arial"/>
              </a:rPr>
              <a:t> TEACHERS	</a:t>
            </a:r>
            <a:r>
              <a:rPr sz="900" spc="5" dirty="0">
                <a:solidFill>
                  <a:srgbClr val="3C2B98"/>
                </a:solidFill>
                <a:latin typeface="Arial"/>
                <a:cs typeface="Arial"/>
                <a:hlinkClick r:id="rId4"/>
              </a:rPr>
              <a:t>https://www.facebook.com/groups/254963448192823/</a:t>
            </a:r>
            <a:endParaRPr sz="9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237108" y="82971"/>
            <a:ext cx="2862580" cy="1676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  <a:tabLst>
                <a:tab pos="2057400" algn="l"/>
              </a:tabLst>
            </a:pPr>
            <a:r>
              <a:rPr sz="900" spc="5" dirty="0">
                <a:solidFill>
                  <a:srgbClr val="3C2B98"/>
                </a:solidFill>
                <a:latin typeface="Arial"/>
                <a:cs typeface="Arial"/>
                <a:hlinkClick r:id="rId2"/>
              </a:rPr>
              <a:t>www.technologystudent.com</a:t>
            </a:r>
            <a:r>
              <a:rPr sz="900" spc="25" dirty="0">
                <a:solidFill>
                  <a:srgbClr val="3C2B98"/>
                </a:solidFill>
                <a:latin typeface="Arial"/>
                <a:cs typeface="Arial"/>
                <a:hlinkClick r:id="rId2"/>
              </a:rPr>
              <a:t> </a:t>
            </a:r>
            <a:r>
              <a:rPr sz="900" spc="15" dirty="0">
                <a:solidFill>
                  <a:srgbClr val="3C2B98"/>
                </a:solidFill>
                <a:latin typeface="Arial"/>
                <a:cs typeface="Arial"/>
                <a:hlinkClick r:id="rId2"/>
              </a:rPr>
              <a:t>©</a:t>
            </a:r>
            <a:r>
              <a:rPr sz="900" spc="25" dirty="0">
                <a:solidFill>
                  <a:srgbClr val="3C2B98"/>
                </a:solidFill>
                <a:latin typeface="Arial"/>
                <a:cs typeface="Arial"/>
                <a:hlinkClick r:id="rId2"/>
              </a:rPr>
              <a:t> </a:t>
            </a:r>
            <a:r>
              <a:rPr sz="900" spc="10" dirty="0">
                <a:solidFill>
                  <a:srgbClr val="3C2B98"/>
                </a:solidFill>
                <a:latin typeface="Arial"/>
                <a:cs typeface="Arial"/>
              </a:rPr>
              <a:t>2018	</a:t>
            </a:r>
            <a:r>
              <a:rPr sz="900" dirty="0">
                <a:solidFill>
                  <a:srgbClr val="3C2B98"/>
                </a:solidFill>
                <a:latin typeface="Arial"/>
                <a:cs typeface="Arial"/>
              </a:rPr>
              <a:t>V.Ryan </a:t>
            </a:r>
            <a:r>
              <a:rPr sz="900" spc="15" dirty="0">
                <a:solidFill>
                  <a:srgbClr val="3C2B98"/>
                </a:solidFill>
                <a:latin typeface="Arial"/>
                <a:cs typeface="Arial"/>
              </a:rPr>
              <a:t>©</a:t>
            </a:r>
            <a:r>
              <a:rPr sz="900" spc="-60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900" spc="10" dirty="0">
                <a:solidFill>
                  <a:srgbClr val="3C2B98"/>
                </a:solidFill>
                <a:latin typeface="Arial"/>
                <a:cs typeface="Arial"/>
              </a:rPr>
              <a:t>2018</a:t>
            </a:r>
            <a:endParaRPr sz="9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6986" y="86957"/>
            <a:ext cx="10465435" cy="7366634"/>
          </a:xfrm>
          <a:custGeom>
            <a:avLst/>
            <a:gdLst/>
            <a:ahLst/>
            <a:cxnLst/>
            <a:rect l="l" t="t" r="r" b="b"/>
            <a:pathLst>
              <a:path w="10465435" h="7366634">
                <a:moveTo>
                  <a:pt x="0" y="0"/>
                </a:moveTo>
                <a:lnTo>
                  <a:pt x="10464866" y="0"/>
                </a:lnTo>
                <a:lnTo>
                  <a:pt x="10464866" y="7366045"/>
                </a:lnTo>
                <a:lnTo>
                  <a:pt x="0" y="7366045"/>
                </a:lnTo>
                <a:lnTo>
                  <a:pt x="0" y="0"/>
                </a:lnTo>
                <a:close/>
              </a:path>
            </a:pathLst>
          </a:custGeom>
          <a:solidFill>
            <a:srgbClr val="F9F5A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31049" y="452747"/>
            <a:ext cx="9766935" cy="6464935"/>
          </a:xfrm>
          <a:custGeom>
            <a:avLst/>
            <a:gdLst/>
            <a:ahLst/>
            <a:cxnLst/>
            <a:rect l="l" t="t" r="r" b="b"/>
            <a:pathLst>
              <a:path w="9766935" h="6464934">
                <a:moveTo>
                  <a:pt x="0" y="0"/>
                </a:moveTo>
                <a:lnTo>
                  <a:pt x="9766321" y="0"/>
                </a:lnTo>
                <a:lnTo>
                  <a:pt x="9766321" y="6464313"/>
                </a:lnTo>
                <a:lnTo>
                  <a:pt x="0" y="6464313"/>
                </a:lnTo>
                <a:lnTo>
                  <a:pt x="0" y="0"/>
                </a:lnTo>
                <a:close/>
              </a:path>
            </a:pathLst>
          </a:custGeom>
          <a:solidFill>
            <a:srgbClr val="FEF5B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619690" y="509550"/>
            <a:ext cx="9511030" cy="6205220"/>
          </a:xfrm>
          <a:prstGeom prst="rect">
            <a:avLst/>
          </a:prstGeom>
        </p:spPr>
        <p:txBody>
          <a:bodyPr vert="horz" wrap="square" lIns="0" tIns="77470" rIns="0" bIns="0" rtlCol="0">
            <a:spAutoFit/>
          </a:bodyPr>
          <a:lstStyle/>
          <a:p>
            <a:pPr marL="12065" marR="5080" algn="ctr">
              <a:lnSpc>
                <a:spcPts val="5360"/>
              </a:lnSpc>
              <a:spcBef>
                <a:spcPts val="610"/>
              </a:spcBef>
            </a:pPr>
            <a:r>
              <a:rPr sz="4800" b="1" dirty="0">
                <a:solidFill>
                  <a:srgbClr val="DD2B1C"/>
                </a:solidFill>
                <a:latin typeface="Arial"/>
                <a:cs typeface="Arial"/>
              </a:rPr>
              <a:t>The ﬁnal evaluation and testing  is often NEGLECTED, </a:t>
            </a:r>
            <a:r>
              <a:rPr sz="4800" b="1" spc="-5" dirty="0">
                <a:solidFill>
                  <a:srgbClr val="DD2B1C"/>
                </a:solidFill>
                <a:latin typeface="Arial"/>
                <a:cs typeface="Arial"/>
              </a:rPr>
              <a:t>because </a:t>
            </a:r>
            <a:r>
              <a:rPr sz="4800" b="1" dirty="0">
                <a:solidFill>
                  <a:srgbClr val="DD2B1C"/>
                </a:solidFill>
                <a:latin typeface="Arial"/>
                <a:cs typeface="Arial"/>
              </a:rPr>
              <a:t>it  is the last part to any design</a:t>
            </a:r>
            <a:r>
              <a:rPr sz="4800" b="1" spc="-100" dirty="0">
                <a:solidFill>
                  <a:srgbClr val="DD2B1C"/>
                </a:solidFill>
                <a:latin typeface="Arial"/>
                <a:cs typeface="Arial"/>
              </a:rPr>
              <a:t> </a:t>
            </a:r>
            <a:r>
              <a:rPr sz="4800" b="1" dirty="0">
                <a:solidFill>
                  <a:srgbClr val="DD2B1C"/>
                </a:solidFill>
                <a:latin typeface="Arial"/>
                <a:cs typeface="Arial"/>
              </a:rPr>
              <a:t>and  </a:t>
            </a:r>
            <a:r>
              <a:rPr sz="4800" b="1" spc="-5" dirty="0">
                <a:solidFill>
                  <a:srgbClr val="DD2B1C"/>
                </a:solidFill>
                <a:latin typeface="Arial"/>
                <a:cs typeface="Arial"/>
              </a:rPr>
              <a:t>make </a:t>
            </a:r>
            <a:r>
              <a:rPr sz="4800" b="1" dirty="0">
                <a:solidFill>
                  <a:srgbClr val="DD2B1C"/>
                </a:solidFill>
                <a:latin typeface="Arial"/>
                <a:cs typeface="Arial"/>
              </a:rPr>
              <a:t>project. Do not </a:t>
            </a:r>
            <a:r>
              <a:rPr sz="4800" b="1" spc="-5" dirty="0">
                <a:solidFill>
                  <a:srgbClr val="DD2B1C"/>
                </a:solidFill>
                <a:latin typeface="Arial"/>
                <a:cs typeface="Arial"/>
              </a:rPr>
              <a:t>make </a:t>
            </a:r>
            <a:r>
              <a:rPr sz="4800" b="1" dirty="0">
                <a:solidFill>
                  <a:srgbClr val="DD2B1C"/>
                </a:solidFill>
                <a:latin typeface="Arial"/>
                <a:cs typeface="Arial"/>
              </a:rPr>
              <a:t>the  </a:t>
            </a:r>
            <a:r>
              <a:rPr sz="4800" b="1" spc="-5" dirty="0">
                <a:solidFill>
                  <a:srgbClr val="DD2B1C"/>
                </a:solidFill>
                <a:latin typeface="Arial"/>
                <a:cs typeface="Arial"/>
              </a:rPr>
              <a:t>mistake </a:t>
            </a:r>
            <a:r>
              <a:rPr sz="4800" b="1" dirty="0">
                <a:solidFill>
                  <a:srgbClr val="DD2B1C"/>
                </a:solidFill>
                <a:latin typeface="Arial"/>
                <a:cs typeface="Arial"/>
              </a:rPr>
              <a:t>of completing it quickly  or not doing it </a:t>
            </a:r>
            <a:r>
              <a:rPr sz="4800" b="1" spc="-5" dirty="0">
                <a:solidFill>
                  <a:srgbClr val="DD2B1C"/>
                </a:solidFill>
                <a:latin typeface="Arial"/>
                <a:cs typeface="Arial"/>
              </a:rPr>
              <a:t>at </a:t>
            </a:r>
            <a:r>
              <a:rPr sz="4800" b="1" dirty="0">
                <a:solidFill>
                  <a:srgbClr val="DD2B1C"/>
                </a:solidFill>
                <a:latin typeface="Arial"/>
                <a:cs typeface="Arial"/>
              </a:rPr>
              <a:t>all. The ﬁnal  evaluation is usually </a:t>
            </a:r>
            <a:r>
              <a:rPr sz="4800" b="1" spc="-5" dirty="0">
                <a:solidFill>
                  <a:srgbClr val="DD2B1C"/>
                </a:solidFill>
                <a:latin typeface="Arial"/>
                <a:cs typeface="Arial"/>
              </a:rPr>
              <a:t>relatively  easy </a:t>
            </a:r>
            <a:r>
              <a:rPr sz="4800" b="1" dirty="0">
                <a:solidFill>
                  <a:srgbClr val="DD2B1C"/>
                </a:solidFill>
                <a:latin typeface="Arial"/>
                <a:cs typeface="Arial"/>
              </a:rPr>
              <a:t>to write and is awarded  signiﬁcant</a:t>
            </a:r>
            <a:r>
              <a:rPr sz="4800" b="1" spc="-10" dirty="0">
                <a:solidFill>
                  <a:srgbClr val="DD2B1C"/>
                </a:solidFill>
                <a:latin typeface="Arial"/>
                <a:cs typeface="Arial"/>
              </a:rPr>
              <a:t> </a:t>
            </a:r>
            <a:r>
              <a:rPr sz="4800" b="1" spc="-5" dirty="0">
                <a:solidFill>
                  <a:srgbClr val="DD2B1C"/>
                </a:solidFill>
                <a:latin typeface="Arial"/>
                <a:cs typeface="Arial"/>
              </a:rPr>
              <a:t>marks.</a:t>
            </a:r>
            <a:endParaRPr sz="48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237108" y="7348639"/>
            <a:ext cx="2862580" cy="187960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0"/>
              </a:spcBef>
              <a:tabLst>
                <a:tab pos="2057400" algn="l"/>
              </a:tabLst>
            </a:pPr>
            <a:r>
              <a:rPr sz="900" spc="5" dirty="0">
                <a:solidFill>
                  <a:srgbClr val="3C2B98"/>
                </a:solidFill>
                <a:latin typeface="Arial"/>
                <a:cs typeface="Arial"/>
                <a:hlinkClick r:id="rId2"/>
              </a:rPr>
              <a:t>www.technologystudent.com</a:t>
            </a:r>
            <a:r>
              <a:rPr sz="900" spc="25" dirty="0">
                <a:solidFill>
                  <a:srgbClr val="3C2B98"/>
                </a:solidFill>
                <a:latin typeface="Arial"/>
                <a:cs typeface="Arial"/>
                <a:hlinkClick r:id="rId2"/>
              </a:rPr>
              <a:t> </a:t>
            </a:r>
            <a:r>
              <a:rPr sz="900" spc="15" dirty="0">
                <a:solidFill>
                  <a:srgbClr val="3C2B98"/>
                </a:solidFill>
                <a:latin typeface="Arial"/>
                <a:cs typeface="Arial"/>
              </a:rPr>
              <a:t>©</a:t>
            </a:r>
            <a:r>
              <a:rPr sz="900" spc="25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900" spc="10" dirty="0">
                <a:solidFill>
                  <a:srgbClr val="3C2B98"/>
                </a:solidFill>
                <a:latin typeface="Arial"/>
                <a:cs typeface="Arial"/>
              </a:rPr>
              <a:t>2018	</a:t>
            </a:r>
            <a:r>
              <a:rPr sz="900" dirty="0">
                <a:solidFill>
                  <a:srgbClr val="3C2B98"/>
                </a:solidFill>
                <a:latin typeface="Arial"/>
                <a:cs typeface="Arial"/>
              </a:rPr>
              <a:t>V.Ryan </a:t>
            </a:r>
            <a:r>
              <a:rPr sz="900" spc="15" dirty="0">
                <a:solidFill>
                  <a:srgbClr val="3C2B98"/>
                </a:solidFill>
                <a:latin typeface="Arial"/>
                <a:cs typeface="Arial"/>
              </a:rPr>
              <a:t>©</a:t>
            </a:r>
            <a:r>
              <a:rPr sz="900" spc="-60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900" spc="10" dirty="0">
                <a:solidFill>
                  <a:srgbClr val="3C2B98"/>
                </a:solidFill>
                <a:latin typeface="Arial"/>
                <a:cs typeface="Arial"/>
              </a:rPr>
              <a:t>2018</a:t>
            </a:r>
            <a:endParaRPr sz="9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26078" y="7369481"/>
            <a:ext cx="3169285" cy="187325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0"/>
              </a:spcBef>
            </a:pPr>
            <a:r>
              <a:rPr sz="900" spc="35" dirty="0">
                <a:solidFill>
                  <a:srgbClr val="3C2B98"/>
                </a:solidFill>
                <a:latin typeface="Arial"/>
                <a:cs typeface="Arial"/>
              </a:rPr>
              <a:t>WORLD </a:t>
            </a:r>
            <a:r>
              <a:rPr sz="900" spc="30" dirty="0">
                <a:solidFill>
                  <a:srgbClr val="3C2B98"/>
                </a:solidFill>
                <a:latin typeface="Arial"/>
                <a:cs typeface="Arial"/>
              </a:rPr>
              <a:t>ASSOCIATION OF </a:t>
            </a:r>
            <a:r>
              <a:rPr sz="900" spc="40" dirty="0">
                <a:solidFill>
                  <a:srgbClr val="3C2B98"/>
                </a:solidFill>
                <a:latin typeface="Arial"/>
                <a:cs typeface="Arial"/>
              </a:rPr>
              <a:t>TECHNOLOGY </a:t>
            </a:r>
            <a:r>
              <a:rPr sz="900" spc="35" dirty="0">
                <a:solidFill>
                  <a:srgbClr val="3C2B98"/>
                </a:solidFill>
                <a:latin typeface="Arial"/>
                <a:cs typeface="Arial"/>
              </a:rPr>
              <a:t>TEACHERS</a:t>
            </a:r>
            <a:endParaRPr sz="9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093334" y="7366521"/>
            <a:ext cx="2849245" cy="187325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0"/>
              </a:spcBef>
            </a:pPr>
            <a:r>
              <a:rPr sz="900" spc="5" dirty="0">
                <a:solidFill>
                  <a:srgbClr val="3C2B98"/>
                </a:solidFill>
                <a:latin typeface="Arial"/>
                <a:cs typeface="Arial"/>
                <a:hlinkClick r:id="rId3"/>
              </a:rPr>
              <a:t>https://www.facebook.com/groups/254963448192823/</a:t>
            </a:r>
            <a:endParaRPr sz="9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093334" y="125904"/>
            <a:ext cx="2849245" cy="1676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900" spc="5" dirty="0">
                <a:solidFill>
                  <a:srgbClr val="3C2B98"/>
                </a:solidFill>
                <a:latin typeface="Arial"/>
                <a:cs typeface="Arial"/>
                <a:hlinkClick r:id="rId4"/>
              </a:rPr>
              <a:t>https://www.facebook.com/groups/254963448192823/</a:t>
            </a:r>
            <a:endParaRPr sz="9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26078" y="128864"/>
            <a:ext cx="3169285" cy="1676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900" spc="35" dirty="0">
                <a:solidFill>
                  <a:srgbClr val="3C2B98"/>
                </a:solidFill>
                <a:latin typeface="Arial"/>
                <a:cs typeface="Arial"/>
              </a:rPr>
              <a:t>WORLD </a:t>
            </a:r>
            <a:r>
              <a:rPr sz="900" spc="30" dirty="0">
                <a:solidFill>
                  <a:srgbClr val="3C2B98"/>
                </a:solidFill>
                <a:latin typeface="Arial"/>
                <a:cs typeface="Arial"/>
              </a:rPr>
              <a:t>ASSOCIATION OF </a:t>
            </a:r>
            <a:r>
              <a:rPr sz="900" spc="40" dirty="0">
                <a:solidFill>
                  <a:srgbClr val="3C2B98"/>
                </a:solidFill>
                <a:latin typeface="Arial"/>
                <a:cs typeface="Arial"/>
              </a:rPr>
              <a:t>TECHNOLOGY </a:t>
            </a:r>
            <a:r>
              <a:rPr sz="900" spc="35" dirty="0">
                <a:solidFill>
                  <a:srgbClr val="3C2B98"/>
                </a:solidFill>
                <a:latin typeface="Arial"/>
                <a:cs typeface="Arial"/>
              </a:rPr>
              <a:t>TEACHERS</a:t>
            </a:r>
            <a:endParaRPr sz="9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237108" y="108370"/>
            <a:ext cx="2862580" cy="1676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  <a:tabLst>
                <a:tab pos="2057400" algn="l"/>
              </a:tabLst>
            </a:pPr>
            <a:r>
              <a:rPr sz="900" spc="5" dirty="0">
                <a:solidFill>
                  <a:srgbClr val="3C2B98"/>
                </a:solidFill>
                <a:latin typeface="Arial"/>
                <a:cs typeface="Arial"/>
                <a:hlinkClick r:id="rId2"/>
              </a:rPr>
              <a:t>www.technologystudent.com</a:t>
            </a:r>
            <a:r>
              <a:rPr sz="900" spc="25" dirty="0">
                <a:solidFill>
                  <a:srgbClr val="3C2B98"/>
                </a:solidFill>
                <a:latin typeface="Arial"/>
                <a:cs typeface="Arial"/>
                <a:hlinkClick r:id="rId2"/>
              </a:rPr>
              <a:t> </a:t>
            </a:r>
            <a:r>
              <a:rPr sz="900" spc="15" dirty="0">
                <a:solidFill>
                  <a:srgbClr val="3C2B98"/>
                </a:solidFill>
                <a:latin typeface="Arial"/>
                <a:cs typeface="Arial"/>
                <a:hlinkClick r:id="rId2"/>
              </a:rPr>
              <a:t>©</a:t>
            </a:r>
            <a:r>
              <a:rPr sz="900" spc="25" dirty="0">
                <a:solidFill>
                  <a:srgbClr val="3C2B98"/>
                </a:solidFill>
                <a:latin typeface="Arial"/>
                <a:cs typeface="Arial"/>
                <a:hlinkClick r:id="rId2"/>
              </a:rPr>
              <a:t> </a:t>
            </a:r>
            <a:r>
              <a:rPr sz="900" spc="10" dirty="0">
                <a:solidFill>
                  <a:srgbClr val="3C2B98"/>
                </a:solidFill>
                <a:latin typeface="Arial"/>
                <a:cs typeface="Arial"/>
              </a:rPr>
              <a:t>2018	</a:t>
            </a:r>
            <a:r>
              <a:rPr sz="900" dirty="0">
                <a:solidFill>
                  <a:srgbClr val="3C2B98"/>
                </a:solidFill>
                <a:latin typeface="Arial"/>
                <a:cs typeface="Arial"/>
              </a:rPr>
              <a:t>V.Ryan </a:t>
            </a:r>
            <a:r>
              <a:rPr sz="900" spc="15" dirty="0">
                <a:solidFill>
                  <a:srgbClr val="3C2B98"/>
                </a:solidFill>
                <a:latin typeface="Arial"/>
                <a:cs typeface="Arial"/>
              </a:rPr>
              <a:t>©</a:t>
            </a:r>
            <a:r>
              <a:rPr sz="900" spc="-60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900" spc="10" dirty="0">
                <a:solidFill>
                  <a:srgbClr val="3C2B98"/>
                </a:solidFill>
                <a:latin typeface="Arial"/>
                <a:cs typeface="Arial"/>
              </a:rPr>
              <a:t>2018</a:t>
            </a:r>
            <a:endParaRPr sz="9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6986" y="86957"/>
            <a:ext cx="10465435" cy="7366634"/>
          </a:xfrm>
          <a:custGeom>
            <a:avLst/>
            <a:gdLst/>
            <a:ahLst/>
            <a:cxnLst/>
            <a:rect l="l" t="t" r="r" b="b"/>
            <a:pathLst>
              <a:path w="10465435" h="7366634">
                <a:moveTo>
                  <a:pt x="0" y="0"/>
                </a:moveTo>
                <a:lnTo>
                  <a:pt x="10464866" y="0"/>
                </a:lnTo>
                <a:lnTo>
                  <a:pt x="10464866" y="7366045"/>
                </a:lnTo>
                <a:lnTo>
                  <a:pt x="0" y="7366045"/>
                </a:lnTo>
                <a:lnTo>
                  <a:pt x="0" y="0"/>
                </a:lnTo>
                <a:close/>
              </a:path>
            </a:pathLst>
          </a:custGeom>
          <a:solidFill>
            <a:srgbClr val="F9F5A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89767" y="479728"/>
            <a:ext cx="10335895" cy="6920230"/>
          </a:xfrm>
          <a:custGeom>
            <a:avLst/>
            <a:gdLst/>
            <a:ahLst/>
            <a:cxnLst/>
            <a:rect l="l" t="t" r="r" b="b"/>
            <a:pathLst>
              <a:path w="10335895" h="6920230">
                <a:moveTo>
                  <a:pt x="0" y="0"/>
                </a:moveTo>
                <a:lnTo>
                  <a:pt x="10335437" y="0"/>
                </a:lnTo>
                <a:lnTo>
                  <a:pt x="10335437" y="6919935"/>
                </a:lnTo>
                <a:lnTo>
                  <a:pt x="0" y="691993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28993" y="5828255"/>
            <a:ext cx="1136905" cy="9113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964457" y="657262"/>
            <a:ext cx="2147763" cy="227407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43464" y="7172052"/>
            <a:ext cx="10231755" cy="203200"/>
          </a:xfrm>
          <a:custGeom>
            <a:avLst/>
            <a:gdLst/>
            <a:ahLst/>
            <a:cxnLst/>
            <a:rect l="l" t="t" r="r" b="b"/>
            <a:pathLst>
              <a:path w="10231755" h="203200">
                <a:moveTo>
                  <a:pt x="0" y="0"/>
                </a:moveTo>
                <a:lnTo>
                  <a:pt x="10231462" y="0"/>
                </a:lnTo>
                <a:lnTo>
                  <a:pt x="10231462" y="203198"/>
                </a:lnTo>
                <a:lnTo>
                  <a:pt x="0" y="203198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19659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5776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99035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46658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94283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41907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58001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621283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668908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716532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751460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789562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83083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87846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926085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964183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00228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04356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091185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138808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176911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21501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256287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303912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351537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1399161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143726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1478537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1526162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157378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1608714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164681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168809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1735715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1783339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1821437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185954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190081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1948439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1996062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2027811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206591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2107187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2154812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220243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2250061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228816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2329437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237706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242468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2459614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249771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253899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258661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2634239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2672337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271044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275171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2799337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2846962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2885065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2923167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296444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301206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305969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3107315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314541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318669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3234315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328194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3316866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3354969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339624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3443867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3491492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3529591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356769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3608967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365659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370421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3742311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378041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3821687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3869312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391693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3964561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400266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4043937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409156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413918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4174114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421221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425349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430111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4348739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4386837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442494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446621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4513837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4561462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4599565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4637667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467894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472656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477419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4821815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485991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490119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4948815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object 116"/>
          <p:cNvSpPr/>
          <p:nvPr/>
        </p:nvSpPr>
        <p:spPr>
          <a:xfrm>
            <a:off x="499644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object 117"/>
          <p:cNvSpPr/>
          <p:nvPr/>
        </p:nvSpPr>
        <p:spPr>
          <a:xfrm>
            <a:off x="5031366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" name="object 118"/>
          <p:cNvSpPr/>
          <p:nvPr/>
        </p:nvSpPr>
        <p:spPr>
          <a:xfrm>
            <a:off x="5069469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" name="object 119"/>
          <p:cNvSpPr/>
          <p:nvPr/>
        </p:nvSpPr>
        <p:spPr>
          <a:xfrm>
            <a:off x="511074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" name="object 120"/>
          <p:cNvSpPr/>
          <p:nvPr/>
        </p:nvSpPr>
        <p:spPr>
          <a:xfrm>
            <a:off x="5158367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" name="object 121"/>
          <p:cNvSpPr/>
          <p:nvPr/>
        </p:nvSpPr>
        <p:spPr>
          <a:xfrm>
            <a:off x="5205992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" name="object 122"/>
          <p:cNvSpPr/>
          <p:nvPr/>
        </p:nvSpPr>
        <p:spPr>
          <a:xfrm>
            <a:off x="5244091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" name="object 123"/>
          <p:cNvSpPr/>
          <p:nvPr/>
        </p:nvSpPr>
        <p:spPr>
          <a:xfrm>
            <a:off x="528219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" name="object 124"/>
          <p:cNvSpPr/>
          <p:nvPr/>
        </p:nvSpPr>
        <p:spPr>
          <a:xfrm>
            <a:off x="5323467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" name="object 125"/>
          <p:cNvSpPr/>
          <p:nvPr/>
        </p:nvSpPr>
        <p:spPr>
          <a:xfrm>
            <a:off x="537109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" name="object 126"/>
          <p:cNvSpPr/>
          <p:nvPr/>
        </p:nvSpPr>
        <p:spPr>
          <a:xfrm>
            <a:off x="541871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" name="object 127"/>
          <p:cNvSpPr/>
          <p:nvPr/>
        </p:nvSpPr>
        <p:spPr>
          <a:xfrm>
            <a:off x="5450465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" name="object 128"/>
          <p:cNvSpPr/>
          <p:nvPr/>
        </p:nvSpPr>
        <p:spPr>
          <a:xfrm>
            <a:off x="548856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" name="object 129"/>
          <p:cNvSpPr/>
          <p:nvPr/>
        </p:nvSpPr>
        <p:spPr>
          <a:xfrm>
            <a:off x="552984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" name="object 130"/>
          <p:cNvSpPr/>
          <p:nvPr/>
        </p:nvSpPr>
        <p:spPr>
          <a:xfrm>
            <a:off x="5577465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" name="object 131"/>
          <p:cNvSpPr/>
          <p:nvPr/>
        </p:nvSpPr>
        <p:spPr>
          <a:xfrm>
            <a:off x="562509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" name="object 132"/>
          <p:cNvSpPr/>
          <p:nvPr/>
        </p:nvSpPr>
        <p:spPr>
          <a:xfrm>
            <a:off x="5672714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" name="object 133"/>
          <p:cNvSpPr/>
          <p:nvPr/>
        </p:nvSpPr>
        <p:spPr>
          <a:xfrm>
            <a:off x="571081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" name="object 134"/>
          <p:cNvSpPr/>
          <p:nvPr/>
        </p:nvSpPr>
        <p:spPr>
          <a:xfrm>
            <a:off x="575209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" name="object 135"/>
          <p:cNvSpPr/>
          <p:nvPr/>
        </p:nvSpPr>
        <p:spPr>
          <a:xfrm>
            <a:off x="5799715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" name="object 136"/>
          <p:cNvSpPr/>
          <p:nvPr/>
        </p:nvSpPr>
        <p:spPr>
          <a:xfrm>
            <a:off x="5847339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" name="object 137"/>
          <p:cNvSpPr/>
          <p:nvPr/>
        </p:nvSpPr>
        <p:spPr>
          <a:xfrm>
            <a:off x="5882266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" name="object 138"/>
          <p:cNvSpPr/>
          <p:nvPr/>
        </p:nvSpPr>
        <p:spPr>
          <a:xfrm>
            <a:off x="5920369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" name="object 139"/>
          <p:cNvSpPr/>
          <p:nvPr/>
        </p:nvSpPr>
        <p:spPr>
          <a:xfrm>
            <a:off x="5961642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" name="object 140"/>
          <p:cNvSpPr/>
          <p:nvPr/>
        </p:nvSpPr>
        <p:spPr>
          <a:xfrm>
            <a:off x="6009267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" name="object 141"/>
          <p:cNvSpPr/>
          <p:nvPr/>
        </p:nvSpPr>
        <p:spPr>
          <a:xfrm>
            <a:off x="605689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" name="object 142"/>
          <p:cNvSpPr/>
          <p:nvPr/>
        </p:nvSpPr>
        <p:spPr>
          <a:xfrm>
            <a:off x="6094990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" name="object 143"/>
          <p:cNvSpPr/>
          <p:nvPr/>
        </p:nvSpPr>
        <p:spPr>
          <a:xfrm>
            <a:off x="6133092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" name="object 144"/>
          <p:cNvSpPr/>
          <p:nvPr/>
        </p:nvSpPr>
        <p:spPr>
          <a:xfrm>
            <a:off x="617436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" name="object 145"/>
          <p:cNvSpPr/>
          <p:nvPr/>
        </p:nvSpPr>
        <p:spPr>
          <a:xfrm>
            <a:off x="622199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" name="object 146"/>
          <p:cNvSpPr/>
          <p:nvPr/>
        </p:nvSpPr>
        <p:spPr>
          <a:xfrm>
            <a:off x="626961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" name="object 147"/>
          <p:cNvSpPr/>
          <p:nvPr/>
        </p:nvSpPr>
        <p:spPr>
          <a:xfrm>
            <a:off x="6307717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" name="object 148"/>
          <p:cNvSpPr/>
          <p:nvPr/>
        </p:nvSpPr>
        <p:spPr>
          <a:xfrm>
            <a:off x="634582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" name="object 149"/>
          <p:cNvSpPr/>
          <p:nvPr/>
        </p:nvSpPr>
        <p:spPr>
          <a:xfrm>
            <a:off x="6387095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" name="object 150"/>
          <p:cNvSpPr/>
          <p:nvPr/>
        </p:nvSpPr>
        <p:spPr>
          <a:xfrm>
            <a:off x="6434719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" name="object 151"/>
          <p:cNvSpPr/>
          <p:nvPr/>
        </p:nvSpPr>
        <p:spPr>
          <a:xfrm>
            <a:off x="648234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" name="object 152"/>
          <p:cNvSpPr/>
          <p:nvPr/>
        </p:nvSpPr>
        <p:spPr>
          <a:xfrm>
            <a:off x="6529968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" name="object 153"/>
          <p:cNvSpPr/>
          <p:nvPr/>
        </p:nvSpPr>
        <p:spPr>
          <a:xfrm>
            <a:off x="656807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" name="object 154"/>
          <p:cNvSpPr/>
          <p:nvPr/>
        </p:nvSpPr>
        <p:spPr>
          <a:xfrm>
            <a:off x="6609343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" name="object 155"/>
          <p:cNvSpPr/>
          <p:nvPr/>
        </p:nvSpPr>
        <p:spPr>
          <a:xfrm>
            <a:off x="6656968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" name="object 156"/>
          <p:cNvSpPr/>
          <p:nvPr/>
        </p:nvSpPr>
        <p:spPr>
          <a:xfrm>
            <a:off x="6704593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" name="object 157"/>
          <p:cNvSpPr/>
          <p:nvPr/>
        </p:nvSpPr>
        <p:spPr>
          <a:xfrm>
            <a:off x="6739520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" name="object 158"/>
          <p:cNvSpPr/>
          <p:nvPr/>
        </p:nvSpPr>
        <p:spPr>
          <a:xfrm>
            <a:off x="6777622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" name="object 159"/>
          <p:cNvSpPr/>
          <p:nvPr/>
        </p:nvSpPr>
        <p:spPr>
          <a:xfrm>
            <a:off x="681889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" name="object 160"/>
          <p:cNvSpPr/>
          <p:nvPr/>
        </p:nvSpPr>
        <p:spPr>
          <a:xfrm>
            <a:off x="686652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" name="object 161"/>
          <p:cNvSpPr/>
          <p:nvPr/>
        </p:nvSpPr>
        <p:spPr>
          <a:xfrm>
            <a:off x="6914145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" name="object 162"/>
          <p:cNvSpPr/>
          <p:nvPr/>
        </p:nvSpPr>
        <p:spPr>
          <a:xfrm>
            <a:off x="6952243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" name="object 163"/>
          <p:cNvSpPr/>
          <p:nvPr/>
        </p:nvSpPr>
        <p:spPr>
          <a:xfrm>
            <a:off x="699034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" name="object 164"/>
          <p:cNvSpPr/>
          <p:nvPr/>
        </p:nvSpPr>
        <p:spPr>
          <a:xfrm>
            <a:off x="703162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" name="object 165"/>
          <p:cNvSpPr/>
          <p:nvPr/>
        </p:nvSpPr>
        <p:spPr>
          <a:xfrm>
            <a:off x="7079245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" name="object 166"/>
          <p:cNvSpPr/>
          <p:nvPr/>
        </p:nvSpPr>
        <p:spPr>
          <a:xfrm>
            <a:off x="7126868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" name="object 167"/>
          <p:cNvSpPr/>
          <p:nvPr/>
        </p:nvSpPr>
        <p:spPr>
          <a:xfrm>
            <a:off x="7203064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" name="object 168"/>
          <p:cNvSpPr/>
          <p:nvPr/>
        </p:nvSpPr>
        <p:spPr>
          <a:xfrm>
            <a:off x="724116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" name="object 169"/>
          <p:cNvSpPr/>
          <p:nvPr/>
        </p:nvSpPr>
        <p:spPr>
          <a:xfrm>
            <a:off x="7282439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" name="object 170"/>
          <p:cNvSpPr/>
          <p:nvPr/>
        </p:nvSpPr>
        <p:spPr>
          <a:xfrm>
            <a:off x="733006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" name="object 171"/>
          <p:cNvSpPr/>
          <p:nvPr/>
        </p:nvSpPr>
        <p:spPr>
          <a:xfrm>
            <a:off x="7377689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" name="object 172"/>
          <p:cNvSpPr/>
          <p:nvPr/>
        </p:nvSpPr>
        <p:spPr>
          <a:xfrm>
            <a:off x="7425312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" name="object 173"/>
          <p:cNvSpPr/>
          <p:nvPr/>
        </p:nvSpPr>
        <p:spPr>
          <a:xfrm>
            <a:off x="746341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" name="object 174"/>
          <p:cNvSpPr/>
          <p:nvPr/>
        </p:nvSpPr>
        <p:spPr>
          <a:xfrm>
            <a:off x="7504689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" name="object 175"/>
          <p:cNvSpPr/>
          <p:nvPr/>
        </p:nvSpPr>
        <p:spPr>
          <a:xfrm>
            <a:off x="755231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" name="object 176"/>
          <p:cNvSpPr/>
          <p:nvPr/>
        </p:nvSpPr>
        <p:spPr>
          <a:xfrm>
            <a:off x="7599937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" name="object 177"/>
          <p:cNvSpPr/>
          <p:nvPr/>
        </p:nvSpPr>
        <p:spPr>
          <a:xfrm>
            <a:off x="7634864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" name="object 178"/>
          <p:cNvSpPr/>
          <p:nvPr/>
        </p:nvSpPr>
        <p:spPr>
          <a:xfrm>
            <a:off x="7672968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" name="object 179"/>
          <p:cNvSpPr/>
          <p:nvPr/>
        </p:nvSpPr>
        <p:spPr>
          <a:xfrm>
            <a:off x="771424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" name="object 180"/>
          <p:cNvSpPr/>
          <p:nvPr/>
        </p:nvSpPr>
        <p:spPr>
          <a:xfrm>
            <a:off x="776186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" name="object 181"/>
          <p:cNvSpPr/>
          <p:nvPr/>
        </p:nvSpPr>
        <p:spPr>
          <a:xfrm>
            <a:off x="7809489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" name="object 182"/>
          <p:cNvSpPr/>
          <p:nvPr/>
        </p:nvSpPr>
        <p:spPr>
          <a:xfrm>
            <a:off x="7847589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" name="object 183"/>
          <p:cNvSpPr/>
          <p:nvPr/>
        </p:nvSpPr>
        <p:spPr>
          <a:xfrm>
            <a:off x="788569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" name="object 184"/>
          <p:cNvSpPr/>
          <p:nvPr/>
        </p:nvSpPr>
        <p:spPr>
          <a:xfrm>
            <a:off x="792696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" name="object 185"/>
          <p:cNvSpPr/>
          <p:nvPr/>
        </p:nvSpPr>
        <p:spPr>
          <a:xfrm>
            <a:off x="7974589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" name="object 186"/>
          <p:cNvSpPr/>
          <p:nvPr/>
        </p:nvSpPr>
        <p:spPr>
          <a:xfrm>
            <a:off x="802221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" name="object 187"/>
          <p:cNvSpPr/>
          <p:nvPr/>
        </p:nvSpPr>
        <p:spPr>
          <a:xfrm>
            <a:off x="8060316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" name="object 188"/>
          <p:cNvSpPr/>
          <p:nvPr/>
        </p:nvSpPr>
        <p:spPr>
          <a:xfrm>
            <a:off x="8098418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" name="object 189"/>
          <p:cNvSpPr/>
          <p:nvPr/>
        </p:nvSpPr>
        <p:spPr>
          <a:xfrm>
            <a:off x="8139693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" name="object 190"/>
          <p:cNvSpPr/>
          <p:nvPr/>
        </p:nvSpPr>
        <p:spPr>
          <a:xfrm>
            <a:off x="8187318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" name="object 191"/>
          <p:cNvSpPr/>
          <p:nvPr/>
        </p:nvSpPr>
        <p:spPr>
          <a:xfrm>
            <a:off x="8234943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" name="object 192"/>
          <p:cNvSpPr/>
          <p:nvPr/>
        </p:nvSpPr>
        <p:spPr>
          <a:xfrm>
            <a:off x="8282566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" name="object 193"/>
          <p:cNvSpPr/>
          <p:nvPr/>
        </p:nvSpPr>
        <p:spPr>
          <a:xfrm>
            <a:off x="8320668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" name="object 194"/>
          <p:cNvSpPr/>
          <p:nvPr/>
        </p:nvSpPr>
        <p:spPr>
          <a:xfrm>
            <a:off x="8361943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" name="object 195"/>
          <p:cNvSpPr/>
          <p:nvPr/>
        </p:nvSpPr>
        <p:spPr>
          <a:xfrm>
            <a:off x="8409568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" name="object 196"/>
          <p:cNvSpPr/>
          <p:nvPr/>
        </p:nvSpPr>
        <p:spPr>
          <a:xfrm>
            <a:off x="845719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" name="object 197"/>
          <p:cNvSpPr/>
          <p:nvPr/>
        </p:nvSpPr>
        <p:spPr>
          <a:xfrm>
            <a:off x="8492118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8" name="object 198"/>
          <p:cNvSpPr/>
          <p:nvPr/>
        </p:nvSpPr>
        <p:spPr>
          <a:xfrm>
            <a:off x="853022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9" name="object 199"/>
          <p:cNvSpPr/>
          <p:nvPr/>
        </p:nvSpPr>
        <p:spPr>
          <a:xfrm>
            <a:off x="8571495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0" name="object 200"/>
          <p:cNvSpPr/>
          <p:nvPr/>
        </p:nvSpPr>
        <p:spPr>
          <a:xfrm>
            <a:off x="861912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1" name="object 201"/>
          <p:cNvSpPr/>
          <p:nvPr/>
        </p:nvSpPr>
        <p:spPr>
          <a:xfrm>
            <a:off x="8666743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2" name="object 202"/>
          <p:cNvSpPr/>
          <p:nvPr/>
        </p:nvSpPr>
        <p:spPr>
          <a:xfrm>
            <a:off x="8704843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3" name="object 203"/>
          <p:cNvSpPr/>
          <p:nvPr/>
        </p:nvSpPr>
        <p:spPr>
          <a:xfrm>
            <a:off x="8742945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4" name="object 204"/>
          <p:cNvSpPr/>
          <p:nvPr/>
        </p:nvSpPr>
        <p:spPr>
          <a:xfrm>
            <a:off x="8784218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5" name="object 205"/>
          <p:cNvSpPr/>
          <p:nvPr/>
        </p:nvSpPr>
        <p:spPr>
          <a:xfrm>
            <a:off x="8831843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6" name="object 206"/>
          <p:cNvSpPr/>
          <p:nvPr/>
        </p:nvSpPr>
        <p:spPr>
          <a:xfrm>
            <a:off x="8879468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7" name="object 207"/>
          <p:cNvSpPr/>
          <p:nvPr/>
        </p:nvSpPr>
        <p:spPr>
          <a:xfrm>
            <a:off x="8911216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8" name="object 208"/>
          <p:cNvSpPr/>
          <p:nvPr/>
        </p:nvSpPr>
        <p:spPr>
          <a:xfrm>
            <a:off x="8949318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9" name="object 209"/>
          <p:cNvSpPr/>
          <p:nvPr/>
        </p:nvSpPr>
        <p:spPr>
          <a:xfrm>
            <a:off x="8990593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0" name="object 210"/>
          <p:cNvSpPr/>
          <p:nvPr/>
        </p:nvSpPr>
        <p:spPr>
          <a:xfrm>
            <a:off x="9038218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1" name="object 211"/>
          <p:cNvSpPr/>
          <p:nvPr/>
        </p:nvSpPr>
        <p:spPr>
          <a:xfrm>
            <a:off x="908584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2" name="object 212"/>
          <p:cNvSpPr/>
          <p:nvPr/>
        </p:nvSpPr>
        <p:spPr>
          <a:xfrm>
            <a:off x="9133466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3" name="object 213"/>
          <p:cNvSpPr/>
          <p:nvPr/>
        </p:nvSpPr>
        <p:spPr>
          <a:xfrm>
            <a:off x="9171568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4" name="object 214"/>
          <p:cNvSpPr/>
          <p:nvPr/>
        </p:nvSpPr>
        <p:spPr>
          <a:xfrm>
            <a:off x="9212843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5" name="object 215"/>
          <p:cNvSpPr/>
          <p:nvPr/>
        </p:nvSpPr>
        <p:spPr>
          <a:xfrm>
            <a:off x="926046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6" name="object 216"/>
          <p:cNvSpPr/>
          <p:nvPr/>
        </p:nvSpPr>
        <p:spPr>
          <a:xfrm>
            <a:off x="930809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7" name="object 217"/>
          <p:cNvSpPr/>
          <p:nvPr/>
        </p:nvSpPr>
        <p:spPr>
          <a:xfrm>
            <a:off x="9343018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8" name="object 218"/>
          <p:cNvSpPr/>
          <p:nvPr/>
        </p:nvSpPr>
        <p:spPr>
          <a:xfrm>
            <a:off x="938112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9" name="object 219"/>
          <p:cNvSpPr/>
          <p:nvPr/>
        </p:nvSpPr>
        <p:spPr>
          <a:xfrm>
            <a:off x="9422395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0" name="object 220"/>
          <p:cNvSpPr/>
          <p:nvPr/>
        </p:nvSpPr>
        <p:spPr>
          <a:xfrm>
            <a:off x="9470018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1" name="object 221"/>
          <p:cNvSpPr/>
          <p:nvPr/>
        </p:nvSpPr>
        <p:spPr>
          <a:xfrm>
            <a:off x="9517643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2" name="object 222"/>
          <p:cNvSpPr/>
          <p:nvPr/>
        </p:nvSpPr>
        <p:spPr>
          <a:xfrm>
            <a:off x="9555743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3" name="object 223"/>
          <p:cNvSpPr/>
          <p:nvPr/>
        </p:nvSpPr>
        <p:spPr>
          <a:xfrm>
            <a:off x="9593845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4" name="object 224"/>
          <p:cNvSpPr/>
          <p:nvPr/>
        </p:nvSpPr>
        <p:spPr>
          <a:xfrm>
            <a:off x="9635118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5" name="object 225"/>
          <p:cNvSpPr/>
          <p:nvPr/>
        </p:nvSpPr>
        <p:spPr>
          <a:xfrm>
            <a:off x="9682743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6" name="object 226"/>
          <p:cNvSpPr/>
          <p:nvPr/>
        </p:nvSpPr>
        <p:spPr>
          <a:xfrm>
            <a:off x="9730368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7" name="object 227"/>
          <p:cNvSpPr/>
          <p:nvPr/>
        </p:nvSpPr>
        <p:spPr>
          <a:xfrm>
            <a:off x="9768470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8" name="object 228"/>
          <p:cNvSpPr/>
          <p:nvPr/>
        </p:nvSpPr>
        <p:spPr>
          <a:xfrm>
            <a:off x="9806572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9" name="object 229"/>
          <p:cNvSpPr/>
          <p:nvPr/>
        </p:nvSpPr>
        <p:spPr>
          <a:xfrm>
            <a:off x="984784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0" name="object 230"/>
          <p:cNvSpPr/>
          <p:nvPr/>
        </p:nvSpPr>
        <p:spPr>
          <a:xfrm>
            <a:off x="989547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1" name="object 231"/>
          <p:cNvSpPr/>
          <p:nvPr/>
        </p:nvSpPr>
        <p:spPr>
          <a:xfrm>
            <a:off x="9943095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2" name="object 232"/>
          <p:cNvSpPr/>
          <p:nvPr/>
        </p:nvSpPr>
        <p:spPr>
          <a:xfrm>
            <a:off x="9990720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3" name="object 233"/>
          <p:cNvSpPr/>
          <p:nvPr/>
        </p:nvSpPr>
        <p:spPr>
          <a:xfrm>
            <a:off x="10028822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4" name="object 234"/>
          <p:cNvSpPr/>
          <p:nvPr/>
        </p:nvSpPr>
        <p:spPr>
          <a:xfrm>
            <a:off x="1007009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5" name="object 235"/>
          <p:cNvSpPr/>
          <p:nvPr/>
        </p:nvSpPr>
        <p:spPr>
          <a:xfrm>
            <a:off x="1011772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6" name="object 236"/>
          <p:cNvSpPr/>
          <p:nvPr/>
        </p:nvSpPr>
        <p:spPr>
          <a:xfrm>
            <a:off x="10165345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7" name="object 237"/>
          <p:cNvSpPr/>
          <p:nvPr/>
        </p:nvSpPr>
        <p:spPr>
          <a:xfrm>
            <a:off x="10200272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8" name="object 238"/>
          <p:cNvSpPr/>
          <p:nvPr/>
        </p:nvSpPr>
        <p:spPr>
          <a:xfrm>
            <a:off x="1023837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9" name="object 239"/>
          <p:cNvSpPr/>
          <p:nvPr/>
        </p:nvSpPr>
        <p:spPr>
          <a:xfrm>
            <a:off x="10279649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0" name="object 240"/>
          <p:cNvSpPr/>
          <p:nvPr/>
        </p:nvSpPr>
        <p:spPr>
          <a:xfrm>
            <a:off x="10327272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1" name="object 241"/>
          <p:cNvSpPr/>
          <p:nvPr/>
        </p:nvSpPr>
        <p:spPr>
          <a:xfrm>
            <a:off x="10374897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2" name="object 242"/>
          <p:cNvSpPr/>
          <p:nvPr/>
        </p:nvSpPr>
        <p:spPr>
          <a:xfrm>
            <a:off x="10412996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3" name="object 243"/>
          <p:cNvSpPr/>
          <p:nvPr/>
        </p:nvSpPr>
        <p:spPr>
          <a:xfrm>
            <a:off x="187913" y="480744"/>
            <a:ext cx="0" cy="6896734"/>
          </a:xfrm>
          <a:custGeom>
            <a:avLst/>
            <a:gdLst/>
            <a:ahLst/>
            <a:cxnLst/>
            <a:rect l="l" t="t" r="r" b="b"/>
            <a:pathLst>
              <a:path h="6896734">
                <a:moveTo>
                  <a:pt x="0" y="0"/>
                </a:moveTo>
                <a:lnTo>
                  <a:pt x="0" y="6896112"/>
                </a:lnTo>
              </a:path>
            </a:pathLst>
          </a:custGeom>
          <a:ln w="179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4" name="object 244"/>
          <p:cNvSpPr/>
          <p:nvPr/>
        </p:nvSpPr>
        <p:spPr>
          <a:xfrm>
            <a:off x="10525719" y="477569"/>
            <a:ext cx="0" cy="6899909"/>
          </a:xfrm>
          <a:custGeom>
            <a:avLst/>
            <a:gdLst/>
            <a:ahLst/>
            <a:cxnLst/>
            <a:rect l="l" t="t" r="r" b="b"/>
            <a:pathLst>
              <a:path h="6899909">
                <a:moveTo>
                  <a:pt x="0" y="0"/>
                </a:moveTo>
                <a:lnTo>
                  <a:pt x="0" y="6899287"/>
                </a:lnTo>
              </a:path>
            </a:pathLst>
          </a:custGeom>
          <a:ln w="179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5" name="object 245"/>
          <p:cNvSpPr txBox="1"/>
          <p:nvPr/>
        </p:nvSpPr>
        <p:spPr>
          <a:xfrm>
            <a:off x="3772425" y="252152"/>
            <a:ext cx="344487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25" dirty="0">
                <a:solidFill>
                  <a:srgbClr val="151616"/>
                </a:solidFill>
                <a:latin typeface="Arial"/>
                <a:cs typeface="Arial"/>
              </a:rPr>
              <a:t>TESTING </a:t>
            </a:r>
            <a:r>
              <a:rPr sz="1400" b="1" spc="15" dirty="0">
                <a:solidFill>
                  <a:srgbClr val="151616"/>
                </a:solidFill>
                <a:latin typeface="Arial"/>
                <a:cs typeface="Arial"/>
              </a:rPr>
              <a:t>OF </a:t>
            </a:r>
            <a:r>
              <a:rPr sz="1400" b="1" spc="25" dirty="0">
                <a:solidFill>
                  <a:srgbClr val="151616"/>
                </a:solidFill>
                <a:latin typeface="Arial"/>
                <a:cs typeface="Arial"/>
              </a:rPr>
              <a:t>FINAL </a:t>
            </a:r>
            <a:r>
              <a:rPr sz="1400" b="1" spc="30" dirty="0">
                <a:solidFill>
                  <a:srgbClr val="151616"/>
                </a:solidFill>
                <a:latin typeface="Arial"/>
                <a:cs typeface="Arial"/>
              </a:rPr>
              <a:t>DEVELOPED</a:t>
            </a:r>
            <a:r>
              <a:rPr sz="1400" b="1" spc="1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b="1" spc="25" dirty="0">
                <a:solidFill>
                  <a:srgbClr val="151616"/>
                </a:solidFill>
                <a:latin typeface="Arial"/>
                <a:cs typeface="Arial"/>
              </a:rPr>
              <a:t>IDEA</a:t>
            </a:r>
            <a:endParaRPr sz="1400">
              <a:latin typeface="Arial"/>
              <a:cs typeface="Arial"/>
            </a:endParaRPr>
          </a:p>
        </p:txBody>
      </p:sp>
      <p:sp>
        <p:nvSpPr>
          <p:cNvPr id="246" name="object 246"/>
          <p:cNvSpPr txBox="1"/>
          <p:nvPr/>
        </p:nvSpPr>
        <p:spPr>
          <a:xfrm>
            <a:off x="9589033" y="226750"/>
            <a:ext cx="79502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25" dirty="0">
                <a:solidFill>
                  <a:srgbClr val="151616"/>
                </a:solidFill>
                <a:latin typeface="Arial"/>
                <a:cs typeface="Arial"/>
              </a:rPr>
              <a:t>SHEET</a:t>
            </a:r>
            <a:r>
              <a:rPr sz="1400" b="1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b="1" spc="-5" dirty="0">
                <a:solidFill>
                  <a:srgbClr val="151616"/>
                </a:solidFill>
                <a:latin typeface="Arial"/>
                <a:cs typeface="Arial"/>
              </a:rPr>
              <a:t>1</a:t>
            </a:r>
            <a:endParaRPr sz="1400">
              <a:latin typeface="Arial"/>
              <a:cs typeface="Arial"/>
            </a:endParaRPr>
          </a:p>
        </p:txBody>
      </p:sp>
      <p:sp>
        <p:nvSpPr>
          <p:cNvPr id="247" name="object 247"/>
          <p:cNvSpPr/>
          <p:nvPr/>
        </p:nvSpPr>
        <p:spPr>
          <a:xfrm>
            <a:off x="179165" y="480765"/>
            <a:ext cx="10354310" cy="0"/>
          </a:xfrm>
          <a:custGeom>
            <a:avLst/>
            <a:gdLst/>
            <a:ahLst/>
            <a:cxnLst/>
            <a:rect l="l" t="t" r="r" b="b"/>
            <a:pathLst>
              <a:path w="10354310">
                <a:moveTo>
                  <a:pt x="0" y="0"/>
                </a:moveTo>
                <a:lnTo>
                  <a:pt x="10354124" y="0"/>
                </a:lnTo>
              </a:path>
            </a:pathLst>
          </a:custGeom>
          <a:ln w="179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8" name="object 248"/>
          <p:cNvSpPr txBox="1"/>
          <p:nvPr/>
        </p:nvSpPr>
        <p:spPr>
          <a:xfrm>
            <a:off x="318024" y="252152"/>
            <a:ext cx="63055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25" dirty="0">
                <a:solidFill>
                  <a:srgbClr val="151616"/>
                </a:solidFill>
                <a:latin typeface="Arial"/>
                <a:cs typeface="Arial"/>
              </a:rPr>
              <a:t>NAME:</a:t>
            </a:r>
            <a:endParaRPr sz="1400">
              <a:latin typeface="Arial"/>
              <a:cs typeface="Arial"/>
            </a:endParaRPr>
          </a:p>
        </p:txBody>
      </p:sp>
      <p:sp>
        <p:nvSpPr>
          <p:cNvPr id="249" name="object 249"/>
          <p:cNvSpPr/>
          <p:nvPr/>
        </p:nvSpPr>
        <p:spPr>
          <a:xfrm>
            <a:off x="433462" y="506033"/>
            <a:ext cx="2779602" cy="166200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0" name="object 250"/>
          <p:cNvSpPr/>
          <p:nvPr/>
        </p:nvSpPr>
        <p:spPr>
          <a:xfrm>
            <a:off x="5498305" y="3465838"/>
            <a:ext cx="0" cy="31115"/>
          </a:xfrm>
          <a:custGeom>
            <a:avLst/>
            <a:gdLst/>
            <a:ahLst/>
            <a:cxnLst/>
            <a:rect l="l" t="t" r="r" b="b"/>
            <a:pathLst>
              <a:path h="31114">
                <a:moveTo>
                  <a:pt x="0" y="30999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1" name="object 251"/>
          <p:cNvSpPr/>
          <p:nvPr/>
        </p:nvSpPr>
        <p:spPr>
          <a:xfrm>
            <a:off x="5515272" y="3465838"/>
            <a:ext cx="0" cy="31115"/>
          </a:xfrm>
          <a:custGeom>
            <a:avLst/>
            <a:gdLst/>
            <a:ahLst/>
            <a:cxnLst/>
            <a:rect l="l" t="t" r="r" b="b"/>
            <a:pathLst>
              <a:path h="31114">
                <a:moveTo>
                  <a:pt x="0" y="30999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2" name="object 252"/>
          <p:cNvSpPr/>
          <p:nvPr/>
        </p:nvSpPr>
        <p:spPr>
          <a:xfrm>
            <a:off x="5532239" y="3465838"/>
            <a:ext cx="0" cy="31115"/>
          </a:xfrm>
          <a:custGeom>
            <a:avLst/>
            <a:gdLst/>
            <a:ahLst/>
            <a:cxnLst/>
            <a:rect l="l" t="t" r="r" b="b"/>
            <a:pathLst>
              <a:path h="31114">
                <a:moveTo>
                  <a:pt x="0" y="30999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3" name="object 253"/>
          <p:cNvSpPr/>
          <p:nvPr/>
        </p:nvSpPr>
        <p:spPr>
          <a:xfrm>
            <a:off x="5549205" y="3465838"/>
            <a:ext cx="0" cy="31115"/>
          </a:xfrm>
          <a:custGeom>
            <a:avLst/>
            <a:gdLst/>
            <a:ahLst/>
            <a:cxnLst/>
            <a:rect l="l" t="t" r="r" b="b"/>
            <a:pathLst>
              <a:path h="31114">
                <a:moveTo>
                  <a:pt x="0" y="30999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4" name="object 254"/>
          <p:cNvSpPr/>
          <p:nvPr/>
        </p:nvSpPr>
        <p:spPr>
          <a:xfrm>
            <a:off x="5566168" y="3445023"/>
            <a:ext cx="0" cy="52069"/>
          </a:xfrm>
          <a:custGeom>
            <a:avLst/>
            <a:gdLst/>
            <a:ahLst/>
            <a:cxnLst/>
            <a:rect l="l" t="t" r="r" b="b"/>
            <a:pathLst>
              <a:path h="52070">
                <a:moveTo>
                  <a:pt x="0" y="51814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5" name="object 255"/>
          <p:cNvSpPr/>
          <p:nvPr/>
        </p:nvSpPr>
        <p:spPr>
          <a:xfrm>
            <a:off x="5583135" y="3465838"/>
            <a:ext cx="0" cy="31115"/>
          </a:xfrm>
          <a:custGeom>
            <a:avLst/>
            <a:gdLst/>
            <a:ahLst/>
            <a:cxnLst/>
            <a:rect l="l" t="t" r="r" b="b"/>
            <a:pathLst>
              <a:path h="31114">
                <a:moveTo>
                  <a:pt x="0" y="30999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6" name="object 256"/>
          <p:cNvSpPr/>
          <p:nvPr/>
        </p:nvSpPr>
        <p:spPr>
          <a:xfrm>
            <a:off x="5600101" y="3465838"/>
            <a:ext cx="0" cy="31115"/>
          </a:xfrm>
          <a:custGeom>
            <a:avLst/>
            <a:gdLst/>
            <a:ahLst/>
            <a:cxnLst/>
            <a:rect l="l" t="t" r="r" b="b"/>
            <a:pathLst>
              <a:path h="31114">
                <a:moveTo>
                  <a:pt x="0" y="30999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7" name="object 257"/>
          <p:cNvSpPr/>
          <p:nvPr/>
        </p:nvSpPr>
        <p:spPr>
          <a:xfrm>
            <a:off x="5617069" y="3465838"/>
            <a:ext cx="0" cy="31115"/>
          </a:xfrm>
          <a:custGeom>
            <a:avLst/>
            <a:gdLst/>
            <a:ahLst/>
            <a:cxnLst/>
            <a:rect l="l" t="t" r="r" b="b"/>
            <a:pathLst>
              <a:path h="31114">
                <a:moveTo>
                  <a:pt x="0" y="30999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8" name="object 258"/>
          <p:cNvSpPr/>
          <p:nvPr/>
        </p:nvSpPr>
        <p:spPr>
          <a:xfrm>
            <a:off x="5634036" y="3465838"/>
            <a:ext cx="0" cy="31115"/>
          </a:xfrm>
          <a:custGeom>
            <a:avLst/>
            <a:gdLst/>
            <a:ahLst/>
            <a:cxnLst/>
            <a:rect l="l" t="t" r="r" b="b"/>
            <a:pathLst>
              <a:path h="31114">
                <a:moveTo>
                  <a:pt x="0" y="30999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9" name="object 259"/>
          <p:cNvSpPr/>
          <p:nvPr/>
        </p:nvSpPr>
        <p:spPr>
          <a:xfrm>
            <a:off x="5666842" y="3465838"/>
            <a:ext cx="0" cy="31115"/>
          </a:xfrm>
          <a:custGeom>
            <a:avLst/>
            <a:gdLst/>
            <a:ahLst/>
            <a:cxnLst/>
            <a:rect l="l" t="t" r="r" b="b"/>
            <a:pathLst>
              <a:path h="31114">
                <a:moveTo>
                  <a:pt x="0" y="30999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0" name="object 260"/>
          <p:cNvSpPr/>
          <p:nvPr/>
        </p:nvSpPr>
        <p:spPr>
          <a:xfrm>
            <a:off x="5683810" y="3465838"/>
            <a:ext cx="0" cy="31115"/>
          </a:xfrm>
          <a:custGeom>
            <a:avLst/>
            <a:gdLst/>
            <a:ahLst/>
            <a:cxnLst/>
            <a:rect l="l" t="t" r="r" b="b"/>
            <a:pathLst>
              <a:path h="31114">
                <a:moveTo>
                  <a:pt x="0" y="30999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1" name="object 261"/>
          <p:cNvSpPr/>
          <p:nvPr/>
        </p:nvSpPr>
        <p:spPr>
          <a:xfrm>
            <a:off x="5700772" y="3465838"/>
            <a:ext cx="0" cy="31115"/>
          </a:xfrm>
          <a:custGeom>
            <a:avLst/>
            <a:gdLst/>
            <a:ahLst/>
            <a:cxnLst/>
            <a:rect l="l" t="t" r="r" b="b"/>
            <a:pathLst>
              <a:path h="31114">
                <a:moveTo>
                  <a:pt x="0" y="30999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2" name="object 262"/>
          <p:cNvSpPr/>
          <p:nvPr/>
        </p:nvSpPr>
        <p:spPr>
          <a:xfrm>
            <a:off x="5717739" y="3465838"/>
            <a:ext cx="0" cy="31115"/>
          </a:xfrm>
          <a:custGeom>
            <a:avLst/>
            <a:gdLst/>
            <a:ahLst/>
            <a:cxnLst/>
            <a:rect l="l" t="t" r="r" b="b"/>
            <a:pathLst>
              <a:path h="31114">
                <a:moveTo>
                  <a:pt x="0" y="30999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3" name="object 263"/>
          <p:cNvSpPr/>
          <p:nvPr/>
        </p:nvSpPr>
        <p:spPr>
          <a:xfrm>
            <a:off x="5734706" y="3445023"/>
            <a:ext cx="0" cy="52069"/>
          </a:xfrm>
          <a:custGeom>
            <a:avLst/>
            <a:gdLst/>
            <a:ahLst/>
            <a:cxnLst/>
            <a:rect l="l" t="t" r="r" b="b"/>
            <a:pathLst>
              <a:path h="52070">
                <a:moveTo>
                  <a:pt x="0" y="51814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4" name="object 264"/>
          <p:cNvSpPr/>
          <p:nvPr/>
        </p:nvSpPr>
        <p:spPr>
          <a:xfrm>
            <a:off x="5751673" y="3465838"/>
            <a:ext cx="0" cy="31115"/>
          </a:xfrm>
          <a:custGeom>
            <a:avLst/>
            <a:gdLst/>
            <a:ahLst/>
            <a:cxnLst/>
            <a:rect l="l" t="t" r="r" b="b"/>
            <a:pathLst>
              <a:path h="31114">
                <a:moveTo>
                  <a:pt x="0" y="30999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5" name="object 265"/>
          <p:cNvSpPr/>
          <p:nvPr/>
        </p:nvSpPr>
        <p:spPr>
          <a:xfrm>
            <a:off x="5768635" y="3465838"/>
            <a:ext cx="0" cy="31115"/>
          </a:xfrm>
          <a:custGeom>
            <a:avLst/>
            <a:gdLst/>
            <a:ahLst/>
            <a:cxnLst/>
            <a:rect l="l" t="t" r="r" b="b"/>
            <a:pathLst>
              <a:path h="31114">
                <a:moveTo>
                  <a:pt x="0" y="30999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6" name="object 266"/>
          <p:cNvSpPr/>
          <p:nvPr/>
        </p:nvSpPr>
        <p:spPr>
          <a:xfrm>
            <a:off x="5785603" y="3465838"/>
            <a:ext cx="0" cy="31115"/>
          </a:xfrm>
          <a:custGeom>
            <a:avLst/>
            <a:gdLst/>
            <a:ahLst/>
            <a:cxnLst/>
            <a:rect l="l" t="t" r="r" b="b"/>
            <a:pathLst>
              <a:path h="31114">
                <a:moveTo>
                  <a:pt x="0" y="30999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7" name="object 267"/>
          <p:cNvSpPr/>
          <p:nvPr/>
        </p:nvSpPr>
        <p:spPr>
          <a:xfrm>
            <a:off x="5802570" y="3465838"/>
            <a:ext cx="0" cy="31115"/>
          </a:xfrm>
          <a:custGeom>
            <a:avLst/>
            <a:gdLst/>
            <a:ahLst/>
            <a:cxnLst/>
            <a:rect l="l" t="t" r="r" b="b"/>
            <a:pathLst>
              <a:path h="31114">
                <a:moveTo>
                  <a:pt x="0" y="30999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8" name="object 268"/>
          <p:cNvSpPr/>
          <p:nvPr/>
        </p:nvSpPr>
        <p:spPr>
          <a:xfrm>
            <a:off x="5518007" y="3349868"/>
            <a:ext cx="26670" cy="0"/>
          </a:xfrm>
          <a:custGeom>
            <a:avLst/>
            <a:gdLst/>
            <a:ahLst/>
            <a:cxnLst/>
            <a:rect l="l" t="t" r="r" b="b"/>
            <a:pathLst>
              <a:path w="26670">
                <a:moveTo>
                  <a:pt x="0" y="0"/>
                </a:moveTo>
                <a:lnTo>
                  <a:pt x="26352" y="0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9" name="object 269"/>
          <p:cNvSpPr/>
          <p:nvPr/>
        </p:nvSpPr>
        <p:spPr>
          <a:xfrm>
            <a:off x="5576489" y="3349868"/>
            <a:ext cx="26670" cy="0"/>
          </a:xfrm>
          <a:custGeom>
            <a:avLst/>
            <a:gdLst/>
            <a:ahLst/>
            <a:cxnLst/>
            <a:rect l="l" t="t" r="r" b="b"/>
            <a:pathLst>
              <a:path w="26670">
                <a:moveTo>
                  <a:pt x="0" y="0"/>
                </a:moveTo>
                <a:lnTo>
                  <a:pt x="26352" y="0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0" name="object 270"/>
          <p:cNvSpPr/>
          <p:nvPr/>
        </p:nvSpPr>
        <p:spPr>
          <a:xfrm>
            <a:off x="5632289" y="3349868"/>
            <a:ext cx="26670" cy="0"/>
          </a:xfrm>
          <a:custGeom>
            <a:avLst/>
            <a:gdLst/>
            <a:ahLst/>
            <a:cxnLst/>
            <a:rect l="l" t="t" r="r" b="b"/>
            <a:pathLst>
              <a:path w="26670">
                <a:moveTo>
                  <a:pt x="0" y="0"/>
                </a:moveTo>
                <a:lnTo>
                  <a:pt x="26352" y="0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1" name="object 271"/>
          <p:cNvSpPr/>
          <p:nvPr/>
        </p:nvSpPr>
        <p:spPr>
          <a:xfrm>
            <a:off x="5460516" y="3349868"/>
            <a:ext cx="26670" cy="0"/>
          </a:xfrm>
          <a:custGeom>
            <a:avLst/>
            <a:gdLst/>
            <a:ahLst/>
            <a:cxnLst/>
            <a:rect l="l" t="t" r="r" b="b"/>
            <a:pathLst>
              <a:path w="26670">
                <a:moveTo>
                  <a:pt x="0" y="0"/>
                </a:moveTo>
                <a:lnTo>
                  <a:pt x="26352" y="0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2" name="object 272"/>
          <p:cNvSpPr/>
          <p:nvPr/>
        </p:nvSpPr>
        <p:spPr>
          <a:xfrm>
            <a:off x="5695563" y="3349868"/>
            <a:ext cx="26670" cy="0"/>
          </a:xfrm>
          <a:custGeom>
            <a:avLst/>
            <a:gdLst/>
            <a:ahLst/>
            <a:cxnLst/>
            <a:rect l="l" t="t" r="r" b="b"/>
            <a:pathLst>
              <a:path w="26670">
                <a:moveTo>
                  <a:pt x="0" y="0"/>
                </a:moveTo>
                <a:lnTo>
                  <a:pt x="26348" y="0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3" name="object 273"/>
          <p:cNvSpPr/>
          <p:nvPr/>
        </p:nvSpPr>
        <p:spPr>
          <a:xfrm>
            <a:off x="5752490" y="3349868"/>
            <a:ext cx="26670" cy="0"/>
          </a:xfrm>
          <a:custGeom>
            <a:avLst/>
            <a:gdLst/>
            <a:ahLst/>
            <a:cxnLst/>
            <a:rect l="l" t="t" r="r" b="b"/>
            <a:pathLst>
              <a:path w="26670">
                <a:moveTo>
                  <a:pt x="0" y="0"/>
                </a:moveTo>
                <a:lnTo>
                  <a:pt x="26352" y="0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4" name="object 274"/>
          <p:cNvSpPr/>
          <p:nvPr/>
        </p:nvSpPr>
        <p:spPr>
          <a:xfrm>
            <a:off x="5807167" y="3349868"/>
            <a:ext cx="26670" cy="0"/>
          </a:xfrm>
          <a:custGeom>
            <a:avLst/>
            <a:gdLst/>
            <a:ahLst/>
            <a:cxnLst/>
            <a:rect l="l" t="t" r="r" b="b"/>
            <a:pathLst>
              <a:path w="26670">
                <a:moveTo>
                  <a:pt x="0" y="0"/>
                </a:moveTo>
                <a:lnTo>
                  <a:pt x="26347" y="0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5" name="object 275"/>
          <p:cNvSpPr/>
          <p:nvPr/>
        </p:nvSpPr>
        <p:spPr>
          <a:xfrm>
            <a:off x="5440366" y="3258039"/>
            <a:ext cx="0" cy="52705"/>
          </a:xfrm>
          <a:custGeom>
            <a:avLst/>
            <a:gdLst/>
            <a:ahLst/>
            <a:cxnLst/>
            <a:rect l="l" t="t" r="r" b="b"/>
            <a:pathLst>
              <a:path h="52704">
                <a:moveTo>
                  <a:pt x="0" y="0"/>
                </a:moveTo>
                <a:lnTo>
                  <a:pt x="0" y="5213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6" name="object 276"/>
          <p:cNvSpPr/>
          <p:nvPr/>
        </p:nvSpPr>
        <p:spPr>
          <a:xfrm>
            <a:off x="5455461" y="3258039"/>
            <a:ext cx="0" cy="20955"/>
          </a:xfrm>
          <a:custGeom>
            <a:avLst/>
            <a:gdLst/>
            <a:ahLst/>
            <a:cxnLst/>
            <a:rect l="l" t="t" r="r" b="b"/>
            <a:pathLst>
              <a:path h="20954">
                <a:moveTo>
                  <a:pt x="0" y="0"/>
                </a:moveTo>
                <a:lnTo>
                  <a:pt x="0" y="20576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7" name="object 277"/>
          <p:cNvSpPr/>
          <p:nvPr/>
        </p:nvSpPr>
        <p:spPr>
          <a:xfrm>
            <a:off x="5470804" y="3258039"/>
            <a:ext cx="0" cy="52705"/>
          </a:xfrm>
          <a:custGeom>
            <a:avLst/>
            <a:gdLst/>
            <a:ahLst/>
            <a:cxnLst/>
            <a:rect l="l" t="t" r="r" b="b"/>
            <a:pathLst>
              <a:path h="52704">
                <a:moveTo>
                  <a:pt x="0" y="0"/>
                </a:moveTo>
                <a:lnTo>
                  <a:pt x="0" y="5213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8" name="object 278"/>
          <p:cNvSpPr/>
          <p:nvPr/>
        </p:nvSpPr>
        <p:spPr>
          <a:xfrm>
            <a:off x="5485895" y="3258039"/>
            <a:ext cx="0" cy="20955"/>
          </a:xfrm>
          <a:custGeom>
            <a:avLst/>
            <a:gdLst/>
            <a:ahLst/>
            <a:cxnLst/>
            <a:rect l="l" t="t" r="r" b="b"/>
            <a:pathLst>
              <a:path h="20954">
                <a:moveTo>
                  <a:pt x="0" y="0"/>
                </a:moveTo>
                <a:lnTo>
                  <a:pt x="0" y="20576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9" name="object 279"/>
          <p:cNvSpPr/>
          <p:nvPr/>
        </p:nvSpPr>
        <p:spPr>
          <a:xfrm>
            <a:off x="5498143" y="3258039"/>
            <a:ext cx="0" cy="52705"/>
          </a:xfrm>
          <a:custGeom>
            <a:avLst/>
            <a:gdLst/>
            <a:ahLst/>
            <a:cxnLst/>
            <a:rect l="l" t="t" r="r" b="b"/>
            <a:pathLst>
              <a:path h="52704">
                <a:moveTo>
                  <a:pt x="0" y="0"/>
                </a:moveTo>
                <a:lnTo>
                  <a:pt x="0" y="5213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0" name="object 280"/>
          <p:cNvSpPr/>
          <p:nvPr/>
        </p:nvSpPr>
        <p:spPr>
          <a:xfrm>
            <a:off x="5513234" y="3258039"/>
            <a:ext cx="0" cy="20955"/>
          </a:xfrm>
          <a:custGeom>
            <a:avLst/>
            <a:gdLst/>
            <a:ahLst/>
            <a:cxnLst/>
            <a:rect l="l" t="t" r="r" b="b"/>
            <a:pathLst>
              <a:path h="20954">
                <a:moveTo>
                  <a:pt x="0" y="0"/>
                </a:moveTo>
                <a:lnTo>
                  <a:pt x="0" y="20576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1" name="object 281"/>
          <p:cNvSpPr/>
          <p:nvPr/>
        </p:nvSpPr>
        <p:spPr>
          <a:xfrm>
            <a:off x="5528581" y="3258039"/>
            <a:ext cx="0" cy="52705"/>
          </a:xfrm>
          <a:custGeom>
            <a:avLst/>
            <a:gdLst/>
            <a:ahLst/>
            <a:cxnLst/>
            <a:rect l="l" t="t" r="r" b="b"/>
            <a:pathLst>
              <a:path h="52704">
                <a:moveTo>
                  <a:pt x="0" y="0"/>
                </a:moveTo>
                <a:lnTo>
                  <a:pt x="0" y="5213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2" name="object 282"/>
          <p:cNvSpPr/>
          <p:nvPr/>
        </p:nvSpPr>
        <p:spPr>
          <a:xfrm>
            <a:off x="5543672" y="3258039"/>
            <a:ext cx="0" cy="20955"/>
          </a:xfrm>
          <a:custGeom>
            <a:avLst/>
            <a:gdLst/>
            <a:ahLst/>
            <a:cxnLst/>
            <a:rect l="l" t="t" r="r" b="b"/>
            <a:pathLst>
              <a:path h="20954">
                <a:moveTo>
                  <a:pt x="0" y="0"/>
                </a:moveTo>
                <a:lnTo>
                  <a:pt x="0" y="20576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3" name="object 283"/>
          <p:cNvSpPr/>
          <p:nvPr/>
        </p:nvSpPr>
        <p:spPr>
          <a:xfrm>
            <a:off x="5557607" y="3258039"/>
            <a:ext cx="0" cy="52705"/>
          </a:xfrm>
          <a:custGeom>
            <a:avLst/>
            <a:gdLst/>
            <a:ahLst/>
            <a:cxnLst/>
            <a:rect l="l" t="t" r="r" b="b"/>
            <a:pathLst>
              <a:path h="52704">
                <a:moveTo>
                  <a:pt x="0" y="0"/>
                </a:moveTo>
                <a:lnTo>
                  <a:pt x="0" y="5213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4" name="object 284"/>
          <p:cNvSpPr/>
          <p:nvPr/>
        </p:nvSpPr>
        <p:spPr>
          <a:xfrm>
            <a:off x="5572698" y="3258039"/>
            <a:ext cx="0" cy="20955"/>
          </a:xfrm>
          <a:custGeom>
            <a:avLst/>
            <a:gdLst/>
            <a:ahLst/>
            <a:cxnLst/>
            <a:rect l="l" t="t" r="r" b="b"/>
            <a:pathLst>
              <a:path h="20954">
                <a:moveTo>
                  <a:pt x="0" y="0"/>
                </a:moveTo>
                <a:lnTo>
                  <a:pt x="0" y="20576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5" name="object 285"/>
          <p:cNvSpPr/>
          <p:nvPr/>
        </p:nvSpPr>
        <p:spPr>
          <a:xfrm>
            <a:off x="5588045" y="3258039"/>
            <a:ext cx="0" cy="52705"/>
          </a:xfrm>
          <a:custGeom>
            <a:avLst/>
            <a:gdLst/>
            <a:ahLst/>
            <a:cxnLst/>
            <a:rect l="l" t="t" r="r" b="b"/>
            <a:pathLst>
              <a:path h="52704">
                <a:moveTo>
                  <a:pt x="0" y="0"/>
                </a:moveTo>
                <a:lnTo>
                  <a:pt x="0" y="5213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6" name="object 286"/>
          <p:cNvSpPr/>
          <p:nvPr/>
        </p:nvSpPr>
        <p:spPr>
          <a:xfrm>
            <a:off x="5603137" y="3258039"/>
            <a:ext cx="0" cy="20955"/>
          </a:xfrm>
          <a:custGeom>
            <a:avLst/>
            <a:gdLst/>
            <a:ahLst/>
            <a:cxnLst/>
            <a:rect l="l" t="t" r="r" b="b"/>
            <a:pathLst>
              <a:path h="20954">
                <a:moveTo>
                  <a:pt x="0" y="0"/>
                </a:moveTo>
                <a:lnTo>
                  <a:pt x="0" y="20576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7" name="object 287"/>
          <p:cNvSpPr/>
          <p:nvPr/>
        </p:nvSpPr>
        <p:spPr>
          <a:xfrm>
            <a:off x="5615385" y="3258039"/>
            <a:ext cx="0" cy="52705"/>
          </a:xfrm>
          <a:custGeom>
            <a:avLst/>
            <a:gdLst/>
            <a:ahLst/>
            <a:cxnLst/>
            <a:rect l="l" t="t" r="r" b="b"/>
            <a:pathLst>
              <a:path h="52704">
                <a:moveTo>
                  <a:pt x="0" y="0"/>
                </a:moveTo>
                <a:lnTo>
                  <a:pt x="0" y="5213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8" name="object 288"/>
          <p:cNvSpPr/>
          <p:nvPr/>
        </p:nvSpPr>
        <p:spPr>
          <a:xfrm>
            <a:off x="5630475" y="3258039"/>
            <a:ext cx="0" cy="20955"/>
          </a:xfrm>
          <a:custGeom>
            <a:avLst/>
            <a:gdLst/>
            <a:ahLst/>
            <a:cxnLst/>
            <a:rect l="l" t="t" r="r" b="b"/>
            <a:pathLst>
              <a:path h="20954">
                <a:moveTo>
                  <a:pt x="0" y="0"/>
                </a:moveTo>
                <a:lnTo>
                  <a:pt x="0" y="20576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9" name="object 289"/>
          <p:cNvSpPr/>
          <p:nvPr/>
        </p:nvSpPr>
        <p:spPr>
          <a:xfrm>
            <a:off x="5645819" y="3258039"/>
            <a:ext cx="0" cy="52705"/>
          </a:xfrm>
          <a:custGeom>
            <a:avLst/>
            <a:gdLst/>
            <a:ahLst/>
            <a:cxnLst/>
            <a:rect l="l" t="t" r="r" b="b"/>
            <a:pathLst>
              <a:path h="52704">
                <a:moveTo>
                  <a:pt x="0" y="0"/>
                </a:moveTo>
                <a:lnTo>
                  <a:pt x="0" y="5213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0" name="object 290"/>
          <p:cNvSpPr/>
          <p:nvPr/>
        </p:nvSpPr>
        <p:spPr>
          <a:xfrm>
            <a:off x="5660913" y="3258039"/>
            <a:ext cx="0" cy="20955"/>
          </a:xfrm>
          <a:custGeom>
            <a:avLst/>
            <a:gdLst/>
            <a:ahLst/>
            <a:cxnLst/>
            <a:rect l="l" t="t" r="r" b="b"/>
            <a:pathLst>
              <a:path h="20954">
                <a:moveTo>
                  <a:pt x="0" y="0"/>
                </a:moveTo>
                <a:lnTo>
                  <a:pt x="0" y="20576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1" name="object 291"/>
          <p:cNvSpPr/>
          <p:nvPr/>
        </p:nvSpPr>
        <p:spPr>
          <a:xfrm>
            <a:off x="5675975" y="3258039"/>
            <a:ext cx="0" cy="52705"/>
          </a:xfrm>
          <a:custGeom>
            <a:avLst/>
            <a:gdLst/>
            <a:ahLst/>
            <a:cxnLst/>
            <a:rect l="l" t="t" r="r" b="b"/>
            <a:pathLst>
              <a:path h="52704">
                <a:moveTo>
                  <a:pt x="0" y="0"/>
                </a:moveTo>
                <a:lnTo>
                  <a:pt x="0" y="5213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2" name="object 292"/>
          <p:cNvSpPr/>
          <p:nvPr/>
        </p:nvSpPr>
        <p:spPr>
          <a:xfrm>
            <a:off x="5691066" y="3258039"/>
            <a:ext cx="0" cy="20955"/>
          </a:xfrm>
          <a:custGeom>
            <a:avLst/>
            <a:gdLst/>
            <a:ahLst/>
            <a:cxnLst/>
            <a:rect l="l" t="t" r="r" b="b"/>
            <a:pathLst>
              <a:path h="20954">
                <a:moveTo>
                  <a:pt x="0" y="0"/>
                </a:moveTo>
                <a:lnTo>
                  <a:pt x="0" y="20576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3" name="object 293"/>
          <p:cNvSpPr/>
          <p:nvPr/>
        </p:nvSpPr>
        <p:spPr>
          <a:xfrm>
            <a:off x="5706413" y="3258039"/>
            <a:ext cx="0" cy="52705"/>
          </a:xfrm>
          <a:custGeom>
            <a:avLst/>
            <a:gdLst/>
            <a:ahLst/>
            <a:cxnLst/>
            <a:rect l="l" t="t" r="r" b="b"/>
            <a:pathLst>
              <a:path h="52704">
                <a:moveTo>
                  <a:pt x="0" y="0"/>
                </a:moveTo>
                <a:lnTo>
                  <a:pt x="0" y="5213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4" name="object 294"/>
          <p:cNvSpPr/>
          <p:nvPr/>
        </p:nvSpPr>
        <p:spPr>
          <a:xfrm>
            <a:off x="5721505" y="3258039"/>
            <a:ext cx="0" cy="20955"/>
          </a:xfrm>
          <a:custGeom>
            <a:avLst/>
            <a:gdLst/>
            <a:ahLst/>
            <a:cxnLst/>
            <a:rect l="l" t="t" r="r" b="b"/>
            <a:pathLst>
              <a:path h="20954">
                <a:moveTo>
                  <a:pt x="0" y="0"/>
                </a:moveTo>
                <a:lnTo>
                  <a:pt x="0" y="20576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5" name="object 295"/>
          <p:cNvSpPr/>
          <p:nvPr/>
        </p:nvSpPr>
        <p:spPr>
          <a:xfrm>
            <a:off x="5733752" y="3258039"/>
            <a:ext cx="0" cy="52705"/>
          </a:xfrm>
          <a:custGeom>
            <a:avLst/>
            <a:gdLst/>
            <a:ahLst/>
            <a:cxnLst/>
            <a:rect l="l" t="t" r="r" b="b"/>
            <a:pathLst>
              <a:path h="52704">
                <a:moveTo>
                  <a:pt x="0" y="0"/>
                </a:moveTo>
                <a:lnTo>
                  <a:pt x="0" y="5213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6" name="object 296"/>
          <p:cNvSpPr/>
          <p:nvPr/>
        </p:nvSpPr>
        <p:spPr>
          <a:xfrm>
            <a:off x="5748844" y="3258039"/>
            <a:ext cx="0" cy="20955"/>
          </a:xfrm>
          <a:custGeom>
            <a:avLst/>
            <a:gdLst/>
            <a:ahLst/>
            <a:cxnLst/>
            <a:rect l="l" t="t" r="r" b="b"/>
            <a:pathLst>
              <a:path h="20954">
                <a:moveTo>
                  <a:pt x="0" y="0"/>
                </a:moveTo>
                <a:lnTo>
                  <a:pt x="0" y="20576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7" name="object 297"/>
          <p:cNvSpPr/>
          <p:nvPr/>
        </p:nvSpPr>
        <p:spPr>
          <a:xfrm>
            <a:off x="5764186" y="3258039"/>
            <a:ext cx="0" cy="52705"/>
          </a:xfrm>
          <a:custGeom>
            <a:avLst/>
            <a:gdLst/>
            <a:ahLst/>
            <a:cxnLst/>
            <a:rect l="l" t="t" r="r" b="b"/>
            <a:pathLst>
              <a:path h="52704">
                <a:moveTo>
                  <a:pt x="0" y="0"/>
                </a:moveTo>
                <a:lnTo>
                  <a:pt x="0" y="5213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8" name="object 298"/>
          <p:cNvSpPr/>
          <p:nvPr/>
        </p:nvSpPr>
        <p:spPr>
          <a:xfrm>
            <a:off x="5779280" y="3258039"/>
            <a:ext cx="0" cy="20955"/>
          </a:xfrm>
          <a:custGeom>
            <a:avLst/>
            <a:gdLst/>
            <a:ahLst/>
            <a:cxnLst/>
            <a:rect l="l" t="t" r="r" b="b"/>
            <a:pathLst>
              <a:path h="20954">
                <a:moveTo>
                  <a:pt x="0" y="0"/>
                </a:moveTo>
                <a:lnTo>
                  <a:pt x="0" y="20576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9" name="object 299"/>
          <p:cNvSpPr/>
          <p:nvPr/>
        </p:nvSpPr>
        <p:spPr>
          <a:xfrm>
            <a:off x="5793216" y="3258039"/>
            <a:ext cx="0" cy="52705"/>
          </a:xfrm>
          <a:custGeom>
            <a:avLst/>
            <a:gdLst/>
            <a:ahLst/>
            <a:cxnLst/>
            <a:rect l="l" t="t" r="r" b="b"/>
            <a:pathLst>
              <a:path h="52704">
                <a:moveTo>
                  <a:pt x="0" y="0"/>
                </a:moveTo>
                <a:lnTo>
                  <a:pt x="0" y="5213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0" name="object 300"/>
          <p:cNvSpPr/>
          <p:nvPr/>
        </p:nvSpPr>
        <p:spPr>
          <a:xfrm>
            <a:off x="5808308" y="3258039"/>
            <a:ext cx="0" cy="20955"/>
          </a:xfrm>
          <a:custGeom>
            <a:avLst/>
            <a:gdLst/>
            <a:ahLst/>
            <a:cxnLst/>
            <a:rect l="l" t="t" r="r" b="b"/>
            <a:pathLst>
              <a:path h="20954">
                <a:moveTo>
                  <a:pt x="0" y="0"/>
                </a:moveTo>
                <a:lnTo>
                  <a:pt x="0" y="20576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1" name="object 301"/>
          <p:cNvSpPr/>
          <p:nvPr/>
        </p:nvSpPr>
        <p:spPr>
          <a:xfrm>
            <a:off x="5823654" y="3258039"/>
            <a:ext cx="0" cy="52705"/>
          </a:xfrm>
          <a:custGeom>
            <a:avLst/>
            <a:gdLst/>
            <a:ahLst/>
            <a:cxnLst/>
            <a:rect l="l" t="t" r="r" b="b"/>
            <a:pathLst>
              <a:path h="52704">
                <a:moveTo>
                  <a:pt x="0" y="0"/>
                </a:moveTo>
                <a:lnTo>
                  <a:pt x="0" y="5213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2" name="object 302"/>
          <p:cNvSpPr/>
          <p:nvPr/>
        </p:nvSpPr>
        <p:spPr>
          <a:xfrm>
            <a:off x="5838746" y="3258039"/>
            <a:ext cx="0" cy="20955"/>
          </a:xfrm>
          <a:custGeom>
            <a:avLst/>
            <a:gdLst/>
            <a:ahLst/>
            <a:cxnLst/>
            <a:rect l="l" t="t" r="r" b="b"/>
            <a:pathLst>
              <a:path h="20954">
                <a:moveTo>
                  <a:pt x="0" y="0"/>
                </a:moveTo>
                <a:lnTo>
                  <a:pt x="0" y="20576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3" name="object 303"/>
          <p:cNvSpPr/>
          <p:nvPr/>
        </p:nvSpPr>
        <p:spPr>
          <a:xfrm>
            <a:off x="5850990" y="3258039"/>
            <a:ext cx="0" cy="52705"/>
          </a:xfrm>
          <a:custGeom>
            <a:avLst/>
            <a:gdLst/>
            <a:ahLst/>
            <a:cxnLst/>
            <a:rect l="l" t="t" r="r" b="b"/>
            <a:pathLst>
              <a:path h="52704">
                <a:moveTo>
                  <a:pt x="0" y="0"/>
                </a:moveTo>
                <a:lnTo>
                  <a:pt x="0" y="5213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4" name="object 304"/>
          <p:cNvSpPr/>
          <p:nvPr/>
        </p:nvSpPr>
        <p:spPr>
          <a:xfrm>
            <a:off x="5866084" y="3258039"/>
            <a:ext cx="0" cy="20955"/>
          </a:xfrm>
          <a:custGeom>
            <a:avLst/>
            <a:gdLst/>
            <a:ahLst/>
            <a:cxnLst/>
            <a:rect l="l" t="t" r="r" b="b"/>
            <a:pathLst>
              <a:path h="20954">
                <a:moveTo>
                  <a:pt x="0" y="0"/>
                </a:moveTo>
                <a:lnTo>
                  <a:pt x="0" y="20576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5" name="object 305"/>
          <p:cNvSpPr/>
          <p:nvPr/>
        </p:nvSpPr>
        <p:spPr>
          <a:xfrm>
            <a:off x="5328648" y="3465838"/>
            <a:ext cx="0" cy="31115"/>
          </a:xfrm>
          <a:custGeom>
            <a:avLst/>
            <a:gdLst/>
            <a:ahLst/>
            <a:cxnLst/>
            <a:rect l="l" t="t" r="r" b="b"/>
            <a:pathLst>
              <a:path h="31114">
                <a:moveTo>
                  <a:pt x="0" y="30999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6" name="object 306"/>
          <p:cNvSpPr/>
          <p:nvPr/>
        </p:nvSpPr>
        <p:spPr>
          <a:xfrm>
            <a:off x="5345615" y="3465838"/>
            <a:ext cx="0" cy="31115"/>
          </a:xfrm>
          <a:custGeom>
            <a:avLst/>
            <a:gdLst/>
            <a:ahLst/>
            <a:cxnLst/>
            <a:rect l="l" t="t" r="r" b="b"/>
            <a:pathLst>
              <a:path h="31114">
                <a:moveTo>
                  <a:pt x="0" y="30999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7" name="object 307"/>
          <p:cNvSpPr/>
          <p:nvPr/>
        </p:nvSpPr>
        <p:spPr>
          <a:xfrm>
            <a:off x="5362581" y="3465838"/>
            <a:ext cx="0" cy="31115"/>
          </a:xfrm>
          <a:custGeom>
            <a:avLst/>
            <a:gdLst/>
            <a:ahLst/>
            <a:cxnLst/>
            <a:rect l="l" t="t" r="r" b="b"/>
            <a:pathLst>
              <a:path h="31114">
                <a:moveTo>
                  <a:pt x="0" y="30999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8" name="object 308"/>
          <p:cNvSpPr/>
          <p:nvPr/>
        </p:nvSpPr>
        <p:spPr>
          <a:xfrm>
            <a:off x="5379548" y="3465838"/>
            <a:ext cx="0" cy="31115"/>
          </a:xfrm>
          <a:custGeom>
            <a:avLst/>
            <a:gdLst/>
            <a:ahLst/>
            <a:cxnLst/>
            <a:rect l="l" t="t" r="r" b="b"/>
            <a:pathLst>
              <a:path h="31114">
                <a:moveTo>
                  <a:pt x="0" y="30999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9" name="object 309"/>
          <p:cNvSpPr/>
          <p:nvPr/>
        </p:nvSpPr>
        <p:spPr>
          <a:xfrm>
            <a:off x="5396512" y="3445023"/>
            <a:ext cx="0" cy="52069"/>
          </a:xfrm>
          <a:custGeom>
            <a:avLst/>
            <a:gdLst/>
            <a:ahLst/>
            <a:cxnLst/>
            <a:rect l="l" t="t" r="r" b="b"/>
            <a:pathLst>
              <a:path h="52070">
                <a:moveTo>
                  <a:pt x="0" y="51814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0" name="object 310"/>
          <p:cNvSpPr/>
          <p:nvPr/>
        </p:nvSpPr>
        <p:spPr>
          <a:xfrm>
            <a:off x="5413477" y="3465838"/>
            <a:ext cx="0" cy="31115"/>
          </a:xfrm>
          <a:custGeom>
            <a:avLst/>
            <a:gdLst/>
            <a:ahLst/>
            <a:cxnLst/>
            <a:rect l="l" t="t" r="r" b="b"/>
            <a:pathLst>
              <a:path h="31114">
                <a:moveTo>
                  <a:pt x="0" y="30999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1" name="object 311"/>
          <p:cNvSpPr/>
          <p:nvPr/>
        </p:nvSpPr>
        <p:spPr>
          <a:xfrm>
            <a:off x="5430444" y="3465838"/>
            <a:ext cx="0" cy="31115"/>
          </a:xfrm>
          <a:custGeom>
            <a:avLst/>
            <a:gdLst/>
            <a:ahLst/>
            <a:cxnLst/>
            <a:rect l="l" t="t" r="r" b="b"/>
            <a:pathLst>
              <a:path h="31114">
                <a:moveTo>
                  <a:pt x="0" y="30999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2" name="object 312"/>
          <p:cNvSpPr/>
          <p:nvPr/>
        </p:nvSpPr>
        <p:spPr>
          <a:xfrm>
            <a:off x="5447412" y="3465838"/>
            <a:ext cx="0" cy="31115"/>
          </a:xfrm>
          <a:custGeom>
            <a:avLst/>
            <a:gdLst/>
            <a:ahLst/>
            <a:cxnLst/>
            <a:rect l="l" t="t" r="r" b="b"/>
            <a:pathLst>
              <a:path h="31114">
                <a:moveTo>
                  <a:pt x="0" y="30999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3" name="object 313"/>
          <p:cNvSpPr/>
          <p:nvPr/>
        </p:nvSpPr>
        <p:spPr>
          <a:xfrm>
            <a:off x="5464375" y="3465838"/>
            <a:ext cx="0" cy="31115"/>
          </a:xfrm>
          <a:custGeom>
            <a:avLst/>
            <a:gdLst/>
            <a:ahLst/>
            <a:cxnLst/>
            <a:rect l="l" t="t" r="r" b="b"/>
            <a:pathLst>
              <a:path h="31114">
                <a:moveTo>
                  <a:pt x="0" y="30999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4" name="object 314"/>
          <p:cNvSpPr/>
          <p:nvPr/>
        </p:nvSpPr>
        <p:spPr>
          <a:xfrm>
            <a:off x="6004356" y="3465838"/>
            <a:ext cx="0" cy="31115"/>
          </a:xfrm>
          <a:custGeom>
            <a:avLst/>
            <a:gdLst/>
            <a:ahLst/>
            <a:cxnLst/>
            <a:rect l="l" t="t" r="r" b="b"/>
            <a:pathLst>
              <a:path h="31114">
                <a:moveTo>
                  <a:pt x="0" y="30999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5" name="object 315"/>
          <p:cNvSpPr/>
          <p:nvPr/>
        </p:nvSpPr>
        <p:spPr>
          <a:xfrm>
            <a:off x="6021323" y="3465838"/>
            <a:ext cx="0" cy="31115"/>
          </a:xfrm>
          <a:custGeom>
            <a:avLst/>
            <a:gdLst/>
            <a:ahLst/>
            <a:cxnLst/>
            <a:rect l="l" t="t" r="r" b="b"/>
            <a:pathLst>
              <a:path h="31114">
                <a:moveTo>
                  <a:pt x="0" y="30999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6" name="object 316"/>
          <p:cNvSpPr/>
          <p:nvPr/>
        </p:nvSpPr>
        <p:spPr>
          <a:xfrm>
            <a:off x="6038291" y="3465838"/>
            <a:ext cx="0" cy="31115"/>
          </a:xfrm>
          <a:custGeom>
            <a:avLst/>
            <a:gdLst/>
            <a:ahLst/>
            <a:cxnLst/>
            <a:rect l="l" t="t" r="r" b="b"/>
            <a:pathLst>
              <a:path h="31114">
                <a:moveTo>
                  <a:pt x="0" y="30999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7" name="object 317"/>
          <p:cNvSpPr/>
          <p:nvPr/>
        </p:nvSpPr>
        <p:spPr>
          <a:xfrm>
            <a:off x="6055257" y="3465838"/>
            <a:ext cx="0" cy="31115"/>
          </a:xfrm>
          <a:custGeom>
            <a:avLst/>
            <a:gdLst/>
            <a:ahLst/>
            <a:cxnLst/>
            <a:rect l="l" t="t" r="r" b="b"/>
            <a:pathLst>
              <a:path h="31114">
                <a:moveTo>
                  <a:pt x="0" y="30999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8" name="object 318"/>
          <p:cNvSpPr/>
          <p:nvPr/>
        </p:nvSpPr>
        <p:spPr>
          <a:xfrm>
            <a:off x="6072220" y="3445023"/>
            <a:ext cx="0" cy="52069"/>
          </a:xfrm>
          <a:custGeom>
            <a:avLst/>
            <a:gdLst/>
            <a:ahLst/>
            <a:cxnLst/>
            <a:rect l="l" t="t" r="r" b="b"/>
            <a:pathLst>
              <a:path h="52070">
                <a:moveTo>
                  <a:pt x="0" y="51814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9" name="object 319"/>
          <p:cNvSpPr/>
          <p:nvPr/>
        </p:nvSpPr>
        <p:spPr>
          <a:xfrm>
            <a:off x="6089187" y="3465838"/>
            <a:ext cx="0" cy="31115"/>
          </a:xfrm>
          <a:custGeom>
            <a:avLst/>
            <a:gdLst/>
            <a:ahLst/>
            <a:cxnLst/>
            <a:rect l="l" t="t" r="r" b="b"/>
            <a:pathLst>
              <a:path h="31114">
                <a:moveTo>
                  <a:pt x="0" y="30999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0" name="object 320"/>
          <p:cNvSpPr/>
          <p:nvPr/>
        </p:nvSpPr>
        <p:spPr>
          <a:xfrm>
            <a:off x="6106154" y="3465838"/>
            <a:ext cx="0" cy="31115"/>
          </a:xfrm>
          <a:custGeom>
            <a:avLst/>
            <a:gdLst/>
            <a:ahLst/>
            <a:cxnLst/>
            <a:rect l="l" t="t" r="r" b="b"/>
            <a:pathLst>
              <a:path h="31114">
                <a:moveTo>
                  <a:pt x="0" y="30999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1" name="object 321"/>
          <p:cNvSpPr/>
          <p:nvPr/>
        </p:nvSpPr>
        <p:spPr>
          <a:xfrm>
            <a:off x="6123120" y="3465838"/>
            <a:ext cx="0" cy="31115"/>
          </a:xfrm>
          <a:custGeom>
            <a:avLst/>
            <a:gdLst/>
            <a:ahLst/>
            <a:cxnLst/>
            <a:rect l="l" t="t" r="r" b="b"/>
            <a:pathLst>
              <a:path h="31114">
                <a:moveTo>
                  <a:pt x="0" y="30999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2" name="object 322"/>
          <p:cNvSpPr/>
          <p:nvPr/>
        </p:nvSpPr>
        <p:spPr>
          <a:xfrm>
            <a:off x="6140088" y="3465838"/>
            <a:ext cx="0" cy="31115"/>
          </a:xfrm>
          <a:custGeom>
            <a:avLst/>
            <a:gdLst/>
            <a:ahLst/>
            <a:cxnLst/>
            <a:rect l="l" t="t" r="r" b="b"/>
            <a:pathLst>
              <a:path h="31114">
                <a:moveTo>
                  <a:pt x="0" y="30999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3" name="object 323"/>
          <p:cNvSpPr/>
          <p:nvPr/>
        </p:nvSpPr>
        <p:spPr>
          <a:xfrm>
            <a:off x="6189861" y="3465838"/>
            <a:ext cx="0" cy="31115"/>
          </a:xfrm>
          <a:custGeom>
            <a:avLst/>
            <a:gdLst/>
            <a:ahLst/>
            <a:cxnLst/>
            <a:rect l="l" t="t" r="r" b="b"/>
            <a:pathLst>
              <a:path h="31114">
                <a:moveTo>
                  <a:pt x="0" y="30999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4" name="object 324"/>
          <p:cNvSpPr/>
          <p:nvPr/>
        </p:nvSpPr>
        <p:spPr>
          <a:xfrm>
            <a:off x="6206825" y="3465838"/>
            <a:ext cx="0" cy="31115"/>
          </a:xfrm>
          <a:custGeom>
            <a:avLst/>
            <a:gdLst/>
            <a:ahLst/>
            <a:cxnLst/>
            <a:rect l="l" t="t" r="r" b="b"/>
            <a:pathLst>
              <a:path h="31114">
                <a:moveTo>
                  <a:pt x="0" y="30999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5" name="object 325"/>
          <p:cNvSpPr/>
          <p:nvPr/>
        </p:nvSpPr>
        <p:spPr>
          <a:xfrm>
            <a:off x="6223791" y="3465838"/>
            <a:ext cx="0" cy="31115"/>
          </a:xfrm>
          <a:custGeom>
            <a:avLst/>
            <a:gdLst/>
            <a:ahLst/>
            <a:cxnLst/>
            <a:rect l="l" t="t" r="r" b="b"/>
            <a:pathLst>
              <a:path h="31114">
                <a:moveTo>
                  <a:pt x="0" y="30999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6" name="object 326"/>
          <p:cNvSpPr/>
          <p:nvPr/>
        </p:nvSpPr>
        <p:spPr>
          <a:xfrm>
            <a:off x="6240758" y="3445023"/>
            <a:ext cx="0" cy="52069"/>
          </a:xfrm>
          <a:custGeom>
            <a:avLst/>
            <a:gdLst/>
            <a:ahLst/>
            <a:cxnLst/>
            <a:rect l="l" t="t" r="r" b="b"/>
            <a:pathLst>
              <a:path h="52070">
                <a:moveTo>
                  <a:pt x="0" y="51814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7" name="object 327"/>
          <p:cNvSpPr/>
          <p:nvPr/>
        </p:nvSpPr>
        <p:spPr>
          <a:xfrm>
            <a:off x="6257725" y="3465838"/>
            <a:ext cx="0" cy="31115"/>
          </a:xfrm>
          <a:custGeom>
            <a:avLst/>
            <a:gdLst/>
            <a:ahLst/>
            <a:cxnLst/>
            <a:rect l="l" t="t" r="r" b="b"/>
            <a:pathLst>
              <a:path h="31114">
                <a:moveTo>
                  <a:pt x="0" y="30999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8" name="object 328"/>
          <p:cNvSpPr/>
          <p:nvPr/>
        </p:nvSpPr>
        <p:spPr>
          <a:xfrm>
            <a:off x="6274689" y="3465838"/>
            <a:ext cx="0" cy="31115"/>
          </a:xfrm>
          <a:custGeom>
            <a:avLst/>
            <a:gdLst/>
            <a:ahLst/>
            <a:cxnLst/>
            <a:rect l="l" t="t" r="r" b="b"/>
            <a:pathLst>
              <a:path h="31114">
                <a:moveTo>
                  <a:pt x="0" y="30999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9" name="object 329"/>
          <p:cNvSpPr/>
          <p:nvPr/>
        </p:nvSpPr>
        <p:spPr>
          <a:xfrm>
            <a:off x="6291655" y="3465838"/>
            <a:ext cx="0" cy="31115"/>
          </a:xfrm>
          <a:custGeom>
            <a:avLst/>
            <a:gdLst/>
            <a:ahLst/>
            <a:cxnLst/>
            <a:rect l="l" t="t" r="r" b="b"/>
            <a:pathLst>
              <a:path h="31114">
                <a:moveTo>
                  <a:pt x="0" y="30999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0" name="object 330"/>
          <p:cNvSpPr/>
          <p:nvPr/>
        </p:nvSpPr>
        <p:spPr>
          <a:xfrm>
            <a:off x="5990695" y="3349868"/>
            <a:ext cx="26670" cy="0"/>
          </a:xfrm>
          <a:custGeom>
            <a:avLst/>
            <a:gdLst/>
            <a:ahLst/>
            <a:cxnLst/>
            <a:rect l="l" t="t" r="r" b="b"/>
            <a:pathLst>
              <a:path w="26670">
                <a:moveTo>
                  <a:pt x="0" y="0"/>
                </a:moveTo>
                <a:lnTo>
                  <a:pt x="26351" y="0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1" name="object 331"/>
          <p:cNvSpPr/>
          <p:nvPr/>
        </p:nvSpPr>
        <p:spPr>
          <a:xfrm>
            <a:off x="6049177" y="3349868"/>
            <a:ext cx="26670" cy="0"/>
          </a:xfrm>
          <a:custGeom>
            <a:avLst/>
            <a:gdLst/>
            <a:ahLst/>
            <a:cxnLst/>
            <a:rect l="l" t="t" r="r" b="b"/>
            <a:pathLst>
              <a:path w="26670">
                <a:moveTo>
                  <a:pt x="0" y="0"/>
                </a:moveTo>
                <a:lnTo>
                  <a:pt x="26351" y="0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2" name="object 332"/>
          <p:cNvSpPr/>
          <p:nvPr/>
        </p:nvSpPr>
        <p:spPr>
          <a:xfrm>
            <a:off x="6104977" y="3349868"/>
            <a:ext cx="26670" cy="0"/>
          </a:xfrm>
          <a:custGeom>
            <a:avLst/>
            <a:gdLst/>
            <a:ahLst/>
            <a:cxnLst/>
            <a:rect l="l" t="t" r="r" b="b"/>
            <a:pathLst>
              <a:path w="26670">
                <a:moveTo>
                  <a:pt x="0" y="0"/>
                </a:moveTo>
                <a:lnTo>
                  <a:pt x="26351" y="0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3" name="object 333"/>
          <p:cNvSpPr/>
          <p:nvPr/>
        </p:nvSpPr>
        <p:spPr>
          <a:xfrm>
            <a:off x="5933203" y="3349868"/>
            <a:ext cx="26670" cy="0"/>
          </a:xfrm>
          <a:custGeom>
            <a:avLst/>
            <a:gdLst/>
            <a:ahLst/>
            <a:cxnLst/>
            <a:rect l="l" t="t" r="r" b="b"/>
            <a:pathLst>
              <a:path w="26670">
                <a:moveTo>
                  <a:pt x="0" y="0"/>
                </a:moveTo>
                <a:lnTo>
                  <a:pt x="26351" y="0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4" name="object 334"/>
          <p:cNvSpPr/>
          <p:nvPr/>
        </p:nvSpPr>
        <p:spPr>
          <a:xfrm>
            <a:off x="6168250" y="3349868"/>
            <a:ext cx="26670" cy="0"/>
          </a:xfrm>
          <a:custGeom>
            <a:avLst/>
            <a:gdLst/>
            <a:ahLst/>
            <a:cxnLst/>
            <a:rect l="l" t="t" r="r" b="b"/>
            <a:pathLst>
              <a:path w="26670">
                <a:moveTo>
                  <a:pt x="0" y="0"/>
                </a:moveTo>
                <a:lnTo>
                  <a:pt x="26348" y="0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5" name="object 335"/>
          <p:cNvSpPr/>
          <p:nvPr/>
        </p:nvSpPr>
        <p:spPr>
          <a:xfrm>
            <a:off x="6225178" y="3349868"/>
            <a:ext cx="26670" cy="0"/>
          </a:xfrm>
          <a:custGeom>
            <a:avLst/>
            <a:gdLst/>
            <a:ahLst/>
            <a:cxnLst/>
            <a:rect l="l" t="t" r="r" b="b"/>
            <a:pathLst>
              <a:path w="26670">
                <a:moveTo>
                  <a:pt x="0" y="0"/>
                </a:moveTo>
                <a:lnTo>
                  <a:pt x="26351" y="0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6" name="object 336"/>
          <p:cNvSpPr/>
          <p:nvPr/>
        </p:nvSpPr>
        <p:spPr>
          <a:xfrm>
            <a:off x="6279854" y="3349868"/>
            <a:ext cx="26670" cy="0"/>
          </a:xfrm>
          <a:custGeom>
            <a:avLst/>
            <a:gdLst/>
            <a:ahLst/>
            <a:cxnLst/>
            <a:rect l="l" t="t" r="r" b="b"/>
            <a:pathLst>
              <a:path w="26670">
                <a:moveTo>
                  <a:pt x="0" y="0"/>
                </a:moveTo>
                <a:lnTo>
                  <a:pt x="26348" y="0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7" name="object 337"/>
          <p:cNvSpPr/>
          <p:nvPr/>
        </p:nvSpPr>
        <p:spPr>
          <a:xfrm>
            <a:off x="5913053" y="3258039"/>
            <a:ext cx="0" cy="52705"/>
          </a:xfrm>
          <a:custGeom>
            <a:avLst/>
            <a:gdLst/>
            <a:ahLst/>
            <a:cxnLst/>
            <a:rect l="l" t="t" r="r" b="b"/>
            <a:pathLst>
              <a:path h="52704">
                <a:moveTo>
                  <a:pt x="0" y="0"/>
                </a:moveTo>
                <a:lnTo>
                  <a:pt x="0" y="5213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8" name="object 338"/>
          <p:cNvSpPr/>
          <p:nvPr/>
        </p:nvSpPr>
        <p:spPr>
          <a:xfrm>
            <a:off x="5928149" y="3258039"/>
            <a:ext cx="0" cy="20955"/>
          </a:xfrm>
          <a:custGeom>
            <a:avLst/>
            <a:gdLst/>
            <a:ahLst/>
            <a:cxnLst/>
            <a:rect l="l" t="t" r="r" b="b"/>
            <a:pathLst>
              <a:path h="20954">
                <a:moveTo>
                  <a:pt x="0" y="0"/>
                </a:moveTo>
                <a:lnTo>
                  <a:pt x="0" y="20576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9" name="object 339"/>
          <p:cNvSpPr/>
          <p:nvPr/>
        </p:nvSpPr>
        <p:spPr>
          <a:xfrm>
            <a:off x="5943491" y="3258039"/>
            <a:ext cx="0" cy="52705"/>
          </a:xfrm>
          <a:custGeom>
            <a:avLst/>
            <a:gdLst/>
            <a:ahLst/>
            <a:cxnLst/>
            <a:rect l="l" t="t" r="r" b="b"/>
            <a:pathLst>
              <a:path h="52704">
                <a:moveTo>
                  <a:pt x="0" y="0"/>
                </a:moveTo>
                <a:lnTo>
                  <a:pt x="0" y="5213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0" name="object 340"/>
          <p:cNvSpPr/>
          <p:nvPr/>
        </p:nvSpPr>
        <p:spPr>
          <a:xfrm>
            <a:off x="5958583" y="3258039"/>
            <a:ext cx="0" cy="20955"/>
          </a:xfrm>
          <a:custGeom>
            <a:avLst/>
            <a:gdLst/>
            <a:ahLst/>
            <a:cxnLst/>
            <a:rect l="l" t="t" r="r" b="b"/>
            <a:pathLst>
              <a:path h="20954">
                <a:moveTo>
                  <a:pt x="0" y="0"/>
                </a:moveTo>
                <a:lnTo>
                  <a:pt x="0" y="20576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1" name="object 341"/>
          <p:cNvSpPr/>
          <p:nvPr/>
        </p:nvSpPr>
        <p:spPr>
          <a:xfrm>
            <a:off x="5970830" y="3258039"/>
            <a:ext cx="0" cy="52705"/>
          </a:xfrm>
          <a:custGeom>
            <a:avLst/>
            <a:gdLst/>
            <a:ahLst/>
            <a:cxnLst/>
            <a:rect l="l" t="t" r="r" b="b"/>
            <a:pathLst>
              <a:path h="52704">
                <a:moveTo>
                  <a:pt x="0" y="0"/>
                </a:moveTo>
                <a:lnTo>
                  <a:pt x="0" y="5213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2" name="object 342"/>
          <p:cNvSpPr/>
          <p:nvPr/>
        </p:nvSpPr>
        <p:spPr>
          <a:xfrm>
            <a:off x="5985921" y="3258039"/>
            <a:ext cx="0" cy="20955"/>
          </a:xfrm>
          <a:custGeom>
            <a:avLst/>
            <a:gdLst/>
            <a:ahLst/>
            <a:cxnLst/>
            <a:rect l="l" t="t" r="r" b="b"/>
            <a:pathLst>
              <a:path h="20954">
                <a:moveTo>
                  <a:pt x="0" y="0"/>
                </a:moveTo>
                <a:lnTo>
                  <a:pt x="0" y="20576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3" name="object 343"/>
          <p:cNvSpPr/>
          <p:nvPr/>
        </p:nvSpPr>
        <p:spPr>
          <a:xfrm>
            <a:off x="6001268" y="3258039"/>
            <a:ext cx="0" cy="52705"/>
          </a:xfrm>
          <a:custGeom>
            <a:avLst/>
            <a:gdLst/>
            <a:ahLst/>
            <a:cxnLst/>
            <a:rect l="l" t="t" r="r" b="b"/>
            <a:pathLst>
              <a:path h="52704">
                <a:moveTo>
                  <a:pt x="0" y="0"/>
                </a:moveTo>
                <a:lnTo>
                  <a:pt x="0" y="5213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4" name="object 344"/>
          <p:cNvSpPr/>
          <p:nvPr/>
        </p:nvSpPr>
        <p:spPr>
          <a:xfrm>
            <a:off x="6016359" y="3258039"/>
            <a:ext cx="0" cy="20955"/>
          </a:xfrm>
          <a:custGeom>
            <a:avLst/>
            <a:gdLst/>
            <a:ahLst/>
            <a:cxnLst/>
            <a:rect l="l" t="t" r="r" b="b"/>
            <a:pathLst>
              <a:path h="20954">
                <a:moveTo>
                  <a:pt x="0" y="0"/>
                </a:moveTo>
                <a:lnTo>
                  <a:pt x="0" y="20576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5" name="object 345"/>
          <p:cNvSpPr/>
          <p:nvPr/>
        </p:nvSpPr>
        <p:spPr>
          <a:xfrm>
            <a:off x="6030295" y="3258039"/>
            <a:ext cx="0" cy="52705"/>
          </a:xfrm>
          <a:custGeom>
            <a:avLst/>
            <a:gdLst/>
            <a:ahLst/>
            <a:cxnLst/>
            <a:rect l="l" t="t" r="r" b="b"/>
            <a:pathLst>
              <a:path h="52704">
                <a:moveTo>
                  <a:pt x="0" y="0"/>
                </a:moveTo>
                <a:lnTo>
                  <a:pt x="0" y="5213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6" name="object 346"/>
          <p:cNvSpPr/>
          <p:nvPr/>
        </p:nvSpPr>
        <p:spPr>
          <a:xfrm>
            <a:off x="6045386" y="3258039"/>
            <a:ext cx="0" cy="20955"/>
          </a:xfrm>
          <a:custGeom>
            <a:avLst/>
            <a:gdLst/>
            <a:ahLst/>
            <a:cxnLst/>
            <a:rect l="l" t="t" r="r" b="b"/>
            <a:pathLst>
              <a:path h="20954">
                <a:moveTo>
                  <a:pt x="0" y="0"/>
                </a:moveTo>
                <a:lnTo>
                  <a:pt x="0" y="20576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7" name="object 347"/>
          <p:cNvSpPr/>
          <p:nvPr/>
        </p:nvSpPr>
        <p:spPr>
          <a:xfrm>
            <a:off x="6060733" y="3258039"/>
            <a:ext cx="0" cy="52705"/>
          </a:xfrm>
          <a:custGeom>
            <a:avLst/>
            <a:gdLst/>
            <a:ahLst/>
            <a:cxnLst/>
            <a:rect l="l" t="t" r="r" b="b"/>
            <a:pathLst>
              <a:path h="52704">
                <a:moveTo>
                  <a:pt x="0" y="0"/>
                </a:moveTo>
                <a:lnTo>
                  <a:pt x="0" y="5213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8" name="object 348"/>
          <p:cNvSpPr/>
          <p:nvPr/>
        </p:nvSpPr>
        <p:spPr>
          <a:xfrm>
            <a:off x="6075824" y="3258039"/>
            <a:ext cx="0" cy="20955"/>
          </a:xfrm>
          <a:custGeom>
            <a:avLst/>
            <a:gdLst/>
            <a:ahLst/>
            <a:cxnLst/>
            <a:rect l="l" t="t" r="r" b="b"/>
            <a:pathLst>
              <a:path h="20954">
                <a:moveTo>
                  <a:pt x="0" y="0"/>
                </a:moveTo>
                <a:lnTo>
                  <a:pt x="0" y="20576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9" name="object 349"/>
          <p:cNvSpPr/>
          <p:nvPr/>
        </p:nvSpPr>
        <p:spPr>
          <a:xfrm>
            <a:off x="6088071" y="3258039"/>
            <a:ext cx="0" cy="52705"/>
          </a:xfrm>
          <a:custGeom>
            <a:avLst/>
            <a:gdLst/>
            <a:ahLst/>
            <a:cxnLst/>
            <a:rect l="l" t="t" r="r" b="b"/>
            <a:pathLst>
              <a:path h="52704">
                <a:moveTo>
                  <a:pt x="0" y="0"/>
                </a:moveTo>
                <a:lnTo>
                  <a:pt x="0" y="5213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0" name="object 350"/>
          <p:cNvSpPr/>
          <p:nvPr/>
        </p:nvSpPr>
        <p:spPr>
          <a:xfrm>
            <a:off x="6103162" y="3258039"/>
            <a:ext cx="0" cy="20955"/>
          </a:xfrm>
          <a:custGeom>
            <a:avLst/>
            <a:gdLst/>
            <a:ahLst/>
            <a:cxnLst/>
            <a:rect l="l" t="t" r="r" b="b"/>
            <a:pathLst>
              <a:path h="20954">
                <a:moveTo>
                  <a:pt x="0" y="0"/>
                </a:moveTo>
                <a:lnTo>
                  <a:pt x="0" y="20576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1" name="object 351"/>
          <p:cNvSpPr/>
          <p:nvPr/>
        </p:nvSpPr>
        <p:spPr>
          <a:xfrm>
            <a:off x="6118505" y="3258039"/>
            <a:ext cx="0" cy="52705"/>
          </a:xfrm>
          <a:custGeom>
            <a:avLst/>
            <a:gdLst/>
            <a:ahLst/>
            <a:cxnLst/>
            <a:rect l="l" t="t" r="r" b="b"/>
            <a:pathLst>
              <a:path h="52704">
                <a:moveTo>
                  <a:pt x="0" y="0"/>
                </a:moveTo>
                <a:lnTo>
                  <a:pt x="0" y="5213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2" name="object 352"/>
          <p:cNvSpPr/>
          <p:nvPr/>
        </p:nvSpPr>
        <p:spPr>
          <a:xfrm>
            <a:off x="6133600" y="3258039"/>
            <a:ext cx="0" cy="20955"/>
          </a:xfrm>
          <a:custGeom>
            <a:avLst/>
            <a:gdLst/>
            <a:ahLst/>
            <a:cxnLst/>
            <a:rect l="l" t="t" r="r" b="b"/>
            <a:pathLst>
              <a:path h="20954">
                <a:moveTo>
                  <a:pt x="0" y="0"/>
                </a:moveTo>
                <a:lnTo>
                  <a:pt x="0" y="20576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3" name="object 353"/>
          <p:cNvSpPr/>
          <p:nvPr/>
        </p:nvSpPr>
        <p:spPr>
          <a:xfrm>
            <a:off x="6148663" y="3258039"/>
            <a:ext cx="0" cy="52705"/>
          </a:xfrm>
          <a:custGeom>
            <a:avLst/>
            <a:gdLst/>
            <a:ahLst/>
            <a:cxnLst/>
            <a:rect l="l" t="t" r="r" b="b"/>
            <a:pathLst>
              <a:path h="52704">
                <a:moveTo>
                  <a:pt x="0" y="0"/>
                </a:moveTo>
                <a:lnTo>
                  <a:pt x="0" y="5213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4" name="object 354"/>
          <p:cNvSpPr/>
          <p:nvPr/>
        </p:nvSpPr>
        <p:spPr>
          <a:xfrm>
            <a:off x="6163754" y="3258039"/>
            <a:ext cx="0" cy="20955"/>
          </a:xfrm>
          <a:custGeom>
            <a:avLst/>
            <a:gdLst/>
            <a:ahLst/>
            <a:cxnLst/>
            <a:rect l="l" t="t" r="r" b="b"/>
            <a:pathLst>
              <a:path h="20954">
                <a:moveTo>
                  <a:pt x="0" y="0"/>
                </a:moveTo>
                <a:lnTo>
                  <a:pt x="0" y="20576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5" name="object 355"/>
          <p:cNvSpPr/>
          <p:nvPr/>
        </p:nvSpPr>
        <p:spPr>
          <a:xfrm>
            <a:off x="6179101" y="3258039"/>
            <a:ext cx="0" cy="52705"/>
          </a:xfrm>
          <a:custGeom>
            <a:avLst/>
            <a:gdLst/>
            <a:ahLst/>
            <a:cxnLst/>
            <a:rect l="l" t="t" r="r" b="b"/>
            <a:pathLst>
              <a:path h="52704">
                <a:moveTo>
                  <a:pt x="0" y="0"/>
                </a:moveTo>
                <a:lnTo>
                  <a:pt x="0" y="5213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6" name="object 356"/>
          <p:cNvSpPr/>
          <p:nvPr/>
        </p:nvSpPr>
        <p:spPr>
          <a:xfrm>
            <a:off x="6194192" y="3258039"/>
            <a:ext cx="0" cy="20955"/>
          </a:xfrm>
          <a:custGeom>
            <a:avLst/>
            <a:gdLst/>
            <a:ahLst/>
            <a:cxnLst/>
            <a:rect l="l" t="t" r="r" b="b"/>
            <a:pathLst>
              <a:path h="20954">
                <a:moveTo>
                  <a:pt x="0" y="0"/>
                </a:moveTo>
                <a:lnTo>
                  <a:pt x="0" y="20576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7" name="object 357"/>
          <p:cNvSpPr/>
          <p:nvPr/>
        </p:nvSpPr>
        <p:spPr>
          <a:xfrm>
            <a:off x="6206435" y="3258039"/>
            <a:ext cx="0" cy="52705"/>
          </a:xfrm>
          <a:custGeom>
            <a:avLst/>
            <a:gdLst/>
            <a:ahLst/>
            <a:cxnLst/>
            <a:rect l="l" t="t" r="r" b="b"/>
            <a:pathLst>
              <a:path h="52704">
                <a:moveTo>
                  <a:pt x="0" y="0"/>
                </a:moveTo>
                <a:lnTo>
                  <a:pt x="0" y="5213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8" name="object 358"/>
          <p:cNvSpPr/>
          <p:nvPr/>
        </p:nvSpPr>
        <p:spPr>
          <a:xfrm>
            <a:off x="6221530" y="3258039"/>
            <a:ext cx="0" cy="20955"/>
          </a:xfrm>
          <a:custGeom>
            <a:avLst/>
            <a:gdLst/>
            <a:ahLst/>
            <a:cxnLst/>
            <a:rect l="l" t="t" r="r" b="b"/>
            <a:pathLst>
              <a:path h="20954">
                <a:moveTo>
                  <a:pt x="0" y="0"/>
                </a:moveTo>
                <a:lnTo>
                  <a:pt x="0" y="20576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9" name="object 359"/>
          <p:cNvSpPr/>
          <p:nvPr/>
        </p:nvSpPr>
        <p:spPr>
          <a:xfrm>
            <a:off x="6236873" y="3258039"/>
            <a:ext cx="0" cy="52705"/>
          </a:xfrm>
          <a:custGeom>
            <a:avLst/>
            <a:gdLst/>
            <a:ahLst/>
            <a:cxnLst/>
            <a:rect l="l" t="t" r="r" b="b"/>
            <a:pathLst>
              <a:path h="52704">
                <a:moveTo>
                  <a:pt x="0" y="0"/>
                </a:moveTo>
                <a:lnTo>
                  <a:pt x="0" y="5213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0" name="object 360"/>
          <p:cNvSpPr/>
          <p:nvPr/>
        </p:nvSpPr>
        <p:spPr>
          <a:xfrm>
            <a:off x="6251968" y="3258039"/>
            <a:ext cx="0" cy="20955"/>
          </a:xfrm>
          <a:custGeom>
            <a:avLst/>
            <a:gdLst/>
            <a:ahLst/>
            <a:cxnLst/>
            <a:rect l="l" t="t" r="r" b="b"/>
            <a:pathLst>
              <a:path h="20954">
                <a:moveTo>
                  <a:pt x="0" y="0"/>
                </a:moveTo>
                <a:lnTo>
                  <a:pt x="0" y="20576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1" name="object 361"/>
          <p:cNvSpPr/>
          <p:nvPr/>
        </p:nvSpPr>
        <p:spPr>
          <a:xfrm>
            <a:off x="6265904" y="3258039"/>
            <a:ext cx="0" cy="52705"/>
          </a:xfrm>
          <a:custGeom>
            <a:avLst/>
            <a:gdLst/>
            <a:ahLst/>
            <a:cxnLst/>
            <a:rect l="l" t="t" r="r" b="b"/>
            <a:pathLst>
              <a:path h="52704">
                <a:moveTo>
                  <a:pt x="0" y="0"/>
                </a:moveTo>
                <a:lnTo>
                  <a:pt x="0" y="5213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2" name="object 362"/>
          <p:cNvSpPr/>
          <p:nvPr/>
        </p:nvSpPr>
        <p:spPr>
          <a:xfrm>
            <a:off x="6280995" y="3258039"/>
            <a:ext cx="0" cy="20955"/>
          </a:xfrm>
          <a:custGeom>
            <a:avLst/>
            <a:gdLst/>
            <a:ahLst/>
            <a:cxnLst/>
            <a:rect l="l" t="t" r="r" b="b"/>
            <a:pathLst>
              <a:path h="20954">
                <a:moveTo>
                  <a:pt x="0" y="0"/>
                </a:moveTo>
                <a:lnTo>
                  <a:pt x="0" y="20576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3" name="object 363"/>
          <p:cNvSpPr/>
          <p:nvPr/>
        </p:nvSpPr>
        <p:spPr>
          <a:xfrm>
            <a:off x="6296342" y="3258039"/>
            <a:ext cx="0" cy="52705"/>
          </a:xfrm>
          <a:custGeom>
            <a:avLst/>
            <a:gdLst/>
            <a:ahLst/>
            <a:cxnLst/>
            <a:rect l="l" t="t" r="r" b="b"/>
            <a:pathLst>
              <a:path h="52704">
                <a:moveTo>
                  <a:pt x="0" y="0"/>
                </a:moveTo>
                <a:lnTo>
                  <a:pt x="0" y="5213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4" name="object 364"/>
          <p:cNvSpPr/>
          <p:nvPr/>
        </p:nvSpPr>
        <p:spPr>
          <a:xfrm>
            <a:off x="5898272" y="3258039"/>
            <a:ext cx="0" cy="20955"/>
          </a:xfrm>
          <a:custGeom>
            <a:avLst/>
            <a:gdLst/>
            <a:ahLst/>
            <a:cxnLst/>
            <a:rect l="l" t="t" r="r" b="b"/>
            <a:pathLst>
              <a:path h="20954">
                <a:moveTo>
                  <a:pt x="0" y="0"/>
                </a:moveTo>
                <a:lnTo>
                  <a:pt x="0" y="20576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5" name="object 365"/>
          <p:cNvSpPr/>
          <p:nvPr/>
        </p:nvSpPr>
        <p:spPr>
          <a:xfrm>
            <a:off x="5851667" y="3465838"/>
            <a:ext cx="0" cy="31115"/>
          </a:xfrm>
          <a:custGeom>
            <a:avLst/>
            <a:gdLst/>
            <a:ahLst/>
            <a:cxnLst/>
            <a:rect l="l" t="t" r="r" b="b"/>
            <a:pathLst>
              <a:path h="31114">
                <a:moveTo>
                  <a:pt x="0" y="30999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6" name="object 366"/>
          <p:cNvSpPr/>
          <p:nvPr/>
        </p:nvSpPr>
        <p:spPr>
          <a:xfrm>
            <a:off x="5868633" y="3465838"/>
            <a:ext cx="0" cy="31115"/>
          </a:xfrm>
          <a:custGeom>
            <a:avLst/>
            <a:gdLst/>
            <a:ahLst/>
            <a:cxnLst/>
            <a:rect l="l" t="t" r="r" b="b"/>
            <a:pathLst>
              <a:path h="31114">
                <a:moveTo>
                  <a:pt x="0" y="30999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7" name="object 367"/>
          <p:cNvSpPr/>
          <p:nvPr/>
        </p:nvSpPr>
        <p:spPr>
          <a:xfrm>
            <a:off x="5885600" y="3465838"/>
            <a:ext cx="0" cy="31115"/>
          </a:xfrm>
          <a:custGeom>
            <a:avLst/>
            <a:gdLst/>
            <a:ahLst/>
            <a:cxnLst/>
            <a:rect l="l" t="t" r="r" b="b"/>
            <a:pathLst>
              <a:path h="31114">
                <a:moveTo>
                  <a:pt x="0" y="30999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8" name="object 368"/>
          <p:cNvSpPr/>
          <p:nvPr/>
        </p:nvSpPr>
        <p:spPr>
          <a:xfrm>
            <a:off x="5902563" y="3445023"/>
            <a:ext cx="0" cy="52069"/>
          </a:xfrm>
          <a:custGeom>
            <a:avLst/>
            <a:gdLst/>
            <a:ahLst/>
            <a:cxnLst/>
            <a:rect l="l" t="t" r="r" b="b"/>
            <a:pathLst>
              <a:path h="52070">
                <a:moveTo>
                  <a:pt x="0" y="51814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9" name="object 369"/>
          <p:cNvSpPr/>
          <p:nvPr/>
        </p:nvSpPr>
        <p:spPr>
          <a:xfrm>
            <a:off x="5919530" y="3465838"/>
            <a:ext cx="0" cy="31115"/>
          </a:xfrm>
          <a:custGeom>
            <a:avLst/>
            <a:gdLst/>
            <a:ahLst/>
            <a:cxnLst/>
            <a:rect l="l" t="t" r="r" b="b"/>
            <a:pathLst>
              <a:path h="31114">
                <a:moveTo>
                  <a:pt x="0" y="30999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0" name="object 370"/>
          <p:cNvSpPr/>
          <p:nvPr/>
        </p:nvSpPr>
        <p:spPr>
          <a:xfrm>
            <a:off x="5936496" y="3465838"/>
            <a:ext cx="0" cy="31115"/>
          </a:xfrm>
          <a:custGeom>
            <a:avLst/>
            <a:gdLst/>
            <a:ahLst/>
            <a:cxnLst/>
            <a:rect l="l" t="t" r="r" b="b"/>
            <a:pathLst>
              <a:path h="31114">
                <a:moveTo>
                  <a:pt x="0" y="30999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1" name="object 371"/>
          <p:cNvSpPr/>
          <p:nvPr/>
        </p:nvSpPr>
        <p:spPr>
          <a:xfrm>
            <a:off x="5953464" y="3465838"/>
            <a:ext cx="0" cy="31115"/>
          </a:xfrm>
          <a:custGeom>
            <a:avLst/>
            <a:gdLst/>
            <a:ahLst/>
            <a:cxnLst/>
            <a:rect l="l" t="t" r="r" b="b"/>
            <a:pathLst>
              <a:path h="31114">
                <a:moveTo>
                  <a:pt x="0" y="30999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2" name="object 372"/>
          <p:cNvSpPr/>
          <p:nvPr/>
        </p:nvSpPr>
        <p:spPr>
          <a:xfrm>
            <a:off x="5518007" y="3349868"/>
            <a:ext cx="26670" cy="0"/>
          </a:xfrm>
          <a:custGeom>
            <a:avLst/>
            <a:gdLst/>
            <a:ahLst/>
            <a:cxnLst/>
            <a:rect l="l" t="t" r="r" b="b"/>
            <a:pathLst>
              <a:path w="26670">
                <a:moveTo>
                  <a:pt x="0" y="0"/>
                </a:moveTo>
                <a:lnTo>
                  <a:pt x="26352" y="0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3" name="object 373"/>
          <p:cNvSpPr/>
          <p:nvPr/>
        </p:nvSpPr>
        <p:spPr>
          <a:xfrm>
            <a:off x="5576489" y="3349868"/>
            <a:ext cx="26670" cy="0"/>
          </a:xfrm>
          <a:custGeom>
            <a:avLst/>
            <a:gdLst/>
            <a:ahLst/>
            <a:cxnLst/>
            <a:rect l="l" t="t" r="r" b="b"/>
            <a:pathLst>
              <a:path w="26670">
                <a:moveTo>
                  <a:pt x="0" y="0"/>
                </a:moveTo>
                <a:lnTo>
                  <a:pt x="26352" y="0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4" name="object 374"/>
          <p:cNvSpPr/>
          <p:nvPr/>
        </p:nvSpPr>
        <p:spPr>
          <a:xfrm>
            <a:off x="5632289" y="3349868"/>
            <a:ext cx="26670" cy="0"/>
          </a:xfrm>
          <a:custGeom>
            <a:avLst/>
            <a:gdLst/>
            <a:ahLst/>
            <a:cxnLst/>
            <a:rect l="l" t="t" r="r" b="b"/>
            <a:pathLst>
              <a:path w="26670">
                <a:moveTo>
                  <a:pt x="0" y="0"/>
                </a:moveTo>
                <a:lnTo>
                  <a:pt x="26352" y="0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5" name="object 375"/>
          <p:cNvSpPr/>
          <p:nvPr/>
        </p:nvSpPr>
        <p:spPr>
          <a:xfrm>
            <a:off x="5460516" y="3349868"/>
            <a:ext cx="26670" cy="0"/>
          </a:xfrm>
          <a:custGeom>
            <a:avLst/>
            <a:gdLst/>
            <a:ahLst/>
            <a:cxnLst/>
            <a:rect l="l" t="t" r="r" b="b"/>
            <a:pathLst>
              <a:path w="26670">
                <a:moveTo>
                  <a:pt x="0" y="0"/>
                </a:moveTo>
                <a:lnTo>
                  <a:pt x="26352" y="0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6" name="object 376"/>
          <p:cNvSpPr/>
          <p:nvPr/>
        </p:nvSpPr>
        <p:spPr>
          <a:xfrm>
            <a:off x="5695563" y="3349868"/>
            <a:ext cx="26670" cy="0"/>
          </a:xfrm>
          <a:custGeom>
            <a:avLst/>
            <a:gdLst/>
            <a:ahLst/>
            <a:cxnLst/>
            <a:rect l="l" t="t" r="r" b="b"/>
            <a:pathLst>
              <a:path w="26670">
                <a:moveTo>
                  <a:pt x="0" y="0"/>
                </a:moveTo>
                <a:lnTo>
                  <a:pt x="26348" y="0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7" name="object 377"/>
          <p:cNvSpPr/>
          <p:nvPr/>
        </p:nvSpPr>
        <p:spPr>
          <a:xfrm>
            <a:off x="5752490" y="3349868"/>
            <a:ext cx="26670" cy="0"/>
          </a:xfrm>
          <a:custGeom>
            <a:avLst/>
            <a:gdLst/>
            <a:ahLst/>
            <a:cxnLst/>
            <a:rect l="l" t="t" r="r" b="b"/>
            <a:pathLst>
              <a:path w="26670">
                <a:moveTo>
                  <a:pt x="0" y="0"/>
                </a:moveTo>
                <a:lnTo>
                  <a:pt x="26352" y="0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8" name="object 378"/>
          <p:cNvSpPr/>
          <p:nvPr/>
        </p:nvSpPr>
        <p:spPr>
          <a:xfrm>
            <a:off x="5807167" y="3349868"/>
            <a:ext cx="26670" cy="0"/>
          </a:xfrm>
          <a:custGeom>
            <a:avLst/>
            <a:gdLst/>
            <a:ahLst/>
            <a:cxnLst/>
            <a:rect l="l" t="t" r="r" b="b"/>
            <a:pathLst>
              <a:path w="26670">
                <a:moveTo>
                  <a:pt x="0" y="0"/>
                </a:moveTo>
                <a:lnTo>
                  <a:pt x="26347" y="0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9" name="object 379"/>
          <p:cNvSpPr/>
          <p:nvPr/>
        </p:nvSpPr>
        <p:spPr>
          <a:xfrm>
            <a:off x="5455461" y="3258039"/>
            <a:ext cx="0" cy="20955"/>
          </a:xfrm>
          <a:custGeom>
            <a:avLst/>
            <a:gdLst/>
            <a:ahLst/>
            <a:cxnLst/>
            <a:rect l="l" t="t" r="r" b="b"/>
            <a:pathLst>
              <a:path h="20954">
                <a:moveTo>
                  <a:pt x="0" y="0"/>
                </a:moveTo>
                <a:lnTo>
                  <a:pt x="0" y="20576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0" name="object 380"/>
          <p:cNvSpPr/>
          <p:nvPr/>
        </p:nvSpPr>
        <p:spPr>
          <a:xfrm>
            <a:off x="5485895" y="3258039"/>
            <a:ext cx="0" cy="20955"/>
          </a:xfrm>
          <a:custGeom>
            <a:avLst/>
            <a:gdLst/>
            <a:ahLst/>
            <a:cxnLst/>
            <a:rect l="l" t="t" r="r" b="b"/>
            <a:pathLst>
              <a:path h="20954">
                <a:moveTo>
                  <a:pt x="0" y="0"/>
                </a:moveTo>
                <a:lnTo>
                  <a:pt x="0" y="20576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1" name="object 381"/>
          <p:cNvSpPr/>
          <p:nvPr/>
        </p:nvSpPr>
        <p:spPr>
          <a:xfrm>
            <a:off x="5513234" y="3258039"/>
            <a:ext cx="0" cy="20955"/>
          </a:xfrm>
          <a:custGeom>
            <a:avLst/>
            <a:gdLst/>
            <a:ahLst/>
            <a:cxnLst/>
            <a:rect l="l" t="t" r="r" b="b"/>
            <a:pathLst>
              <a:path h="20954">
                <a:moveTo>
                  <a:pt x="0" y="0"/>
                </a:moveTo>
                <a:lnTo>
                  <a:pt x="0" y="20576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2" name="object 382"/>
          <p:cNvSpPr/>
          <p:nvPr/>
        </p:nvSpPr>
        <p:spPr>
          <a:xfrm>
            <a:off x="5543672" y="3258039"/>
            <a:ext cx="0" cy="20955"/>
          </a:xfrm>
          <a:custGeom>
            <a:avLst/>
            <a:gdLst/>
            <a:ahLst/>
            <a:cxnLst/>
            <a:rect l="l" t="t" r="r" b="b"/>
            <a:pathLst>
              <a:path h="20954">
                <a:moveTo>
                  <a:pt x="0" y="0"/>
                </a:moveTo>
                <a:lnTo>
                  <a:pt x="0" y="20576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3" name="object 383"/>
          <p:cNvSpPr/>
          <p:nvPr/>
        </p:nvSpPr>
        <p:spPr>
          <a:xfrm>
            <a:off x="5572698" y="3258039"/>
            <a:ext cx="0" cy="20955"/>
          </a:xfrm>
          <a:custGeom>
            <a:avLst/>
            <a:gdLst/>
            <a:ahLst/>
            <a:cxnLst/>
            <a:rect l="l" t="t" r="r" b="b"/>
            <a:pathLst>
              <a:path h="20954">
                <a:moveTo>
                  <a:pt x="0" y="0"/>
                </a:moveTo>
                <a:lnTo>
                  <a:pt x="0" y="20576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4" name="object 384"/>
          <p:cNvSpPr/>
          <p:nvPr/>
        </p:nvSpPr>
        <p:spPr>
          <a:xfrm>
            <a:off x="5588045" y="3258039"/>
            <a:ext cx="0" cy="52705"/>
          </a:xfrm>
          <a:custGeom>
            <a:avLst/>
            <a:gdLst/>
            <a:ahLst/>
            <a:cxnLst/>
            <a:rect l="l" t="t" r="r" b="b"/>
            <a:pathLst>
              <a:path h="52704">
                <a:moveTo>
                  <a:pt x="0" y="0"/>
                </a:moveTo>
                <a:lnTo>
                  <a:pt x="0" y="5213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5" name="object 385"/>
          <p:cNvSpPr/>
          <p:nvPr/>
        </p:nvSpPr>
        <p:spPr>
          <a:xfrm>
            <a:off x="5603137" y="3258039"/>
            <a:ext cx="0" cy="20955"/>
          </a:xfrm>
          <a:custGeom>
            <a:avLst/>
            <a:gdLst/>
            <a:ahLst/>
            <a:cxnLst/>
            <a:rect l="l" t="t" r="r" b="b"/>
            <a:pathLst>
              <a:path h="20954">
                <a:moveTo>
                  <a:pt x="0" y="0"/>
                </a:moveTo>
                <a:lnTo>
                  <a:pt x="0" y="20576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6" name="object 386"/>
          <p:cNvSpPr/>
          <p:nvPr/>
        </p:nvSpPr>
        <p:spPr>
          <a:xfrm>
            <a:off x="5630475" y="3258039"/>
            <a:ext cx="0" cy="20955"/>
          </a:xfrm>
          <a:custGeom>
            <a:avLst/>
            <a:gdLst/>
            <a:ahLst/>
            <a:cxnLst/>
            <a:rect l="l" t="t" r="r" b="b"/>
            <a:pathLst>
              <a:path h="20954">
                <a:moveTo>
                  <a:pt x="0" y="0"/>
                </a:moveTo>
                <a:lnTo>
                  <a:pt x="0" y="20576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7" name="object 387"/>
          <p:cNvSpPr/>
          <p:nvPr/>
        </p:nvSpPr>
        <p:spPr>
          <a:xfrm>
            <a:off x="5660913" y="3258039"/>
            <a:ext cx="0" cy="20955"/>
          </a:xfrm>
          <a:custGeom>
            <a:avLst/>
            <a:gdLst/>
            <a:ahLst/>
            <a:cxnLst/>
            <a:rect l="l" t="t" r="r" b="b"/>
            <a:pathLst>
              <a:path h="20954">
                <a:moveTo>
                  <a:pt x="0" y="0"/>
                </a:moveTo>
                <a:lnTo>
                  <a:pt x="0" y="20576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8" name="object 388"/>
          <p:cNvSpPr/>
          <p:nvPr/>
        </p:nvSpPr>
        <p:spPr>
          <a:xfrm>
            <a:off x="5675975" y="3258039"/>
            <a:ext cx="0" cy="52705"/>
          </a:xfrm>
          <a:custGeom>
            <a:avLst/>
            <a:gdLst/>
            <a:ahLst/>
            <a:cxnLst/>
            <a:rect l="l" t="t" r="r" b="b"/>
            <a:pathLst>
              <a:path h="52704">
                <a:moveTo>
                  <a:pt x="0" y="0"/>
                </a:moveTo>
                <a:lnTo>
                  <a:pt x="0" y="5213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9" name="object 389"/>
          <p:cNvSpPr/>
          <p:nvPr/>
        </p:nvSpPr>
        <p:spPr>
          <a:xfrm>
            <a:off x="5691066" y="3258039"/>
            <a:ext cx="0" cy="20955"/>
          </a:xfrm>
          <a:custGeom>
            <a:avLst/>
            <a:gdLst/>
            <a:ahLst/>
            <a:cxnLst/>
            <a:rect l="l" t="t" r="r" b="b"/>
            <a:pathLst>
              <a:path h="20954">
                <a:moveTo>
                  <a:pt x="0" y="0"/>
                </a:moveTo>
                <a:lnTo>
                  <a:pt x="0" y="20576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0" name="object 390"/>
          <p:cNvSpPr/>
          <p:nvPr/>
        </p:nvSpPr>
        <p:spPr>
          <a:xfrm>
            <a:off x="5706413" y="3258039"/>
            <a:ext cx="0" cy="52705"/>
          </a:xfrm>
          <a:custGeom>
            <a:avLst/>
            <a:gdLst/>
            <a:ahLst/>
            <a:cxnLst/>
            <a:rect l="l" t="t" r="r" b="b"/>
            <a:pathLst>
              <a:path h="52704">
                <a:moveTo>
                  <a:pt x="0" y="0"/>
                </a:moveTo>
                <a:lnTo>
                  <a:pt x="0" y="5213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1" name="object 391"/>
          <p:cNvSpPr/>
          <p:nvPr/>
        </p:nvSpPr>
        <p:spPr>
          <a:xfrm>
            <a:off x="5721505" y="3258039"/>
            <a:ext cx="0" cy="20955"/>
          </a:xfrm>
          <a:custGeom>
            <a:avLst/>
            <a:gdLst/>
            <a:ahLst/>
            <a:cxnLst/>
            <a:rect l="l" t="t" r="r" b="b"/>
            <a:pathLst>
              <a:path h="20954">
                <a:moveTo>
                  <a:pt x="0" y="0"/>
                </a:moveTo>
                <a:lnTo>
                  <a:pt x="0" y="20576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2" name="object 392"/>
          <p:cNvSpPr/>
          <p:nvPr/>
        </p:nvSpPr>
        <p:spPr>
          <a:xfrm>
            <a:off x="5748844" y="3258039"/>
            <a:ext cx="0" cy="20955"/>
          </a:xfrm>
          <a:custGeom>
            <a:avLst/>
            <a:gdLst/>
            <a:ahLst/>
            <a:cxnLst/>
            <a:rect l="l" t="t" r="r" b="b"/>
            <a:pathLst>
              <a:path h="20954">
                <a:moveTo>
                  <a:pt x="0" y="0"/>
                </a:moveTo>
                <a:lnTo>
                  <a:pt x="0" y="20576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3" name="object 393"/>
          <p:cNvSpPr/>
          <p:nvPr/>
        </p:nvSpPr>
        <p:spPr>
          <a:xfrm>
            <a:off x="5779280" y="3258039"/>
            <a:ext cx="0" cy="20955"/>
          </a:xfrm>
          <a:custGeom>
            <a:avLst/>
            <a:gdLst/>
            <a:ahLst/>
            <a:cxnLst/>
            <a:rect l="l" t="t" r="r" b="b"/>
            <a:pathLst>
              <a:path h="20954">
                <a:moveTo>
                  <a:pt x="0" y="0"/>
                </a:moveTo>
                <a:lnTo>
                  <a:pt x="0" y="20576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4" name="object 394"/>
          <p:cNvSpPr/>
          <p:nvPr/>
        </p:nvSpPr>
        <p:spPr>
          <a:xfrm>
            <a:off x="5808308" y="3258039"/>
            <a:ext cx="0" cy="20955"/>
          </a:xfrm>
          <a:custGeom>
            <a:avLst/>
            <a:gdLst/>
            <a:ahLst/>
            <a:cxnLst/>
            <a:rect l="l" t="t" r="r" b="b"/>
            <a:pathLst>
              <a:path h="20954">
                <a:moveTo>
                  <a:pt x="0" y="0"/>
                </a:moveTo>
                <a:lnTo>
                  <a:pt x="0" y="20576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5" name="object 395"/>
          <p:cNvSpPr/>
          <p:nvPr/>
        </p:nvSpPr>
        <p:spPr>
          <a:xfrm>
            <a:off x="5838746" y="3258039"/>
            <a:ext cx="0" cy="20955"/>
          </a:xfrm>
          <a:custGeom>
            <a:avLst/>
            <a:gdLst/>
            <a:ahLst/>
            <a:cxnLst/>
            <a:rect l="l" t="t" r="r" b="b"/>
            <a:pathLst>
              <a:path h="20954">
                <a:moveTo>
                  <a:pt x="0" y="0"/>
                </a:moveTo>
                <a:lnTo>
                  <a:pt x="0" y="20576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6" name="object 396"/>
          <p:cNvSpPr/>
          <p:nvPr/>
        </p:nvSpPr>
        <p:spPr>
          <a:xfrm>
            <a:off x="5866084" y="3258039"/>
            <a:ext cx="0" cy="20955"/>
          </a:xfrm>
          <a:custGeom>
            <a:avLst/>
            <a:gdLst/>
            <a:ahLst/>
            <a:cxnLst/>
            <a:rect l="l" t="t" r="r" b="b"/>
            <a:pathLst>
              <a:path h="20954">
                <a:moveTo>
                  <a:pt x="0" y="0"/>
                </a:moveTo>
                <a:lnTo>
                  <a:pt x="0" y="20576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7" name="object 397"/>
          <p:cNvSpPr/>
          <p:nvPr/>
        </p:nvSpPr>
        <p:spPr>
          <a:xfrm>
            <a:off x="5990695" y="3349868"/>
            <a:ext cx="26670" cy="0"/>
          </a:xfrm>
          <a:custGeom>
            <a:avLst/>
            <a:gdLst/>
            <a:ahLst/>
            <a:cxnLst/>
            <a:rect l="l" t="t" r="r" b="b"/>
            <a:pathLst>
              <a:path w="26670">
                <a:moveTo>
                  <a:pt x="0" y="0"/>
                </a:moveTo>
                <a:lnTo>
                  <a:pt x="26351" y="0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8" name="object 398"/>
          <p:cNvSpPr/>
          <p:nvPr/>
        </p:nvSpPr>
        <p:spPr>
          <a:xfrm>
            <a:off x="6049177" y="3349868"/>
            <a:ext cx="26670" cy="0"/>
          </a:xfrm>
          <a:custGeom>
            <a:avLst/>
            <a:gdLst/>
            <a:ahLst/>
            <a:cxnLst/>
            <a:rect l="l" t="t" r="r" b="b"/>
            <a:pathLst>
              <a:path w="26670">
                <a:moveTo>
                  <a:pt x="0" y="0"/>
                </a:moveTo>
                <a:lnTo>
                  <a:pt x="26351" y="0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9" name="object 399"/>
          <p:cNvSpPr/>
          <p:nvPr/>
        </p:nvSpPr>
        <p:spPr>
          <a:xfrm>
            <a:off x="6104977" y="3349868"/>
            <a:ext cx="26670" cy="0"/>
          </a:xfrm>
          <a:custGeom>
            <a:avLst/>
            <a:gdLst/>
            <a:ahLst/>
            <a:cxnLst/>
            <a:rect l="l" t="t" r="r" b="b"/>
            <a:pathLst>
              <a:path w="26670">
                <a:moveTo>
                  <a:pt x="0" y="0"/>
                </a:moveTo>
                <a:lnTo>
                  <a:pt x="26351" y="0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0" name="object 400"/>
          <p:cNvSpPr/>
          <p:nvPr/>
        </p:nvSpPr>
        <p:spPr>
          <a:xfrm>
            <a:off x="5933203" y="3349868"/>
            <a:ext cx="26670" cy="0"/>
          </a:xfrm>
          <a:custGeom>
            <a:avLst/>
            <a:gdLst/>
            <a:ahLst/>
            <a:cxnLst/>
            <a:rect l="l" t="t" r="r" b="b"/>
            <a:pathLst>
              <a:path w="26670">
                <a:moveTo>
                  <a:pt x="0" y="0"/>
                </a:moveTo>
                <a:lnTo>
                  <a:pt x="26351" y="0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1" name="object 401"/>
          <p:cNvSpPr/>
          <p:nvPr/>
        </p:nvSpPr>
        <p:spPr>
          <a:xfrm>
            <a:off x="6168250" y="3349868"/>
            <a:ext cx="26670" cy="0"/>
          </a:xfrm>
          <a:custGeom>
            <a:avLst/>
            <a:gdLst/>
            <a:ahLst/>
            <a:cxnLst/>
            <a:rect l="l" t="t" r="r" b="b"/>
            <a:pathLst>
              <a:path w="26670">
                <a:moveTo>
                  <a:pt x="0" y="0"/>
                </a:moveTo>
                <a:lnTo>
                  <a:pt x="26348" y="0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2" name="object 402"/>
          <p:cNvSpPr/>
          <p:nvPr/>
        </p:nvSpPr>
        <p:spPr>
          <a:xfrm>
            <a:off x="6225178" y="3349868"/>
            <a:ext cx="26670" cy="0"/>
          </a:xfrm>
          <a:custGeom>
            <a:avLst/>
            <a:gdLst/>
            <a:ahLst/>
            <a:cxnLst/>
            <a:rect l="l" t="t" r="r" b="b"/>
            <a:pathLst>
              <a:path w="26670">
                <a:moveTo>
                  <a:pt x="0" y="0"/>
                </a:moveTo>
                <a:lnTo>
                  <a:pt x="26351" y="0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3" name="object 403"/>
          <p:cNvSpPr/>
          <p:nvPr/>
        </p:nvSpPr>
        <p:spPr>
          <a:xfrm>
            <a:off x="6279854" y="3349868"/>
            <a:ext cx="26670" cy="0"/>
          </a:xfrm>
          <a:custGeom>
            <a:avLst/>
            <a:gdLst/>
            <a:ahLst/>
            <a:cxnLst/>
            <a:rect l="l" t="t" r="r" b="b"/>
            <a:pathLst>
              <a:path w="26670">
                <a:moveTo>
                  <a:pt x="0" y="0"/>
                </a:moveTo>
                <a:lnTo>
                  <a:pt x="26348" y="0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4" name="object 404"/>
          <p:cNvSpPr/>
          <p:nvPr/>
        </p:nvSpPr>
        <p:spPr>
          <a:xfrm>
            <a:off x="5913053" y="3258039"/>
            <a:ext cx="0" cy="52705"/>
          </a:xfrm>
          <a:custGeom>
            <a:avLst/>
            <a:gdLst/>
            <a:ahLst/>
            <a:cxnLst/>
            <a:rect l="l" t="t" r="r" b="b"/>
            <a:pathLst>
              <a:path h="52704">
                <a:moveTo>
                  <a:pt x="0" y="0"/>
                </a:moveTo>
                <a:lnTo>
                  <a:pt x="0" y="5213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5" name="object 405"/>
          <p:cNvSpPr/>
          <p:nvPr/>
        </p:nvSpPr>
        <p:spPr>
          <a:xfrm>
            <a:off x="5928149" y="3258039"/>
            <a:ext cx="0" cy="20955"/>
          </a:xfrm>
          <a:custGeom>
            <a:avLst/>
            <a:gdLst/>
            <a:ahLst/>
            <a:cxnLst/>
            <a:rect l="l" t="t" r="r" b="b"/>
            <a:pathLst>
              <a:path h="20954">
                <a:moveTo>
                  <a:pt x="0" y="0"/>
                </a:moveTo>
                <a:lnTo>
                  <a:pt x="0" y="20576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6" name="object 406"/>
          <p:cNvSpPr/>
          <p:nvPr/>
        </p:nvSpPr>
        <p:spPr>
          <a:xfrm>
            <a:off x="5958583" y="3258039"/>
            <a:ext cx="0" cy="20955"/>
          </a:xfrm>
          <a:custGeom>
            <a:avLst/>
            <a:gdLst/>
            <a:ahLst/>
            <a:cxnLst/>
            <a:rect l="l" t="t" r="r" b="b"/>
            <a:pathLst>
              <a:path h="20954">
                <a:moveTo>
                  <a:pt x="0" y="0"/>
                </a:moveTo>
                <a:lnTo>
                  <a:pt x="0" y="20576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7" name="object 407"/>
          <p:cNvSpPr/>
          <p:nvPr/>
        </p:nvSpPr>
        <p:spPr>
          <a:xfrm>
            <a:off x="5985921" y="3258039"/>
            <a:ext cx="0" cy="20955"/>
          </a:xfrm>
          <a:custGeom>
            <a:avLst/>
            <a:gdLst/>
            <a:ahLst/>
            <a:cxnLst/>
            <a:rect l="l" t="t" r="r" b="b"/>
            <a:pathLst>
              <a:path h="20954">
                <a:moveTo>
                  <a:pt x="0" y="0"/>
                </a:moveTo>
                <a:lnTo>
                  <a:pt x="0" y="20576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8" name="object 408"/>
          <p:cNvSpPr/>
          <p:nvPr/>
        </p:nvSpPr>
        <p:spPr>
          <a:xfrm>
            <a:off x="6016359" y="3258039"/>
            <a:ext cx="0" cy="20955"/>
          </a:xfrm>
          <a:custGeom>
            <a:avLst/>
            <a:gdLst/>
            <a:ahLst/>
            <a:cxnLst/>
            <a:rect l="l" t="t" r="r" b="b"/>
            <a:pathLst>
              <a:path h="20954">
                <a:moveTo>
                  <a:pt x="0" y="0"/>
                </a:moveTo>
                <a:lnTo>
                  <a:pt x="0" y="20576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9" name="object 409"/>
          <p:cNvSpPr/>
          <p:nvPr/>
        </p:nvSpPr>
        <p:spPr>
          <a:xfrm>
            <a:off x="6045386" y="3258039"/>
            <a:ext cx="0" cy="20955"/>
          </a:xfrm>
          <a:custGeom>
            <a:avLst/>
            <a:gdLst/>
            <a:ahLst/>
            <a:cxnLst/>
            <a:rect l="l" t="t" r="r" b="b"/>
            <a:pathLst>
              <a:path h="20954">
                <a:moveTo>
                  <a:pt x="0" y="0"/>
                </a:moveTo>
                <a:lnTo>
                  <a:pt x="0" y="20576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0" name="object 410"/>
          <p:cNvSpPr/>
          <p:nvPr/>
        </p:nvSpPr>
        <p:spPr>
          <a:xfrm>
            <a:off x="6060733" y="3258039"/>
            <a:ext cx="0" cy="52705"/>
          </a:xfrm>
          <a:custGeom>
            <a:avLst/>
            <a:gdLst/>
            <a:ahLst/>
            <a:cxnLst/>
            <a:rect l="l" t="t" r="r" b="b"/>
            <a:pathLst>
              <a:path h="52704">
                <a:moveTo>
                  <a:pt x="0" y="0"/>
                </a:moveTo>
                <a:lnTo>
                  <a:pt x="0" y="5213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1" name="object 411"/>
          <p:cNvSpPr/>
          <p:nvPr/>
        </p:nvSpPr>
        <p:spPr>
          <a:xfrm>
            <a:off x="6075824" y="3258039"/>
            <a:ext cx="0" cy="20955"/>
          </a:xfrm>
          <a:custGeom>
            <a:avLst/>
            <a:gdLst/>
            <a:ahLst/>
            <a:cxnLst/>
            <a:rect l="l" t="t" r="r" b="b"/>
            <a:pathLst>
              <a:path h="20954">
                <a:moveTo>
                  <a:pt x="0" y="0"/>
                </a:moveTo>
                <a:lnTo>
                  <a:pt x="0" y="20576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2" name="object 412"/>
          <p:cNvSpPr/>
          <p:nvPr/>
        </p:nvSpPr>
        <p:spPr>
          <a:xfrm>
            <a:off x="6103162" y="3258039"/>
            <a:ext cx="0" cy="20955"/>
          </a:xfrm>
          <a:custGeom>
            <a:avLst/>
            <a:gdLst/>
            <a:ahLst/>
            <a:cxnLst/>
            <a:rect l="l" t="t" r="r" b="b"/>
            <a:pathLst>
              <a:path h="20954">
                <a:moveTo>
                  <a:pt x="0" y="0"/>
                </a:moveTo>
                <a:lnTo>
                  <a:pt x="0" y="20576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3" name="object 413"/>
          <p:cNvSpPr/>
          <p:nvPr/>
        </p:nvSpPr>
        <p:spPr>
          <a:xfrm>
            <a:off x="6133600" y="3258039"/>
            <a:ext cx="0" cy="20955"/>
          </a:xfrm>
          <a:custGeom>
            <a:avLst/>
            <a:gdLst/>
            <a:ahLst/>
            <a:cxnLst/>
            <a:rect l="l" t="t" r="r" b="b"/>
            <a:pathLst>
              <a:path h="20954">
                <a:moveTo>
                  <a:pt x="0" y="0"/>
                </a:moveTo>
                <a:lnTo>
                  <a:pt x="0" y="20576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4" name="object 414"/>
          <p:cNvSpPr/>
          <p:nvPr/>
        </p:nvSpPr>
        <p:spPr>
          <a:xfrm>
            <a:off x="6148663" y="3258039"/>
            <a:ext cx="0" cy="52705"/>
          </a:xfrm>
          <a:custGeom>
            <a:avLst/>
            <a:gdLst/>
            <a:ahLst/>
            <a:cxnLst/>
            <a:rect l="l" t="t" r="r" b="b"/>
            <a:pathLst>
              <a:path h="52704">
                <a:moveTo>
                  <a:pt x="0" y="0"/>
                </a:moveTo>
                <a:lnTo>
                  <a:pt x="0" y="5213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5" name="object 415"/>
          <p:cNvSpPr/>
          <p:nvPr/>
        </p:nvSpPr>
        <p:spPr>
          <a:xfrm>
            <a:off x="6163754" y="3258039"/>
            <a:ext cx="0" cy="20955"/>
          </a:xfrm>
          <a:custGeom>
            <a:avLst/>
            <a:gdLst/>
            <a:ahLst/>
            <a:cxnLst/>
            <a:rect l="l" t="t" r="r" b="b"/>
            <a:pathLst>
              <a:path h="20954">
                <a:moveTo>
                  <a:pt x="0" y="0"/>
                </a:moveTo>
                <a:lnTo>
                  <a:pt x="0" y="20576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6" name="object 416"/>
          <p:cNvSpPr/>
          <p:nvPr/>
        </p:nvSpPr>
        <p:spPr>
          <a:xfrm>
            <a:off x="6194192" y="3258039"/>
            <a:ext cx="0" cy="20955"/>
          </a:xfrm>
          <a:custGeom>
            <a:avLst/>
            <a:gdLst/>
            <a:ahLst/>
            <a:cxnLst/>
            <a:rect l="l" t="t" r="r" b="b"/>
            <a:pathLst>
              <a:path h="20954">
                <a:moveTo>
                  <a:pt x="0" y="0"/>
                </a:moveTo>
                <a:lnTo>
                  <a:pt x="0" y="20576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7" name="object 417"/>
          <p:cNvSpPr/>
          <p:nvPr/>
        </p:nvSpPr>
        <p:spPr>
          <a:xfrm>
            <a:off x="6221530" y="3258039"/>
            <a:ext cx="0" cy="20955"/>
          </a:xfrm>
          <a:custGeom>
            <a:avLst/>
            <a:gdLst/>
            <a:ahLst/>
            <a:cxnLst/>
            <a:rect l="l" t="t" r="r" b="b"/>
            <a:pathLst>
              <a:path h="20954">
                <a:moveTo>
                  <a:pt x="0" y="0"/>
                </a:moveTo>
                <a:lnTo>
                  <a:pt x="0" y="20576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8" name="object 418"/>
          <p:cNvSpPr/>
          <p:nvPr/>
        </p:nvSpPr>
        <p:spPr>
          <a:xfrm>
            <a:off x="6236873" y="3258039"/>
            <a:ext cx="0" cy="52705"/>
          </a:xfrm>
          <a:custGeom>
            <a:avLst/>
            <a:gdLst/>
            <a:ahLst/>
            <a:cxnLst/>
            <a:rect l="l" t="t" r="r" b="b"/>
            <a:pathLst>
              <a:path h="52704">
                <a:moveTo>
                  <a:pt x="0" y="0"/>
                </a:moveTo>
                <a:lnTo>
                  <a:pt x="0" y="5213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9" name="object 419"/>
          <p:cNvSpPr/>
          <p:nvPr/>
        </p:nvSpPr>
        <p:spPr>
          <a:xfrm>
            <a:off x="6251968" y="3258039"/>
            <a:ext cx="0" cy="20955"/>
          </a:xfrm>
          <a:custGeom>
            <a:avLst/>
            <a:gdLst/>
            <a:ahLst/>
            <a:cxnLst/>
            <a:rect l="l" t="t" r="r" b="b"/>
            <a:pathLst>
              <a:path h="20954">
                <a:moveTo>
                  <a:pt x="0" y="0"/>
                </a:moveTo>
                <a:lnTo>
                  <a:pt x="0" y="20576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0" name="object 420"/>
          <p:cNvSpPr/>
          <p:nvPr/>
        </p:nvSpPr>
        <p:spPr>
          <a:xfrm>
            <a:off x="6280995" y="3258039"/>
            <a:ext cx="0" cy="20955"/>
          </a:xfrm>
          <a:custGeom>
            <a:avLst/>
            <a:gdLst/>
            <a:ahLst/>
            <a:cxnLst/>
            <a:rect l="l" t="t" r="r" b="b"/>
            <a:pathLst>
              <a:path h="20954">
                <a:moveTo>
                  <a:pt x="0" y="0"/>
                </a:moveTo>
                <a:lnTo>
                  <a:pt x="0" y="20576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1" name="object 421"/>
          <p:cNvSpPr/>
          <p:nvPr/>
        </p:nvSpPr>
        <p:spPr>
          <a:xfrm>
            <a:off x="6296342" y="3258039"/>
            <a:ext cx="0" cy="52705"/>
          </a:xfrm>
          <a:custGeom>
            <a:avLst/>
            <a:gdLst/>
            <a:ahLst/>
            <a:cxnLst/>
            <a:rect l="l" t="t" r="r" b="b"/>
            <a:pathLst>
              <a:path h="52704">
                <a:moveTo>
                  <a:pt x="0" y="0"/>
                </a:moveTo>
                <a:lnTo>
                  <a:pt x="0" y="5213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2" name="object 422"/>
          <p:cNvSpPr/>
          <p:nvPr/>
        </p:nvSpPr>
        <p:spPr>
          <a:xfrm>
            <a:off x="5898272" y="3258039"/>
            <a:ext cx="0" cy="20955"/>
          </a:xfrm>
          <a:custGeom>
            <a:avLst/>
            <a:gdLst/>
            <a:ahLst/>
            <a:cxnLst/>
            <a:rect l="l" t="t" r="r" b="b"/>
            <a:pathLst>
              <a:path h="20954">
                <a:moveTo>
                  <a:pt x="0" y="0"/>
                </a:moveTo>
                <a:lnTo>
                  <a:pt x="0" y="20576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3" name="object 423"/>
          <p:cNvSpPr/>
          <p:nvPr/>
        </p:nvSpPr>
        <p:spPr>
          <a:xfrm>
            <a:off x="4574027" y="3349868"/>
            <a:ext cx="26670" cy="0"/>
          </a:xfrm>
          <a:custGeom>
            <a:avLst/>
            <a:gdLst/>
            <a:ahLst/>
            <a:cxnLst/>
            <a:rect l="l" t="t" r="r" b="b"/>
            <a:pathLst>
              <a:path w="26670">
                <a:moveTo>
                  <a:pt x="0" y="0"/>
                </a:moveTo>
                <a:lnTo>
                  <a:pt x="26352" y="0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4" name="object 424"/>
          <p:cNvSpPr/>
          <p:nvPr/>
        </p:nvSpPr>
        <p:spPr>
          <a:xfrm>
            <a:off x="4632509" y="3349868"/>
            <a:ext cx="26670" cy="0"/>
          </a:xfrm>
          <a:custGeom>
            <a:avLst/>
            <a:gdLst/>
            <a:ahLst/>
            <a:cxnLst/>
            <a:rect l="l" t="t" r="r" b="b"/>
            <a:pathLst>
              <a:path w="26670">
                <a:moveTo>
                  <a:pt x="0" y="0"/>
                </a:moveTo>
                <a:lnTo>
                  <a:pt x="26347" y="0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5" name="object 425"/>
          <p:cNvSpPr/>
          <p:nvPr/>
        </p:nvSpPr>
        <p:spPr>
          <a:xfrm>
            <a:off x="4688309" y="3349868"/>
            <a:ext cx="26670" cy="0"/>
          </a:xfrm>
          <a:custGeom>
            <a:avLst/>
            <a:gdLst/>
            <a:ahLst/>
            <a:cxnLst/>
            <a:rect l="l" t="t" r="r" b="b"/>
            <a:pathLst>
              <a:path w="26670">
                <a:moveTo>
                  <a:pt x="0" y="0"/>
                </a:moveTo>
                <a:lnTo>
                  <a:pt x="26351" y="0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6" name="object 426"/>
          <p:cNvSpPr/>
          <p:nvPr/>
        </p:nvSpPr>
        <p:spPr>
          <a:xfrm>
            <a:off x="4516535" y="3349868"/>
            <a:ext cx="26670" cy="0"/>
          </a:xfrm>
          <a:custGeom>
            <a:avLst/>
            <a:gdLst/>
            <a:ahLst/>
            <a:cxnLst/>
            <a:rect l="l" t="t" r="r" b="b"/>
            <a:pathLst>
              <a:path w="26670">
                <a:moveTo>
                  <a:pt x="0" y="0"/>
                </a:moveTo>
                <a:lnTo>
                  <a:pt x="26351" y="0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7" name="object 427"/>
          <p:cNvSpPr/>
          <p:nvPr/>
        </p:nvSpPr>
        <p:spPr>
          <a:xfrm>
            <a:off x="4751579" y="3349868"/>
            <a:ext cx="26670" cy="0"/>
          </a:xfrm>
          <a:custGeom>
            <a:avLst/>
            <a:gdLst/>
            <a:ahLst/>
            <a:cxnLst/>
            <a:rect l="l" t="t" r="r" b="b"/>
            <a:pathLst>
              <a:path w="26670">
                <a:moveTo>
                  <a:pt x="0" y="0"/>
                </a:moveTo>
                <a:lnTo>
                  <a:pt x="26351" y="0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8" name="object 428"/>
          <p:cNvSpPr/>
          <p:nvPr/>
        </p:nvSpPr>
        <p:spPr>
          <a:xfrm>
            <a:off x="4808509" y="3349868"/>
            <a:ext cx="26670" cy="0"/>
          </a:xfrm>
          <a:custGeom>
            <a:avLst/>
            <a:gdLst/>
            <a:ahLst/>
            <a:cxnLst/>
            <a:rect l="l" t="t" r="r" b="b"/>
            <a:pathLst>
              <a:path w="26670">
                <a:moveTo>
                  <a:pt x="0" y="0"/>
                </a:moveTo>
                <a:lnTo>
                  <a:pt x="26351" y="0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9" name="object 429"/>
          <p:cNvSpPr/>
          <p:nvPr/>
        </p:nvSpPr>
        <p:spPr>
          <a:xfrm>
            <a:off x="4863181" y="3349868"/>
            <a:ext cx="26670" cy="0"/>
          </a:xfrm>
          <a:custGeom>
            <a:avLst/>
            <a:gdLst/>
            <a:ahLst/>
            <a:cxnLst/>
            <a:rect l="l" t="t" r="r" b="b"/>
            <a:pathLst>
              <a:path w="26670">
                <a:moveTo>
                  <a:pt x="0" y="0"/>
                </a:moveTo>
                <a:lnTo>
                  <a:pt x="26352" y="0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0" name="object 430"/>
          <p:cNvSpPr/>
          <p:nvPr/>
        </p:nvSpPr>
        <p:spPr>
          <a:xfrm>
            <a:off x="4496385" y="3258039"/>
            <a:ext cx="0" cy="52705"/>
          </a:xfrm>
          <a:custGeom>
            <a:avLst/>
            <a:gdLst/>
            <a:ahLst/>
            <a:cxnLst/>
            <a:rect l="l" t="t" r="r" b="b"/>
            <a:pathLst>
              <a:path h="52704">
                <a:moveTo>
                  <a:pt x="0" y="0"/>
                </a:moveTo>
                <a:lnTo>
                  <a:pt x="0" y="5213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1" name="object 431"/>
          <p:cNvSpPr/>
          <p:nvPr/>
        </p:nvSpPr>
        <p:spPr>
          <a:xfrm>
            <a:off x="4511476" y="3258039"/>
            <a:ext cx="0" cy="20955"/>
          </a:xfrm>
          <a:custGeom>
            <a:avLst/>
            <a:gdLst/>
            <a:ahLst/>
            <a:cxnLst/>
            <a:rect l="l" t="t" r="r" b="b"/>
            <a:pathLst>
              <a:path h="20954">
                <a:moveTo>
                  <a:pt x="0" y="0"/>
                </a:moveTo>
                <a:lnTo>
                  <a:pt x="0" y="20576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2" name="object 432"/>
          <p:cNvSpPr/>
          <p:nvPr/>
        </p:nvSpPr>
        <p:spPr>
          <a:xfrm>
            <a:off x="4526823" y="3258039"/>
            <a:ext cx="0" cy="52705"/>
          </a:xfrm>
          <a:custGeom>
            <a:avLst/>
            <a:gdLst/>
            <a:ahLst/>
            <a:cxnLst/>
            <a:rect l="l" t="t" r="r" b="b"/>
            <a:pathLst>
              <a:path h="52704">
                <a:moveTo>
                  <a:pt x="0" y="0"/>
                </a:moveTo>
                <a:lnTo>
                  <a:pt x="0" y="5213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3" name="object 433"/>
          <p:cNvSpPr/>
          <p:nvPr/>
        </p:nvSpPr>
        <p:spPr>
          <a:xfrm>
            <a:off x="4541915" y="3258039"/>
            <a:ext cx="0" cy="20955"/>
          </a:xfrm>
          <a:custGeom>
            <a:avLst/>
            <a:gdLst/>
            <a:ahLst/>
            <a:cxnLst/>
            <a:rect l="l" t="t" r="r" b="b"/>
            <a:pathLst>
              <a:path h="20954">
                <a:moveTo>
                  <a:pt x="0" y="0"/>
                </a:moveTo>
                <a:lnTo>
                  <a:pt x="0" y="20576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4" name="object 434"/>
          <p:cNvSpPr/>
          <p:nvPr/>
        </p:nvSpPr>
        <p:spPr>
          <a:xfrm>
            <a:off x="4554157" y="3258039"/>
            <a:ext cx="0" cy="52705"/>
          </a:xfrm>
          <a:custGeom>
            <a:avLst/>
            <a:gdLst/>
            <a:ahLst/>
            <a:cxnLst/>
            <a:rect l="l" t="t" r="r" b="b"/>
            <a:pathLst>
              <a:path h="52704">
                <a:moveTo>
                  <a:pt x="0" y="0"/>
                </a:moveTo>
                <a:lnTo>
                  <a:pt x="0" y="5213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5" name="object 435"/>
          <p:cNvSpPr/>
          <p:nvPr/>
        </p:nvSpPr>
        <p:spPr>
          <a:xfrm>
            <a:off x="4569252" y="3258039"/>
            <a:ext cx="0" cy="20955"/>
          </a:xfrm>
          <a:custGeom>
            <a:avLst/>
            <a:gdLst/>
            <a:ahLst/>
            <a:cxnLst/>
            <a:rect l="l" t="t" r="r" b="b"/>
            <a:pathLst>
              <a:path h="20954">
                <a:moveTo>
                  <a:pt x="0" y="0"/>
                </a:moveTo>
                <a:lnTo>
                  <a:pt x="0" y="20576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6" name="object 436"/>
          <p:cNvSpPr/>
          <p:nvPr/>
        </p:nvSpPr>
        <p:spPr>
          <a:xfrm>
            <a:off x="4584595" y="3258039"/>
            <a:ext cx="0" cy="52705"/>
          </a:xfrm>
          <a:custGeom>
            <a:avLst/>
            <a:gdLst/>
            <a:ahLst/>
            <a:cxnLst/>
            <a:rect l="l" t="t" r="r" b="b"/>
            <a:pathLst>
              <a:path h="52704">
                <a:moveTo>
                  <a:pt x="0" y="0"/>
                </a:moveTo>
                <a:lnTo>
                  <a:pt x="0" y="5213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7" name="object 437"/>
          <p:cNvSpPr/>
          <p:nvPr/>
        </p:nvSpPr>
        <p:spPr>
          <a:xfrm>
            <a:off x="4599690" y="3258039"/>
            <a:ext cx="0" cy="20955"/>
          </a:xfrm>
          <a:custGeom>
            <a:avLst/>
            <a:gdLst/>
            <a:ahLst/>
            <a:cxnLst/>
            <a:rect l="l" t="t" r="r" b="b"/>
            <a:pathLst>
              <a:path h="20954">
                <a:moveTo>
                  <a:pt x="0" y="0"/>
                </a:moveTo>
                <a:lnTo>
                  <a:pt x="0" y="20576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8" name="object 438"/>
          <p:cNvSpPr/>
          <p:nvPr/>
        </p:nvSpPr>
        <p:spPr>
          <a:xfrm>
            <a:off x="4613626" y="3258039"/>
            <a:ext cx="0" cy="52705"/>
          </a:xfrm>
          <a:custGeom>
            <a:avLst/>
            <a:gdLst/>
            <a:ahLst/>
            <a:cxnLst/>
            <a:rect l="l" t="t" r="r" b="b"/>
            <a:pathLst>
              <a:path h="52704">
                <a:moveTo>
                  <a:pt x="0" y="0"/>
                </a:moveTo>
                <a:lnTo>
                  <a:pt x="0" y="5213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9" name="object 439"/>
          <p:cNvSpPr/>
          <p:nvPr/>
        </p:nvSpPr>
        <p:spPr>
          <a:xfrm>
            <a:off x="4628718" y="3258039"/>
            <a:ext cx="0" cy="20955"/>
          </a:xfrm>
          <a:custGeom>
            <a:avLst/>
            <a:gdLst/>
            <a:ahLst/>
            <a:cxnLst/>
            <a:rect l="l" t="t" r="r" b="b"/>
            <a:pathLst>
              <a:path h="20954">
                <a:moveTo>
                  <a:pt x="0" y="0"/>
                </a:moveTo>
                <a:lnTo>
                  <a:pt x="0" y="20576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0" name="object 440"/>
          <p:cNvSpPr/>
          <p:nvPr/>
        </p:nvSpPr>
        <p:spPr>
          <a:xfrm>
            <a:off x="4644064" y="3258039"/>
            <a:ext cx="0" cy="52705"/>
          </a:xfrm>
          <a:custGeom>
            <a:avLst/>
            <a:gdLst/>
            <a:ahLst/>
            <a:cxnLst/>
            <a:rect l="l" t="t" r="r" b="b"/>
            <a:pathLst>
              <a:path h="52704">
                <a:moveTo>
                  <a:pt x="0" y="0"/>
                </a:moveTo>
                <a:lnTo>
                  <a:pt x="0" y="5213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1" name="object 441"/>
          <p:cNvSpPr/>
          <p:nvPr/>
        </p:nvSpPr>
        <p:spPr>
          <a:xfrm>
            <a:off x="4659156" y="3258039"/>
            <a:ext cx="0" cy="20955"/>
          </a:xfrm>
          <a:custGeom>
            <a:avLst/>
            <a:gdLst/>
            <a:ahLst/>
            <a:cxnLst/>
            <a:rect l="l" t="t" r="r" b="b"/>
            <a:pathLst>
              <a:path h="20954">
                <a:moveTo>
                  <a:pt x="0" y="0"/>
                </a:moveTo>
                <a:lnTo>
                  <a:pt x="0" y="20576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2" name="object 442"/>
          <p:cNvSpPr/>
          <p:nvPr/>
        </p:nvSpPr>
        <p:spPr>
          <a:xfrm>
            <a:off x="4671398" y="3258039"/>
            <a:ext cx="0" cy="52705"/>
          </a:xfrm>
          <a:custGeom>
            <a:avLst/>
            <a:gdLst/>
            <a:ahLst/>
            <a:cxnLst/>
            <a:rect l="l" t="t" r="r" b="b"/>
            <a:pathLst>
              <a:path h="52704">
                <a:moveTo>
                  <a:pt x="0" y="0"/>
                </a:moveTo>
                <a:lnTo>
                  <a:pt x="0" y="5213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3" name="object 443"/>
          <p:cNvSpPr/>
          <p:nvPr/>
        </p:nvSpPr>
        <p:spPr>
          <a:xfrm>
            <a:off x="4686494" y="3258039"/>
            <a:ext cx="0" cy="20955"/>
          </a:xfrm>
          <a:custGeom>
            <a:avLst/>
            <a:gdLst/>
            <a:ahLst/>
            <a:cxnLst/>
            <a:rect l="l" t="t" r="r" b="b"/>
            <a:pathLst>
              <a:path h="20954">
                <a:moveTo>
                  <a:pt x="0" y="0"/>
                </a:moveTo>
                <a:lnTo>
                  <a:pt x="0" y="20576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4" name="object 444"/>
          <p:cNvSpPr/>
          <p:nvPr/>
        </p:nvSpPr>
        <p:spPr>
          <a:xfrm>
            <a:off x="4701837" y="3258039"/>
            <a:ext cx="0" cy="52705"/>
          </a:xfrm>
          <a:custGeom>
            <a:avLst/>
            <a:gdLst/>
            <a:ahLst/>
            <a:cxnLst/>
            <a:rect l="l" t="t" r="r" b="b"/>
            <a:pathLst>
              <a:path h="52704">
                <a:moveTo>
                  <a:pt x="0" y="0"/>
                </a:moveTo>
                <a:lnTo>
                  <a:pt x="0" y="5213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5" name="object 445"/>
          <p:cNvSpPr/>
          <p:nvPr/>
        </p:nvSpPr>
        <p:spPr>
          <a:xfrm>
            <a:off x="4716928" y="3258039"/>
            <a:ext cx="0" cy="20955"/>
          </a:xfrm>
          <a:custGeom>
            <a:avLst/>
            <a:gdLst/>
            <a:ahLst/>
            <a:cxnLst/>
            <a:rect l="l" t="t" r="r" b="b"/>
            <a:pathLst>
              <a:path h="20954">
                <a:moveTo>
                  <a:pt x="0" y="0"/>
                </a:moveTo>
                <a:lnTo>
                  <a:pt x="0" y="20576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6" name="object 446"/>
          <p:cNvSpPr/>
          <p:nvPr/>
        </p:nvSpPr>
        <p:spPr>
          <a:xfrm>
            <a:off x="4731994" y="3258039"/>
            <a:ext cx="0" cy="52705"/>
          </a:xfrm>
          <a:custGeom>
            <a:avLst/>
            <a:gdLst/>
            <a:ahLst/>
            <a:cxnLst/>
            <a:rect l="l" t="t" r="r" b="b"/>
            <a:pathLst>
              <a:path h="52704">
                <a:moveTo>
                  <a:pt x="0" y="0"/>
                </a:moveTo>
                <a:lnTo>
                  <a:pt x="0" y="5213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7" name="object 447"/>
          <p:cNvSpPr/>
          <p:nvPr/>
        </p:nvSpPr>
        <p:spPr>
          <a:xfrm>
            <a:off x="4747085" y="3258039"/>
            <a:ext cx="0" cy="20955"/>
          </a:xfrm>
          <a:custGeom>
            <a:avLst/>
            <a:gdLst/>
            <a:ahLst/>
            <a:cxnLst/>
            <a:rect l="l" t="t" r="r" b="b"/>
            <a:pathLst>
              <a:path h="20954">
                <a:moveTo>
                  <a:pt x="0" y="0"/>
                </a:moveTo>
                <a:lnTo>
                  <a:pt x="0" y="20576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8" name="object 448"/>
          <p:cNvSpPr/>
          <p:nvPr/>
        </p:nvSpPr>
        <p:spPr>
          <a:xfrm>
            <a:off x="4762428" y="3258039"/>
            <a:ext cx="0" cy="52705"/>
          </a:xfrm>
          <a:custGeom>
            <a:avLst/>
            <a:gdLst/>
            <a:ahLst/>
            <a:cxnLst/>
            <a:rect l="l" t="t" r="r" b="b"/>
            <a:pathLst>
              <a:path h="52704">
                <a:moveTo>
                  <a:pt x="0" y="0"/>
                </a:moveTo>
                <a:lnTo>
                  <a:pt x="0" y="5213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9" name="object 449"/>
          <p:cNvSpPr/>
          <p:nvPr/>
        </p:nvSpPr>
        <p:spPr>
          <a:xfrm>
            <a:off x="4777524" y="3258039"/>
            <a:ext cx="0" cy="20955"/>
          </a:xfrm>
          <a:custGeom>
            <a:avLst/>
            <a:gdLst/>
            <a:ahLst/>
            <a:cxnLst/>
            <a:rect l="l" t="t" r="r" b="b"/>
            <a:pathLst>
              <a:path h="20954">
                <a:moveTo>
                  <a:pt x="0" y="0"/>
                </a:moveTo>
                <a:lnTo>
                  <a:pt x="0" y="20576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0" name="object 450"/>
          <p:cNvSpPr/>
          <p:nvPr/>
        </p:nvSpPr>
        <p:spPr>
          <a:xfrm>
            <a:off x="4789768" y="3258039"/>
            <a:ext cx="0" cy="52705"/>
          </a:xfrm>
          <a:custGeom>
            <a:avLst/>
            <a:gdLst/>
            <a:ahLst/>
            <a:cxnLst/>
            <a:rect l="l" t="t" r="r" b="b"/>
            <a:pathLst>
              <a:path h="52704">
                <a:moveTo>
                  <a:pt x="0" y="0"/>
                </a:moveTo>
                <a:lnTo>
                  <a:pt x="0" y="5213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1" name="object 451"/>
          <p:cNvSpPr/>
          <p:nvPr/>
        </p:nvSpPr>
        <p:spPr>
          <a:xfrm>
            <a:off x="4804862" y="3258039"/>
            <a:ext cx="0" cy="20955"/>
          </a:xfrm>
          <a:custGeom>
            <a:avLst/>
            <a:gdLst/>
            <a:ahLst/>
            <a:cxnLst/>
            <a:rect l="l" t="t" r="r" b="b"/>
            <a:pathLst>
              <a:path h="20954">
                <a:moveTo>
                  <a:pt x="0" y="0"/>
                </a:moveTo>
                <a:lnTo>
                  <a:pt x="0" y="20576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2" name="object 452"/>
          <p:cNvSpPr/>
          <p:nvPr/>
        </p:nvSpPr>
        <p:spPr>
          <a:xfrm>
            <a:off x="4820205" y="3258039"/>
            <a:ext cx="0" cy="52705"/>
          </a:xfrm>
          <a:custGeom>
            <a:avLst/>
            <a:gdLst/>
            <a:ahLst/>
            <a:cxnLst/>
            <a:rect l="l" t="t" r="r" b="b"/>
            <a:pathLst>
              <a:path h="52704">
                <a:moveTo>
                  <a:pt x="0" y="0"/>
                </a:moveTo>
                <a:lnTo>
                  <a:pt x="0" y="5213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3" name="object 453"/>
          <p:cNvSpPr/>
          <p:nvPr/>
        </p:nvSpPr>
        <p:spPr>
          <a:xfrm>
            <a:off x="4835296" y="3258039"/>
            <a:ext cx="0" cy="20955"/>
          </a:xfrm>
          <a:custGeom>
            <a:avLst/>
            <a:gdLst/>
            <a:ahLst/>
            <a:cxnLst/>
            <a:rect l="l" t="t" r="r" b="b"/>
            <a:pathLst>
              <a:path h="20954">
                <a:moveTo>
                  <a:pt x="0" y="0"/>
                </a:moveTo>
                <a:lnTo>
                  <a:pt x="0" y="20576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4" name="object 454"/>
          <p:cNvSpPr/>
          <p:nvPr/>
        </p:nvSpPr>
        <p:spPr>
          <a:xfrm>
            <a:off x="4849232" y="3258039"/>
            <a:ext cx="0" cy="52705"/>
          </a:xfrm>
          <a:custGeom>
            <a:avLst/>
            <a:gdLst/>
            <a:ahLst/>
            <a:cxnLst/>
            <a:rect l="l" t="t" r="r" b="b"/>
            <a:pathLst>
              <a:path h="52704">
                <a:moveTo>
                  <a:pt x="0" y="0"/>
                </a:moveTo>
                <a:lnTo>
                  <a:pt x="0" y="5213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5" name="object 455"/>
          <p:cNvSpPr/>
          <p:nvPr/>
        </p:nvSpPr>
        <p:spPr>
          <a:xfrm>
            <a:off x="4864327" y="3258039"/>
            <a:ext cx="0" cy="20955"/>
          </a:xfrm>
          <a:custGeom>
            <a:avLst/>
            <a:gdLst/>
            <a:ahLst/>
            <a:cxnLst/>
            <a:rect l="l" t="t" r="r" b="b"/>
            <a:pathLst>
              <a:path h="20954">
                <a:moveTo>
                  <a:pt x="0" y="0"/>
                </a:moveTo>
                <a:lnTo>
                  <a:pt x="0" y="20576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6" name="object 456"/>
          <p:cNvSpPr/>
          <p:nvPr/>
        </p:nvSpPr>
        <p:spPr>
          <a:xfrm>
            <a:off x="4879670" y="3258039"/>
            <a:ext cx="0" cy="52705"/>
          </a:xfrm>
          <a:custGeom>
            <a:avLst/>
            <a:gdLst/>
            <a:ahLst/>
            <a:cxnLst/>
            <a:rect l="l" t="t" r="r" b="b"/>
            <a:pathLst>
              <a:path h="52704">
                <a:moveTo>
                  <a:pt x="0" y="0"/>
                </a:moveTo>
                <a:lnTo>
                  <a:pt x="0" y="5213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7" name="object 457"/>
          <p:cNvSpPr/>
          <p:nvPr/>
        </p:nvSpPr>
        <p:spPr>
          <a:xfrm>
            <a:off x="4894765" y="3258039"/>
            <a:ext cx="0" cy="20955"/>
          </a:xfrm>
          <a:custGeom>
            <a:avLst/>
            <a:gdLst/>
            <a:ahLst/>
            <a:cxnLst/>
            <a:rect l="l" t="t" r="r" b="b"/>
            <a:pathLst>
              <a:path h="20954">
                <a:moveTo>
                  <a:pt x="0" y="0"/>
                </a:moveTo>
                <a:lnTo>
                  <a:pt x="0" y="20576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8" name="object 458"/>
          <p:cNvSpPr/>
          <p:nvPr/>
        </p:nvSpPr>
        <p:spPr>
          <a:xfrm>
            <a:off x="4907008" y="3258039"/>
            <a:ext cx="0" cy="52705"/>
          </a:xfrm>
          <a:custGeom>
            <a:avLst/>
            <a:gdLst/>
            <a:ahLst/>
            <a:cxnLst/>
            <a:rect l="l" t="t" r="r" b="b"/>
            <a:pathLst>
              <a:path h="52704">
                <a:moveTo>
                  <a:pt x="0" y="0"/>
                </a:moveTo>
                <a:lnTo>
                  <a:pt x="0" y="5213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9" name="object 459"/>
          <p:cNvSpPr/>
          <p:nvPr/>
        </p:nvSpPr>
        <p:spPr>
          <a:xfrm>
            <a:off x="5046714" y="3349868"/>
            <a:ext cx="26670" cy="0"/>
          </a:xfrm>
          <a:custGeom>
            <a:avLst/>
            <a:gdLst/>
            <a:ahLst/>
            <a:cxnLst/>
            <a:rect l="l" t="t" r="r" b="b"/>
            <a:pathLst>
              <a:path w="26670">
                <a:moveTo>
                  <a:pt x="0" y="0"/>
                </a:moveTo>
                <a:lnTo>
                  <a:pt x="26351" y="0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0" name="object 460"/>
          <p:cNvSpPr/>
          <p:nvPr/>
        </p:nvSpPr>
        <p:spPr>
          <a:xfrm>
            <a:off x="5105195" y="3349868"/>
            <a:ext cx="26670" cy="0"/>
          </a:xfrm>
          <a:custGeom>
            <a:avLst/>
            <a:gdLst/>
            <a:ahLst/>
            <a:cxnLst/>
            <a:rect l="l" t="t" r="r" b="b"/>
            <a:pathLst>
              <a:path w="26670">
                <a:moveTo>
                  <a:pt x="0" y="0"/>
                </a:moveTo>
                <a:lnTo>
                  <a:pt x="26348" y="0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1" name="object 461"/>
          <p:cNvSpPr/>
          <p:nvPr/>
        </p:nvSpPr>
        <p:spPr>
          <a:xfrm>
            <a:off x="5160995" y="3349868"/>
            <a:ext cx="26670" cy="0"/>
          </a:xfrm>
          <a:custGeom>
            <a:avLst/>
            <a:gdLst/>
            <a:ahLst/>
            <a:cxnLst/>
            <a:rect l="l" t="t" r="r" b="b"/>
            <a:pathLst>
              <a:path w="26670">
                <a:moveTo>
                  <a:pt x="0" y="0"/>
                </a:moveTo>
                <a:lnTo>
                  <a:pt x="26352" y="0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2" name="object 462"/>
          <p:cNvSpPr/>
          <p:nvPr/>
        </p:nvSpPr>
        <p:spPr>
          <a:xfrm>
            <a:off x="4989221" y="3349868"/>
            <a:ext cx="26670" cy="0"/>
          </a:xfrm>
          <a:custGeom>
            <a:avLst/>
            <a:gdLst/>
            <a:ahLst/>
            <a:cxnLst/>
            <a:rect l="l" t="t" r="r" b="b"/>
            <a:pathLst>
              <a:path w="26670">
                <a:moveTo>
                  <a:pt x="0" y="0"/>
                </a:moveTo>
                <a:lnTo>
                  <a:pt x="26352" y="0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3" name="object 463"/>
          <p:cNvSpPr/>
          <p:nvPr/>
        </p:nvSpPr>
        <p:spPr>
          <a:xfrm>
            <a:off x="5224265" y="3349868"/>
            <a:ext cx="26670" cy="0"/>
          </a:xfrm>
          <a:custGeom>
            <a:avLst/>
            <a:gdLst/>
            <a:ahLst/>
            <a:cxnLst/>
            <a:rect l="l" t="t" r="r" b="b"/>
            <a:pathLst>
              <a:path w="26670">
                <a:moveTo>
                  <a:pt x="0" y="0"/>
                </a:moveTo>
                <a:lnTo>
                  <a:pt x="26352" y="0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4" name="object 464"/>
          <p:cNvSpPr/>
          <p:nvPr/>
        </p:nvSpPr>
        <p:spPr>
          <a:xfrm>
            <a:off x="5281195" y="3349868"/>
            <a:ext cx="26670" cy="0"/>
          </a:xfrm>
          <a:custGeom>
            <a:avLst/>
            <a:gdLst/>
            <a:ahLst/>
            <a:cxnLst/>
            <a:rect l="l" t="t" r="r" b="b"/>
            <a:pathLst>
              <a:path w="26670">
                <a:moveTo>
                  <a:pt x="0" y="0"/>
                </a:moveTo>
                <a:lnTo>
                  <a:pt x="26352" y="0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5" name="object 465"/>
          <p:cNvSpPr/>
          <p:nvPr/>
        </p:nvSpPr>
        <p:spPr>
          <a:xfrm>
            <a:off x="5335869" y="3349868"/>
            <a:ext cx="26670" cy="0"/>
          </a:xfrm>
          <a:custGeom>
            <a:avLst/>
            <a:gdLst/>
            <a:ahLst/>
            <a:cxnLst/>
            <a:rect l="l" t="t" r="r" b="b"/>
            <a:pathLst>
              <a:path w="26670">
                <a:moveTo>
                  <a:pt x="0" y="0"/>
                </a:moveTo>
                <a:lnTo>
                  <a:pt x="26352" y="0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6" name="object 466"/>
          <p:cNvSpPr/>
          <p:nvPr/>
        </p:nvSpPr>
        <p:spPr>
          <a:xfrm>
            <a:off x="4999511" y="3258039"/>
            <a:ext cx="0" cy="52705"/>
          </a:xfrm>
          <a:custGeom>
            <a:avLst/>
            <a:gdLst/>
            <a:ahLst/>
            <a:cxnLst/>
            <a:rect l="l" t="t" r="r" b="b"/>
            <a:pathLst>
              <a:path h="52704">
                <a:moveTo>
                  <a:pt x="0" y="0"/>
                </a:moveTo>
                <a:lnTo>
                  <a:pt x="0" y="5213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7" name="object 467"/>
          <p:cNvSpPr/>
          <p:nvPr/>
        </p:nvSpPr>
        <p:spPr>
          <a:xfrm>
            <a:off x="5014602" y="3258039"/>
            <a:ext cx="0" cy="20955"/>
          </a:xfrm>
          <a:custGeom>
            <a:avLst/>
            <a:gdLst/>
            <a:ahLst/>
            <a:cxnLst/>
            <a:rect l="l" t="t" r="r" b="b"/>
            <a:pathLst>
              <a:path h="20954">
                <a:moveTo>
                  <a:pt x="0" y="0"/>
                </a:moveTo>
                <a:lnTo>
                  <a:pt x="0" y="20576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8" name="object 468"/>
          <p:cNvSpPr/>
          <p:nvPr/>
        </p:nvSpPr>
        <p:spPr>
          <a:xfrm>
            <a:off x="5026845" y="3258039"/>
            <a:ext cx="0" cy="52705"/>
          </a:xfrm>
          <a:custGeom>
            <a:avLst/>
            <a:gdLst/>
            <a:ahLst/>
            <a:cxnLst/>
            <a:rect l="l" t="t" r="r" b="b"/>
            <a:pathLst>
              <a:path h="52704">
                <a:moveTo>
                  <a:pt x="0" y="0"/>
                </a:moveTo>
                <a:lnTo>
                  <a:pt x="0" y="5213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9" name="object 469"/>
          <p:cNvSpPr/>
          <p:nvPr/>
        </p:nvSpPr>
        <p:spPr>
          <a:xfrm>
            <a:off x="5041940" y="3258039"/>
            <a:ext cx="0" cy="20955"/>
          </a:xfrm>
          <a:custGeom>
            <a:avLst/>
            <a:gdLst/>
            <a:ahLst/>
            <a:cxnLst/>
            <a:rect l="l" t="t" r="r" b="b"/>
            <a:pathLst>
              <a:path h="20954">
                <a:moveTo>
                  <a:pt x="0" y="0"/>
                </a:moveTo>
                <a:lnTo>
                  <a:pt x="0" y="20576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0" name="object 470"/>
          <p:cNvSpPr/>
          <p:nvPr/>
        </p:nvSpPr>
        <p:spPr>
          <a:xfrm>
            <a:off x="5057283" y="3258039"/>
            <a:ext cx="0" cy="52705"/>
          </a:xfrm>
          <a:custGeom>
            <a:avLst/>
            <a:gdLst/>
            <a:ahLst/>
            <a:cxnLst/>
            <a:rect l="l" t="t" r="r" b="b"/>
            <a:pathLst>
              <a:path h="52704">
                <a:moveTo>
                  <a:pt x="0" y="0"/>
                </a:moveTo>
                <a:lnTo>
                  <a:pt x="0" y="5213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1" name="object 471"/>
          <p:cNvSpPr/>
          <p:nvPr/>
        </p:nvSpPr>
        <p:spPr>
          <a:xfrm>
            <a:off x="5072378" y="3258039"/>
            <a:ext cx="0" cy="20955"/>
          </a:xfrm>
          <a:custGeom>
            <a:avLst/>
            <a:gdLst/>
            <a:ahLst/>
            <a:cxnLst/>
            <a:rect l="l" t="t" r="r" b="b"/>
            <a:pathLst>
              <a:path h="20954">
                <a:moveTo>
                  <a:pt x="0" y="0"/>
                </a:moveTo>
                <a:lnTo>
                  <a:pt x="0" y="20576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2" name="object 472"/>
          <p:cNvSpPr/>
          <p:nvPr/>
        </p:nvSpPr>
        <p:spPr>
          <a:xfrm>
            <a:off x="5086314" y="3258039"/>
            <a:ext cx="0" cy="52705"/>
          </a:xfrm>
          <a:custGeom>
            <a:avLst/>
            <a:gdLst/>
            <a:ahLst/>
            <a:cxnLst/>
            <a:rect l="l" t="t" r="r" b="b"/>
            <a:pathLst>
              <a:path h="52704">
                <a:moveTo>
                  <a:pt x="0" y="0"/>
                </a:moveTo>
                <a:lnTo>
                  <a:pt x="0" y="5213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3" name="object 473"/>
          <p:cNvSpPr/>
          <p:nvPr/>
        </p:nvSpPr>
        <p:spPr>
          <a:xfrm>
            <a:off x="5101404" y="3258039"/>
            <a:ext cx="0" cy="20955"/>
          </a:xfrm>
          <a:custGeom>
            <a:avLst/>
            <a:gdLst/>
            <a:ahLst/>
            <a:cxnLst/>
            <a:rect l="l" t="t" r="r" b="b"/>
            <a:pathLst>
              <a:path h="20954">
                <a:moveTo>
                  <a:pt x="0" y="0"/>
                </a:moveTo>
                <a:lnTo>
                  <a:pt x="0" y="20576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4" name="object 474"/>
          <p:cNvSpPr/>
          <p:nvPr/>
        </p:nvSpPr>
        <p:spPr>
          <a:xfrm>
            <a:off x="5116748" y="3258039"/>
            <a:ext cx="0" cy="52705"/>
          </a:xfrm>
          <a:custGeom>
            <a:avLst/>
            <a:gdLst/>
            <a:ahLst/>
            <a:cxnLst/>
            <a:rect l="l" t="t" r="r" b="b"/>
            <a:pathLst>
              <a:path h="52704">
                <a:moveTo>
                  <a:pt x="0" y="0"/>
                </a:moveTo>
                <a:lnTo>
                  <a:pt x="0" y="5213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5" name="object 475"/>
          <p:cNvSpPr/>
          <p:nvPr/>
        </p:nvSpPr>
        <p:spPr>
          <a:xfrm>
            <a:off x="5131842" y="3258039"/>
            <a:ext cx="0" cy="20955"/>
          </a:xfrm>
          <a:custGeom>
            <a:avLst/>
            <a:gdLst/>
            <a:ahLst/>
            <a:cxnLst/>
            <a:rect l="l" t="t" r="r" b="b"/>
            <a:pathLst>
              <a:path h="20954">
                <a:moveTo>
                  <a:pt x="0" y="0"/>
                </a:moveTo>
                <a:lnTo>
                  <a:pt x="0" y="20576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6" name="object 476"/>
          <p:cNvSpPr/>
          <p:nvPr/>
        </p:nvSpPr>
        <p:spPr>
          <a:xfrm>
            <a:off x="5144086" y="3258039"/>
            <a:ext cx="0" cy="52705"/>
          </a:xfrm>
          <a:custGeom>
            <a:avLst/>
            <a:gdLst/>
            <a:ahLst/>
            <a:cxnLst/>
            <a:rect l="l" t="t" r="r" b="b"/>
            <a:pathLst>
              <a:path h="52704">
                <a:moveTo>
                  <a:pt x="0" y="0"/>
                </a:moveTo>
                <a:lnTo>
                  <a:pt x="0" y="5213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7" name="object 477"/>
          <p:cNvSpPr/>
          <p:nvPr/>
        </p:nvSpPr>
        <p:spPr>
          <a:xfrm>
            <a:off x="5159181" y="3258039"/>
            <a:ext cx="0" cy="20955"/>
          </a:xfrm>
          <a:custGeom>
            <a:avLst/>
            <a:gdLst/>
            <a:ahLst/>
            <a:cxnLst/>
            <a:rect l="l" t="t" r="r" b="b"/>
            <a:pathLst>
              <a:path h="20954">
                <a:moveTo>
                  <a:pt x="0" y="0"/>
                </a:moveTo>
                <a:lnTo>
                  <a:pt x="0" y="20576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8" name="object 478"/>
          <p:cNvSpPr/>
          <p:nvPr/>
        </p:nvSpPr>
        <p:spPr>
          <a:xfrm>
            <a:off x="5174524" y="3258039"/>
            <a:ext cx="0" cy="52705"/>
          </a:xfrm>
          <a:custGeom>
            <a:avLst/>
            <a:gdLst/>
            <a:ahLst/>
            <a:cxnLst/>
            <a:rect l="l" t="t" r="r" b="b"/>
            <a:pathLst>
              <a:path h="52704">
                <a:moveTo>
                  <a:pt x="0" y="0"/>
                </a:moveTo>
                <a:lnTo>
                  <a:pt x="0" y="5213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9" name="object 479"/>
          <p:cNvSpPr/>
          <p:nvPr/>
        </p:nvSpPr>
        <p:spPr>
          <a:xfrm>
            <a:off x="5189616" y="3258039"/>
            <a:ext cx="0" cy="20955"/>
          </a:xfrm>
          <a:custGeom>
            <a:avLst/>
            <a:gdLst/>
            <a:ahLst/>
            <a:cxnLst/>
            <a:rect l="l" t="t" r="r" b="b"/>
            <a:pathLst>
              <a:path h="20954">
                <a:moveTo>
                  <a:pt x="0" y="0"/>
                </a:moveTo>
                <a:lnTo>
                  <a:pt x="0" y="20576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0" name="object 480"/>
          <p:cNvSpPr/>
          <p:nvPr/>
        </p:nvSpPr>
        <p:spPr>
          <a:xfrm>
            <a:off x="5204682" y="3258039"/>
            <a:ext cx="0" cy="52705"/>
          </a:xfrm>
          <a:custGeom>
            <a:avLst/>
            <a:gdLst/>
            <a:ahLst/>
            <a:cxnLst/>
            <a:rect l="l" t="t" r="r" b="b"/>
            <a:pathLst>
              <a:path h="52704">
                <a:moveTo>
                  <a:pt x="0" y="0"/>
                </a:moveTo>
                <a:lnTo>
                  <a:pt x="0" y="5213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1" name="object 481"/>
          <p:cNvSpPr/>
          <p:nvPr/>
        </p:nvSpPr>
        <p:spPr>
          <a:xfrm>
            <a:off x="5219773" y="3258039"/>
            <a:ext cx="0" cy="20955"/>
          </a:xfrm>
          <a:custGeom>
            <a:avLst/>
            <a:gdLst/>
            <a:ahLst/>
            <a:cxnLst/>
            <a:rect l="l" t="t" r="r" b="b"/>
            <a:pathLst>
              <a:path h="20954">
                <a:moveTo>
                  <a:pt x="0" y="0"/>
                </a:moveTo>
                <a:lnTo>
                  <a:pt x="0" y="20576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2" name="object 482"/>
          <p:cNvSpPr/>
          <p:nvPr/>
        </p:nvSpPr>
        <p:spPr>
          <a:xfrm>
            <a:off x="5235116" y="3258039"/>
            <a:ext cx="0" cy="52705"/>
          </a:xfrm>
          <a:custGeom>
            <a:avLst/>
            <a:gdLst/>
            <a:ahLst/>
            <a:cxnLst/>
            <a:rect l="l" t="t" r="r" b="b"/>
            <a:pathLst>
              <a:path h="52704">
                <a:moveTo>
                  <a:pt x="0" y="0"/>
                </a:moveTo>
                <a:lnTo>
                  <a:pt x="0" y="5213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3" name="object 483"/>
          <p:cNvSpPr/>
          <p:nvPr/>
        </p:nvSpPr>
        <p:spPr>
          <a:xfrm>
            <a:off x="5250211" y="3258039"/>
            <a:ext cx="0" cy="20955"/>
          </a:xfrm>
          <a:custGeom>
            <a:avLst/>
            <a:gdLst/>
            <a:ahLst/>
            <a:cxnLst/>
            <a:rect l="l" t="t" r="r" b="b"/>
            <a:pathLst>
              <a:path h="20954">
                <a:moveTo>
                  <a:pt x="0" y="0"/>
                </a:moveTo>
                <a:lnTo>
                  <a:pt x="0" y="20576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4" name="object 484"/>
          <p:cNvSpPr/>
          <p:nvPr/>
        </p:nvSpPr>
        <p:spPr>
          <a:xfrm>
            <a:off x="5262454" y="3258039"/>
            <a:ext cx="0" cy="52705"/>
          </a:xfrm>
          <a:custGeom>
            <a:avLst/>
            <a:gdLst/>
            <a:ahLst/>
            <a:cxnLst/>
            <a:rect l="l" t="t" r="r" b="b"/>
            <a:pathLst>
              <a:path h="52704">
                <a:moveTo>
                  <a:pt x="0" y="0"/>
                </a:moveTo>
                <a:lnTo>
                  <a:pt x="0" y="5213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5" name="object 485"/>
          <p:cNvSpPr/>
          <p:nvPr/>
        </p:nvSpPr>
        <p:spPr>
          <a:xfrm>
            <a:off x="5277549" y="3258039"/>
            <a:ext cx="0" cy="20955"/>
          </a:xfrm>
          <a:custGeom>
            <a:avLst/>
            <a:gdLst/>
            <a:ahLst/>
            <a:cxnLst/>
            <a:rect l="l" t="t" r="r" b="b"/>
            <a:pathLst>
              <a:path h="20954">
                <a:moveTo>
                  <a:pt x="0" y="0"/>
                </a:moveTo>
                <a:lnTo>
                  <a:pt x="0" y="20576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6" name="object 486"/>
          <p:cNvSpPr/>
          <p:nvPr/>
        </p:nvSpPr>
        <p:spPr>
          <a:xfrm>
            <a:off x="5292892" y="3258039"/>
            <a:ext cx="0" cy="52705"/>
          </a:xfrm>
          <a:custGeom>
            <a:avLst/>
            <a:gdLst/>
            <a:ahLst/>
            <a:cxnLst/>
            <a:rect l="l" t="t" r="r" b="b"/>
            <a:pathLst>
              <a:path h="52704">
                <a:moveTo>
                  <a:pt x="0" y="0"/>
                </a:moveTo>
                <a:lnTo>
                  <a:pt x="0" y="5213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7" name="object 487"/>
          <p:cNvSpPr/>
          <p:nvPr/>
        </p:nvSpPr>
        <p:spPr>
          <a:xfrm>
            <a:off x="5307984" y="3258039"/>
            <a:ext cx="0" cy="20955"/>
          </a:xfrm>
          <a:custGeom>
            <a:avLst/>
            <a:gdLst/>
            <a:ahLst/>
            <a:cxnLst/>
            <a:rect l="l" t="t" r="r" b="b"/>
            <a:pathLst>
              <a:path h="20954">
                <a:moveTo>
                  <a:pt x="0" y="0"/>
                </a:moveTo>
                <a:lnTo>
                  <a:pt x="0" y="20576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8" name="object 488"/>
          <p:cNvSpPr/>
          <p:nvPr/>
        </p:nvSpPr>
        <p:spPr>
          <a:xfrm>
            <a:off x="5321919" y="3258039"/>
            <a:ext cx="0" cy="52705"/>
          </a:xfrm>
          <a:custGeom>
            <a:avLst/>
            <a:gdLst/>
            <a:ahLst/>
            <a:cxnLst/>
            <a:rect l="l" t="t" r="r" b="b"/>
            <a:pathLst>
              <a:path h="52704">
                <a:moveTo>
                  <a:pt x="0" y="0"/>
                </a:moveTo>
                <a:lnTo>
                  <a:pt x="0" y="5213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9" name="object 489"/>
          <p:cNvSpPr/>
          <p:nvPr/>
        </p:nvSpPr>
        <p:spPr>
          <a:xfrm>
            <a:off x="5337014" y="3258039"/>
            <a:ext cx="0" cy="20955"/>
          </a:xfrm>
          <a:custGeom>
            <a:avLst/>
            <a:gdLst/>
            <a:ahLst/>
            <a:cxnLst/>
            <a:rect l="l" t="t" r="r" b="b"/>
            <a:pathLst>
              <a:path h="20954">
                <a:moveTo>
                  <a:pt x="0" y="0"/>
                </a:moveTo>
                <a:lnTo>
                  <a:pt x="0" y="20576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0" name="object 490"/>
          <p:cNvSpPr/>
          <p:nvPr/>
        </p:nvSpPr>
        <p:spPr>
          <a:xfrm>
            <a:off x="5352357" y="3258039"/>
            <a:ext cx="0" cy="52705"/>
          </a:xfrm>
          <a:custGeom>
            <a:avLst/>
            <a:gdLst/>
            <a:ahLst/>
            <a:cxnLst/>
            <a:rect l="l" t="t" r="r" b="b"/>
            <a:pathLst>
              <a:path h="52704">
                <a:moveTo>
                  <a:pt x="0" y="0"/>
                </a:moveTo>
                <a:lnTo>
                  <a:pt x="0" y="5213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1" name="object 491"/>
          <p:cNvSpPr/>
          <p:nvPr/>
        </p:nvSpPr>
        <p:spPr>
          <a:xfrm>
            <a:off x="5367451" y="3258039"/>
            <a:ext cx="0" cy="20955"/>
          </a:xfrm>
          <a:custGeom>
            <a:avLst/>
            <a:gdLst/>
            <a:ahLst/>
            <a:cxnLst/>
            <a:rect l="l" t="t" r="r" b="b"/>
            <a:pathLst>
              <a:path h="20954">
                <a:moveTo>
                  <a:pt x="0" y="0"/>
                </a:moveTo>
                <a:lnTo>
                  <a:pt x="0" y="20576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2" name="object 492"/>
          <p:cNvSpPr/>
          <p:nvPr/>
        </p:nvSpPr>
        <p:spPr>
          <a:xfrm>
            <a:off x="5379696" y="3258039"/>
            <a:ext cx="0" cy="52705"/>
          </a:xfrm>
          <a:custGeom>
            <a:avLst/>
            <a:gdLst/>
            <a:ahLst/>
            <a:cxnLst/>
            <a:rect l="l" t="t" r="r" b="b"/>
            <a:pathLst>
              <a:path h="52704">
                <a:moveTo>
                  <a:pt x="0" y="0"/>
                </a:moveTo>
                <a:lnTo>
                  <a:pt x="0" y="5213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3" name="object 493"/>
          <p:cNvSpPr/>
          <p:nvPr/>
        </p:nvSpPr>
        <p:spPr>
          <a:xfrm>
            <a:off x="4574027" y="3349868"/>
            <a:ext cx="26670" cy="0"/>
          </a:xfrm>
          <a:custGeom>
            <a:avLst/>
            <a:gdLst/>
            <a:ahLst/>
            <a:cxnLst/>
            <a:rect l="l" t="t" r="r" b="b"/>
            <a:pathLst>
              <a:path w="26670">
                <a:moveTo>
                  <a:pt x="0" y="0"/>
                </a:moveTo>
                <a:lnTo>
                  <a:pt x="26352" y="0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4" name="object 494"/>
          <p:cNvSpPr/>
          <p:nvPr/>
        </p:nvSpPr>
        <p:spPr>
          <a:xfrm>
            <a:off x="4632509" y="3349868"/>
            <a:ext cx="26670" cy="0"/>
          </a:xfrm>
          <a:custGeom>
            <a:avLst/>
            <a:gdLst/>
            <a:ahLst/>
            <a:cxnLst/>
            <a:rect l="l" t="t" r="r" b="b"/>
            <a:pathLst>
              <a:path w="26670">
                <a:moveTo>
                  <a:pt x="0" y="0"/>
                </a:moveTo>
                <a:lnTo>
                  <a:pt x="26347" y="0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5" name="object 495"/>
          <p:cNvSpPr/>
          <p:nvPr/>
        </p:nvSpPr>
        <p:spPr>
          <a:xfrm>
            <a:off x="4688309" y="3349868"/>
            <a:ext cx="26670" cy="0"/>
          </a:xfrm>
          <a:custGeom>
            <a:avLst/>
            <a:gdLst/>
            <a:ahLst/>
            <a:cxnLst/>
            <a:rect l="l" t="t" r="r" b="b"/>
            <a:pathLst>
              <a:path w="26670">
                <a:moveTo>
                  <a:pt x="0" y="0"/>
                </a:moveTo>
                <a:lnTo>
                  <a:pt x="26351" y="0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6" name="object 496"/>
          <p:cNvSpPr/>
          <p:nvPr/>
        </p:nvSpPr>
        <p:spPr>
          <a:xfrm>
            <a:off x="4516535" y="3349868"/>
            <a:ext cx="26670" cy="0"/>
          </a:xfrm>
          <a:custGeom>
            <a:avLst/>
            <a:gdLst/>
            <a:ahLst/>
            <a:cxnLst/>
            <a:rect l="l" t="t" r="r" b="b"/>
            <a:pathLst>
              <a:path w="26670">
                <a:moveTo>
                  <a:pt x="0" y="0"/>
                </a:moveTo>
                <a:lnTo>
                  <a:pt x="26351" y="0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7" name="object 497"/>
          <p:cNvSpPr/>
          <p:nvPr/>
        </p:nvSpPr>
        <p:spPr>
          <a:xfrm>
            <a:off x="4751579" y="3349868"/>
            <a:ext cx="26670" cy="0"/>
          </a:xfrm>
          <a:custGeom>
            <a:avLst/>
            <a:gdLst/>
            <a:ahLst/>
            <a:cxnLst/>
            <a:rect l="l" t="t" r="r" b="b"/>
            <a:pathLst>
              <a:path w="26670">
                <a:moveTo>
                  <a:pt x="0" y="0"/>
                </a:moveTo>
                <a:lnTo>
                  <a:pt x="26351" y="0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8" name="object 498"/>
          <p:cNvSpPr/>
          <p:nvPr/>
        </p:nvSpPr>
        <p:spPr>
          <a:xfrm>
            <a:off x="4808509" y="3349868"/>
            <a:ext cx="26670" cy="0"/>
          </a:xfrm>
          <a:custGeom>
            <a:avLst/>
            <a:gdLst/>
            <a:ahLst/>
            <a:cxnLst/>
            <a:rect l="l" t="t" r="r" b="b"/>
            <a:pathLst>
              <a:path w="26670">
                <a:moveTo>
                  <a:pt x="0" y="0"/>
                </a:moveTo>
                <a:lnTo>
                  <a:pt x="26351" y="0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9" name="object 499"/>
          <p:cNvSpPr/>
          <p:nvPr/>
        </p:nvSpPr>
        <p:spPr>
          <a:xfrm>
            <a:off x="4863181" y="3349868"/>
            <a:ext cx="26670" cy="0"/>
          </a:xfrm>
          <a:custGeom>
            <a:avLst/>
            <a:gdLst/>
            <a:ahLst/>
            <a:cxnLst/>
            <a:rect l="l" t="t" r="r" b="b"/>
            <a:pathLst>
              <a:path w="26670">
                <a:moveTo>
                  <a:pt x="0" y="0"/>
                </a:moveTo>
                <a:lnTo>
                  <a:pt x="26352" y="0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0" name="object 500"/>
          <p:cNvSpPr/>
          <p:nvPr/>
        </p:nvSpPr>
        <p:spPr>
          <a:xfrm>
            <a:off x="4511476" y="3258039"/>
            <a:ext cx="0" cy="20955"/>
          </a:xfrm>
          <a:custGeom>
            <a:avLst/>
            <a:gdLst/>
            <a:ahLst/>
            <a:cxnLst/>
            <a:rect l="l" t="t" r="r" b="b"/>
            <a:pathLst>
              <a:path h="20954">
                <a:moveTo>
                  <a:pt x="0" y="0"/>
                </a:moveTo>
                <a:lnTo>
                  <a:pt x="0" y="20576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1" name="object 501"/>
          <p:cNvSpPr/>
          <p:nvPr/>
        </p:nvSpPr>
        <p:spPr>
          <a:xfrm>
            <a:off x="4541915" y="3258039"/>
            <a:ext cx="0" cy="20955"/>
          </a:xfrm>
          <a:custGeom>
            <a:avLst/>
            <a:gdLst/>
            <a:ahLst/>
            <a:cxnLst/>
            <a:rect l="l" t="t" r="r" b="b"/>
            <a:pathLst>
              <a:path h="20954">
                <a:moveTo>
                  <a:pt x="0" y="0"/>
                </a:moveTo>
                <a:lnTo>
                  <a:pt x="0" y="20576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2" name="object 502"/>
          <p:cNvSpPr/>
          <p:nvPr/>
        </p:nvSpPr>
        <p:spPr>
          <a:xfrm>
            <a:off x="4569252" y="3258039"/>
            <a:ext cx="0" cy="20955"/>
          </a:xfrm>
          <a:custGeom>
            <a:avLst/>
            <a:gdLst/>
            <a:ahLst/>
            <a:cxnLst/>
            <a:rect l="l" t="t" r="r" b="b"/>
            <a:pathLst>
              <a:path h="20954">
                <a:moveTo>
                  <a:pt x="0" y="0"/>
                </a:moveTo>
                <a:lnTo>
                  <a:pt x="0" y="20576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3" name="object 503"/>
          <p:cNvSpPr/>
          <p:nvPr/>
        </p:nvSpPr>
        <p:spPr>
          <a:xfrm>
            <a:off x="4599690" y="3258039"/>
            <a:ext cx="0" cy="20955"/>
          </a:xfrm>
          <a:custGeom>
            <a:avLst/>
            <a:gdLst/>
            <a:ahLst/>
            <a:cxnLst/>
            <a:rect l="l" t="t" r="r" b="b"/>
            <a:pathLst>
              <a:path h="20954">
                <a:moveTo>
                  <a:pt x="0" y="0"/>
                </a:moveTo>
                <a:lnTo>
                  <a:pt x="0" y="20576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4" name="object 504"/>
          <p:cNvSpPr/>
          <p:nvPr/>
        </p:nvSpPr>
        <p:spPr>
          <a:xfrm>
            <a:off x="4628718" y="3258039"/>
            <a:ext cx="0" cy="20955"/>
          </a:xfrm>
          <a:custGeom>
            <a:avLst/>
            <a:gdLst/>
            <a:ahLst/>
            <a:cxnLst/>
            <a:rect l="l" t="t" r="r" b="b"/>
            <a:pathLst>
              <a:path h="20954">
                <a:moveTo>
                  <a:pt x="0" y="0"/>
                </a:moveTo>
                <a:lnTo>
                  <a:pt x="0" y="20576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5" name="object 505"/>
          <p:cNvSpPr/>
          <p:nvPr/>
        </p:nvSpPr>
        <p:spPr>
          <a:xfrm>
            <a:off x="4659156" y="3258039"/>
            <a:ext cx="0" cy="20955"/>
          </a:xfrm>
          <a:custGeom>
            <a:avLst/>
            <a:gdLst/>
            <a:ahLst/>
            <a:cxnLst/>
            <a:rect l="l" t="t" r="r" b="b"/>
            <a:pathLst>
              <a:path h="20954">
                <a:moveTo>
                  <a:pt x="0" y="0"/>
                </a:moveTo>
                <a:lnTo>
                  <a:pt x="0" y="20576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6" name="object 506"/>
          <p:cNvSpPr/>
          <p:nvPr/>
        </p:nvSpPr>
        <p:spPr>
          <a:xfrm>
            <a:off x="4686494" y="3258039"/>
            <a:ext cx="0" cy="20955"/>
          </a:xfrm>
          <a:custGeom>
            <a:avLst/>
            <a:gdLst/>
            <a:ahLst/>
            <a:cxnLst/>
            <a:rect l="l" t="t" r="r" b="b"/>
            <a:pathLst>
              <a:path h="20954">
                <a:moveTo>
                  <a:pt x="0" y="0"/>
                </a:moveTo>
                <a:lnTo>
                  <a:pt x="0" y="20576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7" name="object 507"/>
          <p:cNvSpPr/>
          <p:nvPr/>
        </p:nvSpPr>
        <p:spPr>
          <a:xfrm>
            <a:off x="4716928" y="3258039"/>
            <a:ext cx="0" cy="20955"/>
          </a:xfrm>
          <a:custGeom>
            <a:avLst/>
            <a:gdLst/>
            <a:ahLst/>
            <a:cxnLst/>
            <a:rect l="l" t="t" r="r" b="b"/>
            <a:pathLst>
              <a:path h="20954">
                <a:moveTo>
                  <a:pt x="0" y="0"/>
                </a:moveTo>
                <a:lnTo>
                  <a:pt x="0" y="20576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8" name="object 508"/>
          <p:cNvSpPr/>
          <p:nvPr/>
        </p:nvSpPr>
        <p:spPr>
          <a:xfrm>
            <a:off x="4747085" y="3258039"/>
            <a:ext cx="0" cy="20955"/>
          </a:xfrm>
          <a:custGeom>
            <a:avLst/>
            <a:gdLst/>
            <a:ahLst/>
            <a:cxnLst/>
            <a:rect l="l" t="t" r="r" b="b"/>
            <a:pathLst>
              <a:path h="20954">
                <a:moveTo>
                  <a:pt x="0" y="0"/>
                </a:moveTo>
                <a:lnTo>
                  <a:pt x="0" y="20576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9" name="object 509"/>
          <p:cNvSpPr/>
          <p:nvPr/>
        </p:nvSpPr>
        <p:spPr>
          <a:xfrm>
            <a:off x="4777524" y="3258039"/>
            <a:ext cx="0" cy="20955"/>
          </a:xfrm>
          <a:custGeom>
            <a:avLst/>
            <a:gdLst/>
            <a:ahLst/>
            <a:cxnLst/>
            <a:rect l="l" t="t" r="r" b="b"/>
            <a:pathLst>
              <a:path h="20954">
                <a:moveTo>
                  <a:pt x="0" y="0"/>
                </a:moveTo>
                <a:lnTo>
                  <a:pt x="0" y="20576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0" name="object 510"/>
          <p:cNvSpPr/>
          <p:nvPr/>
        </p:nvSpPr>
        <p:spPr>
          <a:xfrm>
            <a:off x="4804862" y="3258039"/>
            <a:ext cx="0" cy="20955"/>
          </a:xfrm>
          <a:custGeom>
            <a:avLst/>
            <a:gdLst/>
            <a:ahLst/>
            <a:cxnLst/>
            <a:rect l="l" t="t" r="r" b="b"/>
            <a:pathLst>
              <a:path h="20954">
                <a:moveTo>
                  <a:pt x="0" y="0"/>
                </a:moveTo>
                <a:lnTo>
                  <a:pt x="0" y="20576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1" name="object 511"/>
          <p:cNvSpPr/>
          <p:nvPr/>
        </p:nvSpPr>
        <p:spPr>
          <a:xfrm>
            <a:off x="4835296" y="3258039"/>
            <a:ext cx="0" cy="20955"/>
          </a:xfrm>
          <a:custGeom>
            <a:avLst/>
            <a:gdLst/>
            <a:ahLst/>
            <a:cxnLst/>
            <a:rect l="l" t="t" r="r" b="b"/>
            <a:pathLst>
              <a:path h="20954">
                <a:moveTo>
                  <a:pt x="0" y="0"/>
                </a:moveTo>
                <a:lnTo>
                  <a:pt x="0" y="20576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2" name="object 512"/>
          <p:cNvSpPr/>
          <p:nvPr/>
        </p:nvSpPr>
        <p:spPr>
          <a:xfrm>
            <a:off x="4864327" y="3258039"/>
            <a:ext cx="0" cy="20955"/>
          </a:xfrm>
          <a:custGeom>
            <a:avLst/>
            <a:gdLst/>
            <a:ahLst/>
            <a:cxnLst/>
            <a:rect l="l" t="t" r="r" b="b"/>
            <a:pathLst>
              <a:path h="20954">
                <a:moveTo>
                  <a:pt x="0" y="0"/>
                </a:moveTo>
                <a:lnTo>
                  <a:pt x="0" y="20576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3" name="object 513"/>
          <p:cNvSpPr/>
          <p:nvPr/>
        </p:nvSpPr>
        <p:spPr>
          <a:xfrm>
            <a:off x="4894765" y="3258039"/>
            <a:ext cx="0" cy="20955"/>
          </a:xfrm>
          <a:custGeom>
            <a:avLst/>
            <a:gdLst/>
            <a:ahLst/>
            <a:cxnLst/>
            <a:rect l="l" t="t" r="r" b="b"/>
            <a:pathLst>
              <a:path h="20954">
                <a:moveTo>
                  <a:pt x="0" y="0"/>
                </a:moveTo>
                <a:lnTo>
                  <a:pt x="0" y="20576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4" name="object 514"/>
          <p:cNvSpPr/>
          <p:nvPr/>
        </p:nvSpPr>
        <p:spPr>
          <a:xfrm>
            <a:off x="5046714" y="3349868"/>
            <a:ext cx="26670" cy="0"/>
          </a:xfrm>
          <a:custGeom>
            <a:avLst/>
            <a:gdLst/>
            <a:ahLst/>
            <a:cxnLst/>
            <a:rect l="l" t="t" r="r" b="b"/>
            <a:pathLst>
              <a:path w="26670">
                <a:moveTo>
                  <a:pt x="0" y="0"/>
                </a:moveTo>
                <a:lnTo>
                  <a:pt x="26351" y="0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5" name="object 515"/>
          <p:cNvSpPr/>
          <p:nvPr/>
        </p:nvSpPr>
        <p:spPr>
          <a:xfrm>
            <a:off x="5105195" y="3349868"/>
            <a:ext cx="26670" cy="0"/>
          </a:xfrm>
          <a:custGeom>
            <a:avLst/>
            <a:gdLst/>
            <a:ahLst/>
            <a:cxnLst/>
            <a:rect l="l" t="t" r="r" b="b"/>
            <a:pathLst>
              <a:path w="26670">
                <a:moveTo>
                  <a:pt x="0" y="0"/>
                </a:moveTo>
                <a:lnTo>
                  <a:pt x="26348" y="0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6" name="object 516"/>
          <p:cNvSpPr/>
          <p:nvPr/>
        </p:nvSpPr>
        <p:spPr>
          <a:xfrm>
            <a:off x="5160995" y="3349868"/>
            <a:ext cx="26670" cy="0"/>
          </a:xfrm>
          <a:custGeom>
            <a:avLst/>
            <a:gdLst/>
            <a:ahLst/>
            <a:cxnLst/>
            <a:rect l="l" t="t" r="r" b="b"/>
            <a:pathLst>
              <a:path w="26670">
                <a:moveTo>
                  <a:pt x="0" y="0"/>
                </a:moveTo>
                <a:lnTo>
                  <a:pt x="26352" y="0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7" name="object 517"/>
          <p:cNvSpPr/>
          <p:nvPr/>
        </p:nvSpPr>
        <p:spPr>
          <a:xfrm>
            <a:off x="4989221" y="3349868"/>
            <a:ext cx="26670" cy="0"/>
          </a:xfrm>
          <a:custGeom>
            <a:avLst/>
            <a:gdLst/>
            <a:ahLst/>
            <a:cxnLst/>
            <a:rect l="l" t="t" r="r" b="b"/>
            <a:pathLst>
              <a:path w="26670">
                <a:moveTo>
                  <a:pt x="0" y="0"/>
                </a:moveTo>
                <a:lnTo>
                  <a:pt x="26352" y="0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8" name="object 518"/>
          <p:cNvSpPr/>
          <p:nvPr/>
        </p:nvSpPr>
        <p:spPr>
          <a:xfrm>
            <a:off x="5224265" y="3349868"/>
            <a:ext cx="26670" cy="0"/>
          </a:xfrm>
          <a:custGeom>
            <a:avLst/>
            <a:gdLst/>
            <a:ahLst/>
            <a:cxnLst/>
            <a:rect l="l" t="t" r="r" b="b"/>
            <a:pathLst>
              <a:path w="26670">
                <a:moveTo>
                  <a:pt x="0" y="0"/>
                </a:moveTo>
                <a:lnTo>
                  <a:pt x="26352" y="0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9" name="object 519"/>
          <p:cNvSpPr/>
          <p:nvPr/>
        </p:nvSpPr>
        <p:spPr>
          <a:xfrm>
            <a:off x="5281195" y="3349868"/>
            <a:ext cx="26670" cy="0"/>
          </a:xfrm>
          <a:custGeom>
            <a:avLst/>
            <a:gdLst/>
            <a:ahLst/>
            <a:cxnLst/>
            <a:rect l="l" t="t" r="r" b="b"/>
            <a:pathLst>
              <a:path w="26670">
                <a:moveTo>
                  <a:pt x="0" y="0"/>
                </a:moveTo>
                <a:lnTo>
                  <a:pt x="26352" y="0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0" name="object 520"/>
          <p:cNvSpPr/>
          <p:nvPr/>
        </p:nvSpPr>
        <p:spPr>
          <a:xfrm>
            <a:off x="5335869" y="3349868"/>
            <a:ext cx="26670" cy="0"/>
          </a:xfrm>
          <a:custGeom>
            <a:avLst/>
            <a:gdLst/>
            <a:ahLst/>
            <a:cxnLst/>
            <a:rect l="l" t="t" r="r" b="b"/>
            <a:pathLst>
              <a:path w="26670">
                <a:moveTo>
                  <a:pt x="0" y="0"/>
                </a:moveTo>
                <a:lnTo>
                  <a:pt x="26352" y="0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1" name="object 521"/>
          <p:cNvSpPr/>
          <p:nvPr/>
        </p:nvSpPr>
        <p:spPr>
          <a:xfrm>
            <a:off x="5014602" y="3258039"/>
            <a:ext cx="0" cy="20955"/>
          </a:xfrm>
          <a:custGeom>
            <a:avLst/>
            <a:gdLst/>
            <a:ahLst/>
            <a:cxnLst/>
            <a:rect l="l" t="t" r="r" b="b"/>
            <a:pathLst>
              <a:path h="20954">
                <a:moveTo>
                  <a:pt x="0" y="0"/>
                </a:moveTo>
                <a:lnTo>
                  <a:pt x="0" y="20576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2" name="object 522"/>
          <p:cNvSpPr/>
          <p:nvPr/>
        </p:nvSpPr>
        <p:spPr>
          <a:xfrm>
            <a:off x="5041940" y="3258039"/>
            <a:ext cx="0" cy="20955"/>
          </a:xfrm>
          <a:custGeom>
            <a:avLst/>
            <a:gdLst/>
            <a:ahLst/>
            <a:cxnLst/>
            <a:rect l="l" t="t" r="r" b="b"/>
            <a:pathLst>
              <a:path h="20954">
                <a:moveTo>
                  <a:pt x="0" y="0"/>
                </a:moveTo>
                <a:lnTo>
                  <a:pt x="0" y="20576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3" name="object 523"/>
          <p:cNvSpPr/>
          <p:nvPr/>
        </p:nvSpPr>
        <p:spPr>
          <a:xfrm>
            <a:off x="5072378" y="3258039"/>
            <a:ext cx="0" cy="20955"/>
          </a:xfrm>
          <a:custGeom>
            <a:avLst/>
            <a:gdLst/>
            <a:ahLst/>
            <a:cxnLst/>
            <a:rect l="l" t="t" r="r" b="b"/>
            <a:pathLst>
              <a:path h="20954">
                <a:moveTo>
                  <a:pt x="0" y="0"/>
                </a:moveTo>
                <a:lnTo>
                  <a:pt x="0" y="20576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4" name="object 524"/>
          <p:cNvSpPr/>
          <p:nvPr/>
        </p:nvSpPr>
        <p:spPr>
          <a:xfrm>
            <a:off x="5101404" y="3258039"/>
            <a:ext cx="0" cy="20955"/>
          </a:xfrm>
          <a:custGeom>
            <a:avLst/>
            <a:gdLst/>
            <a:ahLst/>
            <a:cxnLst/>
            <a:rect l="l" t="t" r="r" b="b"/>
            <a:pathLst>
              <a:path h="20954">
                <a:moveTo>
                  <a:pt x="0" y="0"/>
                </a:moveTo>
                <a:lnTo>
                  <a:pt x="0" y="20576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5" name="object 525"/>
          <p:cNvSpPr/>
          <p:nvPr/>
        </p:nvSpPr>
        <p:spPr>
          <a:xfrm>
            <a:off x="5131842" y="3258039"/>
            <a:ext cx="0" cy="20955"/>
          </a:xfrm>
          <a:custGeom>
            <a:avLst/>
            <a:gdLst/>
            <a:ahLst/>
            <a:cxnLst/>
            <a:rect l="l" t="t" r="r" b="b"/>
            <a:pathLst>
              <a:path h="20954">
                <a:moveTo>
                  <a:pt x="0" y="0"/>
                </a:moveTo>
                <a:lnTo>
                  <a:pt x="0" y="20576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6" name="object 526"/>
          <p:cNvSpPr/>
          <p:nvPr/>
        </p:nvSpPr>
        <p:spPr>
          <a:xfrm>
            <a:off x="5159181" y="3258039"/>
            <a:ext cx="0" cy="20955"/>
          </a:xfrm>
          <a:custGeom>
            <a:avLst/>
            <a:gdLst/>
            <a:ahLst/>
            <a:cxnLst/>
            <a:rect l="l" t="t" r="r" b="b"/>
            <a:pathLst>
              <a:path h="20954">
                <a:moveTo>
                  <a:pt x="0" y="0"/>
                </a:moveTo>
                <a:lnTo>
                  <a:pt x="0" y="20576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7" name="object 527"/>
          <p:cNvSpPr/>
          <p:nvPr/>
        </p:nvSpPr>
        <p:spPr>
          <a:xfrm>
            <a:off x="5189616" y="3258039"/>
            <a:ext cx="0" cy="20955"/>
          </a:xfrm>
          <a:custGeom>
            <a:avLst/>
            <a:gdLst/>
            <a:ahLst/>
            <a:cxnLst/>
            <a:rect l="l" t="t" r="r" b="b"/>
            <a:pathLst>
              <a:path h="20954">
                <a:moveTo>
                  <a:pt x="0" y="0"/>
                </a:moveTo>
                <a:lnTo>
                  <a:pt x="0" y="20576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8" name="object 528"/>
          <p:cNvSpPr/>
          <p:nvPr/>
        </p:nvSpPr>
        <p:spPr>
          <a:xfrm>
            <a:off x="5219773" y="3258039"/>
            <a:ext cx="0" cy="20955"/>
          </a:xfrm>
          <a:custGeom>
            <a:avLst/>
            <a:gdLst/>
            <a:ahLst/>
            <a:cxnLst/>
            <a:rect l="l" t="t" r="r" b="b"/>
            <a:pathLst>
              <a:path h="20954">
                <a:moveTo>
                  <a:pt x="0" y="0"/>
                </a:moveTo>
                <a:lnTo>
                  <a:pt x="0" y="20576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9" name="object 529"/>
          <p:cNvSpPr/>
          <p:nvPr/>
        </p:nvSpPr>
        <p:spPr>
          <a:xfrm>
            <a:off x="5250211" y="3258039"/>
            <a:ext cx="0" cy="20955"/>
          </a:xfrm>
          <a:custGeom>
            <a:avLst/>
            <a:gdLst/>
            <a:ahLst/>
            <a:cxnLst/>
            <a:rect l="l" t="t" r="r" b="b"/>
            <a:pathLst>
              <a:path h="20954">
                <a:moveTo>
                  <a:pt x="0" y="0"/>
                </a:moveTo>
                <a:lnTo>
                  <a:pt x="0" y="20576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0" name="object 530"/>
          <p:cNvSpPr/>
          <p:nvPr/>
        </p:nvSpPr>
        <p:spPr>
          <a:xfrm>
            <a:off x="5277549" y="3258039"/>
            <a:ext cx="0" cy="20955"/>
          </a:xfrm>
          <a:custGeom>
            <a:avLst/>
            <a:gdLst/>
            <a:ahLst/>
            <a:cxnLst/>
            <a:rect l="l" t="t" r="r" b="b"/>
            <a:pathLst>
              <a:path h="20954">
                <a:moveTo>
                  <a:pt x="0" y="0"/>
                </a:moveTo>
                <a:lnTo>
                  <a:pt x="0" y="20576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1" name="object 531"/>
          <p:cNvSpPr/>
          <p:nvPr/>
        </p:nvSpPr>
        <p:spPr>
          <a:xfrm>
            <a:off x="5307984" y="3258039"/>
            <a:ext cx="0" cy="20955"/>
          </a:xfrm>
          <a:custGeom>
            <a:avLst/>
            <a:gdLst/>
            <a:ahLst/>
            <a:cxnLst/>
            <a:rect l="l" t="t" r="r" b="b"/>
            <a:pathLst>
              <a:path h="20954">
                <a:moveTo>
                  <a:pt x="0" y="0"/>
                </a:moveTo>
                <a:lnTo>
                  <a:pt x="0" y="20576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2" name="object 532"/>
          <p:cNvSpPr/>
          <p:nvPr/>
        </p:nvSpPr>
        <p:spPr>
          <a:xfrm>
            <a:off x="5337014" y="3258039"/>
            <a:ext cx="0" cy="20955"/>
          </a:xfrm>
          <a:custGeom>
            <a:avLst/>
            <a:gdLst/>
            <a:ahLst/>
            <a:cxnLst/>
            <a:rect l="l" t="t" r="r" b="b"/>
            <a:pathLst>
              <a:path h="20954">
                <a:moveTo>
                  <a:pt x="0" y="0"/>
                </a:moveTo>
                <a:lnTo>
                  <a:pt x="0" y="20576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3" name="object 533"/>
          <p:cNvSpPr/>
          <p:nvPr/>
        </p:nvSpPr>
        <p:spPr>
          <a:xfrm>
            <a:off x="5352357" y="3258039"/>
            <a:ext cx="0" cy="52705"/>
          </a:xfrm>
          <a:custGeom>
            <a:avLst/>
            <a:gdLst/>
            <a:ahLst/>
            <a:cxnLst/>
            <a:rect l="l" t="t" r="r" b="b"/>
            <a:pathLst>
              <a:path h="52704">
                <a:moveTo>
                  <a:pt x="0" y="0"/>
                </a:moveTo>
                <a:lnTo>
                  <a:pt x="0" y="5213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4" name="object 534"/>
          <p:cNvSpPr/>
          <p:nvPr/>
        </p:nvSpPr>
        <p:spPr>
          <a:xfrm>
            <a:off x="5367451" y="3258039"/>
            <a:ext cx="0" cy="20955"/>
          </a:xfrm>
          <a:custGeom>
            <a:avLst/>
            <a:gdLst/>
            <a:ahLst/>
            <a:cxnLst/>
            <a:rect l="l" t="t" r="r" b="b"/>
            <a:pathLst>
              <a:path h="20954">
                <a:moveTo>
                  <a:pt x="0" y="0"/>
                </a:moveTo>
                <a:lnTo>
                  <a:pt x="0" y="20576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5" name="object 535"/>
          <p:cNvSpPr/>
          <p:nvPr/>
        </p:nvSpPr>
        <p:spPr>
          <a:xfrm>
            <a:off x="4486201" y="3465838"/>
            <a:ext cx="0" cy="31115"/>
          </a:xfrm>
          <a:custGeom>
            <a:avLst/>
            <a:gdLst/>
            <a:ahLst/>
            <a:cxnLst/>
            <a:rect l="l" t="t" r="r" b="b"/>
            <a:pathLst>
              <a:path h="31114">
                <a:moveTo>
                  <a:pt x="0" y="30999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6" name="object 536"/>
          <p:cNvSpPr/>
          <p:nvPr/>
        </p:nvSpPr>
        <p:spPr>
          <a:xfrm>
            <a:off x="4503168" y="3465838"/>
            <a:ext cx="0" cy="31115"/>
          </a:xfrm>
          <a:custGeom>
            <a:avLst/>
            <a:gdLst/>
            <a:ahLst/>
            <a:cxnLst/>
            <a:rect l="l" t="t" r="r" b="b"/>
            <a:pathLst>
              <a:path h="31114">
                <a:moveTo>
                  <a:pt x="0" y="30999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7" name="object 537"/>
          <p:cNvSpPr/>
          <p:nvPr/>
        </p:nvSpPr>
        <p:spPr>
          <a:xfrm>
            <a:off x="4520130" y="3465838"/>
            <a:ext cx="0" cy="31115"/>
          </a:xfrm>
          <a:custGeom>
            <a:avLst/>
            <a:gdLst/>
            <a:ahLst/>
            <a:cxnLst/>
            <a:rect l="l" t="t" r="r" b="b"/>
            <a:pathLst>
              <a:path h="31114">
                <a:moveTo>
                  <a:pt x="0" y="30999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8" name="object 538"/>
          <p:cNvSpPr/>
          <p:nvPr/>
        </p:nvSpPr>
        <p:spPr>
          <a:xfrm>
            <a:off x="4537097" y="3465838"/>
            <a:ext cx="0" cy="31115"/>
          </a:xfrm>
          <a:custGeom>
            <a:avLst/>
            <a:gdLst/>
            <a:ahLst/>
            <a:cxnLst/>
            <a:rect l="l" t="t" r="r" b="b"/>
            <a:pathLst>
              <a:path h="31114">
                <a:moveTo>
                  <a:pt x="0" y="30999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9" name="object 539"/>
          <p:cNvSpPr/>
          <p:nvPr/>
        </p:nvSpPr>
        <p:spPr>
          <a:xfrm>
            <a:off x="4554065" y="3445023"/>
            <a:ext cx="0" cy="52069"/>
          </a:xfrm>
          <a:custGeom>
            <a:avLst/>
            <a:gdLst/>
            <a:ahLst/>
            <a:cxnLst/>
            <a:rect l="l" t="t" r="r" b="b"/>
            <a:pathLst>
              <a:path h="52070">
                <a:moveTo>
                  <a:pt x="0" y="51814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0" name="object 540"/>
          <p:cNvSpPr/>
          <p:nvPr/>
        </p:nvSpPr>
        <p:spPr>
          <a:xfrm>
            <a:off x="4571031" y="3465838"/>
            <a:ext cx="0" cy="31115"/>
          </a:xfrm>
          <a:custGeom>
            <a:avLst/>
            <a:gdLst/>
            <a:ahLst/>
            <a:cxnLst/>
            <a:rect l="l" t="t" r="r" b="b"/>
            <a:pathLst>
              <a:path h="31114">
                <a:moveTo>
                  <a:pt x="0" y="30999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1" name="object 541"/>
          <p:cNvSpPr/>
          <p:nvPr/>
        </p:nvSpPr>
        <p:spPr>
          <a:xfrm>
            <a:off x="4587998" y="3465838"/>
            <a:ext cx="0" cy="31115"/>
          </a:xfrm>
          <a:custGeom>
            <a:avLst/>
            <a:gdLst/>
            <a:ahLst/>
            <a:cxnLst/>
            <a:rect l="l" t="t" r="r" b="b"/>
            <a:pathLst>
              <a:path h="31114">
                <a:moveTo>
                  <a:pt x="0" y="30999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2" name="object 542"/>
          <p:cNvSpPr/>
          <p:nvPr/>
        </p:nvSpPr>
        <p:spPr>
          <a:xfrm>
            <a:off x="4604961" y="3465838"/>
            <a:ext cx="0" cy="31115"/>
          </a:xfrm>
          <a:custGeom>
            <a:avLst/>
            <a:gdLst/>
            <a:ahLst/>
            <a:cxnLst/>
            <a:rect l="l" t="t" r="r" b="b"/>
            <a:pathLst>
              <a:path h="31114">
                <a:moveTo>
                  <a:pt x="0" y="30999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3" name="object 543"/>
          <p:cNvSpPr/>
          <p:nvPr/>
        </p:nvSpPr>
        <p:spPr>
          <a:xfrm>
            <a:off x="4654735" y="3465838"/>
            <a:ext cx="0" cy="31115"/>
          </a:xfrm>
          <a:custGeom>
            <a:avLst/>
            <a:gdLst/>
            <a:ahLst/>
            <a:cxnLst/>
            <a:rect l="l" t="t" r="r" b="b"/>
            <a:pathLst>
              <a:path h="31114">
                <a:moveTo>
                  <a:pt x="0" y="30999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4" name="object 544"/>
          <p:cNvSpPr/>
          <p:nvPr/>
        </p:nvSpPr>
        <p:spPr>
          <a:xfrm>
            <a:off x="4671702" y="3465838"/>
            <a:ext cx="0" cy="31115"/>
          </a:xfrm>
          <a:custGeom>
            <a:avLst/>
            <a:gdLst/>
            <a:ahLst/>
            <a:cxnLst/>
            <a:rect l="l" t="t" r="r" b="b"/>
            <a:pathLst>
              <a:path h="31114">
                <a:moveTo>
                  <a:pt x="0" y="30999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5" name="object 545"/>
          <p:cNvSpPr/>
          <p:nvPr/>
        </p:nvSpPr>
        <p:spPr>
          <a:xfrm>
            <a:off x="4688668" y="3465838"/>
            <a:ext cx="0" cy="31115"/>
          </a:xfrm>
          <a:custGeom>
            <a:avLst/>
            <a:gdLst/>
            <a:ahLst/>
            <a:cxnLst/>
            <a:rect l="l" t="t" r="r" b="b"/>
            <a:pathLst>
              <a:path h="31114">
                <a:moveTo>
                  <a:pt x="0" y="30999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6" name="object 546"/>
          <p:cNvSpPr/>
          <p:nvPr/>
        </p:nvSpPr>
        <p:spPr>
          <a:xfrm>
            <a:off x="4705635" y="3465838"/>
            <a:ext cx="0" cy="31115"/>
          </a:xfrm>
          <a:custGeom>
            <a:avLst/>
            <a:gdLst/>
            <a:ahLst/>
            <a:cxnLst/>
            <a:rect l="l" t="t" r="r" b="b"/>
            <a:pathLst>
              <a:path h="31114">
                <a:moveTo>
                  <a:pt x="0" y="30999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7" name="object 547"/>
          <p:cNvSpPr/>
          <p:nvPr/>
        </p:nvSpPr>
        <p:spPr>
          <a:xfrm>
            <a:off x="4722598" y="3445023"/>
            <a:ext cx="0" cy="52069"/>
          </a:xfrm>
          <a:custGeom>
            <a:avLst/>
            <a:gdLst/>
            <a:ahLst/>
            <a:cxnLst/>
            <a:rect l="l" t="t" r="r" b="b"/>
            <a:pathLst>
              <a:path h="52070">
                <a:moveTo>
                  <a:pt x="0" y="51814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8" name="object 548"/>
          <p:cNvSpPr/>
          <p:nvPr/>
        </p:nvSpPr>
        <p:spPr>
          <a:xfrm>
            <a:off x="4739564" y="3465838"/>
            <a:ext cx="0" cy="31115"/>
          </a:xfrm>
          <a:custGeom>
            <a:avLst/>
            <a:gdLst/>
            <a:ahLst/>
            <a:cxnLst/>
            <a:rect l="l" t="t" r="r" b="b"/>
            <a:pathLst>
              <a:path h="31114">
                <a:moveTo>
                  <a:pt x="0" y="30999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9" name="object 549"/>
          <p:cNvSpPr/>
          <p:nvPr/>
        </p:nvSpPr>
        <p:spPr>
          <a:xfrm>
            <a:off x="4756532" y="3465838"/>
            <a:ext cx="0" cy="31115"/>
          </a:xfrm>
          <a:custGeom>
            <a:avLst/>
            <a:gdLst/>
            <a:ahLst/>
            <a:cxnLst/>
            <a:rect l="l" t="t" r="r" b="b"/>
            <a:pathLst>
              <a:path h="31114">
                <a:moveTo>
                  <a:pt x="0" y="30999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0" name="object 550"/>
          <p:cNvSpPr/>
          <p:nvPr/>
        </p:nvSpPr>
        <p:spPr>
          <a:xfrm>
            <a:off x="4773499" y="3465838"/>
            <a:ext cx="0" cy="31115"/>
          </a:xfrm>
          <a:custGeom>
            <a:avLst/>
            <a:gdLst/>
            <a:ahLst/>
            <a:cxnLst/>
            <a:rect l="l" t="t" r="r" b="b"/>
            <a:pathLst>
              <a:path h="31114">
                <a:moveTo>
                  <a:pt x="0" y="30999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1" name="object 551"/>
          <p:cNvSpPr/>
          <p:nvPr/>
        </p:nvSpPr>
        <p:spPr>
          <a:xfrm>
            <a:off x="4821746" y="3465838"/>
            <a:ext cx="0" cy="31115"/>
          </a:xfrm>
          <a:custGeom>
            <a:avLst/>
            <a:gdLst/>
            <a:ahLst/>
            <a:cxnLst/>
            <a:rect l="l" t="t" r="r" b="b"/>
            <a:pathLst>
              <a:path h="31114">
                <a:moveTo>
                  <a:pt x="0" y="30999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2" name="object 552"/>
          <p:cNvSpPr/>
          <p:nvPr/>
        </p:nvSpPr>
        <p:spPr>
          <a:xfrm>
            <a:off x="5009220" y="3465838"/>
            <a:ext cx="0" cy="31115"/>
          </a:xfrm>
          <a:custGeom>
            <a:avLst/>
            <a:gdLst/>
            <a:ahLst/>
            <a:cxnLst/>
            <a:rect l="l" t="t" r="r" b="b"/>
            <a:pathLst>
              <a:path h="31114">
                <a:moveTo>
                  <a:pt x="0" y="30999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3" name="object 553"/>
          <p:cNvSpPr/>
          <p:nvPr/>
        </p:nvSpPr>
        <p:spPr>
          <a:xfrm>
            <a:off x="5026183" y="3465838"/>
            <a:ext cx="0" cy="31115"/>
          </a:xfrm>
          <a:custGeom>
            <a:avLst/>
            <a:gdLst/>
            <a:ahLst/>
            <a:cxnLst/>
            <a:rect l="l" t="t" r="r" b="b"/>
            <a:pathLst>
              <a:path h="31114">
                <a:moveTo>
                  <a:pt x="0" y="30999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4" name="object 554"/>
          <p:cNvSpPr/>
          <p:nvPr/>
        </p:nvSpPr>
        <p:spPr>
          <a:xfrm>
            <a:off x="5043149" y="3465838"/>
            <a:ext cx="0" cy="31115"/>
          </a:xfrm>
          <a:custGeom>
            <a:avLst/>
            <a:gdLst/>
            <a:ahLst/>
            <a:cxnLst/>
            <a:rect l="l" t="t" r="r" b="b"/>
            <a:pathLst>
              <a:path h="31114">
                <a:moveTo>
                  <a:pt x="0" y="30999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5" name="object 555"/>
          <p:cNvSpPr/>
          <p:nvPr/>
        </p:nvSpPr>
        <p:spPr>
          <a:xfrm>
            <a:off x="5060116" y="3445023"/>
            <a:ext cx="0" cy="52069"/>
          </a:xfrm>
          <a:custGeom>
            <a:avLst/>
            <a:gdLst/>
            <a:ahLst/>
            <a:cxnLst/>
            <a:rect l="l" t="t" r="r" b="b"/>
            <a:pathLst>
              <a:path h="52070">
                <a:moveTo>
                  <a:pt x="0" y="51814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6" name="object 556"/>
          <p:cNvSpPr/>
          <p:nvPr/>
        </p:nvSpPr>
        <p:spPr>
          <a:xfrm>
            <a:off x="5077083" y="3465838"/>
            <a:ext cx="0" cy="31115"/>
          </a:xfrm>
          <a:custGeom>
            <a:avLst/>
            <a:gdLst/>
            <a:ahLst/>
            <a:cxnLst/>
            <a:rect l="l" t="t" r="r" b="b"/>
            <a:pathLst>
              <a:path h="31114">
                <a:moveTo>
                  <a:pt x="0" y="30999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7" name="object 557"/>
          <p:cNvSpPr/>
          <p:nvPr/>
        </p:nvSpPr>
        <p:spPr>
          <a:xfrm>
            <a:off x="5094049" y="3465838"/>
            <a:ext cx="0" cy="31115"/>
          </a:xfrm>
          <a:custGeom>
            <a:avLst/>
            <a:gdLst/>
            <a:ahLst/>
            <a:cxnLst/>
            <a:rect l="l" t="t" r="r" b="b"/>
            <a:pathLst>
              <a:path h="31114">
                <a:moveTo>
                  <a:pt x="0" y="30999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8" name="object 558"/>
          <p:cNvSpPr/>
          <p:nvPr/>
        </p:nvSpPr>
        <p:spPr>
          <a:xfrm>
            <a:off x="5111013" y="3465838"/>
            <a:ext cx="0" cy="31115"/>
          </a:xfrm>
          <a:custGeom>
            <a:avLst/>
            <a:gdLst/>
            <a:ahLst/>
            <a:cxnLst/>
            <a:rect l="l" t="t" r="r" b="b"/>
            <a:pathLst>
              <a:path h="31114">
                <a:moveTo>
                  <a:pt x="0" y="30999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9" name="object 559"/>
          <p:cNvSpPr/>
          <p:nvPr/>
        </p:nvSpPr>
        <p:spPr>
          <a:xfrm>
            <a:off x="5127980" y="3465838"/>
            <a:ext cx="0" cy="31115"/>
          </a:xfrm>
          <a:custGeom>
            <a:avLst/>
            <a:gdLst/>
            <a:ahLst/>
            <a:cxnLst/>
            <a:rect l="l" t="t" r="r" b="b"/>
            <a:pathLst>
              <a:path h="31114">
                <a:moveTo>
                  <a:pt x="0" y="30999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0" name="object 560"/>
          <p:cNvSpPr/>
          <p:nvPr/>
        </p:nvSpPr>
        <p:spPr>
          <a:xfrm>
            <a:off x="5177754" y="3465838"/>
            <a:ext cx="0" cy="31115"/>
          </a:xfrm>
          <a:custGeom>
            <a:avLst/>
            <a:gdLst/>
            <a:ahLst/>
            <a:cxnLst/>
            <a:rect l="l" t="t" r="r" b="b"/>
            <a:pathLst>
              <a:path h="31114">
                <a:moveTo>
                  <a:pt x="0" y="30999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1" name="object 561"/>
          <p:cNvSpPr/>
          <p:nvPr/>
        </p:nvSpPr>
        <p:spPr>
          <a:xfrm>
            <a:off x="5194720" y="3465838"/>
            <a:ext cx="0" cy="31115"/>
          </a:xfrm>
          <a:custGeom>
            <a:avLst/>
            <a:gdLst/>
            <a:ahLst/>
            <a:cxnLst/>
            <a:rect l="l" t="t" r="r" b="b"/>
            <a:pathLst>
              <a:path h="31114">
                <a:moveTo>
                  <a:pt x="0" y="30999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2" name="object 562"/>
          <p:cNvSpPr/>
          <p:nvPr/>
        </p:nvSpPr>
        <p:spPr>
          <a:xfrm>
            <a:off x="5211687" y="3465838"/>
            <a:ext cx="0" cy="31115"/>
          </a:xfrm>
          <a:custGeom>
            <a:avLst/>
            <a:gdLst/>
            <a:ahLst/>
            <a:cxnLst/>
            <a:rect l="l" t="t" r="r" b="b"/>
            <a:pathLst>
              <a:path h="31114">
                <a:moveTo>
                  <a:pt x="0" y="30999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3" name="object 563"/>
          <p:cNvSpPr/>
          <p:nvPr/>
        </p:nvSpPr>
        <p:spPr>
          <a:xfrm>
            <a:off x="5228651" y="3445023"/>
            <a:ext cx="0" cy="52069"/>
          </a:xfrm>
          <a:custGeom>
            <a:avLst/>
            <a:gdLst/>
            <a:ahLst/>
            <a:cxnLst/>
            <a:rect l="l" t="t" r="r" b="b"/>
            <a:pathLst>
              <a:path h="52070">
                <a:moveTo>
                  <a:pt x="0" y="51814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4" name="object 564"/>
          <p:cNvSpPr/>
          <p:nvPr/>
        </p:nvSpPr>
        <p:spPr>
          <a:xfrm>
            <a:off x="5245618" y="3465838"/>
            <a:ext cx="0" cy="31115"/>
          </a:xfrm>
          <a:custGeom>
            <a:avLst/>
            <a:gdLst/>
            <a:ahLst/>
            <a:cxnLst/>
            <a:rect l="l" t="t" r="r" b="b"/>
            <a:pathLst>
              <a:path h="31114">
                <a:moveTo>
                  <a:pt x="0" y="30999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5" name="object 565"/>
          <p:cNvSpPr/>
          <p:nvPr/>
        </p:nvSpPr>
        <p:spPr>
          <a:xfrm>
            <a:off x="5262584" y="3465838"/>
            <a:ext cx="0" cy="31115"/>
          </a:xfrm>
          <a:custGeom>
            <a:avLst/>
            <a:gdLst/>
            <a:ahLst/>
            <a:cxnLst/>
            <a:rect l="l" t="t" r="r" b="b"/>
            <a:pathLst>
              <a:path h="31114">
                <a:moveTo>
                  <a:pt x="0" y="30999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6" name="object 566"/>
          <p:cNvSpPr/>
          <p:nvPr/>
        </p:nvSpPr>
        <p:spPr>
          <a:xfrm>
            <a:off x="5279551" y="3465838"/>
            <a:ext cx="0" cy="31115"/>
          </a:xfrm>
          <a:custGeom>
            <a:avLst/>
            <a:gdLst/>
            <a:ahLst/>
            <a:cxnLst/>
            <a:rect l="l" t="t" r="r" b="b"/>
            <a:pathLst>
              <a:path h="31114">
                <a:moveTo>
                  <a:pt x="0" y="30999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7" name="object 567"/>
          <p:cNvSpPr/>
          <p:nvPr/>
        </p:nvSpPr>
        <p:spPr>
          <a:xfrm>
            <a:off x="4839562" y="3465838"/>
            <a:ext cx="0" cy="31115"/>
          </a:xfrm>
          <a:custGeom>
            <a:avLst/>
            <a:gdLst/>
            <a:ahLst/>
            <a:cxnLst/>
            <a:rect l="l" t="t" r="r" b="b"/>
            <a:pathLst>
              <a:path h="31114">
                <a:moveTo>
                  <a:pt x="0" y="30999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8" name="object 568"/>
          <p:cNvSpPr/>
          <p:nvPr/>
        </p:nvSpPr>
        <p:spPr>
          <a:xfrm>
            <a:off x="4856525" y="3465838"/>
            <a:ext cx="0" cy="31115"/>
          </a:xfrm>
          <a:custGeom>
            <a:avLst/>
            <a:gdLst/>
            <a:ahLst/>
            <a:cxnLst/>
            <a:rect l="l" t="t" r="r" b="b"/>
            <a:pathLst>
              <a:path h="31114">
                <a:moveTo>
                  <a:pt x="0" y="30999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9" name="object 569"/>
          <p:cNvSpPr/>
          <p:nvPr/>
        </p:nvSpPr>
        <p:spPr>
          <a:xfrm>
            <a:off x="4873492" y="3465838"/>
            <a:ext cx="0" cy="31115"/>
          </a:xfrm>
          <a:custGeom>
            <a:avLst/>
            <a:gdLst/>
            <a:ahLst/>
            <a:cxnLst/>
            <a:rect l="l" t="t" r="r" b="b"/>
            <a:pathLst>
              <a:path h="31114">
                <a:moveTo>
                  <a:pt x="0" y="30999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0" name="object 570"/>
          <p:cNvSpPr/>
          <p:nvPr/>
        </p:nvSpPr>
        <p:spPr>
          <a:xfrm>
            <a:off x="4890460" y="3445023"/>
            <a:ext cx="0" cy="52069"/>
          </a:xfrm>
          <a:custGeom>
            <a:avLst/>
            <a:gdLst/>
            <a:ahLst/>
            <a:cxnLst/>
            <a:rect l="l" t="t" r="r" b="b"/>
            <a:pathLst>
              <a:path h="52070">
                <a:moveTo>
                  <a:pt x="0" y="51814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1" name="object 571"/>
          <p:cNvSpPr/>
          <p:nvPr/>
        </p:nvSpPr>
        <p:spPr>
          <a:xfrm>
            <a:off x="4907426" y="3465838"/>
            <a:ext cx="0" cy="31115"/>
          </a:xfrm>
          <a:custGeom>
            <a:avLst/>
            <a:gdLst/>
            <a:ahLst/>
            <a:cxnLst/>
            <a:rect l="l" t="t" r="r" b="b"/>
            <a:pathLst>
              <a:path h="31114">
                <a:moveTo>
                  <a:pt x="0" y="30999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572" name="object 572"/>
          <p:cNvGraphicFramePr>
            <a:graphicFrameLocks noGrp="1"/>
          </p:cNvGraphicFramePr>
          <p:nvPr/>
        </p:nvGraphicFramePr>
        <p:xfrm>
          <a:off x="4462012" y="3253949"/>
          <a:ext cx="1970397" cy="32893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720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82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859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795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636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842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048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6954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6827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1594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105409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168909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182244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102235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</a:tblGrid>
              <a:tr h="151130">
                <a:tc gridSpan="3">
                  <a:txBody>
                    <a:bodyPr/>
                    <a:lstStyle/>
                    <a:p>
                      <a:pPr marL="55244">
                        <a:lnSpc>
                          <a:spcPts val="750"/>
                        </a:lnSpc>
                        <a:spcBef>
                          <a:spcPts val="10"/>
                        </a:spcBef>
                      </a:pPr>
                      <a:r>
                        <a:rPr sz="250" spc="1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1 1 3 1 5 3 7 </a:t>
                      </a:r>
                      <a:r>
                        <a:rPr sz="975" spc="-7" baseline="-25641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1</a:t>
                      </a:r>
                      <a:endParaRPr sz="975" baseline="-25641">
                        <a:latin typeface="Arial"/>
                        <a:cs typeface="Arial"/>
                      </a:endParaRPr>
                    </a:p>
                    <a:p>
                      <a:pPr marL="55244">
                        <a:lnSpc>
                          <a:spcPts val="270"/>
                        </a:lnSpc>
                      </a:pPr>
                      <a:r>
                        <a:rPr sz="250" spc="1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8 4 8 2 8 4</a:t>
                      </a:r>
                      <a:r>
                        <a:rPr sz="250" spc="65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250" spc="1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8</a:t>
                      </a:r>
                      <a:endParaRPr sz="250">
                        <a:latin typeface="Arial"/>
                        <a:cs typeface="Arial"/>
                      </a:endParaRPr>
                    </a:p>
                  </a:txBody>
                  <a:tcPr marL="0" marR="0" marT="127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solidFill>
                      <a:srgbClr val="DCDA1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3">
                  <a:txBody>
                    <a:bodyPr/>
                    <a:lstStyle/>
                    <a:p>
                      <a:pPr marL="38735">
                        <a:lnSpc>
                          <a:spcPts val="750"/>
                        </a:lnSpc>
                        <a:spcBef>
                          <a:spcPts val="10"/>
                        </a:spcBef>
                      </a:pPr>
                      <a:r>
                        <a:rPr sz="25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1   </a:t>
                      </a:r>
                      <a:r>
                        <a:rPr sz="250" spc="5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25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1    </a:t>
                      </a:r>
                      <a:r>
                        <a:rPr sz="250" spc="-15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25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3   </a:t>
                      </a:r>
                      <a:r>
                        <a:rPr sz="250" spc="-2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25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1    </a:t>
                      </a:r>
                      <a:r>
                        <a:rPr sz="250" spc="-1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25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5   </a:t>
                      </a:r>
                      <a:r>
                        <a:rPr sz="250" spc="15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25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3   </a:t>
                      </a:r>
                      <a:r>
                        <a:rPr sz="250" spc="1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250" spc="15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7</a:t>
                      </a:r>
                      <a:r>
                        <a:rPr sz="975" baseline="-25641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2</a:t>
                      </a:r>
                      <a:endParaRPr sz="975" baseline="-25641">
                        <a:latin typeface="Arial"/>
                        <a:cs typeface="Arial"/>
                      </a:endParaRPr>
                    </a:p>
                    <a:p>
                      <a:pPr marL="38735">
                        <a:lnSpc>
                          <a:spcPts val="270"/>
                        </a:lnSpc>
                      </a:pPr>
                      <a:r>
                        <a:rPr sz="250" spc="1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8 4 8 2 8 4</a:t>
                      </a:r>
                      <a:r>
                        <a:rPr sz="250" spc="65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250" spc="1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8</a:t>
                      </a:r>
                      <a:endParaRPr sz="250">
                        <a:latin typeface="Arial"/>
                        <a:cs typeface="Arial"/>
                      </a:endParaRPr>
                    </a:p>
                  </a:txBody>
                  <a:tcPr marL="0" marR="0" marT="127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solidFill>
                      <a:srgbClr val="DCDA1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4">
                  <a:txBody>
                    <a:bodyPr/>
                    <a:lstStyle/>
                    <a:p>
                      <a:pPr marL="57785">
                        <a:lnSpc>
                          <a:spcPts val="750"/>
                        </a:lnSpc>
                        <a:spcBef>
                          <a:spcPts val="10"/>
                        </a:spcBef>
                      </a:pPr>
                      <a:r>
                        <a:rPr sz="250" spc="1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1 1 3 1 5 3 7 </a:t>
                      </a:r>
                      <a:r>
                        <a:rPr sz="975" spc="-7" baseline="-25641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3</a:t>
                      </a:r>
                      <a:endParaRPr sz="975" baseline="-25641">
                        <a:latin typeface="Arial"/>
                        <a:cs typeface="Arial"/>
                      </a:endParaRPr>
                    </a:p>
                    <a:p>
                      <a:pPr marL="57785">
                        <a:lnSpc>
                          <a:spcPts val="270"/>
                        </a:lnSpc>
                      </a:pPr>
                      <a:r>
                        <a:rPr sz="250" spc="1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8 4 8 2 8 4</a:t>
                      </a:r>
                      <a:r>
                        <a:rPr sz="250" spc="65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250" spc="1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8</a:t>
                      </a:r>
                      <a:endParaRPr sz="250">
                        <a:latin typeface="Arial"/>
                        <a:cs typeface="Arial"/>
                      </a:endParaRPr>
                    </a:p>
                  </a:txBody>
                  <a:tcPr marL="0" marR="0" marT="127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solidFill>
                      <a:srgbClr val="DCDA1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3">
                  <a:txBody>
                    <a:bodyPr/>
                    <a:lstStyle/>
                    <a:p>
                      <a:pPr marL="60325">
                        <a:lnSpc>
                          <a:spcPts val="750"/>
                        </a:lnSpc>
                        <a:spcBef>
                          <a:spcPts val="10"/>
                        </a:spcBef>
                      </a:pPr>
                      <a:r>
                        <a:rPr sz="250" spc="1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1 1 3 1 5 3 7</a:t>
                      </a:r>
                      <a:r>
                        <a:rPr sz="250" spc="5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75" spc="-7" baseline="-25641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4</a:t>
                      </a:r>
                      <a:endParaRPr sz="975" baseline="-25641">
                        <a:latin typeface="Arial"/>
                        <a:cs typeface="Arial"/>
                      </a:endParaRPr>
                    </a:p>
                    <a:p>
                      <a:pPr marL="60325">
                        <a:lnSpc>
                          <a:spcPts val="270"/>
                        </a:lnSpc>
                      </a:pPr>
                      <a:r>
                        <a:rPr sz="250" spc="1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8 4 8 2 8 4</a:t>
                      </a:r>
                      <a:r>
                        <a:rPr sz="250" spc="6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250" spc="1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8</a:t>
                      </a:r>
                      <a:endParaRPr sz="250">
                        <a:latin typeface="Arial"/>
                        <a:cs typeface="Arial"/>
                      </a:endParaRPr>
                    </a:p>
                  </a:txBody>
                  <a:tcPr marL="0" marR="0" marT="127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solidFill>
                      <a:srgbClr val="DCDA1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151616"/>
                      </a:solidFill>
                      <a:prstDash val="solid"/>
                    </a:lnL>
                    <a:solidFill>
                      <a:srgbClr val="DCDA1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6360">
                <a:tc>
                  <a:txBody>
                    <a:bodyPr/>
                    <a:lstStyle/>
                    <a:p>
                      <a:pPr algn="r">
                        <a:lnSpc>
                          <a:spcPts val="465"/>
                        </a:lnSpc>
                      </a:pPr>
                      <a:r>
                        <a:rPr sz="50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1</a:t>
                      </a:r>
                      <a:endParaRPr sz="5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solidFill>
                      <a:srgbClr val="DCDA1C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465"/>
                        </a:lnSpc>
                      </a:pPr>
                      <a:r>
                        <a:rPr sz="50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2</a:t>
                      </a:r>
                      <a:endParaRPr sz="5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solidFill>
                      <a:srgbClr val="DCDA1C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465"/>
                        </a:lnSpc>
                      </a:pPr>
                      <a:r>
                        <a:rPr sz="50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3</a:t>
                      </a:r>
                      <a:endParaRPr sz="5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solidFill>
                      <a:srgbClr val="DCDA1C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465"/>
                        </a:lnSpc>
                      </a:pPr>
                      <a:r>
                        <a:rPr sz="50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4</a:t>
                      </a:r>
                      <a:endParaRPr sz="5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solidFill>
                      <a:srgbClr val="DCDA1C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465"/>
                        </a:lnSpc>
                      </a:pPr>
                      <a:r>
                        <a:rPr sz="50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5</a:t>
                      </a:r>
                      <a:endParaRPr sz="5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solidFill>
                      <a:srgbClr val="DCDA1C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ts val="465"/>
                        </a:lnSpc>
                      </a:pPr>
                      <a:r>
                        <a:rPr sz="50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6</a:t>
                      </a:r>
                      <a:endParaRPr sz="5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solidFill>
                      <a:srgbClr val="DCDA1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465"/>
                        </a:lnSpc>
                      </a:pPr>
                      <a:r>
                        <a:rPr sz="50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7</a:t>
                      </a:r>
                      <a:endParaRPr sz="5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solidFill>
                      <a:srgbClr val="DCDA1C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465"/>
                        </a:lnSpc>
                      </a:pPr>
                      <a:r>
                        <a:rPr sz="50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8</a:t>
                      </a:r>
                      <a:endParaRPr sz="5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solidFill>
                      <a:srgbClr val="DCDA1C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ts val="465"/>
                        </a:lnSpc>
                      </a:pPr>
                      <a:r>
                        <a:rPr sz="50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6</a:t>
                      </a:r>
                      <a:endParaRPr sz="5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solidFill>
                      <a:srgbClr val="DCDA1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465"/>
                        </a:lnSpc>
                      </a:pPr>
                      <a:r>
                        <a:rPr sz="50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7</a:t>
                      </a:r>
                      <a:endParaRPr sz="5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solidFill>
                      <a:srgbClr val="DCDA1C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465"/>
                        </a:lnSpc>
                      </a:pPr>
                      <a:r>
                        <a:rPr sz="50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8</a:t>
                      </a:r>
                      <a:endParaRPr sz="5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solidFill>
                      <a:srgbClr val="DCDA1C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9525">
                      <a:solidFill>
                        <a:srgbClr val="151616"/>
                      </a:solidFill>
                      <a:prstDash val="solid"/>
                    </a:lnL>
                    <a:solidFill>
                      <a:srgbClr val="DCDA1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573" name="object 573"/>
          <p:cNvSpPr/>
          <p:nvPr/>
        </p:nvSpPr>
        <p:spPr>
          <a:xfrm>
            <a:off x="4528536" y="1506614"/>
            <a:ext cx="407062" cy="151486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4" name="object 574"/>
          <p:cNvSpPr/>
          <p:nvPr/>
        </p:nvSpPr>
        <p:spPr>
          <a:xfrm>
            <a:off x="4213702" y="1374246"/>
            <a:ext cx="798080" cy="96052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5" name="object 575"/>
          <p:cNvSpPr/>
          <p:nvPr/>
        </p:nvSpPr>
        <p:spPr>
          <a:xfrm>
            <a:off x="4243106" y="1010923"/>
            <a:ext cx="621665" cy="537845"/>
          </a:xfrm>
          <a:custGeom>
            <a:avLst/>
            <a:gdLst/>
            <a:ahLst/>
            <a:cxnLst/>
            <a:rect l="l" t="t" r="r" b="b"/>
            <a:pathLst>
              <a:path w="621664" h="537844">
                <a:moveTo>
                  <a:pt x="603368" y="0"/>
                </a:moveTo>
                <a:lnTo>
                  <a:pt x="16610" y="75758"/>
                </a:lnTo>
                <a:lnTo>
                  <a:pt x="3600" y="76819"/>
                </a:lnTo>
                <a:lnTo>
                  <a:pt x="0" y="89804"/>
                </a:lnTo>
                <a:lnTo>
                  <a:pt x="9352" y="176933"/>
                </a:lnTo>
                <a:lnTo>
                  <a:pt x="19781" y="239909"/>
                </a:lnTo>
                <a:lnTo>
                  <a:pt x="32362" y="308380"/>
                </a:lnTo>
                <a:lnTo>
                  <a:pt x="45833" y="376762"/>
                </a:lnTo>
                <a:lnTo>
                  <a:pt x="58932" y="439472"/>
                </a:lnTo>
                <a:lnTo>
                  <a:pt x="70396" y="490925"/>
                </a:lnTo>
                <a:lnTo>
                  <a:pt x="83373" y="537724"/>
                </a:lnTo>
                <a:lnTo>
                  <a:pt x="128181" y="516794"/>
                </a:lnTo>
                <a:lnTo>
                  <a:pt x="173872" y="498070"/>
                </a:lnTo>
                <a:lnTo>
                  <a:pt x="220423" y="481494"/>
                </a:lnTo>
                <a:lnTo>
                  <a:pt x="267811" y="467011"/>
                </a:lnTo>
                <a:lnTo>
                  <a:pt x="316014" y="454565"/>
                </a:lnTo>
                <a:lnTo>
                  <a:pt x="365009" y="444101"/>
                </a:lnTo>
                <a:lnTo>
                  <a:pt x="414775" y="435562"/>
                </a:lnTo>
                <a:lnTo>
                  <a:pt x="465289" y="428892"/>
                </a:lnTo>
                <a:lnTo>
                  <a:pt x="516528" y="424037"/>
                </a:lnTo>
                <a:lnTo>
                  <a:pt x="568471" y="420939"/>
                </a:lnTo>
                <a:lnTo>
                  <a:pt x="621094" y="419543"/>
                </a:lnTo>
                <a:lnTo>
                  <a:pt x="620643" y="368311"/>
                </a:lnTo>
                <a:lnTo>
                  <a:pt x="619986" y="317703"/>
                </a:lnTo>
                <a:lnTo>
                  <a:pt x="618972" y="267234"/>
                </a:lnTo>
                <a:lnTo>
                  <a:pt x="617455" y="216418"/>
                </a:lnTo>
                <a:lnTo>
                  <a:pt x="615285" y="164772"/>
                </a:lnTo>
                <a:lnTo>
                  <a:pt x="612312" y="111810"/>
                </a:lnTo>
                <a:lnTo>
                  <a:pt x="608390" y="57047"/>
                </a:lnTo>
                <a:lnTo>
                  <a:pt x="603368" y="0"/>
                </a:lnTo>
                <a:close/>
              </a:path>
            </a:pathLst>
          </a:custGeom>
          <a:solidFill>
            <a:srgbClr val="52648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6" name="object 576"/>
          <p:cNvSpPr/>
          <p:nvPr/>
        </p:nvSpPr>
        <p:spPr>
          <a:xfrm>
            <a:off x="4326483" y="1528332"/>
            <a:ext cx="41910" cy="27305"/>
          </a:xfrm>
          <a:custGeom>
            <a:avLst/>
            <a:gdLst/>
            <a:ahLst/>
            <a:cxnLst/>
            <a:rect l="l" t="t" r="r" b="b"/>
            <a:pathLst>
              <a:path w="41910" h="27305">
                <a:moveTo>
                  <a:pt x="41734" y="0"/>
                </a:moveTo>
                <a:lnTo>
                  <a:pt x="31680" y="4945"/>
                </a:lnTo>
                <a:lnTo>
                  <a:pt x="10052" y="15182"/>
                </a:lnTo>
                <a:lnTo>
                  <a:pt x="0" y="20128"/>
                </a:lnTo>
                <a:lnTo>
                  <a:pt x="8314" y="23087"/>
                </a:lnTo>
                <a:lnTo>
                  <a:pt x="17540" y="25207"/>
                </a:lnTo>
                <a:lnTo>
                  <a:pt x="26859" y="26496"/>
                </a:lnTo>
                <a:lnTo>
                  <a:pt x="35453" y="26960"/>
                </a:lnTo>
                <a:lnTo>
                  <a:pt x="38847" y="20744"/>
                </a:lnTo>
                <a:lnTo>
                  <a:pt x="40647" y="14041"/>
                </a:lnTo>
                <a:lnTo>
                  <a:pt x="41419" y="7058"/>
                </a:lnTo>
                <a:lnTo>
                  <a:pt x="41734" y="0"/>
                </a:lnTo>
                <a:close/>
              </a:path>
            </a:pathLst>
          </a:custGeom>
          <a:solidFill>
            <a:srgbClr val="52648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7" name="object 577"/>
          <p:cNvSpPr/>
          <p:nvPr/>
        </p:nvSpPr>
        <p:spPr>
          <a:xfrm>
            <a:off x="4836322" y="1429909"/>
            <a:ext cx="27940" cy="27940"/>
          </a:xfrm>
          <a:custGeom>
            <a:avLst/>
            <a:gdLst/>
            <a:ahLst/>
            <a:cxnLst/>
            <a:rect l="l" t="t" r="r" b="b"/>
            <a:pathLst>
              <a:path w="27939" h="27940">
                <a:moveTo>
                  <a:pt x="27514" y="0"/>
                </a:moveTo>
                <a:lnTo>
                  <a:pt x="0" y="186"/>
                </a:lnTo>
                <a:lnTo>
                  <a:pt x="76" y="7213"/>
                </a:lnTo>
                <a:lnTo>
                  <a:pt x="823" y="14036"/>
                </a:lnTo>
                <a:lnTo>
                  <a:pt x="2034" y="20766"/>
                </a:lnTo>
                <a:lnTo>
                  <a:pt x="3506" y="27514"/>
                </a:lnTo>
                <a:lnTo>
                  <a:pt x="10851" y="21843"/>
                </a:lnTo>
                <a:lnTo>
                  <a:pt x="17359" y="15420"/>
                </a:lnTo>
                <a:lnTo>
                  <a:pt x="22943" y="8165"/>
                </a:lnTo>
                <a:lnTo>
                  <a:pt x="27514" y="0"/>
                </a:lnTo>
                <a:close/>
              </a:path>
            </a:pathLst>
          </a:custGeom>
          <a:solidFill>
            <a:srgbClr val="52648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8" name="object 578"/>
          <p:cNvSpPr/>
          <p:nvPr/>
        </p:nvSpPr>
        <p:spPr>
          <a:xfrm>
            <a:off x="8618353" y="5321811"/>
            <a:ext cx="1731769" cy="164420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9" name="object 579"/>
          <p:cNvSpPr/>
          <p:nvPr/>
        </p:nvSpPr>
        <p:spPr>
          <a:xfrm>
            <a:off x="6538517" y="5783601"/>
            <a:ext cx="1989789" cy="1270281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0" name="object 580"/>
          <p:cNvSpPr txBox="1"/>
          <p:nvPr/>
        </p:nvSpPr>
        <p:spPr>
          <a:xfrm>
            <a:off x="247136" y="573681"/>
            <a:ext cx="1629410" cy="1055370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5080">
              <a:lnSpc>
                <a:spcPts val="890"/>
              </a:lnSpc>
              <a:spcBef>
                <a:spcPts val="185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The ﬁnal design was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manufactured,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as a precise model and was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put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through a number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of</a:t>
            </a:r>
            <a:r>
              <a:rPr sz="800" spc="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tests.</a:t>
            </a:r>
            <a:endParaRPr sz="800">
              <a:latin typeface="Arial"/>
              <a:cs typeface="Arial"/>
            </a:endParaRPr>
          </a:p>
          <a:p>
            <a:pPr marL="12700" marR="287020">
              <a:lnSpc>
                <a:spcPts val="890"/>
              </a:lnSpc>
              <a:spcBef>
                <a:spcPts val="15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They were designed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check  the quality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of my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design/product against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speciﬁcation, agreed</a:t>
            </a:r>
            <a:r>
              <a:rPr sz="800" spc="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with</a:t>
            </a:r>
            <a:endParaRPr sz="800">
              <a:latin typeface="Arial"/>
              <a:cs typeface="Arial"/>
            </a:endParaRPr>
          </a:p>
          <a:p>
            <a:pPr marL="12700" marR="699135">
              <a:lnSpc>
                <a:spcPts val="890"/>
              </a:lnSpc>
              <a:spcBef>
                <a:spcPts val="10"/>
              </a:spcBef>
            </a:pP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my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client and other  potential</a:t>
            </a:r>
            <a:r>
              <a:rPr sz="800" spc="-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customers.</a:t>
            </a:r>
            <a:endParaRPr sz="800">
              <a:latin typeface="Arial"/>
              <a:cs typeface="Arial"/>
            </a:endParaRPr>
          </a:p>
        </p:txBody>
      </p:sp>
      <p:sp>
        <p:nvSpPr>
          <p:cNvPr id="581" name="object 581"/>
          <p:cNvSpPr/>
          <p:nvPr/>
        </p:nvSpPr>
        <p:spPr>
          <a:xfrm>
            <a:off x="3983357" y="5596029"/>
            <a:ext cx="396426" cy="64370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2" name="object 582"/>
          <p:cNvSpPr txBox="1"/>
          <p:nvPr/>
        </p:nvSpPr>
        <p:spPr>
          <a:xfrm>
            <a:off x="6530801" y="549924"/>
            <a:ext cx="3775710" cy="116903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253365">
              <a:lnSpc>
                <a:spcPts val="890"/>
              </a:lnSpc>
              <a:spcBef>
                <a:spcPts val="185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An ergonomics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test,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was one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of the most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important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aspects of the testing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and  evaluation,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of 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ﬁnal tape measure design.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It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was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tested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in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two</a:t>
            </a:r>
            <a:r>
              <a:rPr sz="800" spc="17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‘dimensions’;</a:t>
            </a:r>
            <a:endParaRPr sz="800">
              <a:latin typeface="Arial"/>
              <a:cs typeface="Arial"/>
            </a:endParaRPr>
          </a:p>
          <a:p>
            <a:pPr marL="12700" marR="259079">
              <a:lnSpc>
                <a:spcPts val="890"/>
              </a:lnSpc>
              <a:spcBef>
                <a:spcPts val="905"/>
              </a:spcBef>
            </a:pP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A -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Holding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tape,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as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it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would normally be held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for setting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up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for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measuring. 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B -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Holding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tape measure and operating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10" dirty="0">
                <a:solidFill>
                  <a:srgbClr val="151616"/>
                </a:solidFill>
                <a:latin typeface="Arial"/>
                <a:cs typeface="Arial"/>
              </a:rPr>
              <a:t>LED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rocker</a:t>
            </a:r>
            <a:r>
              <a:rPr sz="800" spc="6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switch.</a:t>
            </a:r>
            <a:endParaRPr sz="800">
              <a:latin typeface="Arial"/>
              <a:cs typeface="Arial"/>
            </a:endParaRPr>
          </a:p>
          <a:p>
            <a:pPr marL="12700" marR="5080">
              <a:lnSpc>
                <a:spcPts val="890"/>
              </a:lnSpc>
              <a:spcBef>
                <a:spcPts val="900"/>
              </a:spcBef>
            </a:pP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A Focus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Group composed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of ten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people were asked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to test 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ergonomics. Seven  members found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ergonomics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be ‘very good’, three found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ergonomics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be  ‘good’.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Overall, I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am pleased with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general ﬁndings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of the focus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group, as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speciﬁcation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stated that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good ergonomics was a</a:t>
            </a:r>
            <a:r>
              <a:rPr sz="800" spc="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10" dirty="0">
                <a:solidFill>
                  <a:srgbClr val="151616"/>
                </a:solidFill>
                <a:latin typeface="Arial"/>
                <a:cs typeface="Arial"/>
              </a:rPr>
              <a:t>priority.</a:t>
            </a:r>
            <a:endParaRPr sz="800">
              <a:latin typeface="Arial"/>
              <a:cs typeface="Arial"/>
            </a:endParaRPr>
          </a:p>
        </p:txBody>
      </p:sp>
      <p:sp>
        <p:nvSpPr>
          <p:cNvPr id="583" name="object 583"/>
          <p:cNvSpPr/>
          <p:nvPr/>
        </p:nvSpPr>
        <p:spPr>
          <a:xfrm>
            <a:off x="7945260" y="2284041"/>
            <a:ext cx="138603" cy="131641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4" name="object 584"/>
          <p:cNvSpPr/>
          <p:nvPr/>
        </p:nvSpPr>
        <p:spPr>
          <a:xfrm>
            <a:off x="8488184" y="2445966"/>
            <a:ext cx="138602" cy="13164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5" name="object 585"/>
          <p:cNvSpPr/>
          <p:nvPr/>
        </p:nvSpPr>
        <p:spPr>
          <a:xfrm>
            <a:off x="7945260" y="2757117"/>
            <a:ext cx="138603" cy="13164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6" name="object 586"/>
          <p:cNvSpPr/>
          <p:nvPr/>
        </p:nvSpPr>
        <p:spPr>
          <a:xfrm>
            <a:off x="8488184" y="2919041"/>
            <a:ext cx="138602" cy="131641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7" name="object 587"/>
          <p:cNvSpPr/>
          <p:nvPr/>
        </p:nvSpPr>
        <p:spPr>
          <a:xfrm>
            <a:off x="7945260" y="3077791"/>
            <a:ext cx="138603" cy="131640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8" name="object 588"/>
          <p:cNvSpPr/>
          <p:nvPr/>
        </p:nvSpPr>
        <p:spPr>
          <a:xfrm>
            <a:off x="7945260" y="3239715"/>
            <a:ext cx="141775" cy="277693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9" name="object 589"/>
          <p:cNvSpPr/>
          <p:nvPr/>
        </p:nvSpPr>
        <p:spPr>
          <a:xfrm>
            <a:off x="8488184" y="3547691"/>
            <a:ext cx="138602" cy="131641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0" name="object 590"/>
          <p:cNvSpPr/>
          <p:nvPr/>
        </p:nvSpPr>
        <p:spPr>
          <a:xfrm>
            <a:off x="7945260" y="2595192"/>
            <a:ext cx="138603" cy="131641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1" name="object 591"/>
          <p:cNvSpPr/>
          <p:nvPr/>
        </p:nvSpPr>
        <p:spPr>
          <a:xfrm>
            <a:off x="7945260" y="3712795"/>
            <a:ext cx="138603" cy="13164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592" name="object 592"/>
          <p:cNvGraphicFramePr>
            <a:graphicFrameLocks noGrp="1"/>
          </p:cNvGraphicFramePr>
          <p:nvPr/>
        </p:nvGraphicFramePr>
        <p:xfrm>
          <a:off x="7137269" y="1946127"/>
          <a:ext cx="2924174" cy="206375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848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48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8483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8483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8483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7500">
                <a:tc>
                  <a:txBody>
                    <a:bodyPr/>
                    <a:lstStyle/>
                    <a:p>
                      <a:pPr marL="55244" marR="52069" indent="38735">
                        <a:lnSpc>
                          <a:spcPts val="900"/>
                        </a:lnSpc>
                        <a:spcBef>
                          <a:spcPts val="250"/>
                        </a:spcBef>
                      </a:pPr>
                      <a:r>
                        <a:rPr sz="800" spc="25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GROUP  MEMBE</a:t>
                      </a:r>
                      <a:r>
                        <a:rPr sz="80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R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3175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34620" marR="116839">
                        <a:lnSpc>
                          <a:spcPts val="900"/>
                        </a:lnSpc>
                        <a:spcBef>
                          <a:spcPts val="240"/>
                        </a:spcBef>
                      </a:pPr>
                      <a:r>
                        <a:rPr sz="800" spc="15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VERY  </a:t>
                      </a:r>
                      <a:r>
                        <a:rPr sz="800" spc="25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GOO</a:t>
                      </a:r>
                      <a:r>
                        <a:rPr sz="80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D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3048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70"/>
                        </a:spcBef>
                      </a:pPr>
                      <a:r>
                        <a:rPr sz="800" spc="25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GOOD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2159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45085" algn="ctr">
                        <a:lnSpc>
                          <a:spcPct val="100000"/>
                        </a:lnSpc>
                        <a:spcBef>
                          <a:spcPts val="160"/>
                        </a:spcBef>
                      </a:pPr>
                      <a:r>
                        <a:rPr sz="800" spc="5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FAIR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2032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16510" algn="ctr">
                        <a:lnSpc>
                          <a:spcPct val="100000"/>
                        </a:lnSpc>
                        <a:spcBef>
                          <a:spcPts val="170"/>
                        </a:spcBef>
                      </a:pPr>
                      <a:r>
                        <a:rPr sz="800" spc="25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POOR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2159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8750">
                <a:tc>
                  <a:txBody>
                    <a:bodyPr/>
                    <a:lstStyle/>
                    <a:p>
                      <a:pPr marR="40005" algn="ctr">
                        <a:lnSpc>
                          <a:spcPct val="100000"/>
                        </a:lnSpc>
                        <a:spcBef>
                          <a:spcPts val="125"/>
                        </a:spcBef>
                      </a:pPr>
                      <a:r>
                        <a:rPr sz="80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1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15875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8750">
                <a:tc>
                  <a:txBody>
                    <a:bodyPr/>
                    <a:lstStyle/>
                    <a:p>
                      <a:pPr marR="40005" algn="ctr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sz="80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2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1905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8750">
                <a:tc>
                  <a:txBody>
                    <a:bodyPr/>
                    <a:lstStyle/>
                    <a:p>
                      <a:pPr marR="40005" algn="ctr"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r>
                        <a:rPr sz="80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3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889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58750">
                <a:tc>
                  <a:txBody>
                    <a:bodyPr/>
                    <a:lstStyle/>
                    <a:p>
                      <a:pPr marR="40005" algn="ctr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80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4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12065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58750">
                <a:tc>
                  <a:txBody>
                    <a:bodyPr/>
                    <a:lstStyle/>
                    <a:p>
                      <a:pPr marR="40005" algn="ctr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80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5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12065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58750">
                <a:tc>
                  <a:txBody>
                    <a:bodyPr/>
                    <a:lstStyle/>
                    <a:p>
                      <a:pPr marR="40005" algn="ctr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80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6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1524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58750">
                <a:tc>
                  <a:txBody>
                    <a:bodyPr/>
                    <a:lstStyle/>
                    <a:p>
                      <a:pPr marR="40005" algn="ctr"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r>
                        <a:rPr sz="80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7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14604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58750">
                <a:tc>
                  <a:txBody>
                    <a:bodyPr/>
                    <a:lstStyle/>
                    <a:p>
                      <a:pPr marR="40005" algn="ctr">
                        <a:lnSpc>
                          <a:spcPct val="100000"/>
                        </a:lnSpc>
                        <a:spcBef>
                          <a:spcPts val="140"/>
                        </a:spcBef>
                      </a:pPr>
                      <a:r>
                        <a:rPr sz="80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8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1778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58750">
                <a:tc>
                  <a:txBody>
                    <a:bodyPr/>
                    <a:lstStyle/>
                    <a:p>
                      <a:pPr marR="40005" algn="ctr">
                        <a:lnSpc>
                          <a:spcPct val="100000"/>
                        </a:lnSpc>
                        <a:spcBef>
                          <a:spcPts val="90"/>
                        </a:spcBef>
                      </a:pPr>
                      <a:r>
                        <a:rPr sz="80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9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1143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58750">
                <a:tc>
                  <a:txBody>
                    <a:bodyPr/>
                    <a:lstStyle/>
                    <a:p>
                      <a:pPr marL="8255" algn="ctr">
                        <a:lnSpc>
                          <a:spcPct val="100000"/>
                        </a:lnSpc>
                        <a:spcBef>
                          <a:spcPts val="140"/>
                        </a:spcBef>
                      </a:pPr>
                      <a:r>
                        <a:rPr sz="800" spc="-5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10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1778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58750">
                <a:tc>
                  <a:txBody>
                    <a:bodyPr/>
                    <a:lstStyle/>
                    <a:p>
                      <a:pPr marL="38100" algn="ctr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800" spc="25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SUMMA</a:t>
                      </a:r>
                      <a:r>
                        <a:rPr sz="800" spc="5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R</a:t>
                      </a:r>
                      <a:r>
                        <a:rPr sz="80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Y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1524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15875" algn="ctr">
                        <a:lnSpc>
                          <a:spcPct val="100000"/>
                        </a:lnSpc>
                        <a:spcBef>
                          <a:spcPts val="140"/>
                        </a:spcBef>
                      </a:pPr>
                      <a:r>
                        <a:rPr sz="80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7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1778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36195" algn="ctr">
                        <a:lnSpc>
                          <a:spcPct val="100000"/>
                        </a:lnSpc>
                        <a:spcBef>
                          <a:spcPts val="140"/>
                        </a:spcBef>
                      </a:pPr>
                      <a:r>
                        <a:rPr sz="80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3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1778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7780" algn="ctr">
                        <a:lnSpc>
                          <a:spcPct val="100000"/>
                        </a:lnSpc>
                        <a:spcBef>
                          <a:spcPts val="140"/>
                        </a:spcBef>
                      </a:pPr>
                      <a:r>
                        <a:rPr sz="80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0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1778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29209" algn="ctr">
                        <a:lnSpc>
                          <a:spcPct val="100000"/>
                        </a:lnSpc>
                        <a:spcBef>
                          <a:spcPts val="140"/>
                        </a:spcBef>
                      </a:pPr>
                      <a:r>
                        <a:rPr sz="80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0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1778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593" name="object 593"/>
          <p:cNvSpPr txBox="1"/>
          <p:nvPr/>
        </p:nvSpPr>
        <p:spPr>
          <a:xfrm>
            <a:off x="7430188" y="4119359"/>
            <a:ext cx="108648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u="sng" spc="1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LED </a:t>
            </a:r>
            <a:r>
              <a:rPr sz="1000" u="sng" spc="1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LIGHT</a:t>
            </a:r>
            <a:r>
              <a:rPr sz="1000" u="sng" spc="-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 </a:t>
            </a:r>
            <a:r>
              <a:rPr sz="1000" u="sng" spc="1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TEST</a:t>
            </a:r>
            <a:endParaRPr sz="1000">
              <a:latin typeface="Arial"/>
              <a:cs typeface="Arial"/>
            </a:endParaRPr>
          </a:p>
        </p:txBody>
      </p:sp>
      <p:sp>
        <p:nvSpPr>
          <p:cNvPr id="594" name="object 594"/>
          <p:cNvSpPr/>
          <p:nvPr/>
        </p:nvSpPr>
        <p:spPr>
          <a:xfrm>
            <a:off x="8928730" y="5267202"/>
            <a:ext cx="781851" cy="694317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5" name="object 595"/>
          <p:cNvSpPr/>
          <p:nvPr/>
        </p:nvSpPr>
        <p:spPr>
          <a:xfrm>
            <a:off x="9463262" y="5043121"/>
            <a:ext cx="749300" cy="473075"/>
          </a:xfrm>
          <a:custGeom>
            <a:avLst/>
            <a:gdLst/>
            <a:ahLst/>
            <a:cxnLst/>
            <a:rect l="l" t="t" r="r" b="b"/>
            <a:pathLst>
              <a:path w="749300" h="473075">
                <a:moveTo>
                  <a:pt x="320277" y="0"/>
                </a:moveTo>
                <a:lnTo>
                  <a:pt x="0" y="252810"/>
                </a:lnTo>
                <a:lnTo>
                  <a:pt x="199231" y="472878"/>
                </a:lnTo>
                <a:lnTo>
                  <a:pt x="748903" y="98423"/>
                </a:lnTo>
                <a:lnTo>
                  <a:pt x="320277" y="0"/>
                </a:lnTo>
                <a:close/>
              </a:path>
            </a:pathLst>
          </a:custGeom>
          <a:solidFill>
            <a:srgbClr val="52648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6" name="object 596"/>
          <p:cNvSpPr/>
          <p:nvPr/>
        </p:nvSpPr>
        <p:spPr>
          <a:xfrm>
            <a:off x="9705571" y="4985084"/>
            <a:ext cx="586105" cy="201930"/>
          </a:xfrm>
          <a:custGeom>
            <a:avLst/>
            <a:gdLst/>
            <a:ahLst/>
            <a:cxnLst/>
            <a:rect l="l" t="t" r="r" b="b"/>
            <a:pathLst>
              <a:path w="586104" h="201929">
                <a:moveTo>
                  <a:pt x="0" y="0"/>
                </a:moveTo>
                <a:lnTo>
                  <a:pt x="6153" y="41077"/>
                </a:lnTo>
                <a:lnTo>
                  <a:pt x="68263" y="90490"/>
                </a:lnTo>
                <a:lnTo>
                  <a:pt x="120573" y="96268"/>
                </a:lnTo>
                <a:lnTo>
                  <a:pt x="181570" y="101284"/>
                </a:lnTo>
                <a:lnTo>
                  <a:pt x="241653" y="107062"/>
                </a:lnTo>
                <a:lnTo>
                  <a:pt x="291221" y="115126"/>
                </a:lnTo>
                <a:lnTo>
                  <a:pt x="320673" y="127001"/>
                </a:lnTo>
                <a:lnTo>
                  <a:pt x="357310" y="148706"/>
                </a:lnTo>
                <a:lnTo>
                  <a:pt x="413741" y="173238"/>
                </a:lnTo>
                <a:lnTo>
                  <a:pt x="470469" y="193305"/>
                </a:lnTo>
                <a:lnTo>
                  <a:pt x="508000" y="201615"/>
                </a:lnTo>
                <a:lnTo>
                  <a:pt x="532210" y="191693"/>
                </a:lnTo>
                <a:lnTo>
                  <a:pt x="557610" y="169865"/>
                </a:lnTo>
                <a:lnTo>
                  <a:pt x="577652" y="148036"/>
                </a:lnTo>
                <a:lnTo>
                  <a:pt x="585788" y="138115"/>
                </a:lnTo>
                <a:lnTo>
                  <a:pt x="91529" y="2425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7" name="object 597"/>
          <p:cNvSpPr/>
          <p:nvPr/>
        </p:nvSpPr>
        <p:spPr>
          <a:xfrm>
            <a:off x="6536959" y="5021615"/>
            <a:ext cx="757720" cy="563871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8" name="object 598"/>
          <p:cNvSpPr/>
          <p:nvPr/>
        </p:nvSpPr>
        <p:spPr>
          <a:xfrm>
            <a:off x="5941759" y="5366210"/>
            <a:ext cx="705485" cy="544195"/>
          </a:xfrm>
          <a:custGeom>
            <a:avLst/>
            <a:gdLst/>
            <a:ahLst/>
            <a:cxnLst/>
            <a:rect l="l" t="t" r="r" b="b"/>
            <a:pathLst>
              <a:path w="705484" h="544195">
                <a:moveTo>
                  <a:pt x="650567" y="0"/>
                </a:moveTo>
                <a:lnTo>
                  <a:pt x="0" y="153071"/>
                </a:lnTo>
                <a:lnTo>
                  <a:pt x="15283" y="201824"/>
                </a:lnTo>
                <a:lnTo>
                  <a:pt x="33842" y="248508"/>
                </a:lnTo>
                <a:lnTo>
                  <a:pt x="55726" y="293091"/>
                </a:lnTo>
                <a:lnTo>
                  <a:pt x="80985" y="335542"/>
                </a:lnTo>
                <a:lnTo>
                  <a:pt x="109666" y="375832"/>
                </a:lnTo>
                <a:lnTo>
                  <a:pt x="141821" y="413928"/>
                </a:lnTo>
                <a:lnTo>
                  <a:pt x="177497" y="449799"/>
                </a:lnTo>
                <a:lnTo>
                  <a:pt x="216745" y="483415"/>
                </a:lnTo>
                <a:lnTo>
                  <a:pt x="259613" y="514745"/>
                </a:lnTo>
                <a:lnTo>
                  <a:pt x="306151" y="543758"/>
                </a:lnTo>
                <a:lnTo>
                  <a:pt x="705402" y="77677"/>
                </a:lnTo>
                <a:lnTo>
                  <a:pt x="670394" y="67052"/>
                </a:lnTo>
                <a:lnTo>
                  <a:pt x="651693" y="49693"/>
                </a:lnTo>
                <a:lnTo>
                  <a:pt x="646138" y="26907"/>
                </a:lnTo>
                <a:lnTo>
                  <a:pt x="650567" y="0"/>
                </a:lnTo>
                <a:close/>
              </a:path>
            </a:pathLst>
          </a:custGeom>
          <a:solidFill>
            <a:srgbClr val="F9E644">
              <a:alpha val="40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9" name="object 599"/>
          <p:cNvSpPr txBox="1"/>
          <p:nvPr/>
        </p:nvSpPr>
        <p:spPr>
          <a:xfrm>
            <a:off x="3014388" y="6383361"/>
            <a:ext cx="2125980" cy="48831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5080">
              <a:lnSpc>
                <a:spcPts val="890"/>
              </a:lnSpc>
              <a:spcBef>
                <a:spcPts val="185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The circuit was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tested,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outside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casing,  shining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10" dirty="0">
                <a:solidFill>
                  <a:srgbClr val="151616"/>
                </a:solidFill>
                <a:latin typeface="Arial"/>
                <a:cs typeface="Arial"/>
              </a:rPr>
              <a:t>LED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light directly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at 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light </a:t>
            </a:r>
            <a:r>
              <a:rPr sz="800" spc="-10" dirty="0">
                <a:solidFill>
                  <a:srgbClr val="151616"/>
                </a:solidFill>
                <a:latin typeface="Arial"/>
                <a:cs typeface="Arial"/>
              </a:rPr>
              <a:t>meter.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10" dirty="0">
                <a:solidFill>
                  <a:srgbClr val="151616"/>
                </a:solidFill>
                <a:latin typeface="Arial"/>
                <a:cs typeface="Arial"/>
              </a:rPr>
              <a:t>LED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achieves 1270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lux,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providing enough  light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view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scale in</a:t>
            </a:r>
            <a:r>
              <a:rPr sz="800" spc="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darkness.</a:t>
            </a:r>
            <a:endParaRPr sz="800">
              <a:latin typeface="Arial"/>
              <a:cs typeface="Arial"/>
            </a:endParaRPr>
          </a:p>
        </p:txBody>
      </p:sp>
      <p:sp>
        <p:nvSpPr>
          <p:cNvPr id="600" name="object 600"/>
          <p:cNvSpPr/>
          <p:nvPr/>
        </p:nvSpPr>
        <p:spPr>
          <a:xfrm>
            <a:off x="3225412" y="4979616"/>
            <a:ext cx="596080" cy="1368576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1" name="object 601"/>
          <p:cNvSpPr txBox="1"/>
          <p:nvPr/>
        </p:nvSpPr>
        <p:spPr>
          <a:xfrm>
            <a:off x="5602100" y="4305913"/>
            <a:ext cx="4543425" cy="1412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A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general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test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and a scientiﬁc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test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were carried</a:t>
            </a:r>
            <a:r>
              <a:rPr sz="8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out.</a:t>
            </a:r>
            <a:endParaRPr sz="800">
              <a:latin typeface="Arial"/>
              <a:cs typeface="Arial"/>
            </a:endParaRPr>
          </a:p>
          <a:p>
            <a:pPr marL="12700" marR="5080">
              <a:lnSpc>
                <a:spcPts val="890"/>
              </a:lnSpc>
              <a:spcBef>
                <a:spcPts val="915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The tape measure was used in a shaded place,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to test 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illumination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of the </a:t>
            </a:r>
            <a:r>
              <a:rPr sz="800" spc="10" dirty="0">
                <a:solidFill>
                  <a:srgbClr val="151616"/>
                </a:solidFill>
                <a:latin typeface="Arial"/>
                <a:cs typeface="Arial"/>
              </a:rPr>
              <a:t>LED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and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ability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of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a  user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view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measuring</a:t>
            </a:r>
            <a:r>
              <a:rPr sz="800" spc="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scale.</a:t>
            </a:r>
            <a:endParaRPr sz="800">
              <a:latin typeface="Arial"/>
              <a:cs typeface="Arial"/>
            </a:endParaRPr>
          </a:p>
          <a:p>
            <a:pPr marL="12700">
              <a:lnSpc>
                <a:spcPts val="880"/>
              </a:lnSpc>
            </a:pP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A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light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meter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was used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measure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light intensity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of 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ultra bright</a:t>
            </a:r>
            <a:r>
              <a:rPr sz="800" spc="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10" dirty="0">
                <a:solidFill>
                  <a:srgbClr val="151616"/>
                </a:solidFill>
                <a:latin typeface="Arial"/>
                <a:cs typeface="Arial"/>
              </a:rPr>
              <a:t>LED</a:t>
            </a:r>
            <a:endParaRPr sz="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900">
              <a:latin typeface="Times New Roman"/>
              <a:cs typeface="Times New Roman"/>
            </a:endParaRPr>
          </a:p>
          <a:p>
            <a:pPr marL="1771014" marR="671195">
              <a:lnSpc>
                <a:spcPts val="890"/>
              </a:lnSpc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All members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of the focus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group found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10" dirty="0">
                <a:solidFill>
                  <a:srgbClr val="151616"/>
                </a:solidFill>
                <a:latin typeface="Arial"/>
                <a:cs typeface="Arial"/>
              </a:rPr>
              <a:t>LED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illumination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very useful,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when measuring in  poor light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conditions.</a:t>
            </a:r>
            <a:endParaRPr sz="800">
              <a:latin typeface="Arial"/>
              <a:cs typeface="Arial"/>
            </a:endParaRPr>
          </a:p>
          <a:p>
            <a:pPr marL="1771014" marR="1476375">
              <a:lnSpc>
                <a:spcPts val="890"/>
              </a:lnSpc>
              <a:spcBef>
                <a:spcPts val="10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One suggestion was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that the  </a:t>
            </a:r>
            <a:r>
              <a:rPr sz="800" spc="10" dirty="0">
                <a:solidFill>
                  <a:srgbClr val="151616"/>
                </a:solidFill>
                <a:latin typeface="Arial"/>
                <a:cs typeface="Arial"/>
              </a:rPr>
              <a:t>LED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could be used as a  general light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source.</a:t>
            </a:r>
            <a:endParaRPr sz="800">
              <a:latin typeface="Arial"/>
              <a:cs typeface="Arial"/>
            </a:endParaRPr>
          </a:p>
        </p:txBody>
      </p:sp>
      <p:sp>
        <p:nvSpPr>
          <p:cNvPr id="602" name="object 602"/>
          <p:cNvSpPr/>
          <p:nvPr/>
        </p:nvSpPr>
        <p:spPr>
          <a:xfrm>
            <a:off x="277938" y="4768315"/>
            <a:ext cx="1362455" cy="1008885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3" name="object 603"/>
          <p:cNvSpPr/>
          <p:nvPr/>
        </p:nvSpPr>
        <p:spPr>
          <a:xfrm>
            <a:off x="239307" y="4574256"/>
            <a:ext cx="471609" cy="534974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4" name="object 604"/>
          <p:cNvSpPr/>
          <p:nvPr/>
        </p:nvSpPr>
        <p:spPr>
          <a:xfrm>
            <a:off x="283597" y="4371840"/>
            <a:ext cx="200818" cy="253208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5" name="object 605"/>
          <p:cNvSpPr txBox="1"/>
          <p:nvPr/>
        </p:nvSpPr>
        <p:spPr>
          <a:xfrm>
            <a:off x="369216" y="6731591"/>
            <a:ext cx="773430" cy="262255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283845" marR="5080" indent="-271780">
              <a:lnSpc>
                <a:spcPts val="900"/>
              </a:lnSpc>
              <a:spcBef>
                <a:spcPts val="180"/>
              </a:spcBef>
            </a:pPr>
            <a:r>
              <a:rPr sz="800" spc="25" dirty="0">
                <a:solidFill>
                  <a:srgbClr val="151616"/>
                </a:solidFill>
                <a:latin typeface="Arial"/>
                <a:cs typeface="Arial"/>
              </a:rPr>
              <a:t>U</a:t>
            </a:r>
            <a:r>
              <a:rPr sz="800" spc="-35" dirty="0">
                <a:solidFill>
                  <a:srgbClr val="151616"/>
                </a:solidFill>
                <a:latin typeface="Arial"/>
                <a:cs typeface="Arial"/>
              </a:rPr>
              <a:t>L</a:t>
            </a:r>
            <a:r>
              <a:rPr sz="800" spc="25" dirty="0">
                <a:solidFill>
                  <a:srgbClr val="151616"/>
                </a:solidFill>
                <a:latin typeface="Arial"/>
                <a:cs typeface="Arial"/>
              </a:rPr>
              <a:t>TRABRIGH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  </a:t>
            </a:r>
            <a:r>
              <a:rPr sz="800" spc="10" dirty="0">
                <a:solidFill>
                  <a:srgbClr val="151616"/>
                </a:solidFill>
                <a:latin typeface="Arial"/>
                <a:cs typeface="Arial"/>
              </a:rPr>
              <a:t>LED</a:t>
            </a:r>
            <a:endParaRPr sz="800">
              <a:latin typeface="Arial"/>
              <a:cs typeface="Arial"/>
            </a:endParaRPr>
          </a:p>
        </p:txBody>
      </p:sp>
      <p:sp>
        <p:nvSpPr>
          <p:cNvPr id="606" name="object 606"/>
          <p:cNvSpPr/>
          <p:nvPr/>
        </p:nvSpPr>
        <p:spPr>
          <a:xfrm>
            <a:off x="1069602" y="6496081"/>
            <a:ext cx="163195" cy="407034"/>
          </a:xfrm>
          <a:custGeom>
            <a:avLst/>
            <a:gdLst/>
            <a:ahLst/>
            <a:cxnLst/>
            <a:rect l="l" t="t" r="r" b="b"/>
            <a:pathLst>
              <a:path w="163194" h="407034">
                <a:moveTo>
                  <a:pt x="120617" y="70065"/>
                </a:moveTo>
                <a:lnTo>
                  <a:pt x="112366" y="73664"/>
                </a:lnTo>
                <a:lnTo>
                  <a:pt x="121111" y="94607"/>
                </a:lnTo>
                <a:lnTo>
                  <a:pt x="129903" y="117871"/>
                </a:lnTo>
                <a:lnTo>
                  <a:pt x="143162" y="160202"/>
                </a:lnTo>
                <a:lnTo>
                  <a:pt x="153205" y="213972"/>
                </a:lnTo>
                <a:lnTo>
                  <a:pt x="154178" y="229226"/>
                </a:lnTo>
                <a:lnTo>
                  <a:pt x="154089" y="244292"/>
                </a:lnTo>
                <a:lnTo>
                  <a:pt x="144529" y="291603"/>
                </a:lnTo>
                <a:lnTo>
                  <a:pt x="123106" y="326238"/>
                </a:lnTo>
                <a:lnTo>
                  <a:pt x="93449" y="351557"/>
                </a:lnTo>
                <a:lnTo>
                  <a:pt x="59194" y="370752"/>
                </a:lnTo>
                <a:lnTo>
                  <a:pt x="24260" y="386946"/>
                </a:lnTo>
                <a:lnTo>
                  <a:pt x="15890" y="390916"/>
                </a:lnTo>
                <a:lnTo>
                  <a:pt x="7780" y="394952"/>
                </a:lnTo>
                <a:lnTo>
                  <a:pt x="0" y="399120"/>
                </a:lnTo>
                <a:lnTo>
                  <a:pt x="4399" y="406976"/>
                </a:lnTo>
                <a:lnTo>
                  <a:pt x="11912" y="402950"/>
                </a:lnTo>
                <a:lnTo>
                  <a:pt x="19822" y="399008"/>
                </a:lnTo>
                <a:lnTo>
                  <a:pt x="28069" y="395103"/>
                </a:lnTo>
                <a:lnTo>
                  <a:pt x="54190" y="383104"/>
                </a:lnTo>
                <a:lnTo>
                  <a:pt x="63140" y="378838"/>
                </a:lnTo>
                <a:lnTo>
                  <a:pt x="98452" y="359037"/>
                </a:lnTo>
                <a:lnTo>
                  <a:pt x="129844" y="332207"/>
                </a:lnTo>
                <a:lnTo>
                  <a:pt x="152895" y="294921"/>
                </a:lnTo>
                <a:lnTo>
                  <a:pt x="163112" y="244292"/>
                </a:lnTo>
                <a:lnTo>
                  <a:pt x="163188" y="229226"/>
                </a:lnTo>
                <a:lnTo>
                  <a:pt x="162162" y="213108"/>
                </a:lnTo>
                <a:lnTo>
                  <a:pt x="151858" y="157891"/>
                </a:lnTo>
                <a:lnTo>
                  <a:pt x="138376" y="114839"/>
                </a:lnTo>
                <a:lnTo>
                  <a:pt x="129470" y="91273"/>
                </a:lnTo>
                <a:lnTo>
                  <a:pt x="120617" y="70065"/>
                </a:lnTo>
                <a:close/>
              </a:path>
              <a:path w="163194" h="407034">
                <a:moveTo>
                  <a:pt x="85227" y="0"/>
                </a:moveTo>
                <a:lnTo>
                  <a:pt x="80643" y="87497"/>
                </a:lnTo>
                <a:lnTo>
                  <a:pt x="112366" y="73664"/>
                </a:lnTo>
                <a:lnTo>
                  <a:pt x="110787" y="69883"/>
                </a:lnTo>
                <a:lnTo>
                  <a:pt x="119038" y="66282"/>
                </a:lnTo>
                <a:lnTo>
                  <a:pt x="129293" y="66282"/>
                </a:lnTo>
                <a:lnTo>
                  <a:pt x="152481" y="56170"/>
                </a:lnTo>
                <a:lnTo>
                  <a:pt x="85227" y="0"/>
                </a:lnTo>
                <a:close/>
              </a:path>
              <a:path w="163194" h="407034">
                <a:moveTo>
                  <a:pt x="119038" y="66282"/>
                </a:moveTo>
                <a:lnTo>
                  <a:pt x="110787" y="69883"/>
                </a:lnTo>
                <a:lnTo>
                  <a:pt x="112366" y="73664"/>
                </a:lnTo>
                <a:lnTo>
                  <a:pt x="120617" y="70065"/>
                </a:lnTo>
                <a:lnTo>
                  <a:pt x="119038" y="66282"/>
                </a:lnTo>
                <a:close/>
              </a:path>
              <a:path w="163194" h="407034">
                <a:moveTo>
                  <a:pt x="129293" y="66282"/>
                </a:moveTo>
                <a:lnTo>
                  <a:pt x="119038" y="66282"/>
                </a:lnTo>
                <a:lnTo>
                  <a:pt x="120617" y="70065"/>
                </a:lnTo>
                <a:lnTo>
                  <a:pt x="129293" y="66282"/>
                </a:lnTo>
                <a:close/>
              </a:path>
            </a:pathLst>
          </a:custGeom>
          <a:solidFill>
            <a:srgbClr val="DD2B1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7" name="object 607"/>
          <p:cNvSpPr/>
          <p:nvPr/>
        </p:nvSpPr>
        <p:spPr>
          <a:xfrm>
            <a:off x="402912" y="2780041"/>
            <a:ext cx="3557390" cy="1253084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8" name="object 608"/>
          <p:cNvSpPr txBox="1"/>
          <p:nvPr/>
        </p:nvSpPr>
        <p:spPr>
          <a:xfrm>
            <a:off x="418542" y="1804867"/>
            <a:ext cx="3442970" cy="82867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00785" marR="127000" indent="440690">
              <a:lnSpc>
                <a:spcPts val="890"/>
              </a:lnSpc>
              <a:spcBef>
                <a:spcPts val="185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employees.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They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used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tape on  common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tasks,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such as preparing materials</a:t>
            </a:r>
            <a:r>
              <a:rPr sz="800" spc="6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for</a:t>
            </a:r>
            <a:endParaRPr sz="800">
              <a:latin typeface="Arial"/>
              <a:cs typeface="Arial"/>
            </a:endParaRPr>
          </a:p>
          <a:p>
            <a:pPr marL="772160">
              <a:lnSpc>
                <a:spcPts val="844"/>
              </a:lnSpc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cutting and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shaping.</a:t>
            </a:r>
            <a:endParaRPr sz="800">
              <a:latin typeface="Arial"/>
              <a:cs typeface="Arial"/>
            </a:endParaRPr>
          </a:p>
          <a:p>
            <a:pPr marL="107950" marR="226695" indent="332105">
              <a:lnSpc>
                <a:spcPts val="890"/>
              </a:lnSpc>
              <a:spcBef>
                <a:spcPts val="55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Their all agreed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that 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tape measure had potential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for future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development.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Four of the ﬁve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workers said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it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was comfortable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to</a:t>
            </a:r>
            <a:r>
              <a:rPr sz="800" spc="10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use,</a:t>
            </a:r>
            <a:endParaRPr sz="800">
              <a:latin typeface="Arial"/>
              <a:cs typeface="Arial"/>
            </a:endParaRPr>
          </a:p>
          <a:p>
            <a:pPr marL="15240" marR="5080" indent="-3175">
              <a:lnSpc>
                <a:spcPts val="890"/>
              </a:lnSpc>
              <a:spcBef>
                <a:spcPts val="10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especially when held in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hand, as shown </a:t>
            </a:r>
            <a:r>
              <a:rPr sz="800" spc="-10" dirty="0">
                <a:solidFill>
                  <a:srgbClr val="151616"/>
                </a:solidFill>
                <a:latin typeface="Arial"/>
                <a:cs typeface="Arial"/>
              </a:rPr>
              <a:t>below.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One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suggestion was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that  two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versions should be developed, one with an </a:t>
            </a:r>
            <a:r>
              <a:rPr sz="800" spc="10" dirty="0">
                <a:solidFill>
                  <a:srgbClr val="151616"/>
                </a:solidFill>
                <a:latin typeface="Arial"/>
                <a:cs typeface="Arial"/>
              </a:rPr>
              <a:t>LED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light and one</a:t>
            </a:r>
            <a:r>
              <a:rPr sz="800" spc="15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without.</a:t>
            </a:r>
            <a:endParaRPr sz="800">
              <a:latin typeface="Arial"/>
              <a:cs typeface="Arial"/>
            </a:endParaRPr>
          </a:p>
        </p:txBody>
      </p:sp>
      <p:sp>
        <p:nvSpPr>
          <p:cNvPr id="609" name="object 609"/>
          <p:cNvSpPr txBox="1"/>
          <p:nvPr/>
        </p:nvSpPr>
        <p:spPr>
          <a:xfrm>
            <a:off x="4204487" y="509664"/>
            <a:ext cx="1953895" cy="44195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231775">
              <a:lnSpc>
                <a:spcPct val="136500"/>
              </a:lnSpc>
              <a:spcBef>
                <a:spcPts val="100"/>
              </a:spcBef>
              <a:tabLst>
                <a:tab pos="1350645" algn="l"/>
              </a:tabLst>
            </a:pPr>
            <a:r>
              <a:rPr sz="1000" u="sng" spc="2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ERGONOMICS </a:t>
            </a:r>
            <a:r>
              <a:rPr sz="1000" u="sng" spc="1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TESTING </a:t>
            </a:r>
            <a:r>
              <a:rPr sz="1000" spc="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000" spc="10" dirty="0">
                <a:solidFill>
                  <a:srgbClr val="151616"/>
                </a:solidFill>
                <a:latin typeface="Arial"/>
                <a:cs typeface="Arial"/>
              </a:rPr>
              <a:t>PHOTO</a:t>
            </a:r>
            <a:r>
              <a:rPr sz="10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151616"/>
                </a:solidFill>
                <a:latin typeface="Arial"/>
                <a:cs typeface="Arial"/>
              </a:rPr>
              <a:t>A	</a:t>
            </a:r>
            <a:r>
              <a:rPr sz="1500" spc="15" baseline="2777" dirty="0">
                <a:solidFill>
                  <a:srgbClr val="151616"/>
                </a:solidFill>
                <a:latin typeface="Arial"/>
                <a:cs typeface="Arial"/>
              </a:rPr>
              <a:t>PHOTO</a:t>
            </a:r>
            <a:r>
              <a:rPr sz="1500" spc="-60" baseline="2777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500" baseline="2777" dirty="0">
                <a:solidFill>
                  <a:srgbClr val="151616"/>
                </a:solidFill>
                <a:latin typeface="Arial"/>
                <a:cs typeface="Arial"/>
              </a:rPr>
              <a:t>B</a:t>
            </a:r>
            <a:endParaRPr sz="1500" baseline="2777">
              <a:latin typeface="Arial"/>
              <a:cs typeface="Arial"/>
            </a:endParaRPr>
          </a:p>
        </p:txBody>
      </p:sp>
      <p:sp>
        <p:nvSpPr>
          <p:cNvPr id="610" name="object 610"/>
          <p:cNvSpPr txBox="1"/>
          <p:nvPr/>
        </p:nvSpPr>
        <p:spPr>
          <a:xfrm>
            <a:off x="2488641" y="1251105"/>
            <a:ext cx="1416050" cy="588010"/>
          </a:xfrm>
          <a:prstGeom prst="rect">
            <a:avLst/>
          </a:prstGeom>
        </p:spPr>
        <p:txBody>
          <a:bodyPr vert="horz" wrap="square" lIns="0" tIns="26034" rIns="0" bIns="0" rtlCol="0">
            <a:spAutoFit/>
          </a:bodyPr>
          <a:lstStyle/>
          <a:p>
            <a:pPr marL="793115" marR="25400" indent="-45085">
              <a:lnSpc>
                <a:spcPts val="1120"/>
              </a:lnSpc>
              <a:spcBef>
                <a:spcPts val="204"/>
              </a:spcBef>
            </a:pPr>
            <a:r>
              <a:rPr sz="1000" u="sng" spc="2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G</a:t>
            </a:r>
            <a:r>
              <a:rPr sz="1000" u="sng" spc="3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E</a:t>
            </a:r>
            <a:r>
              <a:rPr sz="1000" u="sng" spc="2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N</a:t>
            </a:r>
            <a:r>
              <a:rPr sz="1000" u="sng" spc="3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E</a:t>
            </a:r>
            <a:r>
              <a:rPr sz="1000" u="sng" spc="2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R</a:t>
            </a:r>
            <a:r>
              <a:rPr sz="1000" u="sng" spc="3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A</a:t>
            </a:r>
            <a:r>
              <a:rPr sz="1000" u="sng" spc="-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L </a:t>
            </a:r>
            <a:r>
              <a:rPr sz="1000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000" u="sng" spc="1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TESTING</a:t>
            </a:r>
            <a:endParaRPr sz="1000">
              <a:latin typeface="Arial"/>
              <a:cs typeface="Arial"/>
            </a:endParaRPr>
          </a:p>
          <a:p>
            <a:pPr marL="12700" marR="5080" indent="356870">
              <a:lnSpc>
                <a:spcPts val="890"/>
              </a:lnSpc>
              <a:spcBef>
                <a:spcPts val="315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The tape measure was  tested by a builder and his</a:t>
            </a:r>
            <a:r>
              <a:rPr sz="800" spc="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four</a:t>
            </a:r>
            <a:endParaRPr sz="800">
              <a:latin typeface="Arial"/>
              <a:cs typeface="Arial"/>
            </a:endParaRPr>
          </a:p>
        </p:txBody>
      </p:sp>
      <p:sp>
        <p:nvSpPr>
          <p:cNvPr id="611" name="object 611"/>
          <p:cNvSpPr txBox="1"/>
          <p:nvPr/>
        </p:nvSpPr>
        <p:spPr>
          <a:xfrm>
            <a:off x="4570150" y="3043074"/>
            <a:ext cx="182054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u="sng" spc="1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SCALE </a:t>
            </a:r>
            <a:r>
              <a:rPr sz="1000" u="sng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- </a:t>
            </a:r>
            <a:r>
              <a:rPr sz="1000" u="sng" spc="2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READABILITY </a:t>
            </a:r>
            <a:r>
              <a:rPr sz="1000" u="sng" spc="1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TEST</a:t>
            </a:r>
            <a:endParaRPr sz="1000">
              <a:latin typeface="Arial"/>
              <a:cs typeface="Arial"/>
            </a:endParaRPr>
          </a:p>
        </p:txBody>
      </p:sp>
      <p:sp>
        <p:nvSpPr>
          <p:cNvPr id="612" name="object 612"/>
          <p:cNvSpPr txBox="1"/>
          <p:nvPr/>
        </p:nvSpPr>
        <p:spPr>
          <a:xfrm>
            <a:off x="4075484" y="3521724"/>
            <a:ext cx="2877820" cy="715010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5080">
              <a:lnSpc>
                <a:spcPts val="890"/>
              </a:lnSpc>
              <a:spcBef>
                <a:spcPts val="185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The builders carrying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out 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general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test,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agreed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that 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scale  was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very useful,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especially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imperial scale.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imperial  scale has been used less and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less,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over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years,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due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to the  metric system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becoming dominant. When used by builders,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 fact that 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imperial divisions were clear and easy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read, was  a plus.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This meets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one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of my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speciﬁcation</a:t>
            </a:r>
            <a:r>
              <a:rPr sz="800" spc="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requirements.</a:t>
            </a:r>
            <a:endParaRPr sz="800">
              <a:latin typeface="Arial"/>
              <a:cs typeface="Arial"/>
            </a:endParaRPr>
          </a:p>
        </p:txBody>
      </p:sp>
      <p:sp>
        <p:nvSpPr>
          <p:cNvPr id="613" name="object 613"/>
          <p:cNvSpPr txBox="1"/>
          <p:nvPr/>
        </p:nvSpPr>
        <p:spPr>
          <a:xfrm>
            <a:off x="1208596" y="5602905"/>
            <a:ext cx="1619250" cy="139636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4460" marR="140970" indent="93345">
              <a:lnSpc>
                <a:spcPts val="890"/>
              </a:lnSpc>
              <a:spcBef>
                <a:spcPts val="185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light, eﬃciently charging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 batteries.</a:t>
            </a:r>
            <a:endParaRPr sz="800">
              <a:latin typeface="Arial"/>
              <a:cs typeface="Arial"/>
            </a:endParaRPr>
          </a:p>
          <a:p>
            <a:pPr marL="67310" marR="46355" indent="-36830">
              <a:lnSpc>
                <a:spcPts val="890"/>
              </a:lnSpc>
              <a:spcBef>
                <a:spcPts val="10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Given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that the </a:t>
            </a:r>
            <a:r>
              <a:rPr sz="800" spc="10" dirty="0">
                <a:solidFill>
                  <a:srgbClr val="151616"/>
                </a:solidFill>
                <a:latin typeface="Arial"/>
                <a:cs typeface="Arial"/>
              </a:rPr>
              <a:t>LED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will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not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be  constantly used and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that the</a:t>
            </a:r>
            <a:r>
              <a:rPr sz="800" spc="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tape</a:t>
            </a:r>
            <a:endParaRPr sz="800">
              <a:latin typeface="Arial"/>
              <a:cs typeface="Arial"/>
            </a:endParaRPr>
          </a:p>
          <a:p>
            <a:pPr marL="205104" marR="38735" indent="-69215">
              <a:lnSpc>
                <a:spcPts val="890"/>
              </a:lnSpc>
              <a:spcBef>
                <a:spcPts val="5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measure would normally be in  room level lighting conditions</a:t>
            </a:r>
            <a:r>
              <a:rPr sz="800" spc="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-</a:t>
            </a:r>
            <a:endParaRPr sz="800">
              <a:latin typeface="Arial"/>
              <a:cs typeface="Arial"/>
            </a:endParaRPr>
          </a:p>
          <a:p>
            <a:pPr marL="342900" marR="99060" indent="-69215">
              <a:lnSpc>
                <a:spcPts val="890"/>
              </a:lnSpc>
              <a:spcBef>
                <a:spcPts val="10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the conclusion is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that this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illumination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system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will be  successful.</a:t>
            </a:r>
            <a:endParaRPr sz="800">
              <a:latin typeface="Arial"/>
              <a:cs typeface="Arial"/>
            </a:endParaRPr>
          </a:p>
          <a:p>
            <a:pPr marL="12700" marR="5080" indent="147320">
              <a:lnSpc>
                <a:spcPts val="890"/>
              </a:lnSpc>
              <a:spcBef>
                <a:spcPts val="905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The environmental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aspect of</a:t>
            </a:r>
            <a:r>
              <a:rPr sz="8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my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speciﬁcation has been partly</a:t>
            </a:r>
            <a:r>
              <a:rPr sz="800" spc="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met.</a:t>
            </a:r>
            <a:endParaRPr sz="800">
              <a:latin typeface="Arial"/>
              <a:cs typeface="Arial"/>
            </a:endParaRPr>
          </a:p>
        </p:txBody>
      </p:sp>
      <p:sp>
        <p:nvSpPr>
          <p:cNvPr id="614" name="object 614"/>
          <p:cNvSpPr txBox="1"/>
          <p:nvPr/>
        </p:nvSpPr>
        <p:spPr>
          <a:xfrm>
            <a:off x="787767" y="4336280"/>
            <a:ext cx="2056764" cy="1300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u="sng" spc="2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FLEXIBLE </a:t>
            </a:r>
            <a:r>
              <a:rPr sz="1000" u="sng" spc="1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SOLAR </a:t>
            </a:r>
            <a:r>
              <a:rPr sz="1000" u="sng" spc="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PANEL</a:t>
            </a:r>
            <a:r>
              <a:rPr sz="1000" u="sng" spc="1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 TEST</a:t>
            </a:r>
            <a:endParaRPr sz="1000">
              <a:latin typeface="Arial"/>
              <a:cs typeface="Arial"/>
            </a:endParaRPr>
          </a:p>
          <a:p>
            <a:pPr marL="249554" marR="121285" indent="-64135">
              <a:lnSpc>
                <a:spcPts val="890"/>
              </a:lnSpc>
              <a:spcBef>
                <a:spcPts val="815"/>
              </a:spcBef>
            </a:pP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A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sample solar panel was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tested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and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it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was shown capable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of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recharging</a:t>
            </a:r>
            <a:r>
              <a:rPr sz="800" spc="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endParaRPr sz="800">
              <a:latin typeface="Arial"/>
              <a:cs typeface="Arial"/>
            </a:endParaRPr>
          </a:p>
          <a:p>
            <a:pPr marL="378460" marR="356235" indent="-50165">
              <a:lnSpc>
                <a:spcPts val="890"/>
              </a:lnSpc>
              <a:spcBef>
                <a:spcPts val="10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batteries, in normal lighting  conditions, in one</a:t>
            </a:r>
            <a:r>
              <a:rPr sz="800" spc="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10" dirty="0">
                <a:solidFill>
                  <a:srgbClr val="151616"/>
                </a:solidFill>
                <a:latin typeface="Arial"/>
                <a:cs typeface="Arial"/>
              </a:rPr>
              <a:t>hour.</a:t>
            </a:r>
            <a:endParaRPr sz="800">
              <a:latin typeface="Arial"/>
              <a:cs typeface="Arial"/>
            </a:endParaRPr>
          </a:p>
          <a:p>
            <a:pPr marL="443230" marR="42545" indent="-44450">
              <a:lnSpc>
                <a:spcPts val="890"/>
              </a:lnSpc>
              <a:spcBef>
                <a:spcPts val="5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When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tested for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discharge,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it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illuminated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10" dirty="0">
                <a:solidFill>
                  <a:srgbClr val="151616"/>
                </a:solidFill>
                <a:latin typeface="Arial"/>
                <a:cs typeface="Arial"/>
              </a:rPr>
              <a:t>LED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for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10</a:t>
            </a:r>
            <a:r>
              <a:rPr sz="800" spc="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minutes</a:t>
            </a:r>
            <a:endParaRPr sz="800">
              <a:latin typeface="Arial"/>
              <a:cs typeface="Arial"/>
            </a:endParaRPr>
          </a:p>
          <a:p>
            <a:pPr marL="694055" marR="5080" indent="-47625">
              <a:lnSpc>
                <a:spcPts val="890"/>
              </a:lnSpc>
              <a:spcBef>
                <a:spcPts val="10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nonstop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use. The  manufacturers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claim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that the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panel collects 90%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of</a:t>
            </a:r>
            <a:r>
              <a:rPr sz="800" spc="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ambient</a:t>
            </a:r>
            <a:endParaRPr sz="800">
              <a:latin typeface="Arial"/>
              <a:cs typeface="Arial"/>
            </a:endParaRPr>
          </a:p>
        </p:txBody>
      </p:sp>
      <p:sp>
        <p:nvSpPr>
          <p:cNvPr id="615" name="object 615"/>
          <p:cNvSpPr txBox="1"/>
          <p:nvPr/>
        </p:nvSpPr>
        <p:spPr>
          <a:xfrm>
            <a:off x="261541" y="5565636"/>
            <a:ext cx="75628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10" dirty="0">
                <a:solidFill>
                  <a:srgbClr val="151616"/>
                </a:solidFill>
                <a:latin typeface="Arial"/>
                <a:cs typeface="Arial"/>
              </a:rPr>
              <a:t>SOLAR</a:t>
            </a:r>
            <a:r>
              <a:rPr sz="8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0" dirty="0">
                <a:solidFill>
                  <a:srgbClr val="151616"/>
                </a:solidFill>
                <a:latin typeface="Arial"/>
                <a:cs typeface="Arial"/>
              </a:rPr>
              <a:t>PANEL</a:t>
            </a:r>
            <a:endParaRPr sz="800">
              <a:latin typeface="Arial"/>
              <a:cs typeface="Arial"/>
            </a:endParaRPr>
          </a:p>
        </p:txBody>
      </p:sp>
      <p:sp>
        <p:nvSpPr>
          <p:cNvPr id="616" name="object 616"/>
          <p:cNvSpPr txBox="1"/>
          <p:nvPr/>
        </p:nvSpPr>
        <p:spPr>
          <a:xfrm>
            <a:off x="261531" y="5679133"/>
            <a:ext cx="76136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10" dirty="0">
                <a:solidFill>
                  <a:srgbClr val="151616"/>
                </a:solidFill>
                <a:latin typeface="Arial"/>
                <a:cs typeface="Arial"/>
              </a:rPr>
              <a:t>WITH</a:t>
            </a:r>
            <a:r>
              <a:rPr sz="8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15" dirty="0">
                <a:solidFill>
                  <a:srgbClr val="151616"/>
                </a:solidFill>
                <a:latin typeface="Arial"/>
                <a:cs typeface="Arial"/>
              </a:rPr>
              <a:t>CIRCUIT</a:t>
            </a:r>
            <a:endParaRPr sz="800">
              <a:latin typeface="Arial"/>
              <a:cs typeface="Arial"/>
            </a:endParaRPr>
          </a:p>
        </p:txBody>
      </p:sp>
      <p:sp>
        <p:nvSpPr>
          <p:cNvPr id="617" name="object 617"/>
          <p:cNvSpPr txBox="1"/>
          <p:nvPr/>
        </p:nvSpPr>
        <p:spPr>
          <a:xfrm>
            <a:off x="2939991" y="4336266"/>
            <a:ext cx="2270125" cy="5270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u="sng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TM-201L </a:t>
            </a:r>
            <a:r>
              <a:rPr sz="1000" u="sng" spc="1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LUX/FC LED </a:t>
            </a:r>
            <a:r>
              <a:rPr sz="1000" u="sng" spc="1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LIGHT</a:t>
            </a:r>
            <a:r>
              <a:rPr sz="1000" u="sng" spc="10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 </a:t>
            </a:r>
            <a:r>
              <a:rPr sz="1000" u="sng" spc="1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METER</a:t>
            </a:r>
            <a:endParaRPr sz="1000">
              <a:latin typeface="Arial"/>
              <a:cs typeface="Arial"/>
            </a:endParaRPr>
          </a:p>
          <a:p>
            <a:pPr marL="62230" marR="228600">
              <a:lnSpc>
                <a:spcPts val="890"/>
              </a:lnSpc>
              <a:spcBef>
                <a:spcPts val="980"/>
              </a:spcBef>
            </a:pP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I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used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light sensor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ﬁnd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10" dirty="0">
                <a:solidFill>
                  <a:srgbClr val="151616"/>
                </a:solidFill>
                <a:latin typeface="Arial"/>
                <a:cs typeface="Arial"/>
              </a:rPr>
              <a:t>LED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white  light Luminous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Intensity Measurement.</a:t>
            </a:r>
            <a:endParaRPr sz="800">
              <a:latin typeface="Arial"/>
              <a:cs typeface="Arial"/>
            </a:endParaRPr>
          </a:p>
        </p:txBody>
      </p:sp>
      <p:sp>
        <p:nvSpPr>
          <p:cNvPr id="618" name="object 618"/>
          <p:cNvSpPr/>
          <p:nvPr/>
        </p:nvSpPr>
        <p:spPr>
          <a:xfrm>
            <a:off x="4410266" y="4956526"/>
            <a:ext cx="1859273" cy="1368550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9" name="object 619"/>
          <p:cNvSpPr/>
          <p:nvPr/>
        </p:nvSpPr>
        <p:spPr>
          <a:xfrm>
            <a:off x="4452937" y="4959572"/>
            <a:ext cx="621791" cy="457200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0" name="object 620"/>
          <p:cNvSpPr/>
          <p:nvPr/>
        </p:nvSpPr>
        <p:spPr>
          <a:xfrm>
            <a:off x="5419839" y="5159599"/>
            <a:ext cx="1321435" cy="851535"/>
          </a:xfrm>
          <a:custGeom>
            <a:avLst/>
            <a:gdLst/>
            <a:ahLst/>
            <a:cxnLst/>
            <a:rect l="l" t="t" r="r" b="b"/>
            <a:pathLst>
              <a:path w="1321434" h="851535">
                <a:moveTo>
                  <a:pt x="29183" y="790246"/>
                </a:moveTo>
                <a:lnTo>
                  <a:pt x="0" y="790922"/>
                </a:lnTo>
                <a:lnTo>
                  <a:pt x="34862" y="850963"/>
                </a:lnTo>
                <a:lnTo>
                  <a:pt x="63702" y="795528"/>
                </a:lnTo>
                <a:lnTo>
                  <a:pt x="29077" y="795528"/>
                </a:lnTo>
                <a:lnTo>
                  <a:pt x="29183" y="790246"/>
                </a:lnTo>
                <a:close/>
              </a:path>
              <a:path w="1321434" h="851535">
                <a:moveTo>
                  <a:pt x="38182" y="790037"/>
                </a:moveTo>
                <a:lnTo>
                  <a:pt x="29183" y="790246"/>
                </a:lnTo>
                <a:lnTo>
                  <a:pt x="29077" y="795528"/>
                </a:lnTo>
                <a:lnTo>
                  <a:pt x="38077" y="795318"/>
                </a:lnTo>
                <a:lnTo>
                  <a:pt x="38182" y="790037"/>
                </a:lnTo>
                <a:close/>
              </a:path>
              <a:path w="1321434" h="851535">
                <a:moveTo>
                  <a:pt x="66906" y="789371"/>
                </a:moveTo>
                <a:lnTo>
                  <a:pt x="38182" y="790037"/>
                </a:lnTo>
                <a:lnTo>
                  <a:pt x="38077" y="795318"/>
                </a:lnTo>
                <a:lnTo>
                  <a:pt x="29077" y="795528"/>
                </a:lnTo>
                <a:lnTo>
                  <a:pt x="63702" y="795528"/>
                </a:lnTo>
                <a:lnTo>
                  <a:pt x="66906" y="789371"/>
                </a:lnTo>
                <a:close/>
              </a:path>
              <a:path w="1321434" h="851535">
                <a:moveTo>
                  <a:pt x="1068731" y="0"/>
                </a:moveTo>
                <a:lnTo>
                  <a:pt x="1017587" y="828"/>
                </a:lnTo>
                <a:lnTo>
                  <a:pt x="963590" y="3012"/>
                </a:lnTo>
                <a:lnTo>
                  <a:pt x="907235" y="6799"/>
                </a:lnTo>
                <a:lnTo>
                  <a:pt x="848992" y="12433"/>
                </a:lnTo>
                <a:lnTo>
                  <a:pt x="789354" y="20156"/>
                </a:lnTo>
                <a:lnTo>
                  <a:pt x="728798" y="30214"/>
                </a:lnTo>
                <a:lnTo>
                  <a:pt x="667804" y="42849"/>
                </a:lnTo>
                <a:lnTo>
                  <a:pt x="606859" y="58305"/>
                </a:lnTo>
                <a:lnTo>
                  <a:pt x="546444" y="76831"/>
                </a:lnTo>
                <a:lnTo>
                  <a:pt x="487037" y="98668"/>
                </a:lnTo>
                <a:lnTo>
                  <a:pt x="429124" y="124073"/>
                </a:lnTo>
                <a:lnTo>
                  <a:pt x="373194" y="153287"/>
                </a:lnTo>
                <a:lnTo>
                  <a:pt x="319727" y="186555"/>
                </a:lnTo>
                <a:lnTo>
                  <a:pt x="269215" y="224132"/>
                </a:lnTo>
                <a:lnTo>
                  <a:pt x="222156" y="266263"/>
                </a:lnTo>
                <a:lnTo>
                  <a:pt x="179039" y="313188"/>
                </a:lnTo>
                <a:lnTo>
                  <a:pt x="140356" y="365151"/>
                </a:lnTo>
                <a:lnTo>
                  <a:pt x="106617" y="422384"/>
                </a:lnTo>
                <a:lnTo>
                  <a:pt x="78304" y="485106"/>
                </a:lnTo>
                <a:lnTo>
                  <a:pt x="55915" y="553561"/>
                </a:lnTo>
                <a:lnTo>
                  <a:pt x="39927" y="627961"/>
                </a:lnTo>
                <a:lnTo>
                  <a:pt x="30822" y="708540"/>
                </a:lnTo>
                <a:lnTo>
                  <a:pt x="29183" y="790246"/>
                </a:lnTo>
                <a:lnTo>
                  <a:pt x="38182" y="790037"/>
                </a:lnTo>
                <a:lnTo>
                  <a:pt x="39801" y="709123"/>
                </a:lnTo>
                <a:lnTo>
                  <a:pt x="48812" y="629401"/>
                </a:lnTo>
                <a:lnTo>
                  <a:pt x="64606" y="555892"/>
                </a:lnTo>
                <a:lnTo>
                  <a:pt x="86699" y="488354"/>
                </a:lnTo>
                <a:lnTo>
                  <a:pt x="114609" y="426516"/>
                </a:lnTo>
                <a:lnTo>
                  <a:pt x="147859" y="370126"/>
                </a:lnTo>
                <a:lnTo>
                  <a:pt x="185972" y="318927"/>
                </a:lnTo>
                <a:lnTo>
                  <a:pt x="228478" y="272663"/>
                </a:lnTo>
                <a:lnTo>
                  <a:pt x="274910" y="231101"/>
                </a:lnTo>
                <a:lnTo>
                  <a:pt x="324796" y="193992"/>
                </a:lnTo>
                <a:lnTo>
                  <a:pt x="377658" y="161099"/>
                </a:lnTo>
                <a:lnTo>
                  <a:pt x="433019" y="132187"/>
                </a:lnTo>
                <a:lnTo>
                  <a:pt x="490399" y="107020"/>
                </a:lnTo>
                <a:lnTo>
                  <a:pt x="549316" y="85363"/>
                </a:lnTo>
                <a:lnTo>
                  <a:pt x="609286" y="66973"/>
                </a:lnTo>
                <a:lnTo>
                  <a:pt x="669827" y="51620"/>
                </a:lnTo>
                <a:lnTo>
                  <a:pt x="730448" y="39062"/>
                </a:lnTo>
                <a:lnTo>
                  <a:pt x="790671" y="29062"/>
                </a:lnTo>
                <a:lnTo>
                  <a:pt x="850007" y="21376"/>
                </a:lnTo>
                <a:lnTo>
                  <a:pt x="907971" y="15770"/>
                </a:lnTo>
                <a:lnTo>
                  <a:pt x="964079" y="11998"/>
                </a:lnTo>
                <a:lnTo>
                  <a:pt x="1017846" y="9820"/>
                </a:lnTo>
                <a:lnTo>
                  <a:pt x="1068782" y="8999"/>
                </a:lnTo>
                <a:lnTo>
                  <a:pt x="1278045" y="8999"/>
                </a:lnTo>
                <a:lnTo>
                  <a:pt x="1264889" y="7772"/>
                </a:lnTo>
                <a:lnTo>
                  <a:pt x="1235210" y="5435"/>
                </a:lnTo>
                <a:lnTo>
                  <a:pt x="1200275" y="3249"/>
                </a:lnTo>
                <a:lnTo>
                  <a:pt x="1160561" y="1454"/>
                </a:lnTo>
                <a:lnTo>
                  <a:pt x="1116554" y="287"/>
                </a:lnTo>
                <a:lnTo>
                  <a:pt x="1068731" y="0"/>
                </a:lnTo>
                <a:close/>
              </a:path>
              <a:path w="1321434" h="851535">
                <a:moveTo>
                  <a:pt x="1278045" y="8999"/>
                </a:moveTo>
                <a:lnTo>
                  <a:pt x="1068782" y="8999"/>
                </a:lnTo>
                <a:lnTo>
                  <a:pt x="1116411" y="9287"/>
                </a:lnTo>
                <a:lnTo>
                  <a:pt x="1160244" y="10447"/>
                </a:lnTo>
                <a:lnTo>
                  <a:pt x="1199794" y="12236"/>
                </a:lnTo>
                <a:lnTo>
                  <a:pt x="1264126" y="16736"/>
                </a:lnTo>
                <a:lnTo>
                  <a:pt x="1305525" y="20847"/>
                </a:lnTo>
                <a:lnTo>
                  <a:pt x="1320105" y="22640"/>
                </a:lnTo>
                <a:lnTo>
                  <a:pt x="1321344" y="13726"/>
                </a:lnTo>
                <a:lnTo>
                  <a:pt x="1317520" y="13221"/>
                </a:lnTo>
                <a:lnTo>
                  <a:pt x="1306526" y="11904"/>
                </a:lnTo>
                <a:lnTo>
                  <a:pt x="1288818" y="10003"/>
                </a:lnTo>
                <a:lnTo>
                  <a:pt x="1278045" y="8999"/>
                </a:lnTo>
                <a:close/>
              </a:path>
            </a:pathLst>
          </a:custGeom>
          <a:solidFill>
            <a:srgbClr val="DD2B1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1" name="object 621"/>
          <p:cNvSpPr/>
          <p:nvPr/>
        </p:nvSpPr>
        <p:spPr>
          <a:xfrm>
            <a:off x="4971294" y="5853103"/>
            <a:ext cx="738505" cy="557530"/>
          </a:xfrm>
          <a:custGeom>
            <a:avLst/>
            <a:gdLst/>
            <a:ahLst/>
            <a:cxnLst/>
            <a:rect l="l" t="t" r="r" b="b"/>
            <a:pathLst>
              <a:path w="738504" h="557529">
                <a:moveTo>
                  <a:pt x="369215" y="0"/>
                </a:moveTo>
                <a:lnTo>
                  <a:pt x="423776" y="3021"/>
                </a:lnTo>
                <a:lnTo>
                  <a:pt x="475851" y="11799"/>
                </a:lnTo>
                <a:lnTo>
                  <a:pt x="524868" y="25902"/>
                </a:lnTo>
                <a:lnTo>
                  <a:pt x="570258" y="44899"/>
                </a:lnTo>
                <a:lnTo>
                  <a:pt x="611449" y="68359"/>
                </a:lnTo>
                <a:lnTo>
                  <a:pt x="647869" y="95851"/>
                </a:lnTo>
                <a:lnTo>
                  <a:pt x="678949" y="126943"/>
                </a:lnTo>
                <a:lnTo>
                  <a:pt x="704115" y="161205"/>
                </a:lnTo>
                <a:lnTo>
                  <a:pt x="722799" y="198205"/>
                </a:lnTo>
                <a:lnTo>
                  <a:pt x="734428" y="237513"/>
                </a:lnTo>
                <a:lnTo>
                  <a:pt x="738431" y="278697"/>
                </a:lnTo>
                <a:lnTo>
                  <a:pt x="734428" y="319881"/>
                </a:lnTo>
                <a:lnTo>
                  <a:pt x="722799" y="359189"/>
                </a:lnTo>
                <a:lnTo>
                  <a:pt x="704115" y="396190"/>
                </a:lnTo>
                <a:lnTo>
                  <a:pt x="678949" y="430451"/>
                </a:lnTo>
                <a:lnTo>
                  <a:pt x="647869" y="461544"/>
                </a:lnTo>
                <a:lnTo>
                  <a:pt x="611449" y="489035"/>
                </a:lnTo>
                <a:lnTo>
                  <a:pt x="570258" y="512495"/>
                </a:lnTo>
                <a:lnTo>
                  <a:pt x="524868" y="531492"/>
                </a:lnTo>
                <a:lnTo>
                  <a:pt x="475851" y="545595"/>
                </a:lnTo>
                <a:lnTo>
                  <a:pt x="423776" y="554373"/>
                </a:lnTo>
                <a:lnTo>
                  <a:pt x="369215" y="557395"/>
                </a:lnTo>
                <a:lnTo>
                  <a:pt x="314655" y="554373"/>
                </a:lnTo>
                <a:lnTo>
                  <a:pt x="262581" y="545595"/>
                </a:lnTo>
                <a:lnTo>
                  <a:pt x="213564" y="531492"/>
                </a:lnTo>
                <a:lnTo>
                  <a:pt x="168174" y="512495"/>
                </a:lnTo>
                <a:lnTo>
                  <a:pt x="126983" y="489035"/>
                </a:lnTo>
                <a:lnTo>
                  <a:pt x="90562" y="461544"/>
                </a:lnTo>
                <a:lnTo>
                  <a:pt x="59483" y="430451"/>
                </a:lnTo>
                <a:lnTo>
                  <a:pt x="34315" y="396190"/>
                </a:lnTo>
                <a:lnTo>
                  <a:pt x="15632" y="359189"/>
                </a:lnTo>
                <a:lnTo>
                  <a:pt x="4003" y="319881"/>
                </a:lnTo>
                <a:lnTo>
                  <a:pt x="0" y="278697"/>
                </a:lnTo>
                <a:lnTo>
                  <a:pt x="4003" y="237513"/>
                </a:lnTo>
                <a:lnTo>
                  <a:pt x="15632" y="198205"/>
                </a:lnTo>
                <a:lnTo>
                  <a:pt x="34315" y="161205"/>
                </a:lnTo>
                <a:lnTo>
                  <a:pt x="59483" y="126943"/>
                </a:lnTo>
                <a:lnTo>
                  <a:pt x="90562" y="95851"/>
                </a:lnTo>
                <a:lnTo>
                  <a:pt x="126983" y="68359"/>
                </a:lnTo>
                <a:lnTo>
                  <a:pt x="168174" y="44899"/>
                </a:lnTo>
                <a:lnTo>
                  <a:pt x="213564" y="25902"/>
                </a:lnTo>
                <a:lnTo>
                  <a:pt x="262581" y="11799"/>
                </a:lnTo>
                <a:lnTo>
                  <a:pt x="314655" y="3021"/>
                </a:lnTo>
                <a:lnTo>
                  <a:pt x="369215" y="0"/>
                </a:lnTo>
                <a:close/>
              </a:path>
            </a:pathLst>
          </a:custGeom>
          <a:ln w="9000">
            <a:solidFill>
              <a:srgbClr val="DD2B1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2" name="object 622"/>
          <p:cNvSpPr/>
          <p:nvPr/>
        </p:nvSpPr>
        <p:spPr>
          <a:xfrm>
            <a:off x="5710320" y="6160312"/>
            <a:ext cx="794385" cy="168910"/>
          </a:xfrm>
          <a:custGeom>
            <a:avLst/>
            <a:gdLst/>
            <a:ahLst/>
            <a:cxnLst/>
            <a:rect l="l" t="t" r="r" b="b"/>
            <a:pathLst>
              <a:path w="794384" h="168910">
                <a:moveTo>
                  <a:pt x="733596" y="140168"/>
                </a:moveTo>
                <a:lnTo>
                  <a:pt x="728492" y="168681"/>
                </a:lnTo>
                <a:lnTo>
                  <a:pt x="794271" y="146458"/>
                </a:lnTo>
                <a:lnTo>
                  <a:pt x="787643" y="141098"/>
                </a:lnTo>
                <a:lnTo>
                  <a:pt x="738792" y="141098"/>
                </a:lnTo>
                <a:lnTo>
                  <a:pt x="733596" y="140168"/>
                </a:lnTo>
                <a:close/>
              </a:path>
              <a:path w="794384" h="168910">
                <a:moveTo>
                  <a:pt x="735181" y="131312"/>
                </a:moveTo>
                <a:lnTo>
                  <a:pt x="733596" y="140168"/>
                </a:lnTo>
                <a:lnTo>
                  <a:pt x="738792" y="141098"/>
                </a:lnTo>
                <a:lnTo>
                  <a:pt x="740375" y="132242"/>
                </a:lnTo>
                <a:lnTo>
                  <a:pt x="735181" y="131312"/>
                </a:lnTo>
                <a:close/>
              </a:path>
              <a:path w="794384" h="168910">
                <a:moveTo>
                  <a:pt x="740285" y="102801"/>
                </a:moveTo>
                <a:lnTo>
                  <a:pt x="735181" y="131312"/>
                </a:lnTo>
                <a:lnTo>
                  <a:pt x="740375" y="132242"/>
                </a:lnTo>
                <a:lnTo>
                  <a:pt x="738792" y="141098"/>
                </a:lnTo>
                <a:lnTo>
                  <a:pt x="787643" y="141098"/>
                </a:lnTo>
                <a:lnTo>
                  <a:pt x="740285" y="102801"/>
                </a:lnTo>
                <a:close/>
              </a:path>
              <a:path w="794384" h="168910">
                <a:moveTo>
                  <a:pt x="1583" y="0"/>
                </a:moveTo>
                <a:lnTo>
                  <a:pt x="0" y="8855"/>
                </a:lnTo>
                <a:lnTo>
                  <a:pt x="733596" y="140168"/>
                </a:lnTo>
                <a:lnTo>
                  <a:pt x="735181" y="131312"/>
                </a:lnTo>
                <a:lnTo>
                  <a:pt x="1583" y="0"/>
                </a:lnTo>
                <a:close/>
              </a:path>
            </a:pathLst>
          </a:custGeom>
          <a:solidFill>
            <a:srgbClr val="DD2B1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3" name="object 623"/>
          <p:cNvSpPr txBox="1"/>
          <p:nvPr/>
        </p:nvSpPr>
        <p:spPr>
          <a:xfrm>
            <a:off x="5305345" y="6404626"/>
            <a:ext cx="1251585" cy="60134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5080">
              <a:lnSpc>
                <a:spcPts val="890"/>
              </a:lnSpc>
              <a:spcBef>
                <a:spcPts val="185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The use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of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an </a:t>
            </a:r>
            <a:r>
              <a:rPr sz="800" spc="10" dirty="0">
                <a:solidFill>
                  <a:srgbClr val="151616"/>
                </a:solidFill>
                <a:latin typeface="Arial"/>
                <a:cs typeface="Arial"/>
              </a:rPr>
              <a:t>LED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to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illuminate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tape,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helps  meet the speciﬁcation  requirement ‘ease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of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reading’ and aids</a:t>
            </a:r>
            <a:r>
              <a:rPr sz="8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10" dirty="0">
                <a:solidFill>
                  <a:srgbClr val="151616"/>
                </a:solidFill>
                <a:latin typeface="Arial"/>
                <a:cs typeface="Arial"/>
              </a:rPr>
              <a:t>accuracy.</a:t>
            </a:r>
            <a:endParaRPr sz="800">
              <a:latin typeface="Arial"/>
              <a:cs typeface="Arial"/>
            </a:endParaRPr>
          </a:p>
        </p:txBody>
      </p:sp>
      <p:sp>
        <p:nvSpPr>
          <p:cNvPr id="627" name="object 627"/>
          <p:cNvSpPr txBox="1"/>
          <p:nvPr/>
        </p:nvSpPr>
        <p:spPr>
          <a:xfrm>
            <a:off x="7237108" y="7348639"/>
            <a:ext cx="2862580" cy="187960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0"/>
              </a:spcBef>
              <a:tabLst>
                <a:tab pos="2057400" algn="l"/>
              </a:tabLst>
            </a:pPr>
            <a:r>
              <a:rPr sz="900" spc="5" dirty="0">
                <a:solidFill>
                  <a:srgbClr val="3C2B98"/>
                </a:solidFill>
                <a:latin typeface="Arial"/>
                <a:cs typeface="Arial"/>
                <a:hlinkClick r:id="rId23"/>
              </a:rPr>
              <a:t>www.technologystudent.com</a:t>
            </a:r>
            <a:r>
              <a:rPr sz="900" spc="25" dirty="0">
                <a:solidFill>
                  <a:srgbClr val="3C2B98"/>
                </a:solidFill>
                <a:latin typeface="Arial"/>
                <a:cs typeface="Arial"/>
                <a:hlinkClick r:id="rId23"/>
              </a:rPr>
              <a:t> </a:t>
            </a:r>
            <a:r>
              <a:rPr sz="900" spc="15" dirty="0">
                <a:solidFill>
                  <a:srgbClr val="3C2B98"/>
                </a:solidFill>
                <a:latin typeface="Arial"/>
                <a:cs typeface="Arial"/>
              </a:rPr>
              <a:t>©</a:t>
            </a:r>
            <a:r>
              <a:rPr sz="900" spc="25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900" spc="10" dirty="0">
                <a:solidFill>
                  <a:srgbClr val="3C2B98"/>
                </a:solidFill>
                <a:latin typeface="Arial"/>
                <a:cs typeface="Arial"/>
              </a:rPr>
              <a:t>2018	</a:t>
            </a:r>
            <a:r>
              <a:rPr sz="900" dirty="0">
                <a:solidFill>
                  <a:srgbClr val="3C2B98"/>
                </a:solidFill>
                <a:latin typeface="Arial"/>
                <a:cs typeface="Arial"/>
              </a:rPr>
              <a:t>V.Ryan </a:t>
            </a:r>
            <a:r>
              <a:rPr sz="900" spc="15" dirty="0">
                <a:solidFill>
                  <a:srgbClr val="3C2B98"/>
                </a:solidFill>
                <a:latin typeface="Arial"/>
                <a:cs typeface="Arial"/>
              </a:rPr>
              <a:t>©</a:t>
            </a:r>
            <a:r>
              <a:rPr sz="900" spc="-60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900" spc="10" dirty="0">
                <a:solidFill>
                  <a:srgbClr val="3C2B98"/>
                </a:solidFill>
                <a:latin typeface="Arial"/>
                <a:cs typeface="Arial"/>
              </a:rPr>
              <a:t>2018</a:t>
            </a:r>
            <a:endParaRPr sz="900">
              <a:latin typeface="Arial"/>
              <a:cs typeface="Arial"/>
            </a:endParaRPr>
          </a:p>
        </p:txBody>
      </p:sp>
      <p:sp>
        <p:nvSpPr>
          <p:cNvPr id="628" name="object 628"/>
          <p:cNvSpPr txBox="1"/>
          <p:nvPr/>
        </p:nvSpPr>
        <p:spPr>
          <a:xfrm>
            <a:off x="726078" y="7369481"/>
            <a:ext cx="3169285" cy="187325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0"/>
              </a:spcBef>
            </a:pPr>
            <a:r>
              <a:rPr sz="900" spc="35" dirty="0">
                <a:solidFill>
                  <a:srgbClr val="3C2B98"/>
                </a:solidFill>
                <a:latin typeface="Arial"/>
                <a:cs typeface="Arial"/>
              </a:rPr>
              <a:t>WORLD </a:t>
            </a:r>
            <a:r>
              <a:rPr sz="900" spc="30" dirty="0">
                <a:solidFill>
                  <a:srgbClr val="3C2B98"/>
                </a:solidFill>
                <a:latin typeface="Arial"/>
                <a:cs typeface="Arial"/>
              </a:rPr>
              <a:t>ASSOCIATION OF </a:t>
            </a:r>
            <a:r>
              <a:rPr sz="900" spc="40" dirty="0">
                <a:solidFill>
                  <a:srgbClr val="3C2B98"/>
                </a:solidFill>
                <a:latin typeface="Arial"/>
                <a:cs typeface="Arial"/>
              </a:rPr>
              <a:t>TECHNOLOGY </a:t>
            </a:r>
            <a:r>
              <a:rPr sz="900" spc="35" dirty="0">
                <a:solidFill>
                  <a:srgbClr val="3C2B98"/>
                </a:solidFill>
                <a:latin typeface="Arial"/>
                <a:cs typeface="Arial"/>
              </a:rPr>
              <a:t>TEACHERS</a:t>
            </a:r>
            <a:endParaRPr sz="900">
              <a:latin typeface="Arial"/>
              <a:cs typeface="Arial"/>
            </a:endParaRPr>
          </a:p>
        </p:txBody>
      </p:sp>
      <p:sp>
        <p:nvSpPr>
          <p:cNvPr id="629" name="object 629"/>
          <p:cNvSpPr txBox="1"/>
          <p:nvPr/>
        </p:nvSpPr>
        <p:spPr>
          <a:xfrm>
            <a:off x="4093334" y="7366521"/>
            <a:ext cx="2849245" cy="187325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0"/>
              </a:spcBef>
            </a:pPr>
            <a:r>
              <a:rPr sz="900" spc="5" dirty="0">
                <a:solidFill>
                  <a:srgbClr val="3C2B98"/>
                </a:solidFill>
                <a:latin typeface="Arial"/>
                <a:cs typeface="Arial"/>
                <a:hlinkClick r:id="rId24"/>
              </a:rPr>
              <a:t>https://www.facebook.com/groups/254963448192823/</a:t>
            </a:r>
            <a:endParaRPr sz="900">
              <a:latin typeface="Arial"/>
              <a:cs typeface="Arial"/>
            </a:endParaRPr>
          </a:p>
        </p:txBody>
      </p:sp>
      <p:sp>
        <p:nvSpPr>
          <p:cNvPr id="624" name="object 624"/>
          <p:cNvSpPr txBox="1"/>
          <p:nvPr/>
        </p:nvSpPr>
        <p:spPr>
          <a:xfrm>
            <a:off x="10340035" y="2708006"/>
            <a:ext cx="137795" cy="1981200"/>
          </a:xfrm>
          <a:prstGeom prst="rect">
            <a:avLst/>
          </a:prstGeom>
        </p:spPr>
        <p:txBody>
          <a:bodyPr vert="vert270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650" spc="-5" dirty="0">
                <a:solidFill>
                  <a:srgbClr val="3C2B98"/>
                </a:solidFill>
                <a:latin typeface="Arial"/>
                <a:cs typeface="Arial"/>
                <a:hlinkClick r:id="rId24"/>
              </a:rPr>
              <a:t>https://www.facebook.com/groups/254963448192823/</a:t>
            </a:r>
            <a:endParaRPr sz="650">
              <a:latin typeface="Arial"/>
              <a:cs typeface="Arial"/>
            </a:endParaRPr>
          </a:p>
        </p:txBody>
      </p:sp>
      <p:sp>
        <p:nvSpPr>
          <p:cNvPr id="625" name="object 625"/>
          <p:cNvSpPr txBox="1"/>
          <p:nvPr/>
        </p:nvSpPr>
        <p:spPr>
          <a:xfrm>
            <a:off x="10342084" y="4818779"/>
            <a:ext cx="137795" cy="2202815"/>
          </a:xfrm>
          <a:prstGeom prst="rect">
            <a:avLst/>
          </a:prstGeom>
        </p:spPr>
        <p:txBody>
          <a:bodyPr vert="vert270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650" spc="0" dirty="0">
                <a:solidFill>
                  <a:srgbClr val="3C2B98"/>
                </a:solidFill>
                <a:latin typeface="Arial"/>
                <a:cs typeface="Arial"/>
              </a:rPr>
              <a:t>WORLD ASSOCIATION </a:t>
            </a:r>
            <a:r>
              <a:rPr sz="650" dirty="0">
                <a:solidFill>
                  <a:srgbClr val="3C2B98"/>
                </a:solidFill>
                <a:latin typeface="Arial"/>
                <a:cs typeface="Arial"/>
              </a:rPr>
              <a:t>OF </a:t>
            </a:r>
            <a:r>
              <a:rPr sz="650" spc="5" dirty="0">
                <a:solidFill>
                  <a:srgbClr val="3C2B98"/>
                </a:solidFill>
                <a:latin typeface="Arial"/>
                <a:cs typeface="Arial"/>
              </a:rPr>
              <a:t>TECHNOLOGY</a:t>
            </a:r>
            <a:r>
              <a:rPr sz="650" spc="75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650" spc="5" dirty="0">
                <a:solidFill>
                  <a:srgbClr val="3C2B98"/>
                </a:solidFill>
                <a:latin typeface="Arial"/>
                <a:cs typeface="Arial"/>
              </a:rPr>
              <a:t>TEACHERS</a:t>
            </a:r>
            <a:endParaRPr sz="650">
              <a:latin typeface="Arial"/>
              <a:cs typeface="Arial"/>
            </a:endParaRPr>
          </a:p>
        </p:txBody>
      </p:sp>
      <p:sp>
        <p:nvSpPr>
          <p:cNvPr id="626" name="object 626"/>
          <p:cNvSpPr txBox="1"/>
          <p:nvPr/>
        </p:nvSpPr>
        <p:spPr>
          <a:xfrm>
            <a:off x="10327643" y="520778"/>
            <a:ext cx="137795" cy="1990725"/>
          </a:xfrm>
          <a:prstGeom prst="rect">
            <a:avLst/>
          </a:prstGeom>
        </p:spPr>
        <p:txBody>
          <a:bodyPr vert="vert270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650" spc="-5" dirty="0">
                <a:solidFill>
                  <a:srgbClr val="3C2B98"/>
                </a:solidFill>
                <a:latin typeface="Arial"/>
                <a:cs typeface="Arial"/>
                <a:hlinkClick r:id="rId23"/>
              </a:rPr>
              <a:t>www.technologystudent.com </a:t>
            </a:r>
            <a:r>
              <a:rPr sz="650" spc="-5" dirty="0">
                <a:solidFill>
                  <a:srgbClr val="3C2B98"/>
                </a:solidFill>
                <a:latin typeface="Arial"/>
                <a:cs typeface="Arial"/>
              </a:rPr>
              <a:t>© 2018 </a:t>
            </a:r>
            <a:r>
              <a:rPr sz="650" spc="-15" dirty="0">
                <a:solidFill>
                  <a:srgbClr val="3C2B98"/>
                </a:solidFill>
                <a:latin typeface="Arial"/>
                <a:cs typeface="Arial"/>
              </a:rPr>
              <a:t>V.Ryan </a:t>
            </a:r>
            <a:r>
              <a:rPr sz="650" spc="-5" dirty="0">
                <a:solidFill>
                  <a:srgbClr val="3C2B98"/>
                </a:solidFill>
                <a:latin typeface="Arial"/>
                <a:cs typeface="Arial"/>
              </a:rPr>
              <a:t>©</a:t>
            </a:r>
            <a:r>
              <a:rPr sz="650" spc="-40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3C2B98"/>
                </a:solidFill>
                <a:latin typeface="Arial"/>
                <a:cs typeface="Arial"/>
              </a:rPr>
              <a:t>2018</a:t>
            </a:r>
            <a:endParaRPr sz="6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6986" y="86957"/>
            <a:ext cx="10465435" cy="7366634"/>
          </a:xfrm>
          <a:custGeom>
            <a:avLst/>
            <a:gdLst/>
            <a:ahLst/>
            <a:cxnLst/>
            <a:rect l="l" t="t" r="r" b="b"/>
            <a:pathLst>
              <a:path w="10465435" h="7366634">
                <a:moveTo>
                  <a:pt x="0" y="0"/>
                </a:moveTo>
                <a:lnTo>
                  <a:pt x="10464866" y="0"/>
                </a:lnTo>
                <a:lnTo>
                  <a:pt x="10464866" y="7366045"/>
                </a:lnTo>
                <a:lnTo>
                  <a:pt x="0" y="7366045"/>
                </a:lnTo>
                <a:lnTo>
                  <a:pt x="0" y="0"/>
                </a:lnTo>
                <a:close/>
              </a:path>
            </a:pathLst>
          </a:custGeom>
          <a:solidFill>
            <a:srgbClr val="F9F5A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96909" y="470988"/>
            <a:ext cx="10319385" cy="6896734"/>
          </a:xfrm>
          <a:custGeom>
            <a:avLst/>
            <a:gdLst/>
            <a:ahLst/>
            <a:cxnLst/>
            <a:rect l="l" t="t" r="r" b="b"/>
            <a:pathLst>
              <a:path w="10319385" h="6896734">
                <a:moveTo>
                  <a:pt x="0" y="0"/>
                </a:moveTo>
                <a:lnTo>
                  <a:pt x="10318769" y="0"/>
                </a:lnTo>
                <a:lnTo>
                  <a:pt x="10318769" y="6896106"/>
                </a:lnTo>
                <a:lnTo>
                  <a:pt x="0" y="6896106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43464" y="7172052"/>
            <a:ext cx="10231755" cy="203200"/>
          </a:xfrm>
          <a:custGeom>
            <a:avLst/>
            <a:gdLst/>
            <a:ahLst/>
            <a:cxnLst/>
            <a:rect l="l" t="t" r="r" b="b"/>
            <a:pathLst>
              <a:path w="10231755" h="203200">
                <a:moveTo>
                  <a:pt x="0" y="0"/>
                </a:moveTo>
                <a:lnTo>
                  <a:pt x="10231462" y="0"/>
                </a:lnTo>
                <a:lnTo>
                  <a:pt x="10231462" y="203198"/>
                </a:lnTo>
                <a:lnTo>
                  <a:pt x="0" y="203198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19659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5776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99035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46658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94283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541907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8001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621283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668908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16532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51460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789562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83083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87846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926085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964183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00228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04356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091185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138808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176911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21501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256287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303912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351537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399161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43726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1478537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1526162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157378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1608714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164681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168809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1735715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1783339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1821437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185954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190081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1948439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1996062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2027811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206591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2107187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2154812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220243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2250061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228816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2329437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237706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242468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2459614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249771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253899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258661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2634239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2672337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271044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275171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2799337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2846962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2885065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2923167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296444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301206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305969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3107315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314541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318669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3234315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328194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3316866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3354969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339624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3443867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3491492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3529591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356769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3608967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365659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370421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3742311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378041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3821687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3869312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391693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3964561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400266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4043937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409156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413918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4174114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421221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425349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430111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4348739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4386837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442494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446621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4513837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4561462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4599565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4637667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467894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472656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477419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4821815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485991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490119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4948815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499644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5031366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object 116"/>
          <p:cNvSpPr/>
          <p:nvPr/>
        </p:nvSpPr>
        <p:spPr>
          <a:xfrm>
            <a:off x="5069469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object 117"/>
          <p:cNvSpPr/>
          <p:nvPr/>
        </p:nvSpPr>
        <p:spPr>
          <a:xfrm>
            <a:off x="511074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" name="object 118"/>
          <p:cNvSpPr/>
          <p:nvPr/>
        </p:nvSpPr>
        <p:spPr>
          <a:xfrm>
            <a:off x="5158367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" name="object 119"/>
          <p:cNvSpPr/>
          <p:nvPr/>
        </p:nvSpPr>
        <p:spPr>
          <a:xfrm>
            <a:off x="5205992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" name="object 120"/>
          <p:cNvSpPr/>
          <p:nvPr/>
        </p:nvSpPr>
        <p:spPr>
          <a:xfrm>
            <a:off x="5244091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" name="object 121"/>
          <p:cNvSpPr/>
          <p:nvPr/>
        </p:nvSpPr>
        <p:spPr>
          <a:xfrm>
            <a:off x="528219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" name="object 122"/>
          <p:cNvSpPr/>
          <p:nvPr/>
        </p:nvSpPr>
        <p:spPr>
          <a:xfrm>
            <a:off x="5323467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" name="object 123"/>
          <p:cNvSpPr/>
          <p:nvPr/>
        </p:nvSpPr>
        <p:spPr>
          <a:xfrm>
            <a:off x="537109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" name="object 124"/>
          <p:cNvSpPr/>
          <p:nvPr/>
        </p:nvSpPr>
        <p:spPr>
          <a:xfrm>
            <a:off x="541871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" name="object 125"/>
          <p:cNvSpPr/>
          <p:nvPr/>
        </p:nvSpPr>
        <p:spPr>
          <a:xfrm>
            <a:off x="5450465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" name="object 126"/>
          <p:cNvSpPr/>
          <p:nvPr/>
        </p:nvSpPr>
        <p:spPr>
          <a:xfrm>
            <a:off x="548856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" name="object 127"/>
          <p:cNvSpPr/>
          <p:nvPr/>
        </p:nvSpPr>
        <p:spPr>
          <a:xfrm>
            <a:off x="552984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" name="object 128"/>
          <p:cNvSpPr/>
          <p:nvPr/>
        </p:nvSpPr>
        <p:spPr>
          <a:xfrm>
            <a:off x="5577465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" name="object 129"/>
          <p:cNvSpPr/>
          <p:nvPr/>
        </p:nvSpPr>
        <p:spPr>
          <a:xfrm>
            <a:off x="562509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" name="object 130"/>
          <p:cNvSpPr/>
          <p:nvPr/>
        </p:nvSpPr>
        <p:spPr>
          <a:xfrm>
            <a:off x="5672714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" name="object 131"/>
          <p:cNvSpPr/>
          <p:nvPr/>
        </p:nvSpPr>
        <p:spPr>
          <a:xfrm>
            <a:off x="571081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" name="object 132"/>
          <p:cNvSpPr/>
          <p:nvPr/>
        </p:nvSpPr>
        <p:spPr>
          <a:xfrm>
            <a:off x="575209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" name="object 133"/>
          <p:cNvSpPr/>
          <p:nvPr/>
        </p:nvSpPr>
        <p:spPr>
          <a:xfrm>
            <a:off x="5799715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" name="object 134"/>
          <p:cNvSpPr/>
          <p:nvPr/>
        </p:nvSpPr>
        <p:spPr>
          <a:xfrm>
            <a:off x="5847339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" name="object 135"/>
          <p:cNvSpPr/>
          <p:nvPr/>
        </p:nvSpPr>
        <p:spPr>
          <a:xfrm>
            <a:off x="5882266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" name="object 136"/>
          <p:cNvSpPr/>
          <p:nvPr/>
        </p:nvSpPr>
        <p:spPr>
          <a:xfrm>
            <a:off x="5920369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" name="object 137"/>
          <p:cNvSpPr/>
          <p:nvPr/>
        </p:nvSpPr>
        <p:spPr>
          <a:xfrm>
            <a:off x="5961642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" name="object 138"/>
          <p:cNvSpPr/>
          <p:nvPr/>
        </p:nvSpPr>
        <p:spPr>
          <a:xfrm>
            <a:off x="6009267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" name="object 139"/>
          <p:cNvSpPr/>
          <p:nvPr/>
        </p:nvSpPr>
        <p:spPr>
          <a:xfrm>
            <a:off x="605689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" name="object 140"/>
          <p:cNvSpPr/>
          <p:nvPr/>
        </p:nvSpPr>
        <p:spPr>
          <a:xfrm>
            <a:off x="6094990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" name="object 141"/>
          <p:cNvSpPr/>
          <p:nvPr/>
        </p:nvSpPr>
        <p:spPr>
          <a:xfrm>
            <a:off x="6133092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" name="object 142"/>
          <p:cNvSpPr/>
          <p:nvPr/>
        </p:nvSpPr>
        <p:spPr>
          <a:xfrm>
            <a:off x="617436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" name="object 143"/>
          <p:cNvSpPr/>
          <p:nvPr/>
        </p:nvSpPr>
        <p:spPr>
          <a:xfrm>
            <a:off x="622199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" name="object 144"/>
          <p:cNvSpPr/>
          <p:nvPr/>
        </p:nvSpPr>
        <p:spPr>
          <a:xfrm>
            <a:off x="626961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" name="object 145"/>
          <p:cNvSpPr/>
          <p:nvPr/>
        </p:nvSpPr>
        <p:spPr>
          <a:xfrm>
            <a:off x="6307717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" name="object 146"/>
          <p:cNvSpPr/>
          <p:nvPr/>
        </p:nvSpPr>
        <p:spPr>
          <a:xfrm>
            <a:off x="634582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" name="object 147"/>
          <p:cNvSpPr/>
          <p:nvPr/>
        </p:nvSpPr>
        <p:spPr>
          <a:xfrm>
            <a:off x="6387095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" name="object 148"/>
          <p:cNvSpPr/>
          <p:nvPr/>
        </p:nvSpPr>
        <p:spPr>
          <a:xfrm>
            <a:off x="6434719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" name="object 149"/>
          <p:cNvSpPr/>
          <p:nvPr/>
        </p:nvSpPr>
        <p:spPr>
          <a:xfrm>
            <a:off x="648234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" name="object 150"/>
          <p:cNvSpPr/>
          <p:nvPr/>
        </p:nvSpPr>
        <p:spPr>
          <a:xfrm>
            <a:off x="6529968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" name="object 151"/>
          <p:cNvSpPr/>
          <p:nvPr/>
        </p:nvSpPr>
        <p:spPr>
          <a:xfrm>
            <a:off x="656807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" name="object 152"/>
          <p:cNvSpPr/>
          <p:nvPr/>
        </p:nvSpPr>
        <p:spPr>
          <a:xfrm>
            <a:off x="6609343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" name="object 153"/>
          <p:cNvSpPr/>
          <p:nvPr/>
        </p:nvSpPr>
        <p:spPr>
          <a:xfrm>
            <a:off x="6656968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" name="object 154"/>
          <p:cNvSpPr/>
          <p:nvPr/>
        </p:nvSpPr>
        <p:spPr>
          <a:xfrm>
            <a:off x="6704593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" name="object 155"/>
          <p:cNvSpPr/>
          <p:nvPr/>
        </p:nvSpPr>
        <p:spPr>
          <a:xfrm>
            <a:off x="6739520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" name="object 156"/>
          <p:cNvSpPr/>
          <p:nvPr/>
        </p:nvSpPr>
        <p:spPr>
          <a:xfrm>
            <a:off x="6777622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" name="object 157"/>
          <p:cNvSpPr/>
          <p:nvPr/>
        </p:nvSpPr>
        <p:spPr>
          <a:xfrm>
            <a:off x="681889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" name="object 158"/>
          <p:cNvSpPr/>
          <p:nvPr/>
        </p:nvSpPr>
        <p:spPr>
          <a:xfrm>
            <a:off x="686652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" name="object 159"/>
          <p:cNvSpPr/>
          <p:nvPr/>
        </p:nvSpPr>
        <p:spPr>
          <a:xfrm>
            <a:off x="6914145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" name="object 160"/>
          <p:cNvSpPr/>
          <p:nvPr/>
        </p:nvSpPr>
        <p:spPr>
          <a:xfrm>
            <a:off x="6952243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" name="object 161"/>
          <p:cNvSpPr/>
          <p:nvPr/>
        </p:nvSpPr>
        <p:spPr>
          <a:xfrm>
            <a:off x="699034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" name="object 162"/>
          <p:cNvSpPr/>
          <p:nvPr/>
        </p:nvSpPr>
        <p:spPr>
          <a:xfrm>
            <a:off x="703162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" name="object 163"/>
          <p:cNvSpPr/>
          <p:nvPr/>
        </p:nvSpPr>
        <p:spPr>
          <a:xfrm>
            <a:off x="7079245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" name="object 164"/>
          <p:cNvSpPr/>
          <p:nvPr/>
        </p:nvSpPr>
        <p:spPr>
          <a:xfrm>
            <a:off x="7126868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" name="object 165"/>
          <p:cNvSpPr/>
          <p:nvPr/>
        </p:nvSpPr>
        <p:spPr>
          <a:xfrm>
            <a:off x="7203064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" name="object 166"/>
          <p:cNvSpPr/>
          <p:nvPr/>
        </p:nvSpPr>
        <p:spPr>
          <a:xfrm>
            <a:off x="724116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" name="object 167"/>
          <p:cNvSpPr/>
          <p:nvPr/>
        </p:nvSpPr>
        <p:spPr>
          <a:xfrm>
            <a:off x="7282439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" name="object 168"/>
          <p:cNvSpPr/>
          <p:nvPr/>
        </p:nvSpPr>
        <p:spPr>
          <a:xfrm>
            <a:off x="733006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" name="object 169"/>
          <p:cNvSpPr/>
          <p:nvPr/>
        </p:nvSpPr>
        <p:spPr>
          <a:xfrm>
            <a:off x="7377689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" name="object 170"/>
          <p:cNvSpPr/>
          <p:nvPr/>
        </p:nvSpPr>
        <p:spPr>
          <a:xfrm>
            <a:off x="7425312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" name="object 171"/>
          <p:cNvSpPr/>
          <p:nvPr/>
        </p:nvSpPr>
        <p:spPr>
          <a:xfrm>
            <a:off x="746341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" name="object 172"/>
          <p:cNvSpPr/>
          <p:nvPr/>
        </p:nvSpPr>
        <p:spPr>
          <a:xfrm>
            <a:off x="7504689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" name="object 173"/>
          <p:cNvSpPr/>
          <p:nvPr/>
        </p:nvSpPr>
        <p:spPr>
          <a:xfrm>
            <a:off x="755231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" name="object 174"/>
          <p:cNvSpPr/>
          <p:nvPr/>
        </p:nvSpPr>
        <p:spPr>
          <a:xfrm>
            <a:off x="7599937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" name="object 175"/>
          <p:cNvSpPr/>
          <p:nvPr/>
        </p:nvSpPr>
        <p:spPr>
          <a:xfrm>
            <a:off x="7634864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" name="object 176"/>
          <p:cNvSpPr/>
          <p:nvPr/>
        </p:nvSpPr>
        <p:spPr>
          <a:xfrm>
            <a:off x="7672968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" name="object 177"/>
          <p:cNvSpPr/>
          <p:nvPr/>
        </p:nvSpPr>
        <p:spPr>
          <a:xfrm>
            <a:off x="771424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" name="object 178"/>
          <p:cNvSpPr/>
          <p:nvPr/>
        </p:nvSpPr>
        <p:spPr>
          <a:xfrm>
            <a:off x="776186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" name="object 179"/>
          <p:cNvSpPr/>
          <p:nvPr/>
        </p:nvSpPr>
        <p:spPr>
          <a:xfrm>
            <a:off x="7809489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" name="object 180"/>
          <p:cNvSpPr/>
          <p:nvPr/>
        </p:nvSpPr>
        <p:spPr>
          <a:xfrm>
            <a:off x="7847589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" name="object 181"/>
          <p:cNvSpPr/>
          <p:nvPr/>
        </p:nvSpPr>
        <p:spPr>
          <a:xfrm>
            <a:off x="788569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" name="object 182"/>
          <p:cNvSpPr/>
          <p:nvPr/>
        </p:nvSpPr>
        <p:spPr>
          <a:xfrm>
            <a:off x="792696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" name="object 183"/>
          <p:cNvSpPr/>
          <p:nvPr/>
        </p:nvSpPr>
        <p:spPr>
          <a:xfrm>
            <a:off x="7974589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" name="object 184"/>
          <p:cNvSpPr/>
          <p:nvPr/>
        </p:nvSpPr>
        <p:spPr>
          <a:xfrm>
            <a:off x="802221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" name="object 185"/>
          <p:cNvSpPr/>
          <p:nvPr/>
        </p:nvSpPr>
        <p:spPr>
          <a:xfrm>
            <a:off x="8060316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" name="object 186"/>
          <p:cNvSpPr/>
          <p:nvPr/>
        </p:nvSpPr>
        <p:spPr>
          <a:xfrm>
            <a:off x="8098418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" name="object 187"/>
          <p:cNvSpPr/>
          <p:nvPr/>
        </p:nvSpPr>
        <p:spPr>
          <a:xfrm>
            <a:off x="8139693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" name="object 188"/>
          <p:cNvSpPr/>
          <p:nvPr/>
        </p:nvSpPr>
        <p:spPr>
          <a:xfrm>
            <a:off x="8187318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" name="object 189"/>
          <p:cNvSpPr/>
          <p:nvPr/>
        </p:nvSpPr>
        <p:spPr>
          <a:xfrm>
            <a:off x="8234943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" name="object 190"/>
          <p:cNvSpPr/>
          <p:nvPr/>
        </p:nvSpPr>
        <p:spPr>
          <a:xfrm>
            <a:off x="8282566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" name="object 191"/>
          <p:cNvSpPr/>
          <p:nvPr/>
        </p:nvSpPr>
        <p:spPr>
          <a:xfrm>
            <a:off x="8320668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" name="object 192"/>
          <p:cNvSpPr/>
          <p:nvPr/>
        </p:nvSpPr>
        <p:spPr>
          <a:xfrm>
            <a:off x="8361943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" name="object 193"/>
          <p:cNvSpPr/>
          <p:nvPr/>
        </p:nvSpPr>
        <p:spPr>
          <a:xfrm>
            <a:off x="8409568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" name="object 194"/>
          <p:cNvSpPr/>
          <p:nvPr/>
        </p:nvSpPr>
        <p:spPr>
          <a:xfrm>
            <a:off x="845719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" name="object 195"/>
          <p:cNvSpPr/>
          <p:nvPr/>
        </p:nvSpPr>
        <p:spPr>
          <a:xfrm>
            <a:off x="8492118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" name="object 196"/>
          <p:cNvSpPr/>
          <p:nvPr/>
        </p:nvSpPr>
        <p:spPr>
          <a:xfrm>
            <a:off x="853022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" name="object 197"/>
          <p:cNvSpPr/>
          <p:nvPr/>
        </p:nvSpPr>
        <p:spPr>
          <a:xfrm>
            <a:off x="8571495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8" name="object 198"/>
          <p:cNvSpPr/>
          <p:nvPr/>
        </p:nvSpPr>
        <p:spPr>
          <a:xfrm>
            <a:off x="861912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9" name="object 199"/>
          <p:cNvSpPr/>
          <p:nvPr/>
        </p:nvSpPr>
        <p:spPr>
          <a:xfrm>
            <a:off x="8666743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0" name="object 200"/>
          <p:cNvSpPr/>
          <p:nvPr/>
        </p:nvSpPr>
        <p:spPr>
          <a:xfrm>
            <a:off x="8704843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1" name="object 201"/>
          <p:cNvSpPr/>
          <p:nvPr/>
        </p:nvSpPr>
        <p:spPr>
          <a:xfrm>
            <a:off x="8742945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2" name="object 202"/>
          <p:cNvSpPr/>
          <p:nvPr/>
        </p:nvSpPr>
        <p:spPr>
          <a:xfrm>
            <a:off x="8784218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3" name="object 203"/>
          <p:cNvSpPr/>
          <p:nvPr/>
        </p:nvSpPr>
        <p:spPr>
          <a:xfrm>
            <a:off x="8831843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4" name="object 204"/>
          <p:cNvSpPr/>
          <p:nvPr/>
        </p:nvSpPr>
        <p:spPr>
          <a:xfrm>
            <a:off x="8879468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5" name="object 205"/>
          <p:cNvSpPr/>
          <p:nvPr/>
        </p:nvSpPr>
        <p:spPr>
          <a:xfrm>
            <a:off x="8911216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6" name="object 206"/>
          <p:cNvSpPr/>
          <p:nvPr/>
        </p:nvSpPr>
        <p:spPr>
          <a:xfrm>
            <a:off x="8949318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7" name="object 207"/>
          <p:cNvSpPr/>
          <p:nvPr/>
        </p:nvSpPr>
        <p:spPr>
          <a:xfrm>
            <a:off x="8990593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8" name="object 208"/>
          <p:cNvSpPr/>
          <p:nvPr/>
        </p:nvSpPr>
        <p:spPr>
          <a:xfrm>
            <a:off x="9038218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9" name="object 209"/>
          <p:cNvSpPr/>
          <p:nvPr/>
        </p:nvSpPr>
        <p:spPr>
          <a:xfrm>
            <a:off x="908584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0" name="object 210"/>
          <p:cNvSpPr/>
          <p:nvPr/>
        </p:nvSpPr>
        <p:spPr>
          <a:xfrm>
            <a:off x="9133466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1" name="object 211"/>
          <p:cNvSpPr/>
          <p:nvPr/>
        </p:nvSpPr>
        <p:spPr>
          <a:xfrm>
            <a:off x="9171568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2" name="object 212"/>
          <p:cNvSpPr/>
          <p:nvPr/>
        </p:nvSpPr>
        <p:spPr>
          <a:xfrm>
            <a:off x="9212843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3" name="object 213"/>
          <p:cNvSpPr/>
          <p:nvPr/>
        </p:nvSpPr>
        <p:spPr>
          <a:xfrm>
            <a:off x="926046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4" name="object 214"/>
          <p:cNvSpPr/>
          <p:nvPr/>
        </p:nvSpPr>
        <p:spPr>
          <a:xfrm>
            <a:off x="930809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5" name="object 215"/>
          <p:cNvSpPr/>
          <p:nvPr/>
        </p:nvSpPr>
        <p:spPr>
          <a:xfrm>
            <a:off x="9343018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6" name="object 216"/>
          <p:cNvSpPr/>
          <p:nvPr/>
        </p:nvSpPr>
        <p:spPr>
          <a:xfrm>
            <a:off x="938112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7" name="object 217"/>
          <p:cNvSpPr/>
          <p:nvPr/>
        </p:nvSpPr>
        <p:spPr>
          <a:xfrm>
            <a:off x="9422395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8" name="object 218"/>
          <p:cNvSpPr/>
          <p:nvPr/>
        </p:nvSpPr>
        <p:spPr>
          <a:xfrm>
            <a:off x="9470018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9" name="object 219"/>
          <p:cNvSpPr/>
          <p:nvPr/>
        </p:nvSpPr>
        <p:spPr>
          <a:xfrm>
            <a:off x="9517643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0" name="object 220"/>
          <p:cNvSpPr/>
          <p:nvPr/>
        </p:nvSpPr>
        <p:spPr>
          <a:xfrm>
            <a:off x="9555743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1" name="object 221"/>
          <p:cNvSpPr/>
          <p:nvPr/>
        </p:nvSpPr>
        <p:spPr>
          <a:xfrm>
            <a:off x="9593845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2" name="object 222"/>
          <p:cNvSpPr/>
          <p:nvPr/>
        </p:nvSpPr>
        <p:spPr>
          <a:xfrm>
            <a:off x="9635118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3" name="object 223"/>
          <p:cNvSpPr/>
          <p:nvPr/>
        </p:nvSpPr>
        <p:spPr>
          <a:xfrm>
            <a:off x="9682743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4" name="object 224"/>
          <p:cNvSpPr/>
          <p:nvPr/>
        </p:nvSpPr>
        <p:spPr>
          <a:xfrm>
            <a:off x="9730368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5" name="object 225"/>
          <p:cNvSpPr/>
          <p:nvPr/>
        </p:nvSpPr>
        <p:spPr>
          <a:xfrm>
            <a:off x="9768470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6" name="object 226"/>
          <p:cNvSpPr/>
          <p:nvPr/>
        </p:nvSpPr>
        <p:spPr>
          <a:xfrm>
            <a:off x="9806572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7" name="object 227"/>
          <p:cNvSpPr/>
          <p:nvPr/>
        </p:nvSpPr>
        <p:spPr>
          <a:xfrm>
            <a:off x="984784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8" name="object 228"/>
          <p:cNvSpPr/>
          <p:nvPr/>
        </p:nvSpPr>
        <p:spPr>
          <a:xfrm>
            <a:off x="989547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9" name="object 229"/>
          <p:cNvSpPr/>
          <p:nvPr/>
        </p:nvSpPr>
        <p:spPr>
          <a:xfrm>
            <a:off x="9943095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0" name="object 230"/>
          <p:cNvSpPr/>
          <p:nvPr/>
        </p:nvSpPr>
        <p:spPr>
          <a:xfrm>
            <a:off x="9990720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1" name="object 231"/>
          <p:cNvSpPr/>
          <p:nvPr/>
        </p:nvSpPr>
        <p:spPr>
          <a:xfrm>
            <a:off x="10028822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2" name="object 232"/>
          <p:cNvSpPr/>
          <p:nvPr/>
        </p:nvSpPr>
        <p:spPr>
          <a:xfrm>
            <a:off x="1007009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3" name="object 233"/>
          <p:cNvSpPr/>
          <p:nvPr/>
        </p:nvSpPr>
        <p:spPr>
          <a:xfrm>
            <a:off x="1011772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4" name="object 234"/>
          <p:cNvSpPr/>
          <p:nvPr/>
        </p:nvSpPr>
        <p:spPr>
          <a:xfrm>
            <a:off x="10165345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5" name="object 235"/>
          <p:cNvSpPr/>
          <p:nvPr/>
        </p:nvSpPr>
        <p:spPr>
          <a:xfrm>
            <a:off x="10200272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6" name="object 236"/>
          <p:cNvSpPr/>
          <p:nvPr/>
        </p:nvSpPr>
        <p:spPr>
          <a:xfrm>
            <a:off x="1023837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7" name="object 237"/>
          <p:cNvSpPr/>
          <p:nvPr/>
        </p:nvSpPr>
        <p:spPr>
          <a:xfrm>
            <a:off x="10279649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8" name="object 238"/>
          <p:cNvSpPr/>
          <p:nvPr/>
        </p:nvSpPr>
        <p:spPr>
          <a:xfrm>
            <a:off x="10327272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9" name="object 239"/>
          <p:cNvSpPr/>
          <p:nvPr/>
        </p:nvSpPr>
        <p:spPr>
          <a:xfrm>
            <a:off x="10374897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0" name="object 240"/>
          <p:cNvSpPr/>
          <p:nvPr/>
        </p:nvSpPr>
        <p:spPr>
          <a:xfrm>
            <a:off x="10412996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1" name="object 241"/>
          <p:cNvSpPr/>
          <p:nvPr/>
        </p:nvSpPr>
        <p:spPr>
          <a:xfrm>
            <a:off x="187913" y="480744"/>
            <a:ext cx="0" cy="6896734"/>
          </a:xfrm>
          <a:custGeom>
            <a:avLst/>
            <a:gdLst/>
            <a:ahLst/>
            <a:cxnLst/>
            <a:rect l="l" t="t" r="r" b="b"/>
            <a:pathLst>
              <a:path h="6896734">
                <a:moveTo>
                  <a:pt x="0" y="0"/>
                </a:moveTo>
                <a:lnTo>
                  <a:pt x="0" y="6896112"/>
                </a:lnTo>
              </a:path>
            </a:pathLst>
          </a:custGeom>
          <a:ln w="179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2" name="object 242"/>
          <p:cNvSpPr/>
          <p:nvPr/>
        </p:nvSpPr>
        <p:spPr>
          <a:xfrm>
            <a:off x="10525719" y="477569"/>
            <a:ext cx="0" cy="6899909"/>
          </a:xfrm>
          <a:custGeom>
            <a:avLst/>
            <a:gdLst/>
            <a:ahLst/>
            <a:cxnLst/>
            <a:rect l="l" t="t" r="r" b="b"/>
            <a:pathLst>
              <a:path h="6899909">
                <a:moveTo>
                  <a:pt x="0" y="0"/>
                </a:moveTo>
                <a:lnTo>
                  <a:pt x="0" y="6899287"/>
                </a:lnTo>
              </a:path>
            </a:pathLst>
          </a:custGeom>
          <a:ln w="179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3" name="object 243"/>
          <p:cNvSpPr txBox="1"/>
          <p:nvPr/>
        </p:nvSpPr>
        <p:spPr>
          <a:xfrm>
            <a:off x="3772425" y="252152"/>
            <a:ext cx="344487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25" dirty="0">
                <a:solidFill>
                  <a:srgbClr val="151616"/>
                </a:solidFill>
                <a:latin typeface="Arial"/>
                <a:cs typeface="Arial"/>
              </a:rPr>
              <a:t>TESTING </a:t>
            </a:r>
            <a:r>
              <a:rPr sz="1400" b="1" spc="15" dirty="0">
                <a:solidFill>
                  <a:srgbClr val="151616"/>
                </a:solidFill>
                <a:latin typeface="Arial"/>
                <a:cs typeface="Arial"/>
              </a:rPr>
              <a:t>OF </a:t>
            </a:r>
            <a:r>
              <a:rPr sz="1400" b="1" spc="25" dirty="0">
                <a:solidFill>
                  <a:srgbClr val="151616"/>
                </a:solidFill>
                <a:latin typeface="Arial"/>
                <a:cs typeface="Arial"/>
              </a:rPr>
              <a:t>FINAL </a:t>
            </a:r>
            <a:r>
              <a:rPr sz="1400" b="1" spc="30" dirty="0">
                <a:solidFill>
                  <a:srgbClr val="151616"/>
                </a:solidFill>
                <a:latin typeface="Arial"/>
                <a:cs typeface="Arial"/>
              </a:rPr>
              <a:t>DEVELOPED</a:t>
            </a:r>
            <a:r>
              <a:rPr sz="1400" b="1" spc="1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b="1" spc="25" dirty="0">
                <a:solidFill>
                  <a:srgbClr val="151616"/>
                </a:solidFill>
                <a:latin typeface="Arial"/>
                <a:cs typeface="Arial"/>
              </a:rPr>
              <a:t>IDEA</a:t>
            </a:r>
            <a:endParaRPr sz="1400">
              <a:latin typeface="Arial"/>
              <a:cs typeface="Arial"/>
            </a:endParaRPr>
          </a:p>
        </p:txBody>
      </p:sp>
      <p:sp>
        <p:nvSpPr>
          <p:cNvPr id="244" name="object 244"/>
          <p:cNvSpPr txBox="1"/>
          <p:nvPr/>
        </p:nvSpPr>
        <p:spPr>
          <a:xfrm>
            <a:off x="9589033" y="226750"/>
            <a:ext cx="79502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25" dirty="0">
                <a:solidFill>
                  <a:srgbClr val="151616"/>
                </a:solidFill>
                <a:latin typeface="Arial"/>
                <a:cs typeface="Arial"/>
              </a:rPr>
              <a:t>SHEET</a:t>
            </a:r>
            <a:r>
              <a:rPr sz="1400" b="1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b="1" spc="-5" dirty="0">
                <a:solidFill>
                  <a:srgbClr val="151616"/>
                </a:solidFill>
                <a:latin typeface="Arial"/>
                <a:cs typeface="Arial"/>
              </a:rPr>
              <a:t>2</a:t>
            </a:r>
            <a:endParaRPr sz="1400">
              <a:latin typeface="Arial"/>
              <a:cs typeface="Arial"/>
            </a:endParaRPr>
          </a:p>
        </p:txBody>
      </p:sp>
      <p:sp>
        <p:nvSpPr>
          <p:cNvPr id="245" name="object 245"/>
          <p:cNvSpPr/>
          <p:nvPr/>
        </p:nvSpPr>
        <p:spPr>
          <a:xfrm>
            <a:off x="179165" y="480765"/>
            <a:ext cx="10354310" cy="0"/>
          </a:xfrm>
          <a:custGeom>
            <a:avLst/>
            <a:gdLst/>
            <a:ahLst/>
            <a:cxnLst/>
            <a:rect l="l" t="t" r="r" b="b"/>
            <a:pathLst>
              <a:path w="10354310">
                <a:moveTo>
                  <a:pt x="0" y="0"/>
                </a:moveTo>
                <a:lnTo>
                  <a:pt x="10354124" y="0"/>
                </a:lnTo>
              </a:path>
            </a:pathLst>
          </a:custGeom>
          <a:ln w="179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6" name="object 246"/>
          <p:cNvSpPr txBox="1"/>
          <p:nvPr/>
        </p:nvSpPr>
        <p:spPr>
          <a:xfrm>
            <a:off x="318024" y="252152"/>
            <a:ext cx="63055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25" dirty="0">
                <a:solidFill>
                  <a:srgbClr val="151616"/>
                </a:solidFill>
                <a:latin typeface="Arial"/>
                <a:cs typeface="Arial"/>
              </a:rPr>
              <a:t>NAME:</a:t>
            </a:r>
            <a:endParaRPr sz="1400">
              <a:latin typeface="Arial"/>
              <a:cs typeface="Arial"/>
            </a:endParaRPr>
          </a:p>
        </p:txBody>
      </p:sp>
      <p:sp>
        <p:nvSpPr>
          <p:cNvPr id="247" name="object 247"/>
          <p:cNvSpPr/>
          <p:nvPr/>
        </p:nvSpPr>
        <p:spPr>
          <a:xfrm>
            <a:off x="1941922" y="821012"/>
            <a:ext cx="133985" cy="1672589"/>
          </a:xfrm>
          <a:custGeom>
            <a:avLst/>
            <a:gdLst/>
            <a:ahLst/>
            <a:cxnLst/>
            <a:rect l="l" t="t" r="r" b="b"/>
            <a:pathLst>
              <a:path w="133985" h="1672589">
                <a:moveTo>
                  <a:pt x="0" y="0"/>
                </a:moveTo>
                <a:lnTo>
                  <a:pt x="133722" y="0"/>
                </a:lnTo>
                <a:lnTo>
                  <a:pt x="133722" y="1671958"/>
                </a:lnTo>
                <a:lnTo>
                  <a:pt x="0" y="1671958"/>
                </a:lnTo>
                <a:lnTo>
                  <a:pt x="0" y="0"/>
                </a:lnTo>
                <a:close/>
              </a:path>
            </a:pathLst>
          </a:custGeom>
          <a:solidFill>
            <a:srgbClr val="D9D9D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8" name="object 248"/>
          <p:cNvSpPr/>
          <p:nvPr/>
        </p:nvSpPr>
        <p:spPr>
          <a:xfrm>
            <a:off x="1941922" y="821012"/>
            <a:ext cx="133985" cy="1672589"/>
          </a:xfrm>
          <a:custGeom>
            <a:avLst/>
            <a:gdLst/>
            <a:ahLst/>
            <a:cxnLst/>
            <a:rect l="l" t="t" r="r" b="b"/>
            <a:pathLst>
              <a:path w="133985" h="1672589">
                <a:moveTo>
                  <a:pt x="0" y="0"/>
                </a:moveTo>
                <a:lnTo>
                  <a:pt x="133722" y="0"/>
                </a:lnTo>
                <a:lnTo>
                  <a:pt x="133722" y="1671958"/>
                </a:lnTo>
                <a:lnTo>
                  <a:pt x="0" y="1671958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9" name="object 249"/>
          <p:cNvSpPr/>
          <p:nvPr/>
        </p:nvSpPr>
        <p:spPr>
          <a:xfrm>
            <a:off x="1945266" y="823298"/>
            <a:ext cx="43815" cy="1666875"/>
          </a:xfrm>
          <a:custGeom>
            <a:avLst/>
            <a:gdLst/>
            <a:ahLst/>
            <a:cxnLst/>
            <a:rect l="l" t="t" r="r" b="b"/>
            <a:pathLst>
              <a:path w="43814" h="1666875">
                <a:moveTo>
                  <a:pt x="0" y="1666623"/>
                </a:moveTo>
                <a:lnTo>
                  <a:pt x="43215" y="1666623"/>
                </a:lnTo>
                <a:lnTo>
                  <a:pt x="43215" y="0"/>
                </a:lnTo>
                <a:lnTo>
                  <a:pt x="0" y="0"/>
                </a:lnTo>
                <a:lnTo>
                  <a:pt x="0" y="1666623"/>
                </a:lnTo>
                <a:close/>
              </a:path>
            </a:pathLst>
          </a:custGeom>
          <a:solidFill>
            <a:srgbClr val="AFB0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0" name="object 250"/>
          <p:cNvSpPr/>
          <p:nvPr/>
        </p:nvSpPr>
        <p:spPr>
          <a:xfrm>
            <a:off x="1977274" y="823298"/>
            <a:ext cx="43815" cy="1666875"/>
          </a:xfrm>
          <a:custGeom>
            <a:avLst/>
            <a:gdLst/>
            <a:ahLst/>
            <a:cxnLst/>
            <a:rect l="l" t="t" r="r" b="b"/>
            <a:pathLst>
              <a:path w="43814" h="1666875">
                <a:moveTo>
                  <a:pt x="0" y="1666623"/>
                </a:moveTo>
                <a:lnTo>
                  <a:pt x="43214" y="1666623"/>
                </a:lnTo>
                <a:lnTo>
                  <a:pt x="43214" y="0"/>
                </a:lnTo>
                <a:lnTo>
                  <a:pt x="0" y="0"/>
                </a:lnTo>
                <a:lnTo>
                  <a:pt x="0" y="1666623"/>
                </a:lnTo>
                <a:close/>
              </a:path>
            </a:pathLst>
          </a:custGeom>
          <a:solidFill>
            <a:srgbClr val="C4C4C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1" name="object 251"/>
          <p:cNvSpPr/>
          <p:nvPr/>
        </p:nvSpPr>
        <p:spPr>
          <a:xfrm>
            <a:off x="705524" y="2267546"/>
            <a:ext cx="247650" cy="274955"/>
          </a:xfrm>
          <a:custGeom>
            <a:avLst/>
            <a:gdLst/>
            <a:ahLst/>
            <a:cxnLst/>
            <a:rect l="l" t="t" r="r" b="b"/>
            <a:pathLst>
              <a:path w="247650" h="274955">
                <a:moveTo>
                  <a:pt x="0" y="0"/>
                </a:moveTo>
                <a:lnTo>
                  <a:pt x="247474" y="0"/>
                </a:lnTo>
                <a:lnTo>
                  <a:pt x="247474" y="274542"/>
                </a:lnTo>
                <a:lnTo>
                  <a:pt x="0" y="274542"/>
                </a:lnTo>
                <a:lnTo>
                  <a:pt x="0" y="0"/>
                </a:lnTo>
                <a:close/>
              </a:path>
            </a:pathLst>
          </a:custGeom>
          <a:solidFill>
            <a:srgbClr val="C4C4C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2" name="object 252"/>
          <p:cNvSpPr/>
          <p:nvPr/>
        </p:nvSpPr>
        <p:spPr>
          <a:xfrm>
            <a:off x="705524" y="2267546"/>
            <a:ext cx="247650" cy="274955"/>
          </a:xfrm>
          <a:custGeom>
            <a:avLst/>
            <a:gdLst/>
            <a:ahLst/>
            <a:cxnLst/>
            <a:rect l="l" t="t" r="r" b="b"/>
            <a:pathLst>
              <a:path w="247650" h="274955">
                <a:moveTo>
                  <a:pt x="0" y="0"/>
                </a:moveTo>
                <a:lnTo>
                  <a:pt x="247474" y="0"/>
                </a:lnTo>
                <a:lnTo>
                  <a:pt x="247474" y="274542"/>
                </a:lnTo>
                <a:lnTo>
                  <a:pt x="0" y="274542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3" name="object 253"/>
          <p:cNvSpPr/>
          <p:nvPr/>
        </p:nvSpPr>
        <p:spPr>
          <a:xfrm>
            <a:off x="731894" y="2537521"/>
            <a:ext cx="202471" cy="15607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4" name="object 254"/>
          <p:cNvSpPr/>
          <p:nvPr/>
        </p:nvSpPr>
        <p:spPr>
          <a:xfrm>
            <a:off x="737428" y="2176192"/>
            <a:ext cx="189865" cy="91440"/>
          </a:xfrm>
          <a:custGeom>
            <a:avLst/>
            <a:gdLst/>
            <a:ahLst/>
            <a:cxnLst/>
            <a:rect l="l" t="t" r="r" b="b"/>
            <a:pathLst>
              <a:path w="189865" h="91439">
                <a:moveTo>
                  <a:pt x="0" y="0"/>
                </a:moveTo>
                <a:lnTo>
                  <a:pt x="189471" y="0"/>
                </a:lnTo>
                <a:lnTo>
                  <a:pt x="189471" y="90871"/>
                </a:lnTo>
                <a:lnTo>
                  <a:pt x="0" y="90871"/>
                </a:lnTo>
                <a:lnTo>
                  <a:pt x="0" y="0"/>
                </a:lnTo>
                <a:close/>
              </a:path>
            </a:pathLst>
          </a:custGeom>
          <a:solidFill>
            <a:srgbClr val="AFB0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5" name="object 255"/>
          <p:cNvSpPr/>
          <p:nvPr/>
        </p:nvSpPr>
        <p:spPr>
          <a:xfrm>
            <a:off x="737428" y="2176192"/>
            <a:ext cx="189865" cy="91440"/>
          </a:xfrm>
          <a:custGeom>
            <a:avLst/>
            <a:gdLst/>
            <a:ahLst/>
            <a:cxnLst/>
            <a:rect l="l" t="t" r="r" b="b"/>
            <a:pathLst>
              <a:path w="189865" h="91439">
                <a:moveTo>
                  <a:pt x="0" y="0"/>
                </a:moveTo>
                <a:lnTo>
                  <a:pt x="189471" y="0"/>
                </a:lnTo>
                <a:lnTo>
                  <a:pt x="189471" y="90871"/>
                </a:lnTo>
                <a:lnTo>
                  <a:pt x="0" y="90871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6" name="object 256"/>
          <p:cNvSpPr/>
          <p:nvPr/>
        </p:nvSpPr>
        <p:spPr>
          <a:xfrm>
            <a:off x="728730" y="2270444"/>
            <a:ext cx="0" cy="267335"/>
          </a:xfrm>
          <a:custGeom>
            <a:avLst/>
            <a:gdLst/>
            <a:ahLst/>
            <a:cxnLst/>
            <a:rect l="l" t="t" r="r" b="b"/>
            <a:pathLst>
              <a:path h="267335">
                <a:moveTo>
                  <a:pt x="0" y="0"/>
                </a:moveTo>
                <a:lnTo>
                  <a:pt x="0" y="266810"/>
                </a:lnTo>
              </a:path>
            </a:pathLst>
          </a:custGeom>
          <a:ln w="40600">
            <a:solidFill>
              <a:srgbClr val="AFB0B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7" name="object 257"/>
          <p:cNvSpPr/>
          <p:nvPr/>
        </p:nvSpPr>
        <p:spPr>
          <a:xfrm>
            <a:off x="743230" y="2181510"/>
            <a:ext cx="40640" cy="83185"/>
          </a:xfrm>
          <a:custGeom>
            <a:avLst/>
            <a:gdLst/>
            <a:ahLst/>
            <a:cxnLst/>
            <a:rect l="l" t="t" r="r" b="b"/>
            <a:pathLst>
              <a:path w="40640" h="83185">
                <a:moveTo>
                  <a:pt x="0" y="0"/>
                </a:moveTo>
                <a:lnTo>
                  <a:pt x="40600" y="0"/>
                </a:lnTo>
                <a:lnTo>
                  <a:pt x="40600" y="82647"/>
                </a:lnTo>
                <a:lnTo>
                  <a:pt x="0" y="82647"/>
                </a:lnTo>
                <a:lnTo>
                  <a:pt x="0" y="0"/>
                </a:lnTo>
                <a:close/>
              </a:path>
            </a:pathLst>
          </a:custGeom>
          <a:solidFill>
            <a:srgbClr val="9898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8" name="object 258"/>
          <p:cNvSpPr/>
          <p:nvPr/>
        </p:nvSpPr>
        <p:spPr>
          <a:xfrm>
            <a:off x="741539" y="2543774"/>
            <a:ext cx="88265" cy="139700"/>
          </a:xfrm>
          <a:custGeom>
            <a:avLst/>
            <a:gdLst/>
            <a:ahLst/>
            <a:cxnLst/>
            <a:rect l="l" t="t" r="r" b="b"/>
            <a:pathLst>
              <a:path w="88265" h="139700">
                <a:moveTo>
                  <a:pt x="61145" y="0"/>
                </a:moveTo>
                <a:lnTo>
                  <a:pt x="0" y="0"/>
                </a:lnTo>
                <a:lnTo>
                  <a:pt x="88210" y="139442"/>
                </a:lnTo>
                <a:lnTo>
                  <a:pt x="61145" y="0"/>
                </a:lnTo>
                <a:close/>
              </a:path>
            </a:pathLst>
          </a:custGeom>
          <a:solidFill>
            <a:srgbClr val="AFB0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9" name="object 259"/>
          <p:cNvSpPr/>
          <p:nvPr/>
        </p:nvSpPr>
        <p:spPr>
          <a:xfrm>
            <a:off x="1444687" y="2861084"/>
            <a:ext cx="1464310" cy="80645"/>
          </a:xfrm>
          <a:custGeom>
            <a:avLst/>
            <a:gdLst/>
            <a:ahLst/>
            <a:cxnLst/>
            <a:rect l="l" t="t" r="r" b="b"/>
            <a:pathLst>
              <a:path w="1464310" h="80644">
                <a:moveTo>
                  <a:pt x="0" y="0"/>
                </a:moveTo>
                <a:lnTo>
                  <a:pt x="1464260" y="0"/>
                </a:lnTo>
                <a:lnTo>
                  <a:pt x="1464260" y="80233"/>
                </a:lnTo>
                <a:lnTo>
                  <a:pt x="0" y="80233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0" name="object 260"/>
          <p:cNvSpPr/>
          <p:nvPr/>
        </p:nvSpPr>
        <p:spPr>
          <a:xfrm>
            <a:off x="2594700" y="661352"/>
            <a:ext cx="60325" cy="2200275"/>
          </a:xfrm>
          <a:custGeom>
            <a:avLst/>
            <a:gdLst/>
            <a:ahLst/>
            <a:cxnLst/>
            <a:rect l="l" t="t" r="r" b="b"/>
            <a:pathLst>
              <a:path w="60325" h="2200275">
                <a:moveTo>
                  <a:pt x="0" y="0"/>
                </a:moveTo>
                <a:lnTo>
                  <a:pt x="60173" y="0"/>
                </a:lnTo>
                <a:lnTo>
                  <a:pt x="60173" y="2199732"/>
                </a:lnTo>
                <a:lnTo>
                  <a:pt x="0" y="2199732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1" name="object 261"/>
          <p:cNvSpPr/>
          <p:nvPr/>
        </p:nvSpPr>
        <p:spPr>
          <a:xfrm>
            <a:off x="2145847" y="1228001"/>
            <a:ext cx="594360" cy="0"/>
          </a:xfrm>
          <a:custGeom>
            <a:avLst/>
            <a:gdLst/>
            <a:ahLst/>
            <a:cxnLst/>
            <a:rect l="l" t="t" r="r" b="b"/>
            <a:pathLst>
              <a:path w="594360">
                <a:moveTo>
                  <a:pt x="0" y="0"/>
                </a:moveTo>
                <a:lnTo>
                  <a:pt x="594273" y="0"/>
                </a:lnTo>
              </a:path>
            </a:pathLst>
          </a:custGeom>
          <a:ln w="60173">
            <a:solidFill>
              <a:srgbClr val="C4C4C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2" name="object 262"/>
          <p:cNvSpPr/>
          <p:nvPr/>
        </p:nvSpPr>
        <p:spPr>
          <a:xfrm>
            <a:off x="2145847" y="1197914"/>
            <a:ext cx="594360" cy="60325"/>
          </a:xfrm>
          <a:custGeom>
            <a:avLst/>
            <a:gdLst/>
            <a:ahLst/>
            <a:cxnLst/>
            <a:rect l="l" t="t" r="r" b="b"/>
            <a:pathLst>
              <a:path w="594360" h="60325">
                <a:moveTo>
                  <a:pt x="0" y="0"/>
                </a:moveTo>
                <a:lnTo>
                  <a:pt x="594273" y="0"/>
                </a:lnTo>
                <a:lnTo>
                  <a:pt x="594273" y="60173"/>
                </a:lnTo>
                <a:lnTo>
                  <a:pt x="0" y="60173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3" name="object 263"/>
          <p:cNvSpPr/>
          <p:nvPr/>
        </p:nvSpPr>
        <p:spPr>
          <a:xfrm>
            <a:off x="1924683" y="1134996"/>
            <a:ext cx="247376" cy="1826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4" name="object 264"/>
          <p:cNvSpPr/>
          <p:nvPr/>
        </p:nvSpPr>
        <p:spPr>
          <a:xfrm>
            <a:off x="2258466" y="1155621"/>
            <a:ext cx="126618" cy="13928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5" name="object 265"/>
          <p:cNvSpPr/>
          <p:nvPr/>
        </p:nvSpPr>
        <p:spPr>
          <a:xfrm>
            <a:off x="2562685" y="1155621"/>
            <a:ext cx="126622" cy="13928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6" name="object 266"/>
          <p:cNvSpPr/>
          <p:nvPr/>
        </p:nvSpPr>
        <p:spPr>
          <a:xfrm>
            <a:off x="2145847" y="2327867"/>
            <a:ext cx="594360" cy="0"/>
          </a:xfrm>
          <a:custGeom>
            <a:avLst/>
            <a:gdLst/>
            <a:ahLst/>
            <a:cxnLst/>
            <a:rect l="l" t="t" r="r" b="b"/>
            <a:pathLst>
              <a:path w="594360">
                <a:moveTo>
                  <a:pt x="0" y="0"/>
                </a:moveTo>
                <a:lnTo>
                  <a:pt x="594273" y="0"/>
                </a:lnTo>
              </a:path>
            </a:pathLst>
          </a:custGeom>
          <a:ln w="60177">
            <a:solidFill>
              <a:srgbClr val="C4C4C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7" name="object 267"/>
          <p:cNvSpPr/>
          <p:nvPr/>
        </p:nvSpPr>
        <p:spPr>
          <a:xfrm>
            <a:off x="2145847" y="2297778"/>
            <a:ext cx="594360" cy="60325"/>
          </a:xfrm>
          <a:custGeom>
            <a:avLst/>
            <a:gdLst/>
            <a:ahLst/>
            <a:cxnLst/>
            <a:rect l="l" t="t" r="r" b="b"/>
            <a:pathLst>
              <a:path w="594360" h="60325">
                <a:moveTo>
                  <a:pt x="0" y="0"/>
                </a:moveTo>
                <a:lnTo>
                  <a:pt x="594273" y="0"/>
                </a:lnTo>
                <a:lnTo>
                  <a:pt x="594273" y="60177"/>
                </a:lnTo>
                <a:lnTo>
                  <a:pt x="0" y="60177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8" name="object 268"/>
          <p:cNvSpPr/>
          <p:nvPr/>
        </p:nvSpPr>
        <p:spPr>
          <a:xfrm>
            <a:off x="1924683" y="2234864"/>
            <a:ext cx="247376" cy="18266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9" name="object 269"/>
          <p:cNvSpPr/>
          <p:nvPr/>
        </p:nvSpPr>
        <p:spPr>
          <a:xfrm>
            <a:off x="2258466" y="2255489"/>
            <a:ext cx="126618" cy="13928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0" name="object 270"/>
          <p:cNvSpPr/>
          <p:nvPr/>
        </p:nvSpPr>
        <p:spPr>
          <a:xfrm>
            <a:off x="2562685" y="2255489"/>
            <a:ext cx="126622" cy="139287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1" name="object 271"/>
          <p:cNvSpPr/>
          <p:nvPr/>
        </p:nvSpPr>
        <p:spPr>
          <a:xfrm>
            <a:off x="1625133" y="2829786"/>
            <a:ext cx="765810" cy="0"/>
          </a:xfrm>
          <a:custGeom>
            <a:avLst/>
            <a:gdLst/>
            <a:ahLst/>
            <a:cxnLst/>
            <a:rect l="l" t="t" r="r" b="b"/>
            <a:pathLst>
              <a:path w="765810">
                <a:moveTo>
                  <a:pt x="0" y="0"/>
                </a:moveTo>
                <a:lnTo>
                  <a:pt x="765205" y="0"/>
                </a:lnTo>
              </a:path>
            </a:pathLst>
          </a:custGeom>
          <a:ln w="50342">
            <a:solidFill>
              <a:srgbClr val="F9E53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2" name="object 272"/>
          <p:cNvSpPr/>
          <p:nvPr/>
        </p:nvSpPr>
        <p:spPr>
          <a:xfrm>
            <a:off x="1625133" y="2804615"/>
            <a:ext cx="765810" cy="50800"/>
          </a:xfrm>
          <a:custGeom>
            <a:avLst/>
            <a:gdLst/>
            <a:ahLst/>
            <a:cxnLst/>
            <a:rect l="l" t="t" r="r" b="b"/>
            <a:pathLst>
              <a:path w="765810" h="50800">
                <a:moveTo>
                  <a:pt x="0" y="0"/>
                </a:moveTo>
                <a:lnTo>
                  <a:pt x="765205" y="0"/>
                </a:lnTo>
                <a:lnTo>
                  <a:pt x="765205" y="50342"/>
                </a:lnTo>
                <a:lnTo>
                  <a:pt x="0" y="50342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3" name="object 273"/>
          <p:cNvSpPr/>
          <p:nvPr/>
        </p:nvSpPr>
        <p:spPr>
          <a:xfrm>
            <a:off x="1949191" y="566218"/>
            <a:ext cx="118813" cy="238928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4" name="object 274"/>
          <p:cNvSpPr/>
          <p:nvPr/>
        </p:nvSpPr>
        <p:spPr>
          <a:xfrm>
            <a:off x="1949191" y="2565367"/>
            <a:ext cx="118813" cy="238927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5" name="object 275"/>
          <p:cNvSpPr/>
          <p:nvPr/>
        </p:nvSpPr>
        <p:spPr>
          <a:xfrm>
            <a:off x="1770354" y="1010325"/>
            <a:ext cx="94615" cy="508634"/>
          </a:xfrm>
          <a:custGeom>
            <a:avLst/>
            <a:gdLst/>
            <a:ahLst/>
            <a:cxnLst/>
            <a:rect l="l" t="t" r="r" b="b"/>
            <a:pathLst>
              <a:path w="94614" h="508634">
                <a:moveTo>
                  <a:pt x="38051" y="422607"/>
                </a:moveTo>
                <a:lnTo>
                  <a:pt x="0" y="422607"/>
                </a:lnTo>
                <a:lnTo>
                  <a:pt x="47050" y="508143"/>
                </a:lnTo>
                <a:lnTo>
                  <a:pt x="90023" y="430023"/>
                </a:lnTo>
                <a:lnTo>
                  <a:pt x="38051" y="430023"/>
                </a:lnTo>
                <a:lnTo>
                  <a:pt x="38051" y="422607"/>
                </a:lnTo>
                <a:close/>
              </a:path>
              <a:path w="94614" h="508634">
                <a:moveTo>
                  <a:pt x="56051" y="0"/>
                </a:moveTo>
                <a:lnTo>
                  <a:pt x="38051" y="0"/>
                </a:lnTo>
                <a:lnTo>
                  <a:pt x="38051" y="430023"/>
                </a:lnTo>
                <a:lnTo>
                  <a:pt x="56051" y="430023"/>
                </a:lnTo>
                <a:lnTo>
                  <a:pt x="56051" y="0"/>
                </a:lnTo>
                <a:close/>
              </a:path>
              <a:path w="94614" h="508634">
                <a:moveTo>
                  <a:pt x="94103" y="422607"/>
                </a:moveTo>
                <a:lnTo>
                  <a:pt x="56051" y="422607"/>
                </a:lnTo>
                <a:lnTo>
                  <a:pt x="56051" y="430023"/>
                </a:lnTo>
                <a:lnTo>
                  <a:pt x="90023" y="430023"/>
                </a:lnTo>
                <a:lnTo>
                  <a:pt x="94103" y="422607"/>
                </a:lnTo>
                <a:close/>
              </a:path>
            </a:pathLst>
          </a:custGeom>
          <a:solidFill>
            <a:srgbClr val="DD2B1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6" name="object 276"/>
          <p:cNvSpPr/>
          <p:nvPr/>
        </p:nvSpPr>
        <p:spPr>
          <a:xfrm>
            <a:off x="1770354" y="1759168"/>
            <a:ext cx="94615" cy="508634"/>
          </a:xfrm>
          <a:custGeom>
            <a:avLst/>
            <a:gdLst/>
            <a:ahLst/>
            <a:cxnLst/>
            <a:rect l="l" t="t" r="r" b="b"/>
            <a:pathLst>
              <a:path w="94614" h="508635">
                <a:moveTo>
                  <a:pt x="38051" y="422607"/>
                </a:moveTo>
                <a:lnTo>
                  <a:pt x="0" y="422607"/>
                </a:lnTo>
                <a:lnTo>
                  <a:pt x="47050" y="508143"/>
                </a:lnTo>
                <a:lnTo>
                  <a:pt x="90023" y="430024"/>
                </a:lnTo>
                <a:lnTo>
                  <a:pt x="38051" y="430024"/>
                </a:lnTo>
                <a:lnTo>
                  <a:pt x="38051" y="422607"/>
                </a:lnTo>
                <a:close/>
              </a:path>
              <a:path w="94614" h="508635">
                <a:moveTo>
                  <a:pt x="56051" y="0"/>
                </a:moveTo>
                <a:lnTo>
                  <a:pt x="38051" y="0"/>
                </a:lnTo>
                <a:lnTo>
                  <a:pt x="38051" y="430024"/>
                </a:lnTo>
                <a:lnTo>
                  <a:pt x="56051" y="430024"/>
                </a:lnTo>
                <a:lnTo>
                  <a:pt x="56051" y="0"/>
                </a:lnTo>
                <a:close/>
              </a:path>
              <a:path w="94614" h="508635">
                <a:moveTo>
                  <a:pt x="94103" y="422607"/>
                </a:moveTo>
                <a:lnTo>
                  <a:pt x="56051" y="422607"/>
                </a:lnTo>
                <a:lnTo>
                  <a:pt x="56051" y="430024"/>
                </a:lnTo>
                <a:lnTo>
                  <a:pt x="90023" y="430024"/>
                </a:lnTo>
                <a:lnTo>
                  <a:pt x="94103" y="422607"/>
                </a:lnTo>
                <a:close/>
              </a:path>
            </a:pathLst>
          </a:custGeom>
          <a:solidFill>
            <a:srgbClr val="DD2B1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7" name="object 277"/>
          <p:cNvSpPr/>
          <p:nvPr/>
        </p:nvSpPr>
        <p:spPr>
          <a:xfrm>
            <a:off x="1839139" y="2533089"/>
            <a:ext cx="344805" cy="364490"/>
          </a:xfrm>
          <a:custGeom>
            <a:avLst/>
            <a:gdLst/>
            <a:ahLst/>
            <a:cxnLst/>
            <a:rect l="l" t="t" r="r" b="b"/>
            <a:pathLst>
              <a:path w="344805" h="364489">
                <a:moveTo>
                  <a:pt x="172170" y="0"/>
                </a:moveTo>
                <a:lnTo>
                  <a:pt x="217938" y="6508"/>
                </a:lnTo>
                <a:lnTo>
                  <a:pt x="259065" y="24875"/>
                </a:lnTo>
                <a:lnTo>
                  <a:pt x="293909" y="53363"/>
                </a:lnTo>
                <a:lnTo>
                  <a:pt x="320830" y="90238"/>
                </a:lnTo>
                <a:lnTo>
                  <a:pt x="338186" y="133760"/>
                </a:lnTo>
                <a:lnTo>
                  <a:pt x="344336" y="182195"/>
                </a:lnTo>
                <a:lnTo>
                  <a:pt x="338186" y="230631"/>
                </a:lnTo>
                <a:lnTo>
                  <a:pt x="320830" y="274155"/>
                </a:lnTo>
                <a:lnTo>
                  <a:pt x="293909" y="311030"/>
                </a:lnTo>
                <a:lnTo>
                  <a:pt x="259065" y="339520"/>
                </a:lnTo>
                <a:lnTo>
                  <a:pt x="217938" y="357887"/>
                </a:lnTo>
                <a:lnTo>
                  <a:pt x="172170" y="364396"/>
                </a:lnTo>
                <a:lnTo>
                  <a:pt x="126400" y="357887"/>
                </a:lnTo>
                <a:lnTo>
                  <a:pt x="85272" y="339520"/>
                </a:lnTo>
                <a:lnTo>
                  <a:pt x="50427" y="311030"/>
                </a:lnTo>
                <a:lnTo>
                  <a:pt x="23506" y="274155"/>
                </a:lnTo>
                <a:lnTo>
                  <a:pt x="6150" y="230631"/>
                </a:lnTo>
                <a:lnTo>
                  <a:pt x="0" y="182195"/>
                </a:lnTo>
                <a:lnTo>
                  <a:pt x="6150" y="133760"/>
                </a:lnTo>
                <a:lnTo>
                  <a:pt x="23506" y="90238"/>
                </a:lnTo>
                <a:lnTo>
                  <a:pt x="50427" y="53363"/>
                </a:lnTo>
                <a:lnTo>
                  <a:pt x="85272" y="24875"/>
                </a:lnTo>
                <a:lnTo>
                  <a:pt x="126400" y="6508"/>
                </a:lnTo>
                <a:lnTo>
                  <a:pt x="172170" y="0"/>
                </a:lnTo>
                <a:close/>
              </a:path>
            </a:pathLst>
          </a:custGeom>
          <a:ln w="179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8" name="object 278"/>
          <p:cNvSpPr/>
          <p:nvPr/>
        </p:nvSpPr>
        <p:spPr>
          <a:xfrm>
            <a:off x="1103659" y="2390007"/>
            <a:ext cx="751840" cy="262255"/>
          </a:xfrm>
          <a:custGeom>
            <a:avLst/>
            <a:gdLst/>
            <a:ahLst/>
            <a:cxnLst/>
            <a:rect l="l" t="t" r="r" b="b"/>
            <a:pathLst>
              <a:path w="751839" h="262255">
                <a:moveTo>
                  <a:pt x="84327" y="36317"/>
                </a:moveTo>
                <a:lnTo>
                  <a:pt x="78958" y="53497"/>
                </a:lnTo>
                <a:lnTo>
                  <a:pt x="746160" y="262000"/>
                </a:lnTo>
                <a:lnTo>
                  <a:pt x="751532" y="244821"/>
                </a:lnTo>
                <a:lnTo>
                  <a:pt x="84327" y="36317"/>
                </a:lnTo>
                <a:close/>
              </a:path>
              <a:path w="751839" h="262255">
                <a:moveTo>
                  <a:pt x="95676" y="0"/>
                </a:moveTo>
                <a:lnTo>
                  <a:pt x="0" y="19396"/>
                </a:lnTo>
                <a:lnTo>
                  <a:pt x="67608" y="89819"/>
                </a:lnTo>
                <a:lnTo>
                  <a:pt x="78958" y="53497"/>
                </a:lnTo>
                <a:lnTo>
                  <a:pt x="71878" y="51285"/>
                </a:lnTo>
                <a:lnTo>
                  <a:pt x="77249" y="34105"/>
                </a:lnTo>
                <a:lnTo>
                  <a:pt x="85018" y="34105"/>
                </a:lnTo>
                <a:lnTo>
                  <a:pt x="95676" y="0"/>
                </a:lnTo>
                <a:close/>
              </a:path>
              <a:path w="751839" h="262255">
                <a:moveTo>
                  <a:pt x="77249" y="34105"/>
                </a:moveTo>
                <a:lnTo>
                  <a:pt x="71878" y="51285"/>
                </a:lnTo>
                <a:lnTo>
                  <a:pt x="78958" y="53497"/>
                </a:lnTo>
                <a:lnTo>
                  <a:pt x="84327" y="36317"/>
                </a:lnTo>
                <a:lnTo>
                  <a:pt x="77249" y="34105"/>
                </a:lnTo>
                <a:close/>
              </a:path>
              <a:path w="751839" h="262255">
                <a:moveTo>
                  <a:pt x="85018" y="34105"/>
                </a:moveTo>
                <a:lnTo>
                  <a:pt x="77249" y="34105"/>
                </a:lnTo>
                <a:lnTo>
                  <a:pt x="84327" y="36317"/>
                </a:lnTo>
                <a:lnTo>
                  <a:pt x="85018" y="34105"/>
                </a:lnTo>
                <a:close/>
              </a:path>
            </a:pathLst>
          </a:custGeom>
          <a:solidFill>
            <a:srgbClr val="1516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9" name="object 279"/>
          <p:cNvSpPr/>
          <p:nvPr/>
        </p:nvSpPr>
        <p:spPr>
          <a:xfrm>
            <a:off x="3152305" y="990342"/>
            <a:ext cx="2242727" cy="1340996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0" name="object 280"/>
          <p:cNvSpPr txBox="1"/>
          <p:nvPr/>
        </p:nvSpPr>
        <p:spPr>
          <a:xfrm>
            <a:off x="366034" y="550590"/>
            <a:ext cx="154622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u="sng" spc="1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MATERIAL</a:t>
            </a:r>
            <a:r>
              <a:rPr sz="1200" u="sng" spc="-5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 </a:t>
            </a:r>
            <a:r>
              <a:rPr sz="1200" u="sng" spc="2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TESTING</a:t>
            </a:r>
            <a:endParaRPr sz="1200">
              <a:latin typeface="Arial"/>
              <a:cs typeface="Arial"/>
            </a:endParaRPr>
          </a:p>
        </p:txBody>
      </p:sp>
      <p:sp>
        <p:nvSpPr>
          <p:cNvPr id="281" name="object 281"/>
          <p:cNvSpPr txBox="1"/>
          <p:nvPr/>
        </p:nvSpPr>
        <p:spPr>
          <a:xfrm>
            <a:off x="300474" y="980797"/>
            <a:ext cx="117221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A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sample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of styroﬂex</a:t>
            </a:r>
            <a:r>
              <a:rPr sz="800" spc="-9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was</a:t>
            </a:r>
            <a:endParaRPr sz="800">
              <a:latin typeface="Arial"/>
              <a:cs typeface="Arial"/>
            </a:endParaRPr>
          </a:p>
        </p:txBody>
      </p:sp>
      <p:sp>
        <p:nvSpPr>
          <p:cNvPr id="282" name="object 282"/>
          <p:cNvSpPr txBox="1"/>
          <p:nvPr/>
        </p:nvSpPr>
        <p:spPr>
          <a:xfrm>
            <a:off x="300478" y="1094299"/>
            <a:ext cx="1064895" cy="26098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5080">
              <a:lnSpc>
                <a:spcPts val="890"/>
              </a:lnSpc>
              <a:spcBef>
                <a:spcPts val="185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tested using a piece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of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homemade</a:t>
            </a:r>
            <a:r>
              <a:rPr sz="8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equipment.</a:t>
            </a:r>
            <a:endParaRPr sz="800">
              <a:latin typeface="Arial"/>
              <a:cs typeface="Arial"/>
            </a:endParaRPr>
          </a:p>
        </p:txBody>
      </p:sp>
      <p:sp>
        <p:nvSpPr>
          <p:cNvPr id="283" name="object 283"/>
          <p:cNvSpPr txBox="1"/>
          <p:nvPr/>
        </p:nvSpPr>
        <p:spPr>
          <a:xfrm>
            <a:off x="300478" y="1321301"/>
            <a:ext cx="985519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A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steel tube was</a:t>
            </a:r>
            <a:r>
              <a:rPr sz="800" spc="-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held</a:t>
            </a:r>
            <a:endParaRPr sz="800">
              <a:latin typeface="Arial"/>
              <a:cs typeface="Arial"/>
            </a:endParaRPr>
          </a:p>
        </p:txBody>
      </p:sp>
      <p:sp>
        <p:nvSpPr>
          <p:cNvPr id="284" name="object 284"/>
          <p:cNvSpPr txBox="1"/>
          <p:nvPr/>
        </p:nvSpPr>
        <p:spPr>
          <a:xfrm>
            <a:off x="300481" y="1434802"/>
            <a:ext cx="124904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10" dirty="0">
                <a:solidFill>
                  <a:srgbClr val="151616"/>
                </a:solidFill>
                <a:latin typeface="Arial"/>
                <a:cs typeface="Arial"/>
              </a:rPr>
              <a:t>vertically,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using science</a:t>
            </a:r>
            <a:r>
              <a:rPr sz="800" spc="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lab</a:t>
            </a:r>
            <a:endParaRPr sz="800">
              <a:latin typeface="Arial"/>
              <a:cs typeface="Arial"/>
            </a:endParaRPr>
          </a:p>
        </p:txBody>
      </p:sp>
      <p:sp>
        <p:nvSpPr>
          <p:cNvPr id="285" name="object 285"/>
          <p:cNvSpPr txBox="1"/>
          <p:nvPr/>
        </p:nvSpPr>
        <p:spPr>
          <a:xfrm>
            <a:off x="300481" y="1548303"/>
            <a:ext cx="37592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clamps.</a:t>
            </a:r>
            <a:endParaRPr sz="800">
              <a:latin typeface="Arial"/>
              <a:cs typeface="Arial"/>
            </a:endParaRPr>
          </a:p>
        </p:txBody>
      </p:sp>
      <p:sp>
        <p:nvSpPr>
          <p:cNvPr id="286" name="object 286"/>
          <p:cNvSpPr txBox="1"/>
          <p:nvPr/>
        </p:nvSpPr>
        <p:spPr>
          <a:xfrm>
            <a:off x="300481" y="1661804"/>
            <a:ext cx="1346835" cy="374650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5080" indent="-635">
              <a:lnSpc>
                <a:spcPts val="890"/>
              </a:lnSpc>
              <a:spcBef>
                <a:spcPts val="185"/>
              </a:spcBef>
            </a:pP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A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‘turned’ 100g weight was  dropped down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tube and  the impact damage</a:t>
            </a:r>
            <a:r>
              <a:rPr sz="800" spc="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recorded.</a:t>
            </a:r>
            <a:endParaRPr sz="800">
              <a:latin typeface="Arial"/>
              <a:cs typeface="Arial"/>
            </a:endParaRPr>
          </a:p>
        </p:txBody>
      </p:sp>
      <p:sp>
        <p:nvSpPr>
          <p:cNvPr id="287" name="object 287"/>
          <p:cNvSpPr/>
          <p:nvPr/>
        </p:nvSpPr>
        <p:spPr>
          <a:xfrm>
            <a:off x="342460" y="3059401"/>
            <a:ext cx="1091181" cy="630936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8" name="object 288"/>
          <p:cNvSpPr txBox="1"/>
          <p:nvPr/>
        </p:nvSpPr>
        <p:spPr>
          <a:xfrm>
            <a:off x="1553425" y="3053699"/>
            <a:ext cx="1324610" cy="60134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5080">
              <a:lnSpc>
                <a:spcPts val="890"/>
              </a:lnSpc>
              <a:spcBef>
                <a:spcPts val="185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The styroﬂex sample had a  ‘dint’, where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impact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took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place,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but it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had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not</a:t>
            </a:r>
            <a:r>
              <a:rPr sz="800" spc="-5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cracked.  Overall, very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little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deformity  took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 place.</a:t>
            </a:r>
            <a:endParaRPr sz="800">
              <a:latin typeface="Arial"/>
              <a:cs typeface="Arial"/>
            </a:endParaRPr>
          </a:p>
        </p:txBody>
      </p:sp>
      <p:sp>
        <p:nvSpPr>
          <p:cNvPr id="289" name="object 289"/>
          <p:cNvSpPr txBox="1"/>
          <p:nvPr/>
        </p:nvSpPr>
        <p:spPr>
          <a:xfrm>
            <a:off x="3664883" y="3912926"/>
            <a:ext cx="107823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064895" algn="l"/>
              </a:tabLst>
            </a:pPr>
            <a:r>
              <a:rPr sz="800" u="sng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Times New Roman"/>
                <a:cs typeface="Times New Roman"/>
              </a:rPr>
              <a:t> 	</a:t>
            </a:r>
            <a:endParaRPr sz="800">
              <a:latin typeface="Times New Roman"/>
              <a:cs typeface="Times New Roman"/>
            </a:endParaRPr>
          </a:p>
        </p:txBody>
      </p:sp>
      <p:sp>
        <p:nvSpPr>
          <p:cNvPr id="290" name="object 290"/>
          <p:cNvSpPr txBox="1"/>
          <p:nvPr/>
        </p:nvSpPr>
        <p:spPr>
          <a:xfrm>
            <a:off x="1564938" y="3799429"/>
            <a:ext cx="1363980" cy="942340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5080">
              <a:lnSpc>
                <a:spcPts val="890"/>
              </a:lnSpc>
              <a:spcBef>
                <a:spcPts val="185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The equivalent size and  thickness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of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a piece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of </a:t>
            </a:r>
            <a:r>
              <a:rPr sz="800" spc="10" dirty="0">
                <a:solidFill>
                  <a:srgbClr val="151616"/>
                </a:solidFill>
                <a:latin typeface="Arial"/>
                <a:cs typeface="Arial"/>
              </a:rPr>
              <a:t>HIPS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High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Impact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Polystyrene was 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tested,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in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exactly 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same  </a:t>
            </a:r>
            <a:r>
              <a:rPr sz="800" spc="-20" dirty="0">
                <a:solidFill>
                  <a:srgbClr val="151616"/>
                </a:solidFill>
                <a:latin typeface="Arial"/>
                <a:cs typeface="Arial"/>
              </a:rPr>
              <a:t>way.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piece cracked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from  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impact area outwards and  a small piece broke away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at  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impact point.</a:t>
            </a:r>
            <a:endParaRPr sz="800">
              <a:latin typeface="Arial"/>
              <a:cs typeface="Arial"/>
            </a:endParaRPr>
          </a:p>
        </p:txBody>
      </p:sp>
      <p:sp>
        <p:nvSpPr>
          <p:cNvPr id="291" name="object 291"/>
          <p:cNvSpPr/>
          <p:nvPr/>
        </p:nvSpPr>
        <p:spPr>
          <a:xfrm>
            <a:off x="351168" y="3894227"/>
            <a:ext cx="1083744" cy="747845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2" name="object 292"/>
          <p:cNvSpPr txBox="1"/>
          <p:nvPr/>
        </p:nvSpPr>
        <p:spPr>
          <a:xfrm>
            <a:off x="436709" y="800177"/>
            <a:ext cx="113792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u="sng" spc="2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HARDNESS</a:t>
            </a:r>
            <a:r>
              <a:rPr sz="1000" u="sng" spc="-1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 </a:t>
            </a:r>
            <a:r>
              <a:rPr sz="1000" u="sng" spc="1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TEST</a:t>
            </a:r>
            <a:endParaRPr sz="1000">
              <a:latin typeface="Arial"/>
              <a:cs typeface="Arial"/>
            </a:endParaRPr>
          </a:p>
        </p:txBody>
      </p:sp>
      <p:sp>
        <p:nvSpPr>
          <p:cNvPr id="293" name="object 293"/>
          <p:cNvSpPr/>
          <p:nvPr/>
        </p:nvSpPr>
        <p:spPr>
          <a:xfrm>
            <a:off x="4618265" y="2534990"/>
            <a:ext cx="1336390" cy="1487479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4" name="object 294"/>
          <p:cNvSpPr/>
          <p:nvPr/>
        </p:nvSpPr>
        <p:spPr>
          <a:xfrm>
            <a:off x="3352612" y="2615666"/>
            <a:ext cx="1591056" cy="1252724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5" name="object 295"/>
          <p:cNvSpPr/>
          <p:nvPr/>
        </p:nvSpPr>
        <p:spPr>
          <a:xfrm>
            <a:off x="5571551" y="2624810"/>
            <a:ext cx="1700783" cy="1292345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6" name="object 296"/>
          <p:cNvSpPr/>
          <p:nvPr/>
        </p:nvSpPr>
        <p:spPr>
          <a:xfrm>
            <a:off x="2332043" y="1352314"/>
            <a:ext cx="1748155" cy="1600200"/>
          </a:xfrm>
          <a:custGeom>
            <a:avLst/>
            <a:gdLst/>
            <a:ahLst/>
            <a:cxnLst/>
            <a:rect l="l" t="t" r="r" b="b"/>
            <a:pathLst>
              <a:path w="1748154" h="1600200">
                <a:moveTo>
                  <a:pt x="29150" y="1539104"/>
                </a:moveTo>
                <a:lnTo>
                  <a:pt x="0" y="1539104"/>
                </a:lnTo>
                <a:lnTo>
                  <a:pt x="33461" y="1599937"/>
                </a:lnTo>
                <a:lnTo>
                  <a:pt x="64022" y="1544378"/>
                </a:lnTo>
                <a:lnTo>
                  <a:pt x="28962" y="1544378"/>
                </a:lnTo>
                <a:lnTo>
                  <a:pt x="29150" y="1539104"/>
                </a:lnTo>
                <a:close/>
              </a:path>
              <a:path w="1748154" h="1600200">
                <a:moveTo>
                  <a:pt x="1747908" y="0"/>
                </a:moveTo>
                <a:lnTo>
                  <a:pt x="1705309" y="1767"/>
                </a:lnTo>
                <a:lnTo>
                  <a:pt x="1635041" y="7171"/>
                </a:lnTo>
                <a:lnTo>
                  <a:pt x="1589223" y="11948"/>
                </a:lnTo>
                <a:lnTo>
                  <a:pt x="1537117" y="18478"/>
                </a:lnTo>
                <a:lnTo>
                  <a:pt x="1479359" y="27021"/>
                </a:lnTo>
                <a:lnTo>
                  <a:pt x="1416564" y="37853"/>
                </a:lnTo>
                <a:lnTo>
                  <a:pt x="1349366" y="51253"/>
                </a:lnTo>
                <a:lnTo>
                  <a:pt x="1278392" y="67477"/>
                </a:lnTo>
                <a:lnTo>
                  <a:pt x="1204272" y="86813"/>
                </a:lnTo>
                <a:lnTo>
                  <a:pt x="1127631" y="109522"/>
                </a:lnTo>
                <a:lnTo>
                  <a:pt x="1049093" y="135878"/>
                </a:lnTo>
                <a:lnTo>
                  <a:pt x="969289" y="166157"/>
                </a:lnTo>
                <a:lnTo>
                  <a:pt x="888843" y="200632"/>
                </a:lnTo>
                <a:lnTo>
                  <a:pt x="808384" y="239572"/>
                </a:lnTo>
                <a:lnTo>
                  <a:pt x="728546" y="283248"/>
                </a:lnTo>
                <a:lnTo>
                  <a:pt x="649955" y="331941"/>
                </a:lnTo>
                <a:lnTo>
                  <a:pt x="573234" y="385923"/>
                </a:lnTo>
                <a:lnTo>
                  <a:pt x="499021" y="445460"/>
                </a:lnTo>
                <a:lnTo>
                  <a:pt x="427946" y="510832"/>
                </a:lnTo>
                <a:lnTo>
                  <a:pt x="360640" y="582307"/>
                </a:lnTo>
                <a:lnTo>
                  <a:pt x="297741" y="660161"/>
                </a:lnTo>
                <a:lnTo>
                  <a:pt x="239875" y="744653"/>
                </a:lnTo>
                <a:lnTo>
                  <a:pt x="187683" y="836056"/>
                </a:lnTo>
                <a:lnTo>
                  <a:pt x="141796" y="934634"/>
                </a:lnTo>
                <a:lnTo>
                  <a:pt x="102848" y="1040651"/>
                </a:lnTo>
                <a:lnTo>
                  <a:pt x="71456" y="1154372"/>
                </a:lnTo>
                <a:lnTo>
                  <a:pt x="48265" y="1276055"/>
                </a:lnTo>
                <a:lnTo>
                  <a:pt x="33889" y="1405972"/>
                </a:lnTo>
                <a:lnTo>
                  <a:pt x="28962" y="1544378"/>
                </a:lnTo>
                <a:lnTo>
                  <a:pt x="37961" y="1544378"/>
                </a:lnTo>
                <a:lnTo>
                  <a:pt x="42868" y="1406620"/>
                </a:lnTo>
                <a:lnTo>
                  <a:pt x="57163" y="1277387"/>
                </a:lnTo>
                <a:lnTo>
                  <a:pt x="80225" y="1156402"/>
                </a:lnTo>
                <a:lnTo>
                  <a:pt x="111417" y="1043395"/>
                </a:lnTo>
                <a:lnTo>
                  <a:pt x="150112" y="938084"/>
                </a:lnTo>
                <a:lnTo>
                  <a:pt x="195681" y="840182"/>
                </a:lnTo>
                <a:lnTo>
                  <a:pt x="247507" y="749425"/>
                </a:lnTo>
                <a:lnTo>
                  <a:pt x="304963" y="665532"/>
                </a:lnTo>
                <a:lnTo>
                  <a:pt x="367423" y="588225"/>
                </a:lnTo>
                <a:lnTo>
                  <a:pt x="434275" y="517232"/>
                </a:lnTo>
                <a:lnTo>
                  <a:pt x="504889" y="452286"/>
                </a:lnTo>
                <a:lnTo>
                  <a:pt x="578642" y="393115"/>
                </a:lnTo>
                <a:lnTo>
                  <a:pt x="654916" y="339450"/>
                </a:lnTo>
                <a:lnTo>
                  <a:pt x="733082" y="291024"/>
                </a:lnTo>
                <a:lnTo>
                  <a:pt x="812509" y="247571"/>
                </a:lnTo>
                <a:lnTo>
                  <a:pt x="892580" y="208818"/>
                </a:lnTo>
                <a:lnTo>
                  <a:pt x="972658" y="174503"/>
                </a:lnTo>
                <a:lnTo>
                  <a:pt x="1052125" y="144353"/>
                </a:lnTo>
                <a:lnTo>
                  <a:pt x="1130345" y="118104"/>
                </a:lnTo>
                <a:lnTo>
                  <a:pt x="1206691" y="95482"/>
                </a:lnTo>
                <a:lnTo>
                  <a:pt x="1280538" y="76219"/>
                </a:lnTo>
                <a:lnTo>
                  <a:pt x="1351253" y="60051"/>
                </a:lnTo>
                <a:lnTo>
                  <a:pt x="1418212" y="46702"/>
                </a:lnTo>
                <a:lnTo>
                  <a:pt x="1480784" y="35906"/>
                </a:lnTo>
                <a:lnTo>
                  <a:pt x="1538340" y="27392"/>
                </a:lnTo>
                <a:lnTo>
                  <a:pt x="1590253" y="20890"/>
                </a:lnTo>
                <a:lnTo>
                  <a:pt x="1635897" y="16127"/>
                </a:lnTo>
                <a:lnTo>
                  <a:pt x="1674637" y="12840"/>
                </a:lnTo>
                <a:lnTo>
                  <a:pt x="1728904" y="9597"/>
                </a:lnTo>
                <a:lnTo>
                  <a:pt x="1748016" y="9000"/>
                </a:lnTo>
                <a:lnTo>
                  <a:pt x="1747908" y="0"/>
                </a:lnTo>
                <a:close/>
              </a:path>
              <a:path w="1748154" h="1600200">
                <a:moveTo>
                  <a:pt x="66923" y="1539104"/>
                </a:moveTo>
                <a:lnTo>
                  <a:pt x="38149" y="1539104"/>
                </a:lnTo>
                <a:lnTo>
                  <a:pt x="37961" y="1544378"/>
                </a:lnTo>
                <a:lnTo>
                  <a:pt x="64022" y="1544378"/>
                </a:lnTo>
                <a:lnTo>
                  <a:pt x="66923" y="1539104"/>
                </a:lnTo>
                <a:close/>
              </a:path>
            </a:pathLst>
          </a:custGeom>
          <a:solidFill>
            <a:srgbClr val="DD2B1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7" name="object 297"/>
          <p:cNvSpPr/>
          <p:nvPr/>
        </p:nvSpPr>
        <p:spPr>
          <a:xfrm>
            <a:off x="4575229" y="1626509"/>
            <a:ext cx="562610" cy="909955"/>
          </a:xfrm>
          <a:custGeom>
            <a:avLst/>
            <a:gdLst/>
            <a:ahLst/>
            <a:cxnLst/>
            <a:rect l="l" t="t" r="r" b="b"/>
            <a:pathLst>
              <a:path w="562610" h="909955">
                <a:moveTo>
                  <a:pt x="46446" y="846320"/>
                </a:moveTo>
                <a:lnTo>
                  <a:pt x="0" y="897925"/>
                </a:lnTo>
                <a:lnTo>
                  <a:pt x="68452" y="909521"/>
                </a:lnTo>
                <a:lnTo>
                  <a:pt x="59532" y="883903"/>
                </a:lnTo>
                <a:lnTo>
                  <a:pt x="53945" y="883903"/>
                </a:lnTo>
                <a:lnTo>
                  <a:pt x="50986" y="875408"/>
                </a:lnTo>
                <a:lnTo>
                  <a:pt x="55906" y="873489"/>
                </a:lnTo>
                <a:lnTo>
                  <a:pt x="46446" y="846320"/>
                </a:lnTo>
                <a:close/>
              </a:path>
              <a:path w="562610" h="909955">
                <a:moveTo>
                  <a:pt x="55906" y="873489"/>
                </a:moveTo>
                <a:lnTo>
                  <a:pt x="50986" y="875408"/>
                </a:lnTo>
                <a:lnTo>
                  <a:pt x="53945" y="883903"/>
                </a:lnTo>
                <a:lnTo>
                  <a:pt x="58864" y="881985"/>
                </a:lnTo>
                <a:lnTo>
                  <a:pt x="55906" y="873489"/>
                </a:lnTo>
                <a:close/>
              </a:path>
              <a:path w="562610" h="909955">
                <a:moveTo>
                  <a:pt x="58864" y="881985"/>
                </a:moveTo>
                <a:lnTo>
                  <a:pt x="53945" y="883903"/>
                </a:lnTo>
                <a:lnTo>
                  <a:pt x="59532" y="883903"/>
                </a:lnTo>
                <a:lnTo>
                  <a:pt x="58864" y="881985"/>
                </a:lnTo>
                <a:close/>
              </a:path>
              <a:path w="562610" h="909955">
                <a:moveTo>
                  <a:pt x="561790" y="0"/>
                </a:moveTo>
                <a:lnTo>
                  <a:pt x="552797" y="367"/>
                </a:lnTo>
                <a:lnTo>
                  <a:pt x="552852" y="2070"/>
                </a:lnTo>
                <a:lnTo>
                  <a:pt x="552978" y="30419"/>
                </a:lnTo>
                <a:lnTo>
                  <a:pt x="550681" y="87482"/>
                </a:lnTo>
                <a:lnTo>
                  <a:pt x="546461" y="137605"/>
                </a:lnTo>
                <a:lnTo>
                  <a:pt x="538984" y="196623"/>
                </a:lnTo>
                <a:lnTo>
                  <a:pt x="527436" y="262191"/>
                </a:lnTo>
                <a:lnTo>
                  <a:pt x="510955" y="332541"/>
                </a:lnTo>
                <a:lnTo>
                  <a:pt x="488688" y="405913"/>
                </a:lnTo>
                <a:lnTo>
                  <a:pt x="475113" y="443181"/>
                </a:lnTo>
                <a:lnTo>
                  <a:pt x="459773" y="480542"/>
                </a:lnTo>
                <a:lnTo>
                  <a:pt x="442561" y="517776"/>
                </a:lnTo>
                <a:lnTo>
                  <a:pt x="423371" y="554666"/>
                </a:lnTo>
                <a:lnTo>
                  <a:pt x="402090" y="590993"/>
                </a:lnTo>
                <a:lnTo>
                  <a:pt x="378618" y="626536"/>
                </a:lnTo>
                <a:lnTo>
                  <a:pt x="352850" y="661078"/>
                </a:lnTo>
                <a:lnTo>
                  <a:pt x="324676" y="694402"/>
                </a:lnTo>
                <a:lnTo>
                  <a:pt x="293989" y="726292"/>
                </a:lnTo>
                <a:lnTo>
                  <a:pt x="260686" y="756532"/>
                </a:lnTo>
                <a:lnTo>
                  <a:pt x="224650" y="784904"/>
                </a:lnTo>
                <a:lnTo>
                  <a:pt x="185774" y="811194"/>
                </a:lnTo>
                <a:lnTo>
                  <a:pt x="143949" y="835185"/>
                </a:lnTo>
                <a:lnTo>
                  <a:pt x="99057" y="856663"/>
                </a:lnTo>
                <a:lnTo>
                  <a:pt x="55906" y="873489"/>
                </a:lnTo>
                <a:lnTo>
                  <a:pt x="58864" y="881985"/>
                </a:lnTo>
                <a:lnTo>
                  <a:pt x="102628" y="864920"/>
                </a:lnTo>
                <a:lnTo>
                  <a:pt x="148125" y="843155"/>
                </a:lnTo>
                <a:lnTo>
                  <a:pt x="190533" y="818833"/>
                </a:lnTo>
                <a:lnTo>
                  <a:pt x="229956" y="792176"/>
                </a:lnTo>
                <a:lnTo>
                  <a:pt x="266496" y="763408"/>
                </a:lnTo>
                <a:lnTo>
                  <a:pt x="300261" y="732750"/>
                </a:lnTo>
                <a:lnTo>
                  <a:pt x="331358" y="700436"/>
                </a:lnTo>
                <a:lnTo>
                  <a:pt x="359898" y="666680"/>
                </a:lnTo>
                <a:lnTo>
                  <a:pt x="385984" y="631713"/>
                </a:lnTo>
                <a:lnTo>
                  <a:pt x="409729" y="595753"/>
                </a:lnTo>
                <a:lnTo>
                  <a:pt x="431247" y="559022"/>
                </a:lnTo>
                <a:lnTo>
                  <a:pt x="450640" y="521743"/>
                </a:lnTo>
                <a:lnTo>
                  <a:pt x="468024" y="484141"/>
                </a:lnTo>
                <a:lnTo>
                  <a:pt x="483508" y="446435"/>
                </a:lnTo>
                <a:lnTo>
                  <a:pt x="497198" y="408837"/>
                </a:lnTo>
                <a:lnTo>
                  <a:pt x="509212" y="371574"/>
                </a:lnTo>
                <a:lnTo>
                  <a:pt x="519652" y="334868"/>
                </a:lnTo>
                <a:lnTo>
                  <a:pt x="536254" y="263991"/>
                </a:lnTo>
                <a:lnTo>
                  <a:pt x="547883" y="197963"/>
                </a:lnTo>
                <a:lnTo>
                  <a:pt x="555411" y="138541"/>
                </a:lnTo>
                <a:lnTo>
                  <a:pt x="559735" y="86899"/>
                </a:lnTo>
                <a:lnTo>
                  <a:pt x="561638" y="46273"/>
                </a:lnTo>
                <a:lnTo>
                  <a:pt x="561981" y="30419"/>
                </a:lnTo>
                <a:lnTo>
                  <a:pt x="561858" y="2070"/>
                </a:lnTo>
                <a:lnTo>
                  <a:pt x="561790" y="0"/>
                </a:lnTo>
                <a:close/>
              </a:path>
            </a:pathLst>
          </a:custGeom>
          <a:solidFill>
            <a:srgbClr val="DD2B1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8" name="object 298"/>
          <p:cNvSpPr/>
          <p:nvPr/>
        </p:nvSpPr>
        <p:spPr>
          <a:xfrm>
            <a:off x="5366976" y="1584395"/>
            <a:ext cx="691515" cy="971550"/>
          </a:xfrm>
          <a:custGeom>
            <a:avLst/>
            <a:gdLst/>
            <a:ahLst/>
            <a:cxnLst/>
            <a:rect l="l" t="t" r="r" b="b"/>
            <a:pathLst>
              <a:path w="691514" h="971550">
                <a:moveTo>
                  <a:pt x="652173" y="923981"/>
                </a:moveTo>
                <a:lnTo>
                  <a:pt x="628557" y="940744"/>
                </a:lnTo>
                <a:lnTo>
                  <a:pt x="691056" y="970981"/>
                </a:lnTo>
                <a:lnTo>
                  <a:pt x="686151" y="928284"/>
                </a:lnTo>
                <a:lnTo>
                  <a:pt x="655228" y="928284"/>
                </a:lnTo>
                <a:lnTo>
                  <a:pt x="652173" y="923981"/>
                </a:lnTo>
                <a:close/>
              </a:path>
              <a:path w="691514" h="971550">
                <a:moveTo>
                  <a:pt x="659512" y="918771"/>
                </a:moveTo>
                <a:lnTo>
                  <a:pt x="652173" y="923981"/>
                </a:lnTo>
                <a:lnTo>
                  <a:pt x="655228" y="928284"/>
                </a:lnTo>
                <a:lnTo>
                  <a:pt x="662565" y="923072"/>
                </a:lnTo>
                <a:lnTo>
                  <a:pt x="659512" y="918771"/>
                </a:lnTo>
                <a:close/>
              </a:path>
              <a:path w="691514" h="971550">
                <a:moveTo>
                  <a:pt x="683132" y="902004"/>
                </a:moveTo>
                <a:lnTo>
                  <a:pt x="659512" y="918771"/>
                </a:lnTo>
                <a:lnTo>
                  <a:pt x="662565" y="923072"/>
                </a:lnTo>
                <a:lnTo>
                  <a:pt x="655228" y="928284"/>
                </a:lnTo>
                <a:lnTo>
                  <a:pt x="686151" y="928284"/>
                </a:lnTo>
                <a:lnTo>
                  <a:pt x="683132" y="902004"/>
                </a:lnTo>
                <a:close/>
              </a:path>
              <a:path w="691514" h="971550">
                <a:moveTo>
                  <a:pt x="7336" y="0"/>
                </a:moveTo>
                <a:lnTo>
                  <a:pt x="0" y="5213"/>
                </a:lnTo>
                <a:lnTo>
                  <a:pt x="652173" y="923981"/>
                </a:lnTo>
                <a:lnTo>
                  <a:pt x="659512" y="918771"/>
                </a:lnTo>
                <a:lnTo>
                  <a:pt x="7336" y="0"/>
                </a:lnTo>
                <a:close/>
              </a:path>
            </a:pathLst>
          </a:custGeom>
          <a:solidFill>
            <a:srgbClr val="DD2B1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9" name="object 299"/>
          <p:cNvSpPr txBox="1"/>
          <p:nvPr/>
        </p:nvSpPr>
        <p:spPr>
          <a:xfrm rot="20280000">
            <a:off x="3367458" y="1013340"/>
            <a:ext cx="643076" cy="101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800"/>
              </a:lnSpc>
            </a:pP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STY</a:t>
            </a:r>
            <a:r>
              <a:rPr sz="1200" baseline="3472" dirty="0">
                <a:solidFill>
                  <a:srgbClr val="151616"/>
                </a:solidFill>
                <a:latin typeface="Arial"/>
                <a:cs typeface="Arial"/>
              </a:rPr>
              <a:t>ROFLEX</a:t>
            </a:r>
            <a:endParaRPr sz="1200" baseline="3472">
              <a:latin typeface="Arial"/>
              <a:cs typeface="Arial"/>
            </a:endParaRPr>
          </a:p>
        </p:txBody>
      </p:sp>
      <p:sp>
        <p:nvSpPr>
          <p:cNvPr id="300" name="object 300"/>
          <p:cNvSpPr txBox="1"/>
          <p:nvPr/>
        </p:nvSpPr>
        <p:spPr>
          <a:xfrm rot="20280000">
            <a:off x="3522050" y="1117906"/>
            <a:ext cx="421988" cy="101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800"/>
              </a:lnSpc>
            </a:pP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CAS</a:t>
            </a:r>
            <a:r>
              <a:rPr sz="1200" baseline="3472" dirty="0">
                <a:solidFill>
                  <a:srgbClr val="151616"/>
                </a:solidFill>
                <a:latin typeface="Arial"/>
                <a:cs typeface="Arial"/>
              </a:rPr>
              <a:t>ING</a:t>
            </a:r>
            <a:endParaRPr sz="1200" baseline="3472">
              <a:latin typeface="Arial"/>
              <a:cs typeface="Arial"/>
            </a:endParaRPr>
          </a:p>
        </p:txBody>
      </p:sp>
      <p:sp>
        <p:nvSpPr>
          <p:cNvPr id="301" name="object 301"/>
          <p:cNvSpPr txBox="1"/>
          <p:nvPr/>
        </p:nvSpPr>
        <p:spPr>
          <a:xfrm>
            <a:off x="5099196" y="1923551"/>
            <a:ext cx="444500" cy="26098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45085" marR="5080" indent="-33020">
              <a:lnSpc>
                <a:spcPts val="890"/>
              </a:lnSpc>
              <a:spcBef>
                <a:spcPts val="185"/>
              </a:spcBef>
            </a:pPr>
            <a:r>
              <a:rPr sz="800" spc="25" dirty="0">
                <a:solidFill>
                  <a:srgbClr val="151616"/>
                </a:solidFill>
                <a:latin typeface="Arial"/>
                <a:cs typeface="Arial"/>
              </a:rPr>
              <a:t>KEV</a:t>
            </a:r>
            <a:r>
              <a:rPr sz="800" spc="15" dirty="0">
                <a:solidFill>
                  <a:srgbClr val="151616"/>
                </a:solidFill>
                <a:latin typeface="Arial"/>
                <a:cs typeface="Arial"/>
              </a:rPr>
              <a:t>L</a:t>
            </a:r>
            <a:r>
              <a:rPr sz="800" spc="25" dirty="0">
                <a:solidFill>
                  <a:srgbClr val="151616"/>
                </a:solidFill>
                <a:latin typeface="Arial"/>
                <a:cs typeface="Arial"/>
              </a:rPr>
              <a:t>A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R  </a:t>
            </a:r>
            <a:r>
              <a:rPr sz="800" spc="15" dirty="0">
                <a:solidFill>
                  <a:srgbClr val="151616"/>
                </a:solidFill>
                <a:latin typeface="Arial"/>
                <a:cs typeface="Arial"/>
              </a:rPr>
              <a:t>STRAP</a:t>
            </a:r>
            <a:endParaRPr sz="800">
              <a:latin typeface="Arial"/>
              <a:cs typeface="Arial"/>
            </a:endParaRPr>
          </a:p>
        </p:txBody>
      </p:sp>
      <p:sp>
        <p:nvSpPr>
          <p:cNvPr id="302" name="object 302"/>
          <p:cNvSpPr txBox="1"/>
          <p:nvPr/>
        </p:nvSpPr>
        <p:spPr>
          <a:xfrm>
            <a:off x="3398180" y="3984128"/>
            <a:ext cx="1598930" cy="82994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81305">
              <a:lnSpc>
                <a:spcPct val="100000"/>
              </a:lnSpc>
              <a:spcBef>
                <a:spcPts val="100"/>
              </a:spcBef>
            </a:pPr>
            <a:r>
              <a:rPr sz="900" spc="15" dirty="0">
                <a:solidFill>
                  <a:srgbClr val="151616"/>
                </a:solidFill>
                <a:latin typeface="Arial"/>
                <a:cs typeface="Arial"/>
              </a:rPr>
              <a:t>TESTING</a:t>
            </a:r>
            <a:r>
              <a:rPr sz="900" spc="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900" spc="15" dirty="0">
                <a:solidFill>
                  <a:srgbClr val="151616"/>
                </a:solidFill>
                <a:latin typeface="Arial"/>
                <a:cs typeface="Arial"/>
              </a:rPr>
              <a:t>KEVLAR</a:t>
            </a:r>
            <a:endParaRPr sz="900">
              <a:latin typeface="Arial"/>
              <a:cs typeface="Arial"/>
            </a:endParaRPr>
          </a:p>
          <a:p>
            <a:pPr marL="12700" marR="5080">
              <a:lnSpc>
                <a:spcPts val="890"/>
              </a:lnSpc>
              <a:spcBef>
                <a:spcPts val="805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When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testing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a sample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of </a:t>
            </a:r>
            <a:r>
              <a:rPr sz="800" spc="-10" dirty="0">
                <a:solidFill>
                  <a:srgbClr val="151616"/>
                </a:solidFill>
                <a:latin typeface="Arial"/>
                <a:cs typeface="Arial"/>
              </a:rPr>
              <a:t>kevlar,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with a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scissors, I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found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that it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was  extremely diﬃcult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to cut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and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after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a  short time the scissors became  blunt.</a:t>
            </a:r>
            <a:endParaRPr sz="800">
              <a:latin typeface="Arial"/>
              <a:cs typeface="Arial"/>
            </a:endParaRPr>
          </a:p>
        </p:txBody>
      </p:sp>
      <p:sp>
        <p:nvSpPr>
          <p:cNvPr id="303" name="object 303"/>
          <p:cNvSpPr txBox="1"/>
          <p:nvPr/>
        </p:nvSpPr>
        <p:spPr>
          <a:xfrm>
            <a:off x="5560352" y="3979365"/>
            <a:ext cx="1700530" cy="6032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14629">
              <a:lnSpc>
                <a:spcPct val="100000"/>
              </a:lnSpc>
              <a:spcBef>
                <a:spcPts val="100"/>
              </a:spcBef>
            </a:pPr>
            <a:r>
              <a:rPr sz="900" u="sng" spc="1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TESTING</a:t>
            </a:r>
            <a:r>
              <a:rPr sz="900" u="sng" spc="2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 </a:t>
            </a:r>
            <a:r>
              <a:rPr sz="900" u="sng" spc="1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RUBBER</a:t>
            </a:r>
            <a:endParaRPr sz="900">
              <a:latin typeface="Arial"/>
              <a:cs typeface="Arial"/>
            </a:endParaRPr>
          </a:p>
          <a:p>
            <a:pPr marL="12700" marR="5080" algn="just">
              <a:lnSpc>
                <a:spcPts val="890"/>
              </a:lnSpc>
              <a:spcBef>
                <a:spcPts val="805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When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testing </a:t>
            </a:r>
            <a:r>
              <a:rPr sz="800" spc="-10" dirty="0">
                <a:solidFill>
                  <a:srgbClr val="151616"/>
                </a:solidFill>
                <a:latin typeface="Arial"/>
                <a:cs typeface="Arial"/>
              </a:rPr>
              <a:t>rubber,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it cut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extremely  easily with a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scissors. </a:t>
            </a:r>
            <a:r>
              <a:rPr sz="800" spc="-15" dirty="0">
                <a:solidFill>
                  <a:srgbClr val="151616"/>
                </a:solidFill>
                <a:latin typeface="Arial"/>
                <a:cs typeface="Arial"/>
              </a:rPr>
              <a:t>Very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little eﬀort  was required.</a:t>
            </a:r>
            <a:endParaRPr sz="800">
              <a:latin typeface="Arial"/>
              <a:cs typeface="Arial"/>
            </a:endParaRPr>
          </a:p>
        </p:txBody>
      </p:sp>
      <p:sp>
        <p:nvSpPr>
          <p:cNvPr id="304" name="object 304"/>
          <p:cNvSpPr txBox="1"/>
          <p:nvPr/>
        </p:nvSpPr>
        <p:spPr>
          <a:xfrm>
            <a:off x="3393351" y="4969871"/>
            <a:ext cx="3911600" cy="374650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5080" algn="just">
              <a:lnSpc>
                <a:spcPts val="890"/>
              </a:lnSpc>
              <a:spcBef>
                <a:spcPts val="185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Kevlar</a:t>
            </a:r>
            <a:r>
              <a:rPr sz="800" spc="-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is</a:t>
            </a:r>
            <a:r>
              <a:rPr sz="800" spc="-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800" spc="-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best</a:t>
            </a:r>
            <a:r>
              <a:rPr sz="800" spc="-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choice</a:t>
            </a:r>
            <a:r>
              <a:rPr sz="800" spc="-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for</a:t>
            </a:r>
            <a:r>
              <a:rPr sz="800" spc="-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800" spc="-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strap,</a:t>
            </a:r>
            <a:r>
              <a:rPr sz="800" spc="-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as</a:t>
            </a:r>
            <a:r>
              <a:rPr sz="800" spc="-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it</a:t>
            </a:r>
            <a:r>
              <a:rPr sz="800" spc="-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will</a:t>
            </a:r>
            <a:r>
              <a:rPr sz="800" spc="-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withstand</a:t>
            </a:r>
            <a:r>
              <a:rPr sz="800" spc="-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cutting,</a:t>
            </a:r>
            <a:r>
              <a:rPr sz="800" spc="-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unlike</a:t>
            </a:r>
            <a:r>
              <a:rPr sz="800" spc="-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800" spc="-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rubber</a:t>
            </a:r>
            <a:r>
              <a:rPr sz="800" spc="-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which  will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fail, if it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becomes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torn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or damaged in any </a:t>
            </a:r>
            <a:r>
              <a:rPr sz="800" spc="-20" dirty="0">
                <a:solidFill>
                  <a:srgbClr val="151616"/>
                </a:solidFill>
                <a:latin typeface="Arial"/>
                <a:cs typeface="Arial"/>
              </a:rPr>
              <a:t>way.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Kevlar fulﬁls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material properties  outlined</a:t>
            </a:r>
            <a:r>
              <a:rPr sz="800" spc="-9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in</a:t>
            </a:r>
            <a:r>
              <a:rPr sz="800" spc="-9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my</a:t>
            </a:r>
            <a:r>
              <a:rPr sz="800" spc="-9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speciﬁcation.</a:t>
            </a:r>
            <a:endParaRPr sz="800">
              <a:latin typeface="Arial"/>
              <a:cs typeface="Arial"/>
            </a:endParaRPr>
          </a:p>
        </p:txBody>
      </p:sp>
      <p:sp>
        <p:nvSpPr>
          <p:cNvPr id="305" name="object 305"/>
          <p:cNvSpPr/>
          <p:nvPr/>
        </p:nvSpPr>
        <p:spPr>
          <a:xfrm>
            <a:off x="8675510" y="641361"/>
            <a:ext cx="1705610" cy="1682750"/>
          </a:xfrm>
          <a:custGeom>
            <a:avLst/>
            <a:gdLst/>
            <a:ahLst/>
            <a:cxnLst/>
            <a:rect l="l" t="t" r="r" b="b"/>
            <a:pathLst>
              <a:path w="1705609" h="1682750">
                <a:moveTo>
                  <a:pt x="0" y="0"/>
                </a:moveTo>
                <a:lnTo>
                  <a:pt x="0" y="1682262"/>
                </a:lnTo>
                <a:lnTo>
                  <a:pt x="1705358" y="1682262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6" name="object 306"/>
          <p:cNvSpPr txBox="1"/>
          <p:nvPr/>
        </p:nvSpPr>
        <p:spPr>
          <a:xfrm>
            <a:off x="8749900" y="2630388"/>
            <a:ext cx="194945" cy="285750"/>
          </a:xfrm>
          <a:prstGeom prst="rect">
            <a:avLst/>
          </a:prstGeom>
        </p:spPr>
        <p:txBody>
          <a:bodyPr vert="vert270" wrap="square" lIns="0" tIns="1968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5"/>
              </a:spcBef>
            </a:pPr>
            <a:r>
              <a:rPr sz="950" dirty="0">
                <a:solidFill>
                  <a:srgbClr val="151616"/>
                </a:solidFill>
                <a:latin typeface="Arial"/>
                <a:cs typeface="Arial"/>
              </a:rPr>
              <a:t>RED</a:t>
            </a:r>
            <a:endParaRPr sz="950">
              <a:latin typeface="Arial"/>
              <a:cs typeface="Arial"/>
            </a:endParaRPr>
          </a:p>
        </p:txBody>
      </p:sp>
      <p:sp>
        <p:nvSpPr>
          <p:cNvPr id="307" name="object 307"/>
          <p:cNvSpPr txBox="1"/>
          <p:nvPr/>
        </p:nvSpPr>
        <p:spPr>
          <a:xfrm>
            <a:off x="9157992" y="2370081"/>
            <a:ext cx="196850" cy="538480"/>
          </a:xfrm>
          <a:prstGeom prst="rect">
            <a:avLst/>
          </a:prstGeom>
        </p:spPr>
        <p:txBody>
          <a:bodyPr vert="vert270" wrap="square" lIns="0" tIns="1968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5"/>
              </a:spcBef>
            </a:pPr>
            <a:r>
              <a:rPr sz="950" dirty="0">
                <a:solidFill>
                  <a:srgbClr val="151616"/>
                </a:solidFill>
                <a:latin typeface="Arial"/>
                <a:cs typeface="Arial"/>
              </a:rPr>
              <a:t>YELLOW</a:t>
            </a:r>
            <a:endParaRPr sz="950">
              <a:latin typeface="Arial"/>
              <a:cs typeface="Arial"/>
            </a:endParaRPr>
          </a:p>
        </p:txBody>
      </p:sp>
      <p:sp>
        <p:nvSpPr>
          <p:cNvPr id="308" name="object 308"/>
          <p:cNvSpPr txBox="1"/>
          <p:nvPr/>
        </p:nvSpPr>
        <p:spPr>
          <a:xfrm>
            <a:off x="9568266" y="2562479"/>
            <a:ext cx="195580" cy="347345"/>
          </a:xfrm>
          <a:prstGeom prst="rect">
            <a:avLst/>
          </a:prstGeom>
        </p:spPr>
        <p:txBody>
          <a:bodyPr vert="vert270" wrap="square" lIns="0" tIns="1968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5"/>
              </a:spcBef>
            </a:pPr>
            <a:r>
              <a:rPr sz="950" dirty="0">
                <a:solidFill>
                  <a:srgbClr val="151616"/>
                </a:solidFill>
                <a:latin typeface="Arial"/>
                <a:cs typeface="Arial"/>
              </a:rPr>
              <a:t>BLUE</a:t>
            </a:r>
            <a:endParaRPr sz="950">
              <a:latin typeface="Arial"/>
              <a:cs typeface="Arial"/>
            </a:endParaRPr>
          </a:p>
        </p:txBody>
      </p:sp>
      <p:sp>
        <p:nvSpPr>
          <p:cNvPr id="309" name="object 309"/>
          <p:cNvSpPr txBox="1"/>
          <p:nvPr/>
        </p:nvSpPr>
        <p:spPr>
          <a:xfrm>
            <a:off x="9976849" y="2448666"/>
            <a:ext cx="196850" cy="465455"/>
          </a:xfrm>
          <a:prstGeom prst="rect">
            <a:avLst/>
          </a:prstGeom>
        </p:spPr>
        <p:txBody>
          <a:bodyPr vert="vert270" wrap="square" lIns="0" tIns="203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60"/>
              </a:spcBef>
            </a:pPr>
            <a:r>
              <a:rPr sz="950" dirty="0">
                <a:solidFill>
                  <a:srgbClr val="151616"/>
                </a:solidFill>
                <a:latin typeface="Arial"/>
                <a:cs typeface="Arial"/>
              </a:rPr>
              <a:t>GREEN</a:t>
            </a:r>
            <a:endParaRPr sz="950">
              <a:latin typeface="Arial"/>
              <a:cs typeface="Arial"/>
            </a:endParaRPr>
          </a:p>
        </p:txBody>
      </p:sp>
      <p:sp>
        <p:nvSpPr>
          <p:cNvPr id="310" name="object 310"/>
          <p:cNvSpPr txBox="1"/>
          <p:nvPr/>
        </p:nvSpPr>
        <p:spPr>
          <a:xfrm>
            <a:off x="8409683" y="537230"/>
            <a:ext cx="200025" cy="1710689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200" spc="10" dirty="0">
                <a:solidFill>
                  <a:srgbClr val="151616"/>
                </a:solidFill>
                <a:latin typeface="Arial"/>
                <a:cs typeface="Arial"/>
              </a:rPr>
              <a:t>30</a:t>
            </a:r>
            <a:endParaRPr sz="1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919"/>
              </a:spcBef>
            </a:pPr>
            <a:r>
              <a:rPr sz="1200" spc="10" dirty="0">
                <a:solidFill>
                  <a:srgbClr val="151616"/>
                </a:solidFill>
                <a:latin typeface="Arial"/>
                <a:cs typeface="Arial"/>
              </a:rPr>
              <a:t>25</a:t>
            </a:r>
            <a:endParaRPr sz="1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919"/>
              </a:spcBef>
            </a:pPr>
            <a:r>
              <a:rPr sz="1200" spc="10" dirty="0">
                <a:solidFill>
                  <a:srgbClr val="151616"/>
                </a:solidFill>
                <a:latin typeface="Arial"/>
                <a:cs typeface="Arial"/>
              </a:rPr>
              <a:t>20</a:t>
            </a:r>
            <a:endParaRPr sz="1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925"/>
              </a:spcBef>
            </a:pPr>
            <a:r>
              <a:rPr sz="1200" spc="10" dirty="0">
                <a:solidFill>
                  <a:srgbClr val="151616"/>
                </a:solidFill>
                <a:latin typeface="Arial"/>
                <a:cs typeface="Arial"/>
              </a:rPr>
              <a:t>15</a:t>
            </a:r>
            <a:endParaRPr sz="1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919"/>
              </a:spcBef>
            </a:pPr>
            <a:r>
              <a:rPr sz="1200" spc="10" dirty="0">
                <a:solidFill>
                  <a:srgbClr val="151616"/>
                </a:solidFill>
                <a:latin typeface="Arial"/>
                <a:cs typeface="Arial"/>
              </a:rPr>
              <a:t>10</a:t>
            </a:r>
            <a:endParaRPr sz="1200">
              <a:latin typeface="Arial"/>
              <a:cs typeface="Arial"/>
            </a:endParaRPr>
          </a:p>
          <a:p>
            <a:pPr marL="55880">
              <a:lnSpc>
                <a:spcPct val="100000"/>
              </a:lnSpc>
              <a:spcBef>
                <a:spcPts val="905"/>
              </a:spcBef>
            </a:pPr>
            <a:r>
              <a:rPr sz="1200" spc="10" dirty="0">
                <a:solidFill>
                  <a:srgbClr val="151616"/>
                </a:solidFill>
                <a:latin typeface="Arial"/>
                <a:cs typeface="Arial"/>
              </a:rPr>
              <a:t>5</a:t>
            </a:r>
            <a:endParaRPr sz="1200">
              <a:latin typeface="Arial"/>
              <a:cs typeface="Arial"/>
            </a:endParaRPr>
          </a:p>
        </p:txBody>
      </p:sp>
      <p:sp>
        <p:nvSpPr>
          <p:cNvPr id="311" name="object 311"/>
          <p:cNvSpPr/>
          <p:nvPr/>
        </p:nvSpPr>
        <p:spPr>
          <a:xfrm>
            <a:off x="8638351" y="642297"/>
            <a:ext cx="37465" cy="0"/>
          </a:xfrm>
          <a:custGeom>
            <a:avLst/>
            <a:gdLst/>
            <a:ahLst/>
            <a:cxnLst/>
            <a:rect l="l" t="t" r="r" b="b"/>
            <a:pathLst>
              <a:path w="37465">
                <a:moveTo>
                  <a:pt x="37390" y="0"/>
                </a:moveTo>
                <a:lnTo>
                  <a:pt x="0" y="0"/>
                </a:lnTo>
              </a:path>
            </a:pathLst>
          </a:custGeom>
          <a:ln w="635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2" name="object 312"/>
          <p:cNvSpPr/>
          <p:nvPr/>
        </p:nvSpPr>
        <p:spPr>
          <a:xfrm>
            <a:off x="8638351" y="947429"/>
            <a:ext cx="37465" cy="0"/>
          </a:xfrm>
          <a:custGeom>
            <a:avLst/>
            <a:gdLst/>
            <a:ahLst/>
            <a:cxnLst/>
            <a:rect l="l" t="t" r="r" b="b"/>
            <a:pathLst>
              <a:path w="37465">
                <a:moveTo>
                  <a:pt x="37390" y="0"/>
                </a:moveTo>
                <a:lnTo>
                  <a:pt x="0" y="0"/>
                </a:lnTo>
              </a:path>
            </a:pathLst>
          </a:custGeom>
          <a:ln w="635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3" name="object 313"/>
          <p:cNvSpPr/>
          <p:nvPr/>
        </p:nvSpPr>
        <p:spPr>
          <a:xfrm>
            <a:off x="8638351" y="1253767"/>
            <a:ext cx="37465" cy="0"/>
          </a:xfrm>
          <a:custGeom>
            <a:avLst/>
            <a:gdLst/>
            <a:ahLst/>
            <a:cxnLst/>
            <a:rect l="l" t="t" r="r" b="b"/>
            <a:pathLst>
              <a:path w="37465">
                <a:moveTo>
                  <a:pt x="37390" y="0"/>
                </a:moveTo>
                <a:lnTo>
                  <a:pt x="0" y="0"/>
                </a:lnTo>
              </a:path>
            </a:pathLst>
          </a:custGeom>
          <a:ln w="635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4" name="object 314"/>
          <p:cNvSpPr/>
          <p:nvPr/>
        </p:nvSpPr>
        <p:spPr>
          <a:xfrm>
            <a:off x="8638351" y="1540810"/>
            <a:ext cx="37465" cy="0"/>
          </a:xfrm>
          <a:custGeom>
            <a:avLst/>
            <a:gdLst/>
            <a:ahLst/>
            <a:cxnLst/>
            <a:rect l="l" t="t" r="r" b="b"/>
            <a:pathLst>
              <a:path w="37465">
                <a:moveTo>
                  <a:pt x="37390" y="0"/>
                </a:moveTo>
                <a:lnTo>
                  <a:pt x="0" y="0"/>
                </a:lnTo>
              </a:path>
            </a:pathLst>
          </a:custGeom>
          <a:ln w="635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5" name="object 315"/>
          <p:cNvSpPr/>
          <p:nvPr/>
        </p:nvSpPr>
        <p:spPr>
          <a:xfrm>
            <a:off x="8638351" y="1849557"/>
            <a:ext cx="37465" cy="0"/>
          </a:xfrm>
          <a:custGeom>
            <a:avLst/>
            <a:gdLst/>
            <a:ahLst/>
            <a:cxnLst/>
            <a:rect l="l" t="t" r="r" b="b"/>
            <a:pathLst>
              <a:path w="37465">
                <a:moveTo>
                  <a:pt x="37390" y="0"/>
                </a:moveTo>
                <a:lnTo>
                  <a:pt x="0" y="0"/>
                </a:lnTo>
              </a:path>
            </a:pathLst>
          </a:custGeom>
          <a:ln w="635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6" name="object 316"/>
          <p:cNvSpPr/>
          <p:nvPr/>
        </p:nvSpPr>
        <p:spPr>
          <a:xfrm>
            <a:off x="8638351" y="2147454"/>
            <a:ext cx="37465" cy="0"/>
          </a:xfrm>
          <a:custGeom>
            <a:avLst/>
            <a:gdLst/>
            <a:ahLst/>
            <a:cxnLst/>
            <a:rect l="l" t="t" r="r" b="b"/>
            <a:pathLst>
              <a:path w="37465">
                <a:moveTo>
                  <a:pt x="37390" y="0"/>
                </a:moveTo>
                <a:lnTo>
                  <a:pt x="0" y="0"/>
                </a:lnTo>
              </a:path>
            </a:pathLst>
          </a:custGeom>
          <a:ln w="635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7" name="object 317"/>
          <p:cNvSpPr/>
          <p:nvPr/>
        </p:nvSpPr>
        <p:spPr>
          <a:xfrm>
            <a:off x="8748712" y="825281"/>
            <a:ext cx="164465" cy="402590"/>
          </a:xfrm>
          <a:custGeom>
            <a:avLst/>
            <a:gdLst/>
            <a:ahLst/>
            <a:cxnLst/>
            <a:rect l="l" t="t" r="r" b="b"/>
            <a:pathLst>
              <a:path w="164465" h="402590">
                <a:moveTo>
                  <a:pt x="122094" y="401528"/>
                </a:moveTo>
                <a:lnTo>
                  <a:pt x="54673" y="401528"/>
                </a:lnTo>
                <a:lnTo>
                  <a:pt x="99471" y="402437"/>
                </a:lnTo>
                <a:lnTo>
                  <a:pt x="121870" y="401984"/>
                </a:lnTo>
                <a:lnTo>
                  <a:pt x="122094" y="401528"/>
                </a:lnTo>
                <a:close/>
              </a:path>
              <a:path w="164465" h="402590">
                <a:moveTo>
                  <a:pt x="10479" y="0"/>
                </a:moveTo>
                <a:lnTo>
                  <a:pt x="20317" y="35415"/>
                </a:lnTo>
                <a:lnTo>
                  <a:pt x="56337" y="124408"/>
                </a:lnTo>
                <a:lnTo>
                  <a:pt x="66175" y="159825"/>
                </a:lnTo>
                <a:lnTo>
                  <a:pt x="63696" y="192577"/>
                </a:lnTo>
                <a:lnTo>
                  <a:pt x="51961" y="221268"/>
                </a:lnTo>
                <a:lnTo>
                  <a:pt x="35348" y="247574"/>
                </a:lnTo>
                <a:lnTo>
                  <a:pt x="18232" y="273171"/>
                </a:lnTo>
                <a:lnTo>
                  <a:pt x="4991" y="299734"/>
                </a:lnTo>
                <a:lnTo>
                  <a:pt x="0" y="328940"/>
                </a:lnTo>
                <a:lnTo>
                  <a:pt x="7635" y="362465"/>
                </a:lnTo>
                <a:lnTo>
                  <a:pt x="32274" y="401984"/>
                </a:lnTo>
                <a:lnTo>
                  <a:pt x="54673" y="401528"/>
                </a:lnTo>
                <a:lnTo>
                  <a:pt x="122094" y="401528"/>
                </a:lnTo>
                <a:lnTo>
                  <a:pt x="141776" y="361547"/>
                </a:lnTo>
                <a:lnTo>
                  <a:pt x="155647" y="318157"/>
                </a:lnTo>
                <a:lnTo>
                  <a:pt x="163160" y="272942"/>
                </a:lnTo>
                <a:lnTo>
                  <a:pt x="163990" y="227028"/>
                </a:lnTo>
                <a:lnTo>
                  <a:pt x="157813" y="181542"/>
                </a:lnTo>
                <a:lnTo>
                  <a:pt x="144305" y="137612"/>
                </a:lnTo>
                <a:lnTo>
                  <a:pt x="123141" y="96366"/>
                </a:lnTo>
                <a:lnTo>
                  <a:pt x="93999" y="58930"/>
                </a:lnTo>
                <a:lnTo>
                  <a:pt x="56553" y="26432"/>
                </a:lnTo>
                <a:lnTo>
                  <a:pt x="10479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8" name="object 318"/>
          <p:cNvSpPr/>
          <p:nvPr/>
        </p:nvSpPr>
        <p:spPr>
          <a:xfrm>
            <a:off x="8748712" y="825281"/>
            <a:ext cx="164465" cy="402590"/>
          </a:xfrm>
          <a:custGeom>
            <a:avLst/>
            <a:gdLst/>
            <a:ahLst/>
            <a:cxnLst/>
            <a:rect l="l" t="t" r="r" b="b"/>
            <a:pathLst>
              <a:path w="164465" h="402590">
                <a:moveTo>
                  <a:pt x="10479" y="0"/>
                </a:moveTo>
                <a:lnTo>
                  <a:pt x="20317" y="35415"/>
                </a:lnTo>
                <a:lnTo>
                  <a:pt x="38327" y="79911"/>
                </a:lnTo>
                <a:lnTo>
                  <a:pt x="56337" y="124408"/>
                </a:lnTo>
                <a:lnTo>
                  <a:pt x="66175" y="159825"/>
                </a:lnTo>
                <a:lnTo>
                  <a:pt x="63696" y="192577"/>
                </a:lnTo>
                <a:lnTo>
                  <a:pt x="51961" y="221268"/>
                </a:lnTo>
                <a:lnTo>
                  <a:pt x="35348" y="247574"/>
                </a:lnTo>
                <a:lnTo>
                  <a:pt x="18232" y="273171"/>
                </a:lnTo>
                <a:lnTo>
                  <a:pt x="4991" y="299734"/>
                </a:lnTo>
                <a:lnTo>
                  <a:pt x="0" y="328940"/>
                </a:lnTo>
                <a:lnTo>
                  <a:pt x="7635" y="362465"/>
                </a:lnTo>
                <a:lnTo>
                  <a:pt x="32274" y="401984"/>
                </a:lnTo>
                <a:lnTo>
                  <a:pt x="54673" y="401528"/>
                </a:lnTo>
                <a:lnTo>
                  <a:pt x="77072" y="401982"/>
                </a:lnTo>
                <a:lnTo>
                  <a:pt x="99471" y="402437"/>
                </a:lnTo>
                <a:lnTo>
                  <a:pt x="121870" y="401984"/>
                </a:lnTo>
                <a:lnTo>
                  <a:pt x="141776" y="361547"/>
                </a:lnTo>
                <a:lnTo>
                  <a:pt x="155647" y="318157"/>
                </a:lnTo>
                <a:lnTo>
                  <a:pt x="163160" y="272942"/>
                </a:lnTo>
                <a:lnTo>
                  <a:pt x="163990" y="227028"/>
                </a:lnTo>
                <a:lnTo>
                  <a:pt x="157813" y="181542"/>
                </a:lnTo>
                <a:lnTo>
                  <a:pt x="144305" y="137612"/>
                </a:lnTo>
                <a:lnTo>
                  <a:pt x="123141" y="96366"/>
                </a:lnTo>
                <a:lnTo>
                  <a:pt x="93999" y="58930"/>
                </a:lnTo>
                <a:lnTo>
                  <a:pt x="56553" y="26432"/>
                </a:lnTo>
                <a:lnTo>
                  <a:pt x="10479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9" name="object 319"/>
          <p:cNvSpPr/>
          <p:nvPr/>
        </p:nvSpPr>
        <p:spPr>
          <a:xfrm>
            <a:off x="8768794" y="1222451"/>
            <a:ext cx="113866" cy="150073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0" name="object 320"/>
          <p:cNvSpPr/>
          <p:nvPr/>
        </p:nvSpPr>
        <p:spPr>
          <a:xfrm>
            <a:off x="8772394" y="1366462"/>
            <a:ext cx="106680" cy="950594"/>
          </a:xfrm>
          <a:custGeom>
            <a:avLst/>
            <a:gdLst/>
            <a:ahLst/>
            <a:cxnLst/>
            <a:rect l="l" t="t" r="r" b="b"/>
            <a:pathLst>
              <a:path w="106679" h="950594">
                <a:moveTo>
                  <a:pt x="0" y="0"/>
                </a:moveTo>
                <a:lnTo>
                  <a:pt x="36438" y="950508"/>
                </a:lnTo>
                <a:lnTo>
                  <a:pt x="86287" y="950526"/>
                </a:lnTo>
                <a:lnTo>
                  <a:pt x="106667" y="76"/>
                </a:lnTo>
                <a:lnTo>
                  <a:pt x="0" y="0"/>
                </a:lnTo>
                <a:close/>
              </a:path>
            </a:pathLst>
          </a:custGeom>
          <a:solidFill>
            <a:srgbClr val="CC663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1" name="object 321"/>
          <p:cNvSpPr/>
          <p:nvPr/>
        </p:nvSpPr>
        <p:spPr>
          <a:xfrm>
            <a:off x="8772394" y="1366462"/>
            <a:ext cx="106680" cy="950594"/>
          </a:xfrm>
          <a:custGeom>
            <a:avLst/>
            <a:gdLst/>
            <a:ahLst/>
            <a:cxnLst/>
            <a:rect l="l" t="t" r="r" b="b"/>
            <a:pathLst>
              <a:path w="106679" h="950594">
                <a:moveTo>
                  <a:pt x="36438" y="950508"/>
                </a:moveTo>
                <a:lnTo>
                  <a:pt x="86287" y="950526"/>
                </a:lnTo>
                <a:lnTo>
                  <a:pt x="106667" y="76"/>
                </a:lnTo>
                <a:lnTo>
                  <a:pt x="0" y="0"/>
                </a:lnTo>
                <a:lnTo>
                  <a:pt x="36438" y="950508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2" name="object 322"/>
          <p:cNvSpPr/>
          <p:nvPr/>
        </p:nvSpPr>
        <p:spPr>
          <a:xfrm>
            <a:off x="9160568" y="1228831"/>
            <a:ext cx="164465" cy="294005"/>
          </a:xfrm>
          <a:custGeom>
            <a:avLst/>
            <a:gdLst/>
            <a:ahLst/>
            <a:cxnLst/>
            <a:rect l="l" t="t" r="r" b="b"/>
            <a:pathLst>
              <a:path w="164465" h="294005">
                <a:moveTo>
                  <a:pt x="121759" y="292902"/>
                </a:moveTo>
                <a:lnTo>
                  <a:pt x="54344" y="292902"/>
                </a:lnTo>
                <a:lnTo>
                  <a:pt x="99142" y="293565"/>
                </a:lnTo>
                <a:lnTo>
                  <a:pt x="121541" y="293234"/>
                </a:lnTo>
                <a:lnTo>
                  <a:pt x="121759" y="292902"/>
                </a:lnTo>
                <a:close/>
              </a:path>
              <a:path w="164465" h="294005">
                <a:moveTo>
                  <a:pt x="10150" y="0"/>
                </a:moveTo>
                <a:lnTo>
                  <a:pt x="19987" y="25834"/>
                </a:lnTo>
                <a:lnTo>
                  <a:pt x="56008" y="90751"/>
                </a:lnTo>
                <a:lnTo>
                  <a:pt x="65846" y="116586"/>
                </a:lnTo>
                <a:lnTo>
                  <a:pt x="62155" y="143620"/>
                </a:lnTo>
                <a:lnTo>
                  <a:pt x="47192" y="167014"/>
                </a:lnTo>
                <a:lnTo>
                  <a:pt x="27490" y="188592"/>
                </a:lnTo>
                <a:lnTo>
                  <a:pt x="9582" y="210177"/>
                </a:lnTo>
                <a:lnTo>
                  <a:pt x="0" y="233596"/>
                </a:lnTo>
                <a:lnTo>
                  <a:pt x="5276" y="260674"/>
                </a:lnTo>
                <a:lnTo>
                  <a:pt x="31945" y="293234"/>
                </a:lnTo>
                <a:lnTo>
                  <a:pt x="54344" y="292902"/>
                </a:lnTo>
                <a:lnTo>
                  <a:pt x="121759" y="292902"/>
                </a:lnTo>
                <a:lnTo>
                  <a:pt x="143292" y="260311"/>
                </a:lnTo>
                <a:lnTo>
                  <a:pt x="157548" y="224842"/>
                </a:lnTo>
                <a:lnTo>
                  <a:pt x="163866" y="187954"/>
                </a:lnTo>
                <a:lnTo>
                  <a:pt x="161800" y="150775"/>
                </a:lnTo>
                <a:lnTo>
                  <a:pt x="150905" y="114433"/>
                </a:lnTo>
                <a:lnTo>
                  <a:pt x="130737" y="80057"/>
                </a:lnTo>
                <a:lnTo>
                  <a:pt x="100852" y="48774"/>
                </a:lnTo>
                <a:lnTo>
                  <a:pt x="60805" y="21712"/>
                </a:lnTo>
                <a:lnTo>
                  <a:pt x="10150" y="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3" name="object 323"/>
          <p:cNvSpPr/>
          <p:nvPr/>
        </p:nvSpPr>
        <p:spPr>
          <a:xfrm>
            <a:off x="9160568" y="1228831"/>
            <a:ext cx="164465" cy="294005"/>
          </a:xfrm>
          <a:custGeom>
            <a:avLst/>
            <a:gdLst/>
            <a:ahLst/>
            <a:cxnLst/>
            <a:rect l="l" t="t" r="r" b="b"/>
            <a:pathLst>
              <a:path w="164465" h="294005">
                <a:moveTo>
                  <a:pt x="10150" y="0"/>
                </a:moveTo>
                <a:lnTo>
                  <a:pt x="19987" y="25834"/>
                </a:lnTo>
                <a:lnTo>
                  <a:pt x="37998" y="58292"/>
                </a:lnTo>
                <a:lnTo>
                  <a:pt x="56008" y="90751"/>
                </a:lnTo>
                <a:lnTo>
                  <a:pt x="65846" y="116586"/>
                </a:lnTo>
                <a:lnTo>
                  <a:pt x="62155" y="143620"/>
                </a:lnTo>
                <a:lnTo>
                  <a:pt x="47192" y="167014"/>
                </a:lnTo>
                <a:lnTo>
                  <a:pt x="27490" y="188592"/>
                </a:lnTo>
                <a:lnTo>
                  <a:pt x="9582" y="210177"/>
                </a:lnTo>
                <a:lnTo>
                  <a:pt x="0" y="233596"/>
                </a:lnTo>
                <a:lnTo>
                  <a:pt x="5276" y="260674"/>
                </a:lnTo>
                <a:lnTo>
                  <a:pt x="31945" y="293234"/>
                </a:lnTo>
                <a:lnTo>
                  <a:pt x="54344" y="292902"/>
                </a:lnTo>
                <a:lnTo>
                  <a:pt x="76743" y="293234"/>
                </a:lnTo>
                <a:lnTo>
                  <a:pt x="99142" y="293565"/>
                </a:lnTo>
                <a:lnTo>
                  <a:pt x="121541" y="293234"/>
                </a:lnTo>
                <a:lnTo>
                  <a:pt x="143292" y="260311"/>
                </a:lnTo>
                <a:lnTo>
                  <a:pt x="157548" y="224842"/>
                </a:lnTo>
                <a:lnTo>
                  <a:pt x="163866" y="187954"/>
                </a:lnTo>
                <a:lnTo>
                  <a:pt x="161800" y="150775"/>
                </a:lnTo>
                <a:lnTo>
                  <a:pt x="150905" y="114433"/>
                </a:lnTo>
                <a:lnTo>
                  <a:pt x="130737" y="80057"/>
                </a:lnTo>
                <a:lnTo>
                  <a:pt x="100852" y="48774"/>
                </a:lnTo>
                <a:lnTo>
                  <a:pt x="60805" y="21712"/>
                </a:lnTo>
                <a:lnTo>
                  <a:pt x="1015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4" name="object 324"/>
          <p:cNvSpPr/>
          <p:nvPr/>
        </p:nvSpPr>
        <p:spPr>
          <a:xfrm>
            <a:off x="9180320" y="1517582"/>
            <a:ext cx="113868" cy="111419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5" name="object 325"/>
          <p:cNvSpPr/>
          <p:nvPr/>
        </p:nvSpPr>
        <p:spPr>
          <a:xfrm>
            <a:off x="9183920" y="1623607"/>
            <a:ext cx="106680" cy="693420"/>
          </a:xfrm>
          <a:custGeom>
            <a:avLst/>
            <a:gdLst/>
            <a:ahLst/>
            <a:cxnLst/>
            <a:rect l="l" t="t" r="r" b="b"/>
            <a:pathLst>
              <a:path w="106679" h="693419">
                <a:moveTo>
                  <a:pt x="0" y="0"/>
                </a:moveTo>
                <a:lnTo>
                  <a:pt x="36440" y="693370"/>
                </a:lnTo>
                <a:lnTo>
                  <a:pt x="86289" y="693370"/>
                </a:lnTo>
                <a:lnTo>
                  <a:pt x="106668" y="53"/>
                </a:lnTo>
                <a:lnTo>
                  <a:pt x="0" y="0"/>
                </a:lnTo>
                <a:close/>
              </a:path>
            </a:pathLst>
          </a:custGeom>
          <a:solidFill>
            <a:srgbClr val="CC663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6" name="object 326"/>
          <p:cNvSpPr/>
          <p:nvPr/>
        </p:nvSpPr>
        <p:spPr>
          <a:xfrm>
            <a:off x="9183920" y="1623607"/>
            <a:ext cx="106680" cy="693420"/>
          </a:xfrm>
          <a:custGeom>
            <a:avLst/>
            <a:gdLst/>
            <a:ahLst/>
            <a:cxnLst/>
            <a:rect l="l" t="t" r="r" b="b"/>
            <a:pathLst>
              <a:path w="106679" h="693419">
                <a:moveTo>
                  <a:pt x="36440" y="693370"/>
                </a:moveTo>
                <a:lnTo>
                  <a:pt x="86288" y="693381"/>
                </a:lnTo>
                <a:lnTo>
                  <a:pt x="106668" y="53"/>
                </a:lnTo>
                <a:lnTo>
                  <a:pt x="0" y="0"/>
                </a:lnTo>
                <a:lnTo>
                  <a:pt x="36440" y="69337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7" name="object 327"/>
          <p:cNvSpPr/>
          <p:nvPr/>
        </p:nvSpPr>
        <p:spPr>
          <a:xfrm>
            <a:off x="9543865" y="698726"/>
            <a:ext cx="179070" cy="436880"/>
          </a:xfrm>
          <a:custGeom>
            <a:avLst/>
            <a:gdLst/>
            <a:ahLst/>
            <a:cxnLst/>
            <a:rect l="l" t="t" r="r" b="b"/>
            <a:pathLst>
              <a:path w="179070" h="436880">
                <a:moveTo>
                  <a:pt x="132458" y="435592"/>
                </a:moveTo>
                <a:lnTo>
                  <a:pt x="59312" y="435592"/>
                </a:lnTo>
                <a:lnTo>
                  <a:pt x="107911" y="436578"/>
                </a:lnTo>
                <a:lnTo>
                  <a:pt x="132211" y="436086"/>
                </a:lnTo>
                <a:lnTo>
                  <a:pt x="132458" y="435592"/>
                </a:lnTo>
                <a:close/>
              </a:path>
              <a:path w="179070" h="436880">
                <a:moveTo>
                  <a:pt x="11369" y="0"/>
                </a:moveTo>
                <a:lnTo>
                  <a:pt x="22041" y="38419"/>
                </a:lnTo>
                <a:lnTo>
                  <a:pt x="61118" y="134962"/>
                </a:lnTo>
                <a:lnTo>
                  <a:pt x="71792" y="173384"/>
                </a:lnTo>
                <a:lnTo>
                  <a:pt x="69103" y="208914"/>
                </a:lnTo>
                <a:lnTo>
                  <a:pt x="56373" y="240039"/>
                </a:lnTo>
                <a:lnTo>
                  <a:pt x="38349" y="268576"/>
                </a:lnTo>
                <a:lnTo>
                  <a:pt x="19781" y="296345"/>
                </a:lnTo>
                <a:lnTo>
                  <a:pt x="5415" y="325162"/>
                </a:lnTo>
                <a:lnTo>
                  <a:pt x="0" y="356846"/>
                </a:lnTo>
                <a:lnTo>
                  <a:pt x="8282" y="393214"/>
                </a:lnTo>
                <a:lnTo>
                  <a:pt x="35010" y="436086"/>
                </a:lnTo>
                <a:lnTo>
                  <a:pt x="59312" y="435592"/>
                </a:lnTo>
                <a:lnTo>
                  <a:pt x="132458" y="435592"/>
                </a:lnTo>
                <a:lnTo>
                  <a:pt x="152108" y="396358"/>
                </a:lnTo>
                <a:lnTo>
                  <a:pt x="166621" y="353890"/>
                </a:lnTo>
                <a:lnTo>
                  <a:pt x="175486" y="309601"/>
                </a:lnTo>
                <a:lnTo>
                  <a:pt x="178439" y="264411"/>
                </a:lnTo>
                <a:lnTo>
                  <a:pt x="175215" y="219237"/>
                </a:lnTo>
                <a:lnTo>
                  <a:pt x="165550" y="174999"/>
                </a:lnTo>
                <a:lnTo>
                  <a:pt x="149180" y="132615"/>
                </a:lnTo>
                <a:lnTo>
                  <a:pt x="125841" y="93005"/>
                </a:lnTo>
                <a:lnTo>
                  <a:pt x="95269" y="57086"/>
                </a:lnTo>
                <a:lnTo>
                  <a:pt x="57200" y="25778"/>
                </a:lnTo>
                <a:lnTo>
                  <a:pt x="11369" y="0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8" name="object 328"/>
          <p:cNvSpPr/>
          <p:nvPr/>
        </p:nvSpPr>
        <p:spPr>
          <a:xfrm>
            <a:off x="9543865" y="698726"/>
            <a:ext cx="179070" cy="436880"/>
          </a:xfrm>
          <a:custGeom>
            <a:avLst/>
            <a:gdLst/>
            <a:ahLst/>
            <a:cxnLst/>
            <a:rect l="l" t="t" r="r" b="b"/>
            <a:pathLst>
              <a:path w="179070" h="436880">
                <a:moveTo>
                  <a:pt x="11369" y="0"/>
                </a:moveTo>
                <a:lnTo>
                  <a:pt x="22041" y="38419"/>
                </a:lnTo>
                <a:lnTo>
                  <a:pt x="41579" y="86690"/>
                </a:lnTo>
                <a:lnTo>
                  <a:pt x="61118" y="134962"/>
                </a:lnTo>
                <a:lnTo>
                  <a:pt x="71792" y="173384"/>
                </a:lnTo>
                <a:lnTo>
                  <a:pt x="69103" y="208914"/>
                </a:lnTo>
                <a:lnTo>
                  <a:pt x="56373" y="240039"/>
                </a:lnTo>
                <a:lnTo>
                  <a:pt x="38349" y="268576"/>
                </a:lnTo>
                <a:lnTo>
                  <a:pt x="19781" y="296345"/>
                </a:lnTo>
                <a:lnTo>
                  <a:pt x="5415" y="325162"/>
                </a:lnTo>
                <a:lnTo>
                  <a:pt x="0" y="356846"/>
                </a:lnTo>
                <a:lnTo>
                  <a:pt x="8282" y="393214"/>
                </a:lnTo>
                <a:lnTo>
                  <a:pt x="35010" y="436086"/>
                </a:lnTo>
                <a:lnTo>
                  <a:pt x="59312" y="435592"/>
                </a:lnTo>
                <a:lnTo>
                  <a:pt x="83612" y="436085"/>
                </a:lnTo>
                <a:lnTo>
                  <a:pt x="107911" y="436578"/>
                </a:lnTo>
                <a:lnTo>
                  <a:pt x="132211" y="436086"/>
                </a:lnTo>
                <a:lnTo>
                  <a:pt x="152108" y="396358"/>
                </a:lnTo>
                <a:lnTo>
                  <a:pt x="166621" y="353890"/>
                </a:lnTo>
                <a:lnTo>
                  <a:pt x="175486" y="309601"/>
                </a:lnTo>
                <a:lnTo>
                  <a:pt x="178439" y="264411"/>
                </a:lnTo>
                <a:lnTo>
                  <a:pt x="175215" y="219237"/>
                </a:lnTo>
                <a:lnTo>
                  <a:pt x="165550" y="174999"/>
                </a:lnTo>
                <a:lnTo>
                  <a:pt x="149180" y="132615"/>
                </a:lnTo>
                <a:lnTo>
                  <a:pt x="125841" y="93005"/>
                </a:lnTo>
                <a:lnTo>
                  <a:pt x="95269" y="57086"/>
                </a:lnTo>
                <a:lnTo>
                  <a:pt x="57200" y="25778"/>
                </a:lnTo>
                <a:lnTo>
                  <a:pt x="11369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9" name="object 329"/>
          <p:cNvSpPr/>
          <p:nvPr/>
        </p:nvSpPr>
        <p:spPr>
          <a:xfrm>
            <a:off x="9565955" y="1129898"/>
            <a:ext cx="122914" cy="162194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0" name="object 330"/>
          <p:cNvSpPr/>
          <p:nvPr/>
        </p:nvSpPr>
        <p:spPr>
          <a:xfrm>
            <a:off x="9569555" y="1285822"/>
            <a:ext cx="116205" cy="1031240"/>
          </a:xfrm>
          <a:custGeom>
            <a:avLst/>
            <a:gdLst/>
            <a:ahLst/>
            <a:cxnLst/>
            <a:rect l="l" t="t" r="r" b="b"/>
            <a:pathLst>
              <a:path w="116204" h="1031239">
                <a:moveTo>
                  <a:pt x="0" y="0"/>
                </a:moveTo>
                <a:lnTo>
                  <a:pt x="39532" y="1031148"/>
                </a:lnTo>
                <a:lnTo>
                  <a:pt x="93611" y="1031166"/>
                </a:lnTo>
                <a:lnTo>
                  <a:pt x="115714" y="78"/>
                </a:lnTo>
                <a:lnTo>
                  <a:pt x="0" y="0"/>
                </a:lnTo>
                <a:close/>
              </a:path>
            </a:pathLst>
          </a:custGeom>
          <a:solidFill>
            <a:srgbClr val="CC663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1" name="object 331"/>
          <p:cNvSpPr/>
          <p:nvPr/>
        </p:nvSpPr>
        <p:spPr>
          <a:xfrm>
            <a:off x="9569555" y="1285822"/>
            <a:ext cx="116205" cy="1031240"/>
          </a:xfrm>
          <a:custGeom>
            <a:avLst/>
            <a:gdLst/>
            <a:ahLst/>
            <a:cxnLst/>
            <a:rect l="l" t="t" r="r" b="b"/>
            <a:pathLst>
              <a:path w="116204" h="1031239">
                <a:moveTo>
                  <a:pt x="39532" y="1031148"/>
                </a:moveTo>
                <a:lnTo>
                  <a:pt x="93611" y="1031166"/>
                </a:lnTo>
                <a:lnTo>
                  <a:pt x="115714" y="78"/>
                </a:lnTo>
                <a:lnTo>
                  <a:pt x="0" y="0"/>
                </a:lnTo>
                <a:lnTo>
                  <a:pt x="39532" y="1031148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2" name="object 332"/>
          <p:cNvSpPr/>
          <p:nvPr/>
        </p:nvSpPr>
        <p:spPr>
          <a:xfrm>
            <a:off x="9976646" y="1052236"/>
            <a:ext cx="164465" cy="341630"/>
          </a:xfrm>
          <a:custGeom>
            <a:avLst/>
            <a:gdLst/>
            <a:ahLst/>
            <a:cxnLst/>
            <a:rect l="l" t="t" r="r" b="b"/>
            <a:pathLst>
              <a:path w="164465" h="341630">
                <a:moveTo>
                  <a:pt x="121762" y="340437"/>
                </a:moveTo>
                <a:lnTo>
                  <a:pt x="54345" y="340437"/>
                </a:lnTo>
                <a:lnTo>
                  <a:pt x="99143" y="341207"/>
                </a:lnTo>
                <a:lnTo>
                  <a:pt x="121544" y="340822"/>
                </a:lnTo>
                <a:lnTo>
                  <a:pt x="121762" y="340437"/>
                </a:lnTo>
                <a:close/>
              </a:path>
              <a:path w="164465" h="341630">
                <a:moveTo>
                  <a:pt x="10149" y="0"/>
                </a:moveTo>
                <a:lnTo>
                  <a:pt x="19987" y="30027"/>
                </a:lnTo>
                <a:lnTo>
                  <a:pt x="56009" y="105480"/>
                </a:lnTo>
                <a:lnTo>
                  <a:pt x="65849" y="135507"/>
                </a:lnTo>
                <a:lnTo>
                  <a:pt x="62158" y="166930"/>
                </a:lnTo>
                <a:lnTo>
                  <a:pt x="47194" y="194120"/>
                </a:lnTo>
                <a:lnTo>
                  <a:pt x="27492" y="219199"/>
                </a:lnTo>
                <a:lnTo>
                  <a:pt x="9582" y="244288"/>
                </a:lnTo>
                <a:lnTo>
                  <a:pt x="0" y="271507"/>
                </a:lnTo>
                <a:lnTo>
                  <a:pt x="5276" y="302978"/>
                </a:lnTo>
                <a:lnTo>
                  <a:pt x="31944" y="340822"/>
                </a:lnTo>
                <a:lnTo>
                  <a:pt x="54345" y="340437"/>
                </a:lnTo>
                <a:lnTo>
                  <a:pt x="121762" y="340437"/>
                </a:lnTo>
                <a:lnTo>
                  <a:pt x="143295" y="302557"/>
                </a:lnTo>
                <a:lnTo>
                  <a:pt x="157551" y="261332"/>
                </a:lnTo>
                <a:lnTo>
                  <a:pt x="163869" y="218457"/>
                </a:lnTo>
                <a:lnTo>
                  <a:pt x="161802" y="175245"/>
                </a:lnTo>
                <a:lnTo>
                  <a:pt x="150907" y="133006"/>
                </a:lnTo>
                <a:lnTo>
                  <a:pt x="130739" y="93051"/>
                </a:lnTo>
                <a:lnTo>
                  <a:pt x="100853" y="56690"/>
                </a:lnTo>
                <a:lnTo>
                  <a:pt x="60805" y="25236"/>
                </a:lnTo>
                <a:lnTo>
                  <a:pt x="10149" y="0"/>
                </a:lnTo>
                <a:close/>
              </a:path>
            </a:pathLst>
          </a:custGeom>
          <a:solidFill>
            <a:srgbClr val="66993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3" name="object 333"/>
          <p:cNvSpPr/>
          <p:nvPr/>
        </p:nvSpPr>
        <p:spPr>
          <a:xfrm>
            <a:off x="9976646" y="1052236"/>
            <a:ext cx="164465" cy="341630"/>
          </a:xfrm>
          <a:custGeom>
            <a:avLst/>
            <a:gdLst/>
            <a:ahLst/>
            <a:cxnLst/>
            <a:rect l="l" t="t" r="r" b="b"/>
            <a:pathLst>
              <a:path w="164465" h="341630">
                <a:moveTo>
                  <a:pt x="10149" y="0"/>
                </a:moveTo>
                <a:lnTo>
                  <a:pt x="19987" y="30027"/>
                </a:lnTo>
                <a:lnTo>
                  <a:pt x="37998" y="67753"/>
                </a:lnTo>
                <a:lnTo>
                  <a:pt x="56009" y="105480"/>
                </a:lnTo>
                <a:lnTo>
                  <a:pt x="65849" y="135507"/>
                </a:lnTo>
                <a:lnTo>
                  <a:pt x="62158" y="166930"/>
                </a:lnTo>
                <a:lnTo>
                  <a:pt x="47194" y="194120"/>
                </a:lnTo>
                <a:lnTo>
                  <a:pt x="27492" y="219199"/>
                </a:lnTo>
                <a:lnTo>
                  <a:pt x="9582" y="244288"/>
                </a:lnTo>
                <a:lnTo>
                  <a:pt x="0" y="271507"/>
                </a:lnTo>
                <a:lnTo>
                  <a:pt x="5276" y="302978"/>
                </a:lnTo>
                <a:lnTo>
                  <a:pt x="31944" y="340822"/>
                </a:lnTo>
                <a:lnTo>
                  <a:pt x="54345" y="340437"/>
                </a:lnTo>
                <a:lnTo>
                  <a:pt x="76744" y="340822"/>
                </a:lnTo>
                <a:lnTo>
                  <a:pt x="121544" y="340822"/>
                </a:lnTo>
                <a:lnTo>
                  <a:pt x="143295" y="302557"/>
                </a:lnTo>
                <a:lnTo>
                  <a:pt x="157551" y="261332"/>
                </a:lnTo>
                <a:lnTo>
                  <a:pt x="163869" y="218457"/>
                </a:lnTo>
                <a:lnTo>
                  <a:pt x="161802" y="175245"/>
                </a:lnTo>
                <a:lnTo>
                  <a:pt x="150907" y="133006"/>
                </a:lnTo>
                <a:lnTo>
                  <a:pt x="130739" y="93051"/>
                </a:lnTo>
                <a:lnTo>
                  <a:pt x="100853" y="56690"/>
                </a:lnTo>
                <a:lnTo>
                  <a:pt x="60805" y="25236"/>
                </a:lnTo>
                <a:lnTo>
                  <a:pt x="10149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4" name="object 334"/>
          <p:cNvSpPr/>
          <p:nvPr/>
        </p:nvSpPr>
        <p:spPr>
          <a:xfrm>
            <a:off x="9996397" y="1388434"/>
            <a:ext cx="113866" cy="128332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5" name="object 335"/>
          <p:cNvSpPr/>
          <p:nvPr/>
        </p:nvSpPr>
        <p:spPr>
          <a:xfrm>
            <a:off x="9999998" y="1511081"/>
            <a:ext cx="106680" cy="806450"/>
          </a:xfrm>
          <a:custGeom>
            <a:avLst/>
            <a:gdLst/>
            <a:ahLst/>
            <a:cxnLst/>
            <a:rect l="l" t="t" r="r" b="b"/>
            <a:pathLst>
              <a:path w="106679" h="806450">
                <a:moveTo>
                  <a:pt x="0" y="0"/>
                </a:moveTo>
                <a:lnTo>
                  <a:pt x="36442" y="805892"/>
                </a:lnTo>
                <a:lnTo>
                  <a:pt x="86291" y="805907"/>
                </a:lnTo>
                <a:lnTo>
                  <a:pt x="106667" y="62"/>
                </a:lnTo>
                <a:lnTo>
                  <a:pt x="0" y="0"/>
                </a:lnTo>
                <a:close/>
              </a:path>
            </a:pathLst>
          </a:custGeom>
          <a:solidFill>
            <a:srgbClr val="CC663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6" name="object 336"/>
          <p:cNvSpPr/>
          <p:nvPr/>
        </p:nvSpPr>
        <p:spPr>
          <a:xfrm>
            <a:off x="9999998" y="1511081"/>
            <a:ext cx="106680" cy="806450"/>
          </a:xfrm>
          <a:custGeom>
            <a:avLst/>
            <a:gdLst/>
            <a:ahLst/>
            <a:cxnLst/>
            <a:rect l="l" t="t" r="r" b="b"/>
            <a:pathLst>
              <a:path w="106679" h="806450">
                <a:moveTo>
                  <a:pt x="36442" y="805892"/>
                </a:moveTo>
                <a:lnTo>
                  <a:pt x="86291" y="805907"/>
                </a:lnTo>
                <a:lnTo>
                  <a:pt x="106667" y="62"/>
                </a:lnTo>
                <a:lnTo>
                  <a:pt x="0" y="0"/>
                </a:lnTo>
                <a:lnTo>
                  <a:pt x="36442" y="805892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7" name="object 337"/>
          <p:cNvSpPr/>
          <p:nvPr/>
        </p:nvSpPr>
        <p:spPr>
          <a:xfrm>
            <a:off x="8783501" y="883339"/>
            <a:ext cx="123189" cy="304800"/>
          </a:xfrm>
          <a:custGeom>
            <a:avLst/>
            <a:gdLst/>
            <a:ahLst/>
            <a:cxnLst/>
            <a:rect l="l" t="t" r="r" b="b"/>
            <a:pathLst>
              <a:path w="123190" h="304800">
                <a:moveTo>
                  <a:pt x="90648" y="303586"/>
                </a:moveTo>
                <a:lnTo>
                  <a:pt x="39678" y="303586"/>
                </a:lnTo>
                <a:lnTo>
                  <a:pt x="73550" y="304273"/>
                </a:lnTo>
                <a:lnTo>
                  <a:pt x="90487" y="303930"/>
                </a:lnTo>
                <a:lnTo>
                  <a:pt x="90648" y="303586"/>
                </a:lnTo>
                <a:close/>
              </a:path>
              <a:path w="123190" h="304800">
                <a:moveTo>
                  <a:pt x="6265" y="0"/>
                </a:moveTo>
                <a:lnTo>
                  <a:pt x="13703" y="26776"/>
                </a:lnTo>
                <a:lnTo>
                  <a:pt x="40938" y="94060"/>
                </a:lnTo>
                <a:lnTo>
                  <a:pt x="48377" y="120836"/>
                </a:lnTo>
                <a:lnTo>
                  <a:pt x="44159" y="153110"/>
                </a:lnTo>
                <a:lnTo>
                  <a:pt x="29461" y="180676"/>
                </a:lnTo>
                <a:lnTo>
                  <a:pt x="12126" y="206537"/>
                </a:lnTo>
                <a:lnTo>
                  <a:pt x="0" y="233698"/>
                </a:lnTo>
                <a:lnTo>
                  <a:pt x="924" y="265161"/>
                </a:lnTo>
                <a:lnTo>
                  <a:pt x="22742" y="303930"/>
                </a:lnTo>
                <a:lnTo>
                  <a:pt x="39678" y="303586"/>
                </a:lnTo>
                <a:lnTo>
                  <a:pt x="90648" y="303586"/>
                </a:lnTo>
                <a:lnTo>
                  <a:pt x="108596" y="265332"/>
                </a:lnTo>
                <a:lnTo>
                  <a:pt x="119481" y="223577"/>
                </a:lnTo>
                <a:lnTo>
                  <a:pt x="122662" y="180332"/>
                </a:lnTo>
                <a:lnTo>
                  <a:pt x="117662" y="137260"/>
                </a:lnTo>
                <a:lnTo>
                  <a:pt x="104001" y="96026"/>
                </a:lnTo>
                <a:lnTo>
                  <a:pt x="81200" y="58295"/>
                </a:lnTo>
                <a:lnTo>
                  <a:pt x="48781" y="25731"/>
                </a:lnTo>
                <a:lnTo>
                  <a:pt x="6265" y="0"/>
                </a:lnTo>
                <a:close/>
              </a:path>
            </a:pathLst>
          </a:custGeom>
          <a:solidFill>
            <a:srgbClr val="B30D0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8" name="object 338"/>
          <p:cNvSpPr/>
          <p:nvPr/>
        </p:nvSpPr>
        <p:spPr>
          <a:xfrm>
            <a:off x="9194307" y="1269669"/>
            <a:ext cx="117985" cy="212622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9" name="object 339"/>
          <p:cNvSpPr/>
          <p:nvPr/>
        </p:nvSpPr>
        <p:spPr>
          <a:xfrm>
            <a:off x="9577075" y="742967"/>
            <a:ext cx="134620" cy="334645"/>
          </a:xfrm>
          <a:custGeom>
            <a:avLst/>
            <a:gdLst/>
            <a:ahLst/>
            <a:cxnLst/>
            <a:rect l="l" t="t" r="r" b="b"/>
            <a:pathLst>
              <a:path w="134620" h="334644">
                <a:moveTo>
                  <a:pt x="99553" y="333395"/>
                </a:moveTo>
                <a:lnTo>
                  <a:pt x="43573" y="333395"/>
                </a:lnTo>
                <a:lnTo>
                  <a:pt x="80772" y="334150"/>
                </a:lnTo>
                <a:lnTo>
                  <a:pt x="99371" y="333773"/>
                </a:lnTo>
                <a:lnTo>
                  <a:pt x="99553" y="333395"/>
                </a:lnTo>
                <a:close/>
              </a:path>
              <a:path w="134620" h="334644">
                <a:moveTo>
                  <a:pt x="6880" y="0"/>
                </a:moveTo>
                <a:lnTo>
                  <a:pt x="15047" y="29406"/>
                </a:lnTo>
                <a:lnTo>
                  <a:pt x="44957" y="103297"/>
                </a:lnTo>
                <a:lnTo>
                  <a:pt x="53126" y="132703"/>
                </a:lnTo>
                <a:lnTo>
                  <a:pt x="48494" y="168145"/>
                </a:lnTo>
                <a:lnTo>
                  <a:pt x="32353" y="198417"/>
                </a:lnTo>
                <a:lnTo>
                  <a:pt x="13317" y="226818"/>
                </a:lnTo>
                <a:lnTo>
                  <a:pt x="0" y="256645"/>
                </a:lnTo>
                <a:lnTo>
                  <a:pt x="1014" y="291197"/>
                </a:lnTo>
                <a:lnTo>
                  <a:pt x="24973" y="333773"/>
                </a:lnTo>
                <a:lnTo>
                  <a:pt x="43573" y="333395"/>
                </a:lnTo>
                <a:lnTo>
                  <a:pt x="99553" y="333395"/>
                </a:lnTo>
                <a:lnTo>
                  <a:pt x="117431" y="296299"/>
                </a:lnTo>
                <a:lnTo>
                  <a:pt x="129268" y="255926"/>
                </a:lnTo>
                <a:lnTo>
                  <a:pt x="134513" y="213938"/>
                </a:lnTo>
                <a:lnTo>
                  <a:pt x="132798" y="171619"/>
                </a:lnTo>
                <a:lnTo>
                  <a:pt x="123752" y="130253"/>
                </a:lnTo>
                <a:lnTo>
                  <a:pt x="107006" y="91124"/>
                </a:lnTo>
                <a:lnTo>
                  <a:pt x="82192" y="55516"/>
                </a:lnTo>
                <a:lnTo>
                  <a:pt x="48940" y="24713"/>
                </a:lnTo>
                <a:lnTo>
                  <a:pt x="6880" y="0"/>
                </a:lnTo>
                <a:close/>
              </a:path>
            </a:pathLst>
          </a:custGeom>
          <a:solidFill>
            <a:srgbClr val="0000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0" name="object 340"/>
          <p:cNvSpPr/>
          <p:nvPr/>
        </p:nvSpPr>
        <p:spPr>
          <a:xfrm>
            <a:off x="10019021" y="1101261"/>
            <a:ext cx="107620" cy="225416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1" name="object 341"/>
          <p:cNvSpPr txBox="1"/>
          <p:nvPr/>
        </p:nvSpPr>
        <p:spPr>
          <a:xfrm>
            <a:off x="6145128" y="508960"/>
            <a:ext cx="2165985" cy="1255395"/>
          </a:xfrm>
          <a:prstGeom prst="rect">
            <a:avLst/>
          </a:prstGeom>
        </p:spPr>
        <p:txBody>
          <a:bodyPr vert="horz" wrap="square" lIns="0" tIns="45720" rIns="0" bIns="0" rtlCol="0">
            <a:spAutoFit/>
          </a:bodyPr>
          <a:lstStyle/>
          <a:p>
            <a:pPr marL="443865">
              <a:lnSpc>
                <a:spcPct val="100000"/>
              </a:lnSpc>
              <a:spcBef>
                <a:spcPts val="360"/>
              </a:spcBef>
            </a:pPr>
            <a:r>
              <a:rPr sz="900" u="sng" spc="1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COLOUR</a:t>
            </a:r>
            <a:r>
              <a:rPr sz="900" u="sng" spc="2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 </a:t>
            </a:r>
            <a:r>
              <a:rPr sz="900" u="sng" spc="1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SELECTION</a:t>
            </a:r>
            <a:endParaRPr sz="900">
              <a:latin typeface="Arial"/>
              <a:cs typeface="Arial"/>
            </a:endParaRPr>
          </a:p>
          <a:p>
            <a:pPr marL="12700" marR="10795" algn="just">
              <a:lnSpc>
                <a:spcPts val="890"/>
              </a:lnSpc>
              <a:spcBef>
                <a:spcPts val="320"/>
              </a:spcBef>
            </a:pP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I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showed one hundred construction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students at  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local college,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range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of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colours on </a:t>
            </a:r>
            <a:r>
              <a:rPr sz="800" spc="-10" dirty="0">
                <a:solidFill>
                  <a:srgbClr val="151616"/>
                </a:solidFill>
                <a:latin typeface="Arial"/>
                <a:cs typeface="Arial"/>
              </a:rPr>
              <a:t>oﬀer.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The selection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of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colours was well received, with  blue being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most</a:t>
            </a:r>
            <a:r>
              <a:rPr sz="800" spc="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10" dirty="0">
                <a:solidFill>
                  <a:srgbClr val="151616"/>
                </a:solidFill>
                <a:latin typeface="Arial"/>
                <a:cs typeface="Arial"/>
              </a:rPr>
              <a:t>popular.</a:t>
            </a:r>
            <a:endParaRPr sz="800">
              <a:latin typeface="Arial"/>
              <a:cs typeface="Arial"/>
            </a:endParaRPr>
          </a:p>
          <a:p>
            <a:pPr marL="12700" marR="5080" algn="just">
              <a:lnSpc>
                <a:spcPts val="890"/>
              </a:lnSpc>
              <a:spcBef>
                <a:spcPts val="905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When asked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if 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colour scheme was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most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important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factor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or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operation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/ functions,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92  said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that 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tape measures operation/functions  were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-10" dirty="0">
                <a:solidFill>
                  <a:srgbClr val="151616"/>
                </a:solidFill>
                <a:latin typeface="Arial"/>
                <a:cs typeface="Arial"/>
              </a:rPr>
              <a:t>priority.</a:t>
            </a:r>
            <a:endParaRPr sz="800">
              <a:latin typeface="Arial"/>
              <a:cs typeface="Arial"/>
            </a:endParaRPr>
          </a:p>
        </p:txBody>
      </p:sp>
      <p:sp>
        <p:nvSpPr>
          <p:cNvPr id="342" name="object 342"/>
          <p:cNvSpPr txBox="1"/>
          <p:nvPr/>
        </p:nvSpPr>
        <p:spPr>
          <a:xfrm>
            <a:off x="6145136" y="1843643"/>
            <a:ext cx="2171700" cy="48831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5080">
              <a:lnSpc>
                <a:spcPts val="890"/>
              </a:lnSpc>
              <a:spcBef>
                <a:spcPts val="185"/>
              </a:spcBef>
            </a:pP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My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speciﬁcation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states that 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colour scheme  will be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important. </a:t>
            </a:r>
            <a:r>
              <a:rPr sz="800" spc="-10" dirty="0">
                <a:solidFill>
                  <a:srgbClr val="151616"/>
                </a:solidFill>
                <a:latin typeface="Arial"/>
                <a:cs typeface="Arial"/>
              </a:rPr>
              <a:t>However,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survey suggests  function before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aesthetics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in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of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greater  importance.</a:t>
            </a:r>
            <a:endParaRPr sz="800">
              <a:latin typeface="Arial"/>
              <a:cs typeface="Arial"/>
            </a:endParaRPr>
          </a:p>
        </p:txBody>
      </p:sp>
      <p:sp>
        <p:nvSpPr>
          <p:cNvPr id="343" name="object 343"/>
          <p:cNvSpPr/>
          <p:nvPr/>
        </p:nvSpPr>
        <p:spPr>
          <a:xfrm>
            <a:off x="5474116" y="5584622"/>
            <a:ext cx="2952550" cy="970602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4" name="object 344"/>
          <p:cNvSpPr/>
          <p:nvPr/>
        </p:nvSpPr>
        <p:spPr>
          <a:xfrm>
            <a:off x="5493280" y="6516867"/>
            <a:ext cx="2366934" cy="437122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5" name="object 345"/>
          <p:cNvSpPr txBox="1"/>
          <p:nvPr/>
        </p:nvSpPr>
        <p:spPr>
          <a:xfrm>
            <a:off x="8456559" y="5406868"/>
            <a:ext cx="1877695" cy="1623060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5080">
              <a:lnSpc>
                <a:spcPts val="890"/>
              </a:lnSpc>
              <a:spcBef>
                <a:spcPts val="185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speciﬁcation, is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that 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tape end grip  tends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slip oﬀ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material.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This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usually  happens,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just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when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it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is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time to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read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scale. An improved design was</a:t>
            </a:r>
            <a:r>
              <a:rPr sz="800" spc="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speciﬁed.</a:t>
            </a:r>
            <a:endParaRPr sz="800">
              <a:latin typeface="Arial"/>
              <a:cs typeface="Arial"/>
            </a:endParaRPr>
          </a:p>
          <a:p>
            <a:pPr marL="12700" marR="20955">
              <a:lnSpc>
                <a:spcPts val="890"/>
              </a:lnSpc>
              <a:spcBef>
                <a:spcPts val="910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The redesigned end grip worked well  when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tested. In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9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out of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10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tests, the</a:t>
            </a:r>
            <a:r>
              <a:rPr sz="800" spc="-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end  grip remained in position whilst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tape  was being used, on a typical measuring 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task.</a:t>
            </a:r>
            <a:endParaRPr sz="800">
              <a:latin typeface="Arial"/>
              <a:cs typeface="Arial"/>
            </a:endParaRPr>
          </a:p>
          <a:p>
            <a:pPr marL="12700" marR="72390">
              <a:lnSpc>
                <a:spcPts val="890"/>
              </a:lnSpc>
              <a:spcBef>
                <a:spcPts val="910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The metallic tape remained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straight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and  level when in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use,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allowing a more  accurate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measurement.</a:t>
            </a:r>
            <a:endParaRPr sz="800">
              <a:latin typeface="Arial"/>
              <a:cs typeface="Arial"/>
            </a:endParaRPr>
          </a:p>
        </p:txBody>
      </p:sp>
      <p:sp>
        <p:nvSpPr>
          <p:cNvPr id="346" name="object 346"/>
          <p:cNvSpPr/>
          <p:nvPr/>
        </p:nvSpPr>
        <p:spPr>
          <a:xfrm>
            <a:off x="473796" y="5609357"/>
            <a:ext cx="1107925" cy="1505153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7" name="object 347"/>
          <p:cNvSpPr txBox="1"/>
          <p:nvPr/>
        </p:nvSpPr>
        <p:spPr>
          <a:xfrm>
            <a:off x="380682" y="4901173"/>
            <a:ext cx="2568575" cy="2139950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176530">
              <a:lnSpc>
                <a:spcPts val="890"/>
              </a:lnSpc>
              <a:spcBef>
                <a:spcPts val="185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Conclusion: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Styroﬂex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was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most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appropriate  material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select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for 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casing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of 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tape measure.  Survival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of knocks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and drops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from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everyday use was  more </a:t>
            </a:r>
            <a:r>
              <a:rPr sz="800" spc="-10" dirty="0">
                <a:solidFill>
                  <a:srgbClr val="151616"/>
                </a:solidFill>
                <a:latin typeface="Arial"/>
                <a:cs typeface="Arial"/>
              </a:rPr>
              <a:t>likely.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Styroﬂex ﬁts 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material properties  outlined in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my</a:t>
            </a:r>
            <a:r>
              <a:rPr sz="800" spc="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speciﬁcation.</a:t>
            </a:r>
            <a:endParaRPr sz="800">
              <a:latin typeface="Arial"/>
              <a:cs typeface="Arial"/>
            </a:endParaRPr>
          </a:p>
          <a:p>
            <a:pPr marL="1528445">
              <a:lnSpc>
                <a:spcPct val="100000"/>
              </a:lnSpc>
              <a:spcBef>
                <a:spcPts val="740"/>
              </a:spcBef>
            </a:pPr>
            <a:r>
              <a:rPr sz="1000" u="sng" spc="1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SWING</a:t>
            </a:r>
            <a:r>
              <a:rPr sz="1000" u="sng" spc="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 </a:t>
            </a:r>
            <a:r>
              <a:rPr sz="1000" u="sng" spc="1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TEST</a:t>
            </a:r>
            <a:endParaRPr sz="1000">
              <a:latin typeface="Arial"/>
              <a:cs typeface="Arial"/>
            </a:endParaRPr>
          </a:p>
          <a:p>
            <a:pPr marL="1285240" marR="5080">
              <a:lnSpc>
                <a:spcPts val="890"/>
              </a:lnSpc>
              <a:spcBef>
                <a:spcPts val="360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The kevlar strap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of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the  model was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put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under</a:t>
            </a:r>
            <a:r>
              <a:rPr sz="8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stress,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by swinging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tape  measure round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at</a:t>
            </a:r>
            <a:r>
              <a:rPr sz="800" spc="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speed.</a:t>
            </a:r>
            <a:endParaRPr sz="800">
              <a:latin typeface="Arial"/>
              <a:cs typeface="Arial"/>
            </a:endParaRPr>
          </a:p>
          <a:p>
            <a:pPr marL="1285240" marR="78105">
              <a:lnSpc>
                <a:spcPts val="890"/>
              </a:lnSpc>
              <a:spcBef>
                <a:spcPts val="15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Although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not scientiﬁc, it</a:t>
            </a:r>
            <a:r>
              <a:rPr sz="800" spc="-4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is  a realistic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test,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as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this may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happen during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its lifetime.  The strap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survived and  showed no sign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of fatigue.  This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was repeated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ﬁfty  times.</a:t>
            </a:r>
            <a:endParaRPr sz="800">
              <a:latin typeface="Arial"/>
              <a:cs typeface="Arial"/>
            </a:endParaRPr>
          </a:p>
        </p:txBody>
      </p:sp>
      <p:sp>
        <p:nvSpPr>
          <p:cNvPr id="348" name="object 348"/>
          <p:cNvSpPr/>
          <p:nvPr/>
        </p:nvSpPr>
        <p:spPr>
          <a:xfrm>
            <a:off x="1366027" y="6224734"/>
            <a:ext cx="214617" cy="214351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9" name="object 349"/>
          <p:cNvSpPr/>
          <p:nvPr/>
        </p:nvSpPr>
        <p:spPr>
          <a:xfrm>
            <a:off x="544093" y="6446379"/>
            <a:ext cx="481965" cy="105410"/>
          </a:xfrm>
          <a:custGeom>
            <a:avLst/>
            <a:gdLst/>
            <a:ahLst/>
            <a:cxnLst/>
            <a:rect l="l" t="t" r="r" b="b"/>
            <a:pathLst>
              <a:path w="481965" h="105409">
                <a:moveTo>
                  <a:pt x="480135" y="66553"/>
                </a:moveTo>
                <a:lnTo>
                  <a:pt x="426131" y="66553"/>
                </a:lnTo>
                <a:lnTo>
                  <a:pt x="427054" y="75502"/>
                </a:lnTo>
                <a:lnTo>
                  <a:pt x="421790" y="75904"/>
                </a:lnTo>
                <a:lnTo>
                  <a:pt x="424760" y="104856"/>
                </a:lnTo>
                <a:lnTo>
                  <a:pt x="480135" y="66553"/>
                </a:lnTo>
                <a:close/>
              </a:path>
              <a:path w="481965" h="105409">
                <a:moveTo>
                  <a:pt x="2289" y="0"/>
                </a:moveTo>
                <a:lnTo>
                  <a:pt x="73864" y="26757"/>
                </a:lnTo>
                <a:lnTo>
                  <a:pt x="133257" y="39977"/>
                </a:lnTo>
                <a:lnTo>
                  <a:pt x="183782" y="50270"/>
                </a:lnTo>
                <a:lnTo>
                  <a:pt x="254631" y="62891"/>
                </a:lnTo>
                <a:lnTo>
                  <a:pt x="307328" y="70432"/>
                </a:lnTo>
                <a:lnTo>
                  <a:pt x="357040" y="75379"/>
                </a:lnTo>
                <a:lnTo>
                  <a:pt x="401468" y="76870"/>
                </a:lnTo>
                <a:lnTo>
                  <a:pt x="414719" y="76445"/>
                </a:lnTo>
                <a:lnTo>
                  <a:pt x="421790" y="75904"/>
                </a:lnTo>
                <a:lnTo>
                  <a:pt x="420966" y="67870"/>
                </a:lnTo>
                <a:lnTo>
                  <a:pt x="401345" y="67870"/>
                </a:lnTo>
                <a:lnTo>
                  <a:pt x="387564" y="67812"/>
                </a:lnTo>
                <a:lnTo>
                  <a:pt x="341754" y="65109"/>
                </a:lnTo>
                <a:lnTo>
                  <a:pt x="291199" y="59251"/>
                </a:lnTo>
                <a:lnTo>
                  <a:pt x="220586" y="47980"/>
                </a:lnTo>
                <a:lnTo>
                  <a:pt x="135129" y="31172"/>
                </a:lnTo>
                <a:lnTo>
                  <a:pt x="75895" y="17988"/>
                </a:lnTo>
                <a:lnTo>
                  <a:pt x="30873" y="7225"/>
                </a:lnTo>
                <a:lnTo>
                  <a:pt x="2289" y="0"/>
                </a:lnTo>
                <a:close/>
              </a:path>
              <a:path w="481965" h="105409">
                <a:moveTo>
                  <a:pt x="426131" y="66553"/>
                </a:moveTo>
                <a:lnTo>
                  <a:pt x="420872" y="66954"/>
                </a:lnTo>
                <a:lnTo>
                  <a:pt x="421790" y="75904"/>
                </a:lnTo>
                <a:lnTo>
                  <a:pt x="427054" y="75502"/>
                </a:lnTo>
                <a:lnTo>
                  <a:pt x="426131" y="66553"/>
                </a:lnTo>
                <a:close/>
              </a:path>
              <a:path w="481965" h="105409">
                <a:moveTo>
                  <a:pt x="420872" y="66954"/>
                </a:moveTo>
                <a:lnTo>
                  <a:pt x="414237" y="67459"/>
                </a:lnTo>
                <a:lnTo>
                  <a:pt x="401345" y="67870"/>
                </a:lnTo>
                <a:lnTo>
                  <a:pt x="420966" y="67870"/>
                </a:lnTo>
                <a:lnTo>
                  <a:pt x="420872" y="66954"/>
                </a:lnTo>
                <a:close/>
              </a:path>
              <a:path w="481965" h="105409">
                <a:moveTo>
                  <a:pt x="417931" y="38277"/>
                </a:moveTo>
                <a:lnTo>
                  <a:pt x="420872" y="66954"/>
                </a:lnTo>
                <a:lnTo>
                  <a:pt x="426131" y="66553"/>
                </a:lnTo>
                <a:lnTo>
                  <a:pt x="480135" y="66553"/>
                </a:lnTo>
                <a:lnTo>
                  <a:pt x="481859" y="65360"/>
                </a:lnTo>
                <a:lnTo>
                  <a:pt x="417931" y="38277"/>
                </a:lnTo>
                <a:close/>
              </a:path>
            </a:pathLst>
          </a:custGeom>
          <a:solidFill>
            <a:srgbClr val="DD2B1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0" name="object 350"/>
          <p:cNvSpPr txBox="1"/>
          <p:nvPr/>
        </p:nvSpPr>
        <p:spPr>
          <a:xfrm>
            <a:off x="5544479" y="5866527"/>
            <a:ext cx="53848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10" dirty="0">
                <a:solidFill>
                  <a:srgbClr val="151616"/>
                </a:solidFill>
                <a:latin typeface="Arial"/>
                <a:cs typeface="Arial"/>
              </a:rPr>
              <a:t>END</a:t>
            </a:r>
            <a:r>
              <a:rPr sz="8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10" dirty="0">
                <a:solidFill>
                  <a:srgbClr val="151616"/>
                </a:solidFill>
                <a:latin typeface="Arial"/>
                <a:cs typeface="Arial"/>
              </a:rPr>
              <a:t>GRIP</a:t>
            </a:r>
            <a:endParaRPr sz="800">
              <a:latin typeface="Arial"/>
              <a:cs typeface="Arial"/>
            </a:endParaRPr>
          </a:p>
        </p:txBody>
      </p:sp>
      <p:sp>
        <p:nvSpPr>
          <p:cNvPr id="351" name="object 351"/>
          <p:cNvSpPr/>
          <p:nvPr/>
        </p:nvSpPr>
        <p:spPr>
          <a:xfrm>
            <a:off x="5544737" y="6017183"/>
            <a:ext cx="67310" cy="405130"/>
          </a:xfrm>
          <a:custGeom>
            <a:avLst/>
            <a:gdLst/>
            <a:ahLst/>
            <a:cxnLst/>
            <a:rect l="l" t="t" r="r" b="b"/>
            <a:pathLst>
              <a:path w="67310" h="405129">
                <a:moveTo>
                  <a:pt x="0" y="342997"/>
                </a:moveTo>
                <a:lnTo>
                  <a:pt x="31299" y="404971"/>
                </a:lnTo>
                <a:lnTo>
                  <a:pt x="64350" y="349606"/>
                </a:lnTo>
                <a:lnTo>
                  <a:pt x="37753" y="349606"/>
                </a:lnTo>
                <a:lnTo>
                  <a:pt x="28760" y="349290"/>
                </a:lnTo>
                <a:lnTo>
                  <a:pt x="28946" y="344017"/>
                </a:lnTo>
                <a:lnTo>
                  <a:pt x="0" y="342997"/>
                </a:lnTo>
                <a:close/>
              </a:path>
              <a:path w="67310" h="405129">
                <a:moveTo>
                  <a:pt x="28946" y="344017"/>
                </a:moveTo>
                <a:lnTo>
                  <a:pt x="28760" y="349290"/>
                </a:lnTo>
                <a:lnTo>
                  <a:pt x="37753" y="349606"/>
                </a:lnTo>
                <a:lnTo>
                  <a:pt x="37939" y="344334"/>
                </a:lnTo>
                <a:lnTo>
                  <a:pt x="28946" y="344017"/>
                </a:lnTo>
                <a:close/>
              </a:path>
              <a:path w="67310" h="405129">
                <a:moveTo>
                  <a:pt x="37939" y="344334"/>
                </a:moveTo>
                <a:lnTo>
                  <a:pt x="37753" y="349606"/>
                </a:lnTo>
                <a:lnTo>
                  <a:pt x="64350" y="349606"/>
                </a:lnTo>
                <a:lnTo>
                  <a:pt x="66888" y="345354"/>
                </a:lnTo>
                <a:lnTo>
                  <a:pt x="37939" y="344334"/>
                </a:lnTo>
                <a:close/>
              </a:path>
              <a:path w="67310" h="405129">
                <a:moveTo>
                  <a:pt x="41090" y="0"/>
                </a:moveTo>
                <a:lnTo>
                  <a:pt x="28946" y="344017"/>
                </a:lnTo>
                <a:lnTo>
                  <a:pt x="37939" y="344334"/>
                </a:lnTo>
                <a:lnTo>
                  <a:pt x="50083" y="317"/>
                </a:lnTo>
                <a:lnTo>
                  <a:pt x="41090" y="0"/>
                </a:lnTo>
                <a:close/>
              </a:path>
            </a:pathLst>
          </a:custGeom>
          <a:solidFill>
            <a:srgbClr val="DD2B1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2" name="object 352"/>
          <p:cNvSpPr/>
          <p:nvPr/>
        </p:nvSpPr>
        <p:spPr>
          <a:xfrm>
            <a:off x="2921299" y="5821837"/>
            <a:ext cx="1103116" cy="1224633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3" name="object 353"/>
          <p:cNvSpPr txBox="1"/>
          <p:nvPr/>
        </p:nvSpPr>
        <p:spPr>
          <a:xfrm rot="2700000">
            <a:off x="3478974" y="5917277"/>
            <a:ext cx="130181" cy="488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85"/>
              </a:lnSpc>
            </a:pPr>
            <a:r>
              <a:rPr sz="350" spc="10" dirty="0">
                <a:solidFill>
                  <a:srgbClr val="3C2B98"/>
                </a:solidFill>
                <a:latin typeface="Arial"/>
                <a:cs typeface="Arial"/>
              </a:rPr>
              <a:t>0.00v</a:t>
            </a:r>
            <a:endParaRPr sz="350">
              <a:latin typeface="Arial"/>
              <a:cs typeface="Arial"/>
            </a:endParaRPr>
          </a:p>
        </p:txBody>
      </p:sp>
      <p:sp>
        <p:nvSpPr>
          <p:cNvPr id="354" name="object 354"/>
          <p:cNvSpPr txBox="1"/>
          <p:nvPr/>
        </p:nvSpPr>
        <p:spPr>
          <a:xfrm>
            <a:off x="3625791" y="5537236"/>
            <a:ext cx="1803400" cy="1499235"/>
          </a:xfrm>
          <a:prstGeom prst="rect">
            <a:avLst/>
          </a:prstGeom>
        </p:spPr>
        <p:txBody>
          <a:bodyPr vert="horz" wrap="square" lIns="0" tIns="48260" rIns="0" bIns="0" rtlCol="0">
            <a:spAutoFit/>
          </a:bodyPr>
          <a:lstStyle/>
          <a:p>
            <a:pPr marL="316230">
              <a:lnSpc>
                <a:spcPct val="100000"/>
              </a:lnSpc>
              <a:spcBef>
                <a:spcPts val="380"/>
              </a:spcBef>
            </a:pPr>
            <a:r>
              <a:rPr sz="1000" u="sng" spc="2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CONDUCTIVITY</a:t>
            </a:r>
            <a:r>
              <a:rPr sz="1000" u="sng" spc="-1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 </a:t>
            </a:r>
            <a:r>
              <a:rPr sz="1000" u="sng" spc="1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TEST</a:t>
            </a:r>
            <a:endParaRPr sz="1000">
              <a:latin typeface="Arial"/>
              <a:cs typeface="Arial"/>
            </a:endParaRPr>
          </a:p>
          <a:p>
            <a:pPr marL="12700" marR="88265">
              <a:lnSpc>
                <a:spcPts val="890"/>
              </a:lnSpc>
              <a:spcBef>
                <a:spcPts val="310"/>
              </a:spcBef>
            </a:pP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I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carried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out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a simple conductivity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test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on a sample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of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casing material 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(styroﬂex).</a:t>
            </a:r>
            <a:endParaRPr sz="800">
              <a:latin typeface="Arial"/>
              <a:cs typeface="Arial"/>
            </a:endParaRPr>
          </a:p>
          <a:p>
            <a:pPr marL="12700" marR="234950">
              <a:lnSpc>
                <a:spcPts val="890"/>
              </a:lnSpc>
              <a:spcBef>
                <a:spcPts val="10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The meter showed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that it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did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not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conduct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current at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all, making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it</a:t>
            </a:r>
            <a:r>
              <a:rPr sz="800" spc="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an</a:t>
            </a:r>
            <a:endParaRPr sz="800">
              <a:latin typeface="Arial"/>
              <a:cs typeface="Arial"/>
            </a:endParaRPr>
          </a:p>
          <a:p>
            <a:pPr marL="375920" marR="5080" indent="-195580">
              <a:lnSpc>
                <a:spcPts val="890"/>
              </a:lnSpc>
              <a:spcBef>
                <a:spcPts val="10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excellent insulator. Although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8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low  voltage batteries do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not carry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a  direct health and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safety risk,  the styroﬂex,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will prevent an  accidental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short circuit,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which  is a potential ﬁre</a:t>
            </a:r>
            <a:r>
              <a:rPr sz="800" spc="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hazzard.</a:t>
            </a:r>
            <a:endParaRPr sz="800">
              <a:latin typeface="Arial"/>
              <a:cs typeface="Arial"/>
            </a:endParaRPr>
          </a:p>
        </p:txBody>
      </p:sp>
      <p:sp>
        <p:nvSpPr>
          <p:cNvPr id="355" name="object 355"/>
          <p:cNvSpPr txBox="1"/>
          <p:nvPr/>
        </p:nvSpPr>
        <p:spPr>
          <a:xfrm>
            <a:off x="7447539" y="5267967"/>
            <a:ext cx="276860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u="sng" spc="15" baseline="-8333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END </a:t>
            </a:r>
            <a:r>
              <a:rPr sz="1500" u="sng" spc="22" baseline="-8333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GRIP </a:t>
            </a:r>
            <a:r>
              <a:rPr sz="1500" u="sng" spc="0" baseline="-8333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TEST</a:t>
            </a:r>
            <a:r>
              <a:rPr sz="800" spc="0" dirty="0">
                <a:solidFill>
                  <a:srgbClr val="151616"/>
                </a:solidFill>
                <a:latin typeface="Arial"/>
                <a:cs typeface="Arial"/>
              </a:rPr>
              <a:t>A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standard problem emphasised in</a:t>
            </a:r>
            <a:r>
              <a:rPr sz="800" spc="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endParaRPr sz="800">
              <a:latin typeface="Arial"/>
              <a:cs typeface="Arial"/>
            </a:endParaRPr>
          </a:p>
        </p:txBody>
      </p:sp>
      <p:sp>
        <p:nvSpPr>
          <p:cNvPr id="356" name="object 356"/>
          <p:cNvSpPr/>
          <p:nvPr/>
        </p:nvSpPr>
        <p:spPr>
          <a:xfrm>
            <a:off x="7423850" y="3404080"/>
            <a:ext cx="1591048" cy="1234432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7" name="object 357"/>
          <p:cNvSpPr/>
          <p:nvPr/>
        </p:nvSpPr>
        <p:spPr>
          <a:xfrm>
            <a:off x="7712783" y="3229452"/>
            <a:ext cx="8255" cy="592455"/>
          </a:xfrm>
          <a:custGeom>
            <a:avLst/>
            <a:gdLst/>
            <a:ahLst/>
            <a:cxnLst/>
            <a:rect l="l" t="t" r="r" b="b"/>
            <a:pathLst>
              <a:path w="8254" h="592454">
                <a:moveTo>
                  <a:pt x="0" y="592307"/>
                </a:moveTo>
                <a:lnTo>
                  <a:pt x="7787" y="0"/>
                </a:lnTo>
              </a:path>
            </a:pathLst>
          </a:custGeom>
          <a:ln w="9000">
            <a:solidFill>
              <a:srgbClr val="DD2B1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8" name="object 358"/>
          <p:cNvSpPr/>
          <p:nvPr/>
        </p:nvSpPr>
        <p:spPr>
          <a:xfrm>
            <a:off x="8195386" y="3235798"/>
            <a:ext cx="8255" cy="592455"/>
          </a:xfrm>
          <a:custGeom>
            <a:avLst/>
            <a:gdLst/>
            <a:ahLst/>
            <a:cxnLst/>
            <a:rect l="l" t="t" r="r" b="b"/>
            <a:pathLst>
              <a:path w="8254" h="592454">
                <a:moveTo>
                  <a:pt x="0" y="592307"/>
                </a:moveTo>
                <a:lnTo>
                  <a:pt x="7786" y="0"/>
                </a:lnTo>
              </a:path>
            </a:pathLst>
          </a:custGeom>
          <a:ln w="9000">
            <a:solidFill>
              <a:srgbClr val="DD2B1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9" name="object 359"/>
          <p:cNvSpPr/>
          <p:nvPr/>
        </p:nvSpPr>
        <p:spPr>
          <a:xfrm>
            <a:off x="7719390" y="3285201"/>
            <a:ext cx="482600" cy="74930"/>
          </a:xfrm>
          <a:custGeom>
            <a:avLst/>
            <a:gdLst/>
            <a:ahLst/>
            <a:cxnLst/>
            <a:rect l="l" t="t" r="r" b="b"/>
            <a:pathLst>
              <a:path w="482600" h="74929">
                <a:moveTo>
                  <a:pt x="348696" y="2811"/>
                </a:moveTo>
                <a:lnTo>
                  <a:pt x="348281" y="34320"/>
                </a:lnTo>
                <a:lnTo>
                  <a:pt x="415471" y="35204"/>
                </a:lnTo>
                <a:lnTo>
                  <a:pt x="415357" y="44204"/>
                </a:lnTo>
                <a:lnTo>
                  <a:pt x="348151" y="44204"/>
                </a:lnTo>
                <a:lnTo>
                  <a:pt x="347748" y="74825"/>
                </a:lnTo>
                <a:lnTo>
                  <a:pt x="468350" y="44204"/>
                </a:lnTo>
                <a:lnTo>
                  <a:pt x="415357" y="44204"/>
                </a:lnTo>
                <a:lnTo>
                  <a:pt x="348163" y="43320"/>
                </a:lnTo>
                <a:lnTo>
                  <a:pt x="471834" y="43320"/>
                </a:lnTo>
                <a:lnTo>
                  <a:pt x="482601" y="40586"/>
                </a:lnTo>
                <a:lnTo>
                  <a:pt x="348696" y="2811"/>
                </a:lnTo>
                <a:close/>
              </a:path>
              <a:path w="482600" h="74929">
                <a:moveTo>
                  <a:pt x="134852" y="0"/>
                </a:moveTo>
                <a:lnTo>
                  <a:pt x="0" y="34239"/>
                </a:lnTo>
                <a:lnTo>
                  <a:pt x="133904" y="72014"/>
                </a:lnTo>
                <a:lnTo>
                  <a:pt x="134319" y="40505"/>
                </a:lnTo>
                <a:lnTo>
                  <a:pt x="67128" y="39621"/>
                </a:lnTo>
                <a:lnTo>
                  <a:pt x="67243" y="30622"/>
                </a:lnTo>
                <a:lnTo>
                  <a:pt x="134449" y="30622"/>
                </a:lnTo>
                <a:lnTo>
                  <a:pt x="134852" y="0"/>
                </a:lnTo>
                <a:close/>
              </a:path>
              <a:path w="482600" h="74929">
                <a:moveTo>
                  <a:pt x="348281" y="34320"/>
                </a:moveTo>
                <a:lnTo>
                  <a:pt x="348163" y="43320"/>
                </a:lnTo>
                <a:lnTo>
                  <a:pt x="415357" y="44204"/>
                </a:lnTo>
                <a:lnTo>
                  <a:pt x="415471" y="35204"/>
                </a:lnTo>
                <a:lnTo>
                  <a:pt x="348281" y="34320"/>
                </a:lnTo>
                <a:close/>
              </a:path>
              <a:path w="482600" h="74929">
                <a:moveTo>
                  <a:pt x="134437" y="31506"/>
                </a:moveTo>
                <a:lnTo>
                  <a:pt x="134319" y="40505"/>
                </a:lnTo>
                <a:lnTo>
                  <a:pt x="348163" y="43320"/>
                </a:lnTo>
                <a:lnTo>
                  <a:pt x="348281" y="34320"/>
                </a:lnTo>
                <a:lnTo>
                  <a:pt x="134437" y="31506"/>
                </a:lnTo>
                <a:close/>
              </a:path>
              <a:path w="482600" h="74929">
                <a:moveTo>
                  <a:pt x="67243" y="30622"/>
                </a:moveTo>
                <a:lnTo>
                  <a:pt x="67128" y="39621"/>
                </a:lnTo>
                <a:lnTo>
                  <a:pt x="134319" y="40505"/>
                </a:lnTo>
                <a:lnTo>
                  <a:pt x="134437" y="31506"/>
                </a:lnTo>
                <a:lnTo>
                  <a:pt x="67243" y="30622"/>
                </a:lnTo>
                <a:close/>
              </a:path>
              <a:path w="482600" h="74929">
                <a:moveTo>
                  <a:pt x="134449" y="30622"/>
                </a:moveTo>
                <a:lnTo>
                  <a:pt x="67243" y="30622"/>
                </a:lnTo>
                <a:lnTo>
                  <a:pt x="134437" y="31506"/>
                </a:lnTo>
                <a:lnTo>
                  <a:pt x="134449" y="30622"/>
                </a:lnTo>
                <a:close/>
              </a:path>
            </a:pathLst>
          </a:custGeom>
          <a:solidFill>
            <a:srgbClr val="DD2B1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0" name="object 360"/>
          <p:cNvSpPr txBox="1"/>
          <p:nvPr/>
        </p:nvSpPr>
        <p:spPr>
          <a:xfrm>
            <a:off x="7779495" y="3129155"/>
            <a:ext cx="381000" cy="203835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sz="1000" spc="-5" dirty="0">
                <a:solidFill>
                  <a:srgbClr val="DD2B1C"/>
                </a:solidFill>
                <a:latin typeface="Arial"/>
                <a:cs typeface="Arial"/>
              </a:rPr>
              <a:t>92mm</a:t>
            </a:r>
            <a:endParaRPr sz="1000">
              <a:latin typeface="Arial"/>
              <a:cs typeface="Arial"/>
            </a:endParaRPr>
          </a:p>
        </p:txBody>
      </p:sp>
      <p:sp>
        <p:nvSpPr>
          <p:cNvPr id="366" name="object 366"/>
          <p:cNvSpPr txBox="1"/>
          <p:nvPr/>
        </p:nvSpPr>
        <p:spPr>
          <a:xfrm>
            <a:off x="7237108" y="7348639"/>
            <a:ext cx="2862580" cy="187960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0"/>
              </a:spcBef>
              <a:tabLst>
                <a:tab pos="2057400" algn="l"/>
              </a:tabLst>
            </a:pPr>
            <a:r>
              <a:rPr sz="900" spc="5" dirty="0">
                <a:solidFill>
                  <a:srgbClr val="3C2B98"/>
                </a:solidFill>
                <a:latin typeface="Arial"/>
                <a:cs typeface="Arial"/>
                <a:hlinkClick r:id="rId29"/>
              </a:rPr>
              <a:t>www.technologystudent.com</a:t>
            </a:r>
            <a:r>
              <a:rPr sz="900" spc="25" dirty="0">
                <a:solidFill>
                  <a:srgbClr val="3C2B98"/>
                </a:solidFill>
                <a:latin typeface="Arial"/>
                <a:cs typeface="Arial"/>
                <a:hlinkClick r:id="rId29"/>
              </a:rPr>
              <a:t> </a:t>
            </a:r>
            <a:r>
              <a:rPr sz="900" spc="15" dirty="0">
                <a:solidFill>
                  <a:srgbClr val="3C2B98"/>
                </a:solidFill>
                <a:latin typeface="Arial"/>
                <a:cs typeface="Arial"/>
              </a:rPr>
              <a:t>©</a:t>
            </a:r>
            <a:r>
              <a:rPr sz="900" spc="25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900" spc="10" dirty="0">
                <a:solidFill>
                  <a:srgbClr val="3C2B98"/>
                </a:solidFill>
                <a:latin typeface="Arial"/>
                <a:cs typeface="Arial"/>
              </a:rPr>
              <a:t>2018	</a:t>
            </a:r>
            <a:r>
              <a:rPr sz="900" dirty="0">
                <a:solidFill>
                  <a:srgbClr val="3C2B98"/>
                </a:solidFill>
                <a:latin typeface="Arial"/>
                <a:cs typeface="Arial"/>
              </a:rPr>
              <a:t>V.Ryan </a:t>
            </a:r>
            <a:r>
              <a:rPr sz="900" spc="15" dirty="0">
                <a:solidFill>
                  <a:srgbClr val="3C2B98"/>
                </a:solidFill>
                <a:latin typeface="Arial"/>
                <a:cs typeface="Arial"/>
              </a:rPr>
              <a:t>©</a:t>
            </a:r>
            <a:r>
              <a:rPr sz="900" spc="-60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900" spc="10" dirty="0">
                <a:solidFill>
                  <a:srgbClr val="3C2B98"/>
                </a:solidFill>
                <a:latin typeface="Arial"/>
                <a:cs typeface="Arial"/>
              </a:rPr>
              <a:t>2018</a:t>
            </a:r>
            <a:endParaRPr sz="900">
              <a:latin typeface="Arial"/>
              <a:cs typeface="Arial"/>
            </a:endParaRPr>
          </a:p>
        </p:txBody>
      </p:sp>
      <p:sp>
        <p:nvSpPr>
          <p:cNvPr id="367" name="object 367"/>
          <p:cNvSpPr txBox="1"/>
          <p:nvPr/>
        </p:nvSpPr>
        <p:spPr>
          <a:xfrm>
            <a:off x="726078" y="7369481"/>
            <a:ext cx="3169285" cy="187325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0"/>
              </a:spcBef>
            </a:pPr>
            <a:r>
              <a:rPr sz="900" spc="35" dirty="0">
                <a:solidFill>
                  <a:srgbClr val="3C2B98"/>
                </a:solidFill>
                <a:latin typeface="Arial"/>
                <a:cs typeface="Arial"/>
              </a:rPr>
              <a:t>WORLD </a:t>
            </a:r>
            <a:r>
              <a:rPr sz="900" spc="30" dirty="0">
                <a:solidFill>
                  <a:srgbClr val="3C2B98"/>
                </a:solidFill>
                <a:latin typeface="Arial"/>
                <a:cs typeface="Arial"/>
              </a:rPr>
              <a:t>ASSOCIATION OF </a:t>
            </a:r>
            <a:r>
              <a:rPr sz="900" spc="40" dirty="0">
                <a:solidFill>
                  <a:srgbClr val="3C2B98"/>
                </a:solidFill>
                <a:latin typeface="Arial"/>
                <a:cs typeface="Arial"/>
              </a:rPr>
              <a:t>TECHNOLOGY </a:t>
            </a:r>
            <a:r>
              <a:rPr sz="900" spc="35" dirty="0">
                <a:solidFill>
                  <a:srgbClr val="3C2B98"/>
                </a:solidFill>
                <a:latin typeface="Arial"/>
                <a:cs typeface="Arial"/>
              </a:rPr>
              <a:t>TEACHERS</a:t>
            </a:r>
            <a:endParaRPr sz="900">
              <a:latin typeface="Arial"/>
              <a:cs typeface="Arial"/>
            </a:endParaRPr>
          </a:p>
        </p:txBody>
      </p:sp>
      <p:sp>
        <p:nvSpPr>
          <p:cNvPr id="368" name="object 368"/>
          <p:cNvSpPr txBox="1"/>
          <p:nvPr/>
        </p:nvSpPr>
        <p:spPr>
          <a:xfrm>
            <a:off x="4093334" y="7366521"/>
            <a:ext cx="2849245" cy="187325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0"/>
              </a:spcBef>
            </a:pPr>
            <a:r>
              <a:rPr sz="900" spc="5" dirty="0">
                <a:solidFill>
                  <a:srgbClr val="3C2B98"/>
                </a:solidFill>
                <a:latin typeface="Arial"/>
                <a:cs typeface="Arial"/>
                <a:hlinkClick r:id="rId30"/>
              </a:rPr>
              <a:t>https://www.facebook.com/groups/254963448192823/</a:t>
            </a:r>
            <a:endParaRPr sz="900">
              <a:latin typeface="Arial"/>
              <a:cs typeface="Arial"/>
            </a:endParaRPr>
          </a:p>
        </p:txBody>
      </p:sp>
      <p:sp>
        <p:nvSpPr>
          <p:cNvPr id="361" name="object 361"/>
          <p:cNvSpPr txBox="1"/>
          <p:nvPr/>
        </p:nvSpPr>
        <p:spPr>
          <a:xfrm>
            <a:off x="7414319" y="3042035"/>
            <a:ext cx="2985135" cy="2125980"/>
          </a:xfrm>
          <a:prstGeom prst="rect">
            <a:avLst/>
          </a:prstGeom>
        </p:spPr>
        <p:txBody>
          <a:bodyPr vert="horz" wrap="square" lIns="0" tIns="78105" rIns="0" bIns="0" rtlCol="0">
            <a:spAutoFit/>
          </a:bodyPr>
          <a:lstStyle/>
          <a:p>
            <a:pPr marL="890905">
              <a:lnSpc>
                <a:spcPct val="100000"/>
              </a:lnSpc>
              <a:spcBef>
                <a:spcPts val="615"/>
              </a:spcBef>
            </a:pPr>
            <a:r>
              <a:rPr sz="1000" u="sng" spc="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TAPE </a:t>
            </a:r>
            <a:r>
              <a:rPr sz="1000" u="sng" spc="2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EXTENSION</a:t>
            </a:r>
            <a:r>
              <a:rPr sz="1000" u="sng" spc="3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 </a:t>
            </a:r>
            <a:r>
              <a:rPr sz="1000" u="sng" spc="1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TEST</a:t>
            </a:r>
            <a:endParaRPr sz="1000">
              <a:latin typeface="Arial"/>
              <a:cs typeface="Arial"/>
            </a:endParaRPr>
          </a:p>
          <a:p>
            <a:pPr marL="1673225" marR="38100">
              <a:lnSpc>
                <a:spcPts val="890"/>
              </a:lnSpc>
              <a:spcBef>
                <a:spcPts val="500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The tape was extended  stage by stage and a weight 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of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50 grammes</a:t>
            </a:r>
            <a:r>
              <a:rPr sz="8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attached.</a:t>
            </a:r>
            <a:endParaRPr sz="800">
              <a:latin typeface="Arial"/>
              <a:cs typeface="Arial"/>
            </a:endParaRPr>
          </a:p>
          <a:p>
            <a:pPr marL="1673225" marR="44450">
              <a:lnSpc>
                <a:spcPts val="890"/>
              </a:lnSpc>
              <a:spcBef>
                <a:spcPts val="10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The tape stayed level until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it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was extended by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92mm, it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then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lost its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 shape.</a:t>
            </a:r>
            <a:endParaRPr sz="800">
              <a:latin typeface="Arial"/>
              <a:cs typeface="Arial"/>
            </a:endParaRPr>
          </a:p>
          <a:p>
            <a:pPr marL="1673225" marR="5080">
              <a:lnSpc>
                <a:spcPts val="890"/>
              </a:lnSpc>
              <a:spcBef>
                <a:spcPts val="10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The focus group agreed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that  this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was acceptable, as</a:t>
            </a:r>
            <a:r>
              <a:rPr sz="8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most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tapes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they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had used, failed  even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at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a light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touch. This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fulﬁls a speciﬁcation  requirement.</a:t>
            </a:r>
            <a:endParaRPr sz="800">
              <a:latin typeface="Arial"/>
              <a:cs typeface="Arial"/>
            </a:endParaRPr>
          </a:p>
          <a:p>
            <a:pPr marL="12700" marR="123825">
              <a:lnSpc>
                <a:spcPts val="890"/>
              </a:lnSpc>
              <a:spcBef>
                <a:spcPts val="960"/>
              </a:spcBef>
            </a:pPr>
            <a:r>
              <a:rPr sz="800" spc="-25" dirty="0">
                <a:solidFill>
                  <a:srgbClr val="151616"/>
                </a:solidFill>
                <a:latin typeface="Arial"/>
                <a:cs typeface="Arial"/>
              </a:rPr>
              <a:t>Tape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extension is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very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important as a ‘weak’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tape, that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loses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its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shape, leads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a loss in accuracy and infuriates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-10" dirty="0">
                <a:solidFill>
                  <a:srgbClr val="151616"/>
                </a:solidFill>
                <a:latin typeface="Arial"/>
                <a:cs typeface="Arial"/>
              </a:rPr>
              <a:t>user.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speciﬁcation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refers to this aspect of 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design being</a:t>
            </a:r>
            <a:r>
              <a:rPr sz="800" spc="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important.</a:t>
            </a:r>
            <a:endParaRPr sz="800">
              <a:latin typeface="Arial"/>
              <a:cs typeface="Arial"/>
            </a:endParaRPr>
          </a:p>
        </p:txBody>
      </p:sp>
      <p:sp>
        <p:nvSpPr>
          <p:cNvPr id="362" name="object 362"/>
          <p:cNvSpPr txBox="1"/>
          <p:nvPr/>
        </p:nvSpPr>
        <p:spPr>
          <a:xfrm>
            <a:off x="3004957" y="1073381"/>
            <a:ext cx="119380" cy="1132840"/>
          </a:xfrm>
          <a:prstGeom prst="rect">
            <a:avLst/>
          </a:prstGeom>
        </p:spPr>
        <p:txBody>
          <a:bodyPr vert="vert270" wrap="square" lIns="0" tIns="203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60"/>
              </a:spcBef>
            </a:pPr>
            <a:r>
              <a:rPr sz="500" spc="10" dirty="0">
                <a:solidFill>
                  <a:srgbClr val="3C2B98"/>
                </a:solidFill>
                <a:latin typeface="Arial"/>
                <a:cs typeface="Arial"/>
                <a:hlinkClick r:id="rId29"/>
              </a:rPr>
              <a:t>www.technologystudent.com </a:t>
            </a:r>
            <a:r>
              <a:rPr sz="500" spc="25" dirty="0">
                <a:solidFill>
                  <a:srgbClr val="3C2B98"/>
                </a:solidFill>
                <a:latin typeface="Arial"/>
                <a:cs typeface="Arial"/>
              </a:rPr>
              <a:t>©</a:t>
            </a:r>
            <a:r>
              <a:rPr sz="500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500" spc="15" dirty="0">
                <a:solidFill>
                  <a:srgbClr val="3C2B98"/>
                </a:solidFill>
                <a:latin typeface="Arial"/>
                <a:cs typeface="Arial"/>
              </a:rPr>
              <a:t>2018</a:t>
            </a:r>
            <a:endParaRPr sz="500">
              <a:latin typeface="Arial"/>
              <a:cs typeface="Arial"/>
            </a:endParaRPr>
          </a:p>
        </p:txBody>
      </p:sp>
      <p:sp>
        <p:nvSpPr>
          <p:cNvPr id="363" name="object 363"/>
          <p:cNvSpPr txBox="1"/>
          <p:nvPr/>
        </p:nvSpPr>
        <p:spPr>
          <a:xfrm>
            <a:off x="3015088" y="2365829"/>
            <a:ext cx="119380" cy="1656714"/>
          </a:xfrm>
          <a:prstGeom prst="rect">
            <a:avLst/>
          </a:prstGeom>
        </p:spPr>
        <p:txBody>
          <a:bodyPr vert="vert270" wrap="square" lIns="0" tIns="203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60"/>
              </a:spcBef>
            </a:pPr>
            <a:r>
              <a:rPr sz="500" spc="10" dirty="0">
                <a:solidFill>
                  <a:srgbClr val="3C2B98"/>
                </a:solidFill>
                <a:latin typeface="Arial"/>
                <a:cs typeface="Arial"/>
                <a:hlinkClick r:id="rId30"/>
              </a:rPr>
              <a:t>https://www.facebook.com/groups/254963448192823/</a:t>
            </a:r>
            <a:endParaRPr sz="500">
              <a:latin typeface="Arial"/>
              <a:cs typeface="Arial"/>
            </a:endParaRPr>
          </a:p>
        </p:txBody>
      </p:sp>
      <p:sp>
        <p:nvSpPr>
          <p:cNvPr id="364" name="object 364"/>
          <p:cNvSpPr txBox="1"/>
          <p:nvPr/>
        </p:nvSpPr>
        <p:spPr>
          <a:xfrm>
            <a:off x="3016798" y="4126358"/>
            <a:ext cx="119380" cy="1841500"/>
          </a:xfrm>
          <a:prstGeom prst="rect">
            <a:avLst/>
          </a:prstGeom>
        </p:spPr>
        <p:txBody>
          <a:bodyPr vert="vert270" wrap="square" lIns="0" tIns="203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60"/>
              </a:spcBef>
            </a:pPr>
            <a:r>
              <a:rPr sz="500" spc="30" dirty="0">
                <a:solidFill>
                  <a:srgbClr val="3C2B98"/>
                </a:solidFill>
                <a:latin typeface="Arial"/>
                <a:cs typeface="Arial"/>
              </a:rPr>
              <a:t>WORLD </a:t>
            </a:r>
            <a:r>
              <a:rPr sz="500" spc="25" dirty="0">
                <a:solidFill>
                  <a:srgbClr val="3C2B98"/>
                </a:solidFill>
                <a:latin typeface="Arial"/>
                <a:cs typeface="Arial"/>
              </a:rPr>
              <a:t>ASSOCIATION OF </a:t>
            </a:r>
            <a:r>
              <a:rPr sz="500" spc="30" dirty="0">
                <a:solidFill>
                  <a:srgbClr val="3C2B98"/>
                </a:solidFill>
                <a:latin typeface="Arial"/>
                <a:cs typeface="Arial"/>
              </a:rPr>
              <a:t>TECHNOLOGY</a:t>
            </a:r>
            <a:r>
              <a:rPr sz="500" spc="50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500" spc="30" dirty="0">
                <a:solidFill>
                  <a:srgbClr val="3C2B98"/>
                </a:solidFill>
                <a:latin typeface="Arial"/>
                <a:cs typeface="Arial"/>
              </a:rPr>
              <a:t>TEACHERS</a:t>
            </a:r>
            <a:endParaRPr sz="500">
              <a:latin typeface="Arial"/>
              <a:cs typeface="Arial"/>
            </a:endParaRPr>
          </a:p>
        </p:txBody>
      </p:sp>
      <p:sp>
        <p:nvSpPr>
          <p:cNvPr id="365" name="object 365"/>
          <p:cNvSpPr txBox="1"/>
          <p:nvPr/>
        </p:nvSpPr>
        <p:spPr>
          <a:xfrm>
            <a:off x="3004757" y="541693"/>
            <a:ext cx="118745" cy="483234"/>
          </a:xfrm>
          <a:prstGeom prst="rect">
            <a:avLst/>
          </a:prstGeom>
        </p:spPr>
        <p:txBody>
          <a:bodyPr vert="vert270" wrap="square" lIns="0" tIns="203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60"/>
              </a:spcBef>
            </a:pPr>
            <a:r>
              <a:rPr sz="500" spc="5" dirty="0">
                <a:solidFill>
                  <a:srgbClr val="3C2B98"/>
                </a:solidFill>
                <a:latin typeface="Arial"/>
                <a:cs typeface="Arial"/>
              </a:rPr>
              <a:t>V.Ryan </a:t>
            </a:r>
            <a:r>
              <a:rPr sz="500" spc="25" dirty="0">
                <a:solidFill>
                  <a:srgbClr val="3C2B98"/>
                </a:solidFill>
                <a:latin typeface="Arial"/>
                <a:cs typeface="Arial"/>
              </a:rPr>
              <a:t>©</a:t>
            </a:r>
            <a:r>
              <a:rPr sz="500" spc="-55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500" spc="15" dirty="0">
                <a:solidFill>
                  <a:srgbClr val="3C2B98"/>
                </a:solidFill>
                <a:latin typeface="Arial"/>
                <a:cs typeface="Arial"/>
              </a:rPr>
              <a:t>2018</a:t>
            </a:r>
            <a:endParaRPr sz="5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6986" y="86957"/>
            <a:ext cx="10465435" cy="7366634"/>
          </a:xfrm>
          <a:custGeom>
            <a:avLst/>
            <a:gdLst/>
            <a:ahLst/>
            <a:cxnLst/>
            <a:rect l="l" t="t" r="r" b="b"/>
            <a:pathLst>
              <a:path w="10465435" h="7366634">
                <a:moveTo>
                  <a:pt x="0" y="0"/>
                </a:moveTo>
                <a:lnTo>
                  <a:pt x="10464866" y="0"/>
                </a:lnTo>
                <a:lnTo>
                  <a:pt x="10464866" y="7366045"/>
                </a:lnTo>
                <a:lnTo>
                  <a:pt x="0" y="7366045"/>
                </a:lnTo>
                <a:lnTo>
                  <a:pt x="0" y="0"/>
                </a:lnTo>
                <a:close/>
              </a:path>
            </a:pathLst>
          </a:custGeom>
          <a:solidFill>
            <a:srgbClr val="F9F5A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61996" y="432874"/>
            <a:ext cx="10389235" cy="6642100"/>
          </a:xfrm>
          <a:custGeom>
            <a:avLst/>
            <a:gdLst/>
            <a:ahLst/>
            <a:cxnLst/>
            <a:rect l="l" t="t" r="r" b="b"/>
            <a:pathLst>
              <a:path w="10389235" h="6642100">
                <a:moveTo>
                  <a:pt x="0" y="0"/>
                </a:moveTo>
                <a:lnTo>
                  <a:pt x="10388602" y="0"/>
                </a:lnTo>
                <a:lnTo>
                  <a:pt x="10388602" y="6642101"/>
                </a:lnTo>
                <a:lnTo>
                  <a:pt x="0" y="6642101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4486216" y="146098"/>
            <a:ext cx="1967230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1" u="sng" spc="-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PRODUCT</a:t>
            </a:r>
            <a:r>
              <a:rPr sz="1600" b="1" u="sng" spc="-5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 </a:t>
            </a:r>
            <a:r>
              <a:rPr sz="1600" b="1" u="sng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TESTING</a:t>
            </a:r>
            <a:endParaRPr sz="16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76156" y="783687"/>
            <a:ext cx="4460875" cy="3295650"/>
          </a:xfrm>
          <a:custGeom>
            <a:avLst/>
            <a:gdLst/>
            <a:ahLst/>
            <a:cxnLst/>
            <a:rect l="l" t="t" r="r" b="b"/>
            <a:pathLst>
              <a:path w="4460875" h="3295650">
                <a:moveTo>
                  <a:pt x="0" y="0"/>
                </a:moveTo>
                <a:lnTo>
                  <a:pt x="4460831" y="0"/>
                </a:lnTo>
                <a:lnTo>
                  <a:pt x="4460831" y="3295440"/>
                </a:lnTo>
                <a:lnTo>
                  <a:pt x="0" y="3295440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1017432" y="461616"/>
            <a:ext cx="2739390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-5" dirty="0">
                <a:solidFill>
                  <a:srgbClr val="151616"/>
                </a:solidFill>
                <a:latin typeface="Arial"/>
                <a:cs typeface="Arial"/>
              </a:rPr>
              <a:t>PHOTOGRAPH </a:t>
            </a:r>
            <a:r>
              <a:rPr sz="1600" dirty="0">
                <a:solidFill>
                  <a:srgbClr val="151616"/>
                </a:solidFill>
                <a:latin typeface="Arial"/>
                <a:cs typeface="Arial"/>
              </a:rPr>
              <a:t>OF</a:t>
            </a:r>
            <a:r>
              <a:rPr sz="1600" spc="-9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151616"/>
                </a:solidFill>
                <a:latin typeface="Arial"/>
                <a:cs typeface="Arial"/>
              </a:rPr>
              <a:t>TESTING</a:t>
            </a:r>
            <a:endParaRPr sz="16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436628" y="433853"/>
            <a:ext cx="3066415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dirty="0">
                <a:solidFill>
                  <a:srgbClr val="151616"/>
                </a:solidFill>
                <a:latin typeface="Arial"/>
                <a:cs typeface="Arial"/>
              </a:rPr>
              <a:t>FINDINGS OF THREE</a:t>
            </a:r>
            <a:r>
              <a:rPr sz="1600" spc="-1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151616"/>
                </a:solidFill>
                <a:latin typeface="Arial"/>
                <a:cs typeface="Arial"/>
              </a:rPr>
              <a:t>TESTERS</a:t>
            </a:r>
            <a:endParaRPr sz="16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61052" y="4443148"/>
            <a:ext cx="4738370" cy="22847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815975">
              <a:lnSpc>
                <a:spcPct val="100000"/>
              </a:lnSpc>
              <a:spcBef>
                <a:spcPts val="100"/>
              </a:spcBef>
            </a:pPr>
            <a:r>
              <a:rPr sz="1600" dirty="0">
                <a:solidFill>
                  <a:srgbClr val="151616"/>
                </a:solidFill>
                <a:latin typeface="Arial"/>
                <a:cs typeface="Arial"/>
              </a:rPr>
              <a:t>DESCRIPTION OF</a:t>
            </a:r>
            <a:r>
              <a:rPr sz="1600" spc="-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151616"/>
                </a:solidFill>
                <a:latin typeface="Arial"/>
                <a:cs typeface="Arial"/>
              </a:rPr>
              <a:t>TESTING</a:t>
            </a:r>
            <a:endParaRPr sz="1600">
              <a:latin typeface="Arial"/>
              <a:cs typeface="Arial"/>
            </a:endParaRPr>
          </a:p>
          <a:p>
            <a:pPr marL="12700" marR="5080" algn="just">
              <a:lnSpc>
                <a:spcPts val="1340"/>
              </a:lnSpc>
              <a:spcBef>
                <a:spcPts val="1150"/>
              </a:spcBef>
            </a:pP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My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electronic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/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mechanical childrens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toy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was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tested for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a week in a  school</a:t>
            </a:r>
            <a:r>
              <a:rPr sz="1200" spc="-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nursery.</a:t>
            </a:r>
            <a:r>
              <a:rPr sz="1200" spc="-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It</a:t>
            </a:r>
            <a:r>
              <a:rPr sz="1200" spc="-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was</a:t>
            </a:r>
            <a:r>
              <a:rPr sz="1200" spc="-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used</a:t>
            </a:r>
            <a:r>
              <a:rPr sz="1200" spc="-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every</a:t>
            </a:r>
            <a:r>
              <a:rPr sz="1200" spc="-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school</a:t>
            </a:r>
            <a:r>
              <a:rPr sz="1200" spc="-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day</a:t>
            </a:r>
            <a:r>
              <a:rPr sz="1200" spc="-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and</a:t>
            </a:r>
            <a:r>
              <a:rPr sz="1200" spc="-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still</a:t>
            </a:r>
            <a:r>
              <a:rPr sz="1200" spc="-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worked</a:t>
            </a:r>
            <a:r>
              <a:rPr sz="1200" spc="-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at</a:t>
            </a:r>
            <a:r>
              <a:rPr sz="1200" spc="-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spc="-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end 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of</a:t>
            </a:r>
            <a:r>
              <a:rPr sz="1200" spc="-1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spc="-1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time</a:t>
            </a:r>
            <a:r>
              <a:rPr sz="1200" spc="-1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period.</a:t>
            </a:r>
            <a:endParaRPr sz="1200">
              <a:latin typeface="Arial"/>
              <a:cs typeface="Arial"/>
            </a:endParaRPr>
          </a:p>
          <a:p>
            <a:pPr marL="12700" marR="5080" algn="just">
              <a:lnSpc>
                <a:spcPts val="1340"/>
              </a:lnSpc>
            </a:pP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The children were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taught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how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use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‘maze’ game, especially how  the</a:t>
            </a:r>
            <a:r>
              <a:rPr sz="1200" spc="-1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handles</a:t>
            </a:r>
            <a:r>
              <a:rPr sz="1200" spc="-1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operated.</a:t>
            </a:r>
            <a:r>
              <a:rPr sz="1200" spc="-1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They</a:t>
            </a:r>
            <a:r>
              <a:rPr sz="1200" spc="-1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were</a:t>
            </a:r>
            <a:r>
              <a:rPr sz="1200" spc="-1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not</a:t>
            </a:r>
            <a:r>
              <a:rPr sz="1200" spc="-1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shown</a:t>
            </a:r>
            <a:r>
              <a:rPr sz="1200" spc="-1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how</a:t>
            </a:r>
            <a:r>
              <a:rPr sz="1200" spc="-1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to</a:t>
            </a:r>
            <a:r>
              <a:rPr sz="1200" spc="-1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replace</a:t>
            </a:r>
            <a:r>
              <a:rPr sz="1200" spc="-1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spc="-1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batteries  as</a:t>
            </a:r>
            <a:r>
              <a:rPr sz="1200" spc="-1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this</a:t>
            </a:r>
            <a:r>
              <a:rPr sz="1200" spc="-1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was</a:t>
            </a:r>
            <a:r>
              <a:rPr sz="1200" spc="-1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regarded</a:t>
            </a:r>
            <a:r>
              <a:rPr sz="1200" spc="-1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as</a:t>
            </a:r>
            <a:r>
              <a:rPr sz="1200" spc="-1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being</a:t>
            </a:r>
            <a:r>
              <a:rPr sz="1200" spc="-1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unsafe.</a:t>
            </a:r>
            <a:endParaRPr sz="1200">
              <a:latin typeface="Arial"/>
              <a:cs typeface="Arial"/>
            </a:endParaRPr>
          </a:p>
          <a:p>
            <a:pPr marL="12700" marR="5080" algn="just">
              <a:lnSpc>
                <a:spcPts val="1340"/>
              </a:lnSpc>
              <a:spcBef>
                <a:spcPts val="5"/>
              </a:spcBef>
            </a:pP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The rechargeable batteries are small and should be replaced by an  adult.</a:t>
            </a:r>
            <a:r>
              <a:rPr sz="1200" spc="-1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spc="-1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life</a:t>
            </a:r>
            <a:r>
              <a:rPr sz="1200" spc="-1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span</a:t>
            </a:r>
            <a:r>
              <a:rPr sz="1200" spc="-1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of</a:t>
            </a:r>
            <a:r>
              <a:rPr sz="1200" spc="-1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spc="-1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batteries</a:t>
            </a:r>
            <a:r>
              <a:rPr sz="1200" spc="-1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was</a:t>
            </a:r>
            <a:r>
              <a:rPr sz="1200" spc="-1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recorded.</a:t>
            </a:r>
            <a:endParaRPr sz="1200">
              <a:latin typeface="Arial"/>
              <a:cs typeface="Arial"/>
            </a:endParaRPr>
          </a:p>
          <a:p>
            <a:pPr marL="12700" marR="5080" algn="just">
              <a:lnSpc>
                <a:spcPts val="1340"/>
              </a:lnSpc>
            </a:pP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The game was deliberately dropped twice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check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its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robustness and 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survivability.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It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was checked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for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splinters and small pieces breaking  away</a:t>
            </a:r>
            <a:r>
              <a:rPr sz="1200" spc="-1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(these</a:t>
            </a:r>
            <a:r>
              <a:rPr sz="1200" spc="-1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would</a:t>
            </a:r>
            <a:r>
              <a:rPr sz="1200" spc="-1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be</a:t>
            </a:r>
            <a:r>
              <a:rPr sz="1200" spc="-1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a</a:t>
            </a:r>
            <a:r>
              <a:rPr sz="1200" spc="-1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hazard</a:t>
            </a:r>
            <a:r>
              <a:rPr sz="1200" spc="-1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for</a:t>
            </a:r>
            <a:r>
              <a:rPr sz="1200" spc="-1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young</a:t>
            </a:r>
            <a:r>
              <a:rPr sz="1200" spc="-1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children).</a:t>
            </a:r>
            <a:endParaRPr sz="12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424578" y="792584"/>
            <a:ext cx="4988560" cy="1696085"/>
          </a:xfrm>
          <a:prstGeom prst="rect">
            <a:avLst/>
          </a:prstGeom>
        </p:spPr>
        <p:txBody>
          <a:bodyPr vert="horz" wrap="square" lIns="0" tIns="57150" rIns="0" bIns="0" rtlCol="0">
            <a:spAutoFit/>
          </a:bodyPr>
          <a:lstStyle/>
          <a:p>
            <a:pPr marL="30480">
              <a:lnSpc>
                <a:spcPct val="100000"/>
              </a:lnSpc>
              <a:spcBef>
                <a:spcPts val="450"/>
              </a:spcBef>
            </a:pPr>
            <a:r>
              <a:rPr sz="1400" b="1" spc="-5" dirty="0">
                <a:solidFill>
                  <a:srgbClr val="151616"/>
                </a:solidFill>
                <a:latin typeface="Arial"/>
                <a:cs typeface="Arial"/>
              </a:rPr>
              <a:t>PERSON 1: </a:t>
            </a:r>
            <a:r>
              <a:rPr sz="1400" b="1" dirty="0">
                <a:solidFill>
                  <a:srgbClr val="151616"/>
                </a:solidFill>
                <a:latin typeface="Arial"/>
                <a:cs typeface="Arial"/>
              </a:rPr>
              <a:t>TEACHING </a:t>
            </a:r>
            <a:r>
              <a:rPr sz="1400" b="1" spc="-15" dirty="0">
                <a:solidFill>
                  <a:srgbClr val="151616"/>
                </a:solidFill>
                <a:latin typeface="Arial"/>
                <a:cs typeface="Arial"/>
              </a:rPr>
              <a:t>ASSISTANT</a:t>
            </a:r>
            <a:r>
              <a:rPr sz="1400" b="1" spc="-4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b="1" spc="-5" dirty="0">
                <a:solidFill>
                  <a:srgbClr val="151616"/>
                </a:solidFill>
                <a:latin typeface="Arial"/>
                <a:cs typeface="Arial"/>
              </a:rPr>
              <a:t>(SUPERVISING)</a:t>
            </a:r>
            <a:endParaRPr sz="1400">
              <a:latin typeface="Arial"/>
              <a:cs typeface="Arial"/>
            </a:endParaRPr>
          </a:p>
          <a:p>
            <a:pPr marL="12700" marR="5080" algn="just">
              <a:lnSpc>
                <a:spcPts val="1340"/>
              </a:lnSpc>
              <a:spcBef>
                <a:spcPts val="425"/>
              </a:spcBef>
            </a:pP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As</a:t>
            </a:r>
            <a:r>
              <a:rPr sz="1200" spc="-1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expected</a:t>
            </a:r>
            <a:r>
              <a:rPr sz="1200" spc="-1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it</a:t>
            </a:r>
            <a:r>
              <a:rPr sz="1200" spc="-1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got</a:t>
            </a:r>
            <a:r>
              <a:rPr sz="1200" spc="-1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some</a:t>
            </a:r>
            <a:r>
              <a:rPr sz="1200" spc="-1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rough</a:t>
            </a:r>
            <a:r>
              <a:rPr sz="1200" spc="-1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handling</a:t>
            </a:r>
            <a:r>
              <a:rPr sz="1200" spc="-1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and</a:t>
            </a:r>
            <a:r>
              <a:rPr sz="1200" spc="-1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was</a:t>
            </a:r>
            <a:r>
              <a:rPr sz="1200" spc="-1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dropped</a:t>
            </a:r>
            <a:r>
              <a:rPr sz="1200" spc="-1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once</a:t>
            </a:r>
            <a:r>
              <a:rPr sz="1200" spc="-1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or</a:t>
            </a:r>
            <a:r>
              <a:rPr sz="1200" spc="-1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twice.</a:t>
            </a:r>
            <a:r>
              <a:rPr sz="1200" spc="-14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 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batteries had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be replaced.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This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was difficult as a screwdriver was  required.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This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could be regarded as a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safety feature, to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prevent young  children</a:t>
            </a:r>
            <a:r>
              <a:rPr sz="1200" spc="-1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opening</a:t>
            </a:r>
            <a:r>
              <a:rPr sz="1200" spc="-1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spc="-1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circuit</a:t>
            </a:r>
            <a:r>
              <a:rPr sz="1200" spc="-1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compartment,</a:t>
            </a:r>
            <a:r>
              <a:rPr sz="1200" spc="-1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but</a:t>
            </a:r>
            <a:r>
              <a:rPr sz="1200" spc="-1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it</a:t>
            </a:r>
            <a:r>
              <a:rPr sz="1200" spc="-1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was</a:t>
            </a:r>
            <a:r>
              <a:rPr sz="1200" spc="-1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still</a:t>
            </a:r>
            <a:r>
              <a:rPr sz="1200" spc="-1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inconvenient.</a:t>
            </a:r>
            <a:endParaRPr sz="1200">
              <a:latin typeface="Arial"/>
              <a:cs typeface="Arial"/>
            </a:endParaRPr>
          </a:p>
          <a:p>
            <a:pPr marL="12700" marR="5080" algn="just">
              <a:lnSpc>
                <a:spcPts val="1340"/>
              </a:lnSpc>
              <a:spcBef>
                <a:spcPts val="5"/>
              </a:spcBef>
            </a:pP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The children enjoyed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game and some continuously played with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it. The 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game</a:t>
            </a:r>
            <a:r>
              <a:rPr sz="1200" spc="-1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is</a:t>
            </a:r>
            <a:r>
              <a:rPr sz="1200" spc="-1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slightly</a:t>
            </a:r>
            <a:r>
              <a:rPr sz="1200" spc="-1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addictive,</a:t>
            </a:r>
            <a:r>
              <a:rPr sz="1200" spc="-1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for</a:t>
            </a:r>
            <a:r>
              <a:rPr sz="1200" spc="-1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some</a:t>
            </a:r>
            <a:r>
              <a:rPr sz="1200" spc="-1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young</a:t>
            </a:r>
            <a:r>
              <a:rPr sz="1200" spc="-1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children.</a:t>
            </a:r>
            <a:endParaRPr sz="1200">
              <a:latin typeface="Arial"/>
              <a:cs typeface="Arial"/>
            </a:endParaRPr>
          </a:p>
          <a:p>
            <a:pPr marL="12700" algn="just">
              <a:lnSpc>
                <a:spcPct val="100000"/>
              </a:lnSpc>
              <a:spcBef>
                <a:spcPts val="1215"/>
              </a:spcBef>
            </a:pP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Overall,</a:t>
            </a:r>
            <a:r>
              <a:rPr sz="1200" spc="-1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it</a:t>
            </a:r>
            <a:r>
              <a:rPr sz="1200" spc="-1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is</a:t>
            </a:r>
            <a:r>
              <a:rPr sz="1200" spc="-1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a</a:t>
            </a:r>
            <a:r>
              <a:rPr sz="1200" spc="-1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good</a:t>
            </a:r>
            <a:r>
              <a:rPr sz="1200" spc="-1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game,</a:t>
            </a:r>
            <a:r>
              <a:rPr sz="1200" spc="-1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worthy</a:t>
            </a:r>
            <a:r>
              <a:rPr sz="1200" spc="-1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of</a:t>
            </a:r>
            <a:r>
              <a:rPr sz="1200" spc="-1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further</a:t>
            </a:r>
            <a:r>
              <a:rPr sz="1200" spc="-1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development.</a:t>
            </a:r>
            <a:endParaRPr sz="12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424611" y="2761341"/>
            <a:ext cx="4392930" cy="175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2545">
              <a:lnSpc>
                <a:spcPct val="100000"/>
              </a:lnSpc>
              <a:spcBef>
                <a:spcPts val="100"/>
              </a:spcBef>
            </a:pPr>
            <a:r>
              <a:rPr sz="1400" b="1" spc="-5" dirty="0">
                <a:solidFill>
                  <a:srgbClr val="151616"/>
                </a:solidFill>
                <a:latin typeface="Arial"/>
                <a:cs typeface="Arial"/>
              </a:rPr>
              <a:t>PERSON 2: </a:t>
            </a:r>
            <a:r>
              <a:rPr sz="1400" b="1" spc="-25" dirty="0">
                <a:solidFill>
                  <a:srgbClr val="151616"/>
                </a:solidFill>
                <a:latin typeface="Arial"/>
                <a:cs typeface="Arial"/>
              </a:rPr>
              <a:t>STATEMENTS </a:t>
            </a:r>
            <a:r>
              <a:rPr sz="1400" b="1" dirty="0">
                <a:solidFill>
                  <a:srgbClr val="151616"/>
                </a:solidFill>
                <a:latin typeface="Arial"/>
                <a:cs typeface="Arial"/>
              </a:rPr>
              <a:t>FOR ONE YOUNG</a:t>
            </a:r>
            <a:r>
              <a:rPr sz="1400" b="1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151616"/>
                </a:solidFill>
                <a:latin typeface="Arial"/>
                <a:cs typeface="Arial"/>
              </a:rPr>
              <a:t>CHILD</a:t>
            </a:r>
            <a:endParaRPr sz="1400">
              <a:latin typeface="Arial"/>
              <a:cs typeface="Arial"/>
            </a:endParaRPr>
          </a:p>
          <a:p>
            <a:pPr marL="12700">
              <a:lnSpc>
                <a:spcPts val="1390"/>
              </a:lnSpc>
              <a:spcBef>
                <a:spcPts val="1090"/>
              </a:spcBef>
            </a:pP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Did</a:t>
            </a:r>
            <a:r>
              <a:rPr sz="1200" spc="-1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you</a:t>
            </a:r>
            <a:r>
              <a:rPr sz="1200" spc="-1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enjoy</a:t>
            </a:r>
            <a:r>
              <a:rPr sz="1200" spc="-1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spc="-1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game?</a:t>
            </a:r>
            <a:endParaRPr sz="1200">
              <a:latin typeface="Arial"/>
              <a:cs typeface="Arial"/>
            </a:endParaRPr>
          </a:p>
          <a:p>
            <a:pPr marL="12700">
              <a:lnSpc>
                <a:spcPts val="1340"/>
              </a:lnSpc>
            </a:pPr>
            <a:r>
              <a:rPr sz="1200" i="1" spc="-20" dirty="0">
                <a:solidFill>
                  <a:srgbClr val="151616"/>
                </a:solidFill>
                <a:latin typeface="Arial"/>
                <a:cs typeface="Arial"/>
              </a:rPr>
              <a:t>Yes.</a:t>
            </a:r>
            <a:endParaRPr sz="1200">
              <a:latin typeface="Arial"/>
              <a:cs typeface="Arial"/>
            </a:endParaRPr>
          </a:p>
          <a:p>
            <a:pPr marL="12700">
              <a:lnSpc>
                <a:spcPts val="1340"/>
              </a:lnSpc>
            </a:pP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How</a:t>
            </a:r>
            <a:r>
              <a:rPr sz="1200" spc="-1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long</a:t>
            </a:r>
            <a:r>
              <a:rPr sz="1200" spc="-1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did</a:t>
            </a:r>
            <a:r>
              <a:rPr sz="1200" spc="-1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you</a:t>
            </a:r>
            <a:r>
              <a:rPr sz="1200" spc="-1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play</a:t>
            </a:r>
            <a:r>
              <a:rPr sz="1200" spc="-1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spc="-1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game</a:t>
            </a:r>
            <a:r>
              <a:rPr sz="1200" spc="-1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for?</a:t>
            </a:r>
            <a:endParaRPr sz="1200">
              <a:latin typeface="Arial"/>
              <a:cs typeface="Arial"/>
            </a:endParaRPr>
          </a:p>
          <a:p>
            <a:pPr marL="12700">
              <a:lnSpc>
                <a:spcPts val="1340"/>
              </a:lnSpc>
            </a:pPr>
            <a:r>
              <a:rPr sz="1200" i="1" spc="-5" dirty="0">
                <a:solidFill>
                  <a:srgbClr val="151616"/>
                </a:solidFill>
                <a:latin typeface="Arial"/>
                <a:cs typeface="Arial"/>
              </a:rPr>
              <a:t>30</a:t>
            </a:r>
            <a:r>
              <a:rPr sz="1200" i="1" spc="-1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i="1" spc="-5" dirty="0">
                <a:solidFill>
                  <a:srgbClr val="151616"/>
                </a:solidFill>
                <a:latin typeface="Arial"/>
                <a:cs typeface="Arial"/>
              </a:rPr>
              <a:t>minutes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.</a:t>
            </a:r>
            <a:endParaRPr sz="1200">
              <a:latin typeface="Arial"/>
              <a:cs typeface="Arial"/>
            </a:endParaRPr>
          </a:p>
          <a:p>
            <a:pPr marL="12700" marR="1449705">
              <a:lnSpc>
                <a:spcPts val="1340"/>
              </a:lnSpc>
              <a:spcBef>
                <a:spcPts val="80"/>
              </a:spcBef>
            </a:pP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Did</a:t>
            </a:r>
            <a:r>
              <a:rPr sz="1200" spc="-1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your</a:t>
            </a:r>
            <a:r>
              <a:rPr sz="1200" spc="-1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friends</a:t>
            </a:r>
            <a:r>
              <a:rPr sz="1200" spc="-1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like</a:t>
            </a:r>
            <a:r>
              <a:rPr sz="1200" spc="-1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spc="-1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game?</a:t>
            </a:r>
            <a:r>
              <a:rPr sz="1200" spc="-1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i="1" spc="-5" dirty="0">
                <a:solidFill>
                  <a:srgbClr val="151616"/>
                </a:solidFill>
                <a:latin typeface="Arial"/>
                <a:cs typeface="Arial"/>
              </a:rPr>
              <a:t>Some</a:t>
            </a:r>
            <a:r>
              <a:rPr sz="1200" i="1" spc="-1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i="1" spc="-5" dirty="0">
                <a:solidFill>
                  <a:srgbClr val="151616"/>
                </a:solidFill>
                <a:latin typeface="Arial"/>
                <a:cs typeface="Arial"/>
              </a:rPr>
              <a:t>liked</a:t>
            </a:r>
            <a:r>
              <a:rPr sz="1200" i="1" spc="-1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i="1" dirty="0">
                <a:solidFill>
                  <a:srgbClr val="151616"/>
                </a:solidFill>
                <a:latin typeface="Arial"/>
                <a:cs typeface="Arial"/>
              </a:rPr>
              <a:t>it.  </a:t>
            </a:r>
            <a:r>
              <a:rPr sz="1200" i="1" spc="-5" dirty="0">
                <a:solidFill>
                  <a:srgbClr val="151616"/>
                </a:solidFill>
                <a:latin typeface="Arial"/>
                <a:cs typeface="Arial"/>
              </a:rPr>
              <a:t>Some</a:t>
            </a:r>
            <a:r>
              <a:rPr sz="1200" i="1" spc="-1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i="1" spc="-5" dirty="0">
                <a:solidFill>
                  <a:srgbClr val="151616"/>
                </a:solidFill>
                <a:latin typeface="Arial"/>
                <a:cs typeface="Arial"/>
              </a:rPr>
              <a:t>found</a:t>
            </a:r>
            <a:r>
              <a:rPr sz="1200" i="1" spc="-1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i="1" dirty="0">
                <a:solidFill>
                  <a:srgbClr val="151616"/>
                </a:solidFill>
                <a:latin typeface="Arial"/>
                <a:cs typeface="Arial"/>
              </a:rPr>
              <a:t>it</a:t>
            </a:r>
            <a:r>
              <a:rPr sz="1200" i="1" spc="-1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i="1" spc="-5" dirty="0">
                <a:solidFill>
                  <a:srgbClr val="151616"/>
                </a:solidFill>
                <a:latin typeface="Arial"/>
                <a:cs typeface="Arial"/>
              </a:rPr>
              <a:t>a</a:t>
            </a:r>
            <a:r>
              <a:rPr sz="1200" i="1" spc="-1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i="1" spc="-5" dirty="0">
                <a:solidFill>
                  <a:srgbClr val="151616"/>
                </a:solidFill>
                <a:latin typeface="Arial"/>
                <a:cs typeface="Arial"/>
              </a:rPr>
              <a:t>little</a:t>
            </a:r>
            <a:r>
              <a:rPr sz="1200" i="1" spc="-1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i="1" spc="-5" dirty="0">
                <a:solidFill>
                  <a:srgbClr val="151616"/>
                </a:solidFill>
                <a:latin typeface="Arial"/>
                <a:cs typeface="Arial"/>
              </a:rPr>
              <a:t>boring</a:t>
            </a:r>
            <a:r>
              <a:rPr sz="1200" i="1" spc="-1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i="1" dirty="0">
                <a:solidFill>
                  <a:srgbClr val="151616"/>
                </a:solidFill>
                <a:latin typeface="Arial"/>
                <a:cs typeface="Arial"/>
              </a:rPr>
              <a:t>after</a:t>
            </a:r>
            <a:r>
              <a:rPr sz="1200" i="1" spc="-1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i="1" spc="-5" dirty="0">
                <a:solidFill>
                  <a:srgbClr val="151616"/>
                </a:solidFill>
                <a:latin typeface="Arial"/>
                <a:cs typeface="Arial"/>
              </a:rPr>
              <a:t>a</a:t>
            </a:r>
            <a:r>
              <a:rPr sz="1200" i="1" spc="-1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i="1" spc="-5" dirty="0">
                <a:solidFill>
                  <a:srgbClr val="151616"/>
                </a:solidFill>
                <a:latin typeface="Arial"/>
                <a:cs typeface="Arial"/>
              </a:rPr>
              <a:t>while.</a:t>
            </a:r>
            <a:endParaRPr sz="1200">
              <a:latin typeface="Arial"/>
              <a:cs typeface="Arial"/>
            </a:endParaRPr>
          </a:p>
          <a:p>
            <a:pPr marL="12700">
              <a:lnSpc>
                <a:spcPts val="1265"/>
              </a:lnSpc>
            </a:pP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Would</a:t>
            </a:r>
            <a:r>
              <a:rPr sz="1200" spc="-1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you</a:t>
            </a:r>
            <a:r>
              <a:rPr sz="1200" spc="-1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play</a:t>
            </a:r>
            <a:r>
              <a:rPr sz="1200" spc="-1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spc="-1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game</a:t>
            </a:r>
            <a:r>
              <a:rPr sz="1200" spc="-1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again?</a:t>
            </a:r>
            <a:endParaRPr sz="1200">
              <a:latin typeface="Arial"/>
              <a:cs typeface="Arial"/>
            </a:endParaRPr>
          </a:p>
          <a:p>
            <a:pPr marL="12700">
              <a:lnSpc>
                <a:spcPts val="1390"/>
              </a:lnSpc>
            </a:pPr>
            <a:r>
              <a:rPr sz="1200" i="1" spc="-20" dirty="0">
                <a:solidFill>
                  <a:srgbClr val="151616"/>
                </a:solidFill>
                <a:latin typeface="Arial"/>
                <a:cs typeface="Arial"/>
              </a:rPr>
              <a:t>Yes.</a:t>
            </a:r>
            <a:endParaRPr sz="12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424557" y="4836509"/>
            <a:ext cx="4988560" cy="2001520"/>
          </a:xfrm>
          <a:prstGeom prst="rect">
            <a:avLst/>
          </a:prstGeom>
        </p:spPr>
        <p:txBody>
          <a:bodyPr vert="horz" wrap="square" lIns="0" tIns="129539" rIns="0" bIns="0" rtlCol="0">
            <a:spAutoFit/>
          </a:bodyPr>
          <a:lstStyle/>
          <a:p>
            <a:pPr marL="30480">
              <a:lnSpc>
                <a:spcPct val="100000"/>
              </a:lnSpc>
              <a:spcBef>
                <a:spcPts val="1019"/>
              </a:spcBef>
            </a:pPr>
            <a:r>
              <a:rPr sz="1400" b="1" spc="-5" dirty="0">
                <a:solidFill>
                  <a:srgbClr val="151616"/>
                </a:solidFill>
                <a:latin typeface="Arial"/>
                <a:cs typeface="Arial"/>
              </a:rPr>
              <a:t>PERSON 3: </a:t>
            </a:r>
            <a:r>
              <a:rPr sz="1400" b="1" spc="-25" dirty="0">
                <a:solidFill>
                  <a:srgbClr val="151616"/>
                </a:solidFill>
                <a:latin typeface="Arial"/>
                <a:cs typeface="Arial"/>
              </a:rPr>
              <a:t>ADULT</a:t>
            </a:r>
            <a:r>
              <a:rPr sz="1400" b="1" spc="-5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151616"/>
                </a:solidFill>
                <a:latin typeface="Arial"/>
                <a:cs typeface="Arial"/>
              </a:rPr>
              <a:t>TESTER</a:t>
            </a:r>
            <a:endParaRPr sz="1400">
              <a:latin typeface="Arial"/>
              <a:cs typeface="Arial"/>
            </a:endParaRPr>
          </a:p>
          <a:p>
            <a:pPr marL="12700" marR="5080" algn="just">
              <a:lnSpc>
                <a:spcPts val="1340"/>
              </a:lnSpc>
              <a:spcBef>
                <a:spcPts val="920"/>
              </a:spcBef>
            </a:pP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</a:t>
            </a:r>
            <a:r>
              <a:rPr sz="1200" spc="-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found</a:t>
            </a:r>
            <a:r>
              <a:rPr sz="1200" spc="-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spc="-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handles</a:t>
            </a:r>
            <a:r>
              <a:rPr sz="1200" spc="-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for</a:t>
            </a:r>
            <a:r>
              <a:rPr sz="1200" spc="-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moving</a:t>
            </a:r>
            <a:r>
              <a:rPr sz="1200" spc="-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spc="-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mechanical</a:t>
            </a:r>
            <a:r>
              <a:rPr sz="1200" spc="-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parts</a:t>
            </a:r>
            <a:r>
              <a:rPr sz="1200" spc="-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of</a:t>
            </a:r>
            <a:r>
              <a:rPr sz="1200" spc="-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spc="-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game</a:t>
            </a:r>
            <a:r>
              <a:rPr sz="1200" spc="-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a</a:t>
            </a:r>
            <a:r>
              <a:rPr sz="1200" spc="-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possible  weak point.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With force, they may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break 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away.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small handle could be  sallowed</a:t>
            </a:r>
            <a:r>
              <a:rPr sz="1200" spc="-1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by</a:t>
            </a:r>
            <a:r>
              <a:rPr sz="1200" spc="-1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a</a:t>
            </a:r>
            <a:r>
              <a:rPr sz="1200" spc="-1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very</a:t>
            </a:r>
            <a:r>
              <a:rPr sz="1200" spc="-1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young</a:t>
            </a:r>
            <a:r>
              <a:rPr sz="1200" spc="-1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child.</a:t>
            </a:r>
            <a:endParaRPr sz="1200">
              <a:latin typeface="Arial"/>
              <a:cs typeface="Arial"/>
            </a:endParaRPr>
          </a:p>
          <a:p>
            <a:pPr marL="12700" marR="5080" algn="just">
              <a:lnSpc>
                <a:spcPts val="1340"/>
              </a:lnSpc>
            </a:pP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The circuit worked well and without a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screwdriver,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it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is impossible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open  the</a:t>
            </a:r>
            <a:r>
              <a:rPr sz="1200" spc="-9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circuit</a:t>
            </a:r>
            <a:r>
              <a:rPr sz="1200" spc="-9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and</a:t>
            </a:r>
            <a:r>
              <a:rPr sz="1200" spc="-9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battery</a:t>
            </a:r>
            <a:r>
              <a:rPr sz="1200" spc="-9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compartment.</a:t>
            </a:r>
            <a:r>
              <a:rPr sz="1200" spc="-114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This</a:t>
            </a:r>
            <a:r>
              <a:rPr sz="1200" spc="-9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is</a:t>
            </a:r>
            <a:r>
              <a:rPr sz="1200" spc="-9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a</a:t>
            </a:r>
            <a:r>
              <a:rPr sz="1200" spc="-9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good</a:t>
            </a:r>
            <a:r>
              <a:rPr sz="1200" spc="-9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safety</a:t>
            </a:r>
            <a:r>
              <a:rPr sz="1200" spc="-9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feature</a:t>
            </a:r>
            <a:r>
              <a:rPr sz="1200" spc="-9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as</a:t>
            </a:r>
            <a:r>
              <a:rPr sz="1200" spc="-9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it</a:t>
            </a:r>
            <a:r>
              <a:rPr sz="1200" spc="-9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stops 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young</a:t>
            </a:r>
            <a:r>
              <a:rPr sz="1200" spc="-1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children</a:t>
            </a:r>
            <a:r>
              <a:rPr sz="1200" spc="-1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damaging</a:t>
            </a:r>
            <a:r>
              <a:rPr sz="1200" spc="-1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spc="-1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circuit</a:t>
            </a:r>
            <a:r>
              <a:rPr sz="1200" spc="-1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or</a:t>
            </a:r>
            <a:r>
              <a:rPr sz="1200" spc="-1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taking</a:t>
            </a:r>
            <a:r>
              <a:rPr sz="1200" spc="-1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out</a:t>
            </a:r>
            <a:r>
              <a:rPr sz="1200" spc="-1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spc="-1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small</a:t>
            </a:r>
            <a:r>
              <a:rPr sz="1200" spc="-1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batteries.</a:t>
            </a:r>
            <a:endParaRPr sz="1200">
              <a:latin typeface="Arial"/>
              <a:cs typeface="Arial"/>
            </a:endParaRPr>
          </a:p>
          <a:p>
            <a:pPr marL="12700" algn="just">
              <a:lnSpc>
                <a:spcPts val="1390"/>
              </a:lnSpc>
              <a:spcBef>
                <a:spcPts val="1215"/>
              </a:spcBef>
            </a:pP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</a:t>
            </a:r>
            <a:r>
              <a:rPr sz="1200" spc="-1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saw</a:t>
            </a:r>
            <a:r>
              <a:rPr sz="1200" spc="-1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children</a:t>
            </a:r>
            <a:r>
              <a:rPr sz="1200" spc="-1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enjoying</a:t>
            </a:r>
            <a:r>
              <a:rPr sz="1200" spc="-1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spc="-1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game.</a:t>
            </a:r>
            <a:endParaRPr sz="1200">
              <a:latin typeface="Arial"/>
              <a:cs typeface="Arial"/>
            </a:endParaRPr>
          </a:p>
          <a:p>
            <a:pPr marL="12700" algn="just">
              <a:lnSpc>
                <a:spcPts val="1390"/>
              </a:lnSpc>
            </a:pP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Young</a:t>
            </a:r>
            <a:r>
              <a:rPr sz="1200" spc="-1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children</a:t>
            </a:r>
            <a:r>
              <a:rPr sz="1200" spc="-1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should</a:t>
            </a:r>
            <a:r>
              <a:rPr sz="1200" spc="-1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play</a:t>
            </a:r>
            <a:r>
              <a:rPr sz="1200" spc="-1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this</a:t>
            </a:r>
            <a:r>
              <a:rPr sz="1200" spc="-1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game</a:t>
            </a:r>
            <a:r>
              <a:rPr sz="1200" spc="-1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only</a:t>
            </a:r>
            <a:r>
              <a:rPr sz="1200" spc="-1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when</a:t>
            </a:r>
            <a:r>
              <a:rPr sz="1200" spc="-1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supervised.</a:t>
            </a:r>
            <a:endParaRPr sz="1200">
              <a:latin typeface="Arial"/>
              <a:cs typeface="Aria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3153135" y="1216984"/>
            <a:ext cx="424815" cy="0"/>
          </a:xfrm>
          <a:custGeom>
            <a:avLst/>
            <a:gdLst/>
            <a:ahLst/>
            <a:cxnLst/>
            <a:rect l="l" t="t" r="r" b="b"/>
            <a:pathLst>
              <a:path w="424814">
                <a:moveTo>
                  <a:pt x="0" y="0"/>
                </a:moveTo>
                <a:lnTo>
                  <a:pt x="424593" y="0"/>
                </a:lnTo>
              </a:path>
            </a:pathLst>
          </a:custGeom>
          <a:ln w="8890">
            <a:solidFill>
              <a:srgbClr val="D9D9D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153135" y="1200474"/>
            <a:ext cx="452755" cy="0"/>
          </a:xfrm>
          <a:custGeom>
            <a:avLst/>
            <a:gdLst/>
            <a:ahLst/>
            <a:cxnLst/>
            <a:rect l="l" t="t" r="r" b="b"/>
            <a:pathLst>
              <a:path w="452754">
                <a:moveTo>
                  <a:pt x="0" y="0"/>
                </a:moveTo>
                <a:lnTo>
                  <a:pt x="452224" y="0"/>
                </a:lnTo>
              </a:path>
            </a:pathLst>
          </a:custGeom>
          <a:ln w="24130">
            <a:solidFill>
              <a:srgbClr val="D9D9D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153135" y="1180789"/>
            <a:ext cx="384810" cy="0"/>
          </a:xfrm>
          <a:custGeom>
            <a:avLst/>
            <a:gdLst/>
            <a:ahLst/>
            <a:cxnLst/>
            <a:rect l="l" t="t" r="r" b="b"/>
            <a:pathLst>
              <a:path w="384810">
                <a:moveTo>
                  <a:pt x="0" y="0"/>
                </a:moveTo>
                <a:lnTo>
                  <a:pt x="384224" y="0"/>
                </a:lnTo>
              </a:path>
            </a:pathLst>
          </a:custGeom>
          <a:ln w="15240">
            <a:solidFill>
              <a:srgbClr val="D9D9D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2803096" y="1172984"/>
            <a:ext cx="802640" cy="48895"/>
          </a:xfrm>
          <a:custGeom>
            <a:avLst/>
            <a:gdLst/>
            <a:ahLst/>
            <a:cxnLst/>
            <a:rect l="l" t="t" r="r" b="b"/>
            <a:pathLst>
              <a:path w="802639" h="48894">
                <a:moveTo>
                  <a:pt x="0" y="0"/>
                </a:moveTo>
                <a:lnTo>
                  <a:pt x="734263" y="0"/>
                </a:lnTo>
                <a:lnTo>
                  <a:pt x="734263" y="15886"/>
                </a:lnTo>
                <a:lnTo>
                  <a:pt x="802262" y="15886"/>
                </a:lnTo>
                <a:lnTo>
                  <a:pt x="802262" y="40035"/>
                </a:lnTo>
                <a:lnTo>
                  <a:pt x="774936" y="40035"/>
                </a:lnTo>
                <a:lnTo>
                  <a:pt x="774302" y="48296"/>
                </a:lnTo>
                <a:lnTo>
                  <a:pt x="0" y="48296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534734" y="897883"/>
            <a:ext cx="692150" cy="806450"/>
          </a:xfrm>
          <a:custGeom>
            <a:avLst/>
            <a:gdLst/>
            <a:ahLst/>
            <a:cxnLst/>
            <a:rect l="l" t="t" r="r" b="b"/>
            <a:pathLst>
              <a:path w="692150" h="806450">
                <a:moveTo>
                  <a:pt x="72335" y="0"/>
                </a:moveTo>
                <a:lnTo>
                  <a:pt x="26790" y="42861"/>
                </a:lnTo>
                <a:lnTo>
                  <a:pt x="0" y="155379"/>
                </a:lnTo>
                <a:lnTo>
                  <a:pt x="0" y="385768"/>
                </a:lnTo>
                <a:lnTo>
                  <a:pt x="144665" y="385768"/>
                </a:lnTo>
                <a:lnTo>
                  <a:pt x="144665" y="806367"/>
                </a:lnTo>
                <a:lnTo>
                  <a:pt x="200922" y="750110"/>
                </a:lnTo>
                <a:lnTo>
                  <a:pt x="303025" y="391157"/>
                </a:lnTo>
                <a:lnTo>
                  <a:pt x="692096" y="391157"/>
                </a:lnTo>
                <a:lnTo>
                  <a:pt x="692096" y="206124"/>
                </a:lnTo>
                <a:lnTo>
                  <a:pt x="201938" y="206124"/>
                </a:lnTo>
                <a:lnTo>
                  <a:pt x="201938" y="171583"/>
                </a:lnTo>
                <a:lnTo>
                  <a:pt x="53988" y="171583"/>
                </a:lnTo>
                <a:lnTo>
                  <a:pt x="53733" y="116240"/>
                </a:lnTo>
                <a:lnTo>
                  <a:pt x="72335" y="104479"/>
                </a:lnTo>
                <a:lnTo>
                  <a:pt x="72335" y="0"/>
                </a:lnTo>
                <a:close/>
              </a:path>
              <a:path w="692150" h="806450">
                <a:moveTo>
                  <a:pt x="692096" y="391157"/>
                </a:moveTo>
                <a:lnTo>
                  <a:pt x="303025" y="391157"/>
                </a:lnTo>
                <a:lnTo>
                  <a:pt x="692096" y="392568"/>
                </a:lnTo>
                <a:lnTo>
                  <a:pt x="692096" y="391157"/>
                </a:lnTo>
                <a:close/>
              </a:path>
              <a:path w="692150" h="806450">
                <a:moveTo>
                  <a:pt x="692096" y="205657"/>
                </a:moveTo>
                <a:lnTo>
                  <a:pt x="201938" y="206124"/>
                </a:lnTo>
                <a:lnTo>
                  <a:pt x="692096" y="206124"/>
                </a:lnTo>
                <a:lnTo>
                  <a:pt x="692096" y="205657"/>
                </a:lnTo>
                <a:close/>
              </a:path>
              <a:path w="692150" h="806450">
                <a:moveTo>
                  <a:pt x="201938" y="171456"/>
                </a:moveTo>
                <a:lnTo>
                  <a:pt x="53988" y="171583"/>
                </a:lnTo>
                <a:lnTo>
                  <a:pt x="201938" y="171583"/>
                </a:lnTo>
                <a:close/>
              </a:path>
            </a:pathLst>
          </a:custGeom>
          <a:solidFill>
            <a:srgbClr val="C4C5C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534734" y="897883"/>
            <a:ext cx="692150" cy="806450"/>
          </a:xfrm>
          <a:custGeom>
            <a:avLst/>
            <a:gdLst/>
            <a:ahLst/>
            <a:cxnLst/>
            <a:rect l="l" t="t" r="r" b="b"/>
            <a:pathLst>
              <a:path w="692150" h="806450">
                <a:moveTo>
                  <a:pt x="72335" y="0"/>
                </a:moveTo>
                <a:lnTo>
                  <a:pt x="72335" y="104479"/>
                </a:lnTo>
                <a:lnTo>
                  <a:pt x="53733" y="116240"/>
                </a:lnTo>
                <a:lnTo>
                  <a:pt x="53988" y="171583"/>
                </a:lnTo>
                <a:lnTo>
                  <a:pt x="201938" y="171456"/>
                </a:lnTo>
                <a:lnTo>
                  <a:pt x="201938" y="206124"/>
                </a:lnTo>
                <a:lnTo>
                  <a:pt x="692096" y="205657"/>
                </a:lnTo>
                <a:lnTo>
                  <a:pt x="692096" y="392568"/>
                </a:lnTo>
                <a:lnTo>
                  <a:pt x="303025" y="391157"/>
                </a:lnTo>
                <a:lnTo>
                  <a:pt x="200922" y="750110"/>
                </a:lnTo>
                <a:lnTo>
                  <a:pt x="144665" y="806367"/>
                </a:lnTo>
                <a:lnTo>
                  <a:pt x="144665" y="385768"/>
                </a:lnTo>
                <a:lnTo>
                  <a:pt x="0" y="385768"/>
                </a:lnTo>
                <a:lnTo>
                  <a:pt x="0" y="155379"/>
                </a:lnTo>
                <a:lnTo>
                  <a:pt x="26790" y="42861"/>
                </a:lnTo>
                <a:lnTo>
                  <a:pt x="72335" y="0"/>
                </a:lnTo>
                <a:close/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821926" y="1099159"/>
            <a:ext cx="2331720" cy="186690"/>
          </a:xfrm>
          <a:custGeom>
            <a:avLst/>
            <a:gdLst/>
            <a:ahLst/>
            <a:cxnLst/>
            <a:rect l="l" t="t" r="r" b="b"/>
            <a:pathLst>
              <a:path w="2331720" h="186690">
                <a:moveTo>
                  <a:pt x="0" y="0"/>
                </a:moveTo>
                <a:lnTo>
                  <a:pt x="2331209" y="0"/>
                </a:lnTo>
                <a:lnTo>
                  <a:pt x="2331209" y="186300"/>
                </a:lnTo>
                <a:lnTo>
                  <a:pt x="0" y="186300"/>
                </a:lnTo>
                <a:lnTo>
                  <a:pt x="0" y="0"/>
                </a:lnTo>
                <a:close/>
              </a:path>
            </a:pathLst>
          </a:custGeom>
          <a:solidFill>
            <a:srgbClr val="C4C5C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821926" y="1099159"/>
            <a:ext cx="2331720" cy="186690"/>
          </a:xfrm>
          <a:custGeom>
            <a:avLst/>
            <a:gdLst/>
            <a:ahLst/>
            <a:cxnLst/>
            <a:rect l="l" t="t" r="r" b="b"/>
            <a:pathLst>
              <a:path w="2331720" h="186690">
                <a:moveTo>
                  <a:pt x="0" y="0"/>
                </a:moveTo>
                <a:lnTo>
                  <a:pt x="2331209" y="0"/>
                </a:lnTo>
                <a:lnTo>
                  <a:pt x="2331209" y="186300"/>
                </a:lnTo>
                <a:lnTo>
                  <a:pt x="0" y="186300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674862" y="895658"/>
            <a:ext cx="2477770" cy="805180"/>
          </a:xfrm>
          <a:custGeom>
            <a:avLst/>
            <a:gdLst/>
            <a:ahLst/>
            <a:cxnLst/>
            <a:rect l="l" t="t" r="r" b="b"/>
            <a:pathLst>
              <a:path w="2477770" h="805180">
                <a:moveTo>
                  <a:pt x="99961" y="0"/>
                </a:moveTo>
                <a:lnTo>
                  <a:pt x="100646" y="153615"/>
                </a:lnTo>
                <a:lnTo>
                  <a:pt x="0" y="154105"/>
                </a:lnTo>
                <a:lnTo>
                  <a:pt x="0" y="426905"/>
                </a:lnTo>
                <a:lnTo>
                  <a:pt x="99961" y="754761"/>
                </a:lnTo>
                <a:lnTo>
                  <a:pt x="166173" y="805082"/>
                </a:lnTo>
                <a:lnTo>
                  <a:pt x="166853" y="484610"/>
                </a:lnTo>
                <a:lnTo>
                  <a:pt x="148565" y="484574"/>
                </a:lnTo>
                <a:lnTo>
                  <a:pt x="147946" y="366328"/>
                </a:lnTo>
                <a:lnTo>
                  <a:pt x="2476440" y="363801"/>
                </a:lnTo>
                <a:lnTo>
                  <a:pt x="2477383" y="228492"/>
                </a:lnTo>
                <a:lnTo>
                  <a:pt x="168221" y="227970"/>
                </a:lnTo>
                <a:lnTo>
                  <a:pt x="168869" y="173300"/>
                </a:lnTo>
                <a:lnTo>
                  <a:pt x="126446" y="23835"/>
                </a:lnTo>
                <a:lnTo>
                  <a:pt x="99961" y="0"/>
                </a:lnTo>
                <a:close/>
              </a:path>
            </a:pathLst>
          </a:custGeom>
          <a:solidFill>
            <a:srgbClr val="EC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674862" y="895658"/>
            <a:ext cx="2477770" cy="805180"/>
          </a:xfrm>
          <a:custGeom>
            <a:avLst/>
            <a:gdLst/>
            <a:ahLst/>
            <a:cxnLst/>
            <a:rect l="l" t="t" r="r" b="b"/>
            <a:pathLst>
              <a:path w="2477770" h="805180">
                <a:moveTo>
                  <a:pt x="100646" y="153615"/>
                </a:moveTo>
                <a:lnTo>
                  <a:pt x="99961" y="0"/>
                </a:lnTo>
                <a:lnTo>
                  <a:pt x="126446" y="23835"/>
                </a:lnTo>
                <a:lnTo>
                  <a:pt x="168869" y="173300"/>
                </a:lnTo>
                <a:lnTo>
                  <a:pt x="168221" y="227970"/>
                </a:lnTo>
                <a:lnTo>
                  <a:pt x="2477383" y="228492"/>
                </a:lnTo>
                <a:lnTo>
                  <a:pt x="2476440" y="363801"/>
                </a:lnTo>
                <a:lnTo>
                  <a:pt x="147946" y="366328"/>
                </a:lnTo>
                <a:lnTo>
                  <a:pt x="148565" y="484574"/>
                </a:lnTo>
                <a:lnTo>
                  <a:pt x="166853" y="484610"/>
                </a:lnTo>
                <a:lnTo>
                  <a:pt x="166173" y="805082"/>
                </a:lnTo>
                <a:lnTo>
                  <a:pt x="99961" y="754761"/>
                </a:lnTo>
                <a:lnTo>
                  <a:pt x="0" y="426905"/>
                </a:lnTo>
                <a:lnTo>
                  <a:pt x="0" y="154105"/>
                </a:lnTo>
                <a:lnTo>
                  <a:pt x="100646" y="153615"/>
                </a:lnTo>
                <a:close/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3093948" y="1110650"/>
            <a:ext cx="55244" cy="161925"/>
          </a:xfrm>
          <a:custGeom>
            <a:avLst/>
            <a:gdLst/>
            <a:ahLst/>
            <a:cxnLst/>
            <a:rect l="l" t="t" r="r" b="b"/>
            <a:pathLst>
              <a:path w="55244" h="161925">
                <a:moveTo>
                  <a:pt x="51122" y="0"/>
                </a:moveTo>
                <a:lnTo>
                  <a:pt x="3592" y="0"/>
                </a:lnTo>
                <a:lnTo>
                  <a:pt x="0" y="3592"/>
                </a:lnTo>
                <a:lnTo>
                  <a:pt x="0" y="157957"/>
                </a:lnTo>
                <a:lnTo>
                  <a:pt x="3592" y="161550"/>
                </a:lnTo>
                <a:lnTo>
                  <a:pt x="51122" y="161550"/>
                </a:lnTo>
                <a:lnTo>
                  <a:pt x="54715" y="157957"/>
                </a:lnTo>
                <a:lnTo>
                  <a:pt x="54715" y="3592"/>
                </a:lnTo>
                <a:lnTo>
                  <a:pt x="51122" y="0"/>
                </a:lnTo>
                <a:close/>
              </a:path>
            </a:pathLst>
          </a:custGeom>
          <a:solidFill>
            <a:srgbClr val="D9D9D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3093948" y="1110650"/>
            <a:ext cx="55244" cy="161925"/>
          </a:xfrm>
          <a:custGeom>
            <a:avLst/>
            <a:gdLst/>
            <a:ahLst/>
            <a:cxnLst/>
            <a:rect l="l" t="t" r="r" b="b"/>
            <a:pathLst>
              <a:path w="55244" h="161925">
                <a:moveTo>
                  <a:pt x="7984" y="0"/>
                </a:moveTo>
                <a:lnTo>
                  <a:pt x="46730" y="0"/>
                </a:lnTo>
                <a:lnTo>
                  <a:pt x="51122" y="0"/>
                </a:lnTo>
                <a:lnTo>
                  <a:pt x="54715" y="3592"/>
                </a:lnTo>
                <a:lnTo>
                  <a:pt x="54715" y="7984"/>
                </a:lnTo>
                <a:lnTo>
                  <a:pt x="54715" y="153564"/>
                </a:lnTo>
                <a:lnTo>
                  <a:pt x="54715" y="157957"/>
                </a:lnTo>
                <a:lnTo>
                  <a:pt x="51122" y="161550"/>
                </a:lnTo>
                <a:lnTo>
                  <a:pt x="46730" y="161550"/>
                </a:lnTo>
                <a:lnTo>
                  <a:pt x="7984" y="161550"/>
                </a:lnTo>
                <a:lnTo>
                  <a:pt x="3592" y="161550"/>
                </a:lnTo>
                <a:lnTo>
                  <a:pt x="0" y="157957"/>
                </a:lnTo>
                <a:lnTo>
                  <a:pt x="0" y="153564"/>
                </a:lnTo>
                <a:lnTo>
                  <a:pt x="0" y="7984"/>
                </a:lnTo>
                <a:lnTo>
                  <a:pt x="0" y="3592"/>
                </a:lnTo>
                <a:lnTo>
                  <a:pt x="3592" y="0"/>
                </a:lnTo>
                <a:lnTo>
                  <a:pt x="7984" y="0"/>
                </a:lnTo>
                <a:close/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3103653" y="1116870"/>
            <a:ext cx="36195" cy="36195"/>
          </a:xfrm>
          <a:custGeom>
            <a:avLst/>
            <a:gdLst/>
            <a:ahLst/>
            <a:cxnLst/>
            <a:rect l="l" t="t" r="r" b="b"/>
            <a:pathLst>
              <a:path w="36194" h="36194">
                <a:moveTo>
                  <a:pt x="18093" y="0"/>
                </a:moveTo>
                <a:lnTo>
                  <a:pt x="11050" y="1421"/>
                </a:lnTo>
                <a:lnTo>
                  <a:pt x="5299" y="5298"/>
                </a:lnTo>
                <a:lnTo>
                  <a:pt x="1421" y="11048"/>
                </a:lnTo>
                <a:lnTo>
                  <a:pt x="0" y="18089"/>
                </a:lnTo>
                <a:lnTo>
                  <a:pt x="1421" y="25132"/>
                </a:lnTo>
                <a:lnTo>
                  <a:pt x="5299" y="30882"/>
                </a:lnTo>
                <a:lnTo>
                  <a:pt x="11050" y="34758"/>
                </a:lnTo>
                <a:lnTo>
                  <a:pt x="18093" y="36179"/>
                </a:lnTo>
                <a:lnTo>
                  <a:pt x="25134" y="34758"/>
                </a:lnTo>
                <a:lnTo>
                  <a:pt x="30884" y="30882"/>
                </a:lnTo>
                <a:lnTo>
                  <a:pt x="34761" y="25132"/>
                </a:lnTo>
                <a:lnTo>
                  <a:pt x="36183" y="18089"/>
                </a:lnTo>
                <a:lnTo>
                  <a:pt x="34761" y="11048"/>
                </a:lnTo>
                <a:lnTo>
                  <a:pt x="30884" y="5298"/>
                </a:lnTo>
                <a:lnTo>
                  <a:pt x="25134" y="1421"/>
                </a:lnTo>
                <a:lnTo>
                  <a:pt x="18093" y="0"/>
                </a:lnTo>
                <a:close/>
              </a:path>
            </a:pathLst>
          </a:custGeom>
          <a:solidFill>
            <a:srgbClr val="C4C5C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3103653" y="1116870"/>
            <a:ext cx="36195" cy="36195"/>
          </a:xfrm>
          <a:custGeom>
            <a:avLst/>
            <a:gdLst/>
            <a:ahLst/>
            <a:cxnLst/>
            <a:rect l="l" t="t" r="r" b="b"/>
            <a:pathLst>
              <a:path w="36194" h="36194">
                <a:moveTo>
                  <a:pt x="18093" y="0"/>
                </a:moveTo>
                <a:lnTo>
                  <a:pt x="25134" y="1421"/>
                </a:lnTo>
                <a:lnTo>
                  <a:pt x="30884" y="5298"/>
                </a:lnTo>
                <a:lnTo>
                  <a:pt x="34761" y="11048"/>
                </a:lnTo>
                <a:lnTo>
                  <a:pt x="36183" y="18089"/>
                </a:lnTo>
                <a:lnTo>
                  <a:pt x="34761" y="25132"/>
                </a:lnTo>
                <a:lnTo>
                  <a:pt x="30884" y="30882"/>
                </a:lnTo>
                <a:lnTo>
                  <a:pt x="25134" y="34758"/>
                </a:lnTo>
                <a:lnTo>
                  <a:pt x="18093" y="36179"/>
                </a:lnTo>
                <a:lnTo>
                  <a:pt x="11050" y="34758"/>
                </a:lnTo>
                <a:lnTo>
                  <a:pt x="5299" y="30882"/>
                </a:lnTo>
                <a:lnTo>
                  <a:pt x="1421" y="25132"/>
                </a:lnTo>
                <a:lnTo>
                  <a:pt x="0" y="18089"/>
                </a:lnTo>
                <a:lnTo>
                  <a:pt x="1421" y="11048"/>
                </a:lnTo>
                <a:lnTo>
                  <a:pt x="5299" y="5298"/>
                </a:lnTo>
                <a:lnTo>
                  <a:pt x="11050" y="1421"/>
                </a:lnTo>
                <a:lnTo>
                  <a:pt x="18093" y="0"/>
                </a:lnTo>
                <a:close/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3117776" y="1123047"/>
            <a:ext cx="8255" cy="23495"/>
          </a:xfrm>
          <a:custGeom>
            <a:avLst/>
            <a:gdLst/>
            <a:ahLst/>
            <a:cxnLst/>
            <a:rect l="l" t="t" r="r" b="b"/>
            <a:pathLst>
              <a:path w="8255" h="23494">
                <a:moveTo>
                  <a:pt x="0" y="0"/>
                </a:moveTo>
                <a:lnTo>
                  <a:pt x="7941" y="0"/>
                </a:lnTo>
                <a:lnTo>
                  <a:pt x="7941" y="22947"/>
                </a:lnTo>
                <a:lnTo>
                  <a:pt x="0" y="22947"/>
                </a:lnTo>
                <a:lnTo>
                  <a:pt x="0" y="0"/>
                </a:lnTo>
                <a:close/>
              </a:path>
            </a:pathLst>
          </a:custGeom>
          <a:solidFill>
            <a:srgbClr val="1516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3110274" y="1130547"/>
            <a:ext cx="23495" cy="8255"/>
          </a:xfrm>
          <a:custGeom>
            <a:avLst/>
            <a:gdLst/>
            <a:ahLst/>
            <a:cxnLst/>
            <a:rect l="l" t="t" r="r" b="b"/>
            <a:pathLst>
              <a:path w="23494" h="8255">
                <a:moveTo>
                  <a:pt x="0" y="7945"/>
                </a:moveTo>
                <a:lnTo>
                  <a:pt x="0" y="0"/>
                </a:lnTo>
                <a:lnTo>
                  <a:pt x="22946" y="0"/>
                </a:lnTo>
                <a:lnTo>
                  <a:pt x="22946" y="7945"/>
                </a:lnTo>
                <a:lnTo>
                  <a:pt x="0" y="7945"/>
                </a:lnTo>
                <a:close/>
              </a:path>
            </a:pathLst>
          </a:custGeom>
          <a:solidFill>
            <a:srgbClr val="1516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3103653" y="1229835"/>
            <a:ext cx="36195" cy="36195"/>
          </a:xfrm>
          <a:custGeom>
            <a:avLst/>
            <a:gdLst/>
            <a:ahLst/>
            <a:cxnLst/>
            <a:rect l="l" t="t" r="r" b="b"/>
            <a:pathLst>
              <a:path w="36194" h="36194">
                <a:moveTo>
                  <a:pt x="18093" y="0"/>
                </a:moveTo>
                <a:lnTo>
                  <a:pt x="11050" y="1421"/>
                </a:lnTo>
                <a:lnTo>
                  <a:pt x="5299" y="5299"/>
                </a:lnTo>
                <a:lnTo>
                  <a:pt x="1421" y="11050"/>
                </a:lnTo>
                <a:lnTo>
                  <a:pt x="0" y="18093"/>
                </a:lnTo>
                <a:lnTo>
                  <a:pt x="1421" y="25134"/>
                </a:lnTo>
                <a:lnTo>
                  <a:pt x="5299" y="30884"/>
                </a:lnTo>
                <a:lnTo>
                  <a:pt x="11050" y="34761"/>
                </a:lnTo>
                <a:lnTo>
                  <a:pt x="18093" y="36183"/>
                </a:lnTo>
                <a:lnTo>
                  <a:pt x="25134" y="34761"/>
                </a:lnTo>
                <a:lnTo>
                  <a:pt x="30884" y="30884"/>
                </a:lnTo>
                <a:lnTo>
                  <a:pt x="34761" y="25134"/>
                </a:lnTo>
                <a:lnTo>
                  <a:pt x="36183" y="18093"/>
                </a:lnTo>
                <a:lnTo>
                  <a:pt x="34761" y="11050"/>
                </a:lnTo>
                <a:lnTo>
                  <a:pt x="30884" y="5299"/>
                </a:lnTo>
                <a:lnTo>
                  <a:pt x="25134" y="1421"/>
                </a:lnTo>
                <a:lnTo>
                  <a:pt x="18093" y="0"/>
                </a:lnTo>
                <a:close/>
              </a:path>
            </a:pathLst>
          </a:custGeom>
          <a:solidFill>
            <a:srgbClr val="C4C5C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3103653" y="1229835"/>
            <a:ext cx="36195" cy="36195"/>
          </a:xfrm>
          <a:custGeom>
            <a:avLst/>
            <a:gdLst/>
            <a:ahLst/>
            <a:cxnLst/>
            <a:rect l="l" t="t" r="r" b="b"/>
            <a:pathLst>
              <a:path w="36194" h="36194">
                <a:moveTo>
                  <a:pt x="18093" y="0"/>
                </a:moveTo>
                <a:lnTo>
                  <a:pt x="25134" y="1421"/>
                </a:lnTo>
                <a:lnTo>
                  <a:pt x="30884" y="5299"/>
                </a:lnTo>
                <a:lnTo>
                  <a:pt x="34761" y="11050"/>
                </a:lnTo>
                <a:lnTo>
                  <a:pt x="36183" y="18093"/>
                </a:lnTo>
                <a:lnTo>
                  <a:pt x="34761" y="25134"/>
                </a:lnTo>
                <a:lnTo>
                  <a:pt x="30884" y="30884"/>
                </a:lnTo>
                <a:lnTo>
                  <a:pt x="25134" y="34761"/>
                </a:lnTo>
                <a:lnTo>
                  <a:pt x="18093" y="36183"/>
                </a:lnTo>
                <a:lnTo>
                  <a:pt x="11050" y="34761"/>
                </a:lnTo>
                <a:lnTo>
                  <a:pt x="5299" y="30884"/>
                </a:lnTo>
                <a:lnTo>
                  <a:pt x="1421" y="25134"/>
                </a:lnTo>
                <a:lnTo>
                  <a:pt x="0" y="18093"/>
                </a:lnTo>
                <a:lnTo>
                  <a:pt x="1421" y="11050"/>
                </a:lnTo>
                <a:lnTo>
                  <a:pt x="5299" y="5299"/>
                </a:lnTo>
                <a:lnTo>
                  <a:pt x="11050" y="1421"/>
                </a:lnTo>
                <a:lnTo>
                  <a:pt x="18093" y="0"/>
                </a:lnTo>
                <a:close/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3117776" y="1236013"/>
            <a:ext cx="8255" cy="23495"/>
          </a:xfrm>
          <a:custGeom>
            <a:avLst/>
            <a:gdLst/>
            <a:ahLst/>
            <a:cxnLst/>
            <a:rect l="l" t="t" r="r" b="b"/>
            <a:pathLst>
              <a:path w="8255" h="23494">
                <a:moveTo>
                  <a:pt x="0" y="0"/>
                </a:moveTo>
                <a:lnTo>
                  <a:pt x="7941" y="0"/>
                </a:lnTo>
                <a:lnTo>
                  <a:pt x="7941" y="22946"/>
                </a:lnTo>
                <a:lnTo>
                  <a:pt x="0" y="22946"/>
                </a:lnTo>
                <a:lnTo>
                  <a:pt x="0" y="0"/>
                </a:lnTo>
                <a:close/>
              </a:path>
            </a:pathLst>
          </a:custGeom>
          <a:solidFill>
            <a:srgbClr val="1516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3110274" y="1243515"/>
            <a:ext cx="23495" cy="8255"/>
          </a:xfrm>
          <a:custGeom>
            <a:avLst/>
            <a:gdLst/>
            <a:ahLst/>
            <a:cxnLst/>
            <a:rect l="l" t="t" r="r" b="b"/>
            <a:pathLst>
              <a:path w="23494" h="8255">
                <a:moveTo>
                  <a:pt x="0" y="7941"/>
                </a:moveTo>
                <a:lnTo>
                  <a:pt x="0" y="0"/>
                </a:lnTo>
                <a:lnTo>
                  <a:pt x="22946" y="0"/>
                </a:lnTo>
                <a:lnTo>
                  <a:pt x="22946" y="7941"/>
                </a:lnTo>
                <a:lnTo>
                  <a:pt x="0" y="7941"/>
                </a:lnTo>
                <a:close/>
              </a:path>
            </a:pathLst>
          </a:custGeom>
          <a:solidFill>
            <a:srgbClr val="1516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843343" y="1124366"/>
            <a:ext cx="0" cy="40005"/>
          </a:xfrm>
          <a:custGeom>
            <a:avLst/>
            <a:gdLst/>
            <a:ahLst/>
            <a:cxnLst/>
            <a:rect l="l" t="t" r="r" b="b"/>
            <a:pathLst>
              <a:path h="40005">
                <a:moveTo>
                  <a:pt x="0" y="0"/>
                </a:moveTo>
                <a:lnTo>
                  <a:pt x="0" y="39578"/>
                </a:lnTo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853988" y="1124366"/>
            <a:ext cx="0" cy="26034"/>
          </a:xfrm>
          <a:custGeom>
            <a:avLst/>
            <a:gdLst/>
            <a:ahLst/>
            <a:cxnLst/>
            <a:rect l="l" t="t" r="r" b="b"/>
            <a:pathLst>
              <a:path h="26034">
                <a:moveTo>
                  <a:pt x="0" y="0"/>
                </a:moveTo>
                <a:lnTo>
                  <a:pt x="0" y="25858"/>
                </a:lnTo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864637" y="1124366"/>
            <a:ext cx="0" cy="22860"/>
          </a:xfrm>
          <a:custGeom>
            <a:avLst/>
            <a:gdLst/>
            <a:ahLst/>
            <a:cxnLst/>
            <a:rect l="l" t="t" r="r" b="b"/>
            <a:pathLst>
              <a:path h="22859">
                <a:moveTo>
                  <a:pt x="0" y="0"/>
                </a:moveTo>
                <a:lnTo>
                  <a:pt x="0" y="22816"/>
                </a:lnTo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875286" y="1124366"/>
            <a:ext cx="0" cy="22860"/>
          </a:xfrm>
          <a:custGeom>
            <a:avLst/>
            <a:gdLst/>
            <a:ahLst/>
            <a:cxnLst/>
            <a:rect l="l" t="t" r="r" b="b"/>
            <a:pathLst>
              <a:path h="22859">
                <a:moveTo>
                  <a:pt x="0" y="0"/>
                </a:moveTo>
                <a:lnTo>
                  <a:pt x="0" y="22816"/>
                </a:lnTo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885934" y="1124366"/>
            <a:ext cx="0" cy="21590"/>
          </a:xfrm>
          <a:custGeom>
            <a:avLst/>
            <a:gdLst/>
            <a:ahLst/>
            <a:cxnLst/>
            <a:rect l="l" t="t" r="r" b="b"/>
            <a:pathLst>
              <a:path h="21590">
                <a:moveTo>
                  <a:pt x="0" y="0"/>
                </a:moveTo>
                <a:lnTo>
                  <a:pt x="0" y="21297"/>
                </a:lnTo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896583" y="1124366"/>
            <a:ext cx="0" cy="32384"/>
          </a:xfrm>
          <a:custGeom>
            <a:avLst/>
            <a:gdLst/>
            <a:ahLst/>
            <a:cxnLst/>
            <a:rect l="l" t="t" r="r" b="b"/>
            <a:pathLst>
              <a:path h="32384">
                <a:moveTo>
                  <a:pt x="0" y="0"/>
                </a:moveTo>
                <a:lnTo>
                  <a:pt x="0" y="31943"/>
                </a:lnTo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907232" y="1124366"/>
            <a:ext cx="0" cy="22860"/>
          </a:xfrm>
          <a:custGeom>
            <a:avLst/>
            <a:gdLst/>
            <a:ahLst/>
            <a:cxnLst/>
            <a:rect l="l" t="t" r="r" b="b"/>
            <a:pathLst>
              <a:path h="22859">
                <a:moveTo>
                  <a:pt x="0" y="0"/>
                </a:moveTo>
                <a:lnTo>
                  <a:pt x="0" y="22816"/>
                </a:lnTo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917881" y="1124366"/>
            <a:ext cx="0" cy="21590"/>
          </a:xfrm>
          <a:custGeom>
            <a:avLst/>
            <a:gdLst/>
            <a:ahLst/>
            <a:cxnLst/>
            <a:rect l="l" t="t" r="r" b="b"/>
            <a:pathLst>
              <a:path h="21590">
                <a:moveTo>
                  <a:pt x="0" y="0"/>
                </a:moveTo>
                <a:lnTo>
                  <a:pt x="0" y="21297"/>
                </a:lnTo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928526" y="1124366"/>
            <a:ext cx="0" cy="20320"/>
          </a:xfrm>
          <a:custGeom>
            <a:avLst/>
            <a:gdLst/>
            <a:ahLst/>
            <a:cxnLst/>
            <a:rect l="l" t="t" r="r" b="b"/>
            <a:pathLst>
              <a:path h="20319">
                <a:moveTo>
                  <a:pt x="0" y="0"/>
                </a:moveTo>
                <a:lnTo>
                  <a:pt x="0" y="19775"/>
                </a:lnTo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939175" y="1124366"/>
            <a:ext cx="0" cy="21590"/>
          </a:xfrm>
          <a:custGeom>
            <a:avLst/>
            <a:gdLst/>
            <a:ahLst/>
            <a:cxnLst/>
            <a:rect l="l" t="t" r="r" b="b"/>
            <a:pathLst>
              <a:path h="21590">
                <a:moveTo>
                  <a:pt x="0" y="0"/>
                </a:moveTo>
                <a:lnTo>
                  <a:pt x="0" y="21297"/>
                </a:lnTo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947930" y="1124366"/>
            <a:ext cx="0" cy="40005"/>
          </a:xfrm>
          <a:custGeom>
            <a:avLst/>
            <a:gdLst/>
            <a:ahLst/>
            <a:cxnLst/>
            <a:rect l="l" t="t" r="r" b="b"/>
            <a:pathLst>
              <a:path h="40005">
                <a:moveTo>
                  <a:pt x="0" y="0"/>
                </a:moveTo>
                <a:lnTo>
                  <a:pt x="0" y="39578"/>
                </a:lnTo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958579" y="1124366"/>
            <a:ext cx="0" cy="26034"/>
          </a:xfrm>
          <a:custGeom>
            <a:avLst/>
            <a:gdLst/>
            <a:ahLst/>
            <a:cxnLst/>
            <a:rect l="l" t="t" r="r" b="b"/>
            <a:pathLst>
              <a:path h="26034">
                <a:moveTo>
                  <a:pt x="0" y="0"/>
                </a:moveTo>
                <a:lnTo>
                  <a:pt x="0" y="25858"/>
                </a:lnTo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969228" y="1124366"/>
            <a:ext cx="0" cy="22860"/>
          </a:xfrm>
          <a:custGeom>
            <a:avLst/>
            <a:gdLst/>
            <a:ahLst/>
            <a:cxnLst/>
            <a:rect l="l" t="t" r="r" b="b"/>
            <a:pathLst>
              <a:path h="22859">
                <a:moveTo>
                  <a:pt x="0" y="0"/>
                </a:moveTo>
                <a:lnTo>
                  <a:pt x="0" y="22816"/>
                </a:lnTo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979877" y="1124366"/>
            <a:ext cx="0" cy="22860"/>
          </a:xfrm>
          <a:custGeom>
            <a:avLst/>
            <a:gdLst/>
            <a:ahLst/>
            <a:cxnLst/>
            <a:rect l="l" t="t" r="r" b="b"/>
            <a:pathLst>
              <a:path h="22859">
                <a:moveTo>
                  <a:pt x="0" y="0"/>
                </a:moveTo>
                <a:lnTo>
                  <a:pt x="0" y="22816"/>
                </a:lnTo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990525" y="1124366"/>
            <a:ext cx="0" cy="21590"/>
          </a:xfrm>
          <a:custGeom>
            <a:avLst/>
            <a:gdLst/>
            <a:ahLst/>
            <a:cxnLst/>
            <a:rect l="l" t="t" r="r" b="b"/>
            <a:pathLst>
              <a:path h="21590">
                <a:moveTo>
                  <a:pt x="0" y="0"/>
                </a:moveTo>
                <a:lnTo>
                  <a:pt x="0" y="21297"/>
                </a:lnTo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1001170" y="1124366"/>
            <a:ext cx="0" cy="32384"/>
          </a:xfrm>
          <a:custGeom>
            <a:avLst/>
            <a:gdLst/>
            <a:ahLst/>
            <a:cxnLst/>
            <a:rect l="l" t="t" r="r" b="b"/>
            <a:pathLst>
              <a:path h="32384">
                <a:moveTo>
                  <a:pt x="0" y="0"/>
                </a:moveTo>
                <a:lnTo>
                  <a:pt x="0" y="31943"/>
                </a:lnTo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1011819" y="1124366"/>
            <a:ext cx="0" cy="22860"/>
          </a:xfrm>
          <a:custGeom>
            <a:avLst/>
            <a:gdLst/>
            <a:ahLst/>
            <a:cxnLst/>
            <a:rect l="l" t="t" r="r" b="b"/>
            <a:pathLst>
              <a:path h="22859">
                <a:moveTo>
                  <a:pt x="0" y="0"/>
                </a:moveTo>
                <a:lnTo>
                  <a:pt x="0" y="22816"/>
                </a:lnTo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1022468" y="1124366"/>
            <a:ext cx="0" cy="21590"/>
          </a:xfrm>
          <a:custGeom>
            <a:avLst/>
            <a:gdLst/>
            <a:ahLst/>
            <a:cxnLst/>
            <a:rect l="l" t="t" r="r" b="b"/>
            <a:pathLst>
              <a:path h="21590">
                <a:moveTo>
                  <a:pt x="0" y="0"/>
                </a:moveTo>
                <a:lnTo>
                  <a:pt x="0" y="21297"/>
                </a:lnTo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1033117" y="1124366"/>
            <a:ext cx="0" cy="20320"/>
          </a:xfrm>
          <a:custGeom>
            <a:avLst/>
            <a:gdLst/>
            <a:ahLst/>
            <a:cxnLst/>
            <a:rect l="l" t="t" r="r" b="b"/>
            <a:pathLst>
              <a:path h="20319">
                <a:moveTo>
                  <a:pt x="0" y="0"/>
                </a:moveTo>
                <a:lnTo>
                  <a:pt x="0" y="19775"/>
                </a:lnTo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1043766" y="1124366"/>
            <a:ext cx="0" cy="21590"/>
          </a:xfrm>
          <a:custGeom>
            <a:avLst/>
            <a:gdLst/>
            <a:ahLst/>
            <a:cxnLst/>
            <a:rect l="l" t="t" r="r" b="b"/>
            <a:pathLst>
              <a:path h="21590">
                <a:moveTo>
                  <a:pt x="0" y="0"/>
                </a:moveTo>
                <a:lnTo>
                  <a:pt x="0" y="21297"/>
                </a:lnTo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1053669" y="1124366"/>
            <a:ext cx="0" cy="40005"/>
          </a:xfrm>
          <a:custGeom>
            <a:avLst/>
            <a:gdLst/>
            <a:ahLst/>
            <a:cxnLst/>
            <a:rect l="l" t="t" r="r" b="b"/>
            <a:pathLst>
              <a:path h="40005">
                <a:moveTo>
                  <a:pt x="0" y="0"/>
                </a:moveTo>
                <a:lnTo>
                  <a:pt x="0" y="39578"/>
                </a:lnTo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1064318" y="1124366"/>
            <a:ext cx="0" cy="26034"/>
          </a:xfrm>
          <a:custGeom>
            <a:avLst/>
            <a:gdLst/>
            <a:ahLst/>
            <a:cxnLst/>
            <a:rect l="l" t="t" r="r" b="b"/>
            <a:pathLst>
              <a:path h="26034">
                <a:moveTo>
                  <a:pt x="0" y="0"/>
                </a:moveTo>
                <a:lnTo>
                  <a:pt x="0" y="25858"/>
                </a:lnTo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1074967" y="1124366"/>
            <a:ext cx="0" cy="22860"/>
          </a:xfrm>
          <a:custGeom>
            <a:avLst/>
            <a:gdLst/>
            <a:ahLst/>
            <a:cxnLst/>
            <a:rect l="l" t="t" r="r" b="b"/>
            <a:pathLst>
              <a:path h="22859">
                <a:moveTo>
                  <a:pt x="0" y="0"/>
                </a:moveTo>
                <a:lnTo>
                  <a:pt x="0" y="22816"/>
                </a:lnTo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1085616" y="1124366"/>
            <a:ext cx="0" cy="22860"/>
          </a:xfrm>
          <a:custGeom>
            <a:avLst/>
            <a:gdLst/>
            <a:ahLst/>
            <a:cxnLst/>
            <a:rect l="l" t="t" r="r" b="b"/>
            <a:pathLst>
              <a:path h="22859">
                <a:moveTo>
                  <a:pt x="0" y="0"/>
                </a:moveTo>
                <a:lnTo>
                  <a:pt x="0" y="22816"/>
                </a:lnTo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1096261" y="1124366"/>
            <a:ext cx="0" cy="21590"/>
          </a:xfrm>
          <a:custGeom>
            <a:avLst/>
            <a:gdLst/>
            <a:ahLst/>
            <a:cxnLst/>
            <a:rect l="l" t="t" r="r" b="b"/>
            <a:pathLst>
              <a:path h="21590">
                <a:moveTo>
                  <a:pt x="0" y="0"/>
                </a:moveTo>
                <a:lnTo>
                  <a:pt x="0" y="21297"/>
                </a:lnTo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1106910" y="1124366"/>
            <a:ext cx="0" cy="32384"/>
          </a:xfrm>
          <a:custGeom>
            <a:avLst/>
            <a:gdLst/>
            <a:ahLst/>
            <a:cxnLst/>
            <a:rect l="l" t="t" r="r" b="b"/>
            <a:pathLst>
              <a:path h="32384">
                <a:moveTo>
                  <a:pt x="0" y="0"/>
                </a:moveTo>
                <a:lnTo>
                  <a:pt x="0" y="31943"/>
                </a:lnTo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1117559" y="1124366"/>
            <a:ext cx="0" cy="22860"/>
          </a:xfrm>
          <a:custGeom>
            <a:avLst/>
            <a:gdLst/>
            <a:ahLst/>
            <a:cxnLst/>
            <a:rect l="l" t="t" r="r" b="b"/>
            <a:pathLst>
              <a:path h="22859">
                <a:moveTo>
                  <a:pt x="0" y="0"/>
                </a:moveTo>
                <a:lnTo>
                  <a:pt x="0" y="22816"/>
                </a:lnTo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1128207" y="1124366"/>
            <a:ext cx="0" cy="21590"/>
          </a:xfrm>
          <a:custGeom>
            <a:avLst/>
            <a:gdLst/>
            <a:ahLst/>
            <a:cxnLst/>
            <a:rect l="l" t="t" r="r" b="b"/>
            <a:pathLst>
              <a:path h="21590">
                <a:moveTo>
                  <a:pt x="0" y="0"/>
                </a:moveTo>
                <a:lnTo>
                  <a:pt x="0" y="21297"/>
                </a:lnTo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1138855" y="1124366"/>
            <a:ext cx="0" cy="20320"/>
          </a:xfrm>
          <a:custGeom>
            <a:avLst/>
            <a:gdLst/>
            <a:ahLst/>
            <a:cxnLst/>
            <a:rect l="l" t="t" r="r" b="b"/>
            <a:pathLst>
              <a:path h="20319">
                <a:moveTo>
                  <a:pt x="0" y="0"/>
                </a:moveTo>
                <a:lnTo>
                  <a:pt x="0" y="19775"/>
                </a:lnTo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1149504" y="1124366"/>
            <a:ext cx="0" cy="21590"/>
          </a:xfrm>
          <a:custGeom>
            <a:avLst/>
            <a:gdLst/>
            <a:ahLst/>
            <a:cxnLst/>
            <a:rect l="l" t="t" r="r" b="b"/>
            <a:pathLst>
              <a:path h="21590">
                <a:moveTo>
                  <a:pt x="0" y="0"/>
                </a:moveTo>
                <a:lnTo>
                  <a:pt x="0" y="21297"/>
                </a:lnTo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1158260" y="1124366"/>
            <a:ext cx="0" cy="40005"/>
          </a:xfrm>
          <a:custGeom>
            <a:avLst/>
            <a:gdLst/>
            <a:ahLst/>
            <a:cxnLst/>
            <a:rect l="l" t="t" r="r" b="b"/>
            <a:pathLst>
              <a:path h="40005">
                <a:moveTo>
                  <a:pt x="0" y="0"/>
                </a:moveTo>
                <a:lnTo>
                  <a:pt x="0" y="39578"/>
                </a:lnTo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1168909" y="1124366"/>
            <a:ext cx="0" cy="26034"/>
          </a:xfrm>
          <a:custGeom>
            <a:avLst/>
            <a:gdLst/>
            <a:ahLst/>
            <a:cxnLst/>
            <a:rect l="l" t="t" r="r" b="b"/>
            <a:pathLst>
              <a:path h="26034">
                <a:moveTo>
                  <a:pt x="0" y="0"/>
                </a:moveTo>
                <a:lnTo>
                  <a:pt x="0" y="25858"/>
                </a:lnTo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1179554" y="1124366"/>
            <a:ext cx="0" cy="22860"/>
          </a:xfrm>
          <a:custGeom>
            <a:avLst/>
            <a:gdLst/>
            <a:ahLst/>
            <a:cxnLst/>
            <a:rect l="l" t="t" r="r" b="b"/>
            <a:pathLst>
              <a:path h="22859">
                <a:moveTo>
                  <a:pt x="0" y="0"/>
                </a:moveTo>
                <a:lnTo>
                  <a:pt x="0" y="22816"/>
                </a:lnTo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1190203" y="1124366"/>
            <a:ext cx="0" cy="22860"/>
          </a:xfrm>
          <a:custGeom>
            <a:avLst/>
            <a:gdLst/>
            <a:ahLst/>
            <a:cxnLst/>
            <a:rect l="l" t="t" r="r" b="b"/>
            <a:pathLst>
              <a:path h="22859">
                <a:moveTo>
                  <a:pt x="0" y="0"/>
                </a:moveTo>
                <a:lnTo>
                  <a:pt x="0" y="22816"/>
                </a:lnTo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1200852" y="1124366"/>
            <a:ext cx="0" cy="21590"/>
          </a:xfrm>
          <a:custGeom>
            <a:avLst/>
            <a:gdLst/>
            <a:ahLst/>
            <a:cxnLst/>
            <a:rect l="l" t="t" r="r" b="b"/>
            <a:pathLst>
              <a:path h="21590">
                <a:moveTo>
                  <a:pt x="0" y="0"/>
                </a:moveTo>
                <a:lnTo>
                  <a:pt x="0" y="21297"/>
                </a:lnTo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1211501" y="1124366"/>
            <a:ext cx="0" cy="32384"/>
          </a:xfrm>
          <a:custGeom>
            <a:avLst/>
            <a:gdLst/>
            <a:ahLst/>
            <a:cxnLst/>
            <a:rect l="l" t="t" r="r" b="b"/>
            <a:pathLst>
              <a:path h="32384">
                <a:moveTo>
                  <a:pt x="0" y="0"/>
                </a:moveTo>
                <a:lnTo>
                  <a:pt x="0" y="31943"/>
                </a:lnTo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1222150" y="1124366"/>
            <a:ext cx="0" cy="22860"/>
          </a:xfrm>
          <a:custGeom>
            <a:avLst/>
            <a:gdLst/>
            <a:ahLst/>
            <a:cxnLst/>
            <a:rect l="l" t="t" r="r" b="b"/>
            <a:pathLst>
              <a:path h="22859">
                <a:moveTo>
                  <a:pt x="0" y="0"/>
                </a:moveTo>
                <a:lnTo>
                  <a:pt x="0" y="22816"/>
                </a:lnTo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1232797" y="1124366"/>
            <a:ext cx="0" cy="21590"/>
          </a:xfrm>
          <a:custGeom>
            <a:avLst/>
            <a:gdLst/>
            <a:ahLst/>
            <a:cxnLst/>
            <a:rect l="l" t="t" r="r" b="b"/>
            <a:pathLst>
              <a:path h="21590">
                <a:moveTo>
                  <a:pt x="0" y="0"/>
                </a:moveTo>
                <a:lnTo>
                  <a:pt x="0" y="21297"/>
                </a:lnTo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1243442" y="1124366"/>
            <a:ext cx="0" cy="20320"/>
          </a:xfrm>
          <a:custGeom>
            <a:avLst/>
            <a:gdLst/>
            <a:ahLst/>
            <a:cxnLst/>
            <a:rect l="l" t="t" r="r" b="b"/>
            <a:pathLst>
              <a:path h="20319">
                <a:moveTo>
                  <a:pt x="0" y="0"/>
                </a:moveTo>
                <a:lnTo>
                  <a:pt x="0" y="19775"/>
                </a:lnTo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1254091" y="1124366"/>
            <a:ext cx="0" cy="21590"/>
          </a:xfrm>
          <a:custGeom>
            <a:avLst/>
            <a:gdLst/>
            <a:ahLst/>
            <a:cxnLst/>
            <a:rect l="l" t="t" r="r" b="b"/>
            <a:pathLst>
              <a:path h="21590">
                <a:moveTo>
                  <a:pt x="0" y="0"/>
                </a:moveTo>
                <a:lnTo>
                  <a:pt x="0" y="21297"/>
                </a:lnTo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1263999" y="1124366"/>
            <a:ext cx="0" cy="40005"/>
          </a:xfrm>
          <a:custGeom>
            <a:avLst/>
            <a:gdLst/>
            <a:ahLst/>
            <a:cxnLst/>
            <a:rect l="l" t="t" r="r" b="b"/>
            <a:pathLst>
              <a:path h="40005">
                <a:moveTo>
                  <a:pt x="0" y="0"/>
                </a:moveTo>
                <a:lnTo>
                  <a:pt x="0" y="39578"/>
                </a:lnTo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1274644" y="1124366"/>
            <a:ext cx="0" cy="26034"/>
          </a:xfrm>
          <a:custGeom>
            <a:avLst/>
            <a:gdLst/>
            <a:ahLst/>
            <a:cxnLst/>
            <a:rect l="l" t="t" r="r" b="b"/>
            <a:pathLst>
              <a:path h="26034">
                <a:moveTo>
                  <a:pt x="0" y="0"/>
                </a:moveTo>
                <a:lnTo>
                  <a:pt x="0" y="25858"/>
                </a:lnTo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1285293" y="1124366"/>
            <a:ext cx="0" cy="22860"/>
          </a:xfrm>
          <a:custGeom>
            <a:avLst/>
            <a:gdLst/>
            <a:ahLst/>
            <a:cxnLst/>
            <a:rect l="l" t="t" r="r" b="b"/>
            <a:pathLst>
              <a:path h="22859">
                <a:moveTo>
                  <a:pt x="0" y="0"/>
                </a:moveTo>
                <a:lnTo>
                  <a:pt x="0" y="22816"/>
                </a:lnTo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1295942" y="1124366"/>
            <a:ext cx="0" cy="22860"/>
          </a:xfrm>
          <a:custGeom>
            <a:avLst/>
            <a:gdLst/>
            <a:ahLst/>
            <a:cxnLst/>
            <a:rect l="l" t="t" r="r" b="b"/>
            <a:pathLst>
              <a:path h="22859">
                <a:moveTo>
                  <a:pt x="0" y="0"/>
                </a:moveTo>
                <a:lnTo>
                  <a:pt x="0" y="22816"/>
                </a:lnTo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1306591" y="1124366"/>
            <a:ext cx="0" cy="21590"/>
          </a:xfrm>
          <a:custGeom>
            <a:avLst/>
            <a:gdLst/>
            <a:ahLst/>
            <a:cxnLst/>
            <a:rect l="l" t="t" r="r" b="b"/>
            <a:pathLst>
              <a:path h="21590">
                <a:moveTo>
                  <a:pt x="0" y="0"/>
                </a:moveTo>
                <a:lnTo>
                  <a:pt x="0" y="21297"/>
                </a:lnTo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1317240" y="1124366"/>
            <a:ext cx="0" cy="32384"/>
          </a:xfrm>
          <a:custGeom>
            <a:avLst/>
            <a:gdLst/>
            <a:ahLst/>
            <a:cxnLst/>
            <a:rect l="l" t="t" r="r" b="b"/>
            <a:pathLst>
              <a:path h="32384">
                <a:moveTo>
                  <a:pt x="0" y="0"/>
                </a:moveTo>
                <a:lnTo>
                  <a:pt x="0" y="31943"/>
                </a:lnTo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1327889" y="1124366"/>
            <a:ext cx="0" cy="22860"/>
          </a:xfrm>
          <a:custGeom>
            <a:avLst/>
            <a:gdLst/>
            <a:ahLst/>
            <a:cxnLst/>
            <a:rect l="l" t="t" r="r" b="b"/>
            <a:pathLst>
              <a:path h="22859">
                <a:moveTo>
                  <a:pt x="0" y="0"/>
                </a:moveTo>
                <a:lnTo>
                  <a:pt x="0" y="22816"/>
                </a:lnTo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1338538" y="1124366"/>
            <a:ext cx="0" cy="21590"/>
          </a:xfrm>
          <a:custGeom>
            <a:avLst/>
            <a:gdLst/>
            <a:ahLst/>
            <a:cxnLst/>
            <a:rect l="l" t="t" r="r" b="b"/>
            <a:pathLst>
              <a:path h="21590">
                <a:moveTo>
                  <a:pt x="0" y="0"/>
                </a:moveTo>
                <a:lnTo>
                  <a:pt x="0" y="21297"/>
                </a:lnTo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1349183" y="1124366"/>
            <a:ext cx="0" cy="20320"/>
          </a:xfrm>
          <a:custGeom>
            <a:avLst/>
            <a:gdLst/>
            <a:ahLst/>
            <a:cxnLst/>
            <a:rect l="l" t="t" r="r" b="b"/>
            <a:pathLst>
              <a:path h="20319">
                <a:moveTo>
                  <a:pt x="0" y="0"/>
                </a:moveTo>
                <a:lnTo>
                  <a:pt x="0" y="19775"/>
                </a:lnTo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1359832" y="1124366"/>
            <a:ext cx="0" cy="21590"/>
          </a:xfrm>
          <a:custGeom>
            <a:avLst/>
            <a:gdLst/>
            <a:ahLst/>
            <a:cxnLst/>
            <a:rect l="l" t="t" r="r" b="b"/>
            <a:pathLst>
              <a:path h="21590">
                <a:moveTo>
                  <a:pt x="0" y="0"/>
                </a:moveTo>
                <a:lnTo>
                  <a:pt x="0" y="21297"/>
                </a:lnTo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1368586" y="1124366"/>
            <a:ext cx="0" cy="40005"/>
          </a:xfrm>
          <a:custGeom>
            <a:avLst/>
            <a:gdLst/>
            <a:ahLst/>
            <a:cxnLst/>
            <a:rect l="l" t="t" r="r" b="b"/>
            <a:pathLst>
              <a:path h="40005">
                <a:moveTo>
                  <a:pt x="0" y="0"/>
                </a:moveTo>
                <a:lnTo>
                  <a:pt x="0" y="39578"/>
                </a:lnTo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1379235" y="1124366"/>
            <a:ext cx="0" cy="26034"/>
          </a:xfrm>
          <a:custGeom>
            <a:avLst/>
            <a:gdLst/>
            <a:ahLst/>
            <a:cxnLst/>
            <a:rect l="l" t="t" r="r" b="b"/>
            <a:pathLst>
              <a:path h="26034">
                <a:moveTo>
                  <a:pt x="0" y="0"/>
                </a:moveTo>
                <a:lnTo>
                  <a:pt x="0" y="25858"/>
                </a:lnTo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1389884" y="1124366"/>
            <a:ext cx="0" cy="22860"/>
          </a:xfrm>
          <a:custGeom>
            <a:avLst/>
            <a:gdLst/>
            <a:ahLst/>
            <a:cxnLst/>
            <a:rect l="l" t="t" r="r" b="b"/>
            <a:pathLst>
              <a:path h="22859">
                <a:moveTo>
                  <a:pt x="0" y="0"/>
                </a:moveTo>
                <a:lnTo>
                  <a:pt x="0" y="22816"/>
                </a:lnTo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1400533" y="1124366"/>
            <a:ext cx="0" cy="22860"/>
          </a:xfrm>
          <a:custGeom>
            <a:avLst/>
            <a:gdLst/>
            <a:ahLst/>
            <a:cxnLst/>
            <a:rect l="l" t="t" r="r" b="b"/>
            <a:pathLst>
              <a:path h="22859">
                <a:moveTo>
                  <a:pt x="0" y="0"/>
                </a:moveTo>
                <a:lnTo>
                  <a:pt x="0" y="22816"/>
                </a:lnTo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1411182" y="1124366"/>
            <a:ext cx="0" cy="21590"/>
          </a:xfrm>
          <a:custGeom>
            <a:avLst/>
            <a:gdLst/>
            <a:ahLst/>
            <a:cxnLst/>
            <a:rect l="l" t="t" r="r" b="b"/>
            <a:pathLst>
              <a:path h="21590">
                <a:moveTo>
                  <a:pt x="0" y="0"/>
                </a:moveTo>
                <a:lnTo>
                  <a:pt x="0" y="21297"/>
                </a:lnTo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1421827" y="1124366"/>
            <a:ext cx="0" cy="32384"/>
          </a:xfrm>
          <a:custGeom>
            <a:avLst/>
            <a:gdLst/>
            <a:ahLst/>
            <a:cxnLst/>
            <a:rect l="l" t="t" r="r" b="b"/>
            <a:pathLst>
              <a:path h="32384">
                <a:moveTo>
                  <a:pt x="0" y="0"/>
                </a:moveTo>
                <a:lnTo>
                  <a:pt x="0" y="31943"/>
                </a:lnTo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1432476" y="1124366"/>
            <a:ext cx="0" cy="22860"/>
          </a:xfrm>
          <a:custGeom>
            <a:avLst/>
            <a:gdLst/>
            <a:ahLst/>
            <a:cxnLst/>
            <a:rect l="l" t="t" r="r" b="b"/>
            <a:pathLst>
              <a:path h="22859">
                <a:moveTo>
                  <a:pt x="0" y="0"/>
                </a:moveTo>
                <a:lnTo>
                  <a:pt x="0" y="22816"/>
                </a:lnTo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1443125" y="1124366"/>
            <a:ext cx="0" cy="21590"/>
          </a:xfrm>
          <a:custGeom>
            <a:avLst/>
            <a:gdLst/>
            <a:ahLst/>
            <a:cxnLst/>
            <a:rect l="l" t="t" r="r" b="b"/>
            <a:pathLst>
              <a:path h="21590">
                <a:moveTo>
                  <a:pt x="0" y="0"/>
                </a:moveTo>
                <a:lnTo>
                  <a:pt x="0" y="21297"/>
                </a:lnTo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1453774" y="1124366"/>
            <a:ext cx="0" cy="20320"/>
          </a:xfrm>
          <a:custGeom>
            <a:avLst/>
            <a:gdLst/>
            <a:ahLst/>
            <a:cxnLst/>
            <a:rect l="l" t="t" r="r" b="b"/>
            <a:pathLst>
              <a:path h="20319">
                <a:moveTo>
                  <a:pt x="0" y="0"/>
                </a:moveTo>
                <a:lnTo>
                  <a:pt x="0" y="19775"/>
                </a:lnTo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1464423" y="1124366"/>
            <a:ext cx="0" cy="21590"/>
          </a:xfrm>
          <a:custGeom>
            <a:avLst/>
            <a:gdLst/>
            <a:ahLst/>
            <a:cxnLst/>
            <a:rect l="l" t="t" r="r" b="b"/>
            <a:pathLst>
              <a:path h="21590">
                <a:moveTo>
                  <a:pt x="0" y="0"/>
                </a:moveTo>
                <a:lnTo>
                  <a:pt x="0" y="21297"/>
                </a:lnTo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1474326" y="1124366"/>
            <a:ext cx="0" cy="40005"/>
          </a:xfrm>
          <a:custGeom>
            <a:avLst/>
            <a:gdLst/>
            <a:ahLst/>
            <a:cxnLst/>
            <a:rect l="l" t="t" r="r" b="b"/>
            <a:pathLst>
              <a:path h="40005">
                <a:moveTo>
                  <a:pt x="0" y="0"/>
                </a:moveTo>
                <a:lnTo>
                  <a:pt x="0" y="39578"/>
                </a:lnTo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1484974" y="1124366"/>
            <a:ext cx="0" cy="26034"/>
          </a:xfrm>
          <a:custGeom>
            <a:avLst/>
            <a:gdLst/>
            <a:ahLst/>
            <a:cxnLst/>
            <a:rect l="l" t="t" r="r" b="b"/>
            <a:pathLst>
              <a:path h="26034">
                <a:moveTo>
                  <a:pt x="0" y="0"/>
                </a:moveTo>
                <a:lnTo>
                  <a:pt x="0" y="25858"/>
                </a:lnTo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1495623" y="1124366"/>
            <a:ext cx="0" cy="22860"/>
          </a:xfrm>
          <a:custGeom>
            <a:avLst/>
            <a:gdLst/>
            <a:ahLst/>
            <a:cxnLst/>
            <a:rect l="l" t="t" r="r" b="b"/>
            <a:pathLst>
              <a:path h="22859">
                <a:moveTo>
                  <a:pt x="0" y="0"/>
                </a:moveTo>
                <a:lnTo>
                  <a:pt x="0" y="22816"/>
                </a:lnTo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1506272" y="1124366"/>
            <a:ext cx="0" cy="22860"/>
          </a:xfrm>
          <a:custGeom>
            <a:avLst/>
            <a:gdLst/>
            <a:ahLst/>
            <a:cxnLst/>
            <a:rect l="l" t="t" r="r" b="b"/>
            <a:pathLst>
              <a:path h="22859">
                <a:moveTo>
                  <a:pt x="0" y="0"/>
                </a:moveTo>
                <a:lnTo>
                  <a:pt x="0" y="22816"/>
                </a:lnTo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1516917" y="1124366"/>
            <a:ext cx="0" cy="21590"/>
          </a:xfrm>
          <a:custGeom>
            <a:avLst/>
            <a:gdLst/>
            <a:ahLst/>
            <a:cxnLst/>
            <a:rect l="l" t="t" r="r" b="b"/>
            <a:pathLst>
              <a:path h="21590">
                <a:moveTo>
                  <a:pt x="0" y="0"/>
                </a:moveTo>
                <a:lnTo>
                  <a:pt x="0" y="21297"/>
                </a:lnTo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1527566" y="1124366"/>
            <a:ext cx="0" cy="32384"/>
          </a:xfrm>
          <a:custGeom>
            <a:avLst/>
            <a:gdLst/>
            <a:ahLst/>
            <a:cxnLst/>
            <a:rect l="l" t="t" r="r" b="b"/>
            <a:pathLst>
              <a:path h="32384">
                <a:moveTo>
                  <a:pt x="0" y="0"/>
                </a:moveTo>
                <a:lnTo>
                  <a:pt x="0" y="31943"/>
                </a:lnTo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1538215" y="1124366"/>
            <a:ext cx="0" cy="22860"/>
          </a:xfrm>
          <a:custGeom>
            <a:avLst/>
            <a:gdLst/>
            <a:ahLst/>
            <a:cxnLst/>
            <a:rect l="l" t="t" r="r" b="b"/>
            <a:pathLst>
              <a:path h="22859">
                <a:moveTo>
                  <a:pt x="0" y="0"/>
                </a:moveTo>
                <a:lnTo>
                  <a:pt x="0" y="22816"/>
                </a:lnTo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1548864" y="1124366"/>
            <a:ext cx="0" cy="21590"/>
          </a:xfrm>
          <a:custGeom>
            <a:avLst/>
            <a:gdLst/>
            <a:ahLst/>
            <a:cxnLst/>
            <a:rect l="l" t="t" r="r" b="b"/>
            <a:pathLst>
              <a:path h="21590">
                <a:moveTo>
                  <a:pt x="0" y="0"/>
                </a:moveTo>
                <a:lnTo>
                  <a:pt x="0" y="21297"/>
                </a:lnTo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1559513" y="1124366"/>
            <a:ext cx="0" cy="20320"/>
          </a:xfrm>
          <a:custGeom>
            <a:avLst/>
            <a:gdLst/>
            <a:ahLst/>
            <a:cxnLst/>
            <a:rect l="l" t="t" r="r" b="b"/>
            <a:pathLst>
              <a:path h="20319">
                <a:moveTo>
                  <a:pt x="0" y="0"/>
                </a:moveTo>
                <a:lnTo>
                  <a:pt x="0" y="19775"/>
                </a:lnTo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1570162" y="1124366"/>
            <a:ext cx="0" cy="21590"/>
          </a:xfrm>
          <a:custGeom>
            <a:avLst/>
            <a:gdLst/>
            <a:ahLst/>
            <a:cxnLst/>
            <a:rect l="l" t="t" r="r" b="b"/>
            <a:pathLst>
              <a:path h="21590">
                <a:moveTo>
                  <a:pt x="0" y="0"/>
                </a:moveTo>
                <a:lnTo>
                  <a:pt x="0" y="21297"/>
                </a:lnTo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1578917" y="1124366"/>
            <a:ext cx="0" cy="40005"/>
          </a:xfrm>
          <a:custGeom>
            <a:avLst/>
            <a:gdLst/>
            <a:ahLst/>
            <a:cxnLst/>
            <a:rect l="l" t="t" r="r" b="b"/>
            <a:pathLst>
              <a:path h="40005">
                <a:moveTo>
                  <a:pt x="0" y="0"/>
                </a:moveTo>
                <a:lnTo>
                  <a:pt x="0" y="39578"/>
                </a:lnTo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1589564" y="1124366"/>
            <a:ext cx="0" cy="26034"/>
          </a:xfrm>
          <a:custGeom>
            <a:avLst/>
            <a:gdLst/>
            <a:ahLst/>
            <a:cxnLst/>
            <a:rect l="l" t="t" r="r" b="b"/>
            <a:pathLst>
              <a:path h="26034">
                <a:moveTo>
                  <a:pt x="0" y="0"/>
                </a:moveTo>
                <a:lnTo>
                  <a:pt x="0" y="25858"/>
                </a:lnTo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1600211" y="1124366"/>
            <a:ext cx="0" cy="22860"/>
          </a:xfrm>
          <a:custGeom>
            <a:avLst/>
            <a:gdLst/>
            <a:ahLst/>
            <a:cxnLst/>
            <a:rect l="l" t="t" r="r" b="b"/>
            <a:pathLst>
              <a:path h="22859">
                <a:moveTo>
                  <a:pt x="0" y="0"/>
                </a:moveTo>
                <a:lnTo>
                  <a:pt x="0" y="22816"/>
                </a:lnTo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1610859" y="1124366"/>
            <a:ext cx="0" cy="22860"/>
          </a:xfrm>
          <a:custGeom>
            <a:avLst/>
            <a:gdLst/>
            <a:ahLst/>
            <a:cxnLst/>
            <a:rect l="l" t="t" r="r" b="b"/>
            <a:pathLst>
              <a:path h="22859">
                <a:moveTo>
                  <a:pt x="0" y="0"/>
                </a:moveTo>
                <a:lnTo>
                  <a:pt x="0" y="22816"/>
                </a:lnTo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1621508" y="1124366"/>
            <a:ext cx="0" cy="21590"/>
          </a:xfrm>
          <a:custGeom>
            <a:avLst/>
            <a:gdLst/>
            <a:ahLst/>
            <a:cxnLst/>
            <a:rect l="l" t="t" r="r" b="b"/>
            <a:pathLst>
              <a:path h="21590">
                <a:moveTo>
                  <a:pt x="0" y="0"/>
                </a:moveTo>
                <a:lnTo>
                  <a:pt x="0" y="21297"/>
                </a:lnTo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1632156" y="1124366"/>
            <a:ext cx="0" cy="32384"/>
          </a:xfrm>
          <a:custGeom>
            <a:avLst/>
            <a:gdLst/>
            <a:ahLst/>
            <a:cxnLst/>
            <a:rect l="l" t="t" r="r" b="b"/>
            <a:pathLst>
              <a:path h="32384">
                <a:moveTo>
                  <a:pt x="0" y="0"/>
                </a:moveTo>
                <a:lnTo>
                  <a:pt x="0" y="31943"/>
                </a:lnTo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1642805" y="1124366"/>
            <a:ext cx="0" cy="22860"/>
          </a:xfrm>
          <a:custGeom>
            <a:avLst/>
            <a:gdLst/>
            <a:ahLst/>
            <a:cxnLst/>
            <a:rect l="l" t="t" r="r" b="b"/>
            <a:pathLst>
              <a:path h="22859">
                <a:moveTo>
                  <a:pt x="0" y="0"/>
                </a:moveTo>
                <a:lnTo>
                  <a:pt x="0" y="22816"/>
                </a:lnTo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1653454" y="1124366"/>
            <a:ext cx="0" cy="21590"/>
          </a:xfrm>
          <a:custGeom>
            <a:avLst/>
            <a:gdLst/>
            <a:ahLst/>
            <a:cxnLst/>
            <a:rect l="l" t="t" r="r" b="b"/>
            <a:pathLst>
              <a:path h="21590">
                <a:moveTo>
                  <a:pt x="0" y="0"/>
                </a:moveTo>
                <a:lnTo>
                  <a:pt x="0" y="21297"/>
                </a:lnTo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1664099" y="1124366"/>
            <a:ext cx="0" cy="20320"/>
          </a:xfrm>
          <a:custGeom>
            <a:avLst/>
            <a:gdLst/>
            <a:ahLst/>
            <a:cxnLst/>
            <a:rect l="l" t="t" r="r" b="b"/>
            <a:pathLst>
              <a:path h="20319">
                <a:moveTo>
                  <a:pt x="0" y="0"/>
                </a:moveTo>
                <a:lnTo>
                  <a:pt x="0" y="19775"/>
                </a:lnTo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1674748" y="1124366"/>
            <a:ext cx="0" cy="21590"/>
          </a:xfrm>
          <a:custGeom>
            <a:avLst/>
            <a:gdLst/>
            <a:ahLst/>
            <a:cxnLst/>
            <a:rect l="l" t="t" r="r" b="b"/>
            <a:pathLst>
              <a:path h="21590">
                <a:moveTo>
                  <a:pt x="0" y="0"/>
                </a:moveTo>
                <a:lnTo>
                  <a:pt x="0" y="21297"/>
                </a:lnTo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1686624" y="1124366"/>
            <a:ext cx="0" cy="40005"/>
          </a:xfrm>
          <a:custGeom>
            <a:avLst/>
            <a:gdLst/>
            <a:ahLst/>
            <a:cxnLst/>
            <a:rect l="l" t="t" r="r" b="b"/>
            <a:pathLst>
              <a:path h="40005">
                <a:moveTo>
                  <a:pt x="0" y="0"/>
                </a:moveTo>
                <a:lnTo>
                  <a:pt x="0" y="39578"/>
                </a:lnTo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1697273" y="1124366"/>
            <a:ext cx="0" cy="26034"/>
          </a:xfrm>
          <a:custGeom>
            <a:avLst/>
            <a:gdLst/>
            <a:ahLst/>
            <a:cxnLst/>
            <a:rect l="l" t="t" r="r" b="b"/>
            <a:pathLst>
              <a:path h="26034">
                <a:moveTo>
                  <a:pt x="0" y="0"/>
                </a:moveTo>
                <a:lnTo>
                  <a:pt x="0" y="25858"/>
                </a:lnTo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1707922" y="1124366"/>
            <a:ext cx="0" cy="22860"/>
          </a:xfrm>
          <a:custGeom>
            <a:avLst/>
            <a:gdLst/>
            <a:ahLst/>
            <a:cxnLst/>
            <a:rect l="l" t="t" r="r" b="b"/>
            <a:pathLst>
              <a:path h="22859">
                <a:moveTo>
                  <a:pt x="0" y="0"/>
                </a:moveTo>
                <a:lnTo>
                  <a:pt x="0" y="22816"/>
                </a:lnTo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1718571" y="1124366"/>
            <a:ext cx="0" cy="22860"/>
          </a:xfrm>
          <a:custGeom>
            <a:avLst/>
            <a:gdLst/>
            <a:ahLst/>
            <a:cxnLst/>
            <a:rect l="l" t="t" r="r" b="b"/>
            <a:pathLst>
              <a:path h="22859">
                <a:moveTo>
                  <a:pt x="0" y="0"/>
                </a:moveTo>
                <a:lnTo>
                  <a:pt x="0" y="22816"/>
                </a:lnTo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object 116"/>
          <p:cNvSpPr/>
          <p:nvPr/>
        </p:nvSpPr>
        <p:spPr>
          <a:xfrm>
            <a:off x="1729216" y="1124366"/>
            <a:ext cx="0" cy="21590"/>
          </a:xfrm>
          <a:custGeom>
            <a:avLst/>
            <a:gdLst/>
            <a:ahLst/>
            <a:cxnLst/>
            <a:rect l="l" t="t" r="r" b="b"/>
            <a:pathLst>
              <a:path h="21590">
                <a:moveTo>
                  <a:pt x="0" y="0"/>
                </a:moveTo>
                <a:lnTo>
                  <a:pt x="0" y="21297"/>
                </a:lnTo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object 117"/>
          <p:cNvSpPr/>
          <p:nvPr/>
        </p:nvSpPr>
        <p:spPr>
          <a:xfrm>
            <a:off x="1739865" y="1124366"/>
            <a:ext cx="0" cy="32384"/>
          </a:xfrm>
          <a:custGeom>
            <a:avLst/>
            <a:gdLst/>
            <a:ahLst/>
            <a:cxnLst/>
            <a:rect l="l" t="t" r="r" b="b"/>
            <a:pathLst>
              <a:path h="32384">
                <a:moveTo>
                  <a:pt x="0" y="0"/>
                </a:moveTo>
                <a:lnTo>
                  <a:pt x="0" y="31943"/>
                </a:lnTo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" name="object 118"/>
          <p:cNvSpPr/>
          <p:nvPr/>
        </p:nvSpPr>
        <p:spPr>
          <a:xfrm>
            <a:off x="1750514" y="1124366"/>
            <a:ext cx="0" cy="22860"/>
          </a:xfrm>
          <a:custGeom>
            <a:avLst/>
            <a:gdLst/>
            <a:ahLst/>
            <a:cxnLst/>
            <a:rect l="l" t="t" r="r" b="b"/>
            <a:pathLst>
              <a:path h="22859">
                <a:moveTo>
                  <a:pt x="0" y="0"/>
                </a:moveTo>
                <a:lnTo>
                  <a:pt x="0" y="22816"/>
                </a:lnTo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" name="object 119"/>
          <p:cNvSpPr/>
          <p:nvPr/>
        </p:nvSpPr>
        <p:spPr>
          <a:xfrm>
            <a:off x="1759792" y="1125091"/>
            <a:ext cx="3175" cy="0"/>
          </a:xfrm>
          <a:custGeom>
            <a:avLst/>
            <a:gdLst/>
            <a:ahLst/>
            <a:cxnLst/>
            <a:rect l="l" t="t" r="r" b="b"/>
            <a:pathLst>
              <a:path w="3175">
                <a:moveTo>
                  <a:pt x="0" y="0"/>
                </a:moveTo>
                <a:lnTo>
                  <a:pt x="2743" y="0"/>
                </a:lnTo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" name="object 120"/>
          <p:cNvSpPr/>
          <p:nvPr/>
        </p:nvSpPr>
        <p:spPr>
          <a:xfrm>
            <a:off x="1770440" y="1125091"/>
            <a:ext cx="3175" cy="0"/>
          </a:xfrm>
          <a:custGeom>
            <a:avLst/>
            <a:gdLst/>
            <a:ahLst/>
            <a:cxnLst/>
            <a:rect l="l" t="t" r="r" b="b"/>
            <a:pathLst>
              <a:path w="3175">
                <a:moveTo>
                  <a:pt x="0" y="0"/>
                </a:moveTo>
                <a:lnTo>
                  <a:pt x="2743" y="0"/>
                </a:lnTo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" name="object 121"/>
          <p:cNvSpPr/>
          <p:nvPr/>
        </p:nvSpPr>
        <p:spPr>
          <a:xfrm>
            <a:off x="1781088" y="1125091"/>
            <a:ext cx="3175" cy="0"/>
          </a:xfrm>
          <a:custGeom>
            <a:avLst/>
            <a:gdLst/>
            <a:ahLst/>
            <a:cxnLst/>
            <a:rect l="l" t="t" r="r" b="b"/>
            <a:pathLst>
              <a:path w="3175">
                <a:moveTo>
                  <a:pt x="0" y="0"/>
                </a:moveTo>
                <a:lnTo>
                  <a:pt x="2743" y="0"/>
                </a:lnTo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" name="object 122"/>
          <p:cNvSpPr/>
          <p:nvPr/>
        </p:nvSpPr>
        <p:spPr>
          <a:xfrm>
            <a:off x="1789844" y="1125091"/>
            <a:ext cx="3175" cy="0"/>
          </a:xfrm>
          <a:custGeom>
            <a:avLst/>
            <a:gdLst/>
            <a:ahLst/>
            <a:cxnLst/>
            <a:rect l="l" t="t" r="r" b="b"/>
            <a:pathLst>
              <a:path w="3175">
                <a:moveTo>
                  <a:pt x="0" y="0"/>
                </a:moveTo>
                <a:lnTo>
                  <a:pt x="2743" y="0"/>
                </a:lnTo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" name="object 123"/>
          <p:cNvSpPr/>
          <p:nvPr/>
        </p:nvSpPr>
        <p:spPr>
          <a:xfrm>
            <a:off x="1800489" y="1125091"/>
            <a:ext cx="3175" cy="0"/>
          </a:xfrm>
          <a:custGeom>
            <a:avLst/>
            <a:gdLst/>
            <a:ahLst/>
            <a:cxnLst/>
            <a:rect l="l" t="t" r="r" b="b"/>
            <a:pathLst>
              <a:path w="3175">
                <a:moveTo>
                  <a:pt x="0" y="0"/>
                </a:moveTo>
                <a:lnTo>
                  <a:pt x="2743" y="0"/>
                </a:lnTo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" name="object 124"/>
          <p:cNvSpPr/>
          <p:nvPr/>
        </p:nvSpPr>
        <p:spPr>
          <a:xfrm>
            <a:off x="1811138" y="1125091"/>
            <a:ext cx="3175" cy="0"/>
          </a:xfrm>
          <a:custGeom>
            <a:avLst/>
            <a:gdLst/>
            <a:ahLst/>
            <a:cxnLst/>
            <a:rect l="l" t="t" r="r" b="b"/>
            <a:pathLst>
              <a:path w="3175">
                <a:moveTo>
                  <a:pt x="0" y="0"/>
                </a:moveTo>
                <a:lnTo>
                  <a:pt x="2743" y="0"/>
                </a:lnTo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" name="object 125"/>
          <p:cNvSpPr/>
          <p:nvPr/>
        </p:nvSpPr>
        <p:spPr>
          <a:xfrm>
            <a:off x="1821787" y="1125091"/>
            <a:ext cx="3175" cy="0"/>
          </a:xfrm>
          <a:custGeom>
            <a:avLst/>
            <a:gdLst/>
            <a:ahLst/>
            <a:cxnLst/>
            <a:rect l="l" t="t" r="r" b="b"/>
            <a:pathLst>
              <a:path w="3175">
                <a:moveTo>
                  <a:pt x="0" y="0"/>
                </a:moveTo>
                <a:lnTo>
                  <a:pt x="2743" y="0"/>
                </a:lnTo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" name="object 126"/>
          <p:cNvSpPr/>
          <p:nvPr/>
        </p:nvSpPr>
        <p:spPr>
          <a:xfrm>
            <a:off x="1832436" y="1125091"/>
            <a:ext cx="3175" cy="0"/>
          </a:xfrm>
          <a:custGeom>
            <a:avLst/>
            <a:gdLst/>
            <a:ahLst/>
            <a:cxnLst/>
            <a:rect l="l" t="t" r="r" b="b"/>
            <a:pathLst>
              <a:path w="3175">
                <a:moveTo>
                  <a:pt x="0" y="0"/>
                </a:moveTo>
                <a:lnTo>
                  <a:pt x="2743" y="0"/>
                </a:lnTo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" name="object 127"/>
          <p:cNvSpPr/>
          <p:nvPr/>
        </p:nvSpPr>
        <p:spPr>
          <a:xfrm>
            <a:off x="1843084" y="1125091"/>
            <a:ext cx="3175" cy="0"/>
          </a:xfrm>
          <a:custGeom>
            <a:avLst/>
            <a:gdLst/>
            <a:ahLst/>
            <a:cxnLst/>
            <a:rect l="l" t="t" r="r" b="b"/>
            <a:pathLst>
              <a:path w="3175">
                <a:moveTo>
                  <a:pt x="0" y="0"/>
                </a:moveTo>
                <a:lnTo>
                  <a:pt x="2743" y="0"/>
                </a:lnTo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" name="object 128"/>
          <p:cNvSpPr/>
          <p:nvPr/>
        </p:nvSpPr>
        <p:spPr>
          <a:xfrm>
            <a:off x="1853733" y="1125091"/>
            <a:ext cx="3175" cy="0"/>
          </a:xfrm>
          <a:custGeom>
            <a:avLst/>
            <a:gdLst/>
            <a:ahLst/>
            <a:cxnLst/>
            <a:rect l="l" t="t" r="r" b="b"/>
            <a:pathLst>
              <a:path w="3175">
                <a:moveTo>
                  <a:pt x="0" y="0"/>
                </a:moveTo>
                <a:lnTo>
                  <a:pt x="2743" y="0"/>
                </a:lnTo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" name="object 129"/>
          <p:cNvSpPr/>
          <p:nvPr/>
        </p:nvSpPr>
        <p:spPr>
          <a:xfrm>
            <a:off x="1864382" y="1125091"/>
            <a:ext cx="3175" cy="0"/>
          </a:xfrm>
          <a:custGeom>
            <a:avLst/>
            <a:gdLst/>
            <a:ahLst/>
            <a:cxnLst/>
            <a:rect l="l" t="t" r="r" b="b"/>
            <a:pathLst>
              <a:path w="3175">
                <a:moveTo>
                  <a:pt x="0" y="0"/>
                </a:moveTo>
                <a:lnTo>
                  <a:pt x="2743" y="0"/>
                </a:lnTo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" name="object 130"/>
          <p:cNvSpPr/>
          <p:nvPr/>
        </p:nvSpPr>
        <p:spPr>
          <a:xfrm>
            <a:off x="1875027" y="1125091"/>
            <a:ext cx="3175" cy="0"/>
          </a:xfrm>
          <a:custGeom>
            <a:avLst/>
            <a:gdLst/>
            <a:ahLst/>
            <a:cxnLst/>
            <a:rect l="l" t="t" r="r" b="b"/>
            <a:pathLst>
              <a:path w="3175">
                <a:moveTo>
                  <a:pt x="0" y="0"/>
                </a:moveTo>
                <a:lnTo>
                  <a:pt x="2743" y="0"/>
                </a:lnTo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" name="object 131"/>
          <p:cNvSpPr/>
          <p:nvPr/>
        </p:nvSpPr>
        <p:spPr>
          <a:xfrm>
            <a:off x="1885676" y="1125091"/>
            <a:ext cx="3175" cy="0"/>
          </a:xfrm>
          <a:custGeom>
            <a:avLst/>
            <a:gdLst/>
            <a:ahLst/>
            <a:cxnLst/>
            <a:rect l="l" t="t" r="r" b="b"/>
            <a:pathLst>
              <a:path w="3175">
                <a:moveTo>
                  <a:pt x="0" y="0"/>
                </a:moveTo>
                <a:lnTo>
                  <a:pt x="2743" y="0"/>
                </a:lnTo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" name="object 132"/>
          <p:cNvSpPr/>
          <p:nvPr/>
        </p:nvSpPr>
        <p:spPr>
          <a:xfrm>
            <a:off x="1895584" y="1125091"/>
            <a:ext cx="3175" cy="0"/>
          </a:xfrm>
          <a:custGeom>
            <a:avLst/>
            <a:gdLst/>
            <a:ahLst/>
            <a:cxnLst/>
            <a:rect l="l" t="t" r="r" b="b"/>
            <a:pathLst>
              <a:path w="3175">
                <a:moveTo>
                  <a:pt x="0" y="0"/>
                </a:moveTo>
                <a:lnTo>
                  <a:pt x="2743" y="0"/>
                </a:lnTo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" name="object 133"/>
          <p:cNvSpPr/>
          <p:nvPr/>
        </p:nvSpPr>
        <p:spPr>
          <a:xfrm>
            <a:off x="1906229" y="1125091"/>
            <a:ext cx="3175" cy="0"/>
          </a:xfrm>
          <a:custGeom>
            <a:avLst/>
            <a:gdLst/>
            <a:ahLst/>
            <a:cxnLst/>
            <a:rect l="l" t="t" r="r" b="b"/>
            <a:pathLst>
              <a:path w="3175">
                <a:moveTo>
                  <a:pt x="0" y="0"/>
                </a:moveTo>
                <a:lnTo>
                  <a:pt x="2743" y="0"/>
                </a:lnTo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" name="object 134"/>
          <p:cNvSpPr/>
          <p:nvPr/>
        </p:nvSpPr>
        <p:spPr>
          <a:xfrm>
            <a:off x="1916876" y="1125091"/>
            <a:ext cx="3175" cy="0"/>
          </a:xfrm>
          <a:custGeom>
            <a:avLst/>
            <a:gdLst/>
            <a:ahLst/>
            <a:cxnLst/>
            <a:rect l="l" t="t" r="r" b="b"/>
            <a:pathLst>
              <a:path w="3175">
                <a:moveTo>
                  <a:pt x="0" y="0"/>
                </a:moveTo>
                <a:lnTo>
                  <a:pt x="2743" y="0"/>
                </a:lnTo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" name="object 135"/>
          <p:cNvSpPr/>
          <p:nvPr/>
        </p:nvSpPr>
        <p:spPr>
          <a:xfrm>
            <a:off x="1927525" y="1125091"/>
            <a:ext cx="3175" cy="0"/>
          </a:xfrm>
          <a:custGeom>
            <a:avLst/>
            <a:gdLst/>
            <a:ahLst/>
            <a:cxnLst/>
            <a:rect l="l" t="t" r="r" b="b"/>
            <a:pathLst>
              <a:path w="3175">
                <a:moveTo>
                  <a:pt x="0" y="0"/>
                </a:moveTo>
                <a:lnTo>
                  <a:pt x="2743" y="0"/>
                </a:lnTo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" name="object 136"/>
          <p:cNvSpPr/>
          <p:nvPr/>
        </p:nvSpPr>
        <p:spPr>
          <a:xfrm>
            <a:off x="1938174" y="1125091"/>
            <a:ext cx="3175" cy="0"/>
          </a:xfrm>
          <a:custGeom>
            <a:avLst/>
            <a:gdLst/>
            <a:ahLst/>
            <a:cxnLst/>
            <a:rect l="l" t="t" r="r" b="b"/>
            <a:pathLst>
              <a:path w="3175">
                <a:moveTo>
                  <a:pt x="0" y="0"/>
                </a:moveTo>
                <a:lnTo>
                  <a:pt x="2743" y="0"/>
                </a:lnTo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" name="object 137"/>
          <p:cNvSpPr/>
          <p:nvPr/>
        </p:nvSpPr>
        <p:spPr>
          <a:xfrm>
            <a:off x="1948823" y="1125091"/>
            <a:ext cx="3175" cy="0"/>
          </a:xfrm>
          <a:custGeom>
            <a:avLst/>
            <a:gdLst/>
            <a:ahLst/>
            <a:cxnLst/>
            <a:rect l="l" t="t" r="r" b="b"/>
            <a:pathLst>
              <a:path w="3175">
                <a:moveTo>
                  <a:pt x="0" y="0"/>
                </a:moveTo>
                <a:lnTo>
                  <a:pt x="2743" y="0"/>
                </a:lnTo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" name="object 138"/>
          <p:cNvSpPr/>
          <p:nvPr/>
        </p:nvSpPr>
        <p:spPr>
          <a:xfrm>
            <a:off x="1959472" y="1125091"/>
            <a:ext cx="3175" cy="0"/>
          </a:xfrm>
          <a:custGeom>
            <a:avLst/>
            <a:gdLst/>
            <a:ahLst/>
            <a:cxnLst/>
            <a:rect l="l" t="t" r="r" b="b"/>
            <a:pathLst>
              <a:path w="3175">
                <a:moveTo>
                  <a:pt x="0" y="0"/>
                </a:moveTo>
                <a:lnTo>
                  <a:pt x="2743" y="0"/>
                </a:lnTo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" name="object 139"/>
          <p:cNvSpPr/>
          <p:nvPr/>
        </p:nvSpPr>
        <p:spPr>
          <a:xfrm>
            <a:off x="1970117" y="1125091"/>
            <a:ext cx="3175" cy="0"/>
          </a:xfrm>
          <a:custGeom>
            <a:avLst/>
            <a:gdLst/>
            <a:ahLst/>
            <a:cxnLst/>
            <a:rect l="l" t="t" r="r" b="b"/>
            <a:pathLst>
              <a:path w="3175">
                <a:moveTo>
                  <a:pt x="0" y="0"/>
                </a:moveTo>
                <a:lnTo>
                  <a:pt x="2743" y="0"/>
                </a:lnTo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" name="object 140"/>
          <p:cNvSpPr/>
          <p:nvPr/>
        </p:nvSpPr>
        <p:spPr>
          <a:xfrm>
            <a:off x="1980766" y="1125091"/>
            <a:ext cx="3175" cy="0"/>
          </a:xfrm>
          <a:custGeom>
            <a:avLst/>
            <a:gdLst/>
            <a:ahLst/>
            <a:cxnLst/>
            <a:rect l="l" t="t" r="r" b="b"/>
            <a:pathLst>
              <a:path w="3175">
                <a:moveTo>
                  <a:pt x="0" y="0"/>
                </a:moveTo>
                <a:lnTo>
                  <a:pt x="2743" y="0"/>
                </a:lnTo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" name="object 141"/>
          <p:cNvSpPr/>
          <p:nvPr/>
        </p:nvSpPr>
        <p:spPr>
          <a:xfrm>
            <a:off x="1991415" y="1125091"/>
            <a:ext cx="3175" cy="0"/>
          </a:xfrm>
          <a:custGeom>
            <a:avLst/>
            <a:gdLst/>
            <a:ahLst/>
            <a:cxnLst/>
            <a:rect l="l" t="t" r="r" b="b"/>
            <a:pathLst>
              <a:path w="3175">
                <a:moveTo>
                  <a:pt x="0" y="0"/>
                </a:moveTo>
                <a:lnTo>
                  <a:pt x="2743" y="0"/>
                </a:lnTo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" name="object 142"/>
          <p:cNvSpPr/>
          <p:nvPr/>
        </p:nvSpPr>
        <p:spPr>
          <a:xfrm>
            <a:off x="2000171" y="1125091"/>
            <a:ext cx="3175" cy="0"/>
          </a:xfrm>
          <a:custGeom>
            <a:avLst/>
            <a:gdLst/>
            <a:ahLst/>
            <a:cxnLst/>
            <a:rect l="l" t="t" r="r" b="b"/>
            <a:pathLst>
              <a:path w="3175">
                <a:moveTo>
                  <a:pt x="0" y="0"/>
                </a:moveTo>
                <a:lnTo>
                  <a:pt x="2743" y="0"/>
                </a:lnTo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" name="object 143"/>
          <p:cNvSpPr/>
          <p:nvPr/>
        </p:nvSpPr>
        <p:spPr>
          <a:xfrm>
            <a:off x="2010820" y="1125091"/>
            <a:ext cx="3175" cy="0"/>
          </a:xfrm>
          <a:custGeom>
            <a:avLst/>
            <a:gdLst/>
            <a:ahLst/>
            <a:cxnLst/>
            <a:rect l="l" t="t" r="r" b="b"/>
            <a:pathLst>
              <a:path w="3175">
                <a:moveTo>
                  <a:pt x="0" y="0"/>
                </a:moveTo>
                <a:lnTo>
                  <a:pt x="2743" y="0"/>
                </a:lnTo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" name="object 144"/>
          <p:cNvSpPr/>
          <p:nvPr/>
        </p:nvSpPr>
        <p:spPr>
          <a:xfrm>
            <a:off x="2021467" y="1125091"/>
            <a:ext cx="3175" cy="0"/>
          </a:xfrm>
          <a:custGeom>
            <a:avLst/>
            <a:gdLst/>
            <a:ahLst/>
            <a:cxnLst/>
            <a:rect l="l" t="t" r="r" b="b"/>
            <a:pathLst>
              <a:path w="3175">
                <a:moveTo>
                  <a:pt x="0" y="0"/>
                </a:moveTo>
                <a:lnTo>
                  <a:pt x="2743" y="0"/>
                </a:lnTo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" name="object 145"/>
          <p:cNvSpPr/>
          <p:nvPr/>
        </p:nvSpPr>
        <p:spPr>
          <a:xfrm>
            <a:off x="2032116" y="1125091"/>
            <a:ext cx="3175" cy="0"/>
          </a:xfrm>
          <a:custGeom>
            <a:avLst/>
            <a:gdLst/>
            <a:ahLst/>
            <a:cxnLst/>
            <a:rect l="l" t="t" r="r" b="b"/>
            <a:pathLst>
              <a:path w="3175">
                <a:moveTo>
                  <a:pt x="0" y="0"/>
                </a:moveTo>
                <a:lnTo>
                  <a:pt x="2743" y="0"/>
                </a:lnTo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" name="object 146"/>
          <p:cNvSpPr/>
          <p:nvPr/>
        </p:nvSpPr>
        <p:spPr>
          <a:xfrm>
            <a:off x="2042765" y="1125091"/>
            <a:ext cx="3175" cy="0"/>
          </a:xfrm>
          <a:custGeom>
            <a:avLst/>
            <a:gdLst/>
            <a:ahLst/>
            <a:cxnLst/>
            <a:rect l="l" t="t" r="r" b="b"/>
            <a:pathLst>
              <a:path w="3175">
                <a:moveTo>
                  <a:pt x="0" y="0"/>
                </a:moveTo>
                <a:lnTo>
                  <a:pt x="2743" y="0"/>
                </a:lnTo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" name="object 147"/>
          <p:cNvSpPr/>
          <p:nvPr/>
        </p:nvSpPr>
        <p:spPr>
          <a:xfrm>
            <a:off x="2053410" y="1125091"/>
            <a:ext cx="3175" cy="0"/>
          </a:xfrm>
          <a:custGeom>
            <a:avLst/>
            <a:gdLst/>
            <a:ahLst/>
            <a:cxnLst/>
            <a:rect l="l" t="t" r="r" b="b"/>
            <a:pathLst>
              <a:path w="3175">
                <a:moveTo>
                  <a:pt x="0" y="0"/>
                </a:moveTo>
                <a:lnTo>
                  <a:pt x="2743" y="0"/>
                </a:lnTo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" name="object 148"/>
          <p:cNvSpPr/>
          <p:nvPr/>
        </p:nvSpPr>
        <p:spPr>
          <a:xfrm>
            <a:off x="2064059" y="1125091"/>
            <a:ext cx="3175" cy="0"/>
          </a:xfrm>
          <a:custGeom>
            <a:avLst/>
            <a:gdLst/>
            <a:ahLst/>
            <a:cxnLst/>
            <a:rect l="l" t="t" r="r" b="b"/>
            <a:pathLst>
              <a:path w="3175">
                <a:moveTo>
                  <a:pt x="0" y="0"/>
                </a:moveTo>
                <a:lnTo>
                  <a:pt x="2743" y="0"/>
                </a:lnTo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" name="object 149"/>
          <p:cNvSpPr/>
          <p:nvPr/>
        </p:nvSpPr>
        <p:spPr>
          <a:xfrm>
            <a:off x="2076080" y="1124366"/>
            <a:ext cx="0" cy="21590"/>
          </a:xfrm>
          <a:custGeom>
            <a:avLst/>
            <a:gdLst/>
            <a:ahLst/>
            <a:cxnLst/>
            <a:rect l="l" t="t" r="r" b="b"/>
            <a:pathLst>
              <a:path h="21590">
                <a:moveTo>
                  <a:pt x="0" y="0"/>
                </a:moveTo>
                <a:lnTo>
                  <a:pt x="0" y="21297"/>
                </a:lnTo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" name="object 150"/>
          <p:cNvSpPr/>
          <p:nvPr/>
        </p:nvSpPr>
        <p:spPr>
          <a:xfrm>
            <a:off x="2086729" y="1124366"/>
            <a:ext cx="0" cy="20320"/>
          </a:xfrm>
          <a:custGeom>
            <a:avLst/>
            <a:gdLst/>
            <a:ahLst/>
            <a:cxnLst/>
            <a:rect l="l" t="t" r="r" b="b"/>
            <a:pathLst>
              <a:path h="20319">
                <a:moveTo>
                  <a:pt x="0" y="0"/>
                </a:moveTo>
                <a:lnTo>
                  <a:pt x="0" y="19775"/>
                </a:lnTo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" name="object 151"/>
          <p:cNvSpPr/>
          <p:nvPr/>
        </p:nvSpPr>
        <p:spPr>
          <a:xfrm>
            <a:off x="2097378" y="1124366"/>
            <a:ext cx="0" cy="21590"/>
          </a:xfrm>
          <a:custGeom>
            <a:avLst/>
            <a:gdLst/>
            <a:ahLst/>
            <a:cxnLst/>
            <a:rect l="l" t="t" r="r" b="b"/>
            <a:pathLst>
              <a:path h="21590">
                <a:moveTo>
                  <a:pt x="0" y="0"/>
                </a:moveTo>
                <a:lnTo>
                  <a:pt x="0" y="21297"/>
                </a:lnTo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" name="object 152"/>
          <p:cNvSpPr/>
          <p:nvPr/>
        </p:nvSpPr>
        <p:spPr>
          <a:xfrm>
            <a:off x="2107105" y="1124366"/>
            <a:ext cx="0" cy="40005"/>
          </a:xfrm>
          <a:custGeom>
            <a:avLst/>
            <a:gdLst/>
            <a:ahLst/>
            <a:cxnLst/>
            <a:rect l="l" t="t" r="r" b="b"/>
            <a:pathLst>
              <a:path h="40005">
                <a:moveTo>
                  <a:pt x="0" y="0"/>
                </a:moveTo>
                <a:lnTo>
                  <a:pt x="0" y="39578"/>
                </a:lnTo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" name="object 153"/>
          <p:cNvSpPr/>
          <p:nvPr/>
        </p:nvSpPr>
        <p:spPr>
          <a:xfrm>
            <a:off x="2117754" y="1124366"/>
            <a:ext cx="0" cy="26034"/>
          </a:xfrm>
          <a:custGeom>
            <a:avLst/>
            <a:gdLst/>
            <a:ahLst/>
            <a:cxnLst/>
            <a:rect l="l" t="t" r="r" b="b"/>
            <a:pathLst>
              <a:path h="26034">
                <a:moveTo>
                  <a:pt x="0" y="0"/>
                </a:moveTo>
                <a:lnTo>
                  <a:pt x="0" y="25858"/>
                </a:lnTo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" name="object 154"/>
          <p:cNvSpPr/>
          <p:nvPr/>
        </p:nvSpPr>
        <p:spPr>
          <a:xfrm>
            <a:off x="2128399" y="1124366"/>
            <a:ext cx="0" cy="22860"/>
          </a:xfrm>
          <a:custGeom>
            <a:avLst/>
            <a:gdLst/>
            <a:ahLst/>
            <a:cxnLst/>
            <a:rect l="l" t="t" r="r" b="b"/>
            <a:pathLst>
              <a:path h="22859">
                <a:moveTo>
                  <a:pt x="0" y="0"/>
                </a:moveTo>
                <a:lnTo>
                  <a:pt x="0" y="22816"/>
                </a:lnTo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" name="object 155"/>
          <p:cNvSpPr/>
          <p:nvPr/>
        </p:nvSpPr>
        <p:spPr>
          <a:xfrm>
            <a:off x="2139048" y="1124366"/>
            <a:ext cx="0" cy="22860"/>
          </a:xfrm>
          <a:custGeom>
            <a:avLst/>
            <a:gdLst/>
            <a:ahLst/>
            <a:cxnLst/>
            <a:rect l="l" t="t" r="r" b="b"/>
            <a:pathLst>
              <a:path h="22859">
                <a:moveTo>
                  <a:pt x="0" y="0"/>
                </a:moveTo>
                <a:lnTo>
                  <a:pt x="0" y="22816"/>
                </a:lnTo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" name="object 156"/>
          <p:cNvSpPr/>
          <p:nvPr/>
        </p:nvSpPr>
        <p:spPr>
          <a:xfrm>
            <a:off x="2149697" y="1124366"/>
            <a:ext cx="0" cy="21590"/>
          </a:xfrm>
          <a:custGeom>
            <a:avLst/>
            <a:gdLst/>
            <a:ahLst/>
            <a:cxnLst/>
            <a:rect l="l" t="t" r="r" b="b"/>
            <a:pathLst>
              <a:path h="21590">
                <a:moveTo>
                  <a:pt x="0" y="0"/>
                </a:moveTo>
                <a:lnTo>
                  <a:pt x="0" y="21297"/>
                </a:lnTo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" name="object 157"/>
          <p:cNvSpPr/>
          <p:nvPr/>
        </p:nvSpPr>
        <p:spPr>
          <a:xfrm>
            <a:off x="2160346" y="1124366"/>
            <a:ext cx="0" cy="32384"/>
          </a:xfrm>
          <a:custGeom>
            <a:avLst/>
            <a:gdLst/>
            <a:ahLst/>
            <a:cxnLst/>
            <a:rect l="l" t="t" r="r" b="b"/>
            <a:pathLst>
              <a:path h="32384">
                <a:moveTo>
                  <a:pt x="0" y="0"/>
                </a:moveTo>
                <a:lnTo>
                  <a:pt x="0" y="31943"/>
                </a:lnTo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" name="object 158"/>
          <p:cNvSpPr/>
          <p:nvPr/>
        </p:nvSpPr>
        <p:spPr>
          <a:xfrm>
            <a:off x="2170993" y="1124366"/>
            <a:ext cx="0" cy="22860"/>
          </a:xfrm>
          <a:custGeom>
            <a:avLst/>
            <a:gdLst/>
            <a:ahLst/>
            <a:cxnLst/>
            <a:rect l="l" t="t" r="r" b="b"/>
            <a:pathLst>
              <a:path h="22859">
                <a:moveTo>
                  <a:pt x="0" y="0"/>
                </a:moveTo>
                <a:lnTo>
                  <a:pt x="0" y="22816"/>
                </a:lnTo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" name="object 159"/>
          <p:cNvSpPr/>
          <p:nvPr/>
        </p:nvSpPr>
        <p:spPr>
          <a:xfrm>
            <a:off x="2181642" y="1124366"/>
            <a:ext cx="0" cy="21590"/>
          </a:xfrm>
          <a:custGeom>
            <a:avLst/>
            <a:gdLst/>
            <a:ahLst/>
            <a:cxnLst/>
            <a:rect l="l" t="t" r="r" b="b"/>
            <a:pathLst>
              <a:path h="21590">
                <a:moveTo>
                  <a:pt x="0" y="0"/>
                </a:moveTo>
                <a:lnTo>
                  <a:pt x="0" y="21297"/>
                </a:lnTo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" name="object 160"/>
          <p:cNvSpPr/>
          <p:nvPr/>
        </p:nvSpPr>
        <p:spPr>
          <a:xfrm>
            <a:off x="2192287" y="1124366"/>
            <a:ext cx="0" cy="20320"/>
          </a:xfrm>
          <a:custGeom>
            <a:avLst/>
            <a:gdLst/>
            <a:ahLst/>
            <a:cxnLst/>
            <a:rect l="l" t="t" r="r" b="b"/>
            <a:pathLst>
              <a:path h="20319">
                <a:moveTo>
                  <a:pt x="0" y="0"/>
                </a:moveTo>
                <a:lnTo>
                  <a:pt x="0" y="19775"/>
                </a:lnTo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" name="object 161"/>
          <p:cNvSpPr/>
          <p:nvPr/>
        </p:nvSpPr>
        <p:spPr>
          <a:xfrm>
            <a:off x="2202936" y="1124366"/>
            <a:ext cx="0" cy="21590"/>
          </a:xfrm>
          <a:custGeom>
            <a:avLst/>
            <a:gdLst/>
            <a:ahLst/>
            <a:cxnLst/>
            <a:rect l="l" t="t" r="r" b="b"/>
            <a:pathLst>
              <a:path h="21590">
                <a:moveTo>
                  <a:pt x="0" y="0"/>
                </a:moveTo>
                <a:lnTo>
                  <a:pt x="0" y="21297"/>
                </a:lnTo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" name="object 162"/>
          <p:cNvSpPr/>
          <p:nvPr/>
        </p:nvSpPr>
        <p:spPr>
          <a:xfrm>
            <a:off x="2211692" y="1124366"/>
            <a:ext cx="0" cy="40005"/>
          </a:xfrm>
          <a:custGeom>
            <a:avLst/>
            <a:gdLst/>
            <a:ahLst/>
            <a:cxnLst/>
            <a:rect l="l" t="t" r="r" b="b"/>
            <a:pathLst>
              <a:path h="40005">
                <a:moveTo>
                  <a:pt x="0" y="0"/>
                </a:moveTo>
                <a:lnTo>
                  <a:pt x="0" y="39578"/>
                </a:lnTo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" name="object 163"/>
          <p:cNvSpPr/>
          <p:nvPr/>
        </p:nvSpPr>
        <p:spPr>
          <a:xfrm>
            <a:off x="2222341" y="1124366"/>
            <a:ext cx="0" cy="26034"/>
          </a:xfrm>
          <a:custGeom>
            <a:avLst/>
            <a:gdLst/>
            <a:ahLst/>
            <a:cxnLst/>
            <a:rect l="l" t="t" r="r" b="b"/>
            <a:pathLst>
              <a:path h="26034">
                <a:moveTo>
                  <a:pt x="0" y="0"/>
                </a:moveTo>
                <a:lnTo>
                  <a:pt x="0" y="25858"/>
                </a:lnTo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" name="object 164"/>
          <p:cNvSpPr/>
          <p:nvPr/>
        </p:nvSpPr>
        <p:spPr>
          <a:xfrm>
            <a:off x="2232990" y="1124366"/>
            <a:ext cx="0" cy="22860"/>
          </a:xfrm>
          <a:custGeom>
            <a:avLst/>
            <a:gdLst/>
            <a:ahLst/>
            <a:cxnLst/>
            <a:rect l="l" t="t" r="r" b="b"/>
            <a:pathLst>
              <a:path h="22859">
                <a:moveTo>
                  <a:pt x="0" y="0"/>
                </a:moveTo>
                <a:lnTo>
                  <a:pt x="0" y="22816"/>
                </a:lnTo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" name="object 165"/>
          <p:cNvSpPr/>
          <p:nvPr/>
        </p:nvSpPr>
        <p:spPr>
          <a:xfrm>
            <a:off x="2243639" y="1124366"/>
            <a:ext cx="0" cy="22860"/>
          </a:xfrm>
          <a:custGeom>
            <a:avLst/>
            <a:gdLst/>
            <a:ahLst/>
            <a:cxnLst/>
            <a:rect l="l" t="t" r="r" b="b"/>
            <a:pathLst>
              <a:path h="22859">
                <a:moveTo>
                  <a:pt x="0" y="0"/>
                </a:moveTo>
                <a:lnTo>
                  <a:pt x="0" y="22816"/>
                </a:lnTo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" name="object 166"/>
          <p:cNvSpPr/>
          <p:nvPr/>
        </p:nvSpPr>
        <p:spPr>
          <a:xfrm>
            <a:off x="2254288" y="1124366"/>
            <a:ext cx="0" cy="21590"/>
          </a:xfrm>
          <a:custGeom>
            <a:avLst/>
            <a:gdLst/>
            <a:ahLst/>
            <a:cxnLst/>
            <a:rect l="l" t="t" r="r" b="b"/>
            <a:pathLst>
              <a:path h="21590">
                <a:moveTo>
                  <a:pt x="0" y="0"/>
                </a:moveTo>
                <a:lnTo>
                  <a:pt x="0" y="21297"/>
                </a:lnTo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" name="object 167"/>
          <p:cNvSpPr/>
          <p:nvPr/>
        </p:nvSpPr>
        <p:spPr>
          <a:xfrm>
            <a:off x="2264935" y="1124366"/>
            <a:ext cx="0" cy="32384"/>
          </a:xfrm>
          <a:custGeom>
            <a:avLst/>
            <a:gdLst/>
            <a:ahLst/>
            <a:cxnLst/>
            <a:rect l="l" t="t" r="r" b="b"/>
            <a:pathLst>
              <a:path h="32384">
                <a:moveTo>
                  <a:pt x="0" y="0"/>
                </a:moveTo>
                <a:lnTo>
                  <a:pt x="0" y="31943"/>
                </a:lnTo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" name="object 168"/>
          <p:cNvSpPr/>
          <p:nvPr/>
        </p:nvSpPr>
        <p:spPr>
          <a:xfrm>
            <a:off x="2275582" y="1124366"/>
            <a:ext cx="0" cy="22860"/>
          </a:xfrm>
          <a:custGeom>
            <a:avLst/>
            <a:gdLst/>
            <a:ahLst/>
            <a:cxnLst/>
            <a:rect l="l" t="t" r="r" b="b"/>
            <a:pathLst>
              <a:path h="22859">
                <a:moveTo>
                  <a:pt x="0" y="0"/>
                </a:moveTo>
                <a:lnTo>
                  <a:pt x="0" y="22816"/>
                </a:lnTo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" name="object 169"/>
          <p:cNvSpPr/>
          <p:nvPr/>
        </p:nvSpPr>
        <p:spPr>
          <a:xfrm>
            <a:off x="2286229" y="1124366"/>
            <a:ext cx="0" cy="21590"/>
          </a:xfrm>
          <a:custGeom>
            <a:avLst/>
            <a:gdLst/>
            <a:ahLst/>
            <a:cxnLst/>
            <a:rect l="l" t="t" r="r" b="b"/>
            <a:pathLst>
              <a:path h="21590">
                <a:moveTo>
                  <a:pt x="0" y="0"/>
                </a:moveTo>
                <a:lnTo>
                  <a:pt x="0" y="21297"/>
                </a:lnTo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" name="object 170"/>
          <p:cNvSpPr/>
          <p:nvPr/>
        </p:nvSpPr>
        <p:spPr>
          <a:xfrm>
            <a:off x="2296878" y="1124366"/>
            <a:ext cx="0" cy="20320"/>
          </a:xfrm>
          <a:custGeom>
            <a:avLst/>
            <a:gdLst/>
            <a:ahLst/>
            <a:cxnLst/>
            <a:rect l="l" t="t" r="r" b="b"/>
            <a:pathLst>
              <a:path h="20319">
                <a:moveTo>
                  <a:pt x="0" y="0"/>
                </a:moveTo>
                <a:lnTo>
                  <a:pt x="0" y="19775"/>
                </a:lnTo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" name="object 171"/>
          <p:cNvSpPr/>
          <p:nvPr/>
        </p:nvSpPr>
        <p:spPr>
          <a:xfrm>
            <a:off x="2307527" y="1124366"/>
            <a:ext cx="0" cy="21590"/>
          </a:xfrm>
          <a:custGeom>
            <a:avLst/>
            <a:gdLst/>
            <a:ahLst/>
            <a:cxnLst/>
            <a:rect l="l" t="t" r="r" b="b"/>
            <a:pathLst>
              <a:path h="21590">
                <a:moveTo>
                  <a:pt x="0" y="0"/>
                </a:moveTo>
                <a:lnTo>
                  <a:pt x="0" y="21297"/>
                </a:lnTo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" name="object 172"/>
          <p:cNvSpPr/>
          <p:nvPr/>
        </p:nvSpPr>
        <p:spPr>
          <a:xfrm>
            <a:off x="2317431" y="1124366"/>
            <a:ext cx="0" cy="40005"/>
          </a:xfrm>
          <a:custGeom>
            <a:avLst/>
            <a:gdLst/>
            <a:ahLst/>
            <a:cxnLst/>
            <a:rect l="l" t="t" r="r" b="b"/>
            <a:pathLst>
              <a:path h="40005">
                <a:moveTo>
                  <a:pt x="0" y="0"/>
                </a:moveTo>
                <a:lnTo>
                  <a:pt x="0" y="39578"/>
                </a:lnTo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" name="object 173"/>
          <p:cNvSpPr/>
          <p:nvPr/>
        </p:nvSpPr>
        <p:spPr>
          <a:xfrm>
            <a:off x="2328080" y="1124366"/>
            <a:ext cx="0" cy="26034"/>
          </a:xfrm>
          <a:custGeom>
            <a:avLst/>
            <a:gdLst/>
            <a:ahLst/>
            <a:cxnLst/>
            <a:rect l="l" t="t" r="r" b="b"/>
            <a:pathLst>
              <a:path h="26034">
                <a:moveTo>
                  <a:pt x="0" y="0"/>
                </a:moveTo>
                <a:lnTo>
                  <a:pt x="0" y="25858"/>
                </a:lnTo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" name="object 174"/>
          <p:cNvSpPr/>
          <p:nvPr/>
        </p:nvSpPr>
        <p:spPr>
          <a:xfrm>
            <a:off x="2338729" y="1124366"/>
            <a:ext cx="0" cy="22860"/>
          </a:xfrm>
          <a:custGeom>
            <a:avLst/>
            <a:gdLst/>
            <a:ahLst/>
            <a:cxnLst/>
            <a:rect l="l" t="t" r="r" b="b"/>
            <a:pathLst>
              <a:path h="22859">
                <a:moveTo>
                  <a:pt x="0" y="0"/>
                </a:moveTo>
                <a:lnTo>
                  <a:pt x="0" y="22816"/>
                </a:lnTo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" name="object 175"/>
          <p:cNvSpPr/>
          <p:nvPr/>
        </p:nvSpPr>
        <p:spPr>
          <a:xfrm>
            <a:off x="2349378" y="1124366"/>
            <a:ext cx="0" cy="22860"/>
          </a:xfrm>
          <a:custGeom>
            <a:avLst/>
            <a:gdLst/>
            <a:ahLst/>
            <a:cxnLst/>
            <a:rect l="l" t="t" r="r" b="b"/>
            <a:pathLst>
              <a:path h="22859">
                <a:moveTo>
                  <a:pt x="0" y="0"/>
                </a:moveTo>
                <a:lnTo>
                  <a:pt x="0" y="22816"/>
                </a:lnTo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" name="object 176"/>
          <p:cNvSpPr/>
          <p:nvPr/>
        </p:nvSpPr>
        <p:spPr>
          <a:xfrm>
            <a:off x="2360027" y="1124366"/>
            <a:ext cx="0" cy="21590"/>
          </a:xfrm>
          <a:custGeom>
            <a:avLst/>
            <a:gdLst/>
            <a:ahLst/>
            <a:cxnLst/>
            <a:rect l="l" t="t" r="r" b="b"/>
            <a:pathLst>
              <a:path h="21590">
                <a:moveTo>
                  <a:pt x="0" y="0"/>
                </a:moveTo>
                <a:lnTo>
                  <a:pt x="0" y="21297"/>
                </a:lnTo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" name="object 177"/>
          <p:cNvSpPr/>
          <p:nvPr/>
        </p:nvSpPr>
        <p:spPr>
          <a:xfrm>
            <a:off x="2370672" y="1124366"/>
            <a:ext cx="0" cy="32384"/>
          </a:xfrm>
          <a:custGeom>
            <a:avLst/>
            <a:gdLst/>
            <a:ahLst/>
            <a:cxnLst/>
            <a:rect l="l" t="t" r="r" b="b"/>
            <a:pathLst>
              <a:path h="32384">
                <a:moveTo>
                  <a:pt x="0" y="0"/>
                </a:moveTo>
                <a:lnTo>
                  <a:pt x="0" y="31943"/>
                </a:lnTo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" name="object 178"/>
          <p:cNvSpPr/>
          <p:nvPr/>
        </p:nvSpPr>
        <p:spPr>
          <a:xfrm>
            <a:off x="2381321" y="1124366"/>
            <a:ext cx="0" cy="22860"/>
          </a:xfrm>
          <a:custGeom>
            <a:avLst/>
            <a:gdLst/>
            <a:ahLst/>
            <a:cxnLst/>
            <a:rect l="l" t="t" r="r" b="b"/>
            <a:pathLst>
              <a:path h="22859">
                <a:moveTo>
                  <a:pt x="0" y="0"/>
                </a:moveTo>
                <a:lnTo>
                  <a:pt x="0" y="22816"/>
                </a:lnTo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" name="object 179"/>
          <p:cNvSpPr/>
          <p:nvPr/>
        </p:nvSpPr>
        <p:spPr>
          <a:xfrm>
            <a:off x="2391970" y="1124366"/>
            <a:ext cx="0" cy="21590"/>
          </a:xfrm>
          <a:custGeom>
            <a:avLst/>
            <a:gdLst/>
            <a:ahLst/>
            <a:cxnLst/>
            <a:rect l="l" t="t" r="r" b="b"/>
            <a:pathLst>
              <a:path h="21590">
                <a:moveTo>
                  <a:pt x="0" y="0"/>
                </a:moveTo>
                <a:lnTo>
                  <a:pt x="0" y="21297"/>
                </a:lnTo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" name="object 180"/>
          <p:cNvSpPr/>
          <p:nvPr/>
        </p:nvSpPr>
        <p:spPr>
          <a:xfrm>
            <a:off x="2402619" y="1124366"/>
            <a:ext cx="0" cy="20320"/>
          </a:xfrm>
          <a:custGeom>
            <a:avLst/>
            <a:gdLst/>
            <a:ahLst/>
            <a:cxnLst/>
            <a:rect l="l" t="t" r="r" b="b"/>
            <a:pathLst>
              <a:path h="20319">
                <a:moveTo>
                  <a:pt x="0" y="0"/>
                </a:moveTo>
                <a:lnTo>
                  <a:pt x="0" y="19775"/>
                </a:lnTo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" name="object 181"/>
          <p:cNvSpPr/>
          <p:nvPr/>
        </p:nvSpPr>
        <p:spPr>
          <a:xfrm>
            <a:off x="2413266" y="1124366"/>
            <a:ext cx="0" cy="21590"/>
          </a:xfrm>
          <a:custGeom>
            <a:avLst/>
            <a:gdLst/>
            <a:ahLst/>
            <a:cxnLst/>
            <a:rect l="l" t="t" r="r" b="b"/>
            <a:pathLst>
              <a:path h="21590">
                <a:moveTo>
                  <a:pt x="0" y="0"/>
                </a:moveTo>
                <a:lnTo>
                  <a:pt x="0" y="21297"/>
                </a:lnTo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" name="object 182"/>
          <p:cNvSpPr/>
          <p:nvPr/>
        </p:nvSpPr>
        <p:spPr>
          <a:xfrm>
            <a:off x="2422022" y="1124366"/>
            <a:ext cx="0" cy="40005"/>
          </a:xfrm>
          <a:custGeom>
            <a:avLst/>
            <a:gdLst/>
            <a:ahLst/>
            <a:cxnLst/>
            <a:rect l="l" t="t" r="r" b="b"/>
            <a:pathLst>
              <a:path h="40005">
                <a:moveTo>
                  <a:pt x="0" y="0"/>
                </a:moveTo>
                <a:lnTo>
                  <a:pt x="0" y="39578"/>
                </a:lnTo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" name="object 183"/>
          <p:cNvSpPr/>
          <p:nvPr/>
        </p:nvSpPr>
        <p:spPr>
          <a:xfrm>
            <a:off x="839509" y="1229792"/>
            <a:ext cx="0" cy="31115"/>
          </a:xfrm>
          <a:custGeom>
            <a:avLst/>
            <a:gdLst/>
            <a:ahLst/>
            <a:cxnLst/>
            <a:rect l="l" t="t" r="r" b="b"/>
            <a:pathLst>
              <a:path h="31115">
                <a:moveTo>
                  <a:pt x="0" y="30987"/>
                </a:moveTo>
                <a:lnTo>
                  <a:pt x="0" y="0"/>
                </a:lnTo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" name="object 184"/>
          <p:cNvSpPr/>
          <p:nvPr/>
        </p:nvSpPr>
        <p:spPr>
          <a:xfrm>
            <a:off x="866070" y="1238648"/>
            <a:ext cx="0" cy="22225"/>
          </a:xfrm>
          <a:custGeom>
            <a:avLst/>
            <a:gdLst/>
            <a:ahLst/>
            <a:cxnLst/>
            <a:rect l="l" t="t" r="r" b="b"/>
            <a:pathLst>
              <a:path h="22225">
                <a:moveTo>
                  <a:pt x="0" y="22132"/>
                </a:moveTo>
                <a:lnTo>
                  <a:pt x="0" y="0"/>
                </a:lnTo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" name="object 185"/>
          <p:cNvSpPr/>
          <p:nvPr/>
        </p:nvSpPr>
        <p:spPr>
          <a:xfrm>
            <a:off x="894106" y="1238648"/>
            <a:ext cx="0" cy="22225"/>
          </a:xfrm>
          <a:custGeom>
            <a:avLst/>
            <a:gdLst/>
            <a:ahLst/>
            <a:cxnLst/>
            <a:rect l="l" t="t" r="r" b="b"/>
            <a:pathLst>
              <a:path h="22225">
                <a:moveTo>
                  <a:pt x="0" y="22132"/>
                </a:moveTo>
                <a:lnTo>
                  <a:pt x="0" y="0"/>
                </a:lnTo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" name="object 186"/>
          <p:cNvSpPr/>
          <p:nvPr/>
        </p:nvSpPr>
        <p:spPr>
          <a:xfrm>
            <a:off x="920663" y="1238648"/>
            <a:ext cx="0" cy="22225"/>
          </a:xfrm>
          <a:custGeom>
            <a:avLst/>
            <a:gdLst/>
            <a:ahLst/>
            <a:cxnLst/>
            <a:rect l="l" t="t" r="r" b="b"/>
            <a:pathLst>
              <a:path h="22225">
                <a:moveTo>
                  <a:pt x="0" y="22132"/>
                </a:moveTo>
                <a:lnTo>
                  <a:pt x="0" y="0"/>
                </a:lnTo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" name="object 187"/>
          <p:cNvSpPr/>
          <p:nvPr/>
        </p:nvSpPr>
        <p:spPr>
          <a:xfrm>
            <a:off x="948701" y="1238648"/>
            <a:ext cx="0" cy="22225"/>
          </a:xfrm>
          <a:custGeom>
            <a:avLst/>
            <a:gdLst/>
            <a:ahLst/>
            <a:cxnLst/>
            <a:rect l="l" t="t" r="r" b="b"/>
            <a:pathLst>
              <a:path h="22225">
                <a:moveTo>
                  <a:pt x="0" y="22132"/>
                </a:moveTo>
                <a:lnTo>
                  <a:pt x="0" y="0"/>
                </a:lnTo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" name="object 188"/>
          <p:cNvSpPr/>
          <p:nvPr/>
        </p:nvSpPr>
        <p:spPr>
          <a:xfrm>
            <a:off x="975262" y="1238648"/>
            <a:ext cx="0" cy="22225"/>
          </a:xfrm>
          <a:custGeom>
            <a:avLst/>
            <a:gdLst/>
            <a:ahLst/>
            <a:cxnLst/>
            <a:rect l="l" t="t" r="r" b="b"/>
            <a:pathLst>
              <a:path h="22225">
                <a:moveTo>
                  <a:pt x="0" y="22132"/>
                </a:moveTo>
                <a:lnTo>
                  <a:pt x="0" y="0"/>
                </a:lnTo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" name="object 189"/>
          <p:cNvSpPr/>
          <p:nvPr/>
        </p:nvSpPr>
        <p:spPr>
          <a:xfrm>
            <a:off x="1003294" y="1238648"/>
            <a:ext cx="0" cy="22225"/>
          </a:xfrm>
          <a:custGeom>
            <a:avLst/>
            <a:gdLst/>
            <a:ahLst/>
            <a:cxnLst/>
            <a:rect l="l" t="t" r="r" b="b"/>
            <a:pathLst>
              <a:path h="22225">
                <a:moveTo>
                  <a:pt x="0" y="22132"/>
                </a:moveTo>
                <a:lnTo>
                  <a:pt x="0" y="0"/>
                </a:lnTo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" name="object 190"/>
          <p:cNvSpPr/>
          <p:nvPr/>
        </p:nvSpPr>
        <p:spPr>
          <a:xfrm>
            <a:off x="1029855" y="1238648"/>
            <a:ext cx="0" cy="22225"/>
          </a:xfrm>
          <a:custGeom>
            <a:avLst/>
            <a:gdLst/>
            <a:ahLst/>
            <a:cxnLst/>
            <a:rect l="l" t="t" r="r" b="b"/>
            <a:pathLst>
              <a:path h="22225">
                <a:moveTo>
                  <a:pt x="0" y="22132"/>
                </a:moveTo>
                <a:lnTo>
                  <a:pt x="0" y="0"/>
                </a:lnTo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" name="object 191"/>
          <p:cNvSpPr/>
          <p:nvPr/>
        </p:nvSpPr>
        <p:spPr>
          <a:xfrm>
            <a:off x="1056416" y="1238648"/>
            <a:ext cx="0" cy="22225"/>
          </a:xfrm>
          <a:custGeom>
            <a:avLst/>
            <a:gdLst/>
            <a:ahLst/>
            <a:cxnLst/>
            <a:rect l="l" t="t" r="r" b="b"/>
            <a:pathLst>
              <a:path h="22225">
                <a:moveTo>
                  <a:pt x="0" y="22132"/>
                </a:moveTo>
                <a:lnTo>
                  <a:pt x="0" y="0"/>
                </a:lnTo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" name="object 192"/>
          <p:cNvSpPr/>
          <p:nvPr/>
        </p:nvSpPr>
        <p:spPr>
          <a:xfrm>
            <a:off x="1082973" y="1238648"/>
            <a:ext cx="0" cy="22225"/>
          </a:xfrm>
          <a:custGeom>
            <a:avLst/>
            <a:gdLst/>
            <a:ahLst/>
            <a:cxnLst/>
            <a:rect l="l" t="t" r="r" b="b"/>
            <a:pathLst>
              <a:path h="22225">
                <a:moveTo>
                  <a:pt x="0" y="22132"/>
                </a:moveTo>
                <a:lnTo>
                  <a:pt x="0" y="0"/>
                </a:lnTo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" name="object 193"/>
          <p:cNvSpPr/>
          <p:nvPr/>
        </p:nvSpPr>
        <p:spPr>
          <a:xfrm>
            <a:off x="1101600" y="1229792"/>
            <a:ext cx="0" cy="31115"/>
          </a:xfrm>
          <a:custGeom>
            <a:avLst/>
            <a:gdLst/>
            <a:ahLst/>
            <a:cxnLst/>
            <a:rect l="l" t="t" r="r" b="b"/>
            <a:pathLst>
              <a:path h="31115">
                <a:moveTo>
                  <a:pt x="0" y="30987"/>
                </a:moveTo>
                <a:lnTo>
                  <a:pt x="0" y="0"/>
                </a:lnTo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" name="object 194"/>
          <p:cNvSpPr/>
          <p:nvPr/>
        </p:nvSpPr>
        <p:spPr>
          <a:xfrm>
            <a:off x="1128157" y="1238648"/>
            <a:ext cx="0" cy="22225"/>
          </a:xfrm>
          <a:custGeom>
            <a:avLst/>
            <a:gdLst/>
            <a:ahLst/>
            <a:cxnLst/>
            <a:rect l="l" t="t" r="r" b="b"/>
            <a:pathLst>
              <a:path h="22225">
                <a:moveTo>
                  <a:pt x="0" y="22132"/>
                </a:moveTo>
                <a:lnTo>
                  <a:pt x="0" y="0"/>
                </a:lnTo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" name="object 195"/>
          <p:cNvSpPr/>
          <p:nvPr/>
        </p:nvSpPr>
        <p:spPr>
          <a:xfrm>
            <a:off x="1156194" y="1238648"/>
            <a:ext cx="0" cy="22225"/>
          </a:xfrm>
          <a:custGeom>
            <a:avLst/>
            <a:gdLst/>
            <a:ahLst/>
            <a:cxnLst/>
            <a:rect l="l" t="t" r="r" b="b"/>
            <a:pathLst>
              <a:path h="22225">
                <a:moveTo>
                  <a:pt x="0" y="22132"/>
                </a:moveTo>
                <a:lnTo>
                  <a:pt x="0" y="0"/>
                </a:lnTo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" name="object 196"/>
          <p:cNvSpPr/>
          <p:nvPr/>
        </p:nvSpPr>
        <p:spPr>
          <a:xfrm>
            <a:off x="1182754" y="1238648"/>
            <a:ext cx="0" cy="22225"/>
          </a:xfrm>
          <a:custGeom>
            <a:avLst/>
            <a:gdLst/>
            <a:ahLst/>
            <a:cxnLst/>
            <a:rect l="l" t="t" r="r" b="b"/>
            <a:pathLst>
              <a:path h="22225">
                <a:moveTo>
                  <a:pt x="0" y="22132"/>
                </a:moveTo>
                <a:lnTo>
                  <a:pt x="0" y="0"/>
                </a:lnTo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" name="object 197"/>
          <p:cNvSpPr/>
          <p:nvPr/>
        </p:nvSpPr>
        <p:spPr>
          <a:xfrm>
            <a:off x="1210787" y="1238648"/>
            <a:ext cx="0" cy="22225"/>
          </a:xfrm>
          <a:custGeom>
            <a:avLst/>
            <a:gdLst/>
            <a:ahLst/>
            <a:cxnLst/>
            <a:rect l="l" t="t" r="r" b="b"/>
            <a:pathLst>
              <a:path h="22225">
                <a:moveTo>
                  <a:pt x="0" y="22132"/>
                </a:moveTo>
                <a:lnTo>
                  <a:pt x="0" y="0"/>
                </a:lnTo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8" name="object 198"/>
          <p:cNvSpPr/>
          <p:nvPr/>
        </p:nvSpPr>
        <p:spPr>
          <a:xfrm>
            <a:off x="1237348" y="1238648"/>
            <a:ext cx="0" cy="22225"/>
          </a:xfrm>
          <a:custGeom>
            <a:avLst/>
            <a:gdLst/>
            <a:ahLst/>
            <a:cxnLst/>
            <a:rect l="l" t="t" r="r" b="b"/>
            <a:pathLst>
              <a:path h="22225">
                <a:moveTo>
                  <a:pt x="0" y="22132"/>
                </a:moveTo>
                <a:lnTo>
                  <a:pt x="0" y="0"/>
                </a:lnTo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9" name="object 199"/>
          <p:cNvSpPr/>
          <p:nvPr/>
        </p:nvSpPr>
        <p:spPr>
          <a:xfrm>
            <a:off x="1265386" y="1238648"/>
            <a:ext cx="0" cy="22225"/>
          </a:xfrm>
          <a:custGeom>
            <a:avLst/>
            <a:gdLst/>
            <a:ahLst/>
            <a:cxnLst/>
            <a:rect l="l" t="t" r="r" b="b"/>
            <a:pathLst>
              <a:path h="22225">
                <a:moveTo>
                  <a:pt x="0" y="22132"/>
                </a:moveTo>
                <a:lnTo>
                  <a:pt x="0" y="0"/>
                </a:lnTo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0" name="object 200"/>
          <p:cNvSpPr/>
          <p:nvPr/>
        </p:nvSpPr>
        <p:spPr>
          <a:xfrm>
            <a:off x="1291943" y="1238648"/>
            <a:ext cx="0" cy="22225"/>
          </a:xfrm>
          <a:custGeom>
            <a:avLst/>
            <a:gdLst/>
            <a:ahLst/>
            <a:cxnLst/>
            <a:rect l="l" t="t" r="r" b="b"/>
            <a:pathLst>
              <a:path h="22225">
                <a:moveTo>
                  <a:pt x="0" y="22132"/>
                </a:moveTo>
                <a:lnTo>
                  <a:pt x="0" y="0"/>
                </a:lnTo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1" name="object 201"/>
          <p:cNvSpPr/>
          <p:nvPr/>
        </p:nvSpPr>
        <p:spPr>
          <a:xfrm>
            <a:off x="1318503" y="1238648"/>
            <a:ext cx="0" cy="22225"/>
          </a:xfrm>
          <a:custGeom>
            <a:avLst/>
            <a:gdLst/>
            <a:ahLst/>
            <a:cxnLst/>
            <a:rect l="l" t="t" r="r" b="b"/>
            <a:pathLst>
              <a:path h="22225">
                <a:moveTo>
                  <a:pt x="0" y="22132"/>
                </a:moveTo>
                <a:lnTo>
                  <a:pt x="0" y="0"/>
                </a:lnTo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2" name="object 202"/>
          <p:cNvSpPr/>
          <p:nvPr/>
        </p:nvSpPr>
        <p:spPr>
          <a:xfrm>
            <a:off x="1345064" y="1238648"/>
            <a:ext cx="0" cy="22225"/>
          </a:xfrm>
          <a:custGeom>
            <a:avLst/>
            <a:gdLst/>
            <a:ahLst/>
            <a:cxnLst/>
            <a:rect l="l" t="t" r="r" b="b"/>
            <a:pathLst>
              <a:path h="22225">
                <a:moveTo>
                  <a:pt x="0" y="22132"/>
                </a:moveTo>
                <a:lnTo>
                  <a:pt x="0" y="0"/>
                </a:lnTo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3" name="object 203"/>
          <p:cNvSpPr/>
          <p:nvPr/>
        </p:nvSpPr>
        <p:spPr>
          <a:xfrm>
            <a:off x="1365980" y="1229792"/>
            <a:ext cx="0" cy="31115"/>
          </a:xfrm>
          <a:custGeom>
            <a:avLst/>
            <a:gdLst/>
            <a:ahLst/>
            <a:cxnLst/>
            <a:rect l="l" t="t" r="r" b="b"/>
            <a:pathLst>
              <a:path h="31115">
                <a:moveTo>
                  <a:pt x="0" y="30987"/>
                </a:moveTo>
                <a:lnTo>
                  <a:pt x="0" y="0"/>
                </a:lnTo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4" name="object 204"/>
          <p:cNvSpPr/>
          <p:nvPr/>
        </p:nvSpPr>
        <p:spPr>
          <a:xfrm>
            <a:off x="1392537" y="1238648"/>
            <a:ext cx="0" cy="22225"/>
          </a:xfrm>
          <a:custGeom>
            <a:avLst/>
            <a:gdLst/>
            <a:ahLst/>
            <a:cxnLst/>
            <a:rect l="l" t="t" r="r" b="b"/>
            <a:pathLst>
              <a:path h="22225">
                <a:moveTo>
                  <a:pt x="0" y="22132"/>
                </a:moveTo>
                <a:lnTo>
                  <a:pt x="0" y="0"/>
                </a:lnTo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5" name="object 205"/>
          <p:cNvSpPr/>
          <p:nvPr/>
        </p:nvSpPr>
        <p:spPr>
          <a:xfrm>
            <a:off x="1420575" y="1238648"/>
            <a:ext cx="0" cy="22225"/>
          </a:xfrm>
          <a:custGeom>
            <a:avLst/>
            <a:gdLst/>
            <a:ahLst/>
            <a:cxnLst/>
            <a:rect l="l" t="t" r="r" b="b"/>
            <a:pathLst>
              <a:path h="22225">
                <a:moveTo>
                  <a:pt x="0" y="22132"/>
                </a:moveTo>
                <a:lnTo>
                  <a:pt x="0" y="0"/>
                </a:lnTo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6" name="object 206"/>
          <p:cNvSpPr/>
          <p:nvPr/>
        </p:nvSpPr>
        <p:spPr>
          <a:xfrm>
            <a:off x="1447135" y="1238648"/>
            <a:ext cx="0" cy="22225"/>
          </a:xfrm>
          <a:custGeom>
            <a:avLst/>
            <a:gdLst/>
            <a:ahLst/>
            <a:cxnLst/>
            <a:rect l="l" t="t" r="r" b="b"/>
            <a:pathLst>
              <a:path h="22225">
                <a:moveTo>
                  <a:pt x="0" y="22132"/>
                </a:moveTo>
                <a:lnTo>
                  <a:pt x="0" y="0"/>
                </a:lnTo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7" name="object 207"/>
          <p:cNvSpPr/>
          <p:nvPr/>
        </p:nvSpPr>
        <p:spPr>
          <a:xfrm>
            <a:off x="1475168" y="1238648"/>
            <a:ext cx="0" cy="22225"/>
          </a:xfrm>
          <a:custGeom>
            <a:avLst/>
            <a:gdLst/>
            <a:ahLst/>
            <a:cxnLst/>
            <a:rect l="l" t="t" r="r" b="b"/>
            <a:pathLst>
              <a:path h="22225">
                <a:moveTo>
                  <a:pt x="0" y="22132"/>
                </a:moveTo>
                <a:lnTo>
                  <a:pt x="0" y="0"/>
                </a:lnTo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8" name="object 208"/>
          <p:cNvSpPr/>
          <p:nvPr/>
        </p:nvSpPr>
        <p:spPr>
          <a:xfrm>
            <a:off x="1501729" y="1238648"/>
            <a:ext cx="0" cy="22225"/>
          </a:xfrm>
          <a:custGeom>
            <a:avLst/>
            <a:gdLst/>
            <a:ahLst/>
            <a:cxnLst/>
            <a:rect l="l" t="t" r="r" b="b"/>
            <a:pathLst>
              <a:path h="22225">
                <a:moveTo>
                  <a:pt x="0" y="22132"/>
                </a:moveTo>
                <a:lnTo>
                  <a:pt x="0" y="0"/>
                </a:lnTo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9" name="object 209"/>
          <p:cNvSpPr/>
          <p:nvPr/>
        </p:nvSpPr>
        <p:spPr>
          <a:xfrm>
            <a:off x="1529765" y="1238648"/>
            <a:ext cx="0" cy="22225"/>
          </a:xfrm>
          <a:custGeom>
            <a:avLst/>
            <a:gdLst/>
            <a:ahLst/>
            <a:cxnLst/>
            <a:rect l="l" t="t" r="r" b="b"/>
            <a:pathLst>
              <a:path h="22225">
                <a:moveTo>
                  <a:pt x="0" y="22132"/>
                </a:moveTo>
                <a:lnTo>
                  <a:pt x="0" y="0"/>
                </a:lnTo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0" name="object 210"/>
          <p:cNvSpPr/>
          <p:nvPr/>
        </p:nvSpPr>
        <p:spPr>
          <a:xfrm>
            <a:off x="1556322" y="1238648"/>
            <a:ext cx="0" cy="22225"/>
          </a:xfrm>
          <a:custGeom>
            <a:avLst/>
            <a:gdLst/>
            <a:ahLst/>
            <a:cxnLst/>
            <a:rect l="l" t="t" r="r" b="b"/>
            <a:pathLst>
              <a:path h="22225">
                <a:moveTo>
                  <a:pt x="0" y="22132"/>
                </a:moveTo>
                <a:lnTo>
                  <a:pt x="0" y="0"/>
                </a:lnTo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1" name="object 211"/>
          <p:cNvSpPr/>
          <p:nvPr/>
        </p:nvSpPr>
        <p:spPr>
          <a:xfrm>
            <a:off x="1582883" y="1238648"/>
            <a:ext cx="0" cy="22225"/>
          </a:xfrm>
          <a:custGeom>
            <a:avLst/>
            <a:gdLst/>
            <a:ahLst/>
            <a:cxnLst/>
            <a:rect l="l" t="t" r="r" b="b"/>
            <a:pathLst>
              <a:path h="22225">
                <a:moveTo>
                  <a:pt x="0" y="22132"/>
                </a:moveTo>
                <a:lnTo>
                  <a:pt x="0" y="0"/>
                </a:lnTo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2" name="object 212"/>
          <p:cNvSpPr/>
          <p:nvPr/>
        </p:nvSpPr>
        <p:spPr>
          <a:xfrm>
            <a:off x="1609444" y="1238648"/>
            <a:ext cx="0" cy="22225"/>
          </a:xfrm>
          <a:custGeom>
            <a:avLst/>
            <a:gdLst/>
            <a:ahLst/>
            <a:cxnLst/>
            <a:rect l="l" t="t" r="r" b="b"/>
            <a:pathLst>
              <a:path h="22225">
                <a:moveTo>
                  <a:pt x="0" y="22132"/>
                </a:moveTo>
                <a:lnTo>
                  <a:pt x="0" y="0"/>
                </a:lnTo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3" name="object 213"/>
          <p:cNvSpPr/>
          <p:nvPr/>
        </p:nvSpPr>
        <p:spPr>
          <a:xfrm>
            <a:off x="1628067" y="1229792"/>
            <a:ext cx="0" cy="31115"/>
          </a:xfrm>
          <a:custGeom>
            <a:avLst/>
            <a:gdLst/>
            <a:ahLst/>
            <a:cxnLst/>
            <a:rect l="l" t="t" r="r" b="b"/>
            <a:pathLst>
              <a:path h="31115">
                <a:moveTo>
                  <a:pt x="0" y="30987"/>
                </a:moveTo>
                <a:lnTo>
                  <a:pt x="0" y="0"/>
                </a:lnTo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4" name="object 214"/>
          <p:cNvSpPr/>
          <p:nvPr/>
        </p:nvSpPr>
        <p:spPr>
          <a:xfrm>
            <a:off x="1654628" y="1238648"/>
            <a:ext cx="0" cy="22225"/>
          </a:xfrm>
          <a:custGeom>
            <a:avLst/>
            <a:gdLst/>
            <a:ahLst/>
            <a:cxnLst/>
            <a:rect l="l" t="t" r="r" b="b"/>
            <a:pathLst>
              <a:path h="22225">
                <a:moveTo>
                  <a:pt x="0" y="22132"/>
                </a:moveTo>
                <a:lnTo>
                  <a:pt x="0" y="0"/>
                </a:lnTo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5" name="object 215"/>
          <p:cNvSpPr/>
          <p:nvPr/>
        </p:nvSpPr>
        <p:spPr>
          <a:xfrm>
            <a:off x="1682664" y="1238648"/>
            <a:ext cx="0" cy="22225"/>
          </a:xfrm>
          <a:custGeom>
            <a:avLst/>
            <a:gdLst/>
            <a:ahLst/>
            <a:cxnLst/>
            <a:rect l="l" t="t" r="r" b="b"/>
            <a:pathLst>
              <a:path h="22225">
                <a:moveTo>
                  <a:pt x="0" y="22132"/>
                </a:moveTo>
                <a:lnTo>
                  <a:pt x="0" y="0"/>
                </a:lnTo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6" name="object 216"/>
          <p:cNvSpPr/>
          <p:nvPr/>
        </p:nvSpPr>
        <p:spPr>
          <a:xfrm>
            <a:off x="1709221" y="1238648"/>
            <a:ext cx="0" cy="22225"/>
          </a:xfrm>
          <a:custGeom>
            <a:avLst/>
            <a:gdLst/>
            <a:ahLst/>
            <a:cxnLst/>
            <a:rect l="l" t="t" r="r" b="b"/>
            <a:pathLst>
              <a:path h="22225">
                <a:moveTo>
                  <a:pt x="0" y="22132"/>
                </a:moveTo>
                <a:lnTo>
                  <a:pt x="0" y="0"/>
                </a:lnTo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7" name="object 217"/>
          <p:cNvSpPr/>
          <p:nvPr/>
        </p:nvSpPr>
        <p:spPr>
          <a:xfrm>
            <a:off x="1737259" y="1238648"/>
            <a:ext cx="0" cy="22225"/>
          </a:xfrm>
          <a:custGeom>
            <a:avLst/>
            <a:gdLst/>
            <a:ahLst/>
            <a:cxnLst/>
            <a:rect l="l" t="t" r="r" b="b"/>
            <a:pathLst>
              <a:path h="22225">
                <a:moveTo>
                  <a:pt x="0" y="22132"/>
                </a:moveTo>
                <a:lnTo>
                  <a:pt x="0" y="0"/>
                </a:lnTo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8" name="object 218"/>
          <p:cNvSpPr/>
          <p:nvPr/>
        </p:nvSpPr>
        <p:spPr>
          <a:xfrm>
            <a:off x="1763820" y="1242143"/>
            <a:ext cx="0" cy="19050"/>
          </a:xfrm>
          <a:custGeom>
            <a:avLst/>
            <a:gdLst/>
            <a:ahLst/>
            <a:cxnLst/>
            <a:rect l="l" t="t" r="r" b="b"/>
            <a:pathLst>
              <a:path h="19050">
                <a:moveTo>
                  <a:pt x="0" y="0"/>
                </a:moveTo>
                <a:lnTo>
                  <a:pt x="0" y="18637"/>
                </a:lnTo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9" name="object 219"/>
          <p:cNvSpPr/>
          <p:nvPr/>
        </p:nvSpPr>
        <p:spPr>
          <a:xfrm>
            <a:off x="1791853" y="1242143"/>
            <a:ext cx="0" cy="19050"/>
          </a:xfrm>
          <a:custGeom>
            <a:avLst/>
            <a:gdLst/>
            <a:ahLst/>
            <a:cxnLst/>
            <a:rect l="l" t="t" r="r" b="b"/>
            <a:pathLst>
              <a:path h="19050">
                <a:moveTo>
                  <a:pt x="0" y="0"/>
                </a:moveTo>
                <a:lnTo>
                  <a:pt x="0" y="18637"/>
                </a:lnTo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0" name="object 220"/>
          <p:cNvSpPr/>
          <p:nvPr/>
        </p:nvSpPr>
        <p:spPr>
          <a:xfrm>
            <a:off x="1818414" y="1242143"/>
            <a:ext cx="0" cy="19050"/>
          </a:xfrm>
          <a:custGeom>
            <a:avLst/>
            <a:gdLst/>
            <a:ahLst/>
            <a:cxnLst/>
            <a:rect l="l" t="t" r="r" b="b"/>
            <a:pathLst>
              <a:path h="19050">
                <a:moveTo>
                  <a:pt x="0" y="0"/>
                </a:moveTo>
                <a:lnTo>
                  <a:pt x="0" y="18637"/>
                </a:lnTo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1" name="object 221"/>
          <p:cNvSpPr/>
          <p:nvPr/>
        </p:nvSpPr>
        <p:spPr>
          <a:xfrm>
            <a:off x="1844974" y="1242143"/>
            <a:ext cx="0" cy="19050"/>
          </a:xfrm>
          <a:custGeom>
            <a:avLst/>
            <a:gdLst/>
            <a:ahLst/>
            <a:cxnLst/>
            <a:rect l="l" t="t" r="r" b="b"/>
            <a:pathLst>
              <a:path h="19050">
                <a:moveTo>
                  <a:pt x="0" y="0"/>
                </a:moveTo>
                <a:lnTo>
                  <a:pt x="0" y="18637"/>
                </a:lnTo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2" name="object 222"/>
          <p:cNvSpPr/>
          <p:nvPr/>
        </p:nvSpPr>
        <p:spPr>
          <a:xfrm>
            <a:off x="1871531" y="1242143"/>
            <a:ext cx="0" cy="19050"/>
          </a:xfrm>
          <a:custGeom>
            <a:avLst/>
            <a:gdLst/>
            <a:ahLst/>
            <a:cxnLst/>
            <a:rect l="l" t="t" r="r" b="b"/>
            <a:pathLst>
              <a:path h="19050">
                <a:moveTo>
                  <a:pt x="0" y="0"/>
                </a:moveTo>
                <a:lnTo>
                  <a:pt x="0" y="18637"/>
                </a:lnTo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3" name="object 223"/>
          <p:cNvSpPr/>
          <p:nvPr/>
        </p:nvSpPr>
        <p:spPr>
          <a:xfrm>
            <a:off x="1895767" y="1242143"/>
            <a:ext cx="0" cy="19050"/>
          </a:xfrm>
          <a:custGeom>
            <a:avLst/>
            <a:gdLst/>
            <a:ahLst/>
            <a:cxnLst/>
            <a:rect l="l" t="t" r="r" b="b"/>
            <a:pathLst>
              <a:path h="19050">
                <a:moveTo>
                  <a:pt x="0" y="0"/>
                </a:moveTo>
                <a:lnTo>
                  <a:pt x="0" y="18637"/>
                </a:lnTo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4" name="object 224"/>
          <p:cNvSpPr/>
          <p:nvPr/>
        </p:nvSpPr>
        <p:spPr>
          <a:xfrm>
            <a:off x="1922327" y="1242143"/>
            <a:ext cx="0" cy="19050"/>
          </a:xfrm>
          <a:custGeom>
            <a:avLst/>
            <a:gdLst/>
            <a:ahLst/>
            <a:cxnLst/>
            <a:rect l="l" t="t" r="r" b="b"/>
            <a:pathLst>
              <a:path h="19050">
                <a:moveTo>
                  <a:pt x="0" y="0"/>
                </a:moveTo>
                <a:lnTo>
                  <a:pt x="0" y="18637"/>
                </a:lnTo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5" name="object 225"/>
          <p:cNvSpPr/>
          <p:nvPr/>
        </p:nvSpPr>
        <p:spPr>
          <a:xfrm>
            <a:off x="1950360" y="1242143"/>
            <a:ext cx="0" cy="19050"/>
          </a:xfrm>
          <a:custGeom>
            <a:avLst/>
            <a:gdLst/>
            <a:ahLst/>
            <a:cxnLst/>
            <a:rect l="l" t="t" r="r" b="b"/>
            <a:pathLst>
              <a:path h="19050">
                <a:moveTo>
                  <a:pt x="0" y="0"/>
                </a:moveTo>
                <a:lnTo>
                  <a:pt x="0" y="18637"/>
                </a:lnTo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6" name="object 226"/>
          <p:cNvSpPr/>
          <p:nvPr/>
        </p:nvSpPr>
        <p:spPr>
          <a:xfrm>
            <a:off x="1976921" y="1242143"/>
            <a:ext cx="0" cy="19050"/>
          </a:xfrm>
          <a:custGeom>
            <a:avLst/>
            <a:gdLst/>
            <a:ahLst/>
            <a:cxnLst/>
            <a:rect l="l" t="t" r="r" b="b"/>
            <a:pathLst>
              <a:path h="19050">
                <a:moveTo>
                  <a:pt x="0" y="0"/>
                </a:moveTo>
                <a:lnTo>
                  <a:pt x="0" y="18637"/>
                </a:lnTo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7" name="object 227"/>
          <p:cNvSpPr/>
          <p:nvPr/>
        </p:nvSpPr>
        <p:spPr>
          <a:xfrm>
            <a:off x="2004959" y="1242143"/>
            <a:ext cx="0" cy="19050"/>
          </a:xfrm>
          <a:custGeom>
            <a:avLst/>
            <a:gdLst/>
            <a:ahLst/>
            <a:cxnLst/>
            <a:rect l="l" t="t" r="r" b="b"/>
            <a:pathLst>
              <a:path h="19050">
                <a:moveTo>
                  <a:pt x="0" y="0"/>
                </a:moveTo>
                <a:lnTo>
                  <a:pt x="0" y="18637"/>
                </a:lnTo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8" name="object 228"/>
          <p:cNvSpPr/>
          <p:nvPr/>
        </p:nvSpPr>
        <p:spPr>
          <a:xfrm>
            <a:off x="2031516" y="1242143"/>
            <a:ext cx="0" cy="19050"/>
          </a:xfrm>
          <a:custGeom>
            <a:avLst/>
            <a:gdLst/>
            <a:ahLst/>
            <a:cxnLst/>
            <a:rect l="l" t="t" r="r" b="b"/>
            <a:pathLst>
              <a:path h="19050">
                <a:moveTo>
                  <a:pt x="0" y="0"/>
                </a:moveTo>
                <a:lnTo>
                  <a:pt x="0" y="18637"/>
                </a:lnTo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9" name="object 229"/>
          <p:cNvSpPr/>
          <p:nvPr/>
        </p:nvSpPr>
        <p:spPr>
          <a:xfrm>
            <a:off x="2059552" y="1242143"/>
            <a:ext cx="0" cy="19050"/>
          </a:xfrm>
          <a:custGeom>
            <a:avLst/>
            <a:gdLst/>
            <a:ahLst/>
            <a:cxnLst/>
            <a:rect l="l" t="t" r="r" b="b"/>
            <a:pathLst>
              <a:path h="19050">
                <a:moveTo>
                  <a:pt x="0" y="0"/>
                </a:moveTo>
                <a:lnTo>
                  <a:pt x="0" y="18637"/>
                </a:lnTo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0" name="object 230"/>
          <p:cNvSpPr/>
          <p:nvPr/>
        </p:nvSpPr>
        <p:spPr>
          <a:xfrm>
            <a:off x="2086113" y="1238648"/>
            <a:ext cx="0" cy="22225"/>
          </a:xfrm>
          <a:custGeom>
            <a:avLst/>
            <a:gdLst/>
            <a:ahLst/>
            <a:cxnLst/>
            <a:rect l="l" t="t" r="r" b="b"/>
            <a:pathLst>
              <a:path h="22225">
                <a:moveTo>
                  <a:pt x="0" y="22132"/>
                </a:moveTo>
                <a:lnTo>
                  <a:pt x="0" y="0"/>
                </a:lnTo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1" name="object 231"/>
          <p:cNvSpPr/>
          <p:nvPr/>
        </p:nvSpPr>
        <p:spPr>
          <a:xfrm>
            <a:off x="2112670" y="1238648"/>
            <a:ext cx="0" cy="22225"/>
          </a:xfrm>
          <a:custGeom>
            <a:avLst/>
            <a:gdLst/>
            <a:ahLst/>
            <a:cxnLst/>
            <a:rect l="l" t="t" r="r" b="b"/>
            <a:pathLst>
              <a:path h="22225">
                <a:moveTo>
                  <a:pt x="0" y="22132"/>
                </a:moveTo>
                <a:lnTo>
                  <a:pt x="0" y="0"/>
                </a:lnTo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2" name="object 232"/>
          <p:cNvSpPr/>
          <p:nvPr/>
        </p:nvSpPr>
        <p:spPr>
          <a:xfrm>
            <a:off x="2139231" y="1238648"/>
            <a:ext cx="0" cy="22225"/>
          </a:xfrm>
          <a:custGeom>
            <a:avLst/>
            <a:gdLst/>
            <a:ahLst/>
            <a:cxnLst/>
            <a:rect l="l" t="t" r="r" b="b"/>
            <a:pathLst>
              <a:path h="22225">
                <a:moveTo>
                  <a:pt x="0" y="22132"/>
                </a:moveTo>
                <a:lnTo>
                  <a:pt x="0" y="0"/>
                </a:lnTo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3" name="object 233"/>
          <p:cNvSpPr/>
          <p:nvPr/>
        </p:nvSpPr>
        <p:spPr>
          <a:xfrm>
            <a:off x="2157854" y="1229792"/>
            <a:ext cx="0" cy="31115"/>
          </a:xfrm>
          <a:custGeom>
            <a:avLst/>
            <a:gdLst/>
            <a:ahLst/>
            <a:cxnLst/>
            <a:rect l="l" t="t" r="r" b="b"/>
            <a:pathLst>
              <a:path h="31115">
                <a:moveTo>
                  <a:pt x="0" y="30987"/>
                </a:moveTo>
                <a:lnTo>
                  <a:pt x="0" y="0"/>
                </a:lnTo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4" name="object 234"/>
          <p:cNvSpPr/>
          <p:nvPr/>
        </p:nvSpPr>
        <p:spPr>
          <a:xfrm>
            <a:off x="2184415" y="1238648"/>
            <a:ext cx="0" cy="22225"/>
          </a:xfrm>
          <a:custGeom>
            <a:avLst/>
            <a:gdLst/>
            <a:ahLst/>
            <a:cxnLst/>
            <a:rect l="l" t="t" r="r" b="b"/>
            <a:pathLst>
              <a:path h="22225">
                <a:moveTo>
                  <a:pt x="0" y="22132"/>
                </a:moveTo>
                <a:lnTo>
                  <a:pt x="0" y="0"/>
                </a:lnTo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5" name="object 235"/>
          <p:cNvSpPr/>
          <p:nvPr/>
        </p:nvSpPr>
        <p:spPr>
          <a:xfrm>
            <a:off x="2212451" y="1238648"/>
            <a:ext cx="0" cy="22225"/>
          </a:xfrm>
          <a:custGeom>
            <a:avLst/>
            <a:gdLst/>
            <a:ahLst/>
            <a:cxnLst/>
            <a:rect l="l" t="t" r="r" b="b"/>
            <a:pathLst>
              <a:path h="22225">
                <a:moveTo>
                  <a:pt x="0" y="22132"/>
                </a:moveTo>
                <a:lnTo>
                  <a:pt x="0" y="0"/>
                </a:lnTo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6" name="object 236"/>
          <p:cNvSpPr/>
          <p:nvPr/>
        </p:nvSpPr>
        <p:spPr>
          <a:xfrm>
            <a:off x="2239008" y="1238648"/>
            <a:ext cx="0" cy="22225"/>
          </a:xfrm>
          <a:custGeom>
            <a:avLst/>
            <a:gdLst/>
            <a:ahLst/>
            <a:cxnLst/>
            <a:rect l="l" t="t" r="r" b="b"/>
            <a:pathLst>
              <a:path h="22225">
                <a:moveTo>
                  <a:pt x="0" y="22132"/>
                </a:moveTo>
                <a:lnTo>
                  <a:pt x="0" y="0"/>
                </a:lnTo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7" name="object 237"/>
          <p:cNvSpPr/>
          <p:nvPr/>
        </p:nvSpPr>
        <p:spPr>
          <a:xfrm>
            <a:off x="2267046" y="1238648"/>
            <a:ext cx="0" cy="22225"/>
          </a:xfrm>
          <a:custGeom>
            <a:avLst/>
            <a:gdLst/>
            <a:ahLst/>
            <a:cxnLst/>
            <a:rect l="l" t="t" r="r" b="b"/>
            <a:pathLst>
              <a:path h="22225">
                <a:moveTo>
                  <a:pt x="0" y="22132"/>
                </a:moveTo>
                <a:lnTo>
                  <a:pt x="0" y="0"/>
                </a:lnTo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8" name="object 238"/>
          <p:cNvSpPr/>
          <p:nvPr/>
        </p:nvSpPr>
        <p:spPr>
          <a:xfrm>
            <a:off x="2293607" y="1238648"/>
            <a:ext cx="0" cy="22225"/>
          </a:xfrm>
          <a:custGeom>
            <a:avLst/>
            <a:gdLst/>
            <a:ahLst/>
            <a:cxnLst/>
            <a:rect l="l" t="t" r="r" b="b"/>
            <a:pathLst>
              <a:path h="22225">
                <a:moveTo>
                  <a:pt x="0" y="22132"/>
                </a:moveTo>
                <a:lnTo>
                  <a:pt x="0" y="0"/>
                </a:lnTo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9" name="object 239"/>
          <p:cNvSpPr/>
          <p:nvPr/>
        </p:nvSpPr>
        <p:spPr>
          <a:xfrm>
            <a:off x="2321640" y="1238648"/>
            <a:ext cx="0" cy="22225"/>
          </a:xfrm>
          <a:custGeom>
            <a:avLst/>
            <a:gdLst/>
            <a:ahLst/>
            <a:cxnLst/>
            <a:rect l="l" t="t" r="r" b="b"/>
            <a:pathLst>
              <a:path h="22225">
                <a:moveTo>
                  <a:pt x="0" y="22132"/>
                </a:moveTo>
                <a:lnTo>
                  <a:pt x="0" y="0"/>
                </a:lnTo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0" name="object 240"/>
          <p:cNvSpPr/>
          <p:nvPr/>
        </p:nvSpPr>
        <p:spPr>
          <a:xfrm>
            <a:off x="2348200" y="1238648"/>
            <a:ext cx="0" cy="22225"/>
          </a:xfrm>
          <a:custGeom>
            <a:avLst/>
            <a:gdLst/>
            <a:ahLst/>
            <a:cxnLst/>
            <a:rect l="l" t="t" r="r" b="b"/>
            <a:pathLst>
              <a:path h="22225">
                <a:moveTo>
                  <a:pt x="0" y="22132"/>
                </a:moveTo>
                <a:lnTo>
                  <a:pt x="0" y="0"/>
                </a:lnTo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1" name="object 241"/>
          <p:cNvSpPr/>
          <p:nvPr/>
        </p:nvSpPr>
        <p:spPr>
          <a:xfrm>
            <a:off x="2374761" y="1238648"/>
            <a:ext cx="0" cy="22225"/>
          </a:xfrm>
          <a:custGeom>
            <a:avLst/>
            <a:gdLst/>
            <a:ahLst/>
            <a:cxnLst/>
            <a:rect l="l" t="t" r="r" b="b"/>
            <a:pathLst>
              <a:path h="22225">
                <a:moveTo>
                  <a:pt x="0" y="22132"/>
                </a:moveTo>
                <a:lnTo>
                  <a:pt x="0" y="0"/>
                </a:lnTo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2" name="object 242"/>
          <p:cNvSpPr/>
          <p:nvPr/>
        </p:nvSpPr>
        <p:spPr>
          <a:xfrm>
            <a:off x="2401318" y="1238648"/>
            <a:ext cx="0" cy="22225"/>
          </a:xfrm>
          <a:custGeom>
            <a:avLst/>
            <a:gdLst/>
            <a:ahLst/>
            <a:cxnLst/>
            <a:rect l="l" t="t" r="r" b="b"/>
            <a:pathLst>
              <a:path h="22225">
                <a:moveTo>
                  <a:pt x="0" y="22132"/>
                </a:moveTo>
                <a:lnTo>
                  <a:pt x="0" y="0"/>
                </a:lnTo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3" name="object 243"/>
          <p:cNvSpPr/>
          <p:nvPr/>
        </p:nvSpPr>
        <p:spPr>
          <a:xfrm>
            <a:off x="2420287" y="1229792"/>
            <a:ext cx="0" cy="31115"/>
          </a:xfrm>
          <a:custGeom>
            <a:avLst/>
            <a:gdLst/>
            <a:ahLst/>
            <a:cxnLst/>
            <a:rect l="l" t="t" r="r" b="b"/>
            <a:pathLst>
              <a:path h="31115">
                <a:moveTo>
                  <a:pt x="0" y="30987"/>
                </a:moveTo>
                <a:lnTo>
                  <a:pt x="0" y="0"/>
                </a:lnTo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4" name="object 244"/>
          <p:cNvSpPr txBox="1"/>
          <p:nvPr/>
        </p:nvSpPr>
        <p:spPr>
          <a:xfrm>
            <a:off x="2450515" y="1194045"/>
            <a:ext cx="40640" cy="6858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30"/>
              </a:spcBef>
            </a:pPr>
            <a:r>
              <a:rPr sz="250" spc="5" dirty="0">
                <a:solidFill>
                  <a:srgbClr val="151616"/>
                </a:solidFill>
                <a:latin typeface="Arial"/>
                <a:cs typeface="Arial"/>
              </a:rPr>
              <a:t>in</a:t>
            </a:r>
            <a:endParaRPr sz="250">
              <a:latin typeface="Arial"/>
              <a:cs typeface="Arial"/>
            </a:endParaRPr>
          </a:p>
        </p:txBody>
      </p:sp>
      <p:sp>
        <p:nvSpPr>
          <p:cNvPr id="245" name="object 245"/>
          <p:cNvSpPr txBox="1"/>
          <p:nvPr/>
        </p:nvSpPr>
        <p:spPr>
          <a:xfrm>
            <a:off x="1754525" y="1160308"/>
            <a:ext cx="313690" cy="84455"/>
          </a:xfrm>
          <a:prstGeom prst="rect">
            <a:avLst/>
          </a:prstGeom>
        </p:spPr>
        <p:txBody>
          <a:bodyPr vert="horz" wrap="square" lIns="0" tIns="5715" rIns="0" bIns="0" rtlCol="0">
            <a:spAutoFit/>
          </a:bodyPr>
          <a:lstStyle/>
          <a:p>
            <a:pPr marL="10795">
              <a:lnSpc>
                <a:spcPct val="100000"/>
              </a:lnSpc>
              <a:spcBef>
                <a:spcPts val="45"/>
              </a:spcBef>
            </a:pPr>
            <a:r>
              <a:rPr sz="200" spc="10" dirty="0">
                <a:solidFill>
                  <a:srgbClr val="151616"/>
                </a:solidFill>
                <a:latin typeface="Arial"/>
                <a:cs typeface="Arial"/>
              </a:rPr>
              <a:t>90 100</a:t>
            </a:r>
            <a:r>
              <a:rPr sz="200" spc="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00" spc="5" dirty="0">
                <a:solidFill>
                  <a:srgbClr val="151616"/>
                </a:solidFill>
                <a:latin typeface="Arial"/>
                <a:cs typeface="Arial"/>
              </a:rPr>
              <a:t>110</a:t>
            </a:r>
            <a:endParaRPr sz="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r>
              <a:rPr sz="200" spc="10" dirty="0">
                <a:solidFill>
                  <a:srgbClr val="151616"/>
                </a:solidFill>
                <a:latin typeface="Arial"/>
                <a:cs typeface="Arial"/>
              </a:rPr>
              <a:t>5 6 7 8 9 </a:t>
            </a:r>
            <a:r>
              <a:rPr sz="375" spc="15" baseline="11111" dirty="0">
                <a:solidFill>
                  <a:srgbClr val="151616"/>
                </a:solidFill>
                <a:latin typeface="Arial"/>
                <a:cs typeface="Arial"/>
              </a:rPr>
              <a:t>4 </a:t>
            </a:r>
            <a:r>
              <a:rPr sz="200" spc="10" dirty="0">
                <a:solidFill>
                  <a:srgbClr val="151616"/>
                </a:solidFill>
                <a:latin typeface="Arial"/>
                <a:cs typeface="Arial"/>
              </a:rPr>
              <a:t>1 2 3 4 5</a:t>
            </a:r>
            <a:r>
              <a:rPr sz="200" spc="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00" spc="10" dirty="0">
                <a:solidFill>
                  <a:srgbClr val="151616"/>
                </a:solidFill>
                <a:latin typeface="Arial"/>
                <a:cs typeface="Arial"/>
              </a:rPr>
              <a:t>6</a:t>
            </a:r>
            <a:endParaRPr sz="200">
              <a:latin typeface="Arial"/>
              <a:cs typeface="Arial"/>
            </a:endParaRPr>
          </a:p>
        </p:txBody>
      </p:sp>
      <p:sp>
        <p:nvSpPr>
          <p:cNvPr id="246" name="object 246"/>
          <p:cNvSpPr txBox="1"/>
          <p:nvPr/>
        </p:nvSpPr>
        <p:spPr>
          <a:xfrm>
            <a:off x="855252" y="1186089"/>
            <a:ext cx="1588135" cy="6858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30"/>
              </a:spcBef>
            </a:pPr>
            <a:r>
              <a:rPr sz="200" spc="10" dirty="0">
                <a:solidFill>
                  <a:srgbClr val="151616"/>
                </a:solidFill>
                <a:latin typeface="Arial"/>
                <a:cs typeface="Arial"/>
              </a:rPr>
              <a:t>1 2 3 4 5 6 7 8 </a:t>
            </a:r>
            <a:r>
              <a:rPr sz="200" spc="0" dirty="0">
                <a:solidFill>
                  <a:srgbClr val="151616"/>
                </a:solidFill>
                <a:latin typeface="Arial"/>
                <a:cs typeface="Arial"/>
              </a:rPr>
              <a:t>9</a:t>
            </a:r>
            <a:r>
              <a:rPr sz="375" spc="0" baseline="11111" dirty="0">
                <a:solidFill>
                  <a:srgbClr val="151616"/>
                </a:solidFill>
                <a:latin typeface="Arial"/>
                <a:cs typeface="Arial"/>
              </a:rPr>
              <a:t>1 </a:t>
            </a:r>
            <a:r>
              <a:rPr sz="200" spc="10" dirty="0">
                <a:solidFill>
                  <a:srgbClr val="151616"/>
                </a:solidFill>
                <a:latin typeface="Arial"/>
                <a:cs typeface="Arial"/>
              </a:rPr>
              <a:t>1 2 3 4 5 6 7 8 9 </a:t>
            </a:r>
            <a:r>
              <a:rPr sz="375" spc="15" baseline="11111" dirty="0">
                <a:solidFill>
                  <a:srgbClr val="151616"/>
                </a:solidFill>
                <a:latin typeface="Arial"/>
                <a:cs typeface="Arial"/>
              </a:rPr>
              <a:t>2 </a:t>
            </a:r>
            <a:r>
              <a:rPr sz="200" spc="10" dirty="0">
                <a:solidFill>
                  <a:srgbClr val="151616"/>
                </a:solidFill>
                <a:latin typeface="Arial"/>
                <a:cs typeface="Arial"/>
              </a:rPr>
              <a:t>1 2 3 4 5 6 7 8 9</a:t>
            </a:r>
            <a:r>
              <a:rPr sz="375" spc="15" baseline="11111" dirty="0">
                <a:solidFill>
                  <a:srgbClr val="151616"/>
                </a:solidFill>
                <a:latin typeface="Arial"/>
                <a:cs typeface="Arial"/>
              </a:rPr>
              <a:t>3 </a:t>
            </a:r>
            <a:r>
              <a:rPr sz="200" spc="10" dirty="0">
                <a:solidFill>
                  <a:srgbClr val="151616"/>
                </a:solidFill>
                <a:latin typeface="Arial"/>
                <a:cs typeface="Arial"/>
              </a:rPr>
              <a:t>1 2 3 4 7 8 9</a:t>
            </a:r>
            <a:r>
              <a:rPr sz="375" spc="15" baseline="11111" dirty="0">
                <a:solidFill>
                  <a:srgbClr val="151616"/>
                </a:solidFill>
                <a:latin typeface="Arial"/>
                <a:cs typeface="Arial"/>
              </a:rPr>
              <a:t>5 </a:t>
            </a:r>
            <a:r>
              <a:rPr sz="200" spc="10" dirty="0">
                <a:solidFill>
                  <a:srgbClr val="151616"/>
                </a:solidFill>
                <a:latin typeface="Arial"/>
                <a:cs typeface="Arial"/>
              </a:rPr>
              <a:t>1 2 3 4 5 6 7 8</a:t>
            </a:r>
            <a:r>
              <a:rPr sz="200" spc="15" dirty="0">
                <a:solidFill>
                  <a:srgbClr val="151616"/>
                </a:solidFill>
                <a:latin typeface="Arial"/>
                <a:cs typeface="Arial"/>
              </a:rPr>
              <a:t> 9</a:t>
            </a:r>
            <a:r>
              <a:rPr sz="375" spc="22" baseline="11111" dirty="0">
                <a:solidFill>
                  <a:srgbClr val="151616"/>
                </a:solidFill>
                <a:latin typeface="Arial"/>
                <a:cs typeface="Arial"/>
              </a:rPr>
              <a:t>6</a:t>
            </a:r>
            <a:endParaRPr sz="375" baseline="11111">
              <a:latin typeface="Arial"/>
              <a:cs typeface="Arial"/>
            </a:endParaRPr>
          </a:p>
        </p:txBody>
      </p:sp>
      <p:sp>
        <p:nvSpPr>
          <p:cNvPr id="247" name="object 247"/>
          <p:cNvSpPr txBox="1"/>
          <p:nvPr/>
        </p:nvSpPr>
        <p:spPr>
          <a:xfrm>
            <a:off x="2864646" y="1179668"/>
            <a:ext cx="222885" cy="800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5"/>
              </a:spcBef>
            </a:pPr>
            <a:r>
              <a:rPr sz="350" dirty="0">
                <a:solidFill>
                  <a:srgbClr val="C4C5C5"/>
                </a:solidFill>
                <a:latin typeface="Arial"/>
                <a:cs typeface="Arial"/>
              </a:rPr>
              <a:t>By</a:t>
            </a:r>
            <a:r>
              <a:rPr sz="350" spc="-40" dirty="0">
                <a:solidFill>
                  <a:srgbClr val="C4C5C5"/>
                </a:solidFill>
                <a:latin typeface="Arial"/>
                <a:cs typeface="Arial"/>
              </a:rPr>
              <a:t> </a:t>
            </a:r>
            <a:r>
              <a:rPr sz="350" spc="-5" dirty="0">
                <a:solidFill>
                  <a:srgbClr val="C4C5C5"/>
                </a:solidFill>
                <a:latin typeface="Arial"/>
                <a:cs typeface="Arial"/>
              </a:rPr>
              <a:t>V.Ryan</a:t>
            </a:r>
            <a:endParaRPr sz="350">
              <a:latin typeface="Arial"/>
              <a:cs typeface="Arial"/>
            </a:endParaRPr>
          </a:p>
        </p:txBody>
      </p:sp>
      <p:sp>
        <p:nvSpPr>
          <p:cNvPr id="248" name="object 248"/>
          <p:cNvSpPr txBox="1"/>
          <p:nvPr/>
        </p:nvSpPr>
        <p:spPr>
          <a:xfrm>
            <a:off x="828079" y="1153769"/>
            <a:ext cx="39370" cy="8318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25"/>
              </a:spcBef>
            </a:pPr>
            <a:r>
              <a:rPr sz="350" spc="5" dirty="0">
                <a:solidFill>
                  <a:srgbClr val="151616"/>
                </a:solidFill>
                <a:latin typeface="Arial"/>
                <a:cs typeface="Arial"/>
              </a:rPr>
              <a:t>0</a:t>
            </a:r>
            <a:endParaRPr sz="350">
              <a:latin typeface="Arial"/>
              <a:cs typeface="Arial"/>
            </a:endParaRPr>
          </a:p>
        </p:txBody>
      </p:sp>
      <p:sp>
        <p:nvSpPr>
          <p:cNvPr id="249" name="object 249"/>
          <p:cNvSpPr/>
          <p:nvPr/>
        </p:nvSpPr>
        <p:spPr>
          <a:xfrm>
            <a:off x="789354" y="1576872"/>
            <a:ext cx="51435" cy="107950"/>
          </a:xfrm>
          <a:custGeom>
            <a:avLst/>
            <a:gdLst/>
            <a:ahLst/>
            <a:cxnLst/>
            <a:rect l="l" t="t" r="r" b="b"/>
            <a:pathLst>
              <a:path w="51434" h="107950">
                <a:moveTo>
                  <a:pt x="51184" y="0"/>
                </a:moveTo>
                <a:lnTo>
                  <a:pt x="0" y="502"/>
                </a:lnTo>
                <a:lnTo>
                  <a:pt x="0" y="65815"/>
                </a:lnTo>
                <a:lnTo>
                  <a:pt x="51184" y="107693"/>
                </a:lnTo>
                <a:lnTo>
                  <a:pt x="51184" y="0"/>
                </a:lnTo>
                <a:close/>
              </a:path>
            </a:pathLst>
          </a:custGeom>
          <a:solidFill>
            <a:srgbClr val="D9D9D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0" name="object 250"/>
          <p:cNvSpPr/>
          <p:nvPr/>
        </p:nvSpPr>
        <p:spPr>
          <a:xfrm>
            <a:off x="675421" y="1123754"/>
            <a:ext cx="168275" cy="0"/>
          </a:xfrm>
          <a:custGeom>
            <a:avLst/>
            <a:gdLst/>
            <a:ahLst/>
            <a:cxnLst/>
            <a:rect l="l" t="t" r="r" b="b"/>
            <a:pathLst>
              <a:path w="168275">
                <a:moveTo>
                  <a:pt x="168147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1" name="object 251"/>
          <p:cNvSpPr/>
          <p:nvPr/>
        </p:nvSpPr>
        <p:spPr>
          <a:xfrm>
            <a:off x="675421" y="1261557"/>
            <a:ext cx="168275" cy="0"/>
          </a:xfrm>
          <a:custGeom>
            <a:avLst/>
            <a:gdLst/>
            <a:ahLst/>
            <a:cxnLst/>
            <a:rect l="l" t="t" r="r" b="b"/>
            <a:pathLst>
              <a:path w="168275">
                <a:moveTo>
                  <a:pt x="168147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2" name="object 252"/>
          <p:cNvSpPr/>
          <p:nvPr/>
        </p:nvSpPr>
        <p:spPr>
          <a:xfrm>
            <a:off x="2286828" y="1315414"/>
            <a:ext cx="95885" cy="0"/>
          </a:xfrm>
          <a:custGeom>
            <a:avLst/>
            <a:gdLst/>
            <a:ahLst/>
            <a:cxnLst/>
            <a:rect l="l" t="t" r="r" b="b"/>
            <a:pathLst>
              <a:path w="95885">
                <a:moveTo>
                  <a:pt x="0" y="0"/>
                </a:moveTo>
                <a:lnTo>
                  <a:pt x="95810" y="0"/>
                </a:lnTo>
              </a:path>
            </a:pathLst>
          </a:custGeom>
          <a:ln w="51141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3" name="object 253"/>
          <p:cNvSpPr/>
          <p:nvPr/>
        </p:nvSpPr>
        <p:spPr>
          <a:xfrm>
            <a:off x="1667441" y="1033088"/>
            <a:ext cx="627380" cy="362585"/>
          </a:xfrm>
          <a:custGeom>
            <a:avLst/>
            <a:gdLst/>
            <a:ahLst/>
            <a:cxnLst/>
            <a:rect l="l" t="t" r="r" b="b"/>
            <a:pathLst>
              <a:path w="627380" h="362584">
                <a:moveTo>
                  <a:pt x="620067" y="307226"/>
                </a:moveTo>
                <a:lnTo>
                  <a:pt x="394206" y="307226"/>
                </a:lnTo>
                <a:lnTo>
                  <a:pt x="427563" y="335097"/>
                </a:lnTo>
                <a:lnTo>
                  <a:pt x="462322" y="353846"/>
                </a:lnTo>
                <a:lnTo>
                  <a:pt x="498718" y="361954"/>
                </a:lnTo>
                <a:lnTo>
                  <a:pt x="536985" y="357900"/>
                </a:lnTo>
                <a:lnTo>
                  <a:pt x="577356" y="340164"/>
                </a:lnTo>
                <a:lnTo>
                  <a:pt x="620067" y="307226"/>
                </a:lnTo>
                <a:close/>
              </a:path>
              <a:path w="627380" h="362584">
                <a:moveTo>
                  <a:pt x="603229" y="0"/>
                </a:moveTo>
                <a:lnTo>
                  <a:pt x="26653" y="0"/>
                </a:lnTo>
                <a:lnTo>
                  <a:pt x="0" y="30866"/>
                </a:lnTo>
                <a:lnTo>
                  <a:pt x="0" y="279172"/>
                </a:lnTo>
                <a:lnTo>
                  <a:pt x="26653" y="307226"/>
                </a:lnTo>
                <a:lnTo>
                  <a:pt x="627080" y="307226"/>
                </a:lnTo>
                <a:lnTo>
                  <a:pt x="627080" y="25253"/>
                </a:lnTo>
                <a:lnTo>
                  <a:pt x="603229" y="0"/>
                </a:lnTo>
                <a:close/>
              </a:path>
            </a:pathLst>
          </a:custGeom>
          <a:solidFill>
            <a:srgbClr val="1516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4" name="object 254"/>
          <p:cNvSpPr/>
          <p:nvPr/>
        </p:nvSpPr>
        <p:spPr>
          <a:xfrm>
            <a:off x="1667441" y="1033088"/>
            <a:ext cx="627380" cy="362585"/>
          </a:xfrm>
          <a:custGeom>
            <a:avLst/>
            <a:gdLst/>
            <a:ahLst/>
            <a:cxnLst/>
            <a:rect l="l" t="t" r="r" b="b"/>
            <a:pathLst>
              <a:path w="627380" h="362584">
                <a:moveTo>
                  <a:pt x="26653" y="0"/>
                </a:moveTo>
                <a:lnTo>
                  <a:pt x="603229" y="0"/>
                </a:lnTo>
                <a:lnTo>
                  <a:pt x="627080" y="25253"/>
                </a:lnTo>
                <a:lnTo>
                  <a:pt x="627080" y="307226"/>
                </a:lnTo>
                <a:lnTo>
                  <a:pt x="624739" y="307226"/>
                </a:lnTo>
                <a:lnTo>
                  <a:pt x="622402" y="307226"/>
                </a:lnTo>
                <a:lnTo>
                  <a:pt x="620067" y="307226"/>
                </a:lnTo>
                <a:lnTo>
                  <a:pt x="577356" y="340164"/>
                </a:lnTo>
                <a:lnTo>
                  <a:pt x="536985" y="357900"/>
                </a:lnTo>
                <a:lnTo>
                  <a:pt x="498718" y="361954"/>
                </a:lnTo>
                <a:lnTo>
                  <a:pt x="462322" y="353846"/>
                </a:lnTo>
                <a:lnTo>
                  <a:pt x="427563" y="335097"/>
                </a:lnTo>
                <a:lnTo>
                  <a:pt x="394206" y="307226"/>
                </a:lnTo>
                <a:lnTo>
                  <a:pt x="384385" y="307226"/>
                </a:lnTo>
                <a:lnTo>
                  <a:pt x="26653" y="307226"/>
                </a:lnTo>
                <a:lnTo>
                  <a:pt x="0" y="279172"/>
                </a:lnTo>
                <a:lnTo>
                  <a:pt x="0" y="30866"/>
                </a:lnTo>
                <a:lnTo>
                  <a:pt x="26653" y="0"/>
                </a:lnTo>
                <a:close/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5" name="object 255"/>
          <p:cNvSpPr/>
          <p:nvPr/>
        </p:nvSpPr>
        <p:spPr>
          <a:xfrm>
            <a:off x="1789492" y="1284202"/>
            <a:ext cx="57785" cy="19685"/>
          </a:xfrm>
          <a:custGeom>
            <a:avLst/>
            <a:gdLst/>
            <a:ahLst/>
            <a:cxnLst/>
            <a:rect l="l" t="t" r="r" b="b"/>
            <a:pathLst>
              <a:path w="57785" h="19684">
                <a:moveTo>
                  <a:pt x="0" y="0"/>
                </a:moveTo>
                <a:lnTo>
                  <a:pt x="57517" y="0"/>
                </a:lnTo>
                <a:lnTo>
                  <a:pt x="57517" y="19641"/>
                </a:lnTo>
                <a:lnTo>
                  <a:pt x="0" y="19641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6" name="object 256"/>
          <p:cNvSpPr/>
          <p:nvPr/>
        </p:nvSpPr>
        <p:spPr>
          <a:xfrm>
            <a:off x="1950817" y="1284202"/>
            <a:ext cx="57785" cy="19685"/>
          </a:xfrm>
          <a:custGeom>
            <a:avLst/>
            <a:gdLst/>
            <a:ahLst/>
            <a:cxnLst/>
            <a:rect l="l" t="t" r="r" b="b"/>
            <a:pathLst>
              <a:path w="57785" h="19684">
                <a:moveTo>
                  <a:pt x="0" y="0"/>
                </a:moveTo>
                <a:lnTo>
                  <a:pt x="57520" y="0"/>
                </a:lnTo>
                <a:lnTo>
                  <a:pt x="57520" y="19641"/>
                </a:lnTo>
                <a:lnTo>
                  <a:pt x="0" y="19641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7" name="object 257"/>
          <p:cNvSpPr txBox="1"/>
          <p:nvPr/>
        </p:nvSpPr>
        <p:spPr>
          <a:xfrm>
            <a:off x="1710932" y="1260984"/>
            <a:ext cx="423545" cy="6858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30"/>
              </a:spcBef>
            </a:pPr>
            <a:r>
              <a:rPr sz="250" spc="15" dirty="0">
                <a:solidFill>
                  <a:srgbClr val="FFFFFF"/>
                </a:solidFill>
                <a:latin typeface="Arial"/>
                <a:cs typeface="Arial"/>
              </a:rPr>
              <a:t>OFF ON</a:t>
            </a:r>
            <a:r>
              <a:rPr sz="250" spc="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50" spc="15" dirty="0">
                <a:solidFill>
                  <a:srgbClr val="FFFFFF"/>
                </a:solidFill>
                <a:latin typeface="Arial"/>
                <a:cs typeface="Arial"/>
              </a:rPr>
              <a:t>ZERO</a:t>
            </a:r>
            <a:endParaRPr sz="250">
              <a:latin typeface="Arial"/>
              <a:cs typeface="Arial"/>
            </a:endParaRPr>
          </a:p>
        </p:txBody>
      </p:sp>
      <p:sp>
        <p:nvSpPr>
          <p:cNvPr id="258" name="object 258"/>
          <p:cNvSpPr/>
          <p:nvPr/>
        </p:nvSpPr>
        <p:spPr>
          <a:xfrm>
            <a:off x="1789492" y="1070967"/>
            <a:ext cx="57785" cy="19685"/>
          </a:xfrm>
          <a:custGeom>
            <a:avLst/>
            <a:gdLst/>
            <a:ahLst/>
            <a:cxnLst/>
            <a:rect l="l" t="t" r="r" b="b"/>
            <a:pathLst>
              <a:path w="57785" h="19684">
                <a:moveTo>
                  <a:pt x="0" y="0"/>
                </a:moveTo>
                <a:lnTo>
                  <a:pt x="57517" y="0"/>
                </a:lnTo>
                <a:lnTo>
                  <a:pt x="57517" y="19640"/>
                </a:lnTo>
                <a:lnTo>
                  <a:pt x="0" y="19640"/>
                </a:lnTo>
                <a:lnTo>
                  <a:pt x="0" y="0"/>
                </a:lnTo>
                <a:close/>
              </a:path>
            </a:pathLst>
          </a:custGeom>
          <a:solidFill>
            <a:srgbClr val="3C2B9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9" name="object 259"/>
          <p:cNvSpPr/>
          <p:nvPr/>
        </p:nvSpPr>
        <p:spPr>
          <a:xfrm>
            <a:off x="1789492" y="1070967"/>
            <a:ext cx="57785" cy="19685"/>
          </a:xfrm>
          <a:custGeom>
            <a:avLst/>
            <a:gdLst/>
            <a:ahLst/>
            <a:cxnLst/>
            <a:rect l="l" t="t" r="r" b="b"/>
            <a:pathLst>
              <a:path w="57785" h="19684">
                <a:moveTo>
                  <a:pt x="0" y="0"/>
                </a:moveTo>
                <a:lnTo>
                  <a:pt x="57517" y="0"/>
                </a:lnTo>
                <a:lnTo>
                  <a:pt x="57517" y="19640"/>
                </a:lnTo>
                <a:lnTo>
                  <a:pt x="0" y="19640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0" name="object 260"/>
          <p:cNvSpPr txBox="1"/>
          <p:nvPr/>
        </p:nvSpPr>
        <p:spPr>
          <a:xfrm>
            <a:off x="1859634" y="1044944"/>
            <a:ext cx="170180" cy="6858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30"/>
              </a:spcBef>
            </a:pPr>
            <a:r>
              <a:rPr sz="250" spc="10" dirty="0">
                <a:solidFill>
                  <a:srgbClr val="FFFFFF"/>
                </a:solidFill>
                <a:latin typeface="Arial"/>
                <a:cs typeface="Arial"/>
              </a:rPr>
              <a:t>INCH/MM</a:t>
            </a:r>
            <a:endParaRPr sz="250">
              <a:latin typeface="Arial"/>
              <a:cs typeface="Arial"/>
            </a:endParaRPr>
          </a:p>
        </p:txBody>
      </p:sp>
      <p:sp>
        <p:nvSpPr>
          <p:cNvPr id="261" name="object 261"/>
          <p:cNvSpPr/>
          <p:nvPr/>
        </p:nvSpPr>
        <p:spPr>
          <a:xfrm>
            <a:off x="1990101" y="1013450"/>
            <a:ext cx="26670" cy="19685"/>
          </a:xfrm>
          <a:custGeom>
            <a:avLst/>
            <a:gdLst/>
            <a:ahLst/>
            <a:cxnLst/>
            <a:rect l="l" t="t" r="r" b="b"/>
            <a:pathLst>
              <a:path w="26669" h="19684">
                <a:moveTo>
                  <a:pt x="0" y="0"/>
                </a:moveTo>
                <a:lnTo>
                  <a:pt x="26654" y="0"/>
                </a:lnTo>
                <a:lnTo>
                  <a:pt x="26654" y="19638"/>
                </a:lnTo>
                <a:lnTo>
                  <a:pt x="0" y="19638"/>
                </a:lnTo>
                <a:lnTo>
                  <a:pt x="0" y="0"/>
                </a:lnTo>
                <a:close/>
              </a:path>
            </a:pathLst>
          </a:custGeom>
          <a:solidFill>
            <a:srgbClr val="EC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2" name="object 262"/>
          <p:cNvSpPr/>
          <p:nvPr/>
        </p:nvSpPr>
        <p:spPr>
          <a:xfrm>
            <a:off x="1990101" y="1013450"/>
            <a:ext cx="26670" cy="19685"/>
          </a:xfrm>
          <a:custGeom>
            <a:avLst/>
            <a:gdLst/>
            <a:ahLst/>
            <a:cxnLst/>
            <a:rect l="l" t="t" r="r" b="b"/>
            <a:pathLst>
              <a:path w="26669" h="19684">
                <a:moveTo>
                  <a:pt x="0" y="0"/>
                </a:moveTo>
                <a:lnTo>
                  <a:pt x="26654" y="0"/>
                </a:lnTo>
                <a:lnTo>
                  <a:pt x="26654" y="19638"/>
                </a:lnTo>
                <a:lnTo>
                  <a:pt x="0" y="19638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3" name="object 263"/>
          <p:cNvSpPr/>
          <p:nvPr/>
        </p:nvSpPr>
        <p:spPr>
          <a:xfrm>
            <a:off x="1962043" y="972766"/>
            <a:ext cx="78740" cy="41275"/>
          </a:xfrm>
          <a:custGeom>
            <a:avLst/>
            <a:gdLst/>
            <a:ahLst/>
            <a:cxnLst/>
            <a:rect l="l" t="t" r="r" b="b"/>
            <a:pathLst>
              <a:path w="78739" h="41275">
                <a:moveTo>
                  <a:pt x="0" y="0"/>
                </a:moveTo>
                <a:lnTo>
                  <a:pt x="78559" y="0"/>
                </a:lnTo>
                <a:lnTo>
                  <a:pt x="78559" y="40684"/>
                </a:lnTo>
                <a:lnTo>
                  <a:pt x="0" y="40684"/>
                </a:lnTo>
                <a:lnTo>
                  <a:pt x="0" y="0"/>
                </a:lnTo>
                <a:close/>
              </a:path>
            </a:pathLst>
          </a:custGeom>
          <a:solidFill>
            <a:srgbClr val="D9D9D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4" name="object 264"/>
          <p:cNvSpPr/>
          <p:nvPr/>
        </p:nvSpPr>
        <p:spPr>
          <a:xfrm>
            <a:off x="1962043" y="972766"/>
            <a:ext cx="78740" cy="41275"/>
          </a:xfrm>
          <a:custGeom>
            <a:avLst/>
            <a:gdLst/>
            <a:ahLst/>
            <a:cxnLst/>
            <a:rect l="l" t="t" r="r" b="b"/>
            <a:pathLst>
              <a:path w="78739" h="41275">
                <a:moveTo>
                  <a:pt x="0" y="0"/>
                </a:moveTo>
                <a:lnTo>
                  <a:pt x="78559" y="0"/>
                </a:lnTo>
                <a:lnTo>
                  <a:pt x="78559" y="40684"/>
                </a:lnTo>
                <a:lnTo>
                  <a:pt x="0" y="40684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5" name="object 265"/>
          <p:cNvSpPr/>
          <p:nvPr/>
        </p:nvSpPr>
        <p:spPr>
          <a:xfrm>
            <a:off x="2302971" y="1280026"/>
            <a:ext cx="121984" cy="12198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6" name="object 266"/>
          <p:cNvSpPr/>
          <p:nvPr/>
        </p:nvSpPr>
        <p:spPr>
          <a:xfrm>
            <a:off x="1751978" y="1125816"/>
            <a:ext cx="316865" cy="116839"/>
          </a:xfrm>
          <a:custGeom>
            <a:avLst/>
            <a:gdLst/>
            <a:ahLst/>
            <a:cxnLst/>
            <a:rect l="l" t="t" r="r" b="b"/>
            <a:pathLst>
              <a:path w="316864" h="116840">
                <a:moveTo>
                  <a:pt x="0" y="0"/>
                </a:moveTo>
                <a:lnTo>
                  <a:pt x="316411" y="0"/>
                </a:lnTo>
                <a:lnTo>
                  <a:pt x="316411" y="116326"/>
                </a:lnTo>
                <a:lnTo>
                  <a:pt x="0" y="116326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7" name="object 267"/>
          <p:cNvSpPr/>
          <p:nvPr/>
        </p:nvSpPr>
        <p:spPr>
          <a:xfrm>
            <a:off x="1751978" y="1125816"/>
            <a:ext cx="316865" cy="116839"/>
          </a:xfrm>
          <a:custGeom>
            <a:avLst/>
            <a:gdLst/>
            <a:ahLst/>
            <a:cxnLst/>
            <a:rect l="l" t="t" r="r" b="b"/>
            <a:pathLst>
              <a:path w="316864" h="116840">
                <a:moveTo>
                  <a:pt x="0" y="0"/>
                </a:moveTo>
                <a:lnTo>
                  <a:pt x="316411" y="0"/>
                </a:lnTo>
                <a:lnTo>
                  <a:pt x="316411" y="116326"/>
                </a:lnTo>
                <a:lnTo>
                  <a:pt x="0" y="116326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8" name="object 268"/>
          <p:cNvSpPr/>
          <p:nvPr/>
        </p:nvSpPr>
        <p:spPr>
          <a:xfrm>
            <a:off x="1760979" y="1133790"/>
            <a:ext cx="299720" cy="101600"/>
          </a:xfrm>
          <a:custGeom>
            <a:avLst/>
            <a:gdLst/>
            <a:ahLst/>
            <a:cxnLst/>
            <a:rect l="l" t="t" r="r" b="b"/>
            <a:pathLst>
              <a:path w="299719" h="101600">
                <a:moveTo>
                  <a:pt x="0" y="0"/>
                </a:moveTo>
                <a:lnTo>
                  <a:pt x="299220" y="0"/>
                </a:lnTo>
                <a:lnTo>
                  <a:pt x="299220" y="101484"/>
                </a:lnTo>
                <a:lnTo>
                  <a:pt x="0" y="101484"/>
                </a:lnTo>
                <a:lnTo>
                  <a:pt x="0" y="0"/>
                </a:lnTo>
                <a:close/>
              </a:path>
            </a:pathLst>
          </a:custGeom>
          <a:solidFill>
            <a:srgbClr val="D9D9D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9" name="object 269"/>
          <p:cNvSpPr/>
          <p:nvPr/>
        </p:nvSpPr>
        <p:spPr>
          <a:xfrm>
            <a:off x="1760979" y="1133790"/>
            <a:ext cx="299720" cy="101600"/>
          </a:xfrm>
          <a:custGeom>
            <a:avLst/>
            <a:gdLst/>
            <a:ahLst/>
            <a:cxnLst/>
            <a:rect l="l" t="t" r="r" b="b"/>
            <a:pathLst>
              <a:path w="299719" h="101600">
                <a:moveTo>
                  <a:pt x="0" y="0"/>
                </a:moveTo>
                <a:lnTo>
                  <a:pt x="299220" y="0"/>
                </a:lnTo>
                <a:lnTo>
                  <a:pt x="299220" y="101484"/>
                </a:lnTo>
                <a:lnTo>
                  <a:pt x="0" y="101484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0" name="object 270"/>
          <p:cNvSpPr/>
          <p:nvPr/>
        </p:nvSpPr>
        <p:spPr>
          <a:xfrm>
            <a:off x="1965081" y="976172"/>
            <a:ext cx="13335" cy="35560"/>
          </a:xfrm>
          <a:custGeom>
            <a:avLst/>
            <a:gdLst/>
            <a:ahLst/>
            <a:cxnLst/>
            <a:rect l="l" t="t" r="r" b="b"/>
            <a:pathLst>
              <a:path w="13335" h="35559">
                <a:moveTo>
                  <a:pt x="0" y="0"/>
                </a:moveTo>
                <a:lnTo>
                  <a:pt x="12913" y="0"/>
                </a:lnTo>
                <a:lnTo>
                  <a:pt x="12913" y="35510"/>
                </a:lnTo>
                <a:lnTo>
                  <a:pt x="0" y="35510"/>
                </a:lnTo>
                <a:lnTo>
                  <a:pt x="0" y="0"/>
                </a:lnTo>
                <a:close/>
              </a:path>
            </a:pathLst>
          </a:custGeom>
          <a:solidFill>
            <a:srgbClr val="AFB0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1" name="object 271"/>
          <p:cNvSpPr/>
          <p:nvPr/>
        </p:nvSpPr>
        <p:spPr>
          <a:xfrm>
            <a:off x="1976377" y="976172"/>
            <a:ext cx="13335" cy="35560"/>
          </a:xfrm>
          <a:custGeom>
            <a:avLst/>
            <a:gdLst/>
            <a:ahLst/>
            <a:cxnLst/>
            <a:rect l="l" t="t" r="r" b="b"/>
            <a:pathLst>
              <a:path w="13335" h="35559">
                <a:moveTo>
                  <a:pt x="0" y="0"/>
                </a:moveTo>
                <a:lnTo>
                  <a:pt x="12913" y="0"/>
                </a:lnTo>
                <a:lnTo>
                  <a:pt x="12913" y="35510"/>
                </a:lnTo>
                <a:lnTo>
                  <a:pt x="0" y="35510"/>
                </a:lnTo>
                <a:lnTo>
                  <a:pt x="0" y="0"/>
                </a:lnTo>
                <a:close/>
              </a:path>
            </a:pathLst>
          </a:custGeom>
          <a:solidFill>
            <a:srgbClr val="9899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2" name="object 272"/>
          <p:cNvSpPr/>
          <p:nvPr/>
        </p:nvSpPr>
        <p:spPr>
          <a:xfrm>
            <a:off x="2148217" y="1036446"/>
            <a:ext cx="15240" cy="99060"/>
          </a:xfrm>
          <a:custGeom>
            <a:avLst/>
            <a:gdLst/>
            <a:ahLst/>
            <a:cxnLst/>
            <a:rect l="l" t="t" r="r" b="b"/>
            <a:pathLst>
              <a:path w="15239" h="99059">
                <a:moveTo>
                  <a:pt x="0" y="98525"/>
                </a:moveTo>
                <a:lnTo>
                  <a:pt x="15154" y="98525"/>
                </a:lnTo>
                <a:lnTo>
                  <a:pt x="15154" y="0"/>
                </a:lnTo>
                <a:lnTo>
                  <a:pt x="0" y="0"/>
                </a:lnTo>
                <a:lnTo>
                  <a:pt x="0" y="98525"/>
                </a:lnTo>
                <a:close/>
              </a:path>
            </a:pathLst>
          </a:custGeom>
          <a:solidFill>
            <a:srgbClr val="4E4E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3" name="object 273"/>
          <p:cNvSpPr/>
          <p:nvPr/>
        </p:nvSpPr>
        <p:spPr>
          <a:xfrm>
            <a:off x="2146846" y="1035075"/>
            <a:ext cx="18415" cy="101600"/>
          </a:xfrm>
          <a:custGeom>
            <a:avLst/>
            <a:gdLst/>
            <a:ahLst/>
            <a:cxnLst/>
            <a:rect l="l" t="t" r="r" b="b"/>
            <a:pathLst>
              <a:path w="18414" h="101600">
                <a:moveTo>
                  <a:pt x="0" y="101268"/>
                </a:moveTo>
                <a:lnTo>
                  <a:pt x="17898" y="101268"/>
                </a:lnTo>
                <a:lnTo>
                  <a:pt x="17898" y="0"/>
                </a:lnTo>
                <a:lnTo>
                  <a:pt x="0" y="0"/>
                </a:lnTo>
                <a:lnTo>
                  <a:pt x="0" y="101268"/>
                </a:lnTo>
                <a:close/>
              </a:path>
            </a:pathLst>
          </a:custGeom>
          <a:solidFill>
            <a:srgbClr val="1516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4" name="object 274"/>
          <p:cNvSpPr/>
          <p:nvPr/>
        </p:nvSpPr>
        <p:spPr>
          <a:xfrm>
            <a:off x="2178532" y="1036446"/>
            <a:ext cx="15240" cy="99060"/>
          </a:xfrm>
          <a:custGeom>
            <a:avLst/>
            <a:gdLst/>
            <a:ahLst/>
            <a:cxnLst/>
            <a:rect l="l" t="t" r="r" b="b"/>
            <a:pathLst>
              <a:path w="15239" h="99059">
                <a:moveTo>
                  <a:pt x="0" y="98525"/>
                </a:moveTo>
                <a:lnTo>
                  <a:pt x="15156" y="98525"/>
                </a:lnTo>
                <a:lnTo>
                  <a:pt x="15156" y="0"/>
                </a:lnTo>
                <a:lnTo>
                  <a:pt x="0" y="0"/>
                </a:lnTo>
                <a:lnTo>
                  <a:pt x="0" y="98525"/>
                </a:lnTo>
                <a:close/>
              </a:path>
            </a:pathLst>
          </a:custGeom>
          <a:solidFill>
            <a:srgbClr val="4E4E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5" name="object 275"/>
          <p:cNvSpPr/>
          <p:nvPr/>
        </p:nvSpPr>
        <p:spPr>
          <a:xfrm>
            <a:off x="2177160" y="1035075"/>
            <a:ext cx="18415" cy="101600"/>
          </a:xfrm>
          <a:custGeom>
            <a:avLst/>
            <a:gdLst/>
            <a:ahLst/>
            <a:cxnLst/>
            <a:rect l="l" t="t" r="r" b="b"/>
            <a:pathLst>
              <a:path w="18414" h="101600">
                <a:moveTo>
                  <a:pt x="0" y="101268"/>
                </a:moveTo>
                <a:lnTo>
                  <a:pt x="17899" y="101268"/>
                </a:lnTo>
                <a:lnTo>
                  <a:pt x="17899" y="0"/>
                </a:lnTo>
                <a:lnTo>
                  <a:pt x="0" y="0"/>
                </a:lnTo>
                <a:lnTo>
                  <a:pt x="0" y="101268"/>
                </a:lnTo>
                <a:close/>
              </a:path>
            </a:pathLst>
          </a:custGeom>
          <a:solidFill>
            <a:srgbClr val="1516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6" name="object 276"/>
          <p:cNvSpPr/>
          <p:nvPr/>
        </p:nvSpPr>
        <p:spPr>
          <a:xfrm>
            <a:off x="2212639" y="1036446"/>
            <a:ext cx="15240" cy="99060"/>
          </a:xfrm>
          <a:custGeom>
            <a:avLst/>
            <a:gdLst/>
            <a:ahLst/>
            <a:cxnLst/>
            <a:rect l="l" t="t" r="r" b="b"/>
            <a:pathLst>
              <a:path w="15239" h="99059">
                <a:moveTo>
                  <a:pt x="0" y="98525"/>
                </a:moveTo>
                <a:lnTo>
                  <a:pt x="15154" y="98525"/>
                </a:lnTo>
                <a:lnTo>
                  <a:pt x="15154" y="0"/>
                </a:lnTo>
                <a:lnTo>
                  <a:pt x="0" y="0"/>
                </a:lnTo>
                <a:lnTo>
                  <a:pt x="0" y="98525"/>
                </a:lnTo>
                <a:close/>
              </a:path>
            </a:pathLst>
          </a:custGeom>
          <a:solidFill>
            <a:srgbClr val="4E4E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7" name="object 277"/>
          <p:cNvSpPr/>
          <p:nvPr/>
        </p:nvSpPr>
        <p:spPr>
          <a:xfrm>
            <a:off x="2211268" y="1035075"/>
            <a:ext cx="18415" cy="101600"/>
          </a:xfrm>
          <a:custGeom>
            <a:avLst/>
            <a:gdLst/>
            <a:ahLst/>
            <a:cxnLst/>
            <a:rect l="l" t="t" r="r" b="b"/>
            <a:pathLst>
              <a:path w="18414" h="101600">
                <a:moveTo>
                  <a:pt x="0" y="101268"/>
                </a:moveTo>
                <a:lnTo>
                  <a:pt x="17898" y="101268"/>
                </a:lnTo>
                <a:lnTo>
                  <a:pt x="17898" y="0"/>
                </a:lnTo>
                <a:lnTo>
                  <a:pt x="0" y="0"/>
                </a:lnTo>
                <a:lnTo>
                  <a:pt x="0" y="101268"/>
                </a:lnTo>
                <a:close/>
              </a:path>
            </a:pathLst>
          </a:custGeom>
          <a:solidFill>
            <a:srgbClr val="1516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8" name="object 278"/>
          <p:cNvSpPr/>
          <p:nvPr/>
        </p:nvSpPr>
        <p:spPr>
          <a:xfrm>
            <a:off x="2246741" y="1036446"/>
            <a:ext cx="15240" cy="99060"/>
          </a:xfrm>
          <a:custGeom>
            <a:avLst/>
            <a:gdLst/>
            <a:ahLst/>
            <a:cxnLst/>
            <a:rect l="l" t="t" r="r" b="b"/>
            <a:pathLst>
              <a:path w="15239" h="99059">
                <a:moveTo>
                  <a:pt x="0" y="98525"/>
                </a:moveTo>
                <a:lnTo>
                  <a:pt x="15156" y="98525"/>
                </a:lnTo>
                <a:lnTo>
                  <a:pt x="15156" y="0"/>
                </a:lnTo>
                <a:lnTo>
                  <a:pt x="0" y="0"/>
                </a:lnTo>
                <a:lnTo>
                  <a:pt x="0" y="98525"/>
                </a:lnTo>
                <a:close/>
              </a:path>
            </a:pathLst>
          </a:custGeom>
          <a:solidFill>
            <a:srgbClr val="4E4E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9" name="object 279"/>
          <p:cNvSpPr/>
          <p:nvPr/>
        </p:nvSpPr>
        <p:spPr>
          <a:xfrm>
            <a:off x="2245370" y="1035075"/>
            <a:ext cx="18415" cy="101600"/>
          </a:xfrm>
          <a:custGeom>
            <a:avLst/>
            <a:gdLst/>
            <a:ahLst/>
            <a:cxnLst/>
            <a:rect l="l" t="t" r="r" b="b"/>
            <a:pathLst>
              <a:path w="18414" h="101600">
                <a:moveTo>
                  <a:pt x="0" y="101268"/>
                </a:moveTo>
                <a:lnTo>
                  <a:pt x="17899" y="101268"/>
                </a:lnTo>
                <a:lnTo>
                  <a:pt x="17899" y="0"/>
                </a:lnTo>
                <a:lnTo>
                  <a:pt x="0" y="0"/>
                </a:lnTo>
                <a:lnTo>
                  <a:pt x="0" y="101268"/>
                </a:lnTo>
                <a:close/>
              </a:path>
            </a:pathLst>
          </a:custGeom>
          <a:solidFill>
            <a:srgbClr val="1516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0" name="object 280"/>
          <p:cNvSpPr/>
          <p:nvPr/>
        </p:nvSpPr>
        <p:spPr>
          <a:xfrm>
            <a:off x="2148217" y="1248652"/>
            <a:ext cx="15240" cy="128905"/>
          </a:xfrm>
          <a:custGeom>
            <a:avLst/>
            <a:gdLst/>
            <a:ahLst/>
            <a:cxnLst/>
            <a:rect l="l" t="t" r="r" b="b"/>
            <a:pathLst>
              <a:path w="15239" h="128905">
                <a:moveTo>
                  <a:pt x="0" y="128643"/>
                </a:moveTo>
                <a:lnTo>
                  <a:pt x="15154" y="128643"/>
                </a:lnTo>
                <a:lnTo>
                  <a:pt x="15154" y="0"/>
                </a:lnTo>
                <a:lnTo>
                  <a:pt x="0" y="0"/>
                </a:lnTo>
                <a:lnTo>
                  <a:pt x="0" y="128643"/>
                </a:lnTo>
                <a:close/>
              </a:path>
            </a:pathLst>
          </a:custGeom>
          <a:solidFill>
            <a:srgbClr val="4E4E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1" name="object 281"/>
          <p:cNvSpPr/>
          <p:nvPr/>
        </p:nvSpPr>
        <p:spPr>
          <a:xfrm>
            <a:off x="2146846" y="1247280"/>
            <a:ext cx="18415" cy="131445"/>
          </a:xfrm>
          <a:custGeom>
            <a:avLst/>
            <a:gdLst/>
            <a:ahLst/>
            <a:cxnLst/>
            <a:rect l="l" t="t" r="r" b="b"/>
            <a:pathLst>
              <a:path w="18414" h="131444">
                <a:moveTo>
                  <a:pt x="0" y="131386"/>
                </a:moveTo>
                <a:lnTo>
                  <a:pt x="17898" y="131386"/>
                </a:lnTo>
                <a:lnTo>
                  <a:pt x="17898" y="0"/>
                </a:lnTo>
                <a:lnTo>
                  <a:pt x="0" y="0"/>
                </a:lnTo>
                <a:lnTo>
                  <a:pt x="0" y="131386"/>
                </a:lnTo>
                <a:close/>
              </a:path>
            </a:pathLst>
          </a:custGeom>
          <a:solidFill>
            <a:srgbClr val="1516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2" name="object 282"/>
          <p:cNvSpPr/>
          <p:nvPr/>
        </p:nvSpPr>
        <p:spPr>
          <a:xfrm>
            <a:off x="2178532" y="1248652"/>
            <a:ext cx="15240" cy="135890"/>
          </a:xfrm>
          <a:custGeom>
            <a:avLst/>
            <a:gdLst/>
            <a:ahLst/>
            <a:cxnLst/>
            <a:rect l="l" t="t" r="r" b="b"/>
            <a:pathLst>
              <a:path w="15239" h="135890">
                <a:moveTo>
                  <a:pt x="0" y="135821"/>
                </a:moveTo>
                <a:lnTo>
                  <a:pt x="15156" y="135821"/>
                </a:lnTo>
                <a:lnTo>
                  <a:pt x="15156" y="0"/>
                </a:lnTo>
                <a:lnTo>
                  <a:pt x="0" y="0"/>
                </a:lnTo>
                <a:lnTo>
                  <a:pt x="0" y="135821"/>
                </a:lnTo>
                <a:close/>
              </a:path>
            </a:pathLst>
          </a:custGeom>
          <a:solidFill>
            <a:srgbClr val="4E4E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3" name="object 283"/>
          <p:cNvSpPr/>
          <p:nvPr/>
        </p:nvSpPr>
        <p:spPr>
          <a:xfrm>
            <a:off x="2177160" y="1247280"/>
            <a:ext cx="18415" cy="139065"/>
          </a:xfrm>
          <a:custGeom>
            <a:avLst/>
            <a:gdLst/>
            <a:ahLst/>
            <a:cxnLst/>
            <a:rect l="l" t="t" r="r" b="b"/>
            <a:pathLst>
              <a:path w="18414" h="139065">
                <a:moveTo>
                  <a:pt x="0" y="138564"/>
                </a:moveTo>
                <a:lnTo>
                  <a:pt x="17899" y="138564"/>
                </a:lnTo>
                <a:lnTo>
                  <a:pt x="17899" y="0"/>
                </a:lnTo>
                <a:lnTo>
                  <a:pt x="0" y="0"/>
                </a:lnTo>
                <a:lnTo>
                  <a:pt x="0" y="138564"/>
                </a:lnTo>
                <a:close/>
              </a:path>
            </a:pathLst>
          </a:custGeom>
          <a:solidFill>
            <a:srgbClr val="1516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4" name="object 284"/>
          <p:cNvSpPr/>
          <p:nvPr/>
        </p:nvSpPr>
        <p:spPr>
          <a:xfrm>
            <a:off x="2212639" y="1248652"/>
            <a:ext cx="15240" cy="125095"/>
          </a:xfrm>
          <a:custGeom>
            <a:avLst/>
            <a:gdLst/>
            <a:ahLst/>
            <a:cxnLst/>
            <a:rect l="l" t="t" r="r" b="b"/>
            <a:pathLst>
              <a:path w="15239" h="125094">
                <a:moveTo>
                  <a:pt x="0" y="125053"/>
                </a:moveTo>
                <a:lnTo>
                  <a:pt x="15154" y="125053"/>
                </a:lnTo>
                <a:lnTo>
                  <a:pt x="15154" y="0"/>
                </a:lnTo>
                <a:lnTo>
                  <a:pt x="0" y="0"/>
                </a:lnTo>
                <a:lnTo>
                  <a:pt x="0" y="125053"/>
                </a:lnTo>
                <a:close/>
              </a:path>
            </a:pathLst>
          </a:custGeom>
          <a:solidFill>
            <a:srgbClr val="4E4E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5" name="object 285"/>
          <p:cNvSpPr/>
          <p:nvPr/>
        </p:nvSpPr>
        <p:spPr>
          <a:xfrm>
            <a:off x="2211268" y="1247280"/>
            <a:ext cx="18415" cy="128270"/>
          </a:xfrm>
          <a:custGeom>
            <a:avLst/>
            <a:gdLst/>
            <a:ahLst/>
            <a:cxnLst/>
            <a:rect l="l" t="t" r="r" b="b"/>
            <a:pathLst>
              <a:path w="18414" h="128269">
                <a:moveTo>
                  <a:pt x="0" y="127796"/>
                </a:moveTo>
                <a:lnTo>
                  <a:pt x="17898" y="127796"/>
                </a:lnTo>
                <a:lnTo>
                  <a:pt x="17898" y="0"/>
                </a:lnTo>
                <a:lnTo>
                  <a:pt x="0" y="0"/>
                </a:lnTo>
                <a:lnTo>
                  <a:pt x="0" y="127796"/>
                </a:lnTo>
                <a:close/>
              </a:path>
            </a:pathLst>
          </a:custGeom>
          <a:solidFill>
            <a:srgbClr val="1516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6" name="object 286"/>
          <p:cNvSpPr/>
          <p:nvPr/>
        </p:nvSpPr>
        <p:spPr>
          <a:xfrm>
            <a:off x="2246741" y="1248652"/>
            <a:ext cx="15240" cy="99060"/>
          </a:xfrm>
          <a:custGeom>
            <a:avLst/>
            <a:gdLst/>
            <a:ahLst/>
            <a:cxnLst/>
            <a:rect l="l" t="t" r="r" b="b"/>
            <a:pathLst>
              <a:path w="15239" h="99059">
                <a:moveTo>
                  <a:pt x="0" y="98525"/>
                </a:moveTo>
                <a:lnTo>
                  <a:pt x="15156" y="98525"/>
                </a:lnTo>
                <a:lnTo>
                  <a:pt x="15156" y="0"/>
                </a:lnTo>
                <a:lnTo>
                  <a:pt x="0" y="0"/>
                </a:lnTo>
                <a:lnTo>
                  <a:pt x="0" y="98525"/>
                </a:lnTo>
                <a:close/>
              </a:path>
            </a:pathLst>
          </a:custGeom>
          <a:solidFill>
            <a:srgbClr val="4E4E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7" name="object 287"/>
          <p:cNvSpPr/>
          <p:nvPr/>
        </p:nvSpPr>
        <p:spPr>
          <a:xfrm>
            <a:off x="2245370" y="1247280"/>
            <a:ext cx="18415" cy="101600"/>
          </a:xfrm>
          <a:custGeom>
            <a:avLst/>
            <a:gdLst/>
            <a:ahLst/>
            <a:cxnLst/>
            <a:rect l="l" t="t" r="r" b="b"/>
            <a:pathLst>
              <a:path w="18414" h="101600">
                <a:moveTo>
                  <a:pt x="0" y="101268"/>
                </a:moveTo>
                <a:lnTo>
                  <a:pt x="17899" y="101268"/>
                </a:lnTo>
                <a:lnTo>
                  <a:pt x="17899" y="0"/>
                </a:lnTo>
                <a:lnTo>
                  <a:pt x="0" y="0"/>
                </a:lnTo>
                <a:lnTo>
                  <a:pt x="0" y="101268"/>
                </a:lnTo>
                <a:close/>
              </a:path>
            </a:pathLst>
          </a:custGeom>
          <a:solidFill>
            <a:srgbClr val="1516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8" name="object 288"/>
          <p:cNvSpPr txBox="1"/>
          <p:nvPr/>
        </p:nvSpPr>
        <p:spPr>
          <a:xfrm>
            <a:off x="1789078" y="1129829"/>
            <a:ext cx="177800" cy="10477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14"/>
              </a:spcBef>
            </a:pPr>
            <a:r>
              <a:rPr sz="500" spc="0" dirty="0">
                <a:solidFill>
                  <a:srgbClr val="151616"/>
                </a:solidFill>
                <a:latin typeface="Arial"/>
                <a:cs typeface="Arial"/>
              </a:rPr>
              <a:t>80.00</a:t>
            </a:r>
            <a:endParaRPr sz="500">
              <a:latin typeface="Arial"/>
              <a:cs typeface="Arial"/>
            </a:endParaRPr>
          </a:p>
        </p:txBody>
      </p:sp>
      <p:sp>
        <p:nvSpPr>
          <p:cNvPr id="289" name="object 289"/>
          <p:cNvSpPr txBox="1"/>
          <p:nvPr/>
        </p:nvSpPr>
        <p:spPr>
          <a:xfrm>
            <a:off x="924099" y="1130297"/>
            <a:ext cx="1598930" cy="838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30"/>
              </a:spcBef>
              <a:tabLst>
                <a:tab pos="1038860" algn="l"/>
              </a:tabLst>
            </a:pPr>
            <a:r>
              <a:rPr sz="200" spc="10" dirty="0">
                <a:solidFill>
                  <a:srgbClr val="151616"/>
                </a:solidFill>
                <a:latin typeface="Arial"/>
                <a:cs typeface="Arial"/>
              </a:rPr>
              <a:t>10        20        30        40        50         60      </a:t>
            </a:r>
            <a:r>
              <a:rPr sz="200" spc="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00" spc="10" dirty="0">
                <a:solidFill>
                  <a:srgbClr val="151616"/>
                </a:solidFill>
                <a:latin typeface="Arial"/>
                <a:cs typeface="Arial"/>
              </a:rPr>
              <a:t>70       </a:t>
            </a:r>
            <a:r>
              <a:rPr sz="200" spc="5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00" spc="10" dirty="0">
                <a:solidFill>
                  <a:srgbClr val="151616"/>
                </a:solidFill>
                <a:latin typeface="Arial"/>
                <a:cs typeface="Arial"/>
              </a:rPr>
              <a:t>80	</a:t>
            </a:r>
            <a:r>
              <a:rPr sz="350" spc="25" dirty="0">
                <a:solidFill>
                  <a:srgbClr val="151616"/>
                </a:solidFill>
                <a:latin typeface="Arial"/>
                <a:cs typeface="Arial"/>
              </a:rPr>
              <a:t>mm </a:t>
            </a:r>
            <a:r>
              <a:rPr sz="200" spc="10" dirty="0">
                <a:solidFill>
                  <a:srgbClr val="151616"/>
                </a:solidFill>
                <a:latin typeface="Arial"/>
                <a:cs typeface="Arial"/>
              </a:rPr>
              <a:t>120 130 140 150</a:t>
            </a:r>
            <a:r>
              <a:rPr sz="200" spc="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375" spc="37" baseline="44444" dirty="0">
                <a:solidFill>
                  <a:srgbClr val="151616"/>
                </a:solidFill>
                <a:latin typeface="Arial"/>
                <a:cs typeface="Arial"/>
              </a:rPr>
              <a:t>mm</a:t>
            </a:r>
            <a:endParaRPr sz="375" baseline="44444">
              <a:latin typeface="Arial"/>
              <a:cs typeface="Arial"/>
            </a:endParaRPr>
          </a:p>
        </p:txBody>
      </p:sp>
      <p:sp>
        <p:nvSpPr>
          <p:cNvPr id="290" name="object 290"/>
          <p:cNvSpPr/>
          <p:nvPr/>
        </p:nvSpPr>
        <p:spPr>
          <a:xfrm>
            <a:off x="1878740" y="997732"/>
            <a:ext cx="95250" cy="106045"/>
          </a:xfrm>
          <a:custGeom>
            <a:avLst/>
            <a:gdLst/>
            <a:ahLst/>
            <a:cxnLst/>
            <a:rect l="l" t="t" r="r" b="b"/>
            <a:pathLst>
              <a:path w="95250" h="106044">
                <a:moveTo>
                  <a:pt x="29612" y="0"/>
                </a:moveTo>
                <a:lnTo>
                  <a:pt x="23245" y="10533"/>
                </a:lnTo>
                <a:lnTo>
                  <a:pt x="10297" y="35468"/>
                </a:lnTo>
                <a:lnTo>
                  <a:pt x="0" y="64804"/>
                </a:lnTo>
                <a:lnTo>
                  <a:pt x="1582" y="88543"/>
                </a:lnTo>
                <a:lnTo>
                  <a:pt x="20097" y="101151"/>
                </a:lnTo>
                <a:lnTo>
                  <a:pt x="47672" y="105678"/>
                </a:lnTo>
                <a:lnTo>
                  <a:pt x="74140" y="104991"/>
                </a:lnTo>
                <a:lnTo>
                  <a:pt x="89336" y="101959"/>
                </a:lnTo>
                <a:lnTo>
                  <a:pt x="93591" y="96126"/>
                </a:lnTo>
                <a:lnTo>
                  <a:pt x="94926" y="87516"/>
                </a:lnTo>
                <a:lnTo>
                  <a:pt x="94719" y="79717"/>
                </a:lnTo>
                <a:lnTo>
                  <a:pt x="94344" y="76320"/>
                </a:lnTo>
                <a:lnTo>
                  <a:pt x="29612" y="0"/>
                </a:lnTo>
                <a:close/>
              </a:path>
            </a:pathLst>
          </a:custGeom>
          <a:solidFill>
            <a:srgbClr val="FFFB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1" name="object 291"/>
          <p:cNvSpPr/>
          <p:nvPr/>
        </p:nvSpPr>
        <p:spPr>
          <a:xfrm>
            <a:off x="1878740" y="997732"/>
            <a:ext cx="95250" cy="106045"/>
          </a:xfrm>
          <a:custGeom>
            <a:avLst/>
            <a:gdLst/>
            <a:ahLst/>
            <a:cxnLst/>
            <a:rect l="l" t="t" r="r" b="b"/>
            <a:pathLst>
              <a:path w="95250" h="106044">
                <a:moveTo>
                  <a:pt x="29612" y="0"/>
                </a:moveTo>
                <a:lnTo>
                  <a:pt x="23245" y="10533"/>
                </a:lnTo>
                <a:lnTo>
                  <a:pt x="10297" y="35468"/>
                </a:lnTo>
                <a:lnTo>
                  <a:pt x="0" y="64804"/>
                </a:lnTo>
                <a:lnTo>
                  <a:pt x="1582" y="88543"/>
                </a:lnTo>
                <a:lnTo>
                  <a:pt x="20097" y="101151"/>
                </a:lnTo>
                <a:lnTo>
                  <a:pt x="47672" y="105678"/>
                </a:lnTo>
                <a:lnTo>
                  <a:pt x="74140" y="104991"/>
                </a:lnTo>
                <a:lnTo>
                  <a:pt x="89336" y="101959"/>
                </a:lnTo>
                <a:lnTo>
                  <a:pt x="93591" y="96126"/>
                </a:lnTo>
                <a:lnTo>
                  <a:pt x="94926" y="87516"/>
                </a:lnTo>
                <a:lnTo>
                  <a:pt x="94719" y="79717"/>
                </a:lnTo>
                <a:lnTo>
                  <a:pt x="94344" y="76320"/>
                </a:lnTo>
                <a:lnTo>
                  <a:pt x="29612" y="0"/>
                </a:lnTo>
                <a:close/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2" name="object 292"/>
          <p:cNvSpPr/>
          <p:nvPr/>
        </p:nvSpPr>
        <p:spPr>
          <a:xfrm>
            <a:off x="2647040" y="1284898"/>
            <a:ext cx="93602" cy="17084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3" name="object 293"/>
          <p:cNvSpPr/>
          <p:nvPr/>
        </p:nvSpPr>
        <p:spPr>
          <a:xfrm>
            <a:off x="2424675" y="1361764"/>
            <a:ext cx="314960" cy="26034"/>
          </a:xfrm>
          <a:custGeom>
            <a:avLst/>
            <a:gdLst/>
            <a:ahLst/>
            <a:cxnLst/>
            <a:rect l="l" t="t" r="r" b="b"/>
            <a:pathLst>
              <a:path w="314960" h="26034">
                <a:moveTo>
                  <a:pt x="314733" y="0"/>
                </a:moveTo>
                <a:lnTo>
                  <a:pt x="0" y="25419"/>
                </a:lnTo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4" name="object 294"/>
          <p:cNvSpPr/>
          <p:nvPr/>
        </p:nvSpPr>
        <p:spPr>
          <a:xfrm>
            <a:off x="2060816" y="1049785"/>
            <a:ext cx="288290" cy="326390"/>
          </a:xfrm>
          <a:custGeom>
            <a:avLst/>
            <a:gdLst/>
            <a:ahLst/>
            <a:cxnLst/>
            <a:rect l="l" t="t" r="r" b="b"/>
            <a:pathLst>
              <a:path w="288289" h="326390">
                <a:moveTo>
                  <a:pt x="111135" y="0"/>
                </a:moveTo>
                <a:lnTo>
                  <a:pt x="0" y="8492"/>
                </a:lnTo>
                <a:lnTo>
                  <a:pt x="26549" y="24889"/>
                </a:lnTo>
                <a:lnTo>
                  <a:pt x="50801" y="46558"/>
                </a:lnTo>
                <a:lnTo>
                  <a:pt x="94482" y="108503"/>
                </a:lnTo>
                <a:lnTo>
                  <a:pt x="114945" y="150173"/>
                </a:lnTo>
                <a:lnTo>
                  <a:pt x="135178" y="199903"/>
                </a:lnTo>
                <a:lnTo>
                  <a:pt x="155698" y="258390"/>
                </a:lnTo>
                <a:lnTo>
                  <a:pt x="177022" y="326332"/>
                </a:lnTo>
                <a:lnTo>
                  <a:pt x="288161" y="317840"/>
                </a:lnTo>
                <a:lnTo>
                  <a:pt x="269820" y="255248"/>
                </a:lnTo>
                <a:lnTo>
                  <a:pt x="250114" y="198555"/>
                </a:lnTo>
                <a:lnTo>
                  <a:pt x="229184" y="148078"/>
                </a:lnTo>
                <a:lnTo>
                  <a:pt x="207172" y="104132"/>
                </a:lnTo>
                <a:lnTo>
                  <a:pt x="184219" y="67035"/>
                </a:lnTo>
                <a:lnTo>
                  <a:pt x="160467" y="37103"/>
                </a:lnTo>
                <a:lnTo>
                  <a:pt x="136059" y="14652"/>
                </a:lnTo>
                <a:lnTo>
                  <a:pt x="111135" y="0"/>
                </a:lnTo>
                <a:close/>
              </a:path>
            </a:pathLst>
          </a:custGeom>
          <a:solidFill>
            <a:srgbClr val="C66B3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5" name="object 295"/>
          <p:cNvSpPr/>
          <p:nvPr/>
        </p:nvSpPr>
        <p:spPr>
          <a:xfrm>
            <a:off x="2060816" y="1049785"/>
            <a:ext cx="288290" cy="326390"/>
          </a:xfrm>
          <a:custGeom>
            <a:avLst/>
            <a:gdLst/>
            <a:ahLst/>
            <a:cxnLst/>
            <a:rect l="l" t="t" r="r" b="b"/>
            <a:pathLst>
              <a:path w="288289" h="326390">
                <a:moveTo>
                  <a:pt x="0" y="8492"/>
                </a:moveTo>
                <a:lnTo>
                  <a:pt x="27783" y="6370"/>
                </a:lnTo>
                <a:lnTo>
                  <a:pt x="55568" y="4247"/>
                </a:lnTo>
                <a:lnTo>
                  <a:pt x="83352" y="2123"/>
                </a:lnTo>
                <a:lnTo>
                  <a:pt x="111135" y="0"/>
                </a:lnTo>
                <a:lnTo>
                  <a:pt x="136059" y="14652"/>
                </a:lnTo>
                <a:lnTo>
                  <a:pt x="184219" y="67035"/>
                </a:lnTo>
                <a:lnTo>
                  <a:pt x="207172" y="104132"/>
                </a:lnTo>
                <a:lnTo>
                  <a:pt x="229184" y="148078"/>
                </a:lnTo>
                <a:lnTo>
                  <a:pt x="250114" y="198555"/>
                </a:lnTo>
                <a:lnTo>
                  <a:pt x="269820" y="255248"/>
                </a:lnTo>
                <a:lnTo>
                  <a:pt x="288161" y="317840"/>
                </a:lnTo>
                <a:lnTo>
                  <a:pt x="260376" y="319963"/>
                </a:lnTo>
                <a:lnTo>
                  <a:pt x="232592" y="322086"/>
                </a:lnTo>
                <a:lnTo>
                  <a:pt x="204807" y="324210"/>
                </a:lnTo>
                <a:lnTo>
                  <a:pt x="177022" y="326332"/>
                </a:lnTo>
                <a:lnTo>
                  <a:pt x="155698" y="258390"/>
                </a:lnTo>
                <a:lnTo>
                  <a:pt x="135178" y="199903"/>
                </a:lnTo>
                <a:lnTo>
                  <a:pt x="114945" y="150173"/>
                </a:lnTo>
                <a:lnTo>
                  <a:pt x="94482" y="108503"/>
                </a:lnTo>
                <a:lnTo>
                  <a:pt x="73273" y="74198"/>
                </a:lnTo>
                <a:lnTo>
                  <a:pt x="26549" y="24889"/>
                </a:lnTo>
                <a:lnTo>
                  <a:pt x="0" y="8492"/>
                </a:lnTo>
                <a:close/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6" name="object 296"/>
          <p:cNvSpPr/>
          <p:nvPr/>
        </p:nvSpPr>
        <p:spPr>
          <a:xfrm>
            <a:off x="2179066" y="1208159"/>
            <a:ext cx="41910" cy="59690"/>
          </a:xfrm>
          <a:custGeom>
            <a:avLst/>
            <a:gdLst/>
            <a:ahLst/>
            <a:cxnLst/>
            <a:rect l="l" t="t" r="r" b="b"/>
            <a:pathLst>
              <a:path w="41910" h="59690">
                <a:moveTo>
                  <a:pt x="0" y="0"/>
                </a:moveTo>
                <a:lnTo>
                  <a:pt x="25872" y="59033"/>
                </a:lnTo>
                <a:lnTo>
                  <a:pt x="41407" y="59494"/>
                </a:lnTo>
                <a:lnTo>
                  <a:pt x="15533" y="461"/>
                </a:lnTo>
                <a:lnTo>
                  <a:pt x="0" y="0"/>
                </a:lnTo>
                <a:close/>
              </a:path>
            </a:pathLst>
          </a:custGeom>
          <a:solidFill>
            <a:srgbClr val="FDC9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7" name="object 297"/>
          <p:cNvSpPr/>
          <p:nvPr/>
        </p:nvSpPr>
        <p:spPr>
          <a:xfrm>
            <a:off x="2179066" y="1208159"/>
            <a:ext cx="41910" cy="59690"/>
          </a:xfrm>
          <a:custGeom>
            <a:avLst/>
            <a:gdLst/>
            <a:ahLst/>
            <a:cxnLst/>
            <a:rect l="l" t="t" r="r" b="b"/>
            <a:pathLst>
              <a:path w="41910" h="59690">
                <a:moveTo>
                  <a:pt x="0" y="0"/>
                </a:moveTo>
                <a:lnTo>
                  <a:pt x="15533" y="461"/>
                </a:lnTo>
                <a:lnTo>
                  <a:pt x="41407" y="59494"/>
                </a:lnTo>
                <a:lnTo>
                  <a:pt x="25872" y="59033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8" name="object 298"/>
          <p:cNvSpPr/>
          <p:nvPr/>
        </p:nvSpPr>
        <p:spPr>
          <a:xfrm>
            <a:off x="1856210" y="1305140"/>
            <a:ext cx="15875" cy="10160"/>
          </a:xfrm>
          <a:custGeom>
            <a:avLst/>
            <a:gdLst/>
            <a:ahLst/>
            <a:cxnLst/>
            <a:rect l="l" t="t" r="r" b="b"/>
            <a:pathLst>
              <a:path w="15875" h="10159">
                <a:moveTo>
                  <a:pt x="4648" y="0"/>
                </a:moveTo>
                <a:lnTo>
                  <a:pt x="939" y="60"/>
                </a:lnTo>
                <a:lnTo>
                  <a:pt x="0" y="3596"/>
                </a:lnTo>
                <a:lnTo>
                  <a:pt x="2948" y="6400"/>
                </a:lnTo>
                <a:lnTo>
                  <a:pt x="11156" y="9780"/>
                </a:lnTo>
                <a:lnTo>
                  <a:pt x="14864" y="9719"/>
                </a:lnTo>
                <a:lnTo>
                  <a:pt x="15803" y="6187"/>
                </a:lnTo>
                <a:lnTo>
                  <a:pt x="12856" y="3383"/>
                </a:lnTo>
                <a:lnTo>
                  <a:pt x="4648" y="0"/>
                </a:lnTo>
                <a:close/>
              </a:path>
            </a:pathLst>
          </a:custGeom>
          <a:solidFill>
            <a:srgbClr val="68686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9" name="object 299"/>
          <p:cNvSpPr/>
          <p:nvPr/>
        </p:nvSpPr>
        <p:spPr>
          <a:xfrm>
            <a:off x="1856210" y="1305140"/>
            <a:ext cx="15875" cy="10160"/>
          </a:xfrm>
          <a:custGeom>
            <a:avLst/>
            <a:gdLst/>
            <a:ahLst/>
            <a:cxnLst/>
            <a:rect l="l" t="t" r="r" b="b"/>
            <a:pathLst>
              <a:path w="15875" h="10159">
                <a:moveTo>
                  <a:pt x="8751" y="1691"/>
                </a:moveTo>
                <a:lnTo>
                  <a:pt x="12856" y="3383"/>
                </a:lnTo>
                <a:lnTo>
                  <a:pt x="15803" y="6187"/>
                </a:lnTo>
                <a:lnTo>
                  <a:pt x="15336" y="7951"/>
                </a:lnTo>
                <a:lnTo>
                  <a:pt x="14864" y="9719"/>
                </a:lnTo>
                <a:lnTo>
                  <a:pt x="11156" y="9780"/>
                </a:lnTo>
                <a:lnTo>
                  <a:pt x="7052" y="8092"/>
                </a:lnTo>
                <a:lnTo>
                  <a:pt x="2948" y="6400"/>
                </a:lnTo>
                <a:lnTo>
                  <a:pt x="0" y="3596"/>
                </a:lnTo>
                <a:lnTo>
                  <a:pt x="471" y="1828"/>
                </a:lnTo>
                <a:lnTo>
                  <a:pt x="939" y="60"/>
                </a:lnTo>
                <a:lnTo>
                  <a:pt x="4648" y="0"/>
                </a:lnTo>
                <a:lnTo>
                  <a:pt x="8751" y="1691"/>
                </a:lnTo>
                <a:close/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0" name="object 300"/>
          <p:cNvSpPr/>
          <p:nvPr/>
        </p:nvSpPr>
        <p:spPr>
          <a:xfrm>
            <a:off x="1830306" y="899501"/>
            <a:ext cx="1169670" cy="858519"/>
          </a:xfrm>
          <a:custGeom>
            <a:avLst/>
            <a:gdLst/>
            <a:ahLst/>
            <a:cxnLst/>
            <a:rect l="l" t="t" r="r" b="b"/>
            <a:pathLst>
              <a:path w="1169670" h="858519">
                <a:moveTo>
                  <a:pt x="985731" y="490696"/>
                </a:moveTo>
                <a:lnTo>
                  <a:pt x="398244" y="490696"/>
                </a:lnTo>
                <a:lnTo>
                  <a:pt x="449190" y="530095"/>
                </a:lnTo>
                <a:lnTo>
                  <a:pt x="491867" y="562240"/>
                </a:lnTo>
                <a:lnTo>
                  <a:pt x="582059" y="628227"/>
                </a:lnTo>
                <a:lnTo>
                  <a:pt x="603436" y="644431"/>
                </a:lnTo>
                <a:lnTo>
                  <a:pt x="640229" y="675997"/>
                </a:lnTo>
                <a:lnTo>
                  <a:pt x="676923" y="715156"/>
                </a:lnTo>
                <a:lnTo>
                  <a:pt x="722943" y="772366"/>
                </a:lnTo>
                <a:lnTo>
                  <a:pt x="752394" y="811008"/>
                </a:lnTo>
                <a:lnTo>
                  <a:pt x="787710" y="858086"/>
                </a:lnTo>
                <a:lnTo>
                  <a:pt x="855674" y="817621"/>
                </a:lnTo>
                <a:lnTo>
                  <a:pt x="912718" y="787191"/>
                </a:lnTo>
                <a:lnTo>
                  <a:pt x="961405" y="765054"/>
                </a:lnTo>
                <a:lnTo>
                  <a:pt x="1004296" y="749466"/>
                </a:lnTo>
                <a:lnTo>
                  <a:pt x="1043952" y="738683"/>
                </a:lnTo>
                <a:lnTo>
                  <a:pt x="1082934" y="730961"/>
                </a:lnTo>
                <a:lnTo>
                  <a:pt x="1169123" y="717726"/>
                </a:lnTo>
                <a:lnTo>
                  <a:pt x="1123797" y="668718"/>
                </a:lnTo>
                <a:lnTo>
                  <a:pt x="1084028" y="622600"/>
                </a:lnTo>
                <a:lnTo>
                  <a:pt x="1049141" y="579131"/>
                </a:lnTo>
                <a:lnTo>
                  <a:pt x="1018459" y="538070"/>
                </a:lnTo>
                <a:lnTo>
                  <a:pt x="991306" y="499177"/>
                </a:lnTo>
                <a:lnTo>
                  <a:pt x="985731" y="490696"/>
                </a:lnTo>
                <a:close/>
              </a:path>
              <a:path w="1169670" h="858519">
                <a:moveTo>
                  <a:pt x="100615" y="332312"/>
                </a:moveTo>
                <a:lnTo>
                  <a:pt x="48665" y="335790"/>
                </a:lnTo>
                <a:lnTo>
                  <a:pt x="9185" y="350314"/>
                </a:lnTo>
                <a:lnTo>
                  <a:pt x="0" y="406243"/>
                </a:lnTo>
                <a:lnTo>
                  <a:pt x="17600" y="443569"/>
                </a:lnTo>
                <a:lnTo>
                  <a:pt x="50535" y="467668"/>
                </a:lnTo>
                <a:lnTo>
                  <a:pt x="87352" y="483913"/>
                </a:lnTo>
                <a:lnTo>
                  <a:pt x="141656" y="491483"/>
                </a:lnTo>
                <a:lnTo>
                  <a:pt x="251818" y="508843"/>
                </a:lnTo>
                <a:lnTo>
                  <a:pt x="301953" y="514223"/>
                </a:lnTo>
                <a:lnTo>
                  <a:pt x="344977" y="514462"/>
                </a:lnTo>
                <a:lnTo>
                  <a:pt x="378028" y="507354"/>
                </a:lnTo>
                <a:lnTo>
                  <a:pt x="398244" y="490696"/>
                </a:lnTo>
                <a:lnTo>
                  <a:pt x="985731" y="490696"/>
                </a:lnTo>
                <a:lnTo>
                  <a:pt x="967006" y="462212"/>
                </a:lnTo>
                <a:lnTo>
                  <a:pt x="944883" y="426933"/>
                </a:lnTo>
                <a:lnTo>
                  <a:pt x="904463" y="360471"/>
                </a:lnTo>
                <a:lnTo>
                  <a:pt x="887115" y="332516"/>
                </a:lnTo>
                <a:lnTo>
                  <a:pt x="156721" y="332516"/>
                </a:lnTo>
                <a:lnTo>
                  <a:pt x="100615" y="332312"/>
                </a:lnTo>
                <a:close/>
              </a:path>
              <a:path w="1169670" h="858519">
                <a:moveTo>
                  <a:pt x="103069" y="38707"/>
                </a:moveTo>
                <a:lnTo>
                  <a:pt x="84067" y="51620"/>
                </a:lnTo>
                <a:lnTo>
                  <a:pt x="76234" y="74716"/>
                </a:lnTo>
                <a:lnTo>
                  <a:pt x="77123" y="103102"/>
                </a:lnTo>
                <a:lnTo>
                  <a:pt x="84290" y="131882"/>
                </a:lnTo>
                <a:lnTo>
                  <a:pt x="95290" y="156165"/>
                </a:lnTo>
                <a:lnTo>
                  <a:pt x="128797" y="173130"/>
                </a:lnTo>
                <a:lnTo>
                  <a:pt x="161823" y="197362"/>
                </a:lnTo>
                <a:lnTo>
                  <a:pt x="193383" y="228947"/>
                </a:lnTo>
                <a:lnTo>
                  <a:pt x="222488" y="267969"/>
                </a:lnTo>
                <a:lnTo>
                  <a:pt x="248149" y="314515"/>
                </a:lnTo>
                <a:lnTo>
                  <a:pt x="208671" y="329039"/>
                </a:lnTo>
                <a:lnTo>
                  <a:pt x="156721" y="332516"/>
                </a:lnTo>
                <a:lnTo>
                  <a:pt x="887115" y="332516"/>
                </a:lnTo>
                <a:lnTo>
                  <a:pt x="864636" y="297867"/>
                </a:lnTo>
                <a:lnTo>
                  <a:pt x="819994" y="237196"/>
                </a:lnTo>
                <a:lnTo>
                  <a:pt x="794177" y="206984"/>
                </a:lnTo>
                <a:lnTo>
                  <a:pt x="765128" y="176532"/>
                </a:lnTo>
                <a:lnTo>
                  <a:pt x="732171" y="145601"/>
                </a:lnTo>
                <a:lnTo>
                  <a:pt x="694629" y="113950"/>
                </a:lnTo>
                <a:lnTo>
                  <a:pt x="651827" y="81338"/>
                </a:lnTo>
                <a:lnTo>
                  <a:pt x="625397" y="63002"/>
                </a:lnTo>
                <a:lnTo>
                  <a:pt x="184357" y="63002"/>
                </a:lnTo>
                <a:lnTo>
                  <a:pt x="135684" y="40869"/>
                </a:lnTo>
                <a:lnTo>
                  <a:pt x="103069" y="38707"/>
                </a:lnTo>
                <a:close/>
              </a:path>
              <a:path w="1169670" h="858519">
                <a:moveTo>
                  <a:pt x="239486" y="1404"/>
                </a:moveTo>
                <a:lnTo>
                  <a:pt x="217750" y="15609"/>
                </a:lnTo>
                <a:lnTo>
                  <a:pt x="184357" y="63002"/>
                </a:lnTo>
                <a:lnTo>
                  <a:pt x="625397" y="63002"/>
                </a:lnTo>
                <a:lnTo>
                  <a:pt x="603619" y="47892"/>
                </a:lnTo>
                <a:lnTo>
                  <a:pt x="310231" y="47892"/>
                </a:lnTo>
                <a:lnTo>
                  <a:pt x="265125" y="14220"/>
                </a:lnTo>
                <a:lnTo>
                  <a:pt x="239486" y="1404"/>
                </a:lnTo>
                <a:close/>
              </a:path>
              <a:path w="1169670" h="858519">
                <a:moveTo>
                  <a:pt x="361128" y="4126"/>
                </a:moveTo>
                <a:lnTo>
                  <a:pt x="337133" y="11617"/>
                </a:lnTo>
                <a:lnTo>
                  <a:pt x="310231" y="47892"/>
                </a:lnTo>
                <a:lnTo>
                  <a:pt x="603619" y="47892"/>
                </a:lnTo>
                <a:lnTo>
                  <a:pt x="603088" y="47524"/>
                </a:lnTo>
                <a:lnTo>
                  <a:pt x="584887" y="37423"/>
                </a:lnTo>
                <a:lnTo>
                  <a:pt x="430449" y="37423"/>
                </a:lnTo>
                <a:lnTo>
                  <a:pt x="389728" y="15901"/>
                </a:lnTo>
                <a:lnTo>
                  <a:pt x="361128" y="4126"/>
                </a:lnTo>
                <a:close/>
              </a:path>
              <a:path w="1169670" h="858519">
                <a:moveTo>
                  <a:pt x="491302" y="0"/>
                </a:moveTo>
                <a:lnTo>
                  <a:pt x="458686" y="7612"/>
                </a:lnTo>
                <a:lnTo>
                  <a:pt x="430449" y="37423"/>
                </a:lnTo>
                <a:lnTo>
                  <a:pt x="584887" y="37423"/>
                </a:lnTo>
                <a:lnTo>
                  <a:pt x="564737" y="26239"/>
                </a:lnTo>
                <a:lnTo>
                  <a:pt x="527064" y="8303"/>
                </a:lnTo>
                <a:lnTo>
                  <a:pt x="491302" y="0"/>
                </a:lnTo>
                <a:close/>
              </a:path>
            </a:pathLst>
          </a:custGeom>
          <a:solidFill>
            <a:srgbClr val="FFFB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1" name="object 301"/>
          <p:cNvSpPr/>
          <p:nvPr/>
        </p:nvSpPr>
        <p:spPr>
          <a:xfrm>
            <a:off x="1830306" y="899501"/>
            <a:ext cx="1169670" cy="858519"/>
          </a:xfrm>
          <a:custGeom>
            <a:avLst/>
            <a:gdLst/>
            <a:ahLst/>
            <a:cxnLst/>
            <a:rect l="l" t="t" r="r" b="b"/>
            <a:pathLst>
              <a:path w="1169670" h="858519">
                <a:moveTo>
                  <a:pt x="603088" y="47524"/>
                </a:moveTo>
                <a:lnTo>
                  <a:pt x="651827" y="81338"/>
                </a:lnTo>
                <a:lnTo>
                  <a:pt x="694629" y="113950"/>
                </a:lnTo>
                <a:lnTo>
                  <a:pt x="732171" y="145601"/>
                </a:lnTo>
                <a:lnTo>
                  <a:pt x="765128" y="176532"/>
                </a:lnTo>
                <a:lnTo>
                  <a:pt x="794177" y="206984"/>
                </a:lnTo>
                <a:lnTo>
                  <a:pt x="819994" y="237196"/>
                </a:lnTo>
                <a:lnTo>
                  <a:pt x="843255" y="267411"/>
                </a:lnTo>
                <a:lnTo>
                  <a:pt x="884813" y="328807"/>
                </a:lnTo>
                <a:lnTo>
                  <a:pt x="924261" y="393099"/>
                </a:lnTo>
                <a:lnTo>
                  <a:pt x="944883" y="426933"/>
                </a:lnTo>
                <a:lnTo>
                  <a:pt x="967006" y="462212"/>
                </a:lnTo>
                <a:lnTo>
                  <a:pt x="991306" y="499177"/>
                </a:lnTo>
                <a:lnTo>
                  <a:pt x="1018459" y="538070"/>
                </a:lnTo>
                <a:lnTo>
                  <a:pt x="1049141" y="579131"/>
                </a:lnTo>
                <a:lnTo>
                  <a:pt x="1084028" y="622600"/>
                </a:lnTo>
                <a:lnTo>
                  <a:pt x="1123797" y="668718"/>
                </a:lnTo>
                <a:lnTo>
                  <a:pt x="1169123" y="717726"/>
                </a:lnTo>
                <a:lnTo>
                  <a:pt x="1123804" y="724557"/>
                </a:lnTo>
                <a:lnTo>
                  <a:pt x="1082934" y="730961"/>
                </a:lnTo>
                <a:lnTo>
                  <a:pt x="1043952" y="738683"/>
                </a:lnTo>
                <a:lnTo>
                  <a:pt x="1004296" y="749466"/>
                </a:lnTo>
                <a:lnTo>
                  <a:pt x="961405" y="765054"/>
                </a:lnTo>
                <a:lnTo>
                  <a:pt x="912718" y="787191"/>
                </a:lnTo>
                <a:lnTo>
                  <a:pt x="855674" y="817621"/>
                </a:lnTo>
                <a:lnTo>
                  <a:pt x="787710" y="858086"/>
                </a:lnTo>
                <a:lnTo>
                  <a:pt x="752394" y="811008"/>
                </a:lnTo>
                <a:lnTo>
                  <a:pt x="722943" y="772366"/>
                </a:lnTo>
                <a:lnTo>
                  <a:pt x="698179" y="740850"/>
                </a:lnTo>
                <a:lnTo>
                  <a:pt x="657999" y="693974"/>
                </a:lnTo>
                <a:lnTo>
                  <a:pt x="622434" y="659919"/>
                </a:lnTo>
                <a:lnTo>
                  <a:pt x="582059" y="628227"/>
                </a:lnTo>
                <a:lnTo>
                  <a:pt x="527452" y="588439"/>
                </a:lnTo>
                <a:lnTo>
                  <a:pt x="491867" y="562240"/>
                </a:lnTo>
                <a:lnTo>
                  <a:pt x="449190" y="530095"/>
                </a:lnTo>
                <a:lnTo>
                  <a:pt x="398244" y="490696"/>
                </a:lnTo>
                <a:lnTo>
                  <a:pt x="378028" y="507354"/>
                </a:lnTo>
                <a:lnTo>
                  <a:pt x="344977" y="514462"/>
                </a:lnTo>
                <a:lnTo>
                  <a:pt x="301953" y="514223"/>
                </a:lnTo>
                <a:lnTo>
                  <a:pt x="251818" y="508843"/>
                </a:lnTo>
                <a:lnTo>
                  <a:pt x="197432" y="500528"/>
                </a:lnTo>
                <a:lnTo>
                  <a:pt x="141656" y="491483"/>
                </a:lnTo>
                <a:lnTo>
                  <a:pt x="87352" y="483913"/>
                </a:lnTo>
                <a:lnTo>
                  <a:pt x="50535" y="467668"/>
                </a:lnTo>
                <a:lnTo>
                  <a:pt x="17600" y="443569"/>
                </a:lnTo>
                <a:lnTo>
                  <a:pt x="0" y="406243"/>
                </a:lnTo>
                <a:lnTo>
                  <a:pt x="9185" y="350314"/>
                </a:lnTo>
                <a:lnTo>
                  <a:pt x="48665" y="335790"/>
                </a:lnTo>
                <a:lnTo>
                  <a:pt x="100615" y="332312"/>
                </a:lnTo>
                <a:lnTo>
                  <a:pt x="156721" y="332516"/>
                </a:lnTo>
                <a:lnTo>
                  <a:pt x="208671" y="329039"/>
                </a:lnTo>
                <a:lnTo>
                  <a:pt x="248149" y="314515"/>
                </a:lnTo>
                <a:lnTo>
                  <a:pt x="222488" y="267969"/>
                </a:lnTo>
                <a:lnTo>
                  <a:pt x="193383" y="228947"/>
                </a:lnTo>
                <a:lnTo>
                  <a:pt x="161823" y="197362"/>
                </a:lnTo>
                <a:lnTo>
                  <a:pt x="128797" y="173130"/>
                </a:lnTo>
                <a:lnTo>
                  <a:pt x="95290" y="156165"/>
                </a:lnTo>
                <a:lnTo>
                  <a:pt x="84290" y="131882"/>
                </a:lnTo>
                <a:lnTo>
                  <a:pt x="77123" y="103102"/>
                </a:lnTo>
                <a:lnTo>
                  <a:pt x="76234" y="74716"/>
                </a:lnTo>
                <a:lnTo>
                  <a:pt x="84067" y="51620"/>
                </a:lnTo>
                <a:lnTo>
                  <a:pt x="103069" y="38707"/>
                </a:lnTo>
                <a:lnTo>
                  <a:pt x="135684" y="40869"/>
                </a:lnTo>
                <a:lnTo>
                  <a:pt x="184357" y="63002"/>
                </a:lnTo>
                <a:lnTo>
                  <a:pt x="217750" y="15609"/>
                </a:lnTo>
                <a:lnTo>
                  <a:pt x="239486" y="1404"/>
                </a:lnTo>
                <a:lnTo>
                  <a:pt x="265125" y="14220"/>
                </a:lnTo>
                <a:lnTo>
                  <a:pt x="310231" y="47892"/>
                </a:lnTo>
                <a:lnTo>
                  <a:pt x="337133" y="11617"/>
                </a:lnTo>
                <a:lnTo>
                  <a:pt x="361128" y="4126"/>
                </a:lnTo>
                <a:lnTo>
                  <a:pt x="389728" y="15901"/>
                </a:lnTo>
                <a:lnTo>
                  <a:pt x="430449" y="37423"/>
                </a:lnTo>
                <a:lnTo>
                  <a:pt x="458686" y="7612"/>
                </a:lnTo>
                <a:lnTo>
                  <a:pt x="491302" y="0"/>
                </a:lnTo>
                <a:lnTo>
                  <a:pt x="527064" y="8303"/>
                </a:lnTo>
                <a:lnTo>
                  <a:pt x="564737" y="26239"/>
                </a:lnTo>
                <a:lnTo>
                  <a:pt x="603088" y="47524"/>
                </a:lnTo>
                <a:close/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2" name="object 302"/>
          <p:cNvSpPr/>
          <p:nvPr/>
        </p:nvSpPr>
        <p:spPr>
          <a:xfrm>
            <a:off x="2012413" y="934959"/>
            <a:ext cx="387518" cy="13927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3" name="object 303"/>
          <p:cNvSpPr/>
          <p:nvPr/>
        </p:nvSpPr>
        <p:spPr>
          <a:xfrm>
            <a:off x="1836799" y="1243879"/>
            <a:ext cx="106430" cy="12764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4" name="object 304"/>
          <p:cNvSpPr/>
          <p:nvPr/>
        </p:nvSpPr>
        <p:spPr>
          <a:xfrm>
            <a:off x="1988445" y="1273535"/>
            <a:ext cx="14604" cy="84455"/>
          </a:xfrm>
          <a:custGeom>
            <a:avLst/>
            <a:gdLst/>
            <a:ahLst/>
            <a:cxnLst/>
            <a:rect l="l" t="t" r="r" b="b"/>
            <a:pathLst>
              <a:path w="14605" h="84455">
                <a:moveTo>
                  <a:pt x="0" y="0"/>
                </a:moveTo>
                <a:lnTo>
                  <a:pt x="243" y="10969"/>
                </a:lnTo>
                <a:lnTo>
                  <a:pt x="1842" y="36276"/>
                </a:lnTo>
                <a:lnTo>
                  <a:pt x="6102" y="64517"/>
                </a:lnTo>
                <a:lnTo>
                  <a:pt x="14328" y="84287"/>
                </a:lnTo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5" name="object 305"/>
          <p:cNvSpPr/>
          <p:nvPr/>
        </p:nvSpPr>
        <p:spPr>
          <a:xfrm>
            <a:off x="2012046" y="1273460"/>
            <a:ext cx="14604" cy="84455"/>
          </a:xfrm>
          <a:custGeom>
            <a:avLst/>
            <a:gdLst/>
            <a:ahLst/>
            <a:cxnLst/>
            <a:rect l="l" t="t" r="r" b="b"/>
            <a:pathLst>
              <a:path w="14605" h="84455">
                <a:moveTo>
                  <a:pt x="0" y="0"/>
                </a:moveTo>
                <a:lnTo>
                  <a:pt x="243" y="10970"/>
                </a:lnTo>
                <a:lnTo>
                  <a:pt x="1842" y="36278"/>
                </a:lnTo>
                <a:lnTo>
                  <a:pt x="6102" y="64519"/>
                </a:lnTo>
                <a:lnTo>
                  <a:pt x="14328" y="84289"/>
                </a:lnTo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6" name="object 306"/>
          <p:cNvSpPr/>
          <p:nvPr/>
        </p:nvSpPr>
        <p:spPr>
          <a:xfrm>
            <a:off x="1905555" y="997199"/>
            <a:ext cx="72558" cy="8954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7" name="object 307"/>
          <p:cNvSpPr/>
          <p:nvPr/>
        </p:nvSpPr>
        <p:spPr>
          <a:xfrm>
            <a:off x="2396448" y="1310925"/>
            <a:ext cx="427990" cy="274955"/>
          </a:xfrm>
          <a:custGeom>
            <a:avLst/>
            <a:gdLst/>
            <a:ahLst/>
            <a:cxnLst/>
            <a:rect l="l" t="t" r="r" b="b"/>
            <a:pathLst>
              <a:path w="427989" h="274955">
                <a:moveTo>
                  <a:pt x="339696" y="0"/>
                </a:moveTo>
                <a:lnTo>
                  <a:pt x="300108" y="5945"/>
                </a:lnTo>
                <a:lnTo>
                  <a:pt x="257310" y="20583"/>
                </a:lnTo>
                <a:lnTo>
                  <a:pt x="212496" y="42335"/>
                </a:lnTo>
                <a:lnTo>
                  <a:pt x="166860" y="69623"/>
                </a:lnTo>
                <a:lnTo>
                  <a:pt x="121598" y="100870"/>
                </a:lnTo>
                <a:lnTo>
                  <a:pt x="77904" y="134498"/>
                </a:lnTo>
                <a:lnTo>
                  <a:pt x="36973" y="168929"/>
                </a:lnTo>
                <a:lnTo>
                  <a:pt x="0" y="202586"/>
                </a:lnTo>
                <a:lnTo>
                  <a:pt x="18699" y="222233"/>
                </a:lnTo>
                <a:lnTo>
                  <a:pt x="61691" y="255256"/>
                </a:lnTo>
                <a:lnTo>
                  <a:pt x="80391" y="274903"/>
                </a:lnTo>
                <a:lnTo>
                  <a:pt x="119330" y="236498"/>
                </a:lnTo>
                <a:lnTo>
                  <a:pt x="161897" y="199836"/>
                </a:lnTo>
                <a:lnTo>
                  <a:pt x="206917" y="166254"/>
                </a:lnTo>
                <a:lnTo>
                  <a:pt x="253218" y="137093"/>
                </a:lnTo>
                <a:lnTo>
                  <a:pt x="299626" y="113691"/>
                </a:lnTo>
                <a:lnTo>
                  <a:pt x="344969" y="97388"/>
                </a:lnTo>
                <a:lnTo>
                  <a:pt x="388072" y="89523"/>
                </a:lnTo>
                <a:lnTo>
                  <a:pt x="426443" y="89523"/>
                </a:lnTo>
                <a:lnTo>
                  <a:pt x="413511" y="70764"/>
                </a:lnTo>
                <a:lnTo>
                  <a:pt x="389129" y="24994"/>
                </a:lnTo>
                <a:lnTo>
                  <a:pt x="374878" y="4323"/>
                </a:lnTo>
                <a:lnTo>
                  <a:pt x="339696" y="0"/>
                </a:lnTo>
                <a:close/>
              </a:path>
              <a:path w="427989" h="274955">
                <a:moveTo>
                  <a:pt x="426443" y="89523"/>
                </a:moveTo>
                <a:lnTo>
                  <a:pt x="388072" y="89523"/>
                </a:lnTo>
                <a:lnTo>
                  <a:pt x="427762" y="91436"/>
                </a:lnTo>
                <a:lnTo>
                  <a:pt x="426443" y="89523"/>
                </a:lnTo>
                <a:close/>
              </a:path>
            </a:pathLst>
          </a:custGeom>
          <a:solidFill>
            <a:srgbClr val="CF946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8" name="object 308"/>
          <p:cNvSpPr/>
          <p:nvPr/>
        </p:nvSpPr>
        <p:spPr>
          <a:xfrm>
            <a:off x="2396448" y="1310925"/>
            <a:ext cx="427990" cy="274955"/>
          </a:xfrm>
          <a:custGeom>
            <a:avLst/>
            <a:gdLst/>
            <a:ahLst/>
            <a:cxnLst/>
            <a:rect l="l" t="t" r="r" b="b"/>
            <a:pathLst>
              <a:path w="427989" h="274955">
                <a:moveTo>
                  <a:pt x="427762" y="91436"/>
                </a:moveTo>
                <a:lnTo>
                  <a:pt x="413511" y="70764"/>
                </a:lnTo>
                <a:lnTo>
                  <a:pt x="401320" y="47879"/>
                </a:lnTo>
                <a:lnTo>
                  <a:pt x="389129" y="24994"/>
                </a:lnTo>
                <a:lnTo>
                  <a:pt x="374878" y="4323"/>
                </a:lnTo>
                <a:lnTo>
                  <a:pt x="339696" y="0"/>
                </a:lnTo>
                <a:lnTo>
                  <a:pt x="300108" y="5945"/>
                </a:lnTo>
                <a:lnTo>
                  <a:pt x="257310" y="20583"/>
                </a:lnTo>
                <a:lnTo>
                  <a:pt x="212496" y="42335"/>
                </a:lnTo>
                <a:lnTo>
                  <a:pt x="166860" y="69623"/>
                </a:lnTo>
                <a:lnTo>
                  <a:pt x="121598" y="100870"/>
                </a:lnTo>
                <a:lnTo>
                  <a:pt x="77904" y="134498"/>
                </a:lnTo>
                <a:lnTo>
                  <a:pt x="36973" y="168929"/>
                </a:lnTo>
                <a:lnTo>
                  <a:pt x="0" y="202586"/>
                </a:lnTo>
                <a:lnTo>
                  <a:pt x="18699" y="222233"/>
                </a:lnTo>
                <a:lnTo>
                  <a:pt x="40195" y="238745"/>
                </a:lnTo>
                <a:lnTo>
                  <a:pt x="61691" y="255256"/>
                </a:lnTo>
                <a:lnTo>
                  <a:pt x="80391" y="274903"/>
                </a:lnTo>
                <a:lnTo>
                  <a:pt x="119330" y="236498"/>
                </a:lnTo>
                <a:lnTo>
                  <a:pt x="161897" y="199836"/>
                </a:lnTo>
                <a:lnTo>
                  <a:pt x="206917" y="166254"/>
                </a:lnTo>
                <a:lnTo>
                  <a:pt x="253218" y="137093"/>
                </a:lnTo>
                <a:lnTo>
                  <a:pt x="299626" y="113691"/>
                </a:lnTo>
                <a:lnTo>
                  <a:pt x="344969" y="97388"/>
                </a:lnTo>
                <a:lnTo>
                  <a:pt x="388072" y="89523"/>
                </a:lnTo>
                <a:lnTo>
                  <a:pt x="427762" y="91436"/>
                </a:lnTo>
                <a:close/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9" name="object 309"/>
          <p:cNvSpPr/>
          <p:nvPr/>
        </p:nvSpPr>
        <p:spPr>
          <a:xfrm>
            <a:off x="2548205" y="1302937"/>
            <a:ext cx="182970" cy="15164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0" name="object 310"/>
          <p:cNvSpPr/>
          <p:nvPr/>
        </p:nvSpPr>
        <p:spPr>
          <a:xfrm>
            <a:off x="2530046" y="1421232"/>
            <a:ext cx="520065" cy="454659"/>
          </a:xfrm>
          <a:custGeom>
            <a:avLst/>
            <a:gdLst/>
            <a:ahLst/>
            <a:cxnLst/>
            <a:rect l="l" t="t" r="r" b="b"/>
            <a:pathLst>
              <a:path w="520064" h="454660">
                <a:moveTo>
                  <a:pt x="382248" y="0"/>
                </a:moveTo>
                <a:lnTo>
                  <a:pt x="334549" y="4291"/>
                </a:lnTo>
                <a:lnTo>
                  <a:pt x="289865" y="14125"/>
                </a:lnTo>
                <a:lnTo>
                  <a:pt x="248055" y="29242"/>
                </a:lnTo>
                <a:lnTo>
                  <a:pt x="208976" y="49381"/>
                </a:lnTo>
                <a:lnTo>
                  <a:pt x="172487" y="74280"/>
                </a:lnTo>
                <a:lnTo>
                  <a:pt x="138446" y="103680"/>
                </a:lnTo>
                <a:lnTo>
                  <a:pt x="106711" y="137320"/>
                </a:lnTo>
                <a:lnTo>
                  <a:pt x="77141" y="174939"/>
                </a:lnTo>
                <a:lnTo>
                  <a:pt x="49594" y="216275"/>
                </a:lnTo>
                <a:lnTo>
                  <a:pt x="23927" y="261069"/>
                </a:lnTo>
                <a:lnTo>
                  <a:pt x="0" y="309060"/>
                </a:lnTo>
                <a:lnTo>
                  <a:pt x="33769" y="343120"/>
                </a:lnTo>
                <a:lnTo>
                  <a:pt x="56221" y="363533"/>
                </a:lnTo>
                <a:lnTo>
                  <a:pt x="71128" y="374846"/>
                </a:lnTo>
                <a:lnTo>
                  <a:pt x="93396" y="388376"/>
                </a:lnTo>
                <a:lnTo>
                  <a:pt x="108302" y="399690"/>
                </a:lnTo>
                <a:lnTo>
                  <a:pt x="130754" y="420104"/>
                </a:lnTo>
                <a:lnTo>
                  <a:pt x="164524" y="454165"/>
                </a:lnTo>
                <a:lnTo>
                  <a:pt x="519617" y="154425"/>
                </a:lnTo>
                <a:lnTo>
                  <a:pt x="489242" y="119199"/>
                </a:lnTo>
                <a:lnTo>
                  <a:pt x="470185" y="97621"/>
                </a:lnTo>
                <a:lnTo>
                  <a:pt x="458673" y="85141"/>
                </a:lnTo>
                <a:lnTo>
                  <a:pt x="443193" y="69282"/>
                </a:lnTo>
                <a:lnTo>
                  <a:pt x="431680" y="56803"/>
                </a:lnTo>
                <a:lnTo>
                  <a:pt x="412623" y="35225"/>
                </a:lnTo>
                <a:lnTo>
                  <a:pt x="382248" y="0"/>
                </a:lnTo>
                <a:close/>
              </a:path>
            </a:pathLst>
          </a:custGeom>
          <a:solidFill>
            <a:srgbClr val="EDF4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1" name="object 311"/>
          <p:cNvSpPr/>
          <p:nvPr/>
        </p:nvSpPr>
        <p:spPr>
          <a:xfrm>
            <a:off x="2530046" y="1421232"/>
            <a:ext cx="520065" cy="454659"/>
          </a:xfrm>
          <a:custGeom>
            <a:avLst/>
            <a:gdLst/>
            <a:ahLst/>
            <a:cxnLst/>
            <a:rect l="l" t="t" r="r" b="b"/>
            <a:pathLst>
              <a:path w="520064" h="454660">
                <a:moveTo>
                  <a:pt x="382248" y="0"/>
                </a:moveTo>
                <a:lnTo>
                  <a:pt x="412623" y="35225"/>
                </a:lnTo>
                <a:lnTo>
                  <a:pt x="431680" y="56803"/>
                </a:lnTo>
                <a:lnTo>
                  <a:pt x="443193" y="69282"/>
                </a:lnTo>
                <a:lnTo>
                  <a:pt x="450933" y="77211"/>
                </a:lnTo>
                <a:lnTo>
                  <a:pt x="458673" y="85141"/>
                </a:lnTo>
                <a:lnTo>
                  <a:pt x="470185" y="97621"/>
                </a:lnTo>
                <a:lnTo>
                  <a:pt x="489242" y="119199"/>
                </a:lnTo>
                <a:lnTo>
                  <a:pt x="519617" y="154425"/>
                </a:lnTo>
                <a:lnTo>
                  <a:pt x="480162" y="187729"/>
                </a:lnTo>
                <a:lnTo>
                  <a:pt x="440707" y="221033"/>
                </a:lnTo>
                <a:lnTo>
                  <a:pt x="401253" y="254337"/>
                </a:lnTo>
                <a:lnTo>
                  <a:pt x="361798" y="287642"/>
                </a:lnTo>
                <a:lnTo>
                  <a:pt x="322343" y="320946"/>
                </a:lnTo>
                <a:lnTo>
                  <a:pt x="282888" y="354251"/>
                </a:lnTo>
                <a:lnTo>
                  <a:pt x="243434" y="387556"/>
                </a:lnTo>
                <a:lnTo>
                  <a:pt x="203979" y="420861"/>
                </a:lnTo>
                <a:lnTo>
                  <a:pt x="164524" y="454165"/>
                </a:lnTo>
                <a:lnTo>
                  <a:pt x="130754" y="420104"/>
                </a:lnTo>
                <a:lnTo>
                  <a:pt x="108302" y="399690"/>
                </a:lnTo>
                <a:lnTo>
                  <a:pt x="93396" y="388376"/>
                </a:lnTo>
                <a:lnTo>
                  <a:pt x="82262" y="381611"/>
                </a:lnTo>
                <a:lnTo>
                  <a:pt x="71128" y="374846"/>
                </a:lnTo>
                <a:lnTo>
                  <a:pt x="56221" y="363533"/>
                </a:lnTo>
                <a:lnTo>
                  <a:pt x="33769" y="343120"/>
                </a:lnTo>
                <a:lnTo>
                  <a:pt x="0" y="309060"/>
                </a:lnTo>
                <a:lnTo>
                  <a:pt x="23927" y="261069"/>
                </a:lnTo>
                <a:lnTo>
                  <a:pt x="49594" y="216275"/>
                </a:lnTo>
                <a:lnTo>
                  <a:pt x="77141" y="174939"/>
                </a:lnTo>
                <a:lnTo>
                  <a:pt x="106711" y="137320"/>
                </a:lnTo>
                <a:lnTo>
                  <a:pt x="138446" y="103680"/>
                </a:lnTo>
                <a:lnTo>
                  <a:pt x="172487" y="74280"/>
                </a:lnTo>
                <a:lnTo>
                  <a:pt x="208976" y="49381"/>
                </a:lnTo>
                <a:lnTo>
                  <a:pt x="248055" y="29242"/>
                </a:lnTo>
                <a:lnTo>
                  <a:pt x="289865" y="14125"/>
                </a:lnTo>
                <a:lnTo>
                  <a:pt x="334549" y="4291"/>
                </a:lnTo>
                <a:lnTo>
                  <a:pt x="382248" y="0"/>
                </a:lnTo>
                <a:close/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2" name="object 312"/>
          <p:cNvSpPr/>
          <p:nvPr/>
        </p:nvSpPr>
        <p:spPr>
          <a:xfrm>
            <a:off x="2618781" y="1475052"/>
            <a:ext cx="482600" cy="437515"/>
          </a:xfrm>
          <a:custGeom>
            <a:avLst/>
            <a:gdLst/>
            <a:ahLst/>
            <a:cxnLst/>
            <a:rect l="l" t="t" r="r" b="b"/>
            <a:pathLst>
              <a:path w="482600" h="437514">
                <a:moveTo>
                  <a:pt x="235541" y="94332"/>
                </a:moveTo>
                <a:lnTo>
                  <a:pt x="208013" y="99011"/>
                </a:lnTo>
                <a:lnTo>
                  <a:pt x="186970" y="114373"/>
                </a:lnTo>
                <a:lnTo>
                  <a:pt x="180293" y="133733"/>
                </a:lnTo>
                <a:lnTo>
                  <a:pt x="178259" y="158852"/>
                </a:lnTo>
                <a:lnTo>
                  <a:pt x="171146" y="191491"/>
                </a:lnTo>
                <a:lnTo>
                  <a:pt x="150013" y="220035"/>
                </a:lnTo>
                <a:lnTo>
                  <a:pt x="115657" y="235918"/>
                </a:lnTo>
                <a:lnTo>
                  <a:pt x="72951" y="245478"/>
                </a:lnTo>
                <a:lnTo>
                  <a:pt x="26771" y="255049"/>
                </a:lnTo>
                <a:lnTo>
                  <a:pt x="0" y="281350"/>
                </a:lnTo>
                <a:lnTo>
                  <a:pt x="1280" y="324018"/>
                </a:lnTo>
                <a:lnTo>
                  <a:pt x="14134" y="363763"/>
                </a:lnTo>
                <a:lnTo>
                  <a:pt x="22081" y="381298"/>
                </a:lnTo>
                <a:lnTo>
                  <a:pt x="83784" y="437501"/>
                </a:lnTo>
                <a:lnTo>
                  <a:pt x="368812" y="221670"/>
                </a:lnTo>
                <a:lnTo>
                  <a:pt x="462838" y="99442"/>
                </a:lnTo>
                <a:lnTo>
                  <a:pt x="279046" y="99442"/>
                </a:lnTo>
                <a:lnTo>
                  <a:pt x="257877" y="99050"/>
                </a:lnTo>
                <a:lnTo>
                  <a:pt x="235541" y="94332"/>
                </a:lnTo>
                <a:close/>
              </a:path>
              <a:path w="482600" h="437514">
                <a:moveTo>
                  <a:pt x="365902" y="0"/>
                </a:moveTo>
                <a:lnTo>
                  <a:pt x="345492" y="13461"/>
                </a:lnTo>
                <a:lnTo>
                  <a:pt x="334006" y="31081"/>
                </a:lnTo>
                <a:lnTo>
                  <a:pt x="322761" y="53606"/>
                </a:lnTo>
                <a:lnTo>
                  <a:pt x="303075" y="81785"/>
                </a:lnTo>
                <a:lnTo>
                  <a:pt x="279046" y="99442"/>
                </a:lnTo>
                <a:lnTo>
                  <a:pt x="462838" y="99442"/>
                </a:lnTo>
                <a:lnTo>
                  <a:pt x="482074" y="74437"/>
                </a:lnTo>
                <a:lnTo>
                  <a:pt x="469128" y="60625"/>
                </a:lnTo>
                <a:lnTo>
                  <a:pt x="437870" y="31404"/>
                </a:lnTo>
                <a:lnTo>
                  <a:pt x="399671" y="5089"/>
                </a:lnTo>
                <a:lnTo>
                  <a:pt x="36590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3" name="object 313"/>
          <p:cNvSpPr/>
          <p:nvPr/>
        </p:nvSpPr>
        <p:spPr>
          <a:xfrm>
            <a:off x="2618781" y="1475052"/>
            <a:ext cx="482600" cy="437515"/>
          </a:xfrm>
          <a:custGeom>
            <a:avLst/>
            <a:gdLst/>
            <a:ahLst/>
            <a:cxnLst/>
            <a:rect l="l" t="t" r="r" b="b"/>
            <a:pathLst>
              <a:path w="482600" h="437514">
                <a:moveTo>
                  <a:pt x="83784" y="437501"/>
                </a:moveTo>
                <a:lnTo>
                  <a:pt x="22081" y="381298"/>
                </a:lnTo>
                <a:lnTo>
                  <a:pt x="14134" y="363763"/>
                </a:lnTo>
                <a:lnTo>
                  <a:pt x="1280" y="324018"/>
                </a:lnTo>
                <a:lnTo>
                  <a:pt x="0" y="281350"/>
                </a:lnTo>
                <a:lnTo>
                  <a:pt x="26771" y="255049"/>
                </a:lnTo>
                <a:lnTo>
                  <a:pt x="72951" y="245478"/>
                </a:lnTo>
                <a:lnTo>
                  <a:pt x="115657" y="235918"/>
                </a:lnTo>
                <a:lnTo>
                  <a:pt x="150013" y="220035"/>
                </a:lnTo>
                <a:lnTo>
                  <a:pt x="171146" y="191491"/>
                </a:lnTo>
                <a:lnTo>
                  <a:pt x="178259" y="158852"/>
                </a:lnTo>
                <a:lnTo>
                  <a:pt x="180293" y="133733"/>
                </a:lnTo>
                <a:lnTo>
                  <a:pt x="186970" y="114373"/>
                </a:lnTo>
                <a:lnTo>
                  <a:pt x="208013" y="99011"/>
                </a:lnTo>
                <a:lnTo>
                  <a:pt x="235541" y="94332"/>
                </a:lnTo>
                <a:lnTo>
                  <a:pt x="257877" y="99050"/>
                </a:lnTo>
                <a:lnTo>
                  <a:pt x="279046" y="99442"/>
                </a:lnTo>
                <a:lnTo>
                  <a:pt x="303075" y="81785"/>
                </a:lnTo>
                <a:lnTo>
                  <a:pt x="322761" y="53606"/>
                </a:lnTo>
                <a:lnTo>
                  <a:pt x="334006" y="31081"/>
                </a:lnTo>
                <a:lnTo>
                  <a:pt x="345492" y="13461"/>
                </a:lnTo>
                <a:lnTo>
                  <a:pt x="365902" y="0"/>
                </a:lnTo>
                <a:lnTo>
                  <a:pt x="399671" y="5089"/>
                </a:lnTo>
                <a:lnTo>
                  <a:pt x="437870" y="31404"/>
                </a:lnTo>
                <a:lnTo>
                  <a:pt x="469128" y="60625"/>
                </a:lnTo>
                <a:lnTo>
                  <a:pt x="482074" y="74437"/>
                </a:lnTo>
                <a:lnTo>
                  <a:pt x="368812" y="221670"/>
                </a:lnTo>
                <a:lnTo>
                  <a:pt x="83784" y="437501"/>
                </a:lnTo>
                <a:close/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4" name="object 314"/>
          <p:cNvSpPr/>
          <p:nvPr/>
        </p:nvSpPr>
        <p:spPr>
          <a:xfrm>
            <a:off x="894946" y="1286996"/>
            <a:ext cx="778510" cy="2553970"/>
          </a:xfrm>
          <a:custGeom>
            <a:avLst/>
            <a:gdLst/>
            <a:ahLst/>
            <a:cxnLst/>
            <a:rect l="l" t="t" r="r" b="b"/>
            <a:pathLst>
              <a:path w="778510" h="2553970">
                <a:moveTo>
                  <a:pt x="11692" y="0"/>
                </a:moveTo>
                <a:lnTo>
                  <a:pt x="0" y="2550006"/>
                </a:lnTo>
                <a:lnTo>
                  <a:pt x="766565" y="2553519"/>
                </a:lnTo>
                <a:lnTo>
                  <a:pt x="778262" y="3514"/>
                </a:lnTo>
                <a:lnTo>
                  <a:pt x="11692" y="0"/>
                </a:lnTo>
                <a:close/>
              </a:path>
            </a:pathLst>
          </a:custGeom>
          <a:solidFill>
            <a:srgbClr val="FEB75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5" name="object 315"/>
          <p:cNvSpPr/>
          <p:nvPr/>
        </p:nvSpPr>
        <p:spPr>
          <a:xfrm>
            <a:off x="894946" y="1286996"/>
            <a:ext cx="778510" cy="2553970"/>
          </a:xfrm>
          <a:custGeom>
            <a:avLst/>
            <a:gdLst/>
            <a:ahLst/>
            <a:cxnLst/>
            <a:rect l="l" t="t" r="r" b="b"/>
            <a:pathLst>
              <a:path w="778510" h="2553970">
                <a:moveTo>
                  <a:pt x="0" y="2550006"/>
                </a:moveTo>
                <a:lnTo>
                  <a:pt x="11692" y="0"/>
                </a:lnTo>
                <a:lnTo>
                  <a:pt x="778262" y="3514"/>
                </a:lnTo>
                <a:lnTo>
                  <a:pt x="766565" y="2553519"/>
                </a:lnTo>
                <a:lnTo>
                  <a:pt x="0" y="2550006"/>
                </a:lnTo>
                <a:close/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6" name="object 316"/>
          <p:cNvSpPr/>
          <p:nvPr/>
        </p:nvSpPr>
        <p:spPr>
          <a:xfrm>
            <a:off x="888353" y="3641809"/>
            <a:ext cx="163235" cy="197637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7" name="object 317"/>
          <p:cNvSpPr/>
          <p:nvPr/>
        </p:nvSpPr>
        <p:spPr>
          <a:xfrm>
            <a:off x="1186480" y="3643228"/>
            <a:ext cx="189903" cy="197708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8" name="object 318"/>
          <p:cNvSpPr/>
          <p:nvPr/>
        </p:nvSpPr>
        <p:spPr>
          <a:xfrm>
            <a:off x="1500051" y="3644625"/>
            <a:ext cx="164843" cy="19762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9" name="object 319"/>
          <p:cNvSpPr/>
          <p:nvPr/>
        </p:nvSpPr>
        <p:spPr>
          <a:xfrm>
            <a:off x="904306" y="1285336"/>
            <a:ext cx="168846" cy="197726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0" name="object 320"/>
          <p:cNvSpPr/>
          <p:nvPr/>
        </p:nvSpPr>
        <p:spPr>
          <a:xfrm>
            <a:off x="1196967" y="1286682"/>
            <a:ext cx="190228" cy="197784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1" name="object 321"/>
          <p:cNvSpPr/>
          <p:nvPr/>
        </p:nvSpPr>
        <p:spPr>
          <a:xfrm>
            <a:off x="1510861" y="1288118"/>
            <a:ext cx="164895" cy="197719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2" name="object 322"/>
          <p:cNvSpPr/>
          <p:nvPr/>
        </p:nvSpPr>
        <p:spPr>
          <a:xfrm>
            <a:off x="840300" y="1286330"/>
            <a:ext cx="64769" cy="2550160"/>
          </a:xfrm>
          <a:custGeom>
            <a:avLst/>
            <a:gdLst/>
            <a:ahLst/>
            <a:cxnLst/>
            <a:rect l="l" t="t" r="r" b="b"/>
            <a:pathLst>
              <a:path w="64769" h="2550160">
                <a:moveTo>
                  <a:pt x="11690" y="0"/>
                </a:moveTo>
                <a:lnTo>
                  <a:pt x="0" y="2549455"/>
                </a:lnTo>
                <a:lnTo>
                  <a:pt x="52913" y="2549696"/>
                </a:lnTo>
                <a:lnTo>
                  <a:pt x="64602" y="243"/>
                </a:lnTo>
                <a:lnTo>
                  <a:pt x="11690" y="0"/>
                </a:lnTo>
                <a:close/>
              </a:path>
            </a:pathLst>
          </a:custGeom>
          <a:solidFill>
            <a:srgbClr val="DD2B1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3" name="object 323"/>
          <p:cNvSpPr/>
          <p:nvPr/>
        </p:nvSpPr>
        <p:spPr>
          <a:xfrm>
            <a:off x="840300" y="1286330"/>
            <a:ext cx="64769" cy="2550160"/>
          </a:xfrm>
          <a:custGeom>
            <a:avLst/>
            <a:gdLst/>
            <a:ahLst/>
            <a:cxnLst/>
            <a:rect l="l" t="t" r="r" b="b"/>
            <a:pathLst>
              <a:path w="64769" h="2550160">
                <a:moveTo>
                  <a:pt x="52913" y="2549696"/>
                </a:moveTo>
                <a:lnTo>
                  <a:pt x="64602" y="243"/>
                </a:lnTo>
                <a:lnTo>
                  <a:pt x="11690" y="0"/>
                </a:lnTo>
                <a:lnTo>
                  <a:pt x="0" y="2549455"/>
                </a:lnTo>
                <a:lnTo>
                  <a:pt x="52913" y="2549696"/>
                </a:lnTo>
                <a:close/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4" name="object 324"/>
          <p:cNvSpPr/>
          <p:nvPr/>
        </p:nvSpPr>
        <p:spPr>
          <a:xfrm>
            <a:off x="866380" y="2991233"/>
            <a:ext cx="64769" cy="424180"/>
          </a:xfrm>
          <a:custGeom>
            <a:avLst/>
            <a:gdLst/>
            <a:ahLst/>
            <a:cxnLst/>
            <a:rect l="l" t="t" r="r" b="b"/>
            <a:pathLst>
              <a:path w="64769" h="424179">
                <a:moveTo>
                  <a:pt x="3797" y="0"/>
                </a:moveTo>
                <a:lnTo>
                  <a:pt x="1921" y="1856"/>
                </a:lnTo>
                <a:lnTo>
                  <a:pt x="0" y="421552"/>
                </a:lnTo>
                <a:lnTo>
                  <a:pt x="1856" y="423428"/>
                </a:lnTo>
                <a:lnTo>
                  <a:pt x="60393" y="423697"/>
                </a:lnTo>
                <a:lnTo>
                  <a:pt x="62269" y="421840"/>
                </a:lnTo>
                <a:lnTo>
                  <a:pt x="64190" y="2141"/>
                </a:lnTo>
                <a:lnTo>
                  <a:pt x="62334" y="269"/>
                </a:lnTo>
                <a:lnTo>
                  <a:pt x="3797" y="0"/>
                </a:lnTo>
                <a:close/>
              </a:path>
            </a:pathLst>
          </a:custGeom>
          <a:solidFill>
            <a:srgbClr val="EC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5" name="object 325"/>
          <p:cNvSpPr/>
          <p:nvPr/>
        </p:nvSpPr>
        <p:spPr>
          <a:xfrm>
            <a:off x="866380" y="2991233"/>
            <a:ext cx="64769" cy="424180"/>
          </a:xfrm>
          <a:custGeom>
            <a:avLst/>
            <a:gdLst/>
            <a:ahLst/>
            <a:cxnLst/>
            <a:rect l="l" t="t" r="r" b="b"/>
            <a:pathLst>
              <a:path w="64769" h="424179">
                <a:moveTo>
                  <a:pt x="10" y="419270"/>
                </a:moveTo>
                <a:lnTo>
                  <a:pt x="1911" y="4142"/>
                </a:lnTo>
                <a:lnTo>
                  <a:pt x="1921" y="1856"/>
                </a:lnTo>
                <a:lnTo>
                  <a:pt x="3797" y="0"/>
                </a:lnTo>
                <a:lnTo>
                  <a:pt x="6083" y="10"/>
                </a:lnTo>
                <a:lnTo>
                  <a:pt x="60048" y="259"/>
                </a:lnTo>
                <a:lnTo>
                  <a:pt x="62334" y="269"/>
                </a:lnTo>
                <a:lnTo>
                  <a:pt x="64190" y="2141"/>
                </a:lnTo>
                <a:lnTo>
                  <a:pt x="64180" y="4427"/>
                </a:lnTo>
                <a:lnTo>
                  <a:pt x="62275" y="419554"/>
                </a:lnTo>
                <a:lnTo>
                  <a:pt x="62269" y="421840"/>
                </a:lnTo>
                <a:lnTo>
                  <a:pt x="60393" y="423697"/>
                </a:lnTo>
                <a:lnTo>
                  <a:pt x="58107" y="423687"/>
                </a:lnTo>
                <a:lnTo>
                  <a:pt x="4140" y="423438"/>
                </a:lnTo>
                <a:lnTo>
                  <a:pt x="1856" y="423428"/>
                </a:lnTo>
                <a:lnTo>
                  <a:pt x="0" y="421552"/>
                </a:lnTo>
                <a:lnTo>
                  <a:pt x="10" y="419270"/>
                </a:lnTo>
                <a:close/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6" name="object 326"/>
          <p:cNvSpPr/>
          <p:nvPr/>
        </p:nvSpPr>
        <p:spPr>
          <a:xfrm>
            <a:off x="866537" y="3312644"/>
            <a:ext cx="62230" cy="635"/>
          </a:xfrm>
          <a:custGeom>
            <a:avLst/>
            <a:gdLst/>
            <a:ahLst/>
            <a:cxnLst/>
            <a:rect l="l" t="t" r="r" b="b"/>
            <a:pathLst>
              <a:path w="62230" h="635">
                <a:moveTo>
                  <a:pt x="0" y="0"/>
                </a:moveTo>
                <a:lnTo>
                  <a:pt x="61974" y="283"/>
                </a:lnTo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7" name="object 327"/>
          <p:cNvSpPr/>
          <p:nvPr/>
        </p:nvSpPr>
        <p:spPr>
          <a:xfrm>
            <a:off x="867049" y="3201325"/>
            <a:ext cx="62230" cy="635"/>
          </a:xfrm>
          <a:custGeom>
            <a:avLst/>
            <a:gdLst/>
            <a:ahLst/>
            <a:cxnLst/>
            <a:rect l="l" t="t" r="r" b="b"/>
            <a:pathLst>
              <a:path w="62230" h="635">
                <a:moveTo>
                  <a:pt x="0" y="0"/>
                </a:moveTo>
                <a:lnTo>
                  <a:pt x="61969" y="280"/>
                </a:lnTo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8" name="object 328"/>
          <p:cNvSpPr/>
          <p:nvPr/>
        </p:nvSpPr>
        <p:spPr>
          <a:xfrm>
            <a:off x="867506" y="3101479"/>
            <a:ext cx="62230" cy="635"/>
          </a:xfrm>
          <a:custGeom>
            <a:avLst/>
            <a:gdLst/>
            <a:ahLst/>
            <a:cxnLst/>
            <a:rect l="l" t="t" r="r" b="b"/>
            <a:pathLst>
              <a:path w="62230" h="635">
                <a:moveTo>
                  <a:pt x="0" y="0"/>
                </a:moveTo>
                <a:lnTo>
                  <a:pt x="61973" y="284"/>
                </a:lnTo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9" name="object 329"/>
          <p:cNvSpPr/>
          <p:nvPr/>
        </p:nvSpPr>
        <p:spPr>
          <a:xfrm>
            <a:off x="871937" y="1779065"/>
            <a:ext cx="64769" cy="424180"/>
          </a:xfrm>
          <a:custGeom>
            <a:avLst/>
            <a:gdLst/>
            <a:ahLst/>
            <a:cxnLst/>
            <a:rect l="l" t="t" r="r" b="b"/>
            <a:pathLst>
              <a:path w="64769" h="424180">
                <a:moveTo>
                  <a:pt x="3798" y="0"/>
                </a:moveTo>
                <a:lnTo>
                  <a:pt x="1922" y="1858"/>
                </a:lnTo>
                <a:lnTo>
                  <a:pt x="0" y="421553"/>
                </a:lnTo>
                <a:lnTo>
                  <a:pt x="1858" y="423429"/>
                </a:lnTo>
                <a:lnTo>
                  <a:pt x="60393" y="423694"/>
                </a:lnTo>
                <a:lnTo>
                  <a:pt x="62269" y="421838"/>
                </a:lnTo>
                <a:lnTo>
                  <a:pt x="64192" y="2142"/>
                </a:lnTo>
                <a:lnTo>
                  <a:pt x="62334" y="266"/>
                </a:lnTo>
                <a:lnTo>
                  <a:pt x="3798" y="0"/>
                </a:lnTo>
                <a:close/>
              </a:path>
            </a:pathLst>
          </a:custGeom>
          <a:solidFill>
            <a:srgbClr val="EC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0" name="object 330"/>
          <p:cNvSpPr/>
          <p:nvPr/>
        </p:nvSpPr>
        <p:spPr>
          <a:xfrm>
            <a:off x="871937" y="1779065"/>
            <a:ext cx="64769" cy="424180"/>
          </a:xfrm>
          <a:custGeom>
            <a:avLst/>
            <a:gdLst/>
            <a:ahLst/>
            <a:cxnLst/>
            <a:rect l="l" t="t" r="r" b="b"/>
            <a:pathLst>
              <a:path w="64769" h="424180">
                <a:moveTo>
                  <a:pt x="11" y="419267"/>
                </a:moveTo>
                <a:lnTo>
                  <a:pt x="1912" y="4140"/>
                </a:lnTo>
                <a:lnTo>
                  <a:pt x="1922" y="1858"/>
                </a:lnTo>
                <a:lnTo>
                  <a:pt x="3798" y="0"/>
                </a:lnTo>
                <a:lnTo>
                  <a:pt x="6084" y="11"/>
                </a:lnTo>
                <a:lnTo>
                  <a:pt x="60051" y="256"/>
                </a:lnTo>
                <a:lnTo>
                  <a:pt x="62334" y="266"/>
                </a:lnTo>
                <a:lnTo>
                  <a:pt x="64192" y="2142"/>
                </a:lnTo>
                <a:lnTo>
                  <a:pt x="64180" y="4428"/>
                </a:lnTo>
                <a:lnTo>
                  <a:pt x="62280" y="419555"/>
                </a:lnTo>
                <a:lnTo>
                  <a:pt x="62269" y="421838"/>
                </a:lnTo>
                <a:lnTo>
                  <a:pt x="60393" y="423694"/>
                </a:lnTo>
                <a:lnTo>
                  <a:pt x="58107" y="423684"/>
                </a:lnTo>
                <a:lnTo>
                  <a:pt x="4140" y="423439"/>
                </a:lnTo>
                <a:lnTo>
                  <a:pt x="1858" y="423429"/>
                </a:lnTo>
                <a:lnTo>
                  <a:pt x="0" y="421553"/>
                </a:lnTo>
                <a:lnTo>
                  <a:pt x="11" y="419267"/>
                </a:lnTo>
                <a:close/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1" name="object 331"/>
          <p:cNvSpPr/>
          <p:nvPr/>
        </p:nvSpPr>
        <p:spPr>
          <a:xfrm>
            <a:off x="872096" y="2100476"/>
            <a:ext cx="62230" cy="635"/>
          </a:xfrm>
          <a:custGeom>
            <a:avLst/>
            <a:gdLst/>
            <a:ahLst/>
            <a:cxnLst/>
            <a:rect l="l" t="t" r="r" b="b"/>
            <a:pathLst>
              <a:path w="62230" h="635">
                <a:moveTo>
                  <a:pt x="0" y="0"/>
                </a:moveTo>
                <a:lnTo>
                  <a:pt x="61974" y="284"/>
                </a:lnTo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2" name="object 332"/>
          <p:cNvSpPr/>
          <p:nvPr/>
        </p:nvSpPr>
        <p:spPr>
          <a:xfrm>
            <a:off x="872608" y="1989154"/>
            <a:ext cx="62230" cy="635"/>
          </a:xfrm>
          <a:custGeom>
            <a:avLst/>
            <a:gdLst/>
            <a:ahLst/>
            <a:cxnLst/>
            <a:rect l="l" t="t" r="r" b="b"/>
            <a:pathLst>
              <a:path w="62230" h="635">
                <a:moveTo>
                  <a:pt x="0" y="0"/>
                </a:moveTo>
                <a:lnTo>
                  <a:pt x="61973" y="284"/>
                </a:lnTo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3" name="object 333"/>
          <p:cNvSpPr/>
          <p:nvPr/>
        </p:nvSpPr>
        <p:spPr>
          <a:xfrm>
            <a:off x="873065" y="1889308"/>
            <a:ext cx="62230" cy="635"/>
          </a:xfrm>
          <a:custGeom>
            <a:avLst/>
            <a:gdLst/>
            <a:ahLst/>
            <a:cxnLst/>
            <a:rect l="l" t="t" r="r" b="b"/>
            <a:pathLst>
              <a:path w="62230" h="635">
                <a:moveTo>
                  <a:pt x="0" y="0"/>
                </a:moveTo>
                <a:lnTo>
                  <a:pt x="61973" y="284"/>
                </a:lnTo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4" name="object 334"/>
          <p:cNvSpPr txBox="1"/>
          <p:nvPr/>
        </p:nvSpPr>
        <p:spPr>
          <a:xfrm>
            <a:off x="2278869" y="2765921"/>
            <a:ext cx="2174875" cy="1170940"/>
          </a:xfrm>
          <a:prstGeom prst="rect">
            <a:avLst/>
          </a:prstGeom>
        </p:spPr>
        <p:txBody>
          <a:bodyPr vert="horz" wrap="square" lIns="0" tIns="26034" rIns="0" bIns="0" rtlCol="0">
            <a:spAutoFit/>
          </a:bodyPr>
          <a:lstStyle/>
          <a:p>
            <a:pPr marR="5080" algn="ctr">
              <a:lnSpc>
                <a:spcPts val="1120"/>
              </a:lnSpc>
              <a:spcBef>
                <a:spcPts val="204"/>
              </a:spcBef>
            </a:pPr>
            <a:r>
              <a:rPr sz="1000" spc="-5" dirty="0">
                <a:solidFill>
                  <a:srgbClr val="151616"/>
                </a:solidFill>
                <a:latin typeface="Arial"/>
                <a:cs typeface="Arial"/>
              </a:rPr>
              <a:t>MECHANICAL </a:t>
            </a:r>
            <a:r>
              <a:rPr sz="1000" dirty="0">
                <a:solidFill>
                  <a:srgbClr val="151616"/>
                </a:solidFill>
                <a:latin typeface="Arial"/>
                <a:cs typeface="Arial"/>
              </a:rPr>
              <a:t>/ ELECTRONIC</a:t>
            </a:r>
            <a:r>
              <a:rPr sz="1000" spc="-8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151616"/>
                </a:solidFill>
                <a:latin typeface="Arial"/>
                <a:cs typeface="Arial"/>
              </a:rPr>
              <a:t>GAME  UNDERGOING </a:t>
            </a:r>
            <a:r>
              <a:rPr sz="1000" spc="-5" dirty="0">
                <a:solidFill>
                  <a:srgbClr val="151616"/>
                </a:solidFill>
                <a:latin typeface="Arial"/>
                <a:cs typeface="Arial"/>
              </a:rPr>
              <a:t>TOLERANCE  </a:t>
            </a:r>
            <a:r>
              <a:rPr sz="1000" dirty="0">
                <a:solidFill>
                  <a:srgbClr val="151616"/>
                </a:solidFill>
                <a:latin typeface="Arial"/>
                <a:cs typeface="Arial"/>
              </a:rPr>
              <a:t>TESTING.</a:t>
            </a:r>
            <a:endParaRPr sz="1000">
              <a:latin typeface="Arial"/>
              <a:cs typeface="Arial"/>
            </a:endParaRPr>
          </a:p>
          <a:p>
            <a:pPr marL="22860" marR="26034" indent="-2540" algn="ctr">
              <a:lnSpc>
                <a:spcPts val="1120"/>
              </a:lnSpc>
              <a:spcBef>
                <a:spcPts val="1105"/>
              </a:spcBef>
            </a:pPr>
            <a:r>
              <a:rPr sz="1000" dirty="0">
                <a:solidFill>
                  <a:srgbClr val="151616"/>
                </a:solidFill>
                <a:latin typeface="Arial"/>
                <a:cs typeface="Arial"/>
              </a:rPr>
              <a:t>THE MEASUREMENTS ARE</a:t>
            </a:r>
            <a:r>
              <a:rPr sz="1000" spc="-14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151616"/>
                </a:solidFill>
                <a:latin typeface="Arial"/>
                <a:cs typeface="Arial"/>
              </a:rPr>
              <a:t>BEING  </a:t>
            </a:r>
            <a:r>
              <a:rPr sz="1000" spc="-5" dirty="0">
                <a:solidFill>
                  <a:srgbClr val="151616"/>
                </a:solidFill>
                <a:latin typeface="Arial"/>
                <a:cs typeface="Arial"/>
              </a:rPr>
              <a:t>CHECKED </a:t>
            </a:r>
            <a:r>
              <a:rPr sz="1000" spc="-10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1000" spc="-5" dirty="0">
                <a:solidFill>
                  <a:srgbClr val="151616"/>
                </a:solidFill>
                <a:latin typeface="Arial"/>
                <a:cs typeface="Arial"/>
              </a:rPr>
              <a:t>ENSURE </a:t>
            </a:r>
            <a:r>
              <a:rPr sz="1000" spc="-20" dirty="0">
                <a:solidFill>
                  <a:srgbClr val="151616"/>
                </a:solidFill>
                <a:latin typeface="Arial"/>
                <a:cs typeface="Arial"/>
              </a:rPr>
              <a:t>THAT</a:t>
            </a:r>
            <a:r>
              <a:rPr sz="1000" spc="-9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151616"/>
                </a:solidFill>
                <a:latin typeface="Arial"/>
                <a:cs typeface="Arial"/>
              </a:rPr>
              <a:t>THEY  ARE THE SAME AS ON THE  WORKING</a:t>
            </a:r>
            <a:r>
              <a:rPr sz="1000" spc="-10" dirty="0">
                <a:solidFill>
                  <a:srgbClr val="151616"/>
                </a:solidFill>
                <a:latin typeface="Arial"/>
                <a:cs typeface="Arial"/>
              </a:rPr>
              <a:t> DRAWING</a:t>
            </a:r>
            <a:endParaRPr sz="1000">
              <a:latin typeface="Arial"/>
              <a:cs typeface="Arial"/>
            </a:endParaRPr>
          </a:p>
        </p:txBody>
      </p:sp>
      <p:sp>
        <p:nvSpPr>
          <p:cNvPr id="338" name="object 338"/>
          <p:cNvSpPr txBox="1"/>
          <p:nvPr/>
        </p:nvSpPr>
        <p:spPr>
          <a:xfrm>
            <a:off x="7237108" y="7348639"/>
            <a:ext cx="2862580" cy="187960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0"/>
              </a:spcBef>
              <a:tabLst>
                <a:tab pos="2057400" algn="l"/>
              </a:tabLst>
            </a:pPr>
            <a:r>
              <a:rPr sz="900" spc="5" dirty="0">
                <a:solidFill>
                  <a:srgbClr val="3C2B98"/>
                </a:solidFill>
                <a:latin typeface="Arial"/>
                <a:cs typeface="Arial"/>
                <a:hlinkClick r:id="rId14"/>
              </a:rPr>
              <a:t>www.technologystudent.com</a:t>
            </a:r>
            <a:r>
              <a:rPr sz="900" spc="25" dirty="0">
                <a:solidFill>
                  <a:srgbClr val="3C2B98"/>
                </a:solidFill>
                <a:latin typeface="Arial"/>
                <a:cs typeface="Arial"/>
                <a:hlinkClick r:id="rId14"/>
              </a:rPr>
              <a:t> </a:t>
            </a:r>
            <a:r>
              <a:rPr sz="900" spc="15" dirty="0">
                <a:solidFill>
                  <a:srgbClr val="3C2B98"/>
                </a:solidFill>
                <a:latin typeface="Arial"/>
                <a:cs typeface="Arial"/>
              </a:rPr>
              <a:t>©</a:t>
            </a:r>
            <a:r>
              <a:rPr sz="900" spc="25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900" spc="10" dirty="0">
                <a:solidFill>
                  <a:srgbClr val="3C2B98"/>
                </a:solidFill>
                <a:latin typeface="Arial"/>
                <a:cs typeface="Arial"/>
              </a:rPr>
              <a:t>2018	</a:t>
            </a:r>
            <a:r>
              <a:rPr sz="900" dirty="0">
                <a:solidFill>
                  <a:srgbClr val="3C2B98"/>
                </a:solidFill>
                <a:latin typeface="Arial"/>
                <a:cs typeface="Arial"/>
              </a:rPr>
              <a:t>V.Ryan </a:t>
            </a:r>
            <a:r>
              <a:rPr sz="900" spc="15" dirty="0">
                <a:solidFill>
                  <a:srgbClr val="3C2B98"/>
                </a:solidFill>
                <a:latin typeface="Arial"/>
                <a:cs typeface="Arial"/>
              </a:rPr>
              <a:t>©</a:t>
            </a:r>
            <a:r>
              <a:rPr sz="900" spc="-60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900" spc="10" dirty="0">
                <a:solidFill>
                  <a:srgbClr val="3C2B98"/>
                </a:solidFill>
                <a:latin typeface="Arial"/>
                <a:cs typeface="Arial"/>
              </a:rPr>
              <a:t>2018</a:t>
            </a:r>
            <a:endParaRPr sz="900">
              <a:latin typeface="Arial"/>
              <a:cs typeface="Arial"/>
            </a:endParaRPr>
          </a:p>
        </p:txBody>
      </p:sp>
      <p:sp>
        <p:nvSpPr>
          <p:cNvPr id="339" name="object 339"/>
          <p:cNvSpPr txBox="1"/>
          <p:nvPr/>
        </p:nvSpPr>
        <p:spPr>
          <a:xfrm>
            <a:off x="726078" y="7369481"/>
            <a:ext cx="3169285" cy="187325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0"/>
              </a:spcBef>
            </a:pPr>
            <a:r>
              <a:rPr sz="900" spc="35" dirty="0">
                <a:solidFill>
                  <a:srgbClr val="3C2B98"/>
                </a:solidFill>
                <a:latin typeface="Arial"/>
                <a:cs typeface="Arial"/>
              </a:rPr>
              <a:t>WORLD </a:t>
            </a:r>
            <a:r>
              <a:rPr sz="900" spc="30" dirty="0">
                <a:solidFill>
                  <a:srgbClr val="3C2B98"/>
                </a:solidFill>
                <a:latin typeface="Arial"/>
                <a:cs typeface="Arial"/>
              </a:rPr>
              <a:t>ASSOCIATION OF </a:t>
            </a:r>
            <a:r>
              <a:rPr sz="900" spc="40" dirty="0">
                <a:solidFill>
                  <a:srgbClr val="3C2B98"/>
                </a:solidFill>
                <a:latin typeface="Arial"/>
                <a:cs typeface="Arial"/>
              </a:rPr>
              <a:t>TECHNOLOGY </a:t>
            </a:r>
            <a:r>
              <a:rPr sz="900" spc="35" dirty="0">
                <a:solidFill>
                  <a:srgbClr val="3C2B98"/>
                </a:solidFill>
                <a:latin typeface="Arial"/>
                <a:cs typeface="Arial"/>
              </a:rPr>
              <a:t>TEACHERS</a:t>
            </a:r>
            <a:endParaRPr sz="900">
              <a:latin typeface="Arial"/>
              <a:cs typeface="Arial"/>
            </a:endParaRPr>
          </a:p>
        </p:txBody>
      </p:sp>
      <p:sp>
        <p:nvSpPr>
          <p:cNvPr id="340" name="object 340"/>
          <p:cNvSpPr txBox="1"/>
          <p:nvPr/>
        </p:nvSpPr>
        <p:spPr>
          <a:xfrm>
            <a:off x="4093334" y="7366521"/>
            <a:ext cx="2849245" cy="187325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0"/>
              </a:spcBef>
            </a:pPr>
            <a:r>
              <a:rPr sz="900" spc="5" dirty="0">
                <a:solidFill>
                  <a:srgbClr val="3C2B98"/>
                </a:solidFill>
                <a:latin typeface="Arial"/>
                <a:cs typeface="Arial"/>
                <a:hlinkClick r:id="rId15"/>
              </a:rPr>
              <a:t>https://www.facebook.com/groups/254963448192823/</a:t>
            </a:r>
            <a:endParaRPr sz="900">
              <a:latin typeface="Arial"/>
              <a:cs typeface="Arial"/>
            </a:endParaRPr>
          </a:p>
        </p:txBody>
      </p:sp>
      <p:sp>
        <p:nvSpPr>
          <p:cNvPr id="335" name="object 335"/>
          <p:cNvSpPr txBox="1"/>
          <p:nvPr/>
        </p:nvSpPr>
        <p:spPr>
          <a:xfrm>
            <a:off x="5093077" y="2661290"/>
            <a:ext cx="138430" cy="1990725"/>
          </a:xfrm>
          <a:prstGeom prst="rect">
            <a:avLst/>
          </a:prstGeom>
        </p:spPr>
        <p:txBody>
          <a:bodyPr vert="vert270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650" spc="-5" dirty="0">
                <a:solidFill>
                  <a:srgbClr val="3C2B98"/>
                </a:solidFill>
                <a:latin typeface="Arial"/>
                <a:cs typeface="Arial"/>
                <a:hlinkClick r:id="rId15"/>
              </a:rPr>
              <a:t>https://www.facebook.com/groups/254963448192823/</a:t>
            </a:r>
            <a:endParaRPr sz="650">
              <a:latin typeface="Arial"/>
              <a:cs typeface="Arial"/>
            </a:endParaRPr>
          </a:p>
        </p:txBody>
      </p:sp>
      <p:sp>
        <p:nvSpPr>
          <p:cNvPr id="336" name="object 336"/>
          <p:cNvSpPr txBox="1"/>
          <p:nvPr/>
        </p:nvSpPr>
        <p:spPr>
          <a:xfrm>
            <a:off x="5095136" y="4782494"/>
            <a:ext cx="138430" cy="2213610"/>
          </a:xfrm>
          <a:prstGeom prst="rect">
            <a:avLst/>
          </a:prstGeom>
        </p:spPr>
        <p:txBody>
          <a:bodyPr vert="vert270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650" spc="5" dirty="0">
                <a:solidFill>
                  <a:srgbClr val="3C2B98"/>
                </a:solidFill>
                <a:latin typeface="Arial"/>
                <a:cs typeface="Arial"/>
              </a:rPr>
              <a:t>WORLD </a:t>
            </a:r>
            <a:r>
              <a:rPr sz="650" spc="0" dirty="0">
                <a:solidFill>
                  <a:srgbClr val="3C2B98"/>
                </a:solidFill>
                <a:latin typeface="Arial"/>
                <a:cs typeface="Arial"/>
              </a:rPr>
              <a:t>ASSOCIATION OF </a:t>
            </a:r>
            <a:r>
              <a:rPr sz="650" spc="5" dirty="0">
                <a:solidFill>
                  <a:srgbClr val="3C2B98"/>
                </a:solidFill>
                <a:latin typeface="Arial"/>
                <a:cs typeface="Arial"/>
              </a:rPr>
              <a:t>TECHNOLOGY</a:t>
            </a:r>
            <a:r>
              <a:rPr sz="650" spc="100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650" spc="5" dirty="0">
                <a:solidFill>
                  <a:srgbClr val="3C2B98"/>
                </a:solidFill>
                <a:latin typeface="Arial"/>
                <a:cs typeface="Arial"/>
              </a:rPr>
              <a:t>TEACHERS</a:t>
            </a:r>
            <a:endParaRPr sz="650">
              <a:latin typeface="Arial"/>
              <a:cs typeface="Arial"/>
            </a:endParaRPr>
          </a:p>
        </p:txBody>
      </p:sp>
      <p:sp>
        <p:nvSpPr>
          <p:cNvPr id="337" name="object 337"/>
          <p:cNvSpPr txBox="1"/>
          <p:nvPr/>
        </p:nvSpPr>
        <p:spPr>
          <a:xfrm>
            <a:off x="5080641" y="463457"/>
            <a:ext cx="138430" cy="2000250"/>
          </a:xfrm>
          <a:prstGeom prst="rect">
            <a:avLst/>
          </a:prstGeom>
        </p:spPr>
        <p:txBody>
          <a:bodyPr vert="vert270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650" spc="-5" dirty="0">
                <a:solidFill>
                  <a:srgbClr val="3C2B98"/>
                </a:solidFill>
                <a:latin typeface="Arial"/>
                <a:cs typeface="Arial"/>
                <a:hlinkClick r:id="rId14"/>
              </a:rPr>
              <a:t>www</a:t>
            </a:r>
            <a:r>
              <a:rPr sz="650" spc="-5" dirty="0">
                <a:solidFill>
                  <a:srgbClr val="3C2B98"/>
                </a:solidFill>
                <a:latin typeface="Arial"/>
                <a:cs typeface="Arial"/>
              </a:rPr>
              <a:t>.technologystudent.com © 2018 </a:t>
            </a:r>
            <a:r>
              <a:rPr sz="650" spc="-15" dirty="0">
                <a:solidFill>
                  <a:srgbClr val="3C2B98"/>
                </a:solidFill>
                <a:latin typeface="Arial"/>
                <a:cs typeface="Arial"/>
              </a:rPr>
              <a:t>V.Ryan </a:t>
            </a:r>
            <a:r>
              <a:rPr sz="650" spc="-5" dirty="0">
                <a:solidFill>
                  <a:srgbClr val="3C2B98"/>
                </a:solidFill>
                <a:latin typeface="Arial"/>
                <a:cs typeface="Arial"/>
              </a:rPr>
              <a:t>©</a:t>
            </a:r>
            <a:r>
              <a:rPr sz="650" spc="25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3C2B98"/>
                </a:solidFill>
                <a:latin typeface="Arial"/>
                <a:cs typeface="Arial"/>
              </a:rPr>
              <a:t>2018</a:t>
            </a:r>
            <a:endParaRPr sz="6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6986" y="86957"/>
            <a:ext cx="10465435" cy="7366634"/>
          </a:xfrm>
          <a:custGeom>
            <a:avLst/>
            <a:gdLst/>
            <a:ahLst/>
            <a:cxnLst/>
            <a:rect l="l" t="t" r="r" b="b"/>
            <a:pathLst>
              <a:path w="10465435" h="7366634">
                <a:moveTo>
                  <a:pt x="0" y="0"/>
                </a:moveTo>
                <a:lnTo>
                  <a:pt x="10464866" y="0"/>
                </a:lnTo>
                <a:lnTo>
                  <a:pt x="10464866" y="7366045"/>
                </a:lnTo>
                <a:lnTo>
                  <a:pt x="0" y="7366045"/>
                </a:lnTo>
                <a:lnTo>
                  <a:pt x="0" y="0"/>
                </a:lnTo>
                <a:close/>
              </a:path>
            </a:pathLst>
          </a:custGeom>
          <a:solidFill>
            <a:srgbClr val="F9F5A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12796" y="242376"/>
            <a:ext cx="10249535" cy="7087234"/>
          </a:xfrm>
          <a:custGeom>
            <a:avLst/>
            <a:gdLst/>
            <a:ahLst/>
            <a:cxnLst/>
            <a:rect l="l" t="t" r="r" b="b"/>
            <a:pathLst>
              <a:path w="10249535" h="7087234">
                <a:moveTo>
                  <a:pt x="0" y="0"/>
                </a:moveTo>
                <a:lnTo>
                  <a:pt x="10248905" y="0"/>
                </a:lnTo>
                <a:lnTo>
                  <a:pt x="10248905" y="7086603"/>
                </a:lnTo>
                <a:lnTo>
                  <a:pt x="0" y="7086603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483134" y="532298"/>
            <a:ext cx="5911215" cy="3492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1275"/>
              </a:lnSpc>
              <a:spcBef>
                <a:spcPts val="100"/>
              </a:spcBef>
            </a:pPr>
            <a:r>
              <a:rPr sz="1100" i="1" dirty="0">
                <a:solidFill>
                  <a:srgbClr val="151616"/>
                </a:solidFill>
                <a:latin typeface="Arial"/>
                <a:cs typeface="Arial"/>
              </a:rPr>
              <a:t>My Product </a:t>
            </a:r>
            <a:r>
              <a:rPr sz="1100" i="1" spc="-5" dirty="0">
                <a:solidFill>
                  <a:srgbClr val="151616"/>
                </a:solidFill>
                <a:latin typeface="Arial"/>
                <a:cs typeface="Arial"/>
              </a:rPr>
              <a:t>Specification is written </a:t>
            </a:r>
            <a:r>
              <a:rPr sz="1100" i="1" spc="-15" dirty="0">
                <a:solidFill>
                  <a:srgbClr val="151616"/>
                </a:solidFill>
                <a:latin typeface="Arial"/>
                <a:cs typeface="Arial"/>
              </a:rPr>
              <a:t>below. </a:t>
            </a:r>
            <a:r>
              <a:rPr sz="1100" i="1" dirty="0">
                <a:solidFill>
                  <a:srgbClr val="151616"/>
                </a:solidFill>
                <a:latin typeface="Arial"/>
                <a:cs typeface="Arial"/>
              </a:rPr>
              <a:t>It </a:t>
            </a:r>
            <a:r>
              <a:rPr sz="1100" i="1" spc="-5" dirty="0">
                <a:solidFill>
                  <a:srgbClr val="151616"/>
                </a:solidFill>
                <a:latin typeface="Arial"/>
                <a:cs typeface="Arial"/>
              </a:rPr>
              <a:t>is a check list </a:t>
            </a:r>
            <a:r>
              <a:rPr sz="1100" i="1" dirty="0">
                <a:solidFill>
                  <a:srgbClr val="151616"/>
                </a:solidFill>
                <a:latin typeface="Arial"/>
                <a:cs typeface="Arial"/>
              </a:rPr>
              <a:t>that </a:t>
            </a:r>
            <a:r>
              <a:rPr sz="1100" i="1" spc="-5" dirty="0">
                <a:solidFill>
                  <a:srgbClr val="151616"/>
                </a:solidFill>
                <a:latin typeface="Arial"/>
                <a:cs typeface="Arial"/>
              </a:rPr>
              <a:t>will help me develop </a:t>
            </a:r>
            <a:r>
              <a:rPr sz="1100" i="1" dirty="0">
                <a:solidFill>
                  <a:srgbClr val="151616"/>
                </a:solidFill>
                <a:latin typeface="Arial"/>
                <a:cs typeface="Arial"/>
              </a:rPr>
              <a:t>my</a:t>
            </a:r>
            <a:r>
              <a:rPr sz="1100" i="1" spc="2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i="1" dirty="0">
                <a:solidFill>
                  <a:srgbClr val="151616"/>
                </a:solidFill>
                <a:latin typeface="Arial"/>
                <a:cs typeface="Arial"/>
              </a:rPr>
              <a:t>product.</a:t>
            </a:r>
            <a:endParaRPr sz="1100">
              <a:latin typeface="Arial"/>
              <a:cs typeface="Arial"/>
            </a:endParaRPr>
          </a:p>
          <a:p>
            <a:pPr algn="ctr">
              <a:lnSpc>
                <a:spcPts val="1275"/>
              </a:lnSpc>
            </a:pPr>
            <a:r>
              <a:rPr sz="1100" i="1" dirty="0">
                <a:solidFill>
                  <a:srgbClr val="151616"/>
                </a:solidFill>
                <a:latin typeface="Arial"/>
                <a:cs typeface="Arial"/>
              </a:rPr>
              <a:t>It </a:t>
            </a:r>
            <a:r>
              <a:rPr sz="1100" i="1" spc="-5" dirty="0">
                <a:solidFill>
                  <a:srgbClr val="151616"/>
                </a:solidFill>
                <a:latin typeface="Arial"/>
                <a:cs typeface="Arial"/>
              </a:rPr>
              <a:t>has been checked and agreed with </a:t>
            </a:r>
            <a:r>
              <a:rPr sz="1100" i="1" dirty="0">
                <a:solidFill>
                  <a:srgbClr val="151616"/>
                </a:solidFill>
                <a:latin typeface="Arial"/>
                <a:cs typeface="Arial"/>
              </a:rPr>
              <a:t>my </a:t>
            </a:r>
            <a:r>
              <a:rPr sz="1100" i="1" spc="-5" dirty="0">
                <a:solidFill>
                  <a:srgbClr val="151616"/>
                </a:solidFill>
                <a:latin typeface="Arial"/>
                <a:cs typeface="Arial"/>
              </a:rPr>
              <a:t>client </a:t>
            </a:r>
            <a:r>
              <a:rPr sz="1100" i="1" dirty="0">
                <a:solidFill>
                  <a:srgbClr val="151616"/>
                </a:solidFill>
                <a:latin typeface="Arial"/>
                <a:cs typeface="Arial"/>
              </a:rPr>
              <a:t>/</a:t>
            </a:r>
            <a:r>
              <a:rPr sz="1100" i="1" spc="5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i="1" dirty="0">
                <a:solidFill>
                  <a:srgbClr val="151616"/>
                </a:solidFill>
                <a:latin typeface="Arial"/>
                <a:cs typeface="Arial"/>
              </a:rPr>
              <a:t>customer</a:t>
            </a:r>
            <a:endParaRPr sz="11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194317" y="288581"/>
            <a:ext cx="4711065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1" u="sng" spc="-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MY </a:t>
            </a:r>
            <a:r>
              <a:rPr sz="1600" b="1" u="sng" spc="-2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EVALUATION </a:t>
            </a:r>
            <a:r>
              <a:rPr sz="1600" b="1" u="sng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AGAINST THE</a:t>
            </a:r>
            <a:r>
              <a:rPr sz="1600" b="1" u="sng" spc="-13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 </a:t>
            </a:r>
            <a:r>
              <a:rPr sz="1600" b="1" u="sng" spc="-1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SPECIFICATION</a:t>
            </a:r>
            <a:endParaRPr sz="16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17441" y="321907"/>
            <a:ext cx="294386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20" dirty="0">
                <a:solidFill>
                  <a:srgbClr val="151616"/>
                </a:solidFill>
                <a:latin typeface="Arial"/>
                <a:cs typeface="Arial"/>
              </a:rPr>
              <a:t>PRODUCT: </a:t>
            </a:r>
            <a:r>
              <a:rPr sz="1200" b="1" spc="-5" dirty="0">
                <a:solidFill>
                  <a:srgbClr val="151616"/>
                </a:solidFill>
                <a:latin typeface="Arial"/>
                <a:cs typeface="Arial"/>
              </a:rPr>
              <a:t>EASY CHAIR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WRITING</a:t>
            </a:r>
            <a:r>
              <a:rPr sz="1200" b="1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REST</a:t>
            </a:r>
            <a:endParaRPr sz="12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957006" y="1001854"/>
            <a:ext cx="415226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5" dirty="0">
                <a:solidFill>
                  <a:srgbClr val="151616"/>
                </a:solidFill>
                <a:latin typeface="Arial"/>
                <a:cs typeface="Arial"/>
              </a:rPr>
              <a:t>EVALUATION </a:t>
            </a:r>
            <a:r>
              <a:rPr sz="1200" b="1" spc="25" dirty="0">
                <a:solidFill>
                  <a:srgbClr val="151616"/>
                </a:solidFill>
                <a:latin typeface="Arial"/>
                <a:cs typeface="Arial"/>
              </a:rPr>
              <a:t>AGAINST EACH SPECIFICATION</a:t>
            </a:r>
            <a:r>
              <a:rPr sz="1200" b="1" spc="1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spc="25" dirty="0">
                <a:solidFill>
                  <a:srgbClr val="151616"/>
                </a:solidFill>
                <a:latin typeface="Arial"/>
                <a:cs typeface="Arial"/>
              </a:rPr>
              <a:t>POINT</a:t>
            </a:r>
            <a:endParaRPr sz="12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28976" y="1001854"/>
            <a:ext cx="2865755" cy="994410"/>
          </a:xfrm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marL="1352550" marR="645795" indent="-371475">
              <a:lnSpc>
                <a:spcPts val="1340"/>
              </a:lnSpc>
              <a:spcBef>
                <a:spcPts val="225"/>
              </a:spcBef>
            </a:pPr>
            <a:r>
              <a:rPr sz="1200" b="1" spc="35" dirty="0">
                <a:solidFill>
                  <a:srgbClr val="151616"/>
                </a:solidFill>
                <a:latin typeface="Arial"/>
                <a:cs typeface="Arial"/>
              </a:rPr>
              <a:t>SPE</a:t>
            </a:r>
            <a:r>
              <a:rPr sz="1200" b="1" spc="30" dirty="0">
                <a:solidFill>
                  <a:srgbClr val="151616"/>
                </a:solidFill>
                <a:latin typeface="Arial"/>
                <a:cs typeface="Arial"/>
              </a:rPr>
              <a:t>C</a:t>
            </a:r>
            <a:r>
              <a:rPr sz="1200" b="1" spc="35" dirty="0">
                <a:solidFill>
                  <a:srgbClr val="151616"/>
                </a:solidFill>
                <a:latin typeface="Arial"/>
                <a:cs typeface="Arial"/>
              </a:rPr>
              <a:t>IFI</a:t>
            </a:r>
            <a:r>
              <a:rPr sz="1200" b="1" spc="30" dirty="0">
                <a:solidFill>
                  <a:srgbClr val="151616"/>
                </a:solidFill>
                <a:latin typeface="Arial"/>
                <a:cs typeface="Arial"/>
              </a:rPr>
              <a:t>C</a:t>
            </a:r>
            <a:r>
              <a:rPr sz="1200" b="1" spc="-55" dirty="0">
                <a:solidFill>
                  <a:srgbClr val="151616"/>
                </a:solidFill>
                <a:latin typeface="Arial"/>
                <a:cs typeface="Arial"/>
              </a:rPr>
              <a:t>A</a:t>
            </a:r>
            <a:r>
              <a:rPr sz="1200" b="1" spc="35" dirty="0">
                <a:solidFill>
                  <a:srgbClr val="151616"/>
                </a:solidFill>
                <a:latin typeface="Arial"/>
                <a:cs typeface="Arial"/>
              </a:rPr>
              <a:t>TIO</a:t>
            </a:r>
            <a:r>
              <a:rPr sz="1200" b="1" spc="-5" dirty="0">
                <a:solidFill>
                  <a:srgbClr val="151616"/>
                </a:solidFill>
                <a:latin typeface="Arial"/>
                <a:cs typeface="Arial"/>
              </a:rPr>
              <a:t>N  </a:t>
            </a:r>
            <a:r>
              <a:rPr sz="1200" b="1" spc="25" dirty="0">
                <a:solidFill>
                  <a:srgbClr val="151616"/>
                </a:solidFill>
                <a:latin typeface="Arial"/>
                <a:cs typeface="Arial"/>
              </a:rPr>
              <a:t>POINT</a:t>
            </a:r>
            <a:endParaRPr sz="1200">
              <a:latin typeface="Arial"/>
              <a:cs typeface="Arial"/>
            </a:endParaRPr>
          </a:p>
          <a:p>
            <a:pPr marL="12700" marR="5080" indent="2540">
              <a:lnSpc>
                <a:spcPts val="1340"/>
              </a:lnSpc>
              <a:spcBef>
                <a:spcPts val="830"/>
              </a:spcBef>
            </a:pPr>
            <a:r>
              <a:rPr sz="1200" b="1" spc="25" dirty="0">
                <a:solidFill>
                  <a:srgbClr val="151616"/>
                </a:solidFill>
                <a:latin typeface="Arial"/>
                <a:cs typeface="Arial"/>
              </a:rPr>
              <a:t>POTENTIAL CUSTOMERS: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‘writing  rest’ must be useful and appeal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a wide  range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of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potential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 customers.</a:t>
            </a:r>
            <a:endParaRPr sz="12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459463" y="2577591"/>
            <a:ext cx="694245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6929120" algn="l"/>
              </a:tabLst>
            </a:pPr>
            <a:r>
              <a:rPr sz="1200" u="sng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Times New Roman"/>
                <a:cs typeface="Times New Roman"/>
              </a:rPr>
              <a:t> 	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56742" y="2577591"/>
            <a:ext cx="9945370" cy="7194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5240">
              <a:lnSpc>
                <a:spcPts val="1390"/>
              </a:lnSpc>
              <a:spcBef>
                <a:spcPts val="100"/>
              </a:spcBef>
            </a:pPr>
            <a:r>
              <a:rPr sz="1200" b="1" spc="25" dirty="0">
                <a:solidFill>
                  <a:srgbClr val="151616"/>
                </a:solidFill>
                <a:latin typeface="Arial"/>
                <a:cs typeface="Arial"/>
              </a:rPr>
              <a:t>FUNCTIONS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- </a:t>
            </a:r>
            <a:r>
              <a:rPr sz="1200" b="1" spc="25" dirty="0">
                <a:solidFill>
                  <a:srgbClr val="151616"/>
                </a:solidFill>
                <a:latin typeface="Arial"/>
                <a:cs typeface="Arial"/>
              </a:rPr>
              <a:t>EASE </a:t>
            </a:r>
            <a:r>
              <a:rPr sz="1200" b="1" spc="10" dirty="0">
                <a:solidFill>
                  <a:srgbClr val="151616"/>
                </a:solidFill>
                <a:latin typeface="Arial"/>
                <a:cs typeface="Arial"/>
              </a:rPr>
              <a:t>OF </a:t>
            </a:r>
            <a:r>
              <a:rPr sz="1200" b="1" spc="15" dirty="0">
                <a:solidFill>
                  <a:srgbClr val="151616"/>
                </a:solidFill>
                <a:latin typeface="Arial"/>
                <a:cs typeface="Arial"/>
              </a:rPr>
              <a:t>USE:</a:t>
            </a:r>
            <a:r>
              <a:rPr sz="1200" b="1" spc="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endParaRPr sz="1200">
              <a:latin typeface="Arial"/>
              <a:cs typeface="Arial"/>
            </a:endParaRPr>
          </a:p>
          <a:p>
            <a:pPr marL="12700">
              <a:lnSpc>
                <a:spcPts val="1340"/>
              </a:lnSpc>
            </a:pP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‘writing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rest’ must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allow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user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to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write</a:t>
            </a:r>
            <a:endParaRPr sz="1200">
              <a:latin typeface="Arial"/>
              <a:cs typeface="Arial"/>
            </a:endParaRPr>
          </a:p>
          <a:p>
            <a:pPr marL="12700">
              <a:lnSpc>
                <a:spcPts val="1340"/>
              </a:lnSpc>
              <a:tabLst>
                <a:tab pos="3014980" algn="l"/>
                <a:tab pos="9932035" algn="l"/>
              </a:tabLst>
            </a:pP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and read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comfortably,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whilst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sat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in an</a:t>
            </a:r>
            <a:r>
              <a:rPr sz="1200" spc="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easy	</a:t>
            </a:r>
            <a:r>
              <a:rPr sz="1200" u="sng" spc="-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Times New Roman"/>
                <a:cs typeface="Times New Roman"/>
              </a:rPr>
              <a:t> 	</a:t>
            </a:r>
            <a:endParaRPr sz="1200">
              <a:latin typeface="Times New Roman"/>
              <a:cs typeface="Times New Roman"/>
            </a:endParaRPr>
          </a:p>
          <a:p>
            <a:pPr marL="12700">
              <a:lnSpc>
                <a:spcPts val="1390"/>
              </a:lnSpc>
            </a:pP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chair.</a:t>
            </a:r>
            <a:endParaRPr sz="12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56759" y="3872994"/>
            <a:ext cx="9945370" cy="3790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5240">
              <a:lnSpc>
                <a:spcPts val="1390"/>
              </a:lnSpc>
              <a:spcBef>
                <a:spcPts val="100"/>
              </a:spcBef>
              <a:tabLst>
                <a:tab pos="3014980" algn="l"/>
                <a:tab pos="9932035" algn="l"/>
              </a:tabLst>
            </a:pPr>
            <a:r>
              <a:rPr sz="1200" b="1" spc="25" dirty="0">
                <a:solidFill>
                  <a:srgbClr val="151616"/>
                </a:solidFill>
                <a:latin typeface="Arial"/>
                <a:cs typeface="Arial"/>
              </a:rPr>
              <a:t>FUNCTIONS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- </a:t>
            </a:r>
            <a:r>
              <a:rPr sz="1200" b="1" spc="25" dirty="0">
                <a:solidFill>
                  <a:srgbClr val="151616"/>
                </a:solidFill>
                <a:latin typeface="Arial"/>
                <a:cs typeface="Arial"/>
              </a:rPr>
              <a:t>LIGHTING: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spc="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‘writing	</a:t>
            </a:r>
            <a:r>
              <a:rPr sz="1200" u="sng" spc="-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Times New Roman"/>
                <a:cs typeface="Times New Roman"/>
              </a:rPr>
              <a:t> 	</a:t>
            </a:r>
            <a:endParaRPr sz="1200">
              <a:latin typeface="Times New Roman"/>
              <a:cs typeface="Times New Roman"/>
            </a:endParaRPr>
          </a:p>
          <a:p>
            <a:pPr marL="12700">
              <a:lnSpc>
                <a:spcPts val="1390"/>
              </a:lnSpc>
            </a:pP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rest’ should have an integrated light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source.</a:t>
            </a:r>
            <a:endParaRPr sz="12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52168" y="5133476"/>
            <a:ext cx="9949815" cy="3790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5240">
              <a:lnSpc>
                <a:spcPts val="1390"/>
              </a:lnSpc>
              <a:spcBef>
                <a:spcPts val="100"/>
              </a:spcBef>
              <a:tabLst>
                <a:tab pos="9936480" algn="l"/>
              </a:tabLst>
            </a:pPr>
            <a:r>
              <a:rPr sz="1200" b="1" spc="10" dirty="0">
                <a:solidFill>
                  <a:srgbClr val="151616"/>
                </a:solidFill>
                <a:latin typeface="Arial"/>
                <a:cs typeface="Arial"/>
              </a:rPr>
              <a:t>LIGHTWEIGHT: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The writing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rest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should</a:t>
            </a:r>
            <a:r>
              <a:rPr sz="1200" spc="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be</a:t>
            </a:r>
            <a:r>
              <a:rPr sz="1200" spc="16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u="sng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Times New Roman"/>
                <a:cs typeface="Times New Roman"/>
              </a:rPr>
              <a:t> 	</a:t>
            </a:r>
            <a:endParaRPr sz="1200">
              <a:latin typeface="Times New Roman"/>
              <a:cs typeface="Times New Roman"/>
            </a:endParaRPr>
          </a:p>
          <a:p>
            <a:pPr marL="12700">
              <a:lnSpc>
                <a:spcPts val="1390"/>
              </a:lnSpc>
            </a:pP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lightweight.</a:t>
            </a:r>
            <a:endParaRPr sz="12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89673" y="6181267"/>
            <a:ext cx="2927985" cy="549275"/>
          </a:xfrm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marL="12700" marR="5080" indent="2540">
              <a:lnSpc>
                <a:spcPts val="1340"/>
              </a:lnSpc>
              <a:spcBef>
                <a:spcPts val="225"/>
              </a:spcBef>
            </a:pPr>
            <a:r>
              <a:rPr sz="1200" b="1" spc="15" dirty="0">
                <a:solidFill>
                  <a:srgbClr val="151616"/>
                </a:solidFill>
                <a:latin typeface="Arial"/>
                <a:cs typeface="Arial"/>
              </a:rPr>
              <a:t>ADJUSTABLE: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writing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rest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should be  adjustable, allowing individuals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to set it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up 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suit their seating</a:t>
            </a:r>
            <a:r>
              <a:rPr sz="1200" spc="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position.</a:t>
            </a:r>
            <a:endParaRPr sz="1200">
              <a:latin typeface="Arial"/>
              <a:cs typeface="Arial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3472163" y="1569606"/>
            <a:ext cx="6882130" cy="0"/>
          </a:xfrm>
          <a:custGeom>
            <a:avLst/>
            <a:gdLst/>
            <a:ahLst/>
            <a:cxnLst/>
            <a:rect l="l" t="t" r="r" b="b"/>
            <a:pathLst>
              <a:path w="6882130">
                <a:moveTo>
                  <a:pt x="0" y="0"/>
                </a:moveTo>
                <a:lnTo>
                  <a:pt x="6881944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3472163" y="1912506"/>
            <a:ext cx="6882130" cy="0"/>
          </a:xfrm>
          <a:custGeom>
            <a:avLst/>
            <a:gdLst/>
            <a:ahLst/>
            <a:cxnLst/>
            <a:rect l="l" t="t" r="r" b="b"/>
            <a:pathLst>
              <a:path w="6882130">
                <a:moveTo>
                  <a:pt x="0" y="0"/>
                </a:moveTo>
                <a:lnTo>
                  <a:pt x="6881944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3472163" y="2261757"/>
            <a:ext cx="6882130" cy="0"/>
          </a:xfrm>
          <a:custGeom>
            <a:avLst/>
            <a:gdLst/>
            <a:ahLst/>
            <a:cxnLst/>
            <a:rect l="l" t="t" r="r" b="b"/>
            <a:pathLst>
              <a:path w="6882130">
                <a:moveTo>
                  <a:pt x="0" y="0"/>
                </a:moveTo>
                <a:lnTo>
                  <a:pt x="6881944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472163" y="3461908"/>
            <a:ext cx="6882130" cy="0"/>
          </a:xfrm>
          <a:custGeom>
            <a:avLst/>
            <a:gdLst/>
            <a:ahLst/>
            <a:cxnLst/>
            <a:rect l="l" t="t" r="r" b="b"/>
            <a:pathLst>
              <a:path w="6882130">
                <a:moveTo>
                  <a:pt x="0" y="0"/>
                </a:moveTo>
                <a:lnTo>
                  <a:pt x="6881944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472163" y="4414409"/>
            <a:ext cx="6882130" cy="0"/>
          </a:xfrm>
          <a:custGeom>
            <a:avLst/>
            <a:gdLst/>
            <a:ahLst/>
            <a:cxnLst/>
            <a:rect l="l" t="t" r="r" b="b"/>
            <a:pathLst>
              <a:path w="6882130">
                <a:moveTo>
                  <a:pt x="0" y="0"/>
                </a:moveTo>
                <a:lnTo>
                  <a:pt x="6881944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3472163" y="4763660"/>
            <a:ext cx="6882130" cy="0"/>
          </a:xfrm>
          <a:custGeom>
            <a:avLst/>
            <a:gdLst/>
            <a:ahLst/>
            <a:cxnLst/>
            <a:rect l="l" t="t" r="r" b="b"/>
            <a:pathLst>
              <a:path w="6882130">
                <a:moveTo>
                  <a:pt x="0" y="0"/>
                </a:moveTo>
                <a:lnTo>
                  <a:pt x="6881944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3472163" y="5671706"/>
            <a:ext cx="6882130" cy="0"/>
          </a:xfrm>
          <a:custGeom>
            <a:avLst/>
            <a:gdLst/>
            <a:ahLst/>
            <a:cxnLst/>
            <a:rect l="l" t="t" r="r" b="b"/>
            <a:pathLst>
              <a:path w="6882130">
                <a:moveTo>
                  <a:pt x="0" y="0"/>
                </a:moveTo>
                <a:lnTo>
                  <a:pt x="6881944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3472163" y="6020956"/>
            <a:ext cx="6882130" cy="0"/>
          </a:xfrm>
          <a:custGeom>
            <a:avLst/>
            <a:gdLst/>
            <a:ahLst/>
            <a:cxnLst/>
            <a:rect l="l" t="t" r="r" b="b"/>
            <a:pathLst>
              <a:path w="6882130">
                <a:moveTo>
                  <a:pt x="0" y="0"/>
                </a:moveTo>
                <a:lnTo>
                  <a:pt x="6881944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3472163" y="6446408"/>
            <a:ext cx="6882130" cy="0"/>
          </a:xfrm>
          <a:custGeom>
            <a:avLst/>
            <a:gdLst/>
            <a:ahLst/>
            <a:cxnLst/>
            <a:rect l="l" t="t" r="r" b="b"/>
            <a:pathLst>
              <a:path w="6882130">
                <a:moveTo>
                  <a:pt x="0" y="0"/>
                </a:moveTo>
                <a:lnTo>
                  <a:pt x="6881944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3472163" y="6789308"/>
            <a:ext cx="6882130" cy="0"/>
          </a:xfrm>
          <a:custGeom>
            <a:avLst/>
            <a:gdLst/>
            <a:ahLst/>
            <a:cxnLst/>
            <a:rect l="l" t="t" r="r" b="b"/>
            <a:pathLst>
              <a:path w="6882130">
                <a:moveTo>
                  <a:pt x="0" y="0"/>
                </a:moveTo>
                <a:lnTo>
                  <a:pt x="6881944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3472163" y="7138558"/>
            <a:ext cx="6882130" cy="0"/>
          </a:xfrm>
          <a:custGeom>
            <a:avLst/>
            <a:gdLst/>
            <a:ahLst/>
            <a:cxnLst/>
            <a:rect l="l" t="t" r="r" b="b"/>
            <a:pathLst>
              <a:path w="6882130">
                <a:moveTo>
                  <a:pt x="0" y="0"/>
                </a:moveTo>
                <a:lnTo>
                  <a:pt x="6881944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 txBox="1"/>
          <p:nvPr/>
        </p:nvSpPr>
        <p:spPr>
          <a:xfrm>
            <a:off x="7237108" y="7348639"/>
            <a:ext cx="2862580" cy="187960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0"/>
              </a:spcBef>
              <a:tabLst>
                <a:tab pos="2057400" algn="l"/>
              </a:tabLst>
            </a:pPr>
            <a:r>
              <a:rPr sz="900" spc="5" dirty="0">
                <a:solidFill>
                  <a:srgbClr val="3C2B98"/>
                </a:solidFill>
                <a:latin typeface="Arial"/>
                <a:cs typeface="Arial"/>
                <a:hlinkClick r:id="rId2"/>
              </a:rPr>
              <a:t>www.technologystudent.com</a:t>
            </a:r>
            <a:r>
              <a:rPr sz="900" spc="25" dirty="0">
                <a:solidFill>
                  <a:srgbClr val="3C2B98"/>
                </a:solidFill>
                <a:latin typeface="Arial"/>
                <a:cs typeface="Arial"/>
                <a:hlinkClick r:id="rId2"/>
              </a:rPr>
              <a:t> </a:t>
            </a:r>
            <a:r>
              <a:rPr sz="900" spc="15" dirty="0">
                <a:solidFill>
                  <a:srgbClr val="3C2B98"/>
                </a:solidFill>
                <a:latin typeface="Arial"/>
                <a:cs typeface="Arial"/>
              </a:rPr>
              <a:t>©</a:t>
            </a:r>
            <a:r>
              <a:rPr sz="900" spc="25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900" spc="10" dirty="0">
                <a:solidFill>
                  <a:srgbClr val="3C2B98"/>
                </a:solidFill>
                <a:latin typeface="Arial"/>
                <a:cs typeface="Arial"/>
              </a:rPr>
              <a:t>2018	</a:t>
            </a:r>
            <a:r>
              <a:rPr sz="900" dirty="0">
                <a:solidFill>
                  <a:srgbClr val="3C2B98"/>
                </a:solidFill>
                <a:latin typeface="Arial"/>
                <a:cs typeface="Arial"/>
              </a:rPr>
              <a:t>V.Ryan </a:t>
            </a:r>
            <a:r>
              <a:rPr sz="900" spc="15" dirty="0">
                <a:solidFill>
                  <a:srgbClr val="3C2B98"/>
                </a:solidFill>
                <a:latin typeface="Arial"/>
                <a:cs typeface="Arial"/>
              </a:rPr>
              <a:t>©</a:t>
            </a:r>
            <a:r>
              <a:rPr sz="900" spc="-60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900" spc="10" dirty="0">
                <a:solidFill>
                  <a:srgbClr val="3C2B98"/>
                </a:solidFill>
                <a:latin typeface="Arial"/>
                <a:cs typeface="Arial"/>
              </a:rPr>
              <a:t>2018</a:t>
            </a:r>
            <a:endParaRPr sz="90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726078" y="7369481"/>
            <a:ext cx="3169285" cy="187325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0"/>
              </a:spcBef>
            </a:pPr>
            <a:r>
              <a:rPr sz="900" spc="35" dirty="0">
                <a:solidFill>
                  <a:srgbClr val="3C2B98"/>
                </a:solidFill>
                <a:latin typeface="Arial"/>
                <a:cs typeface="Arial"/>
              </a:rPr>
              <a:t>WORLD </a:t>
            </a:r>
            <a:r>
              <a:rPr sz="900" spc="30" dirty="0">
                <a:solidFill>
                  <a:srgbClr val="3C2B98"/>
                </a:solidFill>
                <a:latin typeface="Arial"/>
                <a:cs typeface="Arial"/>
              </a:rPr>
              <a:t>ASSOCIATION OF </a:t>
            </a:r>
            <a:r>
              <a:rPr sz="900" spc="40" dirty="0">
                <a:solidFill>
                  <a:srgbClr val="3C2B98"/>
                </a:solidFill>
                <a:latin typeface="Arial"/>
                <a:cs typeface="Arial"/>
              </a:rPr>
              <a:t>TECHNOLOGY </a:t>
            </a:r>
            <a:r>
              <a:rPr sz="900" spc="35" dirty="0">
                <a:solidFill>
                  <a:srgbClr val="3C2B98"/>
                </a:solidFill>
                <a:latin typeface="Arial"/>
                <a:cs typeface="Arial"/>
              </a:rPr>
              <a:t>TEACHERS</a:t>
            </a:r>
            <a:endParaRPr sz="900"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4093334" y="7366521"/>
            <a:ext cx="2849245" cy="187325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0"/>
              </a:spcBef>
            </a:pPr>
            <a:r>
              <a:rPr sz="900" spc="5" dirty="0">
                <a:solidFill>
                  <a:srgbClr val="3C2B98"/>
                </a:solidFill>
                <a:latin typeface="Arial"/>
                <a:cs typeface="Arial"/>
                <a:hlinkClick r:id="rId3"/>
              </a:rPr>
              <a:t>https://www.facebook.com/groups/254963448192823/</a:t>
            </a:r>
            <a:endParaRPr sz="9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6986" y="86957"/>
            <a:ext cx="10465435" cy="7366634"/>
          </a:xfrm>
          <a:custGeom>
            <a:avLst/>
            <a:gdLst/>
            <a:ahLst/>
            <a:cxnLst/>
            <a:rect l="l" t="t" r="r" b="b"/>
            <a:pathLst>
              <a:path w="10465435" h="7366634">
                <a:moveTo>
                  <a:pt x="0" y="0"/>
                </a:moveTo>
                <a:lnTo>
                  <a:pt x="10464866" y="0"/>
                </a:lnTo>
                <a:lnTo>
                  <a:pt x="10464866" y="7366045"/>
                </a:lnTo>
                <a:lnTo>
                  <a:pt x="0" y="7366045"/>
                </a:lnTo>
                <a:lnTo>
                  <a:pt x="0" y="0"/>
                </a:lnTo>
                <a:close/>
              </a:path>
            </a:pathLst>
          </a:custGeom>
          <a:solidFill>
            <a:srgbClr val="F9F5A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76292" y="323074"/>
            <a:ext cx="10198735" cy="6896734"/>
          </a:xfrm>
          <a:custGeom>
            <a:avLst/>
            <a:gdLst/>
            <a:ahLst/>
            <a:cxnLst/>
            <a:rect l="l" t="t" r="r" b="b"/>
            <a:pathLst>
              <a:path w="10198735" h="6896734">
                <a:moveTo>
                  <a:pt x="0" y="0"/>
                </a:moveTo>
                <a:lnTo>
                  <a:pt x="10198112" y="0"/>
                </a:lnTo>
                <a:lnTo>
                  <a:pt x="10198112" y="6896108"/>
                </a:lnTo>
                <a:lnTo>
                  <a:pt x="0" y="6896108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420094" y="511051"/>
            <a:ext cx="2916555" cy="1194435"/>
          </a:xfrm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marL="1310640" marR="738505" indent="-371475">
              <a:lnSpc>
                <a:spcPts val="1340"/>
              </a:lnSpc>
              <a:spcBef>
                <a:spcPts val="225"/>
              </a:spcBef>
            </a:pPr>
            <a:r>
              <a:rPr sz="1200" b="1" spc="35" dirty="0">
                <a:solidFill>
                  <a:srgbClr val="151616"/>
                </a:solidFill>
                <a:latin typeface="Arial"/>
                <a:cs typeface="Arial"/>
              </a:rPr>
              <a:t>SPE</a:t>
            </a:r>
            <a:r>
              <a:rPr sz="1200" b="1" spc="30" dirty="0">
                <a:solidFill>
                  <a:srgbClr val="151616"/>
                </a:solidFill>
                <a:latin typeface="Arial"/>
                <a:cs typeface="Arial"/>
              </a:rPr>
              <a:t>C</a:t>
            </a:r>
            <a:r>
              <a:rPr sz="1200" b="1" spc="35" dirty="0">
                <a:solidFill>
                  <a:srgbClr val="151616"/>
                </a:solidFill>
                <a:latin typeface="Arial"/>
                <a:cs typeface="Arial"/>
              </a:rPr>
              <a:t>IFI</a:t>
            </a:r>
            <a:r>
              <a:rPr sz="1200" b="1" spc="30" dirty="0">
                <a:solidFill>
                  <a:srgbClr val="151616"/>
                </a:solidFill>
                <a:latin typeface="Arial"/>
                <a:cs typeface="Arial"/>
              </a:rPr>
              <a:t>C</a:t>
            </a:r>
            <a:r>
              <a:rPr sz="1200" b="1" spc="-55" dirty="0">
                <a:solidFill>
                  <a:srgbClr val="151616"/>
                </a:solidFill>
                <a:latin typeface="Arial"/>
                <a:cs typeface="Arial"/>
              </a:rPr>
              <a:t>A</a:t>
            </a:r>
            <a:r>
              <a:rPr sz="1200" b="1" spc="35" dirty="0">
                <a:solidFill>
                  <a:srgbClr val="151616"/>
                </a:solidFill>
                <a:latin typeface="Arial"/>
                <a:cs typeface="Arial"/>
              </a:rPr>
              <a:t>TIO</a:t>
            </a:r>
            <a:r>
              <a:rPr sz="1200" b="1" spc="-5" dirty="0">
                <a:solidFill>
                  <a:srgbClr val="151616"/>
                </a:solidFill>
                <a:latin typeface="Arial"/>
                <a:cs typeface="Arial"/>
              </a:rPr>
              <a:t>N  </a:t>
            </a:r>
            <a:r>
              <a:rPr sz="1200" b="1" spc="25" dirty="0">
                <a:solidFill>
                  <a:srgbClr val="151616"/>
                </a:solidFill>
                <a:latin typeface="Arial"/>
                <a:cs typeface="Arial"/>
              </a:rPr>
              <a:t>POINT</a:t>
            </a:r>
            <a:endParaRPr sz="1200">
              <a:latin typeface="Arial"/>
              <a:cs typeface="Arial"/>
            </a:endParaRPr>
          </a:p>
          <a:p>
            <a:pPr marL="12700" marR="5080" indent="2540">
              <a:lnSpc>
                <a:spcPts val="1340"/>
              </a:lnSpc>
              <a:spcBef>
                <a:spcPts val="1060"/>
              </a:spcBef>
            </a:pPr>
            <a:r>
              <a:rPr sz="1200" b="1" spc="25" dirty="0">
                <a:solidFill>
                  <a:srgbClr val="151616"/>
                </a:solidFill>
                <a:latin typeface="Arial"/>
                <a:cs typeface="Arial"/>
              </a:rPr>
              <a:t>ERGONOMICS: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‘writing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rest’ must</a:t>
            </a:r>
            <a:r>
              <a:rPr sz="1200" spc="-10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be  suitable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for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use with a wide range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of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easy  chairs, and by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widest possible range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of 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potential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customers.</a:t>
            </a:r>
            <a:endParaRPr sz="12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14870" y="2299741"/>
            <a:ext cx="9936480" cy="5492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5240">
              <a:lnSpc>
                <a:spcPts val="1390"/>
              </a:lnSpc>
              <a:spcBef>
                <a:spcPts val="100"/>
              </a:spcBef>
            </a:pPr>
            <a:r>
              <a:rPr sz="1200" b="1" spc="25" dirty="0">
                <a:solidFill>
                  <a:srgbClr val="151616"/>
                </a:solidFill>
                <a:latin typeface="Arial"/>
                <a:cs typeface="Arial"/>
              </a:rPr>
              <a:t>ERGONOMICS: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light should</a:t>
            </a:r>
            <a:r>
              <a:rPr sz="1200" spc="-5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be</a:t>
            </a:r>
            <a:endParaRPr sz="1200">
              <a:latin typeface="Arial"/>
              <a:cs typeface="Arial"/>
            </a:endParaRPr>
          </a:p>
          <a:p>
            <a:pPr marL="12700">
              <a:lnSpc>
                <a:spcPts val="1340"/>
              </a:lnSpc>
              <a:tabLst>
                <a:tab pos="3138170" algn="l"/>
                <a:tab pos="9923145" algn="l"/>
              </a:tabLst>
            </a:pP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adjustable, so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that it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can be focussed on</a:t>
            </a:r>
            <a:r>
              <a:rPr sz="1200" spc="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	</a:t>
            </a:r>
            <a:r>
              <a:rPr sz="1200" u="sng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Times New Roman"/>
                <a:cs typeface="Times New Roman"/>
              </a:rPr>
              <a:t> 	</a:t>
            </a:r>
            <a:endParaRPr sz="1200">
              <a:latin typeface="Times New Roman"/>
              <a:cs typeface="Times New Roman"/>
            </a:endParaRPr>
          </a:p>
          <a:p>
            <a:pPr marL="12700">
              <a:lnSpc>
                <a:spcPts val="1390"/>
              </a:lnSpc>
            </a:pP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page being read by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spc="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user.</a:t>
            </a:r>
            <a:endParaRPr sz="12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33933" y="3528957"/>
            <a:ext cx="2968625" cy="379095"/>
          </a:xfrm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marL="12700" marR="5080" indent="2540">
              <a:lnSpc>
                <a:spcPts val="1340"/>
              </a:lnSpc>
              <a:spcBef>
                <a:spcPts val="225"/>
              </a:spcBef>
            </a:pPr>
            <a:r>
              <a:rPr sz="1200" b="1" spc="10" dirty="0">
                <a:solidFill>
                  <a:srgbClr val="151616"/>
                </a:solidFill>
                <a:latin typeface="Arial"/>
                <a:cs typeface="Arial"/>
              </a:rPr>
              <a:t>SAFETY: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product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must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be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safe to</a:t>
            </a:r>
            <a:r>
              <a:rPr sz="1200" spc="-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use, 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even when being</a:t>
            </a:r>
            <a:r>
              <a:rPr sz="1200" spc="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adjusted.</a:t>
            </a:r>
            <a:endParaRPr sz="12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540507" y="4769646"/>
            <a:ext cx="6807834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6793865" algn="l"/>
              </a:tabLst>
            </a:pPr>
            <a:r>
              <a:rPr sz="1100" u="sng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Times New Roman"/>
                <a:cs typeface="Times New Roman"/>
              </a:rPr>
              <a:t> 	</a:t>
            </a:r>
            <a:endParaRPr sz="110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33900" y="4613585"/>
            <a:ext cx="9914255" cy="11296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4604">
              <a:lnSpc>
                <a:spcPts val="1275"/>
              </a:lnSpc>
              <a:spcBef>
                <a:spcPts val="100"/>
              </a:spcBef>
            </a:pPr>
            <a:r>
              <a:rPr sz="1100" b="1" spc="15" dirty="0">
                <a:solidFill>
                  <a:srgbClr val="151616"/>
                </a:solidFill>
                <a:latin typeface="Arial"/>
                <a:cs typeface="Arial"/>
              </a:rPr>
              <a:t>LIFE CYCLE </a:t>
            </a:r>
            <a:r>
              <a:rPr sz="1100" b="1" spc="10" dirty="0">
                <a:solidFill>
                  <a:srgbClr val="151616"/>
                </a:solidFill>
                <a:latin typeface="Arial"/>
                <a:cs typeface="Arial"/>
              </a:rPr>
              <a:t>AND SUSTAINABILITY:</a:t>
            </a:r>
            <a:r>
              <a:rPr sz="1100" b="1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endParaRPr sz="1100">
              <a:latin typeface="Arial"/>
              <a:cs typeface="Arial"/>
            </a:endParaRPr>
          </a:p>
          <a:p>
            <a:pPr marL="12700" marR="7230109">
              <a:lnSpc>
                <a:spcPts val="1230"/>
              </a:lnSpc>
              <a:spcBef>
                <a:spcPts val="70"/>
              </a:spcBef>
            </a:pPr>
            <a:r>
              <a:rPr sz="1100" spc="-5" dirty="0">
                <a:solidFill>
                  <a:srgbClr val="151616"/>
                </a:solidFill>
                <a:latin typeface="Arial"/>
                <a:cs typeface="Arial"/>
              </a:rPr>
              <a:t>writing </a:t>
            </a:r>
            <a:r>
              <a:rPr sz="1100" dirty="0">
                <a:solidFill>
                  <a:srgbClr val="151616"/>
                </a:solidFill>
                <a:latin typeface="Arial"/>
                <a:cs typeface="Arial"/>
              </a:rPr>
              <a:t>rest </a:t>
            </a:r>
            <a:r>
              <a:rPr sz="1100" spc="-5" dirty="0">
                <a:solidFill>
                  <a:srgbClr val="151616"/>
                </a:solidFill>
                <a:latin typeface="Arial"/>
                <a:cs typeface="Arial"/>
              </a:rPr>
              <a:t>will be manufactured </a:t>
            </a:r>
            <a:r>
              <a:rPr sz="1100" dirty="0">
                <a:solidFill>
                  <a:srgbClr val="151616"/>
                </a:solidFill>
                <a:latin typeface="Arial"/>
                <a:cs typeface="Arial"/>
              </a:rPr>
              <a:t>from  </a:t>
            </a:r>
            <a:r>
              <a:rPr sz="1100" spc="-5" dirty="0">
                <a:solidFill>
                  <a:srgbClr val="151616"/>
                </a:solidFill>
                <a:latin typeface="Arial"/>
                <a:cs typeface="Arial"/>
              </a:rPr>
              <a:t>sustainable materials such as recycled</a:t>
            </a:r>
            <a:r>
              <a:rPr sz="1100" spc="10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spc="-5" dirty="0">
                <a:solidFill>
                  <a:srgbClr val="151616"/>
                </a:solidFill>
                <a:latin typeface="Arial"/>
                <a:cs typeface="Arial"/>
              </a:rPr>
              <a:t>and</a:t>
            </a:r>
            <a:endParaRPr sz="1100">
              <a:latin typeface="Arial"/>
              <a:cs typeface="Arial"/>
            </a:endParaRPr>
          </a:p>
          <a:p>
            <a:pPr marL="12700">
              <a:lnSpc>
                <a:spcPts val="1155"/>
              </a:lnSpc>
              <a:tabLst>
                <a:tab pos="3119120" algn="l"/>
                <a:tab pos="9900920" algn="l"/>
              </a:tabLst>
            </a:pPr>
            <a:r>
              <a:rPr sz="1100" spc="-5" dirty="0">
                <a:solidFill>
                  <a:srgbClr val="151616"/>
                </a:solidFill>
                <a:latin typeface="Arial"/>
                <a:cs typeface="Arial"/>
              </a:rPr>
              <a:t>reclaimed materials (aluminium, natural</a:t>
            </a:r>
            <a:r>
              <a:rPr sz="1100" spc="1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spc="-5" dirty="0">
                <a:solidFill>
                  <a:srgbClr val="151616"/>
                </a:solidFill>
                <a:latin typeface="Arial"/>
                <a:cs typeface="Arial"/>
              </a:rPr>
              <a:t>woods	</a:t>
            </a:r>
            <a:r>
              <a:rPr sz="1100" u="sng" spc="-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Times New Roman"/>
                <a:cs typeface="Times New Roman"/>
              </a:rPr>
              <a:t> 	</a:t>
            </a:r>
            <a:endParaRPr sz="1100">
              <a:latin typeface="Times New Roman"/>
              <a:cs typeface="Times New Roman"/>
            </a:endParaRPr>
          </a:p>
          <a:p>
            <a:pPr marL="12700" marR="6864984">
              <a:lnSpc>
                <a:spcPts val="1230"/>
              </a:lnSpc>
              <a:spcBef>
                <a:spcPts val="70"/>
              </a:spcBef>
            </a:pPr>
            <a:r>
              <a:rPr sz="1100" spc="-5" dirty="0">
                <a:solidFill>
                  <a:srgbClr val="151616"/>
                </a:solidFill>
                <a:latin typeface="Arial"/>
                <a:cs typeface="Arial"/>
              </a:rPr>
              <a:t>and recyclable </a:t>
            </a:r>
            <a:r>
              <a:rPr sz="1100" dirty="0">
                <a:solidFill>
                  <a:srgbClr val="151616"/>
                </a:solidFill>
                <a:latin typeface="Arial"/>
                <a:cs typeface="Arial"/>
              </a:rPr>
              <a:t>plastics, </a:t>
            </a:r>
            <a:r>
              <a:rPr sz="1100" spc="-5" dirty="0">
                <a:solidFill>
                  <a:srgbClr val="151616"/>
                </a:solidFill>
                <a:latin typeface="Arial"/>
                <a:cs typeface="Arial"/>
              </a:rPr>
              <a:t>including polypropylene).  Also, the materials will be reclaimed </a:t>
            </a:r>
            <a:r>
              <a:rPr sz="1100" dirty="0">
                <a:solidFill>
                  <a:srgbClr val="151616"/>
                </a:solidFill>
                <a:latin typeface="Arial"/>
                <a:cs typeface="Arial"/>
              </a:rPr>
              <a:t>at the </a:t>
            </a:r>
            <a:r>
              <a:rPr sz="1100" spc="-5" dirty="0">
                <a:solidFill>
                  <a:srgbClr val="151616"/>
                </a:solidFill>
                <a:latin typeface="Arial"/>
                <a:cs typeface="Arial"/>
              </a:rPr>
              <a:t>end  </a:t>
            </a:r>
            <a:r>
              <a:rPr sz="1100" dirty="0">
                <a:solidFill>
                  <a:srgbClr val="151616"/>
                </a:solidFill>
                <a:latin typeface="Arial"/>
                <a:cs typeface="Arial"/>
              </a:rPr>
              <a:t>of </a:t>
            </a:r>
            <a:r>
              <a:rPr sz="1100" spc="-10" dirty="0">
                <a:solidFill>
                  <a:srgbClr val="151616"/>
                </a:solidFill>
                <a:latin typeface="Arial"/>
                <a:cs typeface="Arial"/>
              </a:rPr>
              <a:t>it’s </a:t>
            </a:r>
            <a:r>
              <a:rPr sz="1100" spc="-5" dirty="0">
                <a:solidFill>
                  <a:srgbClr val="151616"/>
                </a:solidFill>
                <a:latin typeface="Arial"/>
                <a:cs typeface="Arial"/>
              </a:rPr>
              <a:t>useful working</a:t>
            </a:r>
            <a:r>
              <a:rPr sz="1100" spc="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151616"/>
                </a:solidFill>
                <a:latin typeface="Arial"/>
                <a:cs typeface="Arial"/>
              </a:rPr>
              <a:t>life.</a:t>
            </a:r>
            <a:endParaRPr sz="11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31114" y="6039755"/>
            <a:ext cx="3067050" cy="6616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5240">
              <a:lnSpc>
                <a:spcPts val="1275"/>
              </a:lnSpc>
              <a:spcBef>
                <a:spcPts val="100"/>
              </a:spcBef>
            </a:pPr>
            <a:r>
              <a:rPr sz="1100" b="1" spc="-5" dirty="0">
                <a:solidFill>
                  <a:srgbClr val="151616"/>
                </a:solidFill>
                <a:latin typeface="Arial"/>
                <a:cs typeface="Arial"/>
              </a:rPr>
              <a:t>A</a:t>
            </a:r>
            <a:r>
              <a:rPr sz="1100" b="1" spc="-1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b="1" dirty="0">
                <a:solidFill>
                  <a:srgbClr val="151616"/>
                </a:solidFill>
                <a:latin typeface="Arial"/>
                <a:cs typeface="Arial"/>
              </a:rPr>
              <a:t>E</a:t>
            </a:r>
            <a:r>
              <a:rPr sz="1100" b="1" spc="-1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b="1" dirty="0">
                <a:solidFill>
                  <a:srgbClr val="151616"/>
                </a:solidFill>
                <a:latin typeface="Arial"/>
                <a:cs typeface="Arial"/>
              </a:rPr>
              <a:t>S</a:t>
            </a:r>
            <a:r>
              <a:rPr sz="1100" b="1" spc="-1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b="1" dirty="0">
                <a:solidFill>
                  <a:srgbClr val="151616"/>
                </a:solidFill>
                <a:latin typeface="Arial"/>
                <a:cs typeface="Arial"/>
              </a:rPr>
              <a:t>T</a:t>
            </a:r>
            <a:r>
              <a:rPr sz="1100" b="1" spc="-1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b="1" spc="-5" dirty="0">
                <a:solidFill>
                  <a:srgbClr val="151616"/>
                </a:solidFill>
                <a:latin typeface="Arial"/>
                <a:cs typeface="Arial"/>
              </a:rPr>
              <a:t>H</a:t>
            </a:r>
            <a:r>
              <a:rPr sz="1100" b="1" spc="-1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b="1" dirty="0">
                <a:solidFill>
                  <a:srgbClr val="151616"/>
                </a:solidFill>
                <a:latin typeface="Arial"/>
                <a:cs typeface="Arial"/>
              </a:rPr>
              <a:t>E</a:t>
            </a:r>
            <a:r>
              <a:rPr sz="1100" b="1" spc="-1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b="1" dirty="0">
                <a:solidFill>
                  <a:srgbClr val="151616"/>
                </a:solidFill>
                <a:latin typeface="Arial"/>
                <a:cs typeface="Arial"/>
              </a:rPr>
              <a:t>T</a:t>
            </a:r>
            <a:r>
              <a:rPr sz="1100" b="1" spc="-1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b="1" dirty="0">
                <a:solidFill>
                  <a:srgbClr val="151616"/>
                </a:solidFill>
                <a:latin typeface="Arial"/>
                <a:cs typeface="Arial"/>
              </a:rPr>
              <a:t>I</a:t>
            </a:r>
            <a:r>
              <a:rPr sz="1100" b="1" spc="-1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b="1" spc="-5" dirty="0">
                <a:solidFill>
                  <a:srgbClr val="151616"/>
                </a:solidFill>
                <a:latin typeface="Arial"/>
                <a:cs typeface="Arial"/>
              </a:rPr>
              <a:t>C</a:t>
            </a:r>
            <a:r>
              <a:rPr sz="1100" b="1" spc="1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b="1" spc="-5" dirty="0">
                <a:solidFill>
                  <a:srgbClr val="151616"/>
                </a:solidFill>
                <a:latin typeface="Arial"/>
                <a:cs typeface="Arial"/>
              </a:rPr>
              <a:t>A</a:t>
            </a:r>
            <a:r>
              <a:rPr sz="1100" b="1" spc="-1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b="1" dirty="0">
                <a:solidFill>
                  <a:srgbClr val="151616"/>
                </a:solidFill>
                <a:latin typeface="Arial"/>
                <a:cs typeface="Arial"/>
              </a:rPr>
              <a:t>P</a:t>
            </a:r>
            <a:r>
              <a:rPr sz="1100" b="1" spc="-1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b="1" dirty="0">
                <a:solidFill>
                  <a:srgbClr val="151616"/>
                </a:solidFill>
                <a:latin typeface="Arial"/>
                <a:cs typeface="Arial"/>
              </a:rPr>
              <a:t>P</a:t>
            </a:r>
            <a:r>
              <a:rPr sz="1100" b="1" spc="-1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b="1" dirty="0">
                <a:solidFill>
                  <a:srgbClr val="151616"/>
                </a:solidFill>
                <a:latin typeface="Arial"/>
                <a:cs typeface="Arial"/>
              </a:rPr>
              <a:t>E</a:t>
            </a:r>
            <a:r>
              <a:rPr sz="1100" b="1" spc="-1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b="1" spc="-5" dirty="0">
                <a:solidFill>
                  <a:srgbClr val="151616"/>
                </a:solidFill>
                <a:latin typeface="Arial"/>
                <a:cs typeface="Arial"/>
              </a:rPr>
              <a:t>A</a:t>
            </a:r>
            <a:r>
              <a:rPr sz="1100" b="1" spc="-1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b="1" spc="-5" dirty="0">
                <a:solidFill>
                  <a:srgbClr val="151616"/>
                </a:solidFill>
                <a:latin typeface="Arial"/>
                <a:cs typeface="Arial"/>
              </a:rPr>
              <a:t>R</a:t>
            </a:r>
            <a:r>
              <a:rPr sz="1100" b="1" spc="-1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b="1" spc="-5" dirty="0">
                <a:solidFill>
                  <a:srgbClr val="151616"/>
                </a:solidFill>
                <a:latin typeface="Arial"/>
                <a:cs typeface="Arial"/>
              </a:rPr>
              <a:t>A</a:t>
            </a:r>
            <a:r>
              <a:rPr sz="1100" b="1" spc="-1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b="1" spc="-5" dirty="0">
                <a:solidFill>
                  <a:srgbClr val="151616"/>
                </a:solidFill>
                <a:latin typeface="Arial"/>
                <a:cs typeface="Arial"/>
              </a:rPr>
              <a:t>N</a:t>
            </a:r>
            <a:r>
              <a:rPr sz="1100" b="1" spc="-1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b="1" spc="-5" dirty="0">
                <a:solidFill>
                  <a:srgbClr val="151616"/>
                </a:solidFill>
                <a:latin typeface="Arial"/>
                <a:cs typeface="Arial"/>
              </a:rPr>
              <a:t>C</a:t>
            </a:r>
            <a:r>
              <a:rPr sz="1100" b="1" spc="-1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b="1" dirty="0">
                <a:solidFill>
                  <a:srgbClr val="151616"/>
                </a:solidFill>
                <a:latin typeface="Arial"/>
                <a:cs typeface="Arial"/>
              </a:rPr>
              <a:t>E</a:t>
            </a:r>
            <a:r>
              <a:rPr sz="1100" b="1" spc="1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b="1" dirty="0">
                <a:solidFill>
                  <a:srgbClr val="151616"/>
                </a:solidFill>
                <a:latin typeface="Arial"/>
                <a:cs typeface="Arial"/>
              </a:rPr>
              <a:t>(</a:t>
            </a:r>
            <a:r>
              <a:rPr sz="1100" b="1" spc="-1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b="1" dirty="0">
                <a:solidFill>
                  <a:srgbClr val="151616"/>
                </a:solidFill>
                <a:latin typeface="Arial"/>
                <a:cs typeface="Arial"/>
              </a:rPr>
              <a:t>S</a:t>
            </a:r>
            <a:r>
              <a:rPr sz="1100" b="1" spc="-1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b="1" spc="-5" dirty="0">
                <a:solidFill>
                  <a:srgbClr val="151616"/>
                </a:solidFill>
                <a:latin typeface="Arial"/>
                <a:cs typeface="Arial"/>
              </a:rPr>
              <a:t>H</a:t>
            </a:r>
            <a:r>
              <a:rPr sz="1100" b="1" spc="-1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b="1" spc="-5" dirty="0">
                <a:solidFill>
                  <a:srgbClr val="151616"/>
                </a:solidFill>
                <a:latin typeface="Arial"/>
                <a:cs typeface="Arial"/>
              </a:rPr>
              <a:t>A</a:t>
            </a:r>
            <a:r>
              <a:rPr sz="1100" b="1" spc="-1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b="1" dirty="0">
                <a:solidFill>
                  <a:srgbClr val="151616"/>
                </a:solidFill>
                <a:latin typeface="Arial"/>
                <a:cs typeface="Arial"/>
              </a:rPr>
              <a:t>P</a:t>
            </a:r>
            <a:r>
              <a:rPr sz="1100" b="1" spc="-1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b="1" dirty="0">
                <a:solidFill>
                  <a:srgbClr val="151616"/>
                </a:solidFill>
                <a:latin typeface="Arial"/>
                <a:cs typeface="Arial"/>
              </a:rPr>
              <a:t>E</a:t>
            </a:r>
            <a:r>
              <a:rPr sz="1100" b="1" spc="-1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b="1" dirty="0">
                <a:solidFill>
                  <a:srgbClr val="151616"/>
                </a:solidFill>
                <a:latin typeface="Arial"/>
                <a:cs typeface="Arial"/>
              </a:rPr>
              <a:t>,</a:t>
            </a:r>
            <a:endParaRPr sz="1100">
              <a:latin typeface="Arial"/>
              <a:cs typeface="Arial"/>
            </a:endParaRPr>
          </a:p>
          <a:p>
            <a:pPr marL="12700" marR="5080" indent="1905" algn="just">
              <a:lnSpc>
                <a:spcPts val="1230"/>
              </a:lnSpc>
              <a:spcBef>
                <a:spcPts val="70"/>
              </a:spcBef>
            </a:pPr>
            <a:r>
              <a:rPr sz="1100" b="1" spc="15" dirty="0">
                <a:solidFill>
                  <a:srgbClr val="151616"/>
                </a:solidFill>
                <a:latin typeface="Arial"/>
                <a:cs typeface="Arial"/>
              </a:rPr>
              <a:t>COLOUR, TEXTURE): </a:t>
            </a:r>
            <a:r>
              <a:rPr sz="11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1100" spc="-5" dirty="0">
                <a:solidFill>
                  <a:srgbClr val="151616"/>
                </a:solidFill>
                <a:latin typeface="Arial"/>
                <a:cs typeface="Arial"/>
              </a:rPr>
              <a:t>writing </a:t>
            </a:r>
            <a:r>
              <a:rPr sz="1100" dirty="0">
                <a:solidFill>
                  <a:srgbClr val="151616"/>
                </a:solidFill>
                <a:latin typeface="Arial"/>
                <a:cs typeface="Arial"/>
              </a:rPr>
              <a:t>rest </a:t>
            </a:r>
            <a:r>
              <a:rPr sz="1100" spc="-5" dirty="0">
                <a:solidFill>
                  <a:srgbClr val="151616"/>
                </a:solidFill>
                <a:latin typeface="Arial"/>
                <a:cs typeface="Arial"/>
              </a:rPr>
              <a:t>will be  designed in a ‘Bauhaus’ </a:t>
            </a:r>
            <a:r>
              <a:rPr sz="1100" dirty="0">
                <a:solidFill>
                  <a:srgbClr val="151616"/>
                </a:solidFill>
                <a:latin typeface="Arial"/>
                <a:cs typeface="Arial"/>
              </a:rPr>
              <a:t>style, </a:t>
            </a:r>
            <a:r>
              <a:rPr sz="1100" spc="-5" dirty="0">
                <a:solidFill>
                  <a:srgbClr val="151616"/>
                </a:solidFill>
                <a:latin typeface="Arial"/>
                <a:cs typeface="Arial"/>
              </a:rPr>
              <a:t>as preferred by </a:t>
            </a:r>
            <a:r>
              <a:rPr sz="1100" dirty="0">
                <a:solidFill>
                  <a:srgbClr val="151616"/>
                </a:solidFill>
                <a:latin typeface="Arial"/>
                <a:cs typeface="Arial"/>
              </a:rPr>
              <a:t>my  </a:t>
            </a:r>
            <a:r>
              <a:rPr sz="1100" spc="-5" dirty="0">
                <a:solidFill>
                  <a:srgbClr val="151616"/>
                </a:solidFill>
                <a:latin typeface="Arial"/>
                <a:cs typeface="Arial"/>
              </a:rPr>
              <a:t>main</a:t>
            </a:r>
            <a:r>
              <a:rPr sz="1100" spc="-1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spc="-5" dirty="0">
                <a:solidFill>
                  <a:srgbClr val="151616"/>
                </a:solidFill>
                <a:latin typeface="Arial"/>
                <a:cs typeface="Arial"/>
              </a:rPr>
              <a:t>client.</a:t>
            </a:r>
            <a:endParaRPr sz="11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906202" y="522902"/>
            <a:ext cx="415226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5" dirty="0">
                <a:solidFill>
                  <a:srgbClr val="151616"/>
                </a:solidFill>
                <a:latin typeface="Arial"/>
                <a:cs typeface="Arial"/>
              </a:rPr>
              <a:t>EVALUATION </a:t>
            </a:r>
            <a:r>
              <a:rPr sz="1200" b="1" spc="25" dirty="0">
                <a:solidFill>
                  <a:srgbClr val="151616"/>
                </a:solidFill>
                <a:latin typeface="Arial"/>
                <a:cs typeface="Arial"/>
              </a:rPr>
              <a:t>AGAINST EACH SPECIFICATION</a:t>
            </a:r>
            <a:r>
              <a:rPr sz="1200" b="1" spc="1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spc="25" dirty="0">
                <a:solidFill>
                  <a:srgbClr val="151616"/>
                </a:solidFill>
                <a:latin typeface="Arial"/>
                <a:cs typeface="Arial"/>
              </a:rPr>
              <a:t>POINT</a:t>
            </a:r>
            <a:endParaRPr sz="1200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3553207" y="1090655"/>
            <a:ext cx="6750684" cy="0"/>
          </a:xfrm>
          <a:custGeom>
            <a:avLst/>
            <a:gdLst/>
            <a:ahLst/>
            <a:cxnLst/>
            <a:rect l="l" t="t" r="r" b="b"/>
            <a:pathLst>
              <a:path w="6750684">
                <a:moveTo>
                  <a:pt x="0" y="0"/>
                </a:moveTo>
                <a:lnTo>
                  <a:pt x="6750096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553207" y="1433555"/>
            <a:ext cx="6750684" cy="0"/>
          </a:xfrm>
          <a:custGeom>
            <a:avLst/>
            <a:gdLst/>
            <a:ahLst/>
            <a:cxnLst/>
            <a:rect l="l" t="t" r="r" b="b"/>
            <a:pathLst>
              <a:path w="6750684">
                <a:moveTo>
                  <a:pt x="0" y="0"/>
                </a:moveTo>
                <a:lnTo>
                  <a:pt x="6750096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553207" y="1782806"/>
            <a:ext cx="6750684" cy="0"/>
          </a:xfrm>
          <a:custGeom>
            <a:avLst/>
            <a:gdLst/>
            <a:ahLst/>
            <a:cxnLst/>
            <a:rect l="l" t="t" r="r" b="b"/>
            <a:pathLst>
              <a:path w="6750684">
                <a:moveTo>
                  <a:pt x="0" y="0"/>
                </a:moveTo>
                <a:lnTo>
                  <a:pt x="6750096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553207" y="2290805"/>
            <a:ext cx="6750684" cy="0"/>
          </a:xfrm>
          <a:custGeom>
            <a:avLst/>
            <a:gdLst/>
            <a:ahLst/>
            <a:cxnLst/>
            <a:rect l="l" t="t" r="r" b="b"/>
            <a:pathLst>
              <a:path w="6750684">
                <a:moveTo>
                  <a:pt x="0" y="0"/>
                </a:moveTo>
                <a:lnTo>
                  <a:pt x="6750096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3553207" y="2982956"/>
            <a:ext cx="6750684" cy="0"/>
          </a:xfrm>
          <a:custGeom>
            <a:avLst/>
            <a:gdLst/>
            <a:ahLst/>
            <a:cxnLst/>
            <a:rect l="l" t="t" r="r" b="b"/>
            <a:pathLst>
              <a:path w="6750684">
                <a:moveTo>
                  <a:pt x="0" y="0"/>
                </a:moveTo>
                <a:lnTo>
                  <a:pt x="6750096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3553207" y="3592559"/>
            <a:ext cx="6750684" cy="0"/>
          </a:xfrm>
          <a:custGeom>
            <a:avLst/>
            <a:gdLst/>
            <a:ahLst/>
            <a:cxnLst/>
            <a:rect l="l" t="t" r="r" b="b"/>
            <a:pathLst>
              <a:path w="6750684">
                <a:moveTo>
                  <a:pt x="0" y="0"/>
                </a:moveTo>
                <a:lnTo>
                  <a:pt x="6750096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553207" y="3935459"/>
            <a:ext cx="6750684" cy="0"/>
          </a:xfrm>
          <a:custGeom>
            <a:avLst/>
            <a:gdLst/>
            <a:ahLst/>
            <a:cxnLst/>
            <a:rect l="l" t="t" r="r" b="b"/>
            <a:pathLst>
              <a:path w="6750684">
                <a:moveTo>
                  <a:pt x="0" y="0"/>
                </a:moveTo>
                <a:lnTo>
                  <a:pt x="6750096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553207" y="4284709"/>
            <a:ext cx="6750684" cy="0"/>
          </a:xfrm>
          <a:custGeom>
            <a:avLst/>
            <a:gdLst/>
            <a:ahLst/>
            <a:cxnLst/>
            <a:rect l="l" t="t" r="r" b="b"/>
            <a:pathLst>
              <a:path w="6750684">
                <a:moveTo>
                  <a:pt x="0" y="0"/>
                </a:moveTo>
                <a:lnTo>
                  <a:pt x="6750096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3553207" y="5622580"/>
            <a:ext cx="6750684" cy="0"/>
          </a:xfrm>
          <a:custGeom>
            <a:avLst/>
            <a:gdLst/>
            <a:ahLst/>
            <a:cxnLst/>
            <a:rect l="l" t="t" r="r" b="b"/>
            <a:pathLst>
              <a:path w="6750684">
                <a:moveTo>
                  <a:pt x="0" y="0"/>
                </a:moveTo>
                <a:lnTo>
                  <a:pt x="6750096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3553207" y="6289757"/>
            <a:ext cx="6750684" cy="0"/>
          </a:xfrm>
          <a:custGeom>
            <a:avLst/>
            <a:gdLst/>
            <a:ahLst/>
            <a:cxnLst/>
            <a:rect l="l" t="t" r="r" b="b"/>
            <a:pathLst>
              <a:path w="6750684">
                <a:moveTo>
                  <a:pt x="0" y="0"/>
                </a:moveTo>
                <a:lnTo>
                  <a:pt x="6750096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3553207" y="6632657"/>
            <a:ext cx="6750684" cy="0"/>
          </a:xfrm>
          <a:custGeom>
            <a:avLst/>
            <a:gdLst/>
            <a:ahLst/>
            <a:cxnLst/>
            <a:rect l="l" t="t" r="r" b="b"/>
            <a:pathLst>
              <a:path w="6750684">
                <a:moveTo>
                  <a:pt x="0" y="0"/>
                </a:moveTo>
                <a:lnTo>
                  <a:pt x="6750096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3553207" y="6981908"/>
            <a:ext cx="6750684" cy="0"/>
          </a:xfrm>
          <a:custGeom>
            <a:avLst/>
            <a:gdLst/>
            <a:ahLst/>
            <a:cxnLst/>
            <a:rect l="l" t="t" r="r" b="b"/>
            <a:pathLst>
              <a:path w="6750684">
                <a:moveTo>
                  <a:pt x="0" y="0"/>
                </a:moveTo>
                <a:lnTo>
                  <a:pt x="6750096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/>
          <p:nvPr/>
        </p:nvSpPr>
        <p:spPr>
          <a:xfrm>
            <a:off x="7237108" y="7348639"/>
            <a:ext cx="2862580" cy="187960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0"/>
              </a:spcBef>
              <a:tabLst>
                <a:tab pos="2057400" algn="l"/>
              </a:tabLst>
            </a:pPr>
            <a:r>
              <a:rPr sz="900" spc="5" dirty="0">
                <a:solidFill>
                  <a:srgbClr val="3C2B98"/>
                </a:solidFill>
                <a:latin typeface="Arial"/>
                <a:cs typeface="Arial"/>
                <a:hlinkClick r:id="rId2"/>
              </a:rPr>
              <a:t>www.technologystudent.com</a:t>
            </a:r>
            <a:r>
              <a:rPr sz="900" spc="25" dirty="0">
                <a:solidFill>
                  <a:srgbClr val="3C2B98"/>
                </a:solidFill>
                <a:latin typeface="Arial"/>
                <a:cs typeface="Arial"/>
                <a:hlinkClick r:id="rId2"/>
              </a:rPr>
              <a:t> </a:t>
            </a:r>
            <a:r>
              <a:rPr sz="900" spc="15" dirty="0">
                <a:solidFill>
                  <a:srgbClr val="3C2B98"/>
                </a:solidFill>
                <a:latin typeface="Arial"/>
                <a:cs typeface="Arial"/>
              </a:rPr>
              <a:t>©</a:t>
            </a:r>
            <a:r>
              <a:rPr sz="900" spc="25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900" spc="10" dirty="0">
                <a:solidFill>
                  <a:srgbClr val="3C2B98"/>
                </a:solidFill>
                <a:latin typeface="Arial"/>
                <a:cs typeface="Arial"/>
              </a:rPr>
              <a:t>2018	</a:t>
            </a:r>
            <a:r>
              <a:rPr sz="900" dirty="0">
                <a:solidFill>
                  <a:srgbClr val="3C2B98"/>
                </a:solidFill>
                <a:latin typeface="Arial"/>
                <a:cs typeface="Arial"/>
              </a:rPr>
              <a:t>V.Ryan </a:t>
            </a:r>
            <a:r>
              <a:rPr sz="900" spc="15" dirty="0">
                <a:solidFill>
                  <a:srgbClr val="3C2B98"/>
                </a:solidFill>
                <a:latin typeface="Arial"/>
                <a:cs typeface="Arial"/>
              </a:rPr>
              <a:t>©</a:t>
            </a:r>
            <a:r>
              <a:rPr sz="900" spc="-60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900" spc="10" dirty="0">
                <a:solidFill>
                  <a:srgbClr val="3C2B98"/>
                </a:solidFill>
                <a:latin typeface="Arial"/>
                <a:cs typeface="Arial"/>
              </a:rPr>
              <a:t>2018</a:t>
            </a:r>
            <a:endParaRPr sz="90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726078" y="7369481"/>
            <a:ext cx="3169285" cy="187325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0"/>
              </a:spcBef>
            </a:pPr>
            <a:r>
              <a:rPr sz="900" spc="35" dirty="0">
                <a:solidFill>
                  <a:srgbClr val="3C2B98"/>
                </a:solidFill>
                <a:latin typeface="Arial"/>
                <a:cs typeface="Arial"/>
              </a:rPr>
              <a:t>WORLD </a:t>
            </a:r>
            <a:r>
              <a:rPr sz="900" spc="30" dirty="0">
                <a:solidFill>
                  <a:srgbClr val="3C2B98"/>
                </a:solidFill>
                <a:latin typeface="Arial"/>
                <a:cs typeface="Arial"/>
              </a:rPr>
              <a:t>ASSOCIATION OF </a:t>
            </a:r>
            <a:r>
              <a:rPr sz="900" spc="40" dirty="0">
                <a:solidFill>
                  <a:srgbClr val="3C2B98"/>
                </a:solidFill>
                <a:latin typeface="Arial"/>
                <a:cs typeface="Arial"/>
              </a:rPr>
              <a:t>TECHNOLOGY </a:t>
            </a:r>
            <a:r>
              <a:rPr sz="900" spc="35" dirty="0">
                <a:solidFill>
                  <a:srgbClr val="3C2B98"/>
                </a:solidFill>
                <a:latin typeface="Arial"/>
                <a:cs typeface="Arial"/>
              </a:rPr>
              <a:t>TEACHERS</a:t>
            </a:r>
            <a:endParaRPr sz="90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4093334" y="7366521"/>
            <a:ext cx="2849245" cy="187325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0"/>
              </a:spcBef>
            </a:pPr>
            <a:r>
              <a:rPr sz="900" spc="5" dirty="0">
                <a:solidFill>
                  <a:srgbClr val="3C2B98"/>
                </a:solidFill>
                <a:latin typeface="Arial"/>
                <a:cs typeface="Arial"/>
                <a:hlinkClick r:id="rId3"/>
              </a:rPr>
              <a:t>https://www.facebook.com/groups/254963448192823/</a:t>
            </a:r>
            <a:endParaRPr sz="9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27684</Words>
  <Application>Microsoft Office PowerPoint</Application>
  <PresentationFormat>Custom</PresentationFormat>
  <Paragraphs>2647</Paragraphs>
  <Slides>101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101</vt:i4>
      </vt:variant>
    </vt:vector>
  </HeadingPairs>
  <TitlesOfParts>
    <vt:vector size="107" baseType="lpstr">
      <vt:lpstr>Arial</vt:lpstr>
      <vt:lpstr>Calibri</vt:lpstr>
      <vt:lpstr>Pristina</vt:lpstr>
      <vt:lpstr>Segoe Script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MEMPHIS STYLE MP3 PLAYER - SAMPLE ITERATIVE DESIGN SHEET</vt:lpstr>
      <vt:lpstr>PowerPoint Presentation</vt:lpstr>
      <vt:lpstr>PowerPoint Presentation</vt:lpstr>
      <vt:lpstr>COMPLETE ITERATIVE DESIGN CYCLE</vt:lpstr>
      <vt:lpstr>HOW ITERATIVE DESIGN WORKS</vt:lpstr>
      <vt:lpstr>HOW MANY PAGES FOR EACH CYCLE OF ITERATIVE DESIGN?</vt:lpstr>
      <vt:lpstr>CYCLE 1</vt:lpstr>
      <vt:lpstr>PowerPoint Presentation</vt:lpstr>
      <vt:lpstr>WHAT SHOULD BE INCLUDED IN THIS ‘CYCLE’?</vt:lpstr>
      <vt:lpstr>PowerPoint Presentation</vt:lpstr>
      <vt:lpstr>IDENTIFYING &amp; INVESTIGATING DESIGN POSSIBILITIES STARTING WITH A CONTEXT</vt:lpstr>
      <vt:lpstr>ANALYSING THE CONTEXTUAL CHALLENGE STUDENTS WILL IDENTIFY DESIGN POSSIBILITIES</vt:lpstr>
      <vt:lpstr>PowerPoint Presentation</vt:lpstr>
      <vt:lpstr>PowerPoint Presentation</vt:lpstr>
      <vt:lpstr>CLEAR IDENTIFICATION OF THE DESIGN OPPORTUNITY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ANALYTICAL RESEARCH OF EXISTING PRODUCTS</vt:lpstr>
      <vt:lpstr>RESEARCH AND ANALYSIS OF EXISTING PRODUCTS</vt:lpstr>
      <vt:lpstr>RESEARCH AND ANALYSIS OF EXISTING PRODUCTS</vt:lpstr>
      <vt:lpstr>PowerPoint Presentation</vt:lpstr>
      <vt:lpstr>ANALYTICAL RESEARCH OF POTENTIAL CUSTOMERS</vt:lpstr>
      <vt:lpstr>PowerPoint Presentation</vt:lpstr>
      <vt:lpstr>ANALYTICAL RESEARCH - MOOD BOARD</vt:lpstr>
      <vt:lpstr>PowerPoint Presentation</vt:lpstr>
      <vt:lpstr>ANALYTICAL RESEARCH OF POTENTIAL CUSTOMERS</vt:lpstr>
      <vt:lpstr>THE JUSTIFIED SPECIFICATION</vt:lpstr>
      <vt:lpstr>HELPFUL LINK http://www.technologystudent.com/designpro/newspec1.html</vt:lpstr>
      <vt:lpstr>PowerPoint Presentation</vt:lpstr>
      <vt:lpstr>PowerPoint Presentation</vt:lpstr>
      <vt:lpstr>PowerPoint Presentation</vt:lpstr>
      <vt:lpstr>CYCLE 2</vt:lpstr>
      <vt:lpstr>GENERATING DESIGN IDEAS</vt:lpstr>
      <vt:lpstr>PowerPoint Presentation</vt:lpstr>
      <vt:lpstr>PowerPoint Presentation</vt:lpstr>
      <vt:lpstr>PowerPoint Presentation</vt:lpstr>
      <vt:lpstr>CHECK LISTS - HAVE YOU MENTIONED OR INCLUDED THESE REGULARLY 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DESIGN STRATEGY ONE  GENERATE AN INITIAL DESIGN AND  CONTINUE TO DEVELOPMENT</vt:lpstr>
      <vt:lpstr>MEMPHIS STYLE MP3 PLAYER - IDEA 1</vt:lpstr>
      <vt:lpstr>PowerPoint Presentation</vt:lpstr>
      <vt:lpstr>MP3 PLAYER - IDEA 2</vt:lpstr>
      <vt:lpstr>PowerPoint Presentation</vt:lpstr>
      <vt:lpstr>IDEA 3 - DEVELOPED FROM AN INSPIRATIONAL / ICONIC DESIGN</vt:lpstr>
      <vt:lpstr>PowerPoint Presentation</vt:lpstr>
      <vt:lpstr>USING THUMBNAIL SKETCHES TO DEVELOP AN IDEA - IDEA 4</vt:lpstr>
      <vt:lpstr>PowerPoint Presentation</vt:lpstr>
      <vt:lpstr>IDEA 5 - MP3 PLAYER / STATION - SCALED MODEL - SCALE 1:2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CYCLES THREE AND FOUR COVERS THE EXAMINATION BOARDS  ‘OBJECTIVES’ OUTLINED BELOW</vt:lpstr>
      <vt:lpstr>PowerPoint Presentation</vt:lpstr>
      <vt:lpstr>PowerPoint Presentation</vt:lpstr>
      <vt:lpstr>PowerPoint Presentation</vt:lpstr>
      <vt:lpstr>MY MANUFACTURING SPECIFICATION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NEA_pupil_version1.cdr</dc:title>
  <dc:creator/>
  <cp:keywords>STUDENT GUIDE TO THE NEA</cp:keywords>
  <cp:lastModifiedBy/>
  <cp:revision>2</cp:revision>
  <dcterms:created xsi:type="dcterms:W3CDTF">2018-04-17T16:09:41Z</dcterms:created>
  <dcterms:modified xsi:type="dcterms:W3CDTF">2018-05-30T13:41:15Z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2018-04-17T00:00:00Z</vt:filetime>
  </property>
  <property fmtid="{D5CDD505-2E9C-101B-9397-08002B2CF9AE}" pid="3" name="Creator">
    <vt:lpwstr>CorelDRAW 2017</vt:lpwstr>
  </property>
  <property fmtid="{D5CDD505-2E9C-101B-9397-08002B2CF9AE}" pid="4" name="LastSaved">
    <vt:filetime>2018-04-17T00:00:00Z</vt:filetime>
  </property>
</Properties>
</file>