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46142" y="733038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0" y="0"/>
                </a:moveTo>
                <a:lnTo>
                  <a:pt x="2804262" y="0"/>
                </a:lnTo>
                <a:lnTo>
                  <a:pt x="2804262" y="3655141"/>
                </a:lnTo>
                <a:lnTo>
                  <a:pt x="0" y="3655141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95932" y="1734263"/>
            <a:ext cx="479538" cy="11109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hyperlink" Target="https://technologystudent.com/despro_flsh/revcard_titanium1.html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facebook.com/groups/254963448192823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211" y="6026025"/>
            <a:ext cx="5285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30750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Describe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properties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titanium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applications.	</a:t>
            </a:r>
            <a:r>
              <a:rPr sz="1200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i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4385" y="5148281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4385" y="5500706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4385" y="5862653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92156" y="4635377"/>
            <a:ext cx="4633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8604" algn="l"/>
              </a:tabLst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 What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 titanium and where 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mined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ground?	</a:t>
            </a:r>
            <a:r>
              <a:rPr sz="1200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i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4385" y="6538931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4385" y="6891357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4385" y="7253305"/>
            <a:ext cx="9839325" cy="0"/>
          </a:xfrm>
          <a:custGeom>
            <a:avLst/>
            <a:gdLst/>
            <a:ahLst/>
            <a:cxnLst/>
            <a:rect l="l" t="t" r="r" b="b"/>
            <a:pathLst>
              <a:path w="9839325">
                <a:moveTo>
                  <a:pt x="0" y="0"/>
                </a:moveTo>
                <a:lnTo>
                  <a:pt x="9839330" y="0"/>
                </a:lnTo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978493" y="733038"/>
            <a:ext cx="2804795" cy="3655695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5415">
              <a:lnSpc>
                <a:spcPct val="100000"/>
              </a:lnSpc>
              <a:spcBef>
                <a:spcPts val="380"/>
              </a:spcBef>
            </a:pPr>
            <a:r>
              <a:rPr sz="145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PROPERTIES OF</a:t>
            </a:r>
            <a:r>
              <a:rPr sz="145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5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TITANIUM</a:t>
            </a:r>
            <a:endParaRPr sz="1450">
              <a:latin typeface="Arial"/>
              <a:cs typeface="Arial"/>
            </a:endParaRPr>
          </a:p>
          <a:p>
            <a:pPr marL="186055" marR="82550">
              <a:lnSpc>
                <a:spcPts val="1340"/>
              </a:lnSpc>
              <a:spcBef>
                <a:spcPts val="105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Half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density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steel,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making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  lightweight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replacement.</a:t>
            </a:r>
            <a:endParaRPr sz="1200">
              <a:latin typeface="Arial"/>
              <a:cs typeface="Arial"/>
            </a:endParaRPr>
          </a:p>
          <a:p>
            <a:pPr marL="186055" marR="82550">
              <a:lnSpc>
                <a:spcPts val="1340"/>
              </a:lnSpc>
              <a:spcBef>
                <a:spcPts val="134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Titanium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has a similar tensile</a:t>
            </a:r>
            <a:r>
              <a:rPr sz="12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strength  to</a:t>
            </a:r>
            <a:r>
              <a:rPr sz="12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steel.</a:t>
            </a:r>
            <a:endParaRPr sz="1200">
              <a:latin typeface="Arial"/>
              <a:cs typeface="Arial"/>
            </a:endParaRPr>
          </a:p>
          <a:p>
            <a:pPr marL="186055" marR="82550">
              <a:lnSpc>
                <a:spcPts val="1340"/>
              </a:lnSpc>
              <a:spcBef>
                <a:spcPts val="134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has 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very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high melting point,  1670</a:t>
            </a:r>
            <a:r>
              <a:rPr sz="900" spc="-7" baseline="55555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C.</a:t>
            </a:r>
            <a:endParaRPr sz="1200">
              <a:latin typeface="Arial"/>
              <a:cs typeface="Arial"/>
            </a:endParaRPr>
          </a:p>
          <a:p>
            <a:pPr marL="186055" marR="82550" algn="just">
              <a:lnSpc>
                <a:spcPts val="1340"/>
              </a:lnSpc>
              <a:spcBef>
                <a:spcPts val="134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itanium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resists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corrosion and when  exposed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air,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 forms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 oxide</a:t>
            </a:r>
            <a:r>
              <a:rPr sz="1200" spc="-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layer,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prevents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further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corrosion.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  extremely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resistant 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acids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salt 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water.</a:t>
            </a:r>
            <a:endParaRPr sz="1200">
              <a:latin typeface="Arial"/>
              <a:cs typeface="Arial"/>
            </a:endParaRPr>
          </a:p>
          <a:p>
            <a:pPr marL="186055">
              <a:lnSpc>
                <a:spcPct val="100000"/>
              </a:lnSpc>
              <a:spcBef>
                <a:spcPts val="122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non-magnetic.</a:t>
            </a:r>
            <a:endParaRPr sz="1200">
              <a:latin typeface="Arial"/>
              <a:cs typeface="Arial"/>
            </a:endParaRPr>
          </a:p>
          <a:p>
            <a:pPr marL="186055">
              <a:lnSpc>
                <a:spcPct val="100000"/>
              </a:lnSpc>
              <a:spcBef>
                <a:spcPts val="124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Titanium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poor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conductor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27866" y="766646"/>
            <a:ext cx="2506345" cy="90805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678180" marR="5080" indent="-678815">
              <a:lnSpc>
                <a:spcPts val="1639"/>
              </a:lnSpc>
              <a:spcBef>
                <a:spcPts val="254"/>
              </a:spcBef>
            </a:pPr>
            <a:r>
              <a:rPr sz="145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PRACTICAL</a:t>
            </a:r>
            <a:r>
              <a:rPr sz="1450" b="1" u="sng" spc="-1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APPLICATIONS </a:t>
            </a:r>
            <a:r>
              <a:rPr sz="1450" b="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5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45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TITANIUM</a:t>
            </a:r>
            <a:endParaRPr sz="1450">
              <a:latin typeface="Arial"/>
              <a:cs typeface="Arial"/>
            </a:endParaRPr>
          </a:p>
          <a:p>
            <a:pPr marL="67310" marR="33020">
              <a:lnSpc>
                <a:spcPts val="1340"/>
              </a:lnSpc>
              <a:spcBef>
                <a:spcPts val="855"/>
              </a:spcBef>
              <a:tabLst>
                <a:tab pos="1151890" algn="l"/>
                <a:tab pos="1299210" algn="l"/>
              </a:tabLst>
            </a:pPr>
            <a:r>
              <a:rPr sz="1800" spc="-22" baseline="2314" dirty="0">
                <a:solidFill>
                  <a:srgbClr val="151616"/>
                </a:solidFill>
                <a:latin typeface="Arial"/>
                <a:cs typeface="Arial"/>
              </a:rPr>
              <a:t>TITANIUM		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TITANIUM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JET 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HIP</a:t>
            </a:r>
            <a:r>
              <a:rPr sz="1800" spc="-37" baseline="23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800" baseline="2314" dirty="0">
                <a:solidFill>
                  <a:srgbClr val="151616"/>
                </a:solidFill>
                <a:latin typeface="Arial"/>
                <a:cs typeface="Arial"/>
              </a:rPr>
              <a:t>JOINT	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TURBINE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BLADES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552453" y="3437990"/>
            <a:ext cx="157438" cy="7048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472443" y="2929333"/>
            <a:ext cx="135382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39725" marR="5080" indent="-340360">
              <a:lnSpc>
                <a:spcPts val="1340"/>
              </a:lnSpc>
              <a:spcBef>
                <a:spcPts val="225"/>
              </a:spcBef>
            </a:pP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TITANIUM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DENTAL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IMPLANT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774150" y="3302394"/>
            <a:ext cx="904875" cy="928369"/>
            <a:chOff x="7774150" y="3302394"/>
            <a:chExt cx="904875" cy="928369"/>
          </a:xfrm>
        </p:grpSpPr>
        <p:sp>
          <p:nvSpPr>
            <p:cNvPr id="15" name="object 15"/>
            <p:cNvSpPr/>
            <p:nvPr/>
          </p:nvSpPr>
          <p:spPr>
            <a:xfrm>
              <a:off x="7774150" y="3671923"/>
              <a:ext cx="389255" cy="193040"/>
            </a:xfrm>
            <a:custGeom>
              <a:avLst/>
              <a:gdLst/>
              <a:ahLst/>
              <a:cxnLst/>
              <a:rect l="l" t="t" r="r" b="b"/>
              <a:pathLst>
                <a:path w="389254" h="193039">
                  <a:moveTo>
                    <a:pt x="285227" y="151223"/>
                  </a:moveTo>
                  <a:lnTo>
                    <a:pt x="265506" y="192906"/>
                  </a:lnTo>
                  <a:lnTo>
                    <a:pt x="388687" y="190212"/>
                  </a:lnTo>
                  <a:lnTo>
                    <a:pt x="360024" y="153687"/>
                  </a:lnTo>
                  <a:lnTo>
                    <a:pt x="290436" y="153687"/>
                  </a:lnTo>
                  <a:lnTo>
                    <a:pt x="285227" y="151223"/>
                  </a:lnTo>
                  <a:close/>
                </a:path>
                <a:path w="389254" h="193039">
                  <a:moveTo>
                    <a:pt x="292926" y="134951"/>
                  </a:moveTo>
                  <a:lnTo>
                    <a:pt x="285227" y="151223"/>
                  </a:lnTo>
                  <a:lnTo>
                    <a:pt x="290436" y="153687"/>
                  </a:lnTo>
                  <a:lnTo>
                    <a:pt x="298133" y="137415"/>
                  </a:lnTo>
                  <a:lnTo>
                    <a:pt x="292926" y="134951"/>
                  </a:lnTo>
                  <a:close/>
                </a:path>
                <a:path w="389254" h="193039">
                  <a:moveTo>
                    <a:pt x="312634" y="93298"/>
                  </a:moveTo>
                  <a:lnTo>
                    <a:pt x="292926" y="134951"/>
                  </a:lnTo>
                  <a:lnTo>
                    <a:pt x="298133" y="137415"/>
                  </a:lnTo>
                  <a:lnTo>
                    <a:pt x="290436" y="153687"/>
                  </a:lnTo>
                  <a:lnTo>
                    <a:pt x="360024" y="153687"/>
                  </a:lnTo>
                  <a:lnTo>
                    <a:pt x="312634" y="93298"/>
                  </a:lnTo>
                  <a:close/>
                </a:path>
                <a:path w="389254" h="193039">
                  <a:moveTo>
                    <a:pt x="7696" y="0"/>
                  </a:moveTo>
                  <a:lnTo>
                    <a:pt x="0" y="16272"/>
                  </a:lnTo>
                  <a:lnTo>
                    <a:pt x="285227" y="151223"/>
                  </a:lnTo>
                  <a:lnTo>
                    <a:pt x="292926" y="134951"/>
                  </a:lnTo>
                  <a:lnTo>
                    <a:pt x="769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195639" y="3302394"/>
              <a:ext cx="483327" cy="9280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9083873" y="2928004"/>
            <a:ext cx="87693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R="5080" indent="77470">
              <a:lnSpc>
                <a:spcPts val="1340"/>
              </a:lnSpc>
              <a:spcBef>
                <a:spcPts val="225"/>
              </a:spcBef>
            </a:pP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TITANIUM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GOLF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CLUB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639467" y="1717368"/>
            <a:ext cx="1384300" cy="2569210"/>
            <a:chOff x="8639467" y="1717368"/>
            <a:chExt cx="1384300" cy="2569210"/>
          </a:xfrm>
        </p:grpSpPr>
        <p:sp>
          <p:nvSpPr>
            <p:cNvPr id="19" name="object 19"/>
            <p:cNvSpPr/>
            <p:nvPr/>
          </p:nvSpPr>
          <p:spPr>
            <a:xfrm>
              <a:off x="9170413" y="3309062"/>
              <a:ext cx="700956" cy="97709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639467" y="1717368"/>
              <a:ext cx="1384242" cy="108972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619838" y="3130280"/>
            <a:ext cx="1164426" cy="11460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68544" y="733038"/>
            <a:ext cx="2804795" cy="3655695"/>
          </a:xfrm>
          <a:prstGeom prst="rect">
            <a:avLst/>
          </a:prstGeom>
          <a:ln w="7199">
            <a:solidFill>
              <a:srgbClr val="151616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380"/>
              </a:spcBef>
            </a:pPr>
            <a:r>
              <a:rPr sz="145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 </a:t>
            </a:r>
            <a:r>
              <a:rPr sz="1450" b="1" u="sng" spc="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sz="145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5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TITANIUM?</a:t>
            </a:r>
            <a:endParaRPr sz="1450">
              <a:latin typeface="Arial"/>
              <a:cs typeface="Arial"/>
            </a:endParaRPr>
          </a:p>
          <a:p>
            <a:pPr marL="65405" marR="69850" algn="just">
              <a:lnSpc>
                <a:spcPts val="1340"/>
              </a:lnSpc>
              <a:spcBef>
                <a:spcPts val="103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Titanium (Ti),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 a lightweight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metal,</a:t>
            </a:r>
            <a:r>
              <a:rPr sz="12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 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has a variety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practical applications.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 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 normally alloyed with other metals  such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aluminium, iron, vanadium or  molybdenum, depending 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200" spc="-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potential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use.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Titanium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ore 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very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common and  distributed around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world, being  mined in Australia, South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Africa,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China,  India,</a:t>
            </a:r>
            <a:r>
              <a:rPr sz="12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USA</a:t>
            </a:r>
            <a:r>
              <a:rPr sz="1200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Canada.</a:t>
            </a:r>
            <a:endParaRPr sz="1200">
              <a:latin typeface="Arial"/>
              <a:cs typeface="Arial"/>
            </a:endParaRPr>
          </a:p>
          <a:p>
            <a:pPr marR="64769" algn="ctr">
              <a:lnSpc>
                <a:spcPct val="100000"/>
              </a:lnSpc>
              <a:spcBef>
                <a:spcPts val="880"/>
              </a:spcBef>
            </a:pPr>
            <a:r>
              <a:rPr sz="1000" spc="-5" dirty="0">
                <a:solidFill>
                  <a:srgbClr val="00A3D4"/>
                </a:solidFill>
                <a:latin typeface="Arial"/>
                <a:cs typeface="Arial"/>
                <a:hlinkClick r:id="rId2"/>
              </a:rPr>
              <a:t>www.technologystudent.com</a:t>
            </a:r>
            <a:endParaRPr sz="1000">
              <a:latin typeface="Arial"/>
              <a:cs typeface="Arial"/>
            </a:endParaRPr>
          </a:p>
          <a:p>
            <a:pPr marR="124460" algn="ctr">
              <a:lnSpc>
                <a:spcPct val="100000"/>
              </a:lnSpc>
              <a:spcBef>
                <a:spcPts val="600"/>
              </a:spcBef>
              <a:tabLst>
                <a:tab pos="1555115" algn="l"/>
              </a:tabLst>
            </a:pP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MACHINED</a:t>
            </a:r>
            <a:r>
              <a:rPr sz="85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TITANIUM	TITANIUM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ORE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10699" y="211581"/>
            <a:ext cx="57340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TITANIUM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PROPERTIES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PRACTICAL</a:t>
            </a:r>
            <a:r>
              <a:rPr sz="1600" b="1" u="sng" spc="-2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APPLICATIONS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64694" y="3223155"/>
            <a:ext cx="1104227" cy="10682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60936" y="1939544"/>
            <a:ext cx="198755" cy="1635125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5" dirty="0">
                <a:solidFill>
                  <a:srgbClr val="00A3D4"/>
                </a:solidFill>
                <a:latin typeface="Arial"/>
                <a:cs typeface="Arial"/>
                <a:hlinkClick r:id="rId2"/>
              </a:rPr>
              <a:t>www.technologystudent.com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27928" y="512058"/>
            <a:ext cx="2241550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10" dirty="0">
                <a:solidFill>
                  <a:srgbClr val="3C2B98"/>
                </a:solidFill>
                <a:latin typeface="Arial"/>
                <a:cs typeface="Arial"/>
                <a:hlinkClick r:id="rId9"/>
              </a:rPr>
              <a:t>www.technologystudent.com </a:t>
            </a:r>
            <a:r>
              <a:rPr sz="700" spc="20" dirty="0">
                <a:solidFill>
                  <a:srgbClr val="3C2B98"/>
                </a:solidFill>
                <a:latin typeface="Arial"/>
                <a:cs typeface="Arial"/>
                <a:hlinkClick r:id="rId9"/>
              </a:rPr>
              <a:t>© </a:t>
            </a:r>
            <a:r>
              <a:rPr sz="700" spc="15" dirty="0">
                <a:solidFill>
                  <a:srgbClr val="3C2B98"/>
                </a:solidFill>
                <a:latin typeface="Arial"/>
                <a:cs typeface="Arial"/>
              </a:rPr>
              <a:t>2017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sz="700" spc="1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700" spc="-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72880" y="525753"/>
            <a:ext cx="223075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10" dirty="0">
                <a:solidFill>
                  <a:srgbClr val="3C2B98"/>
                </a:solidFill>
                <a:latin typeface="Arial"/>
                <a:cs typeface="Arial"/>
                <a:hlinkClick r:id="rId10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43311" y="528064"/>
            <a:ext cx="248094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40" dirty="0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sz="700" spc="35" dirty="0">
                <a:solidFill>
                  <a:srgbClr val="3C2B98"/>
                </a:solidFill>
                <a:latin typeface="Arial"/>
                <a:cs typeface="Arial"/>
              </a:rPr>
              <a:t>ASSOCIATION </a:t>
            </a:r>
            <a:r>
              <a:rPr sz="700" spc="30" dirty="0">
                <a:solidFill>
                  <a:srgbClr val="3C2B98"/>
                </a:solidFill>
                <a:latin typeface="Arial"/>
                <a:cs typeface="Arial"/>
              </a:rPr>
              <a:t>OF </a:t>
            </a:r>
            <a:r>
              <a:rPr sz="700" spc="4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700" spc="-114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4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51838" y="948947"/>
            <a:ext cx="198755" cy="1635125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5" dirty="0">
                <a:solidFill>
                  <a:srgbClr val="00A3D4"/>
                </a:solidFill>
                <a:latin typeface="Arial"/>
                <a:cs typeface="Arial"/>
                <a:hlinkClick r:id="rId2"/>
              </a:rPr>
              <a:t>www.technologystudent.com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>
            <a:hlinkClick r:id="rId11"/>
          </p:cNvPr>
          <p:cNvSpPr txBox="1"/>
          <p:nvPr/>
        </p:nvSpPr>
        <p:spPr>
          <a:xfrm>
            <a:off x="3461374" y="727916"/>
            <a:ext cx="374015" cy="3723640"/>
          </a:xfrm>
          <a:prstGeom prst="rect">
            <a:avLst/>
          </a:prstGeom>
          <a:ln w="6350">
            <a:solidFill>
              <a:srgbClr val="DD2B1C"/>
            </a:solidFill>
          </a:ln>
        </p:spPr>
        <p:txBody>
          <a:bodyPr vert="vert270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</a:pP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HELPFUL LINK:</a:t>
            </a:r>
            <a:r>
              <a:rPr sz="85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25" spc="-7" baseline="3703" dirty="0">
                <a:solidFill>
                  <a:srgbClr val="DD2B1C"/>
                </a:solidFill>
                <a:latin typeface="Arial"/>
                <a:cs typeface="Arial"/>
              </a:rPr>
              <a:t>https://technologystudent.com/despro_ﬂsh/revcard_titanium1.html</a:t>
            </a:r>
            <a:endParaRPr sz="1125" baseline="3703" dirty="0">
              <a:latin typeface="Arial"/>
              <a:cs typeface="Arial"/>
            </a:endParaRPr>
          </a:p>
        </p:txBody>
      </p:sp>
      <p:sp>
        <p:nvSpPr>
          <p:cNvPr id="32" name="object 30">
            <a:hlinkClick r:id="rId11"/>
            <a:extLst>
              <a:ext uri="{FF2B5EF4-FFF2-40B4-BE49-F238E27FC236}">
                <a16:creationId xmlns:a16="http://schemas.microsoft.com/office/drawing/2014/main" id="{5692AE70-EC94-4B76-96BF-AD71D2A64EBF}"/>
              </a:ext>
            </a:extLst>
          </p:cNvPr>
          <p:cNvSpPr txBox="1"/>
          <p:nvPr/>
        </p:nvSpPr>
        <p:spPr>
          <a:xfrm>
            <a:off x="6872764" y="736002"/>
            <a:ext cx="374015" cy="3723640"/>
          </a:xfrm>
          <a:prstGeom prst="rect">
            <a:avLst/>
          </a:prstGeom>
          <a:ln w="6350">
            <a:solidFill>
              <a:srgbClr val="DD2B1C"/>
            </a:solidFill>
          </a:ln>
        </p:spPr>
        <p:txBody>
          <a:bodyPr vert="vert270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</a:pP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HELPFUL LINK:</a:t>
            </a:r>
            <a:r>
              <a:rPr sz="85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25" spc="-7" baseline="3703" dirty="0">
                <a:solidFill>
                  <a:srgbClr val="DD2B1C"/>
                </a:solidFill>
                <a:latin typeface="Arial"/>
                <a:cs typeface="Arial"/>
              </a:rPr>
              <a:t>https://technologystudent.com/despro_ﬂsh/revcard_titanium1.html</a:t>
            </a:r>
            <a:endParaRPr sz="1125" baseline="3703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291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rev_card_titanium1.cdr</dc:title>
  <dc:creator>BY V.RYAN</dc:creator>
  <cp:keywords>TITANIUM REVISION CARDS - QUESTIONS</cp:keywords>
  <cp:lastModifiedBy>Vincent RYan</cp:lastModifiedBy>
  <cp:revision>1</cp:revision>
  <dcterms:created xsi:type="dcterms:W3CDTF">2021-02-08T13:23:39Z</dcterms:created>
  <dcterms:modified xsi:type="dcterms:W3CDTF">2021-02-08T13:25:04Z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2021-02-08T00:00:00Z</vt:filetime>
  </property>
</Properties>
</file>